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0" r:id="rId2"/>
    <p:sldId id="279" r:id="rId3"/>
    <p:sldId id="260" r:id="rId4"/>
    <p:sldId id="284" r:id="rId5"/>
    <p:sldId id="285" r:id="rId6"/>
    <p:sldId id="286" r:id="rId7"/>
    <p:sldId id="287" r:id="rId8"/>
    <p:sldId id="288" r:id="rId9"/>
    <p:sldId id="280" r:id="rId10"/>
    <p:sldId id="282" r:id="rId11"/>
    <p:sldId id="264" r:id="rId12"/>
    <p:sldId id="265" r:id="rId13"/>
    <p:sldId id="289" r:id="rId14"/>
    <p:sldId id="290" r:id="rId15"/>
    <p:sldId id="291" r:id="rId16"/>
    <p:sldId id="292" r:id="rId17"/>
    <p:sldId id="293" r:id="rId18"/>
    <p:sldId id="281" r:id="rId19"/>
    <p:sldId id="283" r:id="rId20"/>
    <p:sldId id="268" r:id="rId21"/>
    <p:sldId id="294" r:id="rId22"/>
    <p:sldId id="295" r:id="rId23"/>
    <p:sldId id="296" r:id="rId24"/>
    <p:sldId id="297" r:id="rId25"/>
    <p:sldId id="298" r:id="rId26"/>
    <p:sldId id="278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543" autoAdjust="0"/>
  </p:normalViewPr>
  <p:slideViewPr>
    <p:cSldViewPr>
      <p:cViewPr varScale="1">
        <p:scale>
          <a:sx n="63" d="100"/>
          <a:sy n="63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20F9-AAFC-48F8-AA31-33DECCA68C82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02FA-EEAC-4AD9-AB22-AEDEED8C0C2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3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9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76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4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8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5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5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6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1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8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2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519D2-DC3E-4058-95B0-8AFC454BD4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8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370FDA-D30F-4FFE-87B6-651EC0C929A6}" type="datetimeFigureOut">
              <a:rPr lang="en-GB" smtClean="0"/>
              <a:pPr/>
              <a:t>12/04/2025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DE772C-1DF9-4502-9F50-9F8A967D93B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12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tiff"/><Relationship Id="rId7" Type="http://schemas.openxmlformats.org/officeDocument/2006/relationships/image" Target="../media/image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3.png"/><Relationship Id="rId4" Type="http://schemas.openxmlformats.org/officeDocument/2006/relationships/image" Target="../media/image8.tiff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xampaperspractice.co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5.1 Principles of force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what is meant by force</a:t>
            </a:r>
          </a:p>
          <a:p>
            <a:pPr algn="l"/>
            <a:r>
              <a:rPr lang="en-GB" dirty="0">
                <a:latin typeface="+mj-lt"/>
              </a:rPr>
              <a:t> 2) Understand and apply the equation involving force, mass and</a:t>
            </a:r>
          </a:p>
          <a:p>
            <a:pPr algn="l"/>
            <a:r>
              <a:rPr lang="en-GB" dirty="0">
                <a:latin typeface="+mj-lt"/>
              </a:rPr>
              <a:t>      acceleration</a:t>
            </a:r>
          </a:p>
          <a:p>
            <a:pPr algn="l"/>
            <a:r>
              <a:rPr lang="en-GB" dirty="0">
                <a:latin typeface="+mj-lt"/>
              </a:rPr>
              <a:t> 3) Describe the effects force has on aspects of sports performance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544A29-2240-584F-B2ED-049EFFFFA7E8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6D15-AB79-7743-9BA8-D26F7EECCBBE}"/>
              </a:ext>
            </a:extLst>
          </p:cNvPr>
          <p:cNvSpPr txBox="1"/>
          <p:nvPr/>
        </p:nvSpPr>
        <p:spPr>
          <a:xfrm>
            <a:off x="4745427" y="395953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5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Simple  biomechanics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DB81636-2B8E-E768-7545-FF581BA2107E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22849-D7DE-06D8-E6D8-2831708FE8D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B79DD0-5E19-25F0-0D5B-D13FD923A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B7559-36BF-3FDD-7857-1DF100D4F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863D6-7361-4142-AC3D-2CB783A11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852936"/>
            <a:ext cx="8604448" cy="125649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C7747-96ED-9F4D-CFCF-D8CF98B93B1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E5D9C-2AB1-C889-CE1B-BD47DF2F318B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FC720-706A-F7C1-EA56-73A3DFE36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CB052-3262-F5F1-64E5-F007EED02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1910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GB" sz="3400" b="1" u="sng" dirty="0">
                <a:latin typeface="+mj-lt"/>
              </a:rPr>
              <a:t>Task</a:t>
            </a:r>
          </a:p>
          <a:p>
            <a:pPr marL="0" indent="0" algn="ctr">
              <a:buNone/>
            </a:pPr>
            <a:r>
              <a:rPr lang="en-GB" sz="2400" dirty="0">
                <a:latin typeface="+mj-lt"/>
              </a:rPr>
              <a:t>List all the forces acting upon / applied by the sprinter </a:t>
            </a:r>
          </a:p>
          <a:p>
            <a:pPr marL="0" indent="0" algn="ctr">
              <a:buNone/>
            </a:pPr>
            <a:endParaRPr lang="en-GB" sz="2400" i="1" dirty="0">
              <a:latin typeface="+mj-lt"/>
            </a:endParaRPr>
          </a:p>
          <a:p>
            <a:r>
              <a:rPr lang="en-GB" sz="2400" i="1" dirty="0">
                <a:latin typeface="+mj-lt"/>
              </a:rPr>
              <a:t>Gravity</a:t>
            </a:r>
          </a:p>
          <a:p>
            <a:r>
              <a:rPr lang="en-GB" sz="2400" i="1" dirty="0">
                <a:latin typeface="+mj-lt"/>
              </a:rPr>
              <a:t>Muscular force</a:t>
            </a:r>
          </a:p>
          <a:p>
            <a:r>
              <a:rPr lang="en-GB" sz="2400" i="1" dirty="0">
                <a:latin typeface="+mj-lt"/>
              </a:rPr>
              <a:t>Air resistance</a:t>
            </a:r>
          </a:p>
          <a:p>
            <a:r>
              <a:rPr lang="en-GB" sz="2400" i="1" dirty="0">
                <a:latin typeface="+mj-lt"/>
              </a:rPr>
              <a:t>Ground reaction force</a:t>
            </a:r>
          </a:p>
          <a:p>
            <a:pPr marL="0" indent="0" algn="ctr">
              <a:buNone/>
            </a:pPr>
            <a:endParaRPr lang="en-GB" sz="2400" i="1" dirty="0"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-The size of the arrows indicates the magnitude of the force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-In this example, muscular force is greater than air resistance, causing the sprinter to accelerate</a:t>
            </a: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-If the forces were balanced, the sprinter would run at a constant pace (or remain stationary)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-What would happen if air resistance exceeded muscular force?</a:t>
            </a:r>
            <a:endParaRPr lang="en-GB" sz="2400" dirty="0">
              <a:latin typeface="+mj-lt"/>
            </a:endParaRP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pic>
        <p:nvPicPr>
          <p:cNvPr id="3076" name="Picture 4" descr="Image result for claudia schipp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84784"/>
            <a:ext cx="3972744" cy="50296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10660" y="5865531"/>
            <a:ext cx="168445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Daphne Schippers – 200m World champion (2017)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17940EB-9251-4B4E-AC83-C018CAD351B1}"/>
              </a:ext>
            </a:extLst>
          </p:cNvPr>
          <p:cNvSpPr/>
          <p:nvPr/>
        </p:nvSpPr>
        <p:spPr>
          <a:xfrm>
            <a:off x="7632192" y="34174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E3FDA18-9CF1-B040-9C0E-BAF0F6D42959}"/>
              </a:ext>
            </a:extLst>
          </p:cNvPr>
          <p:cNvSpPr/>
          <p:nvPr/>
        </p:nvSpPr>
        <p:spPr>
          <a:xfrm rot="10800000">
            <a:off x="6019800" y="3534494"/>
            <a:ext cx="586795" cy="250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72DA74D-23FB-7F4C-BD30-F55465DF94F5}"/>
              </a:ext>
            </a:extLst>
          </p:cNvPr>
          <p:cNvSpPr/>
          <p:nvPr/>
        </p:nvSpPr>
        <p:spPr>
          <a:xfrm rot="5400000">
            <a:off x="6763512" y="42805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9A87DE2-EE7E-E14F-BC5D-6D94B593A049}"/>
              </a:ext>
            </a:extLst>
          </p:cNvPr>
          <p:cNvSpPr/>
          <p:nvPr/>
        </p:nvSpPr>
        <p:spPr>
          <a:xfrm rot="16200000">
            <a:off x="6763513" y="25229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C4E704-C453-5140-A32E-C84DB7F5B8EB}"/>
              </a:ext>
            </a:extLst>
          </p:cNvPr>
          <p:cNvSpPr/>
          <p:nvPr/>
        </p:nvSpPr>
        <p:spPr>
          <a:xfrm>
            <a:off x="321128" y="5943600"/>
            <a:ext cx="4479471" cy="4590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B9430BD-5F35-4F0B-C7CA-8D6AB4D6239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B755-97C3-B283-0800-0970F33A4E40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EFDFA9-04FC-1142-318F-BEF3B04F5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92754-46B3-9144-DDB3-C59F4BF57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In order to better understand the movement patterns of a body / object, we first need to identify the forces acting in different situations</a:t>
            </a:r>
          </a:p>
          <a:p>
            <a:pPr>
              <a:buNone/>
            </a:pPr>
            <a:endParaRPr lang="en-GB" i="1" dirty="0">
              <a:latin typeface="+mj-lt"/>
            </a:endParaRPr>
          </a:p>
          <a:p>
            <a:pPr>
              <a:buNone/>
            </a:pPr>
            <a:r>
              <a:rPr lang="en-GB" b="1" dirty="0">
                <a:latin typeface="+mj-lt"/>
              </a:rPr>
              <a:t>Gravity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“The force that attracts a body toward the centre of the earth”</a:t>
            </a:r>
          </a:p>
          <a:p>
            <a:pPr>
              <a:buNone/>
            </a:pPr>
            <a:r>
              <a:rPr lang="en-GB" b="1" dirty="0">
                <a:latin typeface="+mj-lt"/>
              </a:rPr>
              <a:t>Muscular force</a:t>
            </a:r>
          </a:p>
          <a:p>
            <a:pPr marL="0" indent="0">
              <a:buNone/>
            </a:pPr>
            <a:r>
              <a:rPr lang="en-GB" sz="2200" dirty="0">
                <a:latin typeface="+mj-lt"/>
              </a:rPr>
              <a:t>“Push or pull applied to an object provided by muscular contraction”</a:t>
            </a:r>
          </a:p>
          <a:p>
            <a:pPr>
              <a:buNone/>
            </a:pPr>
            <a:r>
              <a:rPr lang="en-GB" b="1" dirty="0">
                <a:latin typeface="+mj-lt"/>
              </a:rPr>
              <a:t>Air resistance</a:t>
            </a:r>
          </a:p>
          <a:p>
            <a:pPr>
              <a:buNone/>
            </a:pPr>
            <a:r>
              <a:rPr lang="en-GB" sz="2200" dirty="0">
                <a:latin typeface="+mj-lt"/>
              </a:rPr>
              <a:t>”The frictional force that air applies against a moving object”</a:t>
            </a:r>
          </a:p>
          <a:p>
            <a:pPr>
              <a:buNone/>
            </a:pPr>
            <a:r>
              <a:rPr lang="en-GB" b="1" dirty="0">
                <a:latin typeface="+mj-lt"/>
              </a:rPr>
              <a:t>Ground reaction force</a:t>
            </a:r>
          </a:p>
          <a:p>
            <a:pPr>
              <a:buNone/>
            </a:pPr>
            <a:r>
              <a:rPr lang="en-GB" sz="2200" dirty="0">
                <a:latin typeface="+mj-lt"/>
              </a:rPr>
              <a:t>“The reaction to the force that the body exerts on the ground”</a:t>
            </a:r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813A4C3-87C0-3003-BD96-444FA2F9D24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A1C31-3591-1D53-B1FB-9341CF272FD5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C1D23-204A-6456-3A80-CA49239DB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63EE6-11BA-50A7-58FE-203DF3847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+mj-lt"/>
              </a:rPr>
              <a:t>You need to name and describe the effect of the forces acting in three situations: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sz="2000" i="1" dirty="0">
                <a:latin typeface="+mj-lt"/>
              </a:rPr>
              <a:t>A moving performer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sz="2000" i="1" dirty="0">
                <a:latin typeface="+mj-lt"/>
              </a:rPr>
              <a:t>A sprinter in the blocks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GB" sz="2000" i="1" dirty="0">
                <a:latin typeface="+mj-lt"/>
              </a:rPr>
              <a:t>An object in flight (a projectile)</a:t>
            </a:r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A0917-668F-D541-BF18-10113AA848E1}"/>
              </a:ext>
            </a:extLst>
          </p:cNvPr>
          <p:cNvSpPr txBox="1"/>
          <p:nvPr/>
        </p:nvSpPr>
        <p:spPr>
          <a:xfrm>
            <a:off x="304800" y="5477470"/>
            <a:ext cx="19812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Muscular force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Air resistance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Gravity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735A7-3AA9-6041-8189-A9AC39A7C4E5}"/>
              </a:ext>
            </a:extLst>
          </p:cNvPr>
          <p:cNvSpPr txBox="1"/>
          <p:nvPr/>
        </p:nvSpPr>
        <p:spPr>
          <a:xfrm>
            <a:off x="2362200" y="5477470"/>
            <a:ext cx="26670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Ground reaction force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Air resistance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Gravity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0D853-0021-504A-B470-5F79D6C9F138}"/>
              </a:ext>
            </a:extLst>
          </p:cNvPr>
          <p:cNvSpPr txBox="1"/>
          <p:nvPr/>
        </p:nvSpPr>
        <p:spPr>
          <a:xfrm>
            <a:off x="5105400" y="5477470"/>
            <a:ext cx="37338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Muscular force applied at release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Air resistance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+mj-lt"/>
              </a:rPr>
              <a:t>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ACEE5-A779-0043-BA0F-7EF74C1C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92"/>
          <a:stretch/>
        </p:blipFill>
        <p:spPr>
          <a:xfrm>
            <a:off x="5872373" y="3524127"/>
            <a:ext cx="2966827" cy="1891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AC5B3-935D-4C4D-A18E-E61566418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6" r="17902"/>
          <a:stretch/>
        </p:blipFill>
        <p:spPr>
          <a:xfrm>
            <a:off x="304800" y="3524126"/>
            <a:ext cx="2582107" cy="1891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DA37-B38F-9C45-8E7B-DAED806F1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106" y="3524126"/>
            <a:ext cx="2833068" cy="1891072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8AF8D73-161C-BA88-F58A-F7B338DE64F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F97C8-7281-EEAD-888F-42DC0DED9598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B6ED64-A98A-8273-A301-116ED1C92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EE537-44BE-71D8-F444-0F208AD80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23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+mj-lt"/>
              </a:rPr>
              <a:t>1) A moving performer</a:t>
            </a:r>
            <a:endParaRPr lang="en-GB" sz="2000" b="1" i="1" dirty="0">
              <a:latin typeface="+mj-lt"/>
            </a:endParaRPr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A0917-668F-D541-BF18-10113AA848E1}"/>
              </a:ext>
            </a:extLst>
          </p:cNvPr>
          <p:cNvSpPr txBox="1"/>
          <p:nvPr/>
        </p:nvSpPr>
        <p:spPr>
          <a:xfrm>
            <a:off x="152400" y="4005064"/>
            <a:ext cx="2895600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Muscular force</a:t>
            </a:r>
            <a:r>
              <a:rPr lang="en-US" sz="1600" dirty="0">
                <a:latin typeface="+mj-lt"/>
              </a:rPr>
              <a:t> exceeds </a:t>
            </a:r>
            <a:r>
              <a:rPr lang="en-US" sz="1600" b="1" dirty="0">
                <a:latin typeface="+mj-lt"/>
              </a:rPr>
              <a:t>air resistance</a:t>
            </a:r>
            <a:r>
              <a:rPr lang="en-US" sz="1600" dirty="0">
                <a:latin typeface="+mj-lt"/>
              </a:rPr>
              <a:t>, causing the runner to accelerate</a:t>
            </a:r>
          </a:p>
          <a:p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Gravity</a:t>
            </a:r>
            <a:r>
              <a:rPr lang="en-US" sz="1600" dirty="0">
                <a:latin typeface="+mj-lt"/>
              </a:rPr>
              <a:t> pulls the runner down, but is balanced by an equal and opposite ground reaction force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AC5B3-935D-4C4D-A18E-E61566418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6" r="17902"/>
          <a:stretch/>
        </p:blipFill>
        <p:spPr>
          <a:xfrm>
            <a:off x="533400" y="1981200"/>
            <a:ext cx="2582107" cy="189107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FCD861F-F47A-0E46-AA3C-4B4F0065F2D3}"/>
              </a:ext>
            </a:extLst>
          </p:cNvPr>
          <p:cNvSpPr/>
          <p:nvPr/>
        </p:nvSpPr>
        <p:spPr>
          <a:xfrm rot="10800000">
            <a:off x="697992" y="26844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3679010-16F3-304E-BF01-CA52DBA473AF}"/>
              </a:ext>
            </a:extLst>
          </p:cNvPr>
          <p:cNvSpPr/>
          <p:nvPr/>
        </p:nvSpPr>
        <p:spPr>
          <a:xfrm>
            <a:off x="2350008" y="2819400"/>
            <a:ext cx="372960" cy="211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920B91C-E8E2-BA4C-BA17-F6B4F859CF4E}"/>
              </a:ext>
            </a:extLst>
          </p:cNvPr>
          <p:cNvSpPr/>
          <p:nvPr/>
        </p:nvSpPr>
        <p:spPr>
          <a:xfrm rot="5400000">
            <a:off x="1733947" y="3173116"/>
            <a:ext cx="606400" cy="318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D3275-AC23-8C47-8C93-8606DB455137}"/>
              </a:ext>
            </a:extLst>
          </p:cNvPr>
          <p:cNvSpPr txBox="1"/>
          <p:nvPr/>
        </p:nvSpPr>
        <p:spPr>
          <a:xfrm>
            <a:off x="3124200" y="4005064"/>
            <a:ext cx="2895600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As the runner speeds up, air-resistance increases</a:t>
            </a:r>
          </a:p>
          <a:p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If muscular force and air resistance are balanced, the runner will maintain a constant speed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3449C-0F0E-0746-9C59-17E5AB0FAE39}"/>
              </a:ext>
            </a:extLst>
          </p:cNvPr>
          <p:cNvSpPr txBox="1"/>
          <p:nvPr/>
        </p:nvSpPr>
        <p:spPr>
          <a:xfrm>
            <a:off x="6096000" y="4010097"/>
            <a:ext cx="2895600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Muscular force lessens as the runner begins to fatigue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If air resistance exceeds muscular force, the runner will begin to decelerate (slow down)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845742-EA6D-6E4B-9BC1-9A0E2DFE3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6" r="17902"/>
          <a:stretch/>
        </p:blipFill>
        <p:spPr>
          <a:xfrm>
            <a:off x="3280099" y="1981200"/>
            <a:ext cx="2582107" cy="1891072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780D3F55-86D3-AE41-8AF6-EC923C8945D5}"/>
              </a:ext>
            </a:extLst>
          </p:cNvPr>
          <p:cNvSpPr/>
          <p:nvPr/>
        </p:nvSpPr>
        <p:spPr>
          <a:xfrm rot="10800000">
            <a:off x="3396576" y="26844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81AC375-6557-0545-BF49-9E5AD94896F9}"/>
              </a:ext>
            </a:extLst>
          </p:cNvPr>
          <p:cNvSpPr/>
          <p:nvPr/>
        </p:nvSpPr>
        <p:spPr>
          <a:xfrm rot="5400000">
            <a:off x="4480646" y="3173116"/>
            <a:ext cx="606400" cy="318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6C86C4-7B57-9448-826A-83F37BD14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6" r="17902"/>
          <a:stretch/>
        </p:blipFill>
        <p:spPr>
          <a:xfrm>
            <a:off x="6028531" y="1981200"/>
            <a:ext cx="2582107" cy="1891072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FFFDF362-9851-DE4C-84B3-EBC9CA409C50}"/>
              </a:ext>
            </a:extLst>
          </p:cNvPr>
          <p:cNvSpPr/>
          <p:nvPr/>
        </p:nvSpPr>
        <p:spPr>
          <a:xfrm>
            <a:off x="7772400" y="26844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2D8A648-D459-AF4C-91C9-9F20CB5EA204}"/>
              </a:ext>
            </a:extLst>
          </p:cNvPr>
          <p:cNvSpPr/>
          <p:nvPr/>
        </p:nvSpPr>
        <p:spPr>
          <a:xfrm rot="10800000">
            <a:off x="6781800" y="2819400"/>
            <a:ext cx="372960" cy="211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EB888C4-2941-174D-952A-E0B6C70BB6EA}"/>
              </a:ext>
            </a:extLst>
          </p:cNvPr>
          <p:cNvSpPr/>
          <p:nvPr/>
        </p:nvSpPr>
        <p:spPr>
          <a:xfrm rot="5400000">
            <a:off x="7229078" y="3173116"/>
            <a:ext cx="606400" cy="318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99E17C-D971-2D48-BECF-AF49CE0248CF}"/>
              </a:ext>
            </a:extLst>
          </p:cNvPr>
          <p:cNvSpPr txBox="1"/>
          <p:nvPr/>
        </p:nvSpPr>
        <p:spPr>
          <a:xfrm>
            <a:off x="1877995" y="6274414"/>
            <a:ext cx="54102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Which of Newton’s laws can be seen in this example? 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0CAD924-9D49-074A-8C19-CC99DCD28EE4}"/>
              </a:ext>
            </a:extLst>
          </p:cNvPr>
          <p:cNvSpPr/>
          <p:nvPr/>
        </p:nvSpPr>
        <p:spPr>
          <a:xfrm>
            <a:off x="4960653" y="26844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98BF8DE-8B09-A478-C1D9-E52282E5AAA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37359-2B78-1FD3-A39C-58656EF3013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C96C8-BDC0-AC61-F812-8C2AF483E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0A736-2544-DC9B-CDD7-2754D18E5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0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+mj-lt"/>
              </a:rPr>
              <a:t>2) A sprinter in the blocks</a:t>
            </a:r>
            <a:endParaRPr lang="en-GB" sz="2000" b="1" i="1" dirty="0">
              <a:latin typeface="+mj-lt"/>
            </a:endParaRPr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A0917-668F-D541-BF18-10113AA848E1}"/>
              </a:ext>
            </a:extLst>
          </p:cNvPr>
          <p:cNvSpPr txBox="1"/>
          <p:nvPr/>
        </p:nvSpPr>
        <p:spPr>
          <a:xfrm>
            <a:off x="152400" y="4005064"/>
            <a:ext cx="2895600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Muscular force</a:t>
            </a:r>
            <a:r>
              <a:rPr lang="en-US" sz="1600" dirty="0">
                <a:latin typeface="+mj-lt"/>
              </a:rPr>
              <a:t> is applied by the sprinter, against the angled starting blocks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An equal and opposite </a:t>
            </a:r>
            <a:r>
              <a:rPr lang="en-US" sz="1600" b="1" dirty="0">
                <a:latin typeface="+mj-lt"/>
              </a:rPr>
              <a:t>ground reaction force </a:t>
            </a:r>
            <a:r>
              <a:rPr lang="en-US" sz="1600" dirty="0">
                <a:latin typeface="+mj-lt"/>
              </a:rPr>
              <a:t>is exerted back against the sprinter, propelling them forwards and upwards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D3275-AC23-8C47-8C93-8606DB455137}"/>
              </a:ext>
            </a:extLst>
          </p:cNvPr>
          <p:cNvSpPr txBox="1"/>
          <p:nvPr/>
        </p:nvSpPr>
        <p:spPr>
          <a:xfrm>
            <a:off x="3124200" y="4005064"/>
            <a:ext cx="2895600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Muscular force (and therefore ground reaction force) needs to be large enough to overcome  the force of </a:t>
            </a:r>
            <a:r>
              <a:rPr lang="en-US" sz="1600" b="1" dirty="0">
                <a:latin typeface="+mj-lt"/>
              </a:rPr>
              <a:t>gravity</a:t>
            </a:r>
          </a:p>
          <a:p>
            <a:pPr marL="285750" indent="-285750">
              <a:buFontTx/>
              <a:buChar char="-"/>
            </a:pPr>
            <a:endParaRPr lang="en-US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16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3449C-0F0E-0746-9C59-17E5AB0FAE39}"/>
              </a:ext>
            </a:extLst>
          </p:cNvPr>
          <p:cNvSpPr txBox="1"/>
          <p:nvPr/>
        </p:nvSpPr>
        <p:spPr>
          <a:xfrm>
            <a:off x="6096000" y="4010097"/>
            <a:ext cx="2895600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As the sprinter leaves the blocks, </a:t>
            </a:r>
            <a:r>
              <a:rPr lang="en-US" sz="1600" b="1" dirty="0">
                <a:latin typeface="+mj-lt"/>
              </a:rPr>
              <a:t>air resistance </a:t>
            </a:r>
            <a:r>
              <a:rPr lang="en-US" sz="1600" dirty="0">
                <a:latin typeface="+mj-lt"/>
              </a:rPr>
              <a:t>is low as they are still moving relatively slowly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As they accelerate, air resistance increases, until a constant pace is achieved (i.e. the forces are balanced)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99E17C-D971-2D48-BECF-AF49CE0248CF}"/>
              </a:ext>
            </a:extLst>
          </p:cNvPr>
          <p:cNvSpPr txBox="1"/>
          <p:nvPr/>
        </p:nvSpPr>
        <p:spPr>
          <a:xfrm>
            <a:off x="1810526" y="6412468"/>
            <a:ext cx="54102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Which of Newton’s laws can be seen in this example?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83FD4-2D3B-A24B-8207-AE19BF905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8" r="6157"/>
          <a:stretch/>
        </p:blipFill>
        <p:spPr>
          <a:xfrm>
            <a:off x="3048001" y="2058874"/>
            <a:ext cx="3048000" cy="188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77C4F-B576-3844-B939-CC0BBC1F2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2046555"/>
            <a:ext cx="2819400" cy="1877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458DC-C8FB-7B41-88AA-F37C0486E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8" r="1745"/>
          <a:stretch/>
        </p:blipFill>
        <p:spPr>
          <a:xfrm>
            <a:off x="6172201" y="2058874"/>
            <a:ext cx="2819398" cy="1883103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FCD861F-F47A-0E46-AA3C-4B4F0065F2D3}"/>
              </a:ext>
            </a:extLst>
          </p:cNvPr>
          <p:cNvSpPr/>
          <p:nvPr/>
        </p:nvSpPr>
        <p:spPr>
          <a:xfrm rot="8686012">
            <a:off x="756168" y="3602688"/>
            <a:ext cx="728037" cy="38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A208F67-92D0-CA47-8C51-5C6F9BA98956}"/>
              </a:ext>
            </a:extLst>
          </p:cNvPr>
          <p:cNvSpPr/>
          <p:nvPr/>
        </p:nvSpPr>
        <p:spPr>
          <a:xfrm rot="19594806">
            <a:off x="1665673" y="2988407"/>
            <a:ext cx="728037" cy="38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AD78956-18D1-824F-A2E6-124AF3146E9F}"/>
              </a:ext>
            </a:extLst>
          </p:cNvPr>
          <p:cNvSpPr/>
          <p:nvPr/>
        </p:nvSpPr>
        <p:spPr>
          <a:xfrm rot="5400000">
            <a:off x="4384502" y="3264980"/>
            <a:ext cx="438925" cy="266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DA3E414-09E2-034C-A60F-CBAD7CB71B27}"/>
              </a:ext>
            </a:extLst>
          </p:cNvPr>
          <p:cNvSpPr/>
          <p:nvPr/>
        </p:nvSpPr>
        <p:spPr>
          <a:xfrm>
            <a:off x="7996863" y="2524364"/>
            <a:ext cx="728037" cy="38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11744D6C-A9A9-904C-AFB2-32F3CE48ABE0}"/>
              </a:ext>
            </a:extLst>
          </p:cNvPr>
          <p:cNvSpPr/>
          <p:nvPr/>
        </p:nvSpPr>
        <p:spPr>
          <a:xfrm rot="10800000">
            <a:off x="6650410" y="2524364"/>
            <a:ext cx="728037" cy="380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F88E2D7-C4F9-EA91-CE2E-AC3FD9A72DF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93423-95C5-091B-AD95-8500233BCFA1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6BB93-37C9-6F58-9950-808F6AC2B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12D19-4266-BA8C-CC91-6E7564F39B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+mj-lt"/>
              </a:rPr>
              <a:t>3) An object in flight (projectile)</a:t>
            </a:r>
            <a:endParaRPr lang="en-GB" sz="2000" b="1" i="1" dirty="0">
              <a:latin typeface="+mj-lt"/>
            </a:endParaRPr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A0917-668F-D541-BF18-10113AA848E1}"/>
              </a:ext>
            </a:extLst>
          </p:cNvPr>
          <p:cNvSpPr txBox="1"/>
          <p:nvPr/>
        </p:nvSpPr>
        <p:spPr>
          <a:xfrm>
            <a:off x="152400" y="3846255"/>
            <a:ext cx="2895600" cy="25545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Gravity </a:t>
            </a:r>
            <a:r>
              <a:rPr lang="en-US" sz="1600" dirty="0">
                <a:latin typeface="+mj-lt"/>
              </a:rPr>
              <a:t>will pull the ball towards the pitch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The free-kick taker needs to judge the correct height to clear the wall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Too much height or pace and the ball may not drop in time to hit the target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D3275-AC23-8C47-8C93-8606DB455137}"/>
              </a:ext>
            </a:extLst>
          </p:cNvPr>
          <p:cNvSpPr txBox="1"/>
          <p:nvPr/>
        </p:nvSpPr>
        <p:spPr>
          <a:xfrm>
            <a:off x="3124200" y="3843515"/>
            <a:ext cx="2895600" cy="25545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Air resistance</a:t>
            </a:r>
            <a:r>
              <a:rPr lang="en-US" sz="1600" dirty="0">
                <a:latin typeface="+mj-lt"/>
              </a:rPr>
              <a:t> will affect the distance and accuracy of a goal kick</a:t>
            </a:r>
          </a:p>
          <a:p>
            <a:pPr marL="285750" indent="-285750">
              <a:buFontTx/>
              <a:buChar char="-"/>
            </a:pPr>
            <a:endParaRPr lang="en-US" sz="16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The shape and surface area of an object will influence the air resistance it encounters (e.g. golf balls are less affected due to their small surface area)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3449C-0F0E-0746-9C59-17E5AB0FAE39}"/>
              </a:ext>
            </a:extLst>
          </p:cNvPr>
          <p:cNvSpPr txBox="1"/>
          <p:nvPr/>
        </p:nvSpPr>
        <p:spPr>
          <a:xfrm>
            <a:off x="6096000" y="3843551"/>
            <a:ext cx="2895600" cy="25545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latin typeface="+mj-lt"/>
              </a:rPr>
              <a:t>Force applied at release</a:t>
            </a:r>
            <a:r>
              <a:rPr lang="en-US" sz="1600" dirty="0">
                <a:latin typeface="+mj-lt"/>
              </a:rPr>
              <a:t> (muscular force), will determine the distance of a lofted pass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+mj-lt"/>
              </a:rPr>
              <a:t>Too little force and the pass may be intercepted. Too much force and it may run too far for a teammate to chase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5BDEE-0B52-F44C-8A46-7596FCDAD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02" t="-13243" r="25811" b="13243"/>
          <a:stretch/>
        </p:blipFill>
        <p:spPr>
          <a:xfrm>
            <a:off x="5863316" y="1600200"/>
            <a:ext cx="2924725" cy="21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24DA6-D614-7647-93ED-ED37AF450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905000"/>
            <a:ext cx="2667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3B55E-73CF-EB42-8291-D7BD56979E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53"/>
          <a:stretch/>
        </p:blipFill>
        <p:spPr>
          <a:xfrm>
            <a:off x="3149241" y="1905000"/>
            <a:ext cx="2641959" cy="1889602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CA72B82-2679-0EE8-4B61-D0880C07060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C85B1-C304-6570-FF56-AE60CE3F74EA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B6A58-F38C-795E-DFCC-D689C9493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818EE-3B95-DDED-56EC-B71ED35E1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Applications of force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4191000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Draw and label the image with arrows to indicate the forces acting upon a performer moving at a </a:t>
            </a:r>
            <a:r>
              <a:rPr lang="en-GB" u="sng" dirty="0">
                <a:latin typeface="+mj-lt"/>
              </a:rPr>
              <a:t>constant pace</a:t>
            </a:r>
          </a:p>
          <a:p>
            <a:pPr marL="514350" indent="-514350">
              <a:buAutoNum type="arabicParenR"/>
            </a:pPr>
            <a:endParaRPr lang="en-GB" sz="2400" u="sng" dirty="0">
              <a:latin typeface="+mj-lt"/>
            </a:endParaRPr>
          </a:p>
          <a:p>
            <a:pPr marL="880110" lvl="1" indent="-514350">
              <a:buFont typeface="+mj-lt"/>
              <a:buAutoNum type="alphaLcParenR"/>
            </a:pPr>
            <a:r>
              <a:rPr lang="en-GB" dirty="0">
                <a:latin typeface="+mj-lt"/>
              </a:rPr>
              <a:t>Muscular force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GB" dirty="0">
                <a:latin typeface="+mj-lt"/>
              </a:rPr>
              <a:t>Gravity</a:t>
            </a:r>
          </a:p>
          <a:p>
            <a:pPr marL="880110" lvl="1" indent="-514350">
              <a:buFont typeface="+mj-lt"/>
              <a:buAutoNum type="alphaLcParenR"/>
            </a:pPr>
            <a:r>
              <a:rPr lang="en-GB" dirty="0">
                <a:latin typeface="+mj-lt"/>
              </a:rPr>
              <a:t>Air resistance</a:t>
            </a:r>
            <a:endParaRPr lang="en-GB" sz="2400" u="sng" dirty="0">
              <a:latin typeface="+mj-lt"/>
            </a:endParaRPr>
          </a:p>
          <a:p>
            <a:pPr marL="514350" indent="-514350">
              <a:buAutoNum type="arabicParenR"/>
            </a:pPr>
            <a:endParaRPr lang="en-GB" sz="2400" u="sng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sz="2400" dirty="0">
                <a:latin typeface="+mj-lt"/>
              </a:rPr>
              <a:t>Label the image with arrows to indicate the forces acting upon a performer who is </a:t>
            </a:r>
            <a:r>
              <a:rPr lang="en-GB" sz="2400" u="sng" dirty="0">
                <a:latin typeface="+mj-lt"/>
              </a:rPr>
              <a:t>accelerating</a:t>
            </a:r>
          </a:p>
          <a:p>
            <a:pPr marL="0" indent="0">
              <a:buNone/>
            </a:pPr>
            <a:endParaRPr lang="en-GB" sz="2400" u="sng" dirty="0"/>
          </a:p>
          <a:p>
            <a:pPr marL="0" indent="0">
              <a:buNone/>
            </a:pPr>
            <a:endParaRPr lang="en-GB" sz="2400" dirty="0"/>
          </a:p>
          <a:p>
            <a:pPr>
              <a:buNone/>
            </a:pPr>
            <a:endParaRPr lang="en-GB" b="1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8189F-6D2D-0D4D-8264-D71FF712B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84784"/>
            <a:ext cx="3972744" cy="2630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BB205-D41B-7F49-94A1-C508B2EC8AE6}"/>
              </a:ext>
            </a:extLst>
          </p:cNvPr>
          <p:cNvSpPr txBox="1"/>
          <p:nvPr/>
        </p:nvSpPr>
        <p:spPr>
          <a:xfrm>
            <a:off x="4724400" y="4217020"/>
            <a:ext cx="3972744" cy="2123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Extension task</a:t>
            </a:r>
          </a:p>
          <a:p>
            <a:endParaRPr lang="en-US" b="1" dirty="0">
              <a:latin typeface="+mj-lt"/>
            </a:endParaRPr>
          </a:p>
          <a:p>
            <a:r>
              <a:rPr lang="en-US" dirty="0">
                <a:latin typeface="+mj-lt"/>
              </a:rPr>
              <a:t>My minimizing air resistance, the cyclist can achieve higher speeds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What can cyclists do to achieve this? 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DB81E52-3460-92AC-2F97-690BFFE90A8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5786F-445E-A2BC-F400-FF8C0124E182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7ADAB2-B17F-CE64-729C-B5E3CF05C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3AD33A-9449-671D-452C-7037421E7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636912"/>
            <a:ext cx="7851648" cy="6480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400" dirty="0"/>
              <a:t>5.3 Levers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1896616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en-GB" dirty="0">
                <a:latin typeface="+mj-lt"/>
              </a:rPr>
              <a:t> </a:t>
            </a:r>
            <a:r>
              <a:rPr lang="en-GB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1) Identify and draw the three classes of lever</a:t>
            </a:r>
          </a:p>
          <a:p>
            <a:pPr algn="l"/>
            <a:r>
              <a:rPr lang="en-GB" dirty="0">
                <a:latin typeface="+mj-lt"/>
              </a:rPr>
              <a:t> 2) State examples of the three classes of lever in the human body</a:t>
            </a:r>
          </a:p>
          <a:p>
            <a:pPr algn="l"/>
            <a:r>
              <a:rPr lang="en-GB" dirty="0">
                <a:latin typeface="+mj-lt"/>
              </a:rPr>
              <a:t> 3) Describe how levers help performance in different sporting</a:t>
            </a:r>
          </a:p>
          <a:p>
            <a:pPr algn="l"/>
            <a:r>
              <a:rPr lang="en-GB" dirty="0">
                <a:latin typeface="+mj-lt"/>
              </a:rPr>
              <a:t>      situations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8267B60-0470-5149-9C3D-E71042560ED3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5BC86-2F9A-DD46-8E73-DC8B10981CD7}"/>
              </a:ext>
            </a:extLst>
          </p:cNvPr>
          <p:cNvSpPr txBox="1"/>
          <p:nvPr/>
        </p:nvSpPr>
        <p:spPr>
          <a:xfrm>
            <a:off x="4745427" y="395953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5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Simple  biomechanics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91BB957-88B1-16F9-2861-75A1ED2916D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2CAE0-6316-DE77-0EBC-AD599A0BEFF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47CF2-D9C2-6AD9-D6C8-6EFF2F13F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1BA8E-74A2-D079-FABE-84E9B1D04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94FD6-D92E-1343-9585-77AAAEA1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460432" cy="195696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25345-B146-4AA5-FB9B-FDAA0210CC6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AB844-F24D-84FC-0687-6EAEBD3EA11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2955B-2FF9-2402-7ED4-48D0FCBE2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A949DB-071A-B62A-30FE-DC4D4AD37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936104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you need to know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E152C-BFEA-4F46-8883-4DF281FE6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2" y="2852936"/>
            <a:ext cx="8711016" cy="127205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5A5F0-AEC2-EC23-5B29-74A1DE7FBF8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E0283-B176-9A92-F46B-5BABF030DF4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0F4-AAE5-899B-C24D-1B1D4962E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54248-0856-1610-17A8-001A77DF0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+mj-lt"/>
              </a:rPr>
              <a:t>All movements that an athlete performs are produced by using levers within the body</a:t>
            </a:r>
          </a:p>
          <a:p>
            <a:pPr marL="0" indent="0">
              <a:buNone/>
            </a:pPr>
            <a:endParaRPr lang="en-GB" sz="2800" dirty="0">
              <a:latin typeface="+mj-lt"/>
            </a:endParaRPr>
          </a:p>
          <a:p>
            <a:pPr marL="0" indent="0">
              <a:buNone/>
            </a:pPr>
            <a:r>
              <a:rPr lang="en-GB" sz="2800" dirty="0">
                <a:latin typeface="+mj-lt"/>
              </a:rPr>
              <a:t>A lever consists of three components</a:t>
            </a:r>
            <a:endParaRPr lang="en-GB" dirty="0">
              <a:latin typeface="+mj-lt"/>
            </a:endParaRPr>
          </a:p>
          <a:p>
            <a:pPr lvl="1"/>
            <a:r>
              <a:rPr lang="en-GB" sz="2800" b="1" u="sng" dirty="0">
                <a:latin typeface="+mj-lt"/>
              </a:rPr>
              <a:t>F</a:t>
            </a:r>
            <a:r>
              <a:rPr lang="en-GB" sz="2800" b="1" dirty="0">
                <a:latin typeface="+mj-lt"/>
              </a:rPr>
              <a:t>ulcrum</a:t>
            </a:r>
            <a:r>
              <a:rPr lang="en-GB" sz="2800" dirty="0">
                <a:latin typeface="+mj-lt"/>
              </a:rPr>
              <a:t> – a fixed point about which the lever can turn (also known as an axis or pivot)</a:t>
            </a:r>
          </a:p>
          <a:p>
            <a:pPr lvl="1"/>
            <a:r>
              <a:rPr lang="en-GB" sz="2800" b="1" u="sng" dirty="0">
                <a:latin typeface="+mj-lt"/>
              </a:rPr>
              <a:t>E</a:t>
            </a:r>
            <a:r>
              <a:rPr lang="en-GB" sz="2800" b="1" dirty="0">
                <a:latin typeface="+mj-lt"/>
              </a:rPr>
              <a:t>ffort</a:t>
            </a:r>
            <a:r>
              <a:rPr lang="en-GB" sz="2800" dirty="0">
                <a:latin typeface="+mj-lt"/>
              </a:rPr>
              <a:t> – the force required to move the load (applied by the muscles)</a:t>
            </a:r>
            <a:endParaRPr lang="en-GB" sz="2800" b="1" dirty="0">
              <a:latin typeface="+mj-lt"/>
            </a:endParaRPr>
          </a:p>
          <a:p>
            <a:pPr lvl="1"/>
            <a:r>
              <a:rPr lang="en-GB" sz="2800" b="1" u="sng" dirty="0">
                <a:latin typeface="+mj-lt"/>
              </a:rPr>
              <a:t>R</a:t>
            </a:r>
            <a:r>
              <a:rPr lang="en-GB" sz="2800" b="1" dirty="0">
                <a:latin typeface="+mj-lt"/>
              </a:rPr>
              <a:t>esistance</a:t>
            </a:r>
            <a:r>
              <a:rPr lang="en-GB" sz="2800" dirty="0">
                <a:latin typeface="+mj-lt"/>
              </a:rPr>
              <a:t> - the load or weight that the lever must move (person’s mass, gravity, air resistance)</a:t>
            </a:r>
          </a:p>
          <a:p>
            <a:pPr lvl="1"/>
            <a:endParaRPr lang="en-GB" b="1" dirty="0">
              <a:latin typeface="+mj-lt"/>
            </a:endParaRPr>
          </a:p>
          <a:p>
            <a:pPr lvl="1"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EACC2-47A3-CF4F-88CA-4349D34CF2A3}"/>
              </a:ext>
            </a:extLst>
          </p:cNvPr>
          <p:cNvSpPr txBox="1"/>
          <p:nvPr/>
        </p:nvSpPr>
        <p:spPr>
          <a:xfrm>
            <a:off x="5257800" y="1905000"/>
            <a:ext cx="3657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Remember</a:t>
            </a:r>
            <a:r>
              <a:rPr lang="en-US" dirty="0">
                <a:latin typeface="+mj-lt"/>
              </a:rPr>
              <a:t> – the muscles provide movement at joints, by pulling on the bones to which they are attached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652D9-9C69-AF44-A85E-D6B03FEBC56B}"/>
              </a:ext>
            </a:extLst>
          </p:cNvPr>
          <p:cNvSpPr txBox="1"/>
          <p:nvPr/>
        </p:nvSpPr>
        <p:spPr>
          <a:xfrm>
            <a:off x="419100" y="6290846"/>
            <a:ext cx="830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There are </a:t>
            </a:r>
            <a:r>
              <a:rPr lang="en-US" sz="1600" b="1" dirty="0">
                <a:latin typeface="+mj-lt"/>
              </a:rPr>
              <a:t>three</a:t>
            </a:r>
            <a:r>
              <a:rPr lang="en-US" sz="1600" dirty="0">
                <a:latin typeface="+mj-lt"/>
              </a:rPr>
              <a:t> types of lever in the body. Each has a different set of characteristics / function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A98EE75-B7C6-2D8F-C3EF-D005A6AE91F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A4AF6-5794-07A0-B501-2E35BD129A7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7C576-ADAC-CB13-C95C-C7FC5F690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8FDCA-17F9-7378-7AF0-08C00FC10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" indent="0">
              <a:buNone/>
            </a:pPr>
            <a:endParaRPr lang="en-GB" b="1" dirty="0">
              <a:latin typeface="+mj-lt"/>
            </a:endParaRPr>
          </a:p>
          <a:p>
            <a:pPr lvl="1"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652D9-9C69-AF44-A85E-D6B03FEBC56B}"/>
              </a:ext>
            </a:extLst>
          </p:cNvPr>
          <p:cNvSpPr txBox="1"/>
          <p:nvPr/>
        </p:nvSpPr>
        <p:spPr>
          <a:xfrm>
            <a:off x="419100" y="6290846"/>
            <a:ext cx="830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The order of these three components determines the characteristics and function of the lever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46D63-3316-B34A-8330-9973B6EF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66800"/>
            <a:ext cx="6502400" cy="342900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3B9A0165-02D7-5142-9F74-B4B4F5F6E331}"/>
              </a:ext>
            </a:extLst>
          </p:cNvPr>
          <p:cNvSpPr/>
          <p:nvPr/>
        </p:nvSpPr>
        <p:spPr>
          <a:xfrm>
            <a:off x="4611624" y="4230999"/>
            <a:ext cx="327152" cy="2454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28A7664-D939-9646-878E-DD6EDA851586}"/>
              </a:ext>
            </a:extLst>
          </p:cNvPr>
          <p:cNvSpPr/>
          <p:nvPr/>
        </p:nvSpPr>
        <p:spPr>
          <a:xfrm>
            <a:off x="7005754" y="3810000"/>
            <a:ext cx="484632" cy="66327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645E1A9-9BFC-9746-B075-37B939FBEC36}"/>
              </a:ext>
            </a:extLst>
          </p:cNvPr>
          <p:cNvSpPr/>
          <p:nvPr/>
        </p:nvSpPr>
        <p:spPr>
          <a:xfrm rot="10800000">
            <a:off x="2057400" y="3810000"/>
            <a:ext cx="484632" cy="66327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DB0F4-CB0D-7A49-A672-2F929DF2D491}"/>
              </a:ext>
            </a:extLst>
          </p:cNvPr>
          <p:cNvSpPr txBox="1"/>
          <p:nvPr/>
        </p:nvSpPr>
        <p:spPr>
          <a:xfrm>
            <a:off x="1556657" y="4572000"/>
            <a:ext cx="1491343" cy="11541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Effort</a:t>
            </a:r>
          </a:p>
          <a:p>
            <a:r>
              <a:rPr lang="en-US" sz="1700" dirty="0">
                <a:latin typeface="+mj-lt"/>
              </a:rPr>
              <a:t>Legs pushing against the 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E0069-6EA0-5147-A5B5-A43B74AF63E4}"/>
              </a:ext>
            </a:extLst>
          </p:cNvPr>
          <p:cNvSpPr txBox="1"/>
          <p:nvPr/>
        </p:nvSpPr>
        <p:spPr>
          <a:xfrm>
            <a:off x="6502399" y="4572000"/>
            <a:ext cx="1491343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Resistance</a:t>
            </a:r>
          </a:p>
          <a:p>
            <a:r>
              <a:rPr lang="en-US" sz="1700" dirty="0">
                <a:latin typeface="+mj-lt"/>
              </a:rPr>
              <a:t>Mass, gravity, air resistance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A307B-20DF-3D49-A5D2-46FC5692544C}"/>
              </a:ext>
            </a:extLst>
          </p:cNvPr>
          <p:cNvSpPr txBox="1"/>
          <p:nvPr/>
        </p:nvSpPr>
        <p:spPr>
          <a:xfrm>
            <a:off x="4029528" y="4572000"/>
            <a:ext cx="1491343" cy="11541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Fulcrum</a:t>
            </a:r>
          </a:p>
          <a:p>
            <a:r>
              <a:rPr lang="en-US" sz="1700" dirty="0">
                <a:latin typeface="+mj-lt"/>
              </a:rPr>
              <a:t>The point about which the lever turns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281B134-A5EE-ED87-CDA7-BCF84E8DC6A5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786E8-DE02-191C-CAFB-0394F3DC4DB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F72882-0DB6-F5B5-98F1-7B7717302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BD450-9456-92A9-2BAB-6A98639773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5C5DB3-0DA0-C344-AC89-56E98FF6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75" y="1649627"/>
            <a:ext cx="4003250" cy="2998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First-class 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‘Nodding the head’ is an example of a first-class lever in action</a:t>
            </a:r>
          </a:p>
          <a:p>
            <a:pPr lvl="1"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B9A0165-02D7-5142-9F74-B4B4F5F6E331}"/>
              </a:ext>
            </a:extLst>
          </p:cNvPr>
          <p:cNvSpPr/>
          <p:nvPr/>
        </p:nvSpPr>
        <p:spPr>
          <a:xfrm>
            <a:off x="4148731" y="3675513"/>
            <a:ext cx="327152" cy="2454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28A7664-D939-9646-878E-DD6EDA851586}"/>
              </a:ext>
            </a:extLst>
          </p:cNvPr>
          <p:cNvSpPr/>
          <p:nvPr/>
        </p:nvSpPr>
        <p:spPr>
          <a:xfrm>
            <a:off x="5178303" y="3962400"/>
            <a:ext cx="484632" cy="66327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645E1A9-9BFC-9746-B075-37B939FBEC36}"/>
              </a:ext>
            </a:extLst>
          </p:cNvPr>
          <p:cNvSpPr/>
          <p:nvPr/>
        </p:nvSpPr>
        <p:spPr>
          <a:xfrm>
            <a:off x="3339042" y="3962399"/>
            <a:ext cx="484632" cy="66327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DB0F4-CB0D-7A49-A672-2F929DF2D491}"/>
              </a:ext>
            </a:extLst>
          </p:cNvPr>
          <p:cNvSpPr txBox="1"/>
          <p:nvPr/>
        </p:nvSpPr>
        <p:spPr>
          <a:xfrm>
            <a:off x="2743200" y="4694439"/>
            <a:ext cx="1219201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Effort</a:t>
            </a:r>
          </a:p>
          <a:p>
            <a:r>
              <a:rPr lang="en-US" sz="1700" dirty="0">
                <a:latin typeface="+mj-lt"/>
              </a:rPr>
              <a:t>Force produced by muscles in the neck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A307B-20DF-3D49-A5D2-46FC5692544C}"/>
              </a:ext>
            </a:extLst>
          </p:cNvPr>
          <p:cNvSpPr txBox="1"/>
          <p:nvPr/>
        </p:nvSpPr>
        <p:spPr>
          <a:xfrm>
            <a:off x="3886200" y="4001878"/>
            <a:ext cx="1219200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Fulcrum</a:t>
            </a:r>
          </a:p>
          <a:p>
            <a:r>
              <a:rPr lang="en-US" sz="1700" dirty="0">
                <a:latin typeface="+mj-lt"/>
              </a:rPr>
              <a:t>Joint where cranium meets the spine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E0069-6EA0-5147-A5B5-A43B74AF63E4}"/>
              </a:ext>
            </a:extLst>
          </p:cNvPr>
          <p:cNvSpPr txBox="1"/>
          <p:nvPr/>
        </p:nvSpPr>
        <p:spPr>
          <a:xfrm>
            <a:off x="5029200" y="4700196"/>
            <a:ext cx="1207051" cy="143116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Resistance</a:t>
            </a:r>
          </a:p>
          <a:p>
            <a:endParaRPr lang="en-US" sz="1700" dirty="0">
              <a:latin typeface="+mj-lt"/>
            </a:endParaRPr>
          </a:p>
          <a:p>
            <a:r>
              <a:rPr lang="en-US" sz="1700" dirty="0">
                <a:latin typeface="+mj-lt"/>
              </a:rPr>
              <a:t>Weight of the head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51F27-7328-CB47-98AE-9ACD3DD7BE5A}"/>
              </a:ext>
            </a:extLst>
          </p:cNvPr>
          <p:cNvSpPr txBox="1"/>
          <p:nvPr/>
        </p:nvSpPr>
        <p:spPr>
          <a:xfrm>
            <a:off x="7248070" y="676270"/>
            <a:ext cx="12192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E</a:t>
            </a:r>
            <a:r>
              <a:rPr lang="en-US" sz="2400" b="1" dirty="0">
                <a:latin typeface="+mj-lt"/>
              </a:rPr>
              <a:t> /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400" b="1" dirty="0">
                <a:latin typeface="+mj-lt"/>
              </a:rPr>
              <a:t> / </a:t>
            </a:r>
            <a:r>
              <a:rPr lang="en-US" sz="2400" b="1" dirty="0">
                <a:solidFill>
                  <a:srgbClr val="FFC000"/>
                </a:solidFill>
                <a:latin typeface="+mj-lt"/>
              </a:rPr>
              <a:t>R</a:t>
            </a:r>
            <a:endParaRPr lang="en-US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AA2BC-0063-C548-A177-9ECB7DDEA6A8}"/>
              </a:ext>
            </a:extLst>
          </p:cNvPr>
          <p:cNvSpPr txBox="1"/>
          <p:nvPr/>
        </p:nvSpPr>
        <p:spPr>
          <a:xfrm>
            <a:off x="236951" y="1981200"/>
            <a:ext cx="2506249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Task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-Label the diagram with the three components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-Use arrows to indicate the direction in which the force is acting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A33F4B-4D4A-3DD8-DDBE-37A18AEEC79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8A061-FD0C-E29F-513F-DD985DC2BD1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72D0-101B-9454-BBDF-82054C62C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BEDD5A-EE92-EFF6-D7DC-D705AF2C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87371-DE76-3945-B59C-74FD70142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8"/>
          <a:stretch/>
        </p:blipFill>
        <p:spPr>
          <a:xfrm>
            <a:off x="2514600" y="2133600"/>
            <a:ext cx="4262307" cy="2998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Second-class 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‘Standing on your toes’ (plantarflexion) is an example of a second-class lever in action</a:t>
            </a:r>
          </a:p>
          <a:p>
            <a:pPr lvl="1"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B9A0165-02D7-5142-9F74-B4B4F5F6E331}"/>
              </a:ext>
            </a:extLst>
          </p:cNvPr>
          <p:cNvSpPr/>
          <p:nvPr/>
        </p:nvSpPr>
        <p:spPr>
          <a:xfrm>
            <a:off x="5093467" y="4900884"/>
            <a:ext cx="327152" cy="2454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28A7664-D939-9646-878E-DD6EDA851586}"/>
              </a:ext>
            </a:extLst>
          </p:cNvPr>
          <p:cNvSpPr/>
          <p:nvPr/>
        </p:nvSpPr>
        <p:spPr>
          <a:xfrm>
            <a:off x="5334000" y="4012525"/>
            <a:ext cx="484632" cy="66327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645E1A9-9BFC-9746-B075-37B939FBEC36}"/>
              </a:ext>
            </a:extLst>
          </p:cNvPr>
          <p:cNvSpPr/>
          <p:nvPr/>
        </p:nvSpPr>
        <p:spPr>
          <a:xfrm rot="10800000">
            <a:off x="5687568" y="3174325"/>
            <a:ext cx="484632" cy="66327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DB0F4-CB0D-7A49-A672-2F929DF2D491}"/>
              </a:ext>
            </a:extLst>
          </p:cNvPr>
          <p:cNvSpPr txBox="1"/>
          <p:nvPr/>
        </p:nvSpPr>
        <p:spPr>
          <a:xfrm>
            <a:off x="6248400" y="2861136"/>
            <a:ext cx="1600200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Effort</a:t>
            </a:r>
          </a:p>
          <a:p>
            <a:r>
              <a:rPr lang="en-US" sz="1700" dirty="0">
                <a:latin typeface="+mj-lt"/>
              </a:rPr>
              <a:t>Force produced by the gastrocnemius muscle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A307B-20DF-3D49-A5D2-46FC5692544C}"/>
              </a:ext>
            </a:extLst>
          </p:cNvPr>
          <p:cNvSpPr txBox="1"/>
          <p:nvPr/>
        </p:nvSpPr>
        <p:spPr>
          <a:xfrm>
            <a:off x="4495800" y="5213628"/>
            <a:ext cx="1559486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Fulcrum</a:t>
            </a:r>
          </a:p>
          <a:p>
            <a:r>
              <a:rPr lang="en-US" sz="1700" dirty="0">
                <a:latin typeface="+mj-lt"/>
              </a:rPr>
              <a:t>Movement occurs around the joints of the toes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E0069-6EA0-5147-A5B5-A43B74AF63E4}"/>
              </a:ext>
            </a:extLst>
          </p:cNvPr>
          <p:cNvSpPr txBox="1"/>
          <p:nvPr/>
        </p:nvSpPr>
        <p:spPr>
          <a:xfrm>
            <a:off x="5944847" y="4223028"/>
            <a:ext cx="1598953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Resistance</a:t>
            </a:r>
          </a:p>
          <a:p>
            <a:r>
              <a:rPr lang="en-US" sz="1700" dirty="0">
                <a:latin typeface="+mj-lt"/>
              </a:rPr>
              <a:t>The weight of the body going through the foot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51F27-7328-CB47-98AE-9ACD3DD7BE5A}"/>
              </a:ext>
            </a:extLst>
          </p:cNvPr>
          <p:cNvSpPr txBox="1"/>
          <p:nvPr/>
        </p:nvSpPr>
        <p:spPr>
          <a:xfrm>
            <a:off x="7248070" y="676270"/>
            <a:ext cx="12192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400" b="1" dirty="0">
                <a:latin typeface="+mj-lt"/>
              </a:rPr>
              <a:t> / </a:t>
            </a:r>
            <a:r>
              <a:rPr lang="en-US" sz="2400" b="1" dirty="0">
                <a:solidFill>
                  <a:srgbClr val="FFC000"/>
                </a:solidFill>
                <a:latin typeface="+mj-lt"/>
              </a:rPr>
              <a:t>R </a:t>
            </a:r>
            <a:r>
              <a:rPr lang="en-US" sz="2400" b="1" dirty="0">
                <a:latin typeface="+mj-lt"/>
              </a:rPr>
              <a:t>/ </a:t>
            </a:r>
            <a:r>
              <a:rPr lang="en-US" sz="2400" b="1" dirty="0">
                <a:solidFill>
                  <a:srgbClr val="00B050"/>
                </a:solidFill>
                <a:latin typeface="+mj-lt"/>
              </a:rPr>
              <a:t>E</a:t>
            </a:r>
            <a:endParaRPr lang="en-US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AA2BC-0063-C548-A177-9ECB7DDEA6A8}"/>
              </a:ext>
            </a:extLst>
          </p:cNvPr>
          <p:cNvSpPr txBox="1"/>
          <p:nvPr/>
        </p:nvSpPr>
        <p:spPr>
          <a:xfrm>
            <a:off x="236951" y="1981200"/>
            <a:ext cx="2506249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Task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-Label the diagram with the three components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-Use arrows to indicate the direction in which the force is acting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48652B4-CA28-2945-869C-F43DB5BD0A9B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47CF1-F1DD-8659-8496-A69DC05F2297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55754-97AD-4CE6-D8F4-4BA45FC3B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0422B4-46B4-340A-5898-AD42E55BD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7BABD-C644-394E-B4CF-F6282867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157" y="1854200"/>
            <a:ext cx="5371686" cy="302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Third-class levers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" indent="0" algn="ctr">
              <a:buNone/>
            </a:pPr>
            <a:r>
              <a:rPr lang="en-GB" sz="2400" b="1" dirty="0">
                <a:latin typeface="+mj-lt"/>
              </a:rPr>
              <a:t>A ‘bicep curl’ is an example of a third-class lever in action</a:t>
            </a:r>
          </a:p>
          <a:p>
            <a:pPr lvl="1">
              <a:buNone/>
            </a:pPr>
            <a:endParaRPr lang="en-GB" b="1" dirty="0">
              <a:latin typeface="+mj-lt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B9A0165-02D7-5142-9F74-B4B4F5F6E331}"/>
              </a:ext>
            </a:extLst>
          </p:cNvPr>
          <p:cNvSpPr/>
          <p:nvPr/>
        </p:nvSpPr>
        <p:spPr>
          <a:xfrm>
            <a:off x="3352800" y="4754061"/>
            <a:ext cx="327152" cy="2454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28A7664-D939-9646-878E-DD6EDA851586}"/>
              </a:ext>
            </a:extLst>
          </p:cNvPr>
          <p:cNvSpPr/>
          <p:nvPr/>
        </p:nvSpPr>
        <p:spPr>
          <a:xfrm>
            <a:off x="5524163" y="4050121"/>
            <a:ext cx="484632" cy="66327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645E1A9-9BFC-9746-B075-37B939FBEC36}"/>
              </a:ext>
            </a:extLst>
          </p:cNvPr>
          <p:cNvSpPr/>
          <p:nvPr/>
        </p:nvSpPr>
        <p:spPr>
          <a:xfrm rot="10800000">
            <a:off x="3679952" y="3328790"/>
            <a:ext cx="484632" cy="66327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A307B-20DF-3D49-A5D2-46FC5692544C}"/>
              </a:ext>
            </a:extLst>
          </p:cNvPr>
          <p:cNvSpPr txBox="1"/>
          <p:nvPr/>
        </p:nvSpPr>
        <p:spPr>
          <a:xfrm>
            <a:off x="2479114" y="5057597"/>
            <a:ext cx="1483286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Fulcrum</a:t>
            </a:r>
          </a:p>
          <a:p>
            <a:r>
              <a:rPr lang="en-US" sz="1700" dirty="0">
                <a:latin typeface="+mj-lt"/>
              </a:rPr>
              <a:t>Movement occurs around the elbow joint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DB0F4-CB0D-7A49-A672-2F929DF2D491}"/>
              </a:ext>
            </a:extLst>
          </p:cNvPr>
          <p:cNvSpPr txBox="1"/>
          <p:nvPr/>
        </p:nvSpPr>
        <p:spPr>
          <a:xfrm>
            <a:off x="3771900" y="4070628"/>
            <a:ext cx="1448710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Effort</a:t>
            </a:r>
          </a:p>
          <a:p>
            <a:r>
              <a:rPr lang="en-US" sz="1700" dirty="0">
                <a:latin typeface="+mj-lt"/>
              </a:rPr>
              <a:t>Force produced by the bicep muscle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E0069-6EA0-5147-A5B5-A43B74AF63E4}"/>
              </a:ext>
            </a:extLst>
          </p:cNvPr>
          <p:cNvSpPr txBox="1"/>
          <p:nvPr/>
        </p:nvSpPr>
        <p:spPr>
          <a:xfrm>
            <a:off x="5105127" y="4778514"/>
            <a:ext cx="1598953" cy="141577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Resistance</a:t>
            </a:r>
          </a:p>
          <a:p>
            <a:r>
              <a:rPr lang="en-US" sz="1700" dirty="0">
                <a:latin typeface="+mj-lt"/>
              </a:rPr>
              <a:t>The weight of the dumbbell, the hand and the forearm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51F27-7328-CB47-98AE-9ACD3DD7BE5A}"/>
              </a:ext>
            </a:extLst>
          </p:cNvPr>
          <p:cNvSpPr txBox="1"/>
          <p:nvPr/>
        </p:nvSpPr>
        <p:spPr>
          <a:xfrm>
            <a:off x="7248070" y="676270"/>
            <a:ext cx="121920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400" b="1" dirty="0">
                <a:latin typeface="+mj-lt"/>
              </a:rPr>
              <a:t> / </a:t>
            </a:r>
            <a:r>
              <a:rPr lang="en-US" sz="2400" b="1" dirty="0">
                <a:solidFill>
                  <a:srgbClr val="00B050"/>
                </a:solidFill>
                <a:latin typeface="+mj-lt"/>
              </a:rPr>
              <a:t>E</a:t>
            </a:r>
            <a:r>
              <a:rPr lang="en-US" sz="24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/ </a:t>
            </a:r>
            <a:r>
              <a:rPr lang="en-US" sz="2400" b="1" dirty="0">
                <a:solidFill>
                  <a:srgbClr val="FFC000"/>
                </a:solidFill>
                <a:latin typeface="+mj-lt"/>
              </a:rPr>
              <a:t>R</a:t>
            </a:r>
            <a:endParaRPr lang="en-US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AA2BC-0063-C548-A177-9ECB7DDEA6A8}"/>
              </a:ext>
            </a:extLst>
          </p:cNvPr>
          <p:cNvSpPr txBox="1"/>
          <p:nvPr/>
        </p:nvSpPr>
        <p:spPr>
          <a:xfrm>
            <a:off x="6484104" y="2022952"/>
            <a:ext cx="2506249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Task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-Label the diagram with the three components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-Use arrows to indicate the direction in which the force is acting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58EF6B5-67E2-F56B-63BA-8670CDC71D47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67F15-5CB7-99B5-1802-85F30E631A9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10A92-1457-087F-DA7F-BB8CFD9F8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A5A519-A994-FF00-6E5B-73AD3600E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0" grpId="0" animBg="1"/>
      <p:bldP spid="11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dirty="0">
                <a:latin typeface="+mj-lt"/>
              </a:rPr>
              <a:t>Levers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" indent="0" algn="ctr">
              <a:buNone/>
            </a:pPr>
            <a:endParaRPr lang="en-GB" sz="2400" b="1" dirty="0">
              <a:latin typeface="+mj-lt"/>
            </a:endParaRPr>
          </a:p>
          <a:p>
            <a:pPr marL="27432" indent="0" algn="ctr">
              <a:buNone/>
            </a:pPr>
            <a:endParaRPr lang="en-GB" sz="2400" b="1" dirty="0">
              <a:latin typeface="+mj-lt"/>
            </a:endParaRPr>
          </a:p>
          <a:p>
            <a:pPr marL="27432" indent="0" algn="ctr">
              <a:buNone/>
            </a:pPr>
            <a:endParaRPr lang="en-GB" sz="2400" b="1" dirty="0">
              <a:latin typeface="+mj-lt"/>
            </a:endParaRPr>
          </a:p>
          <a:p>
            <a:pPr marL="27432" indent="0" algn="ctr">
              <a:buNone/>
            </a:pPr>
            <a:endParaRPr lang="en-GB" sz="2400" b="1" dirty="0">
              <a:latin typeface="+mj-lt"/>
            </a:endParaRPr>
          </a:p>
          <a:p>
            <a:pPr marL="27432" indent="0" algn="ctr">
              <a:buNone/>
            </a:pPr>
            <a:endParaRPr lang="en-GB" sz="2400" b="1" dirty="0">
              <a:latin typeface="+mj-lt"/>
            </a:endParaRPr>
          </a:p>
          <a:p>
            <a:pPr marL="27432" indent="0" algn="ctr">
              <a:buNone/>
            </a:pPr>
            <a:r>
              <a:rPr lang="en-GB" sz="2300" b="1" dirty="0">
                <a:latin typeface="+mj-lt"/>
              </a:rPr>
              <a:t>Task </a:t>
            </a:r>
            <a:r>
              <a:rPr lang="en-GB" sz="2300" dirty="0">
                <a:latin typeface="+mj-lt"/>
              </a:rPr>
              <a:t>Identify and describe the levers being used in each situation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4B3F3-5C94-E24A-979B-B315CBF5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48" y="4267200"/>
            <a:ext cx="3250820" cy="2134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B546A-0D7C-CD41-8AD1-77E23C9C3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67200"/>
            <a:ext cx="3181463" cy="2134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008CCA-906E-FA44-A797-40286C755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89"/>
          <a:stretch/>
        </p:blipFill>
        <p:spPr>
          <a:xfrm>
            <a:off x="3444097" y="4267200"/>
            <a:ext cx="2202883" cy="2134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ADDC3C-84CB-1248-A5CA-DBD17AEE2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" t="12899" r="3214" b="13768"/>
          <a:stretch/>
        </p:blipFill>
        <p:spPr>
          <a:xfrm>
            <a:off x="304800" y="1524000"/>
            <a:ext cx="85344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77AC95C-97F0-BE55-7EE2-A1924D758020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CD67C-749F-C561-43DB-98D9BBCDC4FE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A0D6FD-D16E-C7C2-DFB9-352BBB1151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AEC07-DCC3-4F8C-164D-FF39CE42E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Levers - 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the three components of a lever 			</a:t>
            </a:r>
            <a:r>
              <a:rPr lang="en-GB" sz="2400" dirty="0">
                <a:latin typeface="+mj-lt"/>
              </a:rPr>
              <a:t>(1)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Draw and label the following classes of lever: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First class lever						(1)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Second class lever					(1)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Third class lever						(1)</a:t>
            </a:r>
          </a:p>
          <a:p>
            <a:pPr marL="365760" lvl="1" indent="0">
              <a:buNone/>
            </a:pPr>
            <a:endParaRPr lang="en-GB" dirty="0">
              <a:latin typeface="+mj-lt"/>
            </a:endParaRPr>
          </a:p>
          <a:p>
            <a:pPr marL="514350" indent="-514350">
              <a:buAutoNum type="arabicParenR"/>
            </a:pPr>
            <a:r>
              <a:rPr lang="en-GB" dirty="0">
                <a:latin typeface="+mj-lt"/>
              </a:rPr>
              <a:t>Name an example of each of the following levers in the human body: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First class						(1)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Second class						(1)</a:t>
            </a:r>
          </a:p>
          <a:p>
            <a:pPr marL="880110" lvl="1" indent="-514350">
              <a:buAutoNum type="alphaLcParenR"/>
            </a:pPr>
            <a:r>
              <a:rPr lang="en-GB" dirty="0">
                <a:latin typeface="+mj-lt"/>
              </a:rPr>
              <a:t>Third class						(1)</a:t>
            </a:r>
          </a:p>
          <a:p>
            <a:pPr marL="365760" lvl="1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Extension</a:t>
            </a:r>
          </a:p>
          <a:p>
            <a:pPr marL="0" indent="0" algn="ctr">
              <a:buNone/>
            </a:pPr>
            <a:r>
              <a:rPr lang="en-GB" dirty="0">
                <a:latin typeface="+mj-lt"/>
              </a:rPr>
              <a:t>State where the effort, fulcrum and resistance are located for each of these examples </a:t>
            </a:r>
            <a:endParaRPr lang="en-GB" b="1" i="1" dirty="0">
              <a:latin typeface="+mj-lt"/>
            </a:endParaRPr>
          </a:p>
          <a:p>
            <a:pPr marL="880110" lvl="1" indent="-514350"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5562600"/>
            <a:ext cx="853440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983891F-B25A-A12B-8218-18FA4E5C3162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059F2-EA80-0224-0E60-6768F426FF26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F62E0-4148-74C2-B6D5-6FF0A179F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5739A-ADC3-BF2A-B2B9-988C6C25A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What is force?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3994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latin typeface="+mj-lt"/>
              </a:rPr>
              <a:t>Sport employs many different forces. To be successful in sport you need to be able to apply these forces to your advantage in many different ways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Force can be applied in large quantities:</a:t>
            </a:r>
          </a:p>
          <a:p>
            <a:pPr lvl="1"/>
            <a:r>
              <a:rPr lang="en-GB" dirty="0">
                <a:latin typeface="+mj-lt"/>
              </a:rPr>
              <a:t>A rugby player making a tackle</a:t>
            </a:r>
          </a:p>
          <a:p>
            <a:pPr lvl="1"/>
            <a:r>
              <a:rPr lang="en-GB" dirty="0">
                <a:latin typeface="+mj-lt"/>
              </a:rPr>
              <a:t>A sprinter driving out of the blocks</a:t>
            </a:r>
          </a:p>
          <a:p>
            <a:r>
              <a:rPr lang="en-GB" dirty="0">
                <a:latin typeface="+mj-lt"/>
              </a:rPr>
              <a:t>Force can be used in a more controlled way:</a:t>
            </a:r>
          </a:p>
          <a:p>
            <a:pPr lvl="1"/>
            <a:r>
              <a:rPr lang="en-GB" dirty="0">
                <a:latin typeface="+mj-lt"/>
              </a:rPr>
              <a:t>A golfer playing a chip onto the green</a:t>
            </a:r>
          </a:p>
          <a:p>
            <a:pPr lvl="1"/>
            <a:r>
              <a:rPr lang="en-GB" dirty="0">
                <a:latin typeface="+mj-lt"/>
              </a:rPr>
              <a:t>A badminton player playing a delicate drop-shot</a:t>
            </a:r>
          </a:p>
          <a:p>
            <a:r>
              <a:rPr lang="en-GB" dirty="0">
                <a:latin typeface="+mj-lt"/>
              </a:rPr>
              <a:t>Force can be a push or a pull:</a:t>
            </a:r>
          </a:p>
          <a:p>
            <a:pPr lvl="1"/>
            <a:r>
              <a:rPr lang="en-GB" dirty="0">
                <a:latin typeface="+mj-lt"/>
              </a:rPr>
              <a:t>Pushing against the opposition when scrummaging in rugby</a:t>
            </a:r>
          </a:p>
          <a:p>
            <a:pPr lvl="1"/>
            <a:r>
              <a:rPr lang="en-GB" dirty="0">
                <a:latin typeface="+mj-lt"/>
              </a:rPr>
              <a:t>Pulling the oars when rowing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b="1" dirty="0">
                <a:latin typeface="+mj-lt"/>
              </a:rPr>
              <a:t>Force</a:t>
            </a:r>
            <a:r>
              <a:rPr lang="en-GB" dirty="0">
                <a:latin typeface="+mj-lt"/>
              </a:rPr>
              <a:t> – “a push or a pulling action applied upon an object. Measured in Newtons (N)”</a:t>
            </a:r>
          </a:p>
          <a:p>
            <a:pPr marL="0" indent="0" algn="ctr">
              <a:buNone/>
            </a:pPr>
            <a:endParaRPr lang="en-GB" b="1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E52A1-3994-AF40-9E33-211EEE10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53" y="2157874"/>
            <a:ext cx="2135221" cy="2135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1295400" y="6340678"/>
            <a:ext cx="6781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Isaac Newton discovered three laws that govern motion and gravity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02BA9D-0D7A-F249-ABAD-127BFA7DB970}"/>
              </a:ext>
            </a:extLst>
          </p:cNvPr>
          <p:cNvSpPr/>
          <p:nvPr/>
        </p:nvSpPr>
        <p:spPr>
          <a:xfrm>
            <a:off x="324804" y="1484785"/>
            <a:ext cx="8504735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C531EAA-791E-CC27-1531-1E252543FE33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DEAC2-B115-50A4-0AE0-3F4A7CC53B8C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9B043-BC3A-D994-291D-E1E64B35C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B6D47-060D-B60E-FE16-A9FC70A08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5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>
                <a:latin typeface="+mj-lt"/>
              </a:rPr>
              <a:t>Newton’s </a:t>
            </a:r>
            <a:r>
              <a:rPr lang="en-GB" b="1" u="sng" dirty="0">
                <a:latin typeface="+mj-lt"/>
              </a:rPr>
              <a:t>first</a:t>
            </a:r>
            <a:r>
              <a:rPr lang="en-GB" dirty="0">
                <a:latin typeface="+mj-lt"/>
              </a:rPr>
              <a:t> law of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3994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400" dirty="0">
                <a:latin typeface="+mj-lt"/>
              </a:rPr>
              <a:t>“An object in motion stays in motion at the same speed and in the same direction, and an object at rest stays at rest unless acted upon by an external force”</a:t>
            </a:r>
          </a:p>
          <a:p>
            <a:pPr>
              <a:buNone/>
            </a:pPr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According to the law of inertia, force is required to cause:</a:t>
            </a:r>
          </a:p>
          <a:p>
            <a:pPr lvl="1"/>
            <a:r>
              <a:rPr lang="en-GB" sz="2000" dirty="0">
                <a:latin typeface="+mj-lt"/>
              </a:rPr>
              <a:t>A stationary object / body to move</a:t>
            </a:r>
          </a:p>
          <a:p>
            <a:pPr lvl="1"/>
            <a:r>
              <a:rPr lang="en-GB" sz="2000" dirty="0">
                <a:latin typeface="+mj-lt"/>
              </a:rPr>
              <a:t>A moving object / body to change direction, accelerate or decelerate</a:t>
            </a:r>
          </a:p>
          <a:p>
            <a:pPr lvl="1"/>
            <a:r>
              <a:rPr lang="en-GB" sz="2000" dirty="0">
                <a:latin typeface="+mj-lt"/>
              </a:rPr>
              <a:t>An object / body to change shape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6781800" y="1353360"/>
            <a:ext cx="2057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law of </a:t>
            </a:r>
            <a:r>
              <a:rPr lang="en-US" b="1" dirty="0">
                <a:latin typeface="+mj-lt"/>
              </a:rPr>
              <a:t>inertia</a:t>
            </a:r>
            <a:endParaRPr lang="en-US" dirty="0"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02BA9D-0D7A-F249-ABAD-127BFA7DB970}"/>
              </a:ext>
            </a:extLst>
          </p:cNvPr>
          <p:cNvSpPr/>
          <p:nvPr/>
        </p:nvSpPr>
        <p:spPr>
          <a:xfrm>
            <a:off x="324804" y="1981200"/>
            <a:ext cx="8504735" cy="12441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39945-B448-7441-9715-BABECA49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953000"/>
            <a:ext cx="2971800" cy="148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DED5B-A4D9-E045-8284-645D516A8371}"/>
              </a:ext>
            </a:extLst>
          </p:cNvPr>
          <p:cNvSpPr txBox="1"/>
          <p:nvPr/>
        </p:nvSpPr>
        <p:spPr>
          <a:xfrm>
            <a:off x="1295400" y="6340678"/>
            <a:ext cx="6781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Inertia</a:t>
            </a:r>
            <a:r>
              <a:rPr lang="en-US" dirty="0">
                <a:latin typeface="+mj-lt"/>
              </a:rPr>
              <a:t> – “The resistance of an object to changes in motion”</a:t>
            </a:r>
            <a:endParaRPr lang="en-US" b="1" dirty="0">
              <a:latin typeface="+mj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CAB2CB7-6EE5-7AD6-A655-97A3D046C9C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FC352-8B63-AB9F-7361-5264408915F3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1068B7-BE28-1A12-4DC1-AF9CFF370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19AAD-18EC-EF45-726F-2E69C531A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CF73C30-C9E4-1842-A92D-7F42C1CEA162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184666"/>
          <a:ext cx="8229600" cy="6500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256">
                  <a:extLst>
                    <a:ext uri="{9D8B030D-6E8A-4147-A177-3AD203B41FA5}">
                      <a16:colId xmlns:a16="http://schemas.microsoft.com/office/drawing/2014/main" val="3051213115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368435076"/>
                    </a:ext>
                  </a:extLst>
                </a:gridCol>
                <a:gridCol w="3210744">
                  <a:extLst>
                    <a:ext uri="{9D8B030D-6E8A-4147-A177-3AD203B41FA5}">
                      <a16:colId xmlns:a16="http://schemas.microsoft.com/office/drawing/2014/main" val="3421619032"/>
                    </a:ext>
                  </a:extLst>
                </a:gridCol>
              </a:tblGrid>
              <a:tr h="120134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Effect of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Example from tennis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4730"/>
                  </a:ext>
                </a:extLst>
              </a:tr>
              <a:tr h="1156561">
                <a:tc>
                  <a:txBody>
                    <a:bodyPr/>
                    <a:lstStyle/>
                    <a:p>
                      <a:r>
                        <a:rPr lang="en-US" sz="1600" u="none" dirty="0">
                          <a:latin typeface="+mj-lt"/>
                        </a:rPr>
                        <a:t>A force can cause a stationary object to </a:t>
                      </a:r>
                      <a:r>
                        <a:rPr lang="en-US" sz="1600" b="1" u="none" dirty="0">
                          <a:latin typeface="+mj-lt"/>
                        </a:rPr>
                        <a:t>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latin typeface="+mj-lt"/>
                        </a:rPr>
                        <a:t>The racquet will remain at rest until the player applies a force to start their back-swing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139497"/>
                  </a:ext>
                </a:extLst>
              </a:tr>
              <a:tr h="12555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A force can cause a moving object to </a:t>
                      </a:r>
                      <a:r>
                        <a:rPr lang="en-US" sz="1600" b="1" dirty="0">
                          <a:latin typeface="+mj-lt"/>
                        </a:rPr>
                        <a:t>change 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When a shot is played, the racquet exerts a force on the ball, causing it to change direction back towards the opponent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97685"/>
                  </a:ext>
                </a:extLst>
              </a:tr>
              <a:tr h="12555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A force can cause a moving object to </a:t>
                      </a:r>
                      <a:r>
                        <a:rPr lang="en-US" sz="1600" b="1" dirty="0">
                          <a:latin typeface="+mj-lt"/>
                        </a:rPr>
                        <a:t>accelerate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When a player needs to speed up to run across the court to reach the ball, they apply a force against the ground to accelerate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824622"/>
                  </a:ext>
                </a:extLst>
              </a:tr>
              <a:tr h="1255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 force can cause a moving object to </a:t>
                      </a:r>
                      <a:r>
                        <a:rPr lang="en-US" sz="1600" b="1" dirty="0">
                          <a:latin typeface="+mj-lt"/>
                        </a:rPr>
                        <a:t>decelerate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When the player reaches the ball, they apply a force against the ground in the opposite direction to that in which they are running, causing them to decelerate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046816"/>
                  </a:ext>
                </a:extLst>
              </a:tr>
              <a:tr h="11565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 force can cause an object to </a:t>
                      </a:r>
                      <a:r>
                        <a:rPr lang="en-US" sz="1600" b="1" dirty="0">
                          <a:latin typeface="+mj-lt"/>
                        </a:rPr>
                        <a:t>change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</a:rPr>
                        <a:t>When the ball hits the racquet, the ball will deform (change shape)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86382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9BAA5B0-C464-614C-96DA-DBF357B3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7620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A6D6DD-CD18-324D-9ACD-6CE564B59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37" y="1447800"/>
            <a:ext cx="2694214" cy="167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3C8209-44A5-CC42-8038-1F89AC751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615474"/>
            <a:ext cx="3124200" cy="1886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D73EE5-1158-594F-8E31-57AA315263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05"/>
          <a:stretch/>
        </p:blipFill>
        <p:spPr>
          <a:xfrm>
            <a:off x="5707897" y="3994741"/>
            <a:ext cx="2833606" cy="1752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5AF155-4109-6147-8372-93D7E1537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37" y="5086273"/>
            <a:ext cx="3217363" cy="1689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228600" y="5963097"/>
            <a:ext cx="8686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Task</a:t>
            </a:r>
            <a:r>
              <a:rPr lang="en-US" dirty="0">
                <a:latin typeface="+mj-lt"/>
              </a:rPr>
              <a:t> – provide examples from a sport of your choice to explain each effect of force</a:t>
            </a:r>
            <a:endParaRPr lang="en-US" b="1" dirty="0">
              <a:latin typeface="+mj-lt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94462BF-6DEA-D861-9545-156B05AF5AA8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7BCEF-B8C4-2742-12E9-D28DF1D89414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7CD98-4D06-507A-0559-EEB8ECFB22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9563B-DFD5-93E4-2541-CD70C33137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Newton’s </a:t>
            </a:r>
            <a:r>
              <a:rPr lang="en-GB" b="1" u="sng" dirty="0">
                <a:latin typeface="+mj-lt"/>
              </a:rPr>
              <a:t>second</a:t>
            </a:r>
            <a:r>
              <a:rPr lang="en-GB" dirty="0">
                <a:latin typeface="+mj-lt"/>
              </a:rPr>
              <a:t> law of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3994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400" dirty="0">
                <a:latin typeface="+mj-lt"/>
              </a:rPr>
              <a:t>“An object will accelerate when acted upon by an external force. The acceleration is proportional to the force and is in the direction by which the force acts”</a:t>
            </a:r>
          </a:p>
          <a:p>
            <a:pPr>
              <a:buNone/>
            </a:pPr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The law of acceleration can be explained by the formula – </a:t>
            </a:r>
          </a:p>
          <a:p>
            <a:pPr marL="0" indent="0" algn="ctr">
              <a:buNone/>
            </a:pPr>
            <a:r>
              <a:rPr lang="en-GB" sz="2400" b="1" dirty="0">
                <a:latin typeface="+mj-lt"/>
              </a:rPr>
              <a:t>force (N) = mass (kg) x acceleration (m/s</a:t>
            </a:r>
            <a:r>
              <a:rPr lang="en-GB" sz="2400" b="1" baseline="30000" dirty="0">
                <a:latin typeface="+mj-lt"/>
              </a:rPr>
              <a:t>2</a:t>
            </a:r>
            <a:r>
              <a:rPr lang="en-GB" sz="2400" b="1" dirty="0">
                <a:latin typeface="+mj-lt"/>
              </a:rPr>
              <a:t>)</a:t>
            </a:r>
          </a:p>
          <a:p>
            <a:pPr marL="0" indent="0" algn="ctr">
              <a:buNone/>
            </a:pPr>
            <a:endParaRPr lang="en-GB" sz="2400" b="1" dirty="0">
              <a:latin typeface="+mj-lt"/>
            </a:endParaRPr>
          </a:p>
          <a:p>
            <a:pPr lvl="1"/>
            <a:r>
              <a:rPr lang="en-GB" sz="1800" i="1" dirty="0">
                <a:latin typeface="+mj-lt"/>
              </a:rPr>
              <a:t>The greater the force applied, the greater the acceleration</a:t>
            </a:r>
          </a:p>
          <a:p>
            <a:pPr lvl="1"/>
            <a:r>
              <a:rPr lang="en-GB" sz="1800" i="1" dirty="0">
                <a:latin typeface="+mj-lt"/>
              </a:rPr>
              <a:t>The greater the mass, the slower the object / body accelerates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6248400" y="1353360"/>
            <a:ext cx="2590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law of </a:t>
            </a:r>
            <a:r>
              <a:rPr lang="en-US" b="1" dirty="0">
                <a:latin typeface="+mj-lt"/>
              </a:rPr>
              <a:t>acceleration</a:t>
            </a:r>
            <a:endParaRPr lang="en-US" dirty="0"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02BA9D-0D7A-F249-ABAD-127BFA7DB970}"/>
              </a:ext>
            </a:extLst>
          </p:cNvPr>
          <p:cNvSpPr/>
          <p:nvPr/>
        </p:nvSpPr>
        <p:spPr>
          <a:xfrm>
            <a:off x="324804" y="1981201"/>
            <a:ext cx="8504735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DED5B-A4D9-E045-8284-645D516A8371}"/>
              </a:ext>
            </a:extLst>
          </p:cNvPr>
          <p:cNvSpPr txBox="1"/>
          <p:nvPr/>
        </p:nvSpPr>
        <p:spPr>
          <a:xfrm>
            <a:off x="1186271" y="6059269"/>
            <a:ext cx="67818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Mass</a:t>
            </a:r>
            <a:r>
              <a:rPr lang="en-US" dirty="0">
                <a:latin typeface="+mj-lt"/>
              </a:rPr>
              <a:t> – “The quantity of matter in a body (kg)”</a:t>
            </a:r>
          </a:p>
          <a:p>
            <a:pPr algn="ctr"/>
            <a:r>
              <a:rPr lang="en-US" b="1" dirty="0">
                <a:latin typeface="+mj-lt"/>
              </a:rPr>
              <a:t>Acceleration</a:t>
            </a:r>
            <a:r>
              <a:rPr lang="en-US" dirty="0">
                <a:latin typeface="+mj-lt"/>
              </a:rPr>
              <a:t> – “The rate at which an object changes speed (m/s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)”</a:t>
            </a:r>
            <a:endParaRPr lang="en-US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5DED0-BA91-DD47-B464-1E38A144EB83}"/>
              </a:ext>
            </a:extLst>
          </p:cNvPr>
          <p:cNvSpPr txBox="1"/>
          <p:nvPr/>
        </p:nvSpPr>
        <p:spPr>
          <a:xfrm>
            <a:off x="7848942" y="4075837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 = MA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913E3FA-1E45-FD3A-8203-A7BCC63E28AA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298AB-9248-F82E-6D6D-1D801AA46EDF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63081-59CD-0BCC-6B58-36B643BF5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F02D70-346E-B6B2-F140-EA173B1D3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Newton’s </a:t>
            </a:r>
            <a:r>
              <a:rPr lang="en-GB" b="1" u="sng" dirty="0">
                <a:latin typeface="+mj-lt"/>
              </a:rPr>
              <a:t>second</a:t>
            </a:r>
            <a:r>
              <a:rPr lang="en-GB" dirty="0">
                <a:latin typeface="+mj-lt"/>
              </a:rPr>
              <a:t> law of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3994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b="1" dirty="0">
                <a:latin typeface="+mj-lt"/>
              </a:rPr>
              <a:t>Questions</a:t>
            </a:r>
          </a:p>
          <a:p>
            <a:pPr marL="0" indent="0" algn="ctr">
              <a:buNone/>
            </a:pPr>
            <a:endParaRPr lang="en-GB" sz="1800" b="1" i="1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 ball is kicked and accelerates at 10m/s</a:t>
            </a:r>
            <a:r>
              <a:rPr lang="en-GB" baseline="30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, it has a mass of 0.5kg. How much force is applied to the ball?</a:t>
            </a:r>
            <a:endParaRPr lang="en-GB" b="1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 sprinter weighing 90kg accelerates out of the blocks at 3m/s</a:t>
            </a:r>
            <a:r>
              <a:rPr lang="en-GB" baseline="30000" dirty="0">
                <a:latin typeface="+mj-lt"/>
              </a:rPr>
              <a:t>2</a:t>
            </a:r>
            <a:r>
              <a:rPr lang="en-GB" dirty="0">
                <a:latin typeface="+mj-lt"/>
              </a:rPr>
              <a:t>. How much force does the sprinter apply against the starting blocks?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A tennis ball with a mass of 0.1kg is hit with a force of 200N. How quickly does the ball accelerate?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+mj-lt"/>
              </a:rPr>
              <a:t>What happens to the body or object if applied force is reduced? (e.g. a 400m runner begins to fatigue on the final straight)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6248400" y="1353360"/>
            <a:ext cx="2590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law of </a:t>
            </a:r>
            <a:r>
              <a:rPr lang="en-US" b="1" dirty="0">
                <a:latin typeface="+mj-lt"/>
              </a:rPr>
              <a:t>acceleration</a:t>
            </a:r>
            <a:endParaRPr lang="en-US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DC8EA-FF10-D048-AF4F-CB734224B62C}"/>
              </a:ext>
            </a:extLst>
          </p:cNvPr>
          <p:cNvSpPr txBox="1"/>
          <p:nvPr/>
        </p:nvSpPr>
        <p:spPr>
          <a:xfrm>
            <a:off x="7924800" y="6237148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 = MA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4465AF8-B309-82FF-2603-7B97E130AE1F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07125-99E9-26B2-6637-A4357B88F9E1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7C4C7-0FDA-86AE-BCD5-80374F5E9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E2BAF-1572-820F-02DE-ABB1E9877B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4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Newton’s </a:t>
            </a:r>
            <a:r>
              <a:rPr lang="en-GB" b="1" u="sng" dirty="0">
                <a:latin typeface="+mj-lt"/>
              </a:rPr>
              <a:t>third</a:t>
            </a:r>
            <a:r>
              <a:rPr lang="en-GB" dirty="0">
                <a:latin typeface="+mj-lt"/>
              </a:rPr>
              <a:t> law of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39944" cy="5040560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sz="2400" dirty="0">
                <a:latin typeface="+mj-lt"/>
              </a:rPr>
              <a:t>“For every action, there exists an equal and opposite reaction”</a:t>
            </a:r>
          </a:p>
          <a:p>
            <a:pPr>
              <a:buNone/>
            </a:pPr>
            <a:endParaRPr lang="en-GB" sz="2400" dirty="0">
              <a:latin typeface="+mj-lt"/>
            </a:endParaRPr>
          </a:p>
          <a:p>
            <a:pPr marL="0" indent="0">
              <a:buNone/>
            </a:pPr>
            <a:r>
              <a:rPr lang="en-GB" sz="2400" dirty="0">
                <a:latin typeface="+mj-lt"/>
              </a:rPr>
              <a:t>When a sprinter drives out of the blocks at the start of a race - </a:t>
            </a:r>
            <a:endParaRPr lang="en-GB" sz="2400" b="1" dirty="0">
              <a:latin typeface="+mj-lt"/>
            </a:endParaRPr>
          </a:p>
          <a:p>
            <a:pPr lvl="1"/>
            <a:r>
              <a:rPr lang="en-GB" sz="1800" i="1" dirty="0">
                <a:latin typeface="+mj-lt"/>
              </a:rPr>
              <a:t>Their muscles exert a force of 200N against the starting blocks (downwards and backwards)</a:t>
            </a:r>
          </a:p>
          <a:p>
            <a:pPr lvl="1"/>
            <a:r>
              <a:rPr lang="en-GB" sz="1800" i="1" dirty="0">
                <a:latin typeface="+mj-lt"/>
              </a:rPr>
              <a:t>The starting blocks exert an equal force of 200N in the opposite direction to the force applied by the sprinter (upwards and forwards)</a:t>
            </a:r>
          </a:p>
          <a:p>
            <a:pPr lvl="1"/>
            <a:r>
              <a:rPr lang="en-GB" sz="1800" i="1" dirty="0">
                <a:latin typeface="+mj-lt"/>
              </a:rPr>
              <a:t>This reaction force propels the sprinter from the blocks</a:t>
            </a:r>
          </a:p>
          <a:p>
            <a:pPr>
              <a:buNone/>
            </a:pPr>
            <a:endParaRPr lang="en-GB" dirty="0">
              <a:latin typeface="+mj-lt"/>
            </a:endParaRPr>
          </a:p>
          <a:p>
            <a:pPr>
              <a:buNone/>
            </a:pPr>
            <a:endParaRPr lang="en-GB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F5D95-4BBC-3140-AE0C-84063C26EBF3}"/>
              </a:ext>
            </a:extLst>
          </p:cNvPr>
          <p:cNvSpPr txBox="1"/>
          <p:nvPr/>
        </p:nvSpPr>
        <p:spPr>
          <a:xfrm>
            <a:off x="5486400" y="1353360"/>
            <a:ext cx="3352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 law of </a:t>
            </a:r>
            <a:r>
              <a:rPr lang="en-US" b="1" dirty="0">
                <a:latin typeface="+mj-lt"/>
              </a:rPr>
              <a:t>action and reaction</a:t>
            </a:r>
            <a:endParaRPr lang="en-US" dirty="0"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02BA9D-0D7A-F249-ABAD-127BFA7DB970}"/>
              </a:ext>
            </a:extLst>
          </p:cNvPr>
          <p:cNvSpPr/>
          <p:nvPr/>
        </p:nvSpPr>
        <p:spPr>
          <a:xfrm>
            <a:off x="324804" y="1981201"/>
            <a:ext cx="8504735" cy="4805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307D8-D9C4-254C-BFB2-B0C0B649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973" y="4876800"/>
            <a:ext cx="2225427" cy="148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DED5B-A4D9-E045-8284-645D516A8371}"/>
              </a:ext>
            </a:extLst>
          </p:cNvPr>
          <p:cNvSpPr txBox="1"/>
          <p:nvPr/>
        </p:nvSpPr>
        <p:spPr>
          <a:xfrm>
            <a:off x="566328" y="5157871"/>
            <a:ext cx="6014517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Question</a:t>
            </a:r>
          </a:p>
          <a:p>
            <a:r>
              <a:rPr lang="en-US" dirty="0">
                <a:latin typeface="+mj-lt"/>
              </a:rPr>
              <a:t>If the sprinter has a mass of 80kg, how fast to they accelerate from the starting blocks?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C16FBF8-2824-A8D6-27EB-0C3DFD7670A6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968A5-EA6F-9CEE-0566-CFF7E9C9AAC9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83180-38F1-C3E8-F384-5F19C6C70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A2EC29-9670-96B3-3F90-2FE704119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408" y="2564904"/>
            <a:ext cx="7851648" cy="72008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 </a:t>
            </a:r>
            <a:br>
              <a:rPr lang="en-GB" dirty="0"/>
            </a:br>
            <a:r>
              <a:rPr lang="en-GB" sz="4900" dirty="0"/>
              <a:t>5.2 Applications of force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408" y="3356992"/>
            <a:ext cx="7851648" cy="2387878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 algn="ctr"/>
            <a:r>
              <a:rPr lang="en-GB" sz="4400" dirty="0">
                <a:latin typeface="+mj-lt"/>
              </a:rPr>
              <a:t> </a:t>
            </a:r>
            <a:r>
              <a:rPr lang="en-GB" sz="3800" u="sng" dirty="0">
                <a:latin typeface="+mj-lt"/>
              </a:rPr>
              <a:t>Learning objectives</a:t>
            </a:r>
          </a:p>
          <a:p>
            <a:pPr algn="l"/>
            <a:r>
              <a:rPr lang="en-GB" dirty="0">
                <a:latin typeface="+mj-lt"/>
              </a:rPr>
              <a:t> </a:t>
            </a:r>
            <a:r>
              <a:rPr lang="en-GB" sz="3800" dirty="0">
                <a:latin typeface="+mj-lt"/>
              </a:rPr>
              <a:t>1) Identify and explain the forces exerted by gravity, air resistance and</a:t>
            </a:r>
          </a:p>
          <a:p>
            <a:pPr algn="l"/>
            <a:r>
              <a:rPr lang="en-GB" sz="3800" dirty="0">
                <a:latin typeface="+mj-lt"/>
              </a:rPr>
              <a:t>      muscular force</a:t>
            </a:r>
          </a:p>
          <a:p>
            <a:pPr algn="l"/>
            <a:r>
              <a:rPr lang="en-GB" sz="3800" dirty="0">
                <a:latin typeface="+mj-lt"/>
              </a:rPr>
              <a:t> 2) Define ground resistance force and explain its importance</a:t>
            </a:r>
          </a:p>
          <a:p>
            <a:pPr algn="l"/>
            <a:r>
              <a:rPr lang="en-GB" sz="3800" dirty="0">
                <a:latin typeface="+mj-lt"/>
              </a:rPr>
              <a:t>      to sprinters</a:t>
            </a:r>
          </a:p>
          <a:p>
            <a:pPr algn="l"/>
            <a:r>
              <a:rPr lang="en-GB" sz="3800" dirty="0">
                <a:latin typeface="+mj-lt"/>
              </a:rPr>
              <a:t> 3) Draw force diagrams to illustrate the forces acting on</a:t>
            </a:r>
          </a:p>
          <a:p>
            <a:pPr algn="l"/>
            <a:r>
              <a:rPr lang="en-GB" sz="3800" dirty="0">
                <a:latin typeface="+mj-lt"/>
              </a:rPr>
              <a:t>      performers and objects in sport</a:t>
            </a:r>
          </a:p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856E02-3AE4-6F4C-9FA8-CBFC0D893D7E}"/>
              </a:ext>
            </a:extLst>
          </p:cNvPr>
          <p:cNvSpPr/>
          <p:nvPr/>
        </p:nvSpPr>
        <p:spPr>
          <a:xfrm>
            <a:off x="395536" y="395952"/>
            <a:ext cx="4101954" cy="15696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3DB1-4BBD-BB4D-A4C9-0168BE0B6EAA}"/>
              </a:ext>
            </a:extLst>
          </p:cNvPr>
          <p:cNvSpPr txBox="1"/>
          <p:nvPr/>
        </p:nvSpPr>
        <p:spPr>
          <a:xfrm>
            <a:off x="539552" y="623590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j-lt"/>
              </a:rPr>
              <a:t>Anatomy and Physiology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C0BDB2-B004-5742-8E9D-6E5DEFEBB16A}"/>
              </a:ext>
            </a:extLst>
          </p:cNvPr>
          <p:cNvSpPr/>
          <p:nvPr/>
        </p:nvSpPr>
        <p:spPr>
          <a:xfrm>
            <a:off x="4603913" y="395952"/>
            <a:ext cx="4101954" cy="1569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A7565-D074-AC4C-B3F7-8AC79655D9E1}"/>
              </a:ext>
            </a:extLst>
          </p:cNvPr>
          <p:cNvSpPr txBox="1"/>
          <p:nvPr/>
        </p:nvSpPr>
        <p:spPr>
          <a:xfrm>
            <a:off x="4745427" y="395953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ysClr val="windowText" lastClr="000000"/>
                </a:solidFill>
                <a:latin typeface="+mj-lt"/>
              </a:rPr>
              <a:t>Chapter 5</a:t>
            </a:r>
            <a:endParaRPr lang="en-GB" sz="32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+mj-lt"/>
              </a:rPr>
              <a:t>Simple  biomechanics</a:t>
            </a:r>
            <a:endParaRPr lang="en-US" sz="32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B99EA03-55D5-EEAD-D084-77B8D569C6CD}"/>
              </a:ext>
            </a:extLst>
          </p:cNvPr>
          <p:cNvSpPr txBox="1">
            <a:spLocks/>
          </p:cNvSpPr>
          <p:nvPr/>
        </p:nvSpPr>
        <p:spPr>
          <a:xfrm>
            <a:off x="557878" y="653592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744FC-F490-BF3B-3BAF-FB4EF379E9DD}"/>
              </a:ext>
            </a:extLst>
          </p:cNvPr>
          <p:cNvSpPr txBox="1"/>
          <p:nvPr/>
        </p:nvSpPr>
        <p:spPr>
          <a:xfrm>
            <a:off x="5538122" y="659732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BD38B-B756-1B20-BA76-8840FE40A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43" y="71910"/>
            <a:ext cx="933411" cy="37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FB4F1-70B1-2ABD-A925-A46F2F01B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62" y="2079860"/>
            <a:ext cx="7695738" cy="30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7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2665</Words>
  <Application>Microsoft Office PowerPoint</Application>
  <PresentationFormat>On-screen Show (4:3)</PresentationFormat>
  <Paragraphs>341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Constantia</vt:lpstr>
      <vt:lpstr>gg sans</vt:lpstr>
      <vt:lpstr>Times New Roman</vt:lpstr>
      <vt:lpstr>Wingdings 2</vt:lpstr>
      <vt:lpstr>Flow</vt:lpstr>
      <vt:lpstr>  5.1 Principles of force</vt:lpstr>
      <vt:lpstr>What you need to know</vt:lpstr>
      <vt:lpstr>What is force?</vt:lpstr>
      <vt:lpstr>Newton’s first law of motion</vt:lpstr>
      <vt:lpstr>PowerPoint Presentation</vt:lpstr>
      <vt:lpstr>Newton’s second law of motion</vt:lpstr>
      <vt:lpstr>Newton’s second law of motion</vt:lpstr>
      <vt:lpstr>Newton’s third law of motion</vt:lpstr>
      <vt:lpstr>  5.2 Applications of force</vt:lpstr>
      <vt:lpstr>What you need to know</vt:lpstr>
      <vt:lpstr>Applications of force</vt:lpstr>
      <vt:lpstr>Applications of force</vt:lpstr>
      <vt:lpstr>Applications of force</vt:lpstr>
      <vt:lpstr>Applications of force</vt:lpstr>
      <vt:lpstr>Applications of force</vt:lpstr>
      <vt:lpstr>Applications of force</vt:lpstr>
      <vt:lpstr>Applications of force - summary</vt:lpstr>
      <vt:lpstr>  5.3 Levers</vt:lpstr>
      <vt:lpstr>What you need to know</vt:lpstr>
      <vt:lpstr>Levers</vt:lpstr>
      <vt:lpstr>Levers</vt:lpstr>
      <vt:lpstr>First-class levers</vt:lpstr>
      <vt:lpstr>Second-class levers</vt:lpstr>
      <vt:lpstr>Third-class levers</vt:lpstr>
      <vt:lpstr>Levers - summary</vt:lpstr>
      <vt:lpstr>Levers - 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1: Anatomy and Physiology</dc:title>
  <dc:creator>aparker</dc:creator>
  <cp:lastModifiedBy>Chezka Mae Madrona</cp:lastModifiedBy>
  <cp:revision>49</cp:revision>
  <cp:lastPrinted>2019-09-02T06:20:37Z</cp:lastPrinted>
  <dcterms:created xsi:type="dcterms:W3CDTF">2017-06-15T08:44:28Z</dcterms:created>
  <dcterms:modified xsi:type="dcterms:W3CDTF">2025-04-12T08:22:10Z</dcterms:modified>
</cp:coreProperties>
</file>