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70" r:id="rId2"/>
    <p:sldId id="279" r:id="rId3"/>
    <p:sldId id="261" r:id="rId4"/>
    <p:sldId id="278" r:id="rId5"/>
    <p:sldId id="262" r:id="rId6"/>
    <p:sldId id="272" r:id="rId7"/>
    <p:sldId id="266" r:id="rId8"/>
    <p:sldId id="268" r:id="rId9"/>
    <p:sldId id="286" r:id="rId10"/>
    <p:sldId id="287" r:id="rId11"/>
    <p:sldId id="288" r:id="rId12"/>
    <p:sldId id="289" r:id="rId13"/>
    <p:sldId id="290" r:id="rId14"/>
    <p:sldId id="291" r:id="rId15"/>
    <p:sldId id="271" r:id="rId16"/>
    <p:sldId id="276" r:id="rId17"/>
    <p:sldId id="273" r:id="rId18"/>
    <p:sldId id="274" r:id="rId19"/>
    <p:sldId id="275" r:id="rId20"/>
    <p:sldId id="277" r:id="rId21"/>
    <p:sldId id="280" r:id="rId22"/>
    <p:sldId id="282" r:id="rId23"/>
    <p:sldId id="292" r:id="rId24"/>
    <p:sldId id="260" r:id="rId25"/>
    <p:sldId id="293" r:id="rId26"/>
    <p:sldId id="294" r:id="rId27"/>
    <p:sldId id="295" r:id="rId28"/>
    <p:sldId id="296" r:id="rId29"/>
    <p:sldId id="297" r:id="rId30"/>
    <p:sldId id="298" r:id="rId31"/>
    <p:sldId id="281" r:id="rId32"/>
    <p:sldId id="283" r:id="rId33"/>
    <p:sldId id="299" r:id="rId34"/>
    <p:sldId id="263" r:id="rId35"/>
    <p:sldId id="265" r:id="rId36"/>
    <p:sldId id="300" r:id="rId37"/>
    <p:sldId id="267" r:id="rId38"/>
    <p:sldId id="264" r:id="rId39"/>
    <p:sldId id="284" r:id="rId40"/>
    <p:sldId id="285" r:id="rId41"/>
    <p:sldId id="301" r:id="rId42"/>
    <p:sldId id="302" r:id="rId43"/>
    <p:sldId id="303" r:id="rId44"/>
    <p:sldId id="269" r:id="rId45"/>
    <p:sldId id="304" r:id="rId46"/>
    <p:sldId id="305" r:id="rId4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FFF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2543" autoAdjust="0"/>
  </p:normalViewPr>
  <p:slideViewPr>
    <p:cSldViewPr>
      <p:cViewPr varScale="1">
        <p:scale>
          <a:sx n="71" d="100"/>
          <a:sy n="71" d="100"/>
        </p:scale>
        <p:origin x="9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20F9-AAFC-48F8-AA31-33DECCA68C82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02FA-EEAC-4AD9-AB22-AEDEED8C0C2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1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9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51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42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0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4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49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88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37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77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87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2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54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50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49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93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06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3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7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79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04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61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7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82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02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4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422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615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981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02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842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30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1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5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7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89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77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14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7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3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8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40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636912"/>
            <a:ext cx="7851648" cy="64807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000" dirty="0"/>
              <a:t>4.1 Aerobic and anaerobic respiration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896616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Describe the processes involved in converting food to energy</a:t>
            </a:r>
          </a:p>
          <a:p>
            <a:pPr algn="l"/>
            <a:r>
              <a:rPr lang="en-GB" dirty="0">
                <a:latin typeface="+mj-lt"/>
              </a:rPr>
              <a:t> 2) State the equations for both aerobic and anaerobic respiration</a:t>
            </a:r>
          </a:p>
          <a:p>
            <a:pPr algn="l"/>
            <a:r>
              <a:rPr lang="en-GB" dirty="0">
                <a:latin typeface="+mj-lt"/>
              </a:rPr>
              <a:t> 3) Link the use of aerobic and anaerobic respiration to different</a:t>
            </a:r>
          </a:p>
          <a:p>
            <a:pPr algn="l"/>
            <a:r>
              <a:rPr lang="en-GB" dirty="0">
                <a:latin typeface="+mj-lt"/>
              </a:rPr>
              <a:t>      types of physical activity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544A29-2240-584F-B2ED-049EFFFFA7E8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gradFill flip="none" rotWithShape="1">
            <a:gsLst>
              <a:gs pos="0">
                <a:srgbClr val="FF2600">
                  <a:tint val="66000"/>
                  <a:satMod val="160000"/>
                </a:srgbClr>
              </a:gs>
              <a:gs pos="50000">
                <a:srgbClr val="FF2600">
                  <a:tint val="44500"/>
                  <a:satMod val="160000"/>
                </a:srgbClr>
              </a:gs>
              <a:gs pos="100000">
                <a:srgbClr val="FF26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ysClr val="windowText" lastClr="000000"/>
                </a:solidFill>
                <a:latin typeface="+mj-lt"/>
              </a:rPr>
              <a:t>Chapter 4</a:t>
            </a:r>
            <a:endParaRPr lang="en-GB" sz="24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+mj-lt"/>
              </a:rPr>
              <a:t>Energy supply and the effects of exercise on the body</a:t>
            </a:r>
            <a:endParaRPr lang="en-US" sz="24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A58527C-76AC-D218-6BCC-3DAD927B9D95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E4EF22-EFA0-ECE7-1F72-A586F0AC89A4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0A8AA-2824-EA9D-AE25-7004BA33F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7E32CE-494D-0B70-91B0-33E4ACB1E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1F587FD-2A52-9C46-8510-6243C0115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570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C2E0FF0-6C57-57D0-48CD-C916DA9CC38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AD862-CB6F-97E0-DF4A-8883BE062CDB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36B5E-A6AE-18AF-33DD-B5A86D56E9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E799A-3331-0F00-D9C9-1F913A8EA3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34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98670062-1D4C-2446-ADBF-7CBBD7BE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7144"/>
            <a:ext cx="9144000" cy="63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C7643CF-3BDF-6913-9FAF-E974B8168064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D5A58F-7BCA-1D26-0B72-756B970FABB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C8488-DECC-6DF0-D8D2-BA4757C2FF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98BFC-33E8-E717-B2EA-95BC791CBB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2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387214C-D260-334A-9819-139D462C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28600"/>
            <a:ext cx="9144000" cy="64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2BD2C76-FBE4-6102-DE16-6C4029F7B16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37F85-D7B0-B1D0-2682-F6F3189FA63E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AD9BB-F3AC-5EF6-F117-90A044CDE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CC996-3394-CF3E-7750-0867255A42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00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063FF-FED8-D04A-8F6F-57F3090C0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334000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583B743-0626-8821-9BCC-09FABD34EF7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321CD3-DACD-1195-FF09-ACC6FCA30D7F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940AE-9E33-5668-0694-71AF0FD5E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FA0DCB-4A68-C08B-3F29-53BFA32700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55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6F6B4-2E11-2F48-8E55-C36E11E32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422"/>
            <a:ext cx="9144000" cy="514115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DEE56-364D-4D0F-4388-50DCE6B52E30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DE31C-B689-FA4F-8639-CB56D0C91AD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B4E4D-2906-E3A4-B3E0-BC561D24D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D91A9-A9AA-E1F4-CAE2-AC3458347E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59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400" dirty="0">
                <a:latin typeface="+mj-lt"/>
              </a:rPr>
              <a:t>Aerobic and anaerobic respiration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 algn="r">
              <a:buNone/>
            </a:pPr>
            <a:r>
              <a:rPr lang="en-GB" dirty="0">
                <a:latin typeface="+mj-lt"/>
              </a:rPr>
              <a:t>				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10137"/>
            <a:ext cx="4960188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2886" y="1447800"/>
            <a:ext cx="4057526" cy="2705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5F3A13-50B7-9F43-B94F-A00894B41423}"/>
              </a:ext>
            </a:extLst>
          </p:cNvPr>
          <p:cNvSpPr txBox="1"/>
          <p:nvPr/>
        </p:nvSpPr>
        <p:spPr>
          <a:xfrm>
            <a:off x="1295400" y="2313113"/>
            <a:ext cx="39624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Is Marathon running ever not aerobic?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97BF4-C708-5546-8046-0CE53D3D5543}"/>
              </a:ext>
            </a:extLst>
          </p:cNvPr>
          <p:cNvSpPr txBox="1"/>
          <p:nvPr/>
        </p:nvSpPr>
        <p:spPr>
          <a:xfrm>
            <a:off x="4876800" y="4950428"/>
            <a:ext cx="32004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Is Netball  ever not anaerobic?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8E2753-2CFC-DF4E-9882-ADD47DDC3EBA}"/>
              </a:ext>
            </a:extLst>
          </p:cNvPr>
          <p:cNvSpPr txBox="1"/>
          <p:nvPr/>
        </p:nvSpPr>
        <p:spPr>
          <a:xfrm>
            <a:off x="5344886" y="1527065"/>
            <a:ext cx="3200400" cy="258532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-Marathon runners may increase their pace for a sprint finish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-The higher intensity demands a faster rate of energy production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-Anaerobic respiration provides the additional energy required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D356D-EDDC-A64C-929A-DBCDFA5635DC}"/>
              </a:ext>
            </a:extLst>
          </p:cNvPr>
          <p:cNvSpPr txBox="1"/>
          <p:nvPr/>
        </p:nvSpPr>
        <p:spPr>
          <a:xfrm>
            <a:off x="628526" y="2984480"/>
            <a:ext cx="4095874" cy="34163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-Netball involves high intensity movements such as jumping and sprinting into space (anaerobic)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-But netballers constantly move around, adjusting their court position even when not directly involved in the action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-Aerobic respiration provides energy for this lower intensity movement, enabling netballers to stay mobile for the entire game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42257E6-A2C4-7BC7-87E5-1EC4FFC1375E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68B17-F336-71B4-F958-23B4F6483568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85EA7-36F3-6E94-812F-868981BCA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17AE9C-BEE3-9F60-424A-B4F40E7312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781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True or false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543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Anaerobic respiration uses oxygen to produce energy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Anaerobic respiration provides energy for low intensity activities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Anaerobic respiration can only provide energy for short durations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Aerobic respiration provides energy for low intensity activities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Anaerobic respiration provides energy for high duration activities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Aerobic respiration provides the majority of the energy for a marathon runner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Lactic acid is produced as a waste product of anaerobic respiration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Anaerobic respiration produces carbon dioxide (CO2) as a waste product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Water is a product of aerobic respiration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Aerobic respiration produces energy very quickly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Anaerobic respiration produces energy slowly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dirty="0">
                <a:solidFill>
                  <a:schemeClr val="accent2"/>
                </a:solidFill>
                <a:latin typeface="+mj-lt"/>
              </a:rPr>
              <a:t>ANSWERS – F / F / T / T / F / T / T / F / T / T / F / F</a:t>
            </a:r>
          </a:p>
          <a:p>
            <a:pPr marL="514350" indent="-514350">
              <a:buFont typeface="+mj-lt"/>
              <a:buAutoNum type="arabicPeriod"/>
            </a:pP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971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Past exam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State whether marathon runners rely more on aerobic or anaerobic respiration while performing and explain why           					(</a:t>
            </a:r>
            <a:r>
              <a:rPr lang="en-GB" b="1" dirty="0">
                <a:latin typeface="+mj-lt"/>
              </a:rPr>
              <a:t>3 marks</a:t>
            </a:r>
            <a:r>
              <a:rPr lang="en-GB" dirty="0">
                <a:latin typeface="+mj-lt"/>
              </a:rPr>
              <a:t>)</a:t>
            </a: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Using examples from sport or physical activity, describe the differences between aerobic and anaerobic respiration 					(</a:t>
            </a:r>
            <a:r>
              <a:rPr lang="en-GB" b="1" dirty="0">
                <a:latin typeface="+mj-lt"/>
              </a:rPr>
              <a:t>6 marks</a:t>
            </a:r>
            <a:r>
              <a:rPr lang="en-GB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8336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dirty="0">
                <a:latin typeface="+mj-lt"/>
              </a:rPr>
              <a:t>Past exam questions</a:t>
            </a:r>
            <a:br>
              <a:rPr lang="en-GB" dirty="0">
                <a:latin typeface="+mj-lt"/>
              </a:rPr>
            </a:br>
            <a:r>
              <a:rPr lang="en-GB" sz="3600" i="1" dirty="0">
                <a:latin typeface="+mj-lt"/>
              </a:rPr>
              <a:t>Mark scheme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State whether marathon runners rely more on aerobic or anaerobic respiration while performing and explain why           					(</a:t>
            </a:r>
            <a:r>
              <a:rPr lang="en-GB" b="1" dirty="0">
                <a:latin typeface="+mj-lt"/>
              </a:rPr>
              <a:t>3 marks</a:t>
            </a:r>
            <a:r>
              <a:rPr lang="en-GB" dirty="0">
                <a:latin typeface="+mj-lt"/>
              </a:rPr>
              <a:t>)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pPr marL="514350" indent="-514350"/>
            <a:r>
              <a:rPr lang="en-GB" sz="2000" i="1" dirty="0">
                <a:latin typeface="+mj-lt"/>
              </a:rPr>
              <a:t>Aerobic respiration</a:t>
            </a:r>
          </a:p>
          <a:p>
            <a:pPr marL="514350" indent="-514350"/>
            <a:r>
              <a:rPr lang="en-GB" sz="2000" i="1" dirty="0">
                <a:latin typeface="+mj-lt"/>
              </a:rPr>
              <a:t>Marathon is a long (high duration) event / aerobic respiration can continue to provide energy for long durations / there are no fatiguing bi-products</a:t>
            </a:r>
          </a:p>
          <a:p>
            <a:pPr marL="514350" indent="-514350"/>
            <a:r>
              <a:rPr lang="en-GB" sz="2000" i="1" dirty="0">
                <a:latin typeface="+mj-lt"/>
              </a:rPr>
              <a:t>Marathon is a low-moderate intensity event / aerobic respiration produces energy slowly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F3F8476-297F-8696-69D6-F10AF95086F5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48EA8-BC55-B182-D750-B035F3FA2374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61C0E-DCF7-0EBD-4F32-A16C2B0D3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9A009-AD3F-5835-DAE6-0306FD3646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69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dirty="0">
                <a:latin typeface="+mj-lt"/>
              </a:rPr>
              <a:t>Past exam questions</a:t>
            </a:r>
            <a:br>
              <a:rPr lang="en-GB" dirty="0">
                <a:latin typeface="+mj-lt"/>
              </a:rPr>
            </a:br>
            <a:r>
              <a:rPr lang="en-GB" sz="3600" i="1" dirty="0">
                <a:latin typeface="+mj-lt"/>
              </a:rPr>
              <a:t>Mark scheme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en-GB" dirty="0">
                <a:latin typeface="+mj-lt"/>
              </a:rPr>
              <a:t>Using examples from sport or physical activity, describe the differences between aerobic and anaerobic respiration        							(</a:t>
            </a:r>
            <a:r>
              <a:rPr lang="en-GB" b="1" dirty="0">
                <a:latin typeface="+mj-lt"/>
              </a:rPr>
              <a:t>6 marks</a:t>
            </a:r>
            <a:r>
              <a:rPr lang="en-GB" dirty="0">
                <a:latin typeface="+mj-lt"/>
              </a:rPr>
              <a:t>)</a:t>
            </a:r>
          </a:p>
          <a:p>
            <a:pPr marL="514350" indent="-514350">
              <a:buNone/>
            </a:pPr>
            <a:r>
              <a:rPr lang="en-GB" sz="2200" i="1" dirty="0">
                <a:latin typeface="+mj-lt"/>
              </a:rPr>
              <a:t>Activities that require aerobic respiration </a:t>
            </a:r>
            <a:endParaRPr lang="en-GB" sz="2000" i="1" dirty="0">
              <a:latin typeface="+mj-lt"/>
            </a:endParaRPr>
          </a:p>
          <a:p>
            <a:pPr marL="514350" indent="-514350"/>
            <a:r>
              <a:rPr lang="en-GB" sz="2200" dirty="0">
                <a:latin typeface="+mj-lt"/>
              </a:rPr>
              <a:t>Aerobic respiration </a:t>
            </a:r>
            <a:r>
              <a:rPr lang="en-GB" sz="1400" dirty="0">
                <a:latin typeface="+mj-lt"/>
              </a:rPr>
              <a:t>(the process of producing energy with oxygen / equation)</a:t>
            </a:r>
          </a:p>
          <a:p>
            <a:pPr marL="514350" indent="-514350"/>
            <a:r>
              <a:rPr lang="en-GB" sz="2200" dirty="0">
                <a:latin typeface="+mj-lt"/>
              </a:rPr>
              <a:t>E.g. Marathon running </a:t>
            </a:r>
            <a:r>
              <a:rPr lang="en-GB" sz="1400" dirty="0">
                <a:latin typeface="+mj-lt"/>
              </a:rPr>
              <a:t>(or other relevant examples)</a:t>
            </a:r>
          </a:p>
          <a:p>
            <a:pPr marL="514350" indent="-514350"/>
            <a:r>
              <a:rPr lang="en-GB" sz="2200" dirty="0">
                <a:latin typeface="+mj-lt"/>
              </a:rPr>
              <a:t>High duration </a:t>
            </a:r>
            <a:r>
              <a:rPr lang="en-GB" sz="1400" dirty="0">
                <a:latin typeface="+mj-lt"/>
              </a:rPr>
              <a:t>(produces energy for long periods of time)</a:t>
            </a:r>
          </a:p>
          <a:p>
            <a:pPr marL="514350" indent="-514350"/>
            <a:r>
              <a:rPr lang="en-GB" sz="2200" dirty="0">
                <a:latin typeface="+mj-lt"/>
              </a:rPr>
              <a:t>Low intensity </a:t>
            </a:r>
            <a:r>
              <a:rPr lang="en-GB" sz="1400" dirty="0">
                <a:latin typeface="+mj-lt"/>
              </a:rPr>
              <a:t>(cannot produce energy quickly)</a:t>
            </a:r>
            <a:endParaRPr lang="en-GB" sz="2200" dirty="0">
              <a:latin typeface="+mj-lt"/>
            </a:endParaRPr>
          </a:p>
          <a:p>
            <a:pPr marL="514350" indent="-514350">
              <a:buNone/>
            </a:pPr>
            <a:r>
              <a:rPr lang="en-GB" sz="2200" i="1" dirty="0">
                <a:latin typeface="+mj-lt"/>
              </a:rPr>
              <a:t>Activities that require anaerobic respiration = </a:t>
            </a:r>
          </a:p>
          <a:p>
            <a:pPr marL="514350" indent="-514350"/>
            <a:r>
              <a:rPr lang="en-GB" sz="2200" dirty="0">
                <a:latin typeface="+mj-lt"/>
              </a:rPr>
              <a:t>Anaerobic respiration </a:t>
            </a:r>
            <a:r>
              <a:rPr lang="en-GB" sz="1400" dirty="0">
                <a:latin typeface="+mj-lt"/>
              </a:rPr>
              <a:t>(the process of producing energy without oxygen / lactic acid is produced as a bi-product / equation)</a:t>
            </a:r>
          </a:p>
          <a:p>
            <a:pPr marL="514350" indent="-514350"/>
            <a:r>
              <a:rPr lang="en-GB" sz="2200" dirty="0">
                <a:latin typeface="+mj-lt"/>
              </a:rPr>
              <a:t>E.g. Marathon running </a:t>
            </a:r>
            <a:r>
              <a:rPr lang="en-GB" sz="1400" dirty="0">
                <a:latin typeface="+mj-lt"/>
              </a:rPr>
              <a:t>(or other relevant examples)</a:t>
            </a:r>
          </a:p>
          <a:p>
            <a:pPr marL="514350" indent="-514350"/>
            <a:r>
              <a:rPr lang="en-GB" sz="2200" dirty="0">
                <a:latin typeface="+mj-lt"/>
              </a:rPr>
              <a:t>High intensity </a:t>
            </a:r>
            <a:r>
              <a:rPr lang="en-GB" sz="1400" dirty="0">
                <a:latin typeface="+mj-lt"/>
              </a:rPr>
              <a:t>(produces energy quickly)</a:t>
            </a:r>
            <a:endParaRPr lang="en-GB" sz="2200" dirty="0">
              <a:latin typeface="+mj-lt"/>
            </a:endParaRPr>
          </a:p>
          <a:p>
            <a:pPr marL="514350" indent="-514350"/>
            <a:r>
              <a:rPr lang="en-GB" sz="2200" dirty="0">
                <a:latin typeface="+mj-lt"/>
              </a:rPr>
              <a:t>Low duration </a:t>
            </a:r>
            <a:r>
              <a:rPr lang="en-GB" sz="1400" dirty="0">
                <a:latin typeface="+mj-lt"/>
              </a:rPr>
              <a:t>(fuel stores are quickly depleted / fatiguing effect of lactic acid)</a:t>
            </a:r>
            <a:endParaRPr lang="en-GB" sz="2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3805280"/>
            <a:ext cx="2590800" cy="25853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Ensure you use language that makes a comparison between aerobic and anaerobic (e.g. where as, on the other hand)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 way you structure your answers is important!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8EB470D-4380-BFC9-4DF8-50A24DC95D18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47D54-1B66-4D1E-F8B8-6665DFD4D06B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DA72C7-AF5B-7359-F504-256B94989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39164-6B26-7728-87DA-1D9AA7450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3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4F3D4-7C7D-D54F-AD51-035FE3783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8388424" cy="272427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46CA1-967E-395A-669B-4BBC9DAFEA5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4D15A-4C75-EF2E-CDB6-9EF59303C19B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7C851-4456-0653-EC43-692BFB6183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721E44-68B3-478C-C0B9-1E80E35D84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7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Example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None/>
            </a:pPr>
            <a:r>
              <a:rPr lang="en-GB" sz="2200" dirty="0">
                <a:latin typeface="+mj-lt"/>
              </a:rPr>
              <a:t>	</a:t>
            </a:r>
          </a:p>
          <a:p>
            <a:pPr marL="514350" indent="-514350">
              <a:buNone/>
            </a:pPr>
            <a:endParaRPr lang="en-GB" sz="2200" dirty="0">
              <a:latin typeface="+mj-lt"/>
            </a:endParaRPr>
          </a:p>
          <a:p>
            <a:pPr marL="514350" indent="-514350">
              <a:buNone/>
            </a:pPr>
            <a:r>
              <a:rPr lang="en-GB" sz="2200" dirty="0">
                <a:latin typeface="+mj-lt"/>
              </a:rPr>
              <a:t>	</a:t>
            </a:r>
            <a:r>
              <a:rPr lang="en-GB" sz="2200" dirty="0">
                <a:solidFill>
                  <a:srgbClr val="0070C0"/>
                </a:solidFill>
                <a:latin typeface="+mj-lt"/>
              </a:rPr>
              <a:t>Aerobic respiration uses oxygen to produce energy</a:t>
            </a:r>
            <a:r>
              <a:rPr lang="en-GB" sz="2200" dirty="0">
                <a:latin typeface="+mj-lt"/>
              </a:rPr>
              <a:t>. </a:t>
            </a:r>
            <a:r>
              <a:rPr lang="en-GB" sz="2200" dirty="0">
                <a:solidFill>
                  <a:srgbClr val="00B050"/>
                </a:solidFill>
                <a:latin typeface="+mj-lt"/>
              </a:rPr>
              <a:t>It is suitable for high duration, low intensity activities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such as marathon running</a:t>
            </a:r>
            <a:r>
              <a:rPr lang="en-GB" sz="2200" dirty="0">
                <a:latin typeface="+mj-lt"/>
              </a:rPr>
              <a:t>. </a:t>
            </a:r>
            <a:r>
              <a:rPr lang="en-GB" sz="2200" dirty="0">
                <a:solidFill>
                  <a:srgbClr val="7030A0"/>
                </a:solidFill>
                <a:latin typeface="+mj-lt"/>
              </a:rPr>
              <a:t>This is because it produces energy slowly, but for long periods of time. </a:t>
            </a:r>
          </a:p>
          <a:p>
            <a:pPr marL="514350" indent="-514350">
              <a:buNone/>
            </a:pPr>
            <a:endParaRPr lang="en-GB" sz="2200" dirty="0">
              <a:solidFill>
                <a:srgbClr val="7030A0"/>
              </a:solidFill>
              <a:latin typeface="+mj-lt"/>
            </a:endParaRPr>
          </a:p>
          <a:p>
            <a:pPr marL="514350" indent="-514350">
              <a:buNone/>
            </a:pPr>
            <a:r>
              <a:rPr lang="en-GB" sz="2200" dirty="0">
                <a:latin typeface="+mj-lt"/>
              </a:rPr>
              <a:t>	</a:t>
            </a:r>
            <a:r>
              <a:rPr lang="en-GB" sz="2200" dirty="0">
                <a:solidFill>
                  <a:srgbClr val="0070C0"/>
                </a:solidFill>
                <a:latin typeface="+mj-lt"/>
              </a:rPr>
              <a:t>In contrast, anaerobic respiration produces energy without oxygen</a:t>
            </a:r>
            <a:r>
              <a:rPr lang="en-GB" sz="2200" dirty="0">
                <a:latin typeface="+mj-lt"/>
              </a:rPr>
              <a:t>. </a:t>
            </a:r>
            <a:r>
              <a:rPr lang="en-GB" sz="2200" dirty="0">
                <a:solidFill>
                  <a:srgbClr val="00B050"/>
                </a:solidFill>
                <a:latin typeface="+mj-lt"/>
              </a:rPr>
              <a:t>It is suitable for high intensity, low duration activities </a:t>
            </a:r>
            <a:r>
              <a:rPr lang="en-GB" sz="2200" dirty="0">
                <a:solidFill>
                  <a:srgbClr val="FF0000"/>
                </a:solidFill>
                <a:latin typeface="+mj-lt"/>
              </a:rPr>
              <a:t>such as the 100m sprint. </a:t>
            </a:r>
            <a:r>
              <a:rPr lang="en-GB" sz="2200" dirty="0">
                <a:solidFill>
                  <a:srgbClr val="7030A0"/>
                </a:solidFill>
                <a:latin typeface="+mj-lt"/>
              </a:rPr>
              <a:t>This is because it produces energy very quickly, but only for short periods of time. It also produces lactic acid as a waste product which causes fatigue.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A99F2-687C-0147-8C64-55054637F843}"/>
              </a:ext>
            </a:extLst>
          </p:cNvPr>
          <p:cNvSpPr txBox="1"/>
          <p:nvPr/>
        </p:nvSpPr>
        <p:spPr>
          <a:xfrm>
            <a:off x="2286000" y="1905000"/>
            <a:ext cx="281940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Define / describe key term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B853E-C274-4D4A-BF2A-E7B3BA2BD052}"/>
              </a:ext>
            </a:extLst>
          </p:cNvPr>
          <p:cNvSpPr txBox="1"/>
          <p:nvPr/>
        </p:nvSpPr>
        <p:spPr>
          <a:xfrm>
            <a:off x="381000" y="2939152"/>
            <a:ext cx="60960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E.g.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2F7B0-7A23-E440-982E-51B98284FE60}"/>
              </a:ext>
            </a:extLst>
          </p:cNvPr>
          <p:cNvSpPr txBox="1"/>
          <p:nvPr/>
        </p:nvSpPr>
        <p:spPr>
          <a:xfrm>
            <a:off x="7696200" y="1639669"/>
            <a:ext cx="1295400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Core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E649F-1B44-9243-A0FB-1F1FBBE764C2}"/>
              </a:ext>
            </a:extLst>
          </p:cNvPr>
          <p:cNvSpPr txBox="1"/>
          <p:nvPr/>
        </p:nvSpPr>
        <p:spPr>
          <a:xfrm>
            <a:off x="2895600" y="3308484"/>
            <a:ext cx="176402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Link to example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9E8F0E3-4801-CED1-426F-22B277F46F2E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6D5C1-EC07-1828-8257-0DA58FE3445F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83A33C-3654-65C8-AAB1-B0E51E189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E9C728-CF55-53F5-C7CB-7DFFCCF4BE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564904"/>
            <a:ext cx="7851648" cy="72008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900" dirty="0"/>
              <a:t>4.2 Recovery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2088232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Know why the body experiences an oxygen debt after strenuous</a:t>
            </a:r>
          </a:p>
          <a:p>
            <a:pPr algn="l"/>
            <a:r>
              <a:rPr lang="en-GB" dirty="0">
                <a:latin typeface="+mj-lt"/>
              </a:rPr>
              <a:t>      exercise</a:t>
            </a:r>
          </a:p>
          <a:p>
            <a:pPr algn="l"/>
            <a:r>
              <a:rPr lang="en-GB" dirty="0">
                <a:latin typeface="+mj-lt"/>
              </a:rPr>
              <a:t> 2) Explain how oxygen removes lactic acid from the body</a:t>
            </a:r>
          </a:p>
          <a:p>
            <a:pPr algn="l"/>
            <a:r>
              <a:rPr lang="en-GB" dirty="0">
                <a:latin typeface="+mj-lt"/>
              </a:rPr>
              <a:t> 3) Explain how ‘EPOC’ can be achieved</a:t>
            </a:r>
          </a:p>
          <a:p>
            <a:pPr algn="l"/>
            <a:r>
              <a:rPr lang="en-GB" dirty="0">
                <a:latin typeface="+mj-lt"/>
              </a:rPr>
              <a:t> 4) Outline the factors affecting recovery time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9E39B8B-7269-B749-BD94-0B5081250ECC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gradFill flip="none" rotWithShape="1">
            <a:gsLst>
              <a:gs pos="0">
                <a:srgbClr val="FF2600">
                  <a:tint val="66000"/>
                  <a:satMod val="160000"/>
                </a:srgbClr>
              </a:gs>
              <a:gs pos="50000">
                <a:srgbClr val="FF2600">
                  <a:tint val="44500"/>
                  <a:satMod val="160000"/>
                </a:srgbClr>
              </a:gs>
              <a:gs pos="100000">
                <a:srgbClr val="FF26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1F9F8-C4BC-AE42-83F4-4D12B5C0E6F1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ysClr val="windowText" lastClr="000000"/>
                </a:solidFill>
                <a:latin typeface="+mj-lt"/>
              </a:rPr>
              <a:t>Chapter 4</a:t>
            </a:r>
            <a:endParaRPr lang="en-GB" sz="24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+mj-lt"/>
              </a:rPr>
              <a:t>Energy supply and the effects of exercise on the body</a:t>
            </a:r>
            <a:endParaRPr lang="en-US" sz="24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C5434E4-E9E1-77BD-9A59-1573B8C0893B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66EEC-C03B-3FF9-DFDC-E5B808E451A8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5F25A3-B98A-F576-99C9-61FC6B900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FC9EDE-A191-7AC2-6B5C-E42E0D783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7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F7A97-1D1E-2340-A076-000F1EFE2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8460432" cy="140348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2F8A74-51BF-735D-334E-D0E9C35BA3ED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F1FD98-DDA3-31E6-0065-349F6C6384E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C3BD1C-F2D5-E68A-FB8F-2918E0A23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AD6F7C-5584-4A40-5CF5-DEC007321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36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dirty="0">
                <a:latin typeface="+mj-lt"/>
              </a:rPr>
              <a:t>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28544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u="sng" dirty="0">
                <a:latin typeface="+mj-lt"/>
              </a:rPr>
              <a:t>Anaerobic respiration</a:t>
            </a:r>
            <a:endParaRPr lang="en-US" sz="2800" b="1" dirty="0">
              <a:latin typeface="+mj-lt"/>
            </a:endParaRPr>
          </a:p>
          <a:p>
            <a:pPr marL="0" indent="0" algn="ctr">
              <a:buNone/>
            </a:pPr>
            <a:r>
              <a:rPr lang="en-US" sz="2800" b="1" dirty="0">
                <a:latin typeface="+mj-lt"/>
              </a:rPr>
              <a:t>glucose → lactic acid 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sz="2800" b="1" dirty="0">
                <a:solidFill>
                  <a:srgbClr val="FFC000"/>
                </a:solidFill>
                <a:latin typeface="+mj-lt"/>
              </a:rPr>
              <a:t>+ energy</a:t>
            </a:r>
            <a:r>
              <a:rPr lang="en-US" sz="2800" b="1" dirty="0">
                <a:latin typeface="+mj-lt"/>
              </a:rPr>
              <a:t>)</a:t>
            </a:r>
          </a:p>
          <a:p>
            <a:pPr marL="0" indent="0" algn="ctr">
              <a:buNone/>
            </a:pPr>
            <a:endParaRPr lang="en-US" sz="2800" b="1" dirty="0">
              <a:latin typeface="+mj-lt"/>
            </a:endParaRPr>
          </a:p>
          <a:p>
            <a:pPr>
              <a:buFontTx/>
              <a:buChar char="-"/>
            </a:pPr>
            <a:r>
              <a:rPr lang="en-US" dirty="0">
                <a:latin typeface="+mj-lt"/>
              </a:rPr>
              <a:t>When exercising at high intensities, lactic acid is produced as a bi-product of anaerobic respiration</a:t>
            </a:r>
          </a:p>
          <a:p>
            <a:pPr>
              <a:buFontTx/>
              <a:buChar char="-"/>
            </a:pPr>
            <a:r>
              <a:rPr lang="en-US" dirty="0">
                <a:latin typeface="+mj-lt"/>
              </a:rPr>
              <a:t>The lactic acid builds up causing fatigue and must be removed in order for the muscles to function correctly again</a:t>
            </a:r>
          </a:p>
          <a:p>
            <a:pPr>
              <a:buFontTx/>
              <a:buChar char="-"/>
            </a:pPr>
            <a:endParaRPr lang="en-US" dirty="0">
              <a:latin typeface="+mj-lt"/>
            </a:endParaRPr>
          </a:p>
          <a:p>
            <a:pPr>
              <a:buFontTx/>
              <a:buChar char="-"/>
            </a:pPr>
            <a:endParaRPr lang="en-US" dirty="0">
              <a:latin typeface="+mj-lt"/>
            </a:endParaRPr>
          </a:p>
          <a:p>
            <a:pPr>
              <a:buFontTx/>
              <a:buChar char="-"/>
            </a:pPr>
            <a:endParaRPr lang="en-US" dirty="0"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EA68867-74E5-6A4A-9430-E000C2D68973}"/>
              </a:ext>
            </a:extLst>
          </p:cNvPr>
          <p:cNvSpPr/>
          <p:nvPr/>
        </p:nvSpPr>
        <p:spPr>
          <a:xfrm>
            <a:off x="304800" y="1828800"/>
            <a:ext cx="85344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5E0E3-C27F-A44B-9C3D-FA8FD6F2F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81" b="20045"/>
          <a:stretch/>
        </p:blipFill>
        <p:spPr>
          <a:xfrm>
            <a:off x="457200" y="4348336"/>
            <a:ext cx="5029200" cy="2142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55FA6-08A6-CB44-95A2-34DBA97A1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314" y="4348336"/>
            <a:ext cx="3093486" cy="21425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6021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dirty="0">
                <a:latin typeface="+mj-lt"/>
              </a:rPr>
              <a:t>Oxygen debt and ‘EPOC’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After intense exercise, the body requires more oxygen than is normally needed to remove the lactic acid in the cells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>
              <a:buNone/>
            </a:pPr>
            <a:r>
              <a:rPr lang="en-GB" b="1" dirty="0">
                <a:latin typeface="+mj-lt"/>
              </a:rPr>
              <a:t>Oxygen debt</a:t>
            </a:r>
            <a:endParaRPr lang="en-GB" dirty="0">
              <a:latin typeface="+mj-lt"/>
            </a:endParaRP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“A temporary oxygen shortage in the tissues arising from exercise”</a:t>
            </a:r>
            <a:endParaRPr lang="en-GB" b="1" dirty="0">
              <a:latin typeface="+mj-lt"/>
            </a:endParaRP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The amount of oxygen needed to break down the lactic acid and return the body to normal</a:t>
            </a:r>
          </a:p>
          <a:p>
            <a:pPr>
              <a:buFontTx/>
              <a:buChar char="-"/>
            </a:pPr>
            <a:endParaRPr lang="en-GB" b="1" dirty="0">
              <a:latin typeface="+mj-lt"/>
            </a:endParaRPr>
          </a:p>
          <a:p>
            <a:pPr marL="0" indent="0">
              <a:buNone/>
            </a:pPr>
            <a:r>
              <a:rPr lang="en-GB" b="1" dirty="0">
                <a:latin typeface="+mj-lt"/>
              </a:rPr>
              <a:t>Excess post exercise oxygen consumption (EPOC)</a:t>
            </a: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“The process of taking in additional oxygen to remove the lactic acid created by anaerobic respiration”</a:t>
            </a: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This is achieved by maintaining an elevated </a:t>
            </a:r>
            <a:r>
              <a:rPr lang="en-GB" u="sng" dirty="0">
                <a:latin typeface="+mj-lt"/>
              </a:rPr>
              <a:t>cardiac output</a:t>
            </a:r>
            <a:r>
              <a:rPr lang="en-GB" dirty="0">
                <a:latin typeface="+mj-lt"/>
              </a:rPr>
              <a:t> and </a:t>
            </a:r>
            <a:r>
              <a:rPr lang="en-GB" u="sng" dirty="0">
                <a:latin typeface="+mj-lt"/>
              </a:rPr>
              <a:t>minute ventilation</a:t>
            </a:r>
            <a:r>
              <a:rPr lang="en-GB" dirty="0">
                <a:latin typeface="+mj-lt"/>
              </a:rPr>
              <a:t> after anaerobic exercise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EA68867-74E5-6A4A-9430-E000C2D68973}"/>
              </a:ext>
            </a:extLst>
          </p:cNvPr>
          <p:cNvSpPr/>
          <p:nvPr/>
        </p:nvSpPr>
        <p:spPr>
          <a:xfrm>
            <a:off x="304800" y="1757536"/>
            <a:ext cx="8534400" cy="6808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4E22C-D7D9-344D-8E63-099662FAA827}"/>
              </a:ext>
            </a:extLst>
          </p:cNvPr>
          <p:cNvSpPr txBox="1"/>
          <p:nvPr/>
        </p:nvSpPr>
        <p:spPr>
          <a:xfrm>
            <a:off x="5105400" y="2524780"/>
            <a:ext cx="35052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This is why you breathe heavily and have an elevated heart rate after the 100m sprint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2554-7A56-BB43-90A6-1E0564FBAE11}"/>
              </a:ext>
            </a:extLst>
          </p:cNvPr>
          <p:cNvSpPr txBox="1"/>
          <p:nvPr/>
        </p:nvSpPr>
        <p:spPr>
          <a:xfrm>
            <a:off x="6400800" y="6183781"/>
            <a:ext cx="1447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Q = HR x SV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7A344-D90F-7A45-845E-438B33C32CB4}"/>
              </a:ext>
            </a:extLst>
          </p:cNvPr>
          <p:cNvSpPr txBox="1"/>
          <p:nvPr/>
        </p:nvSpPr>
        <p:spPr>
          <a:xfrm>
            <a:off x="152400" y="6488668"/>
            <a:ext cx="3733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MV = breathing rate  x  tidal volume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6EC0847-D18D-BD3E-9EE1-9910469A5247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88BD7-4A36-1F8B-386D-A7DC6B3D5662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2E96BC-FCE3-AAE6-2786-A96CCBFD2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96307C-E068-FDDF-F850-49B21CF29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2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6000" dirty="0">
                <a:latin typeface="+mj-lt"/>
              </a:rPr>
              <a:t>Oxygen debt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en-GB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048" y="1506415"/>
            <a:ext cx="7162800" cy="502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72200" y="1524000"/>
            <a:ext cx="2743200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The graph demonstrates that O2 consumption remains high during recovery (through </a:t>
            </a:r>
            <a:r>
              <a:rPr lang="en-GB" u="sng" dirty="0">
                <a:latin typeface="+mj-lt"/>
              </a:rPr>
              <a:t>EPOC</a:t>
            </a:r>
            <a:r>
              <a:rPr lang="en-GB" dirty="0">
                <a:latin typeface="+mj-lt"/>
              </a:rPr>
              <a:t>)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r>
              <a:rPr lang="en-GB" dirty="0">
                <a:latin typeface="+mj-lt"/>
              </a:rPr>
              <a:t>The area under the line is the </a:t>
            </a:r>
            <a:r>
              <a:rPr lang="en-GB" u="sng" dirty="0">
                <a:latin typeface="+mj-lt"/>
              </a:rPr>
              <a:t>oxygen debt</a:t>
            </a:r>
            <a:r>
              <a:rPr lang="en-GB" dirty="0">
                <a:latin typeface="+mj-lt"/>
              </a:rPr>
              <a:t> that needs to be repaid.</a:t>
            </a:r>
            <a:endParaRPr lang="en-GB" u="sng" dirty="0">
              <a:latin typeface="+mj-lt"/>
            </a:endParaRPr>
          </a:p>
        </p:txBody>
      </p:sp>
      <p:cxnSp>
        <p:nvCxnSpPr>
          <p:cNvPr id="7" name="Straight Arrow Connector 6"/>
          <p:cNvCxnSpPr>
            <a:cxnSpLocks/>
            <a:stCxn id="5" idx="1"/>
          </p:cNvCxnSpPr>
          <p:nvPr/>
        </p:nvCxnSpPr>
        <p:spPr>
          <a:xfrm flipH="1">
            <a:off x="5334000" y="2678162"/>
            <a:ext cx="838200" cy="827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7CACB29-A974-4BD5-E827-53C23D09778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B79D3-CE31-57C7-3523-17B8265FCC98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3F59D5-9445-029D-CBF5-CDB9087E1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F68B7-5561-6560-B333-584BEC288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Lactic acid removal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latin typeface="+mj-lt"/>
              </a:rPr>
              <a:t>The process by which the body uses the additional oxygen provided through EPOC to break down lactic acid and repay the oxygen debt is as follows – </a:t>
            </a:r>
          </a:p>
          <a:p>
            <a:pPr algn="ctr">
              <a:buNone/>
            </a:pPr>
            <a:r>
              <a:rPr lang="en-US" sz="2200" b="1" dirty="0">
                <a:latin typeface="+mj-lt"/>
              </a:rPr>
              <a:t>Lactic acid  +  oxygen  →  water  +  carbon dioxide  +  glucose</a:t>
            </a:r>
          </a:p>
          <a:p>
            <a:pPr algn="ctr">
              <a:buNone/>
            </a:pPr>
            <a:endParaRPr lang="en-US" sz="2200" b="1" dirty="0">
              <a:latin typeface="+mj-lt"/>
            </a:endParaRPr>
          </a:p>
          <a:p>
            <a:pPr>
              <a:buNone/>
            </a:pPr>
            <a:r>
              <a:rPr lang="en-US" sz="2200" b="1" dirty="0">
                <a:latin typeface="+mj-lt"/>
              </a:rPr>
              <a:t>Oxygen is used to convert lactic acid into - </a:t>
            </a:r>
            <a:endParaRPr lang="en-US" sz="2200" dirty="0">
              <a:latin typeface="+mj-lt"/>
            </a:endParaRPr>
          </a:p>
          <a:p>
            <a:pPr>
              <a:buFontTx/>
              <a:buChar char="-"/>
            </a:pPr>
            <a:r>
              <a:rPr lang="en-US" sz="2200" u="sng" dirty="0">
                <a:latin typeface="+mj-lt"/>
              </a:rPr>
              <a:t>Water</a:t>
            </a:r>
          </a:p>
          <a:p>
            <a:pPr lvl="1">
              <a:buFontTx/>
              <a:buChar char="-"/>
            </a:pPr>
            <a:r>
              <a:rPr lang="en-US" sz="2000" dirty="0">
                <a:latin typeface="+mj-lt"/>
              </a:rPr>
              <a:t>Used elsewhere in the body or excreted in urine</a:t>
            </a:r>
          </a:p>
          <a:p>
            <a:pPr>
              <a:buFontTx/>
              <a:buChar char="-"/>
            </a:pPr>
            <a:r>
              <a:rPr lang="en-US" sz="2200" u="sng" dirty="0">
                <a:latin typeface="+mj-lt"/>
              </a:rPr>
              <a:t>Carbon dioxide</a:t>
            </a:r>
          </a:p>
          <a:p>
            <a:pPr lvl="1">
              <a:buFontTx/>
              <a:buChar char="-"/>
            </a:pPr>
            <a:r>
              <a:rPr lang="en-US" sz="2000" dirty="0">
                <a:latin typeface="+mj-lt"/>
              </a:rPr>
              <a:t>Transported to the lungs by the blood and exhaled</a:t>
            </a:r>
          </a:p>
          <a:p>
            <a:pPr>
              <a:buFontTx/>
              <a:buChar char="-"/>
            </a:pPr>
            <a:r>
              <a:rPr lang="en-US" sz="2200" u="sng" dirty="0">
                <a:latin typeface="+mj-lt"/>
              </a:rPr>
              <a:t>Glucose</a:t>
            </a:r>
          </a:p>
          <a:p>
            <a:pPr lvl="1">
              <a:buFontTx/>
              <a:buChar char="-"/>
            </a:pPr>
            <a:r>
              <a:rPr lang="en-US" sz="2000" dirty="0">
                <a:latin typeface="+mj-lt"/>
              </a:rPr>
              <a:t>Can be re-used by the muscles to produce energy</a:t>
            </a:r>
            <a:endParaRPr lang="en-GB" i="1" dirty="0"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292A74E-3160-4444-BB19-E57A79C27B29}"/>
              </a:ext>
            </a:extLst>
          </p:cNvPr>
          <p:cNvSpPr/>
          <p:nvPr/>
        </p:nvSpPr>
        <p:spPr>
          <a:xfrm>
            <a:off x="304800" y="2519536"/>
            <a:ext cx="8534400" cy="3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975BA-76B5-3E43-B808-B147BAED9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43"/>
          <a:stretch/>
        </p:blipFill>
        <p:spPr>
          <a:xfrm>
            <a:off x="6934200" y="3312840"/>
            <a:ext cx="954360" cy="954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99EC1-35A6-E842-B46E-F0DA9A0461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33"/>
          <a:stretch/>
        </p:blipFill>
        <p:spPr>
          <a:xfrm>
            <a:off x="6934200" y="4343400"/>
            <a:ext cx="954361" cy="944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723E63-593B-034E-8A63-3B4FB07A5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5366354"/>
            <a:ext cx="954360" cy="1034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D27202F-58EA-8825-FA71-00CBBB978C2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B74E8-BED5-8B1F-884B-5531B6C629C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FAEEC1-9EDF-1F79-FC44-7852EA890A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D886AD-3825-9A73-5D8D-891EEF40CB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09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Past exam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latin typeface="+mj-lt"/>
              </a:rPr>
              <a:t>1) Describe the term ‘oxygen debt’ and explain how the body pays back the oxygen debt after exercise 								(</a:t>
            </a:r>
            <a:r>
              <a:rPr lang="en-US" b="1" dirty="0">
                <a:latin typeface="+mj-lt"/>
              </a:rPr>
              <a:t>4 marks</a:t>
            </a:r>
            <a:r>
              <a:rPr lang="en-US" dirty="0">
                <a:latin typeface="+mj-lt"/>
              </a:rPr>
              <a:t>)</a:t>
            </a:r>
          </a:p>
          <a:p>
            <a:pPr>
              <a:buNone/>
            </a:pPr>
            <a:r>
              <a:rPr lang="en-US" sz="2200" b="1" dirty="0">
                <a:latin typeface="+mj-lt"/>
              </a:rPr>
              <a:t>Describe</a:t>
            </a:r>
          </a:p>
          <a:p>
            <a:pPr>
              <a:buFontTx/>
              <a:buChar char="-"/>
            </a:pPr>
            <a:r>
              <a:rPr lang="en-US" sz="2200" i="1" dirty="0">
                <a:latin typeface="+mj-lt"/>
              </a:rPr>
              <a:t>Oxygen debt is the amount of oxygen needed to break down lactic acid</a:t>
            </a:r>
          </a:p>
          <a:p>
            <a:pPr>
              <a:buFontTx/>
              <a:buChar char="-"/>
            </a:pPr>
            <a:r>
              <a:rPr lang="en-US" sz="2200" i="1" dirty="0">
                <a:latin typeface="+mj-lt"/>
              </a:rPr>
              <a:t>Following intense exercise / caused by anaerobic respiration</a:t>
            </a:r>
          </a:p>
          <a:p>
            <a:pPr marL="0" indent="0">
              <a:buNone/>
            </a:pPr>
            <a:r>
              <a:rPr lang="en-US" sz="2200" b="1" dirty="0">
                <a:latin typeface="+mj-lt"/>
              </a:rPr>
              <a:t>Explain</a:t>
            </a:r>
          </a:p>
          <a:p>
            <a:pPr>
              <a:buFontTx/>
              <a:buChar char="-"/>
            </a:pPr>
            <a:r>
              <a:rPr lang="en-US" sz="2200" i="1" dirty="0">
                <a:latin typeface="+mj-lt"/>
              </a:rPr>
              <a:t>The body takes in more oxygen after exercise / EPOC</a:t>
            </a:r>
          </a:p>
          <a:p>
            <a:pPr>
              <a:buFontTx/>
              <a:buChar char="-"/>
            </a:pPr>
            <a:r>
              <a:rPr lang="en-US" sz="2200" i="1" dirty="0">
                <a:latin typeface="+mj-lt"/>
              </a:rPr>
              <a:t>Elevated cardiac output / heart rate / stroke volume / minute ventilation / breathing rate / minute ventilation</a:t>
            </a:r>
          </a:p>
          <a:p>
            <a:pPr>
              <a:buFontTx/>
              <a:buChar char="-"/>
            </a:pPr>
            <a:r>
              <a:rPr lang="en-US" sz="2200" i="1" dirty="0">
                <a:latin typeface="+mj-lt"/>
              </a:rPr>
              <a:t>Additional oxygen is used to break down the lactic acid</a:t>
            </a:r>
          </a:p>
          <a:p>
            <a:pPr>
              <a:buFontTx/>
              <a:buChar char="-"/>
            </a:pPr>
            <a:r>
              <a:rPr lang="en-US" sz="2200" i="1" dirty="0">
                <a:latin typeface="+mj-lt"/>
              </a:rPr>
              <a:t>Lactic acid is broken down into water, carbon dioxide and glucose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64FCC06-6330-F52C-2811-995E076C9A9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8045D-8C3E-BA2A-753B-80DDFA78CAC0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6B8CEA-FDA7-959A-EDFE-A75405475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AF9B-BD3B-1B48-E7C1-59C9D8899F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Factors affecting recovery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54102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>
                <a:latin typeface="+mj-lt"/>
              </a:rPr>
              <a:t>Age</a:t>
            </a:r>
          </a:p>
          <a:p>
            <a:pPr lvl="1"/>
            <a:r>
              <a:rPr lang="en-GB" i="1" dirty="0">
                <a:latin typeface="+mj-lt"/>
              </a:rPr>
              <a:t>Older people tend to take longer to recover after exercise</a:t>
            </a:r>
          </a:p>
          <a:p>
            <a:r>
              <a:rPr lang="en-GB" b="1" dirty="0">
                <a:latin typeface="+mj-lt"/>
              </a:rPr>
              <a:t>Overall strength and fitness</a:t>
            </a:r>
          </a:p>
          <a:p>
            <a:pPr lvl="1"/>
            <a:r>
              <a:rPr lang="en-GB" i="1" dirty="0">
                <a:latin typeface="+mj-lt"/>
              </a:rPr>
              <a:t>The stronger your muscles are, the quicker they will be at absorbing the oxygen needed to remove lactic acid</a:t>
            </a:r>
          </a:p>
          <a:p>
            <a:r>
              <a:rPr lang="en-GB" b="1" dirty="0">
                <a:latin typeface="+mj-lt"/>
              </a:rPr>
              <a:t>Genetics</a:t>
            </a:r>
          </a:p>
          <a:p>
            <a:pPr lvl="1"/>
            <a:r>
              <a:rPr lang="en-GB" i="1" dirty="0">
                <a:latin typeface="+mj-lt"/>
              </a:rPr>
              <a:t>Some people inherit from their parents the ability to recover more quickly from exercise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2432C-4622-D54E-AFDE-5779DA406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73"/>
          <a:stretch/>
        </p:blipFill>
        <p:spPr>
          <a:xfrm>
            <a:off x="5948050" y="1412776"/>
            <a:ext cx="2749094" cy="1654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DBFF72-3632-B349-8EFA-9B1A75828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049" y="3148190"/>
            <a:ext cx="2749095" cy="1789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652B8F-D153-1F42-B16F-DED06353B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049" y="5019102"/>
            <a:ext cx="2749095" cy="1578250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00C19F1-8788-B8CF-1276-C38B24DE141F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3B04DC-00CA-0AB6-C065-ED77D3587C0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A60A4-EC05-38AC-F33F-BB2636D81B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E79EA3-961E-31CB-5212-9777728788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13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Factors affecting recovery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50292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b="1" dirty="0">
                <a:latin typeface="+mj-lt"/>
              </a:rPr>
              <a:t>Gender</a:t>
            </a:r>
          </a:p>
          <a:p>
            <a:pPr lvl="1"/>
            <a:r>
              <a:rPr lang="en-GB" i="1" dirty="0">
                <a:latin typeface="+mj-lt"/>
              </a:rPr>
              <a:t>There is a gender difference in fatigue and recovery</a:t>
            </a:r>
          </a:p>
          <a:p>
            <a:pPr lvl="1"/>
            <a:r>
              <a:rPr lang="en-GB" i="1" dirty="0">
                <a:latin typeface="+mj-lt"/>
              </a:rPr>
              <a:t>Studies have shown that fit women tend to have a greater resistance to fatigue than men, especially at low to moderate intensities</a:t>
            </a:r>
            <a:endParaRPr lang="en-GB" dirty="0">
              <a:latin typeface="+mj-lt"/>
            </a:endParaRPr>
          </a:p>
          <a:p>
            <a:r>
              <a:rPr lang="en-GB" b="1" dirty="0">
                <a:latin typeface="+mj-lt"/>
              </a:rPr>
              <a:t>Level of aerobic fitness</a:t>
            </a:r>
          </a:p>
          <a:p>
            <a:pPr lvl="1"/>
            <a:r>
              <a:rPr lang="en-GB" i="1" dirty="0">
                <a:latin typeface="+mj-lt"/>
              </a:rPr>
              <a:t>Stronger cardiovascular and respiratory systems deliver oxygen and remove waste products more efficiently</a:t>
            </a:r>
          </a:p>
          <a:p>
            <a:r>
              <a:rPr lang="en-GB" b="1" dirty="0">
                <a:latin typeface="+mj-lt"/>
              </a:rPr>
              <a:t>Sleep</a:t>
            </a:r>
          </a:p>
          <a:p>
            <a:pPr lvl="1"/>
            <a:r>
              <a:rPr lang="en-GB" sz="2300" i="1" dirty="0">
                <a:latin typeface="+mj-lt"/>
              </a:rPr>
              <a:t>Good sleep helps the body to recover physically and mentally</a:t>
            </a: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38E16-C417-B04B-8AFC-7ECA2C700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412776"/>
            <a:ext cx="3134544" cy="1741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1615EE-8C94-304B-8396-8A09A263A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41"/>
          <a:stretch/>
        </p:blipFill>
        <p:spPr>
          <a:xfrm>
            <a:off x="5562600" y="4861444"/>
            <a:ext cx="3134544" cy="1735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122E7-1340-E844-91A9-B80A8A2D1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486" y="3224439"/>
            <a:ext cx="3123658" cy="1566756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27DC937-0BA6-1E06-C5E3-67A448BD87CB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B2B2C-772A-CA04-4150-16E4A9A6318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FDB113-E619-4E80-8F4F-A157D9F5C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879250-6B0D-AF8D-C1A5-DEEDE64FC8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40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781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Energy and respiration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543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900" dirty="0">
                <a:latin typeface="+mj-lt"/>
              </a:rPr>
              <a:t>For everything we do we require 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energy</a:t>
            </a:r>
            <a:r>
              <a:rPr lang="en-US" sz="1900" dirty="0">
                <a:solidFill>
                  <a:schemeClr val="tx1"/>
                </a:solidFill>
                <a:latin typeface="+mj-lt"/>
              </a:rPr>
              <a:t> (including muscular contraction / movement)</a:t>
            </a:r>
            <a:endParaRPr lang="en-US" sz="1900" dirty="0">
              <a:solidFill>
                <a:schemeClr val="accent2"/>
              </a:solidFill>
              <a:latin typeface="+mj-lt"/>
            </a:endParaRPr>
          </a:p>
          <a:p>
            <a:r>
              <a:rPr lang="en-US" sz="1900" dirty="0">
                <a:solidFill>
                  <a:schemeClr val="tx1"/>
                </a:solidFill>
                <a:latin typeface="+mj-lt"/>
              </a:rPr>
              <a:t>Food is digested and converted to usable energy (ATP) through a process called 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respiration</a:t>
            </a:r>
          </a:p>
          <a:p>
            <a:pPr marL="0" indent="0">
              <a:buNone/>
            </a:pPr>
            <a:endParaRPr lang="en-US" sz="19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1900" u="sng" dirty="0">
                <a:solidFill>
                  <a:schemeClr val="tx1"/>
                </a:solidFill>
                <a:latin typeface="+mj-lt"/>
              </a:rPr>
              <a:t>Glucose</a:t>
            </a:r>
            <a:r>
              <a:rPr lang="en-US" sz="1900" dirty="0">
                <a:solidFill>
                  <a:schemeClr val="tx1"/>
                </a:solidFill>
                <a:latin typeface="+mj-lt"/>
              </a:rPr>
              <a:t> is one of the most important fuel sources and comes from the digestion of carbohydrates</a:t>
            </a:r>
          </a:p>
          <a:p>
            <a:pPr lvl="1"/>
            <a:r>
              <a:rPr lang="en-US" sz="1900" dirty="0">
                <a:solidFill>
                  <a:schemeClr val="tx1"/>
                </a:solidFill>
                <a:latin typeface="+mj-lt"/>
              </a:rPr>
              <a:t>Excess glucose is stored in the muscles and the liver as a molecule called </a:t>
            </a:r>
            <a:r>
              <a:rPr lang="en-US" sz="1900" u="sng" dirty="0">
                <a:solidFill>
                  <a:schemeClr val="tx1"/>
                </a:solidFill>
                <a:latin typeface="+mj-lt"/>
              </a:rPr>
              <a:t>glycogen</a:t>
            </a:r>
            <a:endParaRPr lang="en-US" sz="19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1900" dirty="0">
                <a:solidFill>
                  <a:schemeClr val="tx1"/>
                </a:solidFill>
                <a:latin typeface="+mj-lt"/>
              </a:rPr>
              <a:t>When we exercise, the glycogen is broken down into glucose, which is used to produce energy through respiration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743200"/>
            <a:ext cx="85344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5EC90-705A-FB4C-8F7B-08AD6A9CD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0" r="12297"/>
          <a:stretch/>
        </p:blipFill>
        <p:spPr>
          <a:xfrm>
            <a:off x="533400" y="5181600"/>
            <a:ext cx="1828800" cy="12953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9331F-C499-5641-92FF-CD6D84217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933044"/>
            <a:ext cx="2286000" cy="1554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209407-7511-0E4F-8CF3-FD6F4FCE3735}"/>
              </a:ext>
            </a:extLst>
          </p:cNvPr>
          <p:cNvSpPr txBox="1"/>
          <p:nvPr/>
        </p:nvSpPr>
        <p:spPr>
          <a:xfrm>
            <a:off x="647700" y="483380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Carbohydrate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1E3E4C-D6A0-0E45-A911-D37832A16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4906711"/>
            <a:ext cx="1581150" cy="1581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6B0DD9-B30E-184C-8693-B69739C4218B}"/>
              </a:ext>
            </a:extLst>
          </p:cNvPr>
          <p:cNvSpPr txBox="1"/>
          <p:nvPr/>
        </p:nvSpPr>
        <p:spPr>
          <a:xfrm>
            <a:off x="3810000" y="4833805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Glucose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343E6-4746-4A4C-8FE0-13C1C1DDF574}"/>
              </a:ext>
            </a:extLst>
          </p:cNvPr>
          <p:cNvSpPr txBox="1"/>
          <p:nvPr/>
        </p:nvSpPr>
        <p:spPr>
          <a:xfrm>
            <a:off x="6962775" y="483380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(ATP)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8732A0-6B53-BB40-8B26-66C386A8A185}"/>
              </a:ext>
            </a:extLst>
          </p:cNvPr>
          <p:cNvCxnSpPr>
            <a:cxnSpLocks/>
          </p:cNvCxnSpPr>
          <p:nvPr/>
        </p:nvCxnSpPr>
        <p:spPr>
          <a:xfrm>
            <a:off x="2405743" y="5829287"/>
            <a:ext cx="14804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ADF56C-C864-4F42-9429-1FD59E824A31}"/>
              </a:ext>
            </a:extLst>
          </p:cNvPr>
          <p:cNvCxnSpPr>
            <a:cxnSpLocks/>
          </p:cNvCxnSpPr>
          <p:nvPr/>
        </p:nvCxnSpPr>
        <p:spPr>
          <a:xfrm>
            <a:off x="5377543" y="5818401"/>
            <a:ext cx="14804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A854380-6575-1842-9DA0-5198198296BE}"/>
              </a:ext>
            </a:extLst>
          </p:cNvPr>
          <p:cNvSpPr txBox="1"/>
          <p:nvPr/>
        </p:nvSpPr>
        <p:spPr>
          <a:xfrm>
            <a:off x="2314575" y="58028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  <a:latin typeface="+mj-lt"/>
              </a:rPr>
              <a:t>Digestion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63B077-B257-694D-9A59-CCC9F8BB42B6}"/>
              </a:ext>
            </a:extLst>
          </p:cNvPr>
          <p:cNvSpPr txBox="1"/>
          <p:nvPr/>
        </p:nvSpPr>
        <p:spPr>
          <a:xfrm>
            <a:off x="5334000" y="58028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  <a:latin typeface="+mj-lt"/>
              </a:rPr>
              <a:t>Respiration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6BCB99A-ECFC-7043-3D77-3F1F9C1C956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D8E6A-1A88-5D65-AC21-BED19C1D6CF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69C5C0-8DD5-7F07-C23F-A1B60E489B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B6A11C-7D4B-6C55-5E5E-F003A8DD2A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Speeding up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46482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>
                <a:latin typeface="+mj-lt"/>
              </a:rPr>
              <a:t>Hot and cold contrast therapy</a:t>
            </a:r>
          </a:p>
          <a:p>
            <a:pPr lvl="1"/>
            <a:r>
              <a:rPr lang="en-GB" i="1" dirty="0">
                <a:latin typeface="+mj-lt"/>
              </a:rPr>
              <a:t>Alternately apply heat (via heat packs or a hot bath) and cold (via ice baths or packs)</a:t>
            </a:r>
          </a:p>
          <a:p>
            <a:pPr lvl="1"/>
            <a:r>
              <a:rPr lang="en-GB" i="1" dirty="0">
                <a:latin typeface="+mj-lt"/>
              </a:rPr>
              <a:t>Improving blood flow and reducing inflammation</a:t>
            </a:r>
          </a:p>
          <a:p>
            <a:pPr marL="393192" lvl="1" indent="0">
              <a:buNone/>
            </a:pPr>
            <a:endParaRPr lang="en-GB" dirty="0">
              <a:latin typeface="+mj-lt"/>
            </a:endParaRPr>
          </a:p>
          <a:p>
            <a:r>
              <a:rPr lang="en-GB" b="1" dirty="0">
                <a:latin typeface="+mj-lt"/>
              </a:rPr>
              <a:t>Massage therapy</a:t>
            </a:r>
          </a:p>
          <a:p>
            <a:pPr lvl="1"/>
            <a:r>
              <a:rPr lang="en-GB" i="1" dirty="0">
                <a:latin typeface="+mj-lt"/>
              </a:rPr>
              <a:t>Massage helps to improve blood flow and relax the muscles</a:t>
            </a: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C8E85-5962-7A46-8EE0-98E4F5632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42"/>
          <a:stretch/>
        </p:blipFill>
        <p:spPr>
          <a:xfrm>
            <a:off x="5178231" y="1412776"/>
            <a:ext cx="3518913" cy="2473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6AE973-DFBB-3446-B817-0C7471D6C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117" y="3966587"/>
            <a:ext cx="3508027" cy="2630765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F3101A8-07B0-2C6C-7102-C2D5F5ABA82B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7D314-DCFC-7806-44D9-6DAFC8DAEE8F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FA0D67-DC64-8500-48A8-FEFBAACB4A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FA900-4D87-FBA1-3B03-B5324AF92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58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636912"/>
            <a:ext cx="7851648" cy="64807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400" dirty="0"/>
              <a:t>4.3 Short-term effects of exercise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896616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Identify the immediate effects of exercise on the body</a:t>
            </a:r>
          </a:p>
          <a:p>
            <a:pPr algn="l"/>
            <a:r>
              <a:rPr lang="en-GB" dirty="0">
                <a:latin typeface="+mj-lt"/>
              </a:rPr>
              <a:t> 2) Describe what happens to the body during exercise</a:t>
            </a:r>
          </a:p>
          <a:p>
            <a:pPr algn="l"/>
            <a:r>
              <a:rPr lang="en-GB" dirty="0">
                <a:latin typeface="+mj-lt"/>
              </a:rPr>
              <a:t> 3) Explain the negative effects that impair performance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3F675EB-1C76-214E-83BA-9F241F8D6524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gradFill flip="none" rotWithShape="1">
            <a:gsLst>
              <a:gs pos="0">
                <a:srgbClr val="FF2600">
                  <a:tint val="66000"/>
                  <a:satMod val="160000"/>
                </a:srgbClr>
              </a:gs>
              <a:gs pos="50000">
                <a:srgbClr val="FF2600">
                  <a:tint val="44500"/>
                  <a:satMod val="160000"/>
                </a:srgbClr>
              </a:gs>
              <a:gs pos="100000">
                <a:srgbClr val="FF26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1C8B79-02DA-174F-889F-76603B4C52FB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ysClr val="windowText" lastClr="000000"/>
                </a:solidFill>
                <a:latin typeface="+mj-lt"/>
              </a:rPr>
              <a:t>Chapter 4</a:t>
            </a:r>
            <a:endParaRPr lang="en-GB" sz="24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+mj-lt"/>
              </a:rPr>
              <a:t>Energy supply and the effects of exercise on the body</a:t>
            </a:r>
            <a:endParaRPr lang="en-US" sz="24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7AF2E6F-F018-093E-A83B-27054AF23DCE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7DDA9-8474-23DD-6998-A67B2F5B5493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4AD9D1-9646-DF6B-200C-664549B74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9AD12C-BBEC-ED1E-84AB-9DCDDB2DA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3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6FC93-5BC2-3749-9B09-5F05B13D0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4" y="2564904"/>
            <a:ext cx="8604448" cy="181939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86D41-084A-3402-AC65-A97B04386665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F2681-1925-39E1-61A9-70DCCEA566B0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BC7EE-CE4C-233D-4E67-484C849A9B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D9DBF-7DFE-B577-D3C6-AE8D2FF56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83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Short term effects of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b="1" u="sng" dirty="0">
                <a:latin typeface="+mj-lt"/>
              </a:rPr>
              <a:t>Starter activity</a:t>
            </a:r>
            <a:r>
              <a:rPr lang="en-GB" u="sng" dirty="0"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Complete one minute of intense physical activity (e.g. jumping jacks / rope skipping / shuttle runs)</a:t>
            </a:r>
            <a:endParaRPr lang="en-GB" b="1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i="1" dirty="0">
                <a:latin typeface="+mj-lt"/>
              </a:rPr>
              <a:t>How did your body respond to the exercise?</a:t>
            </a:r>
          </a:p>
          <a:p>
            <a:pPr marL="0" indent="0" algn="ctr">
              <a:buNone/>
            </a:pPr>
            <a:endParaRPr lang="en-GB" i="1" dirty="0">
              <a:latin typeface="+mj-lt"/>
            </a:endParaRPr>
          </a:p>
          <a:p>
            <a:r>
              <a:rPr lang="en-GB" dirty="0">
                <a:latin typeface="+mj-lt"/>
              </a:rPr>
              <a:t>Record as many short-term effects as you can think of</a:t>
            </a:r>
          </a:p>
          <a:p>
            <a:pPr lvl="1"/>
            <a:r>
              <a:rPr lang="en-GB" dirty="0">
                <a:latin typeface="+mj-lt"/>
              </a:rPr>
              <a:t>Heart rate</a:t>
            </a:r>
          </a:p>
          <a:p>
            <a:pPr lvl="1"/>
            <a:r>
              <a:rPr lang="en-GB" dirty="0">
                <a:latin typeface="+mj-lt"/>
              </a:rPr>
              <a:t>Breathing rate</a:t>
            </a:r>
          </a:p>
          <a:p>
            <a:pPr lvl="1"/>
            <a:r>
              <a:rPr lang="en-GB" dirty="0">
                <a:latin typeface="+mj-lt"/>
              </a:rPr>
              <a:t>Tidal volume (increased depth of breathing)</a:t>
            </a:r>
          </a:p>
          <a:p>
            <a:pPr lvl="1"/>
            <a:r>
              <a:rPr lang="en-GB" dirty="0">
                <a:latin typeface="+mj-lt"/>
              </a:rPr>
              <a:t>Temperature increase</a:t>
            </a:r>
          </a:p>
          <a:p>
            <a:pPr lvl="1"/>
            <a:r>
              <a:rPr lang="en-GB" dirty="0">
                <a:latin typeface="+mj-lt"/>
              </a:rPr>
              <a:t>Reddening of skin</a:t>
            </a:r>
          </a:p>
          <a:p>
            <a:pPr lvl="1"/>
            <a:r>
              <a:rPr lang="en-GB" dirty="0">
                <a:latin typeface="+mj-lt"/>
              </a:rPr>
              <a:t>Sweating</a:t>
            </a:r>
          </a:p>
          <a:p>
            <a:pPr lvl="1"/>
            <a:r>
              <a:rPr lang="en-GB" dirty="0">
                <a:latin typeface="+mj-lt"/>
              </a:rPr>
              <a:t>Fatigue </a:t>
            </a:r>
          </a:p>
          <a:p>
            <a:pPr lvl="1"/>
            <a:r>
              <a:rPr lang="en-GB" dirty="0">
                <a:latin typeface="+mj-lt"/>
              </a:rPr>
              <a:t>Lactic acid accumulation</a:t>
            </a:r>
          </a:p>
          <a:p>
            <a:pPr lvl="1"/>
            <a:r>
              <a:rPr lang="en-GB" dirty="0">
                <a:latin typeface="+mj-lt"/>
              </a:rPr>
              <a:t>Nausea</a:t>
            </a:r>
          </a:p>
          <a:p>
            <a:pPr lvl="1"/>
            <a:r>
              <a:rPr lang="en-GB" dirty="0">
                <a:latin typeface="+mj-lt"/>
              </a:rPr>
              <a:t>Light-headedness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39144" y="2514600"/>
            <a:ext cx="5486400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0CF68F17-C01F-4A4B-B819-9CA381448CAE}"/>
              </a:ext>
            </a:extLst>
          </p:cNvPr>
          <p:cNvSpPr/>
          <p:nvPr/>
        </p:nvSpPr>
        <p:spPr>
          <a:xfrm>
            <a:off x="5867400" y="3574876"/>
            <a:ext cx="304800" cy="72697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0CEBC9E-AD13-CC4A-B305-EC1E907401CC}"/>
              </a:ext>
            </a:extLst>
          </p:cNvPr>
          <p:cNvSpPr/>
          <p:nvPr/>
        </p:nvSpPr>
        <p:spPr>
          <a:xfrm>
            <a:off x="5867400" y="4382988"/>
            <a:ext cx="304800" cy="72697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CDFB3CC2-57CD-ED4D-BC44-9EA5F69FDB60}"/>
              </a:ext>
            </a:extLst>
          </p:cNvPr>
          <p:cNvSpPr/>
          <p:nvPr/>
        </p:nvSpPr>
        <p:spPr>
          <a:xfrm>
            <a:off x="5867400" y="5191100"/>
            <a:ext cx="304800" cy="5239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EA8D9AD-0F4B-6848-B595-F104040BC19B}"/>
              </a:ext>
            </a:extLst>
          </p:cNvPr>
          <p:cNvSpPr/>
          <p:nvPr/>
        </p:nvSpPr>
        <p:spPr>
          <a:xfrm>
            <a:off x="5867400" y="5796136"/>
            <a:ext cx="304800" cy="5239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81308-5F00-8A4D-8CC9-AF5EC6408999}"/>
              </a:ext>
            </a:extLst>
          </p:cNvPr>
          <p:cNvSpPr txBox="1"/>
          <p:nvPr/>
        </p:nvSpPr>
        <p:spPr>
          <a:xfrm>
            <a:off x="6248400" y="3769087"/>
            <a:ext cx="2514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Oxygen demand increases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D230D-69CB-CE40-8945-9DB03667CBBE}"/>
              </a:ext>
            </a:extLst>
          </p:cNvPr>
          <p:cNvSpPr txBox="1"/>
          <p:nvPr/>
        </p:nvSpPr>
        <p:spPr>
          <a:xfrm>
            <a:off x="6248400" y="4565629"/>
            <a:ext cx="2514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Temperature regulation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139D6-6075-764A-B545-CCE327E29CCC}"/>
              </a:ext>
            </a:extLst>
          </p:cNvPr>
          <p:cNvSpPr txBox="1"/>
          <p:nvPr/>
        </p:nvSpPr>
        <p:spPr>
          <a:xfrm>
            <a:off x="6248400" y="5160662"/>
            <a:ext cx="2514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Fuel depletion</a:t>
            </a:r>
          </a:p>
          <a:p>
            <a:r>
              <a:rPr lang="en-US" sz="1600" dirty="0">
                <a:latin typeface="+mj-lt"/>
              </a:rPr>
              <a:t>Anaerobic respiration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E7DE28-6A07-2F48-867C-CE50B33345BB}"/>
              </a:ext>
            </a:extLst>
          </p:cNvPr>
          <p:cNvSpPr txBox="1"/>
          <p:nvPr/>
        </p:nvSpPr>
        <p:spPr>
          <a:xfrm>
            <a:off x="6248400" y="5888809"/>
            <a:ext cx="2514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Changes in blood flow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D7E247-0A37-304E-AE0B-C41A8C84A432}"/>
              </a:ext>
            </a:extLst>
          </p:cNvPr>
          <p:cNvSpPr txBox="1"/>
          <p:nvPr/>
        </p:nvSpPr>
        <p:spPr>
          <a:xfrm>
            <a:off x="6572250" y="2976521"/>
            <a:ext cx="1809750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Explain the effects if you can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FE976D1-EEEF-F2E0-5DD3-32CFECC70B0B}"/>
              </a:ext>
            </a:extLst>
          </p:cNvPr>
          <p:cNvSpPr txBox="1">
            <a:spLocks/>
          </p:cNvSpPr>
          <p:nvPr/>
        </p:nvSpPr>
        <p:spPr>
          <a:xfrm>
            <a:off x="557878" y="6508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5CA3A-0069-87C5-78A9-BF1D3B65A36F}"/>
              </a:ext>
            </a:extLst>
          </p:cNvPr>
          <p:cNvSpPr txBox="1"/>
          <p:nvPr/>
        </p:nvSpPr>
        <p:spPr>
          <a:xfrm>
            <a:off x="5538122" y="6570037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C59C50-A947-994C-8F73-D668E61BBC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44624"/>
            <a:ext cx="933411" cy="3757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7038FE-BED6-EDCF-E114-225A52843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52574"/>
            <a:ext cx="7695738" cy="3098355"/>
          </a:xfrm>
          <a:prstGeom prst="rect">
            <a:avLst/>
          </a:prstGeom>
        </p:spPr>
      </p:pic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5D0D9587-C164-D485-7F62-06A099CA09C4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74CE9-9B33-89DB-8549-7C1ED8C3C48F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A9AFC6-8114-27C6-2E37-0C51D473B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7A0D76-848C-E494-6F98-46557A01F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0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043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Short term effects of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105400" cy="54543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27432" indent="0" algn="ctr">
              <a:buNone/>
            </a:pPr>
            <a:r>
              <a:rPr lang="en-GB" b="1" dirty="0">
                <a:latin typeface="+mj-lt"/>
              </a:rPr>
              <a:t>Heart rate </a:t>
            </a:r>
          </a:p>
          <a:p>
            <a:pPr marL="484632" indent="-457200"/>
            <a:r>
              <a:rPr lang="en-GB" dirty="0">
                <a:latin typeface="+mj-lt"/>
              </a:rPr>
              <a:t>To deliver more oxygen to the working muscles to turn glucose into energy</a:t>
            </a:r>
          </a:p>
          <a:p>
            <a:pPr marL="484632" indent="-457200"/>
            <a:r>
              <a:rPr lang="en-GB" u="sng" dirty="0">
                <a:latin typeface="+mj-lt"/>
              </a:rPr>
              <a:t>Adrenaline</a:t>
            </a:r>
            <a:r>
              <a:rPr lang="en-GB" dirty="0">
                <a:latin typeface="+mj-lt"/>
              </a:rPr>
              <a:t> is produced, causing the heart to beat faster</a:t>
            </a:r>
          </a:p>
          <a:p>
            <a:pPr marL="484632" indent="-457200"/>
            <a:r>
              <a:rPr lang="en-GB" u="sng" dirty="0">
                <a:latin typeface="+mj-lt"/>
              </a:rPr>
              <a:t>Stroke volume</a:t>
            </a:r>
            <a:r>
              <a:rPr lang="en-GB" dirty="0">
                <a:latin typeface="+mj-lt"/>
              </a:rPr>
              <a:t> also increases leading to a greater cardiac output</a:t>
            </a:r>
          </a:p>
          <a:p>
            <a:pPr marL="27432" indent="0">
              <a:buNone/>
            </a:pPr>
            <a:endParaRPr lang="en-GB" dirty="0">
              <a:latin typeface="+mj-lt"/>
            </a:endParaRPr>
          </a:p>
          <a:p>
            <a:pPr marL="27432" indent="0" algn="ctr">
              <a:buNone/>
            </a:pPr>
            <a:r>
              <a:rPr lang="en-GB" b="1" dirty="0">
                <a:latin typeface="+mj-lt"/>
              </a:rPr>
              <a:t>Breathing rate</a:t>
            </a:r>
            <a:endParaRPr lang="en-GB" dirty="0">
              <a:latin typeface="+mj-lt"/>
            </a:endParaRPr>
          </a:p>
          <a:p>
            <a:pPr marL="484632" indent="-457200"/>
            <a:r>
              <a:rPr lang="en-GB" dirty="0">
                <a:latin typeface="+mj-lt"/>
              </a:rPr>
              <a:t>To enable more oxygen to enter the bloodstream via the lungs</a:t>
            </a:r>
          </a:p>
          <a:p>
            <a:pPr marL="484632" indent="-457200"/>
            <a:r>
              <a:rPr lang="en-GB" dirty="0">
                <a:latin typeface="+mj-lt"/>
              </a:rPr>
              <a:t>To meet the increased energy demand in the muscles</a:t>
            </a:r>
          </a:p>
          <a:p>
            <a:pPr marL="484632" indent="-457200"/>
            <a:r>
              <a:rPr lang="en-GB" u="sng" dirty="0">
                <a:latin typeface="+mj-lt"/>
              </a:rPr>
              <a:t>Tidal volume</a:t>
            </a:r>
            <a:r>
              <a:rPr lang="en-GB" dirty="0">
                <a:latin typeface="+mj-lt"/>
              </a:rPr>
              <a:t> also increases leading to a greater minute ventilation</a:t>
            </a:r>
            <a:endParaRPr lang="en-GB" u="sng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7244D4-254C-5348-BCFE-25D67CA4A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143000"/>
            <a:ext cx="3058344" cy="2449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E57A65-E565-2645-AA77-27458C2EB7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80" r="11180"/>
          <a:stretch/>
        </p:blipFill>
        <p:spPr>
          <a:xfrm>
            <a:off x="5638800" y="3646036"/>
            <a:ext cx="3058344" cy="2951316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DFCEB0A-4201-D82F-E354-EF30DD33154B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0CC6C5-531C-E993-0126-430B029B3EB5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2AC1C-CAB2-99A8-53DD-D7392119B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127C1-0BBE-346B-991A-82CF419842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13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043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Short term effects of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105400" cy="54543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7432" indent="0" algn="ctr">
              <a:buNone/>
            </a:pPr>
            <a:r>
              <a:rPr lang="en-GB" sz="2400" b="1" dirty="0">
                <a:latin typeface="+mj-lt"/>
              </a:rPr>
              <a:t>Temperature increase</a:t>
            </a:r>
          </a:p>
          <a:p>
            <a:pPr marL="484632" indent="-457200"/>
            <a:r>
              <a:rPr lang="en-GB" sz="2000" dirty="0">
                <a:latin typeface="+mj-lt"/>
              </a:rPr>
              <a:t>Temperature increases due to muscular contraction and respiration</a:t>
            </a:r>
          </a:p>
          <a:p>
            <a:pPr marL="484632" indent="-457200"/>
            <a:r>
              <a:rPr lang="en-GB" sz="2000" dirty="0">
                <a:latin typeface="+mj-lt"/>
              </a:rPr>
              <a:t>Muscles lose their function when the body becomes too hot </a:t>
            </a:r>
          </a:p>
          <a:p>
            <a:pPr marL="27432" indent="0" algn="ctr">
              <a:buNone/>
            </a:pPr>
            <a:r>
              <a:rPr lang="en-GB" sz="2400" b="1" dirty="0">
                <a:latin typeface="+mj-lt"/>
              </a:rPr>
              <a:t>Reddening of skin</a:t>
            </a:r>
            <a:endParaRPr lang="en-GB" sz="2400" dirty="0">
              <a:latin typeface="+mj-lt"/>
            </a:endParaRPr>
          </a:p>
          <a:p>
            <a:pPr marL="484632" indent="-457200"/>
            <a:r>
              <a:rPr lang="en-GB" sz="2000" dirty="0">
                <a:latin typeface="+mj-lt"/>
              </a:rPr>
              <a:t>To control temperature, the blood vessels close to the skin become enlarged</a:t>
            </a:r>
          </a:p>
          <a:p>
            <a:pPr marL="484632" indent="-457200"/>
            <a:r>
              <a:rPr lang="en-GB" sz="2000" dirty="0">
                <a:latin typeface="+mj-lt"/>
              </a:rPr>
              <a:t>This allows heat to be lost through </a:t>
            </a:r>
            <a:r>
              <a:rPr lang="en-GB" sz="2000" u="sng" dirty="0">
                <a:latin typeface="+mj-lt"/>
              </a:rPr>
              <a:t>radiation</a:t>
            </a:r>
          </a:p>
          <a:p>
            <a:pPr marL="27432" indent="0" algn="ctr">
              <a:buNone/>
            </a:pPr>
            <a:r>
              <a:rPr lang="en-GB" sz="2400" b="1" dirty="0">
                <a:latin typeface="+mj-lt"/>
              </a:rPr>
              <a:t>Sweating</a:t>
            </a:r>
          </a:p>
          <a:p>
            <a:pPr marL="484632" indent="-457200"/>
            <a:r>
              <a:rPr lang="en-GB" sz="2000" dirty="0">
                <a:latin typeface="+mj-lt"/>
              </a:rPr>
              <a:t>Sweat evaporates from the skin, taking body heat with it</a:t>
            </a:r>
          </a:p>
          <a:p>
            <a:pPr marL="484632" indent="-457200"/>
            <a:r>
              <a:rPr lang="en-GB" sz="2000" dirty="0">
                <a:latin typeface="+mj-lt"/>
              </a:rPr>
              <a:t>This is effective, as water is 25 times better at conducting heat than 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C88D1-F370-A74E-B974-9748DBD98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3" b="10001"/>
          <a:stretch/>
        </p:blipFill>
        <p:spPr>
          <a:xfrm>
            <a:off x="5655441" y="3004457"/>
            <a:ext cx="3041703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97059D-737D-1A47-8ED1-D51B19511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29"/>
          <a:stretch/>
        </p:blipFill>
        <p:spPr>
          <a:xfrm>
            <a:off x="5655441" y="1142999"/>
            <a:ext cx="3041703" cy="182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EADC9B-BC42-C241-BCD1-14B340C8F7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0211" r="3108" b="23973"/>
          <a:stretch/>
        </p:blipFill>
        <p:spPr>
          <a:xfrm>
            <a:off x="5655441" y="4648200"/>
            <a:ext cx="3041703" cy="1949152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0207180-901C-552B-833A-FCFCADF8FE3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D7652-EB52-15F0-4BC9-18C4E039A195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3C50EA-921B-F8CF-B669-EB676DFAF8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BE4413-EA48-DC45-82CE-B6BC2201C4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56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043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Short term effects of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105400" cy="54543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27432" indent="0" algn="ctr">
              <a:buNone/>
            </a:pPr>
            <a:r>
              <a:rPr lang="en-GB" b="1" dirty="0">
                <a:latin typeface="+mj-lt"/>
              </a:rPr>
              <a:t>Fatigue</a:t>
            </a:r>
          </a:p>
          <a:p>
            <a:pPr marL="484632" indent="-457200"/>
            <a:r>
              <a:rPr lang="en-GB" dirty="0">
                <a:latin typeface="+mj-lt"/>
              </a:rPr>
              <a:t>Occurs quickly during anaerobic activities due to lactic acid production and fuel depletion</a:t>
            </a:r>
          </a:p>
          <a:p>
            <a:pPr marL="484632" indent="-457200"/>
            <a:r>
              <a:rPr lang="en-GB" dirty="0">
                <a:latin typeface="+mj-lt"/>
              </a:rPr>
              <a:t>Occurs in aerobic activities only when the body begins to run out of glucose, slowing the rate of energy production</a:t>
            </a:r>
          </a:p>
          <a:p>
            <a:pPr marL="27432" indent="0">
              <a:buNone/>
            </a:pPr>
            <a:endParaRPr lang="en-GB" dirty="0">
              <a:latin typeface="+mj-lt"/>
            </a:endParaRPr>
          </a:p>
          <a:p>
            <a:pPr marL="27432" indent="0" algn="ctr">
              <a:buNone/>
            </a:pPr>
            <a:r>
              <a:rPr lang="en-GB" b="1" dirty="0">
                <a:latin typeface="+mj-lt"/>
              </a:rPr>
              <a:t>Nausea</a:t>
            </a:r>
          </a:p>
          <a:p>
            <a:pPr marL="484632" indent="-457200"/>
            <a:r>
              <a:rPr lang="en-GB" dirty="0">
                <a:latin typeface="+mj-lt"/>
              </a:rPr>
              <a:t>A feeling of sickness or an inclination to vomit</a:t>
            </a:r>
          </a:p>
          <a:p>
            <a:pPr marL="484632" indent="-457200"/>
            <a:r>
              <a:rPr lang="en-GB" dirty="0">
                <a:latin typeface="+mj-lt"/>
              </a:rPr>
              <a:t>As blood is diverted away from the digestive system and towards the working muscles where the demand for oxygen is greater</a:t>
            </a:r>
          </a:p>
          <a:p>
            <a:pPr marL="484632" indent="-457200"/>
            <a:r>
              <a:rPr lang="en-GB" u="sng" dirty="0">
                <a:latin typeface="+mj-lt"/>
              </a:rPr>
              <a:t>Dehydration</a:t>
            </a:r>
            <a:r>
              <a:rPr lang="en-GB" dirty="0">
                <a:latin typeface="+mj-lt"/>
              </a:rPr>
              <a:t> or drinking too much can also lead to nausea</a:t>
            </a:r>
            <a:endParaRPr lang="en-GB" u="sng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35696-4361-4C45-BA96-5F60FEDE3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72"/>
          <a:stretch/>
        </p:blipFill>
        <p:spPr>
          <a:xfrm>
            <a:off x="5638800" y="3505200"/>
            <a:ext cx="3058344" cy="3097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02BA3-9F94-8E49-B4A6-44793A90DA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68" r="12603"/>
          <a:stretch/>
        </p:blipFill>
        <p:spPr>
          <a:xfrm>
            <a:off x="5638800" y="1143001"/>
            <a:ext cx="3058344" cy="2308276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41278CF-E596-7A43-FECA-A6AEE0A8729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C2CDB-B4F8-D450-72C1-8214A459779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5B21B-C92D-F951-BDA6-41DFCD4400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D22CC-3CA8-F8ED-1FAA-6591AFC617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56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043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Short term effects of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105400" cy="54543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27432" indent="0" algn="ctr">
              <a:buNone/>
            </a:pPr>
            <a:r>
              <a:rPr lang="en-GB" b="1" dirty="0">
                <a:latin typeface="+mj-lt"/>
              </a:rPr>
              <a:t>Light-headedness</a:t>
            </a:r>
          </a:p>
          <a:p>
            <a:pPr marL="484632" indent="-457200"/>
            <a:r>
              <a:rPr lang="en-GB" dirty="0">
                <a:latin typeface="+mj-lt"/>
              </a:rPr>
              <a:t>During exercise, blood vessels enlarge as the heart works harder to pump blood around the body</a:t>
            </a:r>
          </a:p>
          <a:p>
            <a:pPr marL="484632" indent="-457200"/>
            <a:r>
              <a:rPr lang="en-GB" dirty="0">
                <a:latin typeface="+mj-lt"/>
              </a:rPr>
              <a:t>After exercise the blood pressure drops as it takes time for the blood vessels to return to their original size</a:t>
            </a:r>
          </a:p>
          <a:p>
            <a:pPr marL="484632" indent="-457200"/>
            <a:r>
              <a:rPr lang="en-GB" dirty="0">
                <a:latin typeface="+mj-lt"/>
              </a:rPr>
              <a:t>This can affect blood-flow to the brain</a:t>
            </a:r>
          </a:p>
          <a:p>
            <a:pPr marL="27432" indent="0">
              <a:buNone/>
            </a:pPr>
            <a:endParaRPr lang="en-GB" dirty="0">
              <a:latin typeface="+mj-lt"/>
            </a:endParaRPr>
          </a:p>
          <a:p>
            <a:pPr marL="27432" indent="0" algn="ctr">
              <a:buNone/>
            </a:pPr>
            <a:r>
              <a:rPr lang="en-GB" b="1" dirty="0">
                <a:latin typeface="+mj-lt"/>
              </a:rPr>
              <a:t>Treatment</a:t>
            </a:r>
          </a:p>
          <a:p>
            <a:pPr marL="393192" lvl="1" indent="0">
              <a:buNone/>
            </a:pPr>
            <a:r>
              <a:rPr lang="en-GB" dirty="0">
                <a:latin typeface="+mj-lt"/>
              </a:rPr>
              <a:t>-</a:t>
            </a:r>
            <a:r>
              <a:rPr lang="en-GB" u="sng" dirty="0">
                <a:latin typeface="+mj-lt"/>
              </a:rPr>
              <a:t>Deep breathing</a:t>
            </a:r>
            <a:r>
              <a:rPr lang="en-GB" dirty="0">
                <a:latin typeface="+mj-lt"/>
              </a:rPr>
              <a:t> to increase oxygen uptake</a:t>
            </a:r>
            <a:endParaRPr lang="en-GB" u="sng" dirty="0">
              <a:latin typeface="+mj-lt"/>
            </a:endParaRPr>
          </a:p>
          <a:p>
            <a:pPr marL="393192" lvl="1" indent="0">
              <a:buNone/>
            </a:pPr>
            <a:r>
              <a:rPr lang="en-GB" dirty="0">
                <a:latin typeface="+mj-lt"/>
              </a:rPr>
              <a:t>-Lying down and raising your legs helps</a:t>
            </a:r>
          </a:p>
          <a:p>
            <a:pPr marL="393192" lvl="1" indent="0">
              <a:buNone/>
            </a:pPr>
            <a:r>
              <a:rPr lang="en-GB" dirty="0">
                <a:latin typeface="+mj-lt"/>
              </a:rPr>
              <a:t> blood to flow back to the heart due to</a:t>
            </a:r>
          </a:p>
          <a:p>
            <a:pPr marL="393192" lvl="1" indent="0">
              <a:buNone/>
            </a:pPr>
            <a:r>
              <a:rPr lang="en-GB" dirty="0">
                <a:latin typeface="+mj-lt"/>
              </a:rPr>
              <a:t> gravity</a:t>
            </a:r>
          </a:p>
          <a:p>
            <a:pPr marL="393192" lvl="1" indent="0">
              <a:buNone/>
            </a:pPr>
            <a:r>
              <a:rPr lang="en-GB" dirty="0">
                <a:latin typeface="+mj-lt"/>
              </a:rPr>
              <a:t>-Increasing oxygen delivery to the brain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BF7B82-ECEF-F54F-B2A3-334420C7E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41" y="1143000"/>
            <a:ext cx="3040204" cy="198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A7C11-63FF-A247-BFF5-C36461C4F4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71" r="12923"/>
          <a:stretch/>
        </p:blipFill>
        <p:spPr>
          <a:xfrm>
            <a:off x="5656941" y="3178124"/>
            <a:ext cx="3040204" cy="341922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2C564CE-EB9B-E64B-BE93-D2A18A17AF1A}"/>
              </a:ext>
            </a:extLst>
          </p:cNvPr>
          <p:cNvSpPr/>
          <p:nvPr/>
        </p:nvSpPr>
        <p:spPr>
          <a:xfrm>
            <a:off x="533400" y="4191000"/>
            <a:ext cx="4953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E634814-C6F9-7045-D570-7409B9B4715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C4B29-DCB3-4A70-0BB2-C529BB64CB87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AEE28-E6EE-DD92-DEF9-8491D12A78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BFBDE-1CC3-1A75-6BAD-872C2B6586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67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9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3800" dirty="0">
                <a:latin typeface="+mj-lt"/>
              </a:rPr>
              <a:t>Short term effects of exercise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829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200" dirty="0">
                <a:latin typeface="+mj-lt"/>
              </a:rPr>
              <a:t>Match each short term effect of exercise with the correct explanation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lvl="1"/>
            <a:endParaRPr lang="en-GB" dirty="0"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F3139F8-2BC8-BA4F-8992-975A8C939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47930"/>
              </p:ext>
            </p:extLst>
          </p:nvPr>
        </p:nvGraphicFramePr>
        <p:xfrm>
          <a:off x="533400" y="1295401"/>
          <a:ext cx="80772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90466101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5404061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489740114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1262871163"/>
                    </a:ext>
                  </a:extLst>
                </a:gridCol>
              </a:tblGrid>
              <a:tr h="464845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Short-term effect of exercise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294596"/>
                  </a:ext>
                </a:extLst>
              </a:tr>
              <a:tr h="58717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Heart rate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Lactic acid is produced during anaerobic exercise, affecting muscle function. Glucose starts to run out after long periods of aerobic activity.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73674"/>
                  </a:ext>
                </a:extLst>
              </a:tr>
              <a:tr h="41591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Breathing rate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Blood vessels close to the skin become enlarged, increasing blood flow and therefore heat loss through radiation.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076885"/>
                  </a:ext>
                </a:extLst>
              </a:tr>
              <a:tr h="41591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Temperature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Blood pressure can drop after exercise due to enlarged blood vessels. This can affect oxygen delivery to the brain.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385980"/>
                  </a:ext>
                </a:extLst>
              </a:tr>
              <a:tr h="41591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Reddening of skin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Muscular contraction and respiration both give off heat as a bi-product.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485319"/>
                  </a:ext>
                </a:extLst>
              </a:tr>
              <a:tr h="46637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Sweating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Blood is transported to the working muscles at a faster rate, providing more oxygen (in order to produce energy from glucose) and speeding up the removal of waste products.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995970"/>
                  </a:ext>
                </a:extLst>
              </a:tr>
              <a:tr h="46637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More oxygen enters the bloodstream via the lungs, to be transported to the working muscles.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725728"/>
                  </a:ext>
                </a:extLst>
              </a:tr>
              <a:tr h="41591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Nausea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Sweat evaporates from the skin, taking body heat with it. </a:t>
                      </a:r>
                    </a:p>
                    <a:p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150953"/>
                  </a:ext>
                </a:extLst>
              </a:tr>
              <a:tr h="46637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Light headedness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Blood is diverted away from the digestive system to deliver more oxygen to the working muscles during exercise.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09821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92E3AB9-AA6D-E741-A70E-2B16449D5302}"/>
              </a:ext>
            </a:extLst>
          </p:cNvPr>
          <p:cNvSpPr txBox="1"/>
          <p:nvPr/>
        </p:nvSpPr>
        <p:spPr>
          <a:xfrm>
            <a:off x="2362200" y="1383268"/>
            <a:ext cx="4114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1-e / 2-f / 3-d / 4-b / 5-g / 6-a / 7-h / 8-c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59738C2-00C1-775D-45CC-AE2ED2A780D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25ABB9-0303-A82E-163C-585EC7BA2F4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5CA752-E3EE-AD22-001D-B6715D7A3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5EEC2-1282-4592-11D1-CD1A046F6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420888"/>
            <a:ext cx="7851648" cy="64807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400" dirty="0"/>
              <a:t>4.4 Long-term effects of exercise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140968"/>
            <a:ext cx="7851648" cy="2304256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Identify what happens to the heart after training for a</a:t>
            </a:r>
          </a:p>
          <a:p>
            <a:pPr algn="l"/>
            <a:r>
              <a:rPr lang="en-GB" dirty="0">
                <a:latin typeface="+mj-lt"/>
              </a:rPr>
              <a:t>      period of time</a:t>
            </a:r>
          </a:p>
          <a:p>
            <a:pPr algn="l"/>
            <a:r>
              <a:rPr lang="en-GB" dirty="0">
                <a:latin typeface="+mj-lt"/>
              </a:rPr>
              <a:t> 2) Understand the effects that changes to the heart have on</a:t>
            </a:r>
          </a:p>
          <a:p>
            <a:pPr algn="l"/>
            <a:r>
              <a:rPr lang="en-GB" dirty="0">
                <a:latin typeface="+mj-lt"/>
              </a:rPr>
              <a:t>      the body</a:t>
            </a:r>
          </a:p>
          <a:p>
            <a:pPr algn="l"/>
            <a:r>
              <a:rPr lang="en-GB" dirty="0">
                <a:latin typeface="+mj-lt"/>
              </a:rPr>
              <a:t> 3) Understand how blood is able to tolerate lactic acid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3F675EB-1C76-214E-83BA-9F241F8D6524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gradFill flip="none" rotWithShape="1">
            <a:gsLst>
              <a:gs pos="0">
                <a:srgbClr val="FF2600">
                  <a:tint val="66000"/>
                  <a:satMod val="160000"/>
                </a:srgbClr>
              </a:gs>
              <a:gs pos="50000">
                <a:srgbClr val="FF2600">
                  <a:tint val="44500"/>
                  <a:satMod val="160000"/>
                </a:srgbClr>
              </a:gs>
              <a:gs pos="100000">
                <a:srgbClr val="FF26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1C8B79-02DA-174F-889F-76603B4C52FB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ysClr val="windowText" lastClr="000000"/>
                </a:solidFill>
                <a:latin typeface="+mj-lt"/>
              </a:rPr>
              <a:t>Chapter 4</a:t>
            </a:r>
            <a:endParaRPr lang="en-GB" sz="24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+mj-lt"/>
              </a:rPr>
              <a:t>Energy supply and the effects of exercise on the body</a:t>
            </a:r>
            <a:endParaRPr lang="en-US" sz="24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700770A-C1A4-CDC3-B4EC-D1527A0E0F9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6B14C-577B-51BC-5894-74ACE0ECD86B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4933FD-1B7F-BB8B-B989-D6580EDDD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A80617-E2E9-EFAE-EAFE-77062845F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6000" dirty="0">
                <a:latin typeface="+mj-lt"/>
              </a:rPr>
              <a:t>Respiration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There are two main types of respiration that produce energy in different ways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  <a:p>
            <a:pPr lvl="1"/>
            <a:r>
              <a:rPr lang="en-US" sz="2200" b="1" dirty="0">
                <a:solidFill>
                  <a:schemeClr val="tx1"/>
                </a:solidFill>
                <a:latin typeface="+mj-lt"/>
              </a:rPr>
              <a:t>Aerobic respiration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2200" b="1" u="sng" dirty="0">
                <a:solidFill>
                  <a:schemeClr val="tx1"/>
                </a:solidFill>
                <a:latin typeface="+mj-lt"/>
              </a:rPr>
              <a:t>An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aerobically respiration</a:t>
            </a:r>
          </a:p>
          <a:p>
            <a:pPr marL="393192" lvl="1" indent="0">
              <a:buNone/>
            </a:pPr>
            <a:endParaRPr lang="en-US" sz="2200" dirty="0">
              <a:solidFill>
                <a:schemeClr val="tx1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The type of respiration used during exercise is determined by the nature of the activity or movement being performed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There are two factors to consider -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+mj-lt"/>
              </a:rPr>
              <a:t>How long we exercise for (duration)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+mj-lt"/>
              </a:rPr>
              <a:t>How hard we exercise (intensity)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209800"/>
            <a:ext cx="4724400" cy="838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7166CA5-37C5-E8F2-D6D7-3778B1B334F8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E4A11-225A-72B9-291F-51CA18886C9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4E0DD-341C-5190-06CF-E0C3A0539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885B41-9D51-D826-C67A-A0D0E8E401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23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1A776-6E9B-F14D-B80F-56DAE2E25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" y="2708920"/>
            <a:ext cx="8600681" cy="15372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1C2F1C-0325-079F-FD21-43E9C99EFC5E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C7513-143B-2144-4387-928E7FBF434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8AC5FF-6F98-3BD7-CFFF-771674CAA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461BA-5E09-2190-F9D1-DB352B279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62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Long term effects of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People train their bodies to become fitter </a:t>
            </a:r>
          </a:p>
          <a:p>
            <a:pPr marL="0" indent="0">
              <a:buNone/>
            </a:pPr>
            <a:r>
              <a:rPr lang="en-GB" dirty="0">
                <a:latin typeface="+mj-lt"/>
              </a:rPr>
              <a:t>Long-term exercise causes changes in the body that lead to improvements in fitness 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Long periods of training can have the following effects:</a:t>
            </a:r>
          </a:p>
          <a:p>
            <a:pPr lvl="1"/>
            <a:r>
              <a:rPr lang="en-GB" dirty="0">
                <a:latin typeface="+mj-lt"/>
              </a:rPr>
              <a:t>Increased heart size (cardiac hypertrophy)</a:t>
            </a:r>
          </a:p>
          <a:p>
            <a:pPr lvl="1"/>
            <a:r>
              <a:rPr lang="en-GB" dirty="0">
                <a:latin typeface="+mj-lt"/>
              </a:rPr>
              <a:t>A lower </a:t>
            </a:r>
            <a:r>
              <a:rPr lang="en-GB" u="sng" dirty="0">
                <a:latin typeface="+mj-lt"/>
              </a:rPr>
              <a:t>resting</a:t>
            </a:r>
            <a:r>
              <a:rPr lang="en-GB" dirty="0">
                <a:latin typeface="+mj-lt"/>
              </a:rPr>
              <a:t> heart rate</a:t>
            </a:r>
          </a:p>
          <a:p>
            <a:pPr lvl="1"/>
            <a:r>
              <a:rPr lang="en-GB" dirty="0">
                <a:latin typeface="+mj-lt"/>
              </a:rPr>
              <a:t>An increased stroke volume</a:t>
            </a:r>
          </a:p>
          <a:p>
            <a:pPr lvl="1"/>
            <a:r>
              <a:rPr lang="en-GB" dirty="0">
                <a:latin typeface="+mj-lt"/>
              </a:rPr>
              <a:t>A greater tolerance of lactic acid </a:t>
            </a:r>
          </a:p>
          <a:p>
            <a:endParaRPr lang="en-GB" dirty="0">
              <a:latin typeface="+mj-lt"/>
            </a:endParaRPr>
          </a:p>
          <a:p>
            <a:pPr lvl="1"/>
            <a:endParaRPr lang="en-GB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2000" y="3733800"/>
            <a:ext cx="58674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808B08B-9E85-39E7-8335-658D55ED64B2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6ED14-CDA8-F276-1B57-A14748AED6E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D390C3-1E58-F4AC-9CB5-B14069734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2C3446-43C3-49BA-9FA9-4D28A808FF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13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Heart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endParaRPr lang="en-GB" b="1" dirty="0">
              <a:latin typeface="+mj-lt"/>
            </a:endParaRPr>
          </a:p>
          <a:p>
            <a:pPr marL="0" indent="0" algn="ctr">
              <a:buNone/>
            </a:pPr>
            <a:r>
              <a:rPr lang="en-GB" b="1" dirty="0">
                <a:latin typeface="+mj-lt"/>
              </a:rPr>
              <a:t>Long term </a:t>
            </a:r>
            <a:r>
              <a:rPr lang="en-GB" b="1" u="sng" dirty="0">
                <a:latin typeface="+mj-lt"/>
              </a:rPr>
              <a:t>aerobic</a:t>
            </a:r>
            <a:r>
              <a:rPr lang="en-GB" b="1" dirty="0">
                <a:latin typeface="+mj-lt"/>
              </a:rPr>
              <a:t> exercise </a:t>
            </a:r>
          </a:p>
          <a:p>
            <a:r>
              <a:rPr lang="en-GB" dirty="0">
                <a:latin typeface="+mj-lt"/>
              </a:rPr>
              <a:t>Stresses the heart, causing it to the 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muscular walls to become thicker </a:t>
            </a:r>
          </a:p>
          <a:p>
            <a:r>
              <a:rPr lang="en-GB" dirty="0">
                <a:latin typeface="+mj-lt"/>
              </a:rPr>
              <a:t>and the 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chambers to increase in size</a:t>
            </a:r>
            <a:r>
              <a:rPr lang="en-GB" dirty="0">
                <a:latin typeface="+mj-lt"/>
              </a:rPr>
              <a:t> (particularly the ventricles)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This means that the heart can contract more forcefully</a:t>
            </a:r>
          </a:p>
          <a:p>
            <a:r>
              <a:rPr lang="en-GB" dirty="0">
                <a:latin typeface="+mj-lt"/>
              </a:rPr>
              <a:t>and the heart can hold more blood, leading to an increased </a:t>
            </a:r>
            <a:r>
              <a:rPr lang="en-GB" u="sng" dirty="0">
                <a:latin typeface="+mj-lt"/>
              </a:rPr>
              <a:t>stroke volume</a:t>
            </a:r>
          </a:p>
          <a:p>
            <a:endParaRPr lang="en-GB" u="sng" dirty="0">
              <a:latin typeface="+mj-lt"/>
            </a:endParaRPr>
          </a:p>
          <a:p>
            <a:r>
              <a:rPr lang="en-GB" dirty="0">
                <a:latin typeface="+mj-lt"/>
              </a:rPr>
              <a:t>Blood is transported to the working muscles more efficiently,</a:t>
            </a:r>
          </a:p>
          <a:p>
            <a:r>
              <a:rPr lang="en-GB" dirty="0">
                <a:latin typeface="+mj-lt"/>
              </a:rPr>
              <a:t>delivering more oxygen and allowing athletes to work harder for longer</a:t>
            </a:r>
          </a:p>
          <a:p>
            <a:pPr lvl="1"/>
            <a:endParaRPr lang="en-GB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DEBFC-4D3F-EE42-A2AD-C11B7380DB1C}"/>
              </a:ext>
            </a:extLst>
          </p:cNvPr>
          <p:cNvSpPr txBox="1"/>
          <p:nvPr/>
        </p:nvSpPr>
        <p:spPr>
          <a:xfrm>
            <a:off x="8196943" y="3962400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Why?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9694F7-6505-7748-826F-D044759E4C57}"/>
              </a:ext>
            </a:extLst>
          </p:cNvPr>
          <p:cNvCxnSpPr>
            <a:cxnSpLocks/>
          </p:cNvCxnSpPr>
          <p:nvPr/>
        </p:nvCxnSpPr>
        <p:spPr>
          <a:xfrm flipH="1" flipV="1">
            <a:off x="7391400" y="3810000"/>
            <a:ext cx="805543" cy="3370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439514E-3E63-C643-BDCF-A5F91E8F4125}"/>
              </a:ext>
            </a:extLst>
          </p:cNvPr>
          <p:cNvSpPr txBox="1"/>
          <p:nvPr/>
        </p:nvSpPr>
        <p:spPr>
          <a:xfrm>
            <a:off x="609600" y="1524000"/>
            <a:ext cx="21336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atin typeface="+mj-lt"/>
              </a:rPr>
              <a:t>Hypertrophy</a:t>
            </a:r>
            <a:r>
              <a:rPr lang="en-GB" dirty="0">
                <a:latin typeface="+mj-lt"/>
              </a:rPr>
              <a:t> – “increase in size of muscle”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78EBF-B072-AE4D-842E-AEBA85A97A74}"/>
              </a:ext>
            </a:extLst>
          </p:cNvPr>
          <p:cNvSpPr txBox="1"/>
          <p:nvPr/>
        </p:nvSpPr>
        <p:spPr>
          <a:xfrm>
            <a:off x="2819400" y="1524000"/>
            <a:ext cx="57585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atin typeface="+mj-lt"/>
              </a:rPr>
              <a:t>Cardiac hypertrophy </a:t>
            </a:r>
            <a:r>
              <a:rPr lang="en-GB" dirty="0">
                <a:latin typeface="+mj-lt"/>
              </a:rPr>
              <a:t>– “The process whereby the muscular walls of the heart get thicker and stronger as a result of training”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784C26-E291-F84F-BCC4-A5B6F6D68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3" t="11302" r="5283"/>
          <a:stretch/>
        </p:blipFill>
        <p:spPr>
          <a:xfrm>
            <a:off x="6651170" y="243279"/>
            <a:ext cx="1948544" cy="10463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CA9F46A-1076-7EDA-0D28-38F16718A26C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D981E-81CF-EA3F-46C9-C59E9D3FD6C0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6ACD4-662F-3FD8-10FE-C512D5F6D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C9CC58-A99B-4F49-F222-77C008342E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3BAB3-E410-8442-8148-B2C32A9D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963" y="1816377"/>
            <a:ext cx="5926067" cy="3219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Resting heart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78EBF-B072-AE4D-842E-AEBA85A97A74}"/>
              </a:ext>
            </a:extLst>
          </p:cNvPr>
          <p:cNvSpPr txBox="1"/>
          <p:nvPr/>
        </p:nvSpPr>
        <p:spPr>
          <a:xfrm>
            <a:off x="601124" y="5477470"/>
            <a:ext cx="793327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Trained endurance athletes therefore often have a low resting heart rate</a:t>
            </a:r>
          </a:p>
          <a:p>
            <a:endParaRPr lang="en-GB" b="1" dirty="0">
              <a:latin typeface="+mj-lt"/>
            </a:endParaRPr>
          </a:p>
          <a:p>
            <a:r>
              <a:rPr lang="en-GB" b="1" dirty="0">
                <a:latin typeface="+mj-lt"/>
              </a:rPr>
              <a:t>Bradycardia – </a:t>
            </a:r>
            <a:r>
              <a:rPr lang="en-GB" dirty="0">
                <a:latin typeface="+mj-lt"/>
              </a:rPr>
              <a:t>“A lower than normal resting heart rate (fewer than 60bpm)”</a:t>
            </a:r>
            <a:r>
              <a:rPr lang="en-GB" b="1" dirty="0">
                <a:latin typeface="+mj-lt"/>
              </a:rPr>
              <a:t>  </a:t>
            </a:r>
            <a:endParaRPr lang="en-GB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9514E-3E63-C643-BDCF-A5F91E8F4125}"/>
              </a:ext>
            </a:extLst>
          </p:cNvPr>
          <p:cNvSpPr txBox="1"/>
          <p:nvPr/>
        </p:nvSpPr>
        <p:spPr>
          <a:xfrm>
            <a:off x="605362" y="1676400"/>
            <a:ext cx="24384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Long-term training leads to an increased stroke volume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DEBFC-4D3F-EE42-A2AD-C11B7380DB1C}"/>
              </a:ext>
            </a:extLst>
          </p:cNvPr>
          <p:cNvSpPr txBox="1"/>
          <p:nvPr/>
        </p:nvSpPr>
        <p:spPr>
          <a:xfrm>
            <a:off x="7748364" y="2305751"/>
            <a:ext cx="118176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Cardiac hypertrophy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9694F7-6505-7748-826F-D044759E4C57}"/>
              </a:ext>
            </a:extLst>
          </p:cNvPr>
          <p:cNvCxnSpPr>
            <a:cxnSpLocks/>
          </p:cNvCxnSpPr>
          <p:nvPr/>
        </p:nvCxnSpPr>
        <p:spPr>
          <a:xfrm flipH="1">
            <a:off x="7620000" y="2828971"/>
            <a:ext cx="719246" cy="10572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A442C4F-BA54-EF4F-8C26-D30C28862454}"/>
              </a:ext>
            </a:extLst>
          </p:cNvPr>
          <p:cNvSpPr txBox="1"/>
          <p:nvPr/>
        </p:nvSpPr>
        <p:spPr>
          <a:xfrm>
            <a:off x="601124" y="2839857"/>
            <a:ext cx="244263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As the heart is capable of ejecting more blood per beat, it doesn’t need to beat as quickly to achieve the same cardiac output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7B315-3B7E-5D40-B20B-D9F19DCA3163}"/>
              </a:ext>
            </a:extLst>
          </p:cNvPr>
          <p:cNvSpPr txBox="1"/>
          <p:nvPr/>
        </p:nvSpPr>
        <p:spPr>
          <a:xfrm>
            <a:off x="601124" y="4851160"/>
            <a:ext cx="2438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Q = SV  x  HR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5987C1A-A22B-A09E-D325-1C7CD1B951D0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5481C-6708-B07A-263D-FA245186C758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D54310-1C28-3CD5-227A-4E86FF63C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3A99F-AC58-5933-5FAE-A1EC588973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39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 err="1">
                <a:latin typeface="+mj-lt"/>
              </a:rPr>
              <a:t>Bradycardia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pPr lvl="1"/>
            <a:endParaRPr lang="en-GB" dirty="0">
              <a:latin typeface="+mj-lt"/>
            </a:endParaRPr>
          </a:p>
        </p:txBody>
      </p:sp>
      <p:pic>
        <p:nvPicPr>
          <p:cNvPr id="2050" name="Picture 2" descr="Image result for lance armstr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934200" cy="496869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86400" y="4718540"/>
            <a:ext cx="3352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It has been estimated that his heart was up to 40% larger than the average male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0" y="3651740"/>
            <a:ext cx="3352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Lance Armstrong reportedly had a resting HR of 32 BPM when in peak condition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5785340"/>
            <a:ext cx="3352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Are sprinters and other power athletes likely to develop bradycardia? 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99A297B-11DF-48B0-91A1-C16095E2184D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B98BD-F864-3F34-D724-28A12D4273F2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389E5-7C18-71A2-F306-E164423A4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2715D2-7CFD-6F6D-B884-0E22A3D0B5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29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Lactic acid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+mj-lt"/>
              </a:rPr>
              <a:t>Lactic acid is a bi-product of anaerobic respiration</a:t>
            </a:r>
          </a:p>
          <a:p>
            <a:pPr marL="0" indent="0" algn="ctr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Anaerobic training methods such as </a:t>
            </a:r>
            <a:r>
              <a:rPr lang="en-GB" u="sng" dirty="0">
                <a:latin typeface="+mj-lt"/>
              </a:rPr>
              <a:t>high intensity interval training</a:t>
            </a:r>
            <a:r>
              <a:rPr lang="en-GB" dirty="0">
                <a:latin typeface="+mj-lt"/>
              </a:rPr>
              <a:t> (HIIT) forces athletes to produce lots of lactic acid</a:t>
            </a:r>
          </a:p>
          <a:p>
            <a:r>
              <a:rPr lang="en-GB" dirty="0">
                <a:latin typeface="+mj-lt"/>
              </a:rPr>
              <a:t>Over time, athletes become more tolerant to its fatiguing effects and are able to remove it more quickly</a:t>
            </a:r>
          </a:p>
          <a:p>
            <a:r>
              <a:rPr lang="en-GB" dirty="0">
                <a:latin typeface="+mj-lt"/>
              </a:rPr>
              <a:t>Meaning athletes take longer to fatigue and can recover faster </a:t>
            </a:r>
          </a:p>
          <a:p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lvl="1"/>
            <a:endParaRPr lang="en-GB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BEC571-16E7-F046-B398-ED3D7860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648200"/>
            <a:ext cx="3886200" cy="1904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4FA80-1DA6-574F-8B7E-68C18711E06D}"/>
              </a:ext>
            </a:extLst>
          </p:cNvPr>
          <p:cNvSpPr txBox="1"/>
          <p:nvPr/>
        </p:nvSpPr>
        <p:spPr>
          <a:xfrm>
            <a:off x="5943600" y="6043043"/>
            <a:ext cx="3048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i="1" dirty="0">
                <a:latin typeface="+mj-lt"/>
              </a:rPr>
              <a:t>Which athletes might benefit from this adaptation?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8B1D661-7230-3DED-0EA9-B91E4B87FE9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8F86A-893C-19D2-209B-541B8954C42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5C13E-CD12-7C5C-47DB-4F6951E6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B05B65-55D7-1171-30C3-0684257500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09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Past exam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Explain how an increase in heart size might be beneficial for performance					(</a:t>
            </a:r>
            <a:r>
              <a:rPr lang="en-GB" b="1" dirty="0">
                <a:latin typeface="+mj-lt"/>
              </a:rPr>
              <a:t>3 marks</a:t>
            </a:r>
            <a:r>
              <a:rPr lang="en-GB" dirty="0">
                <a:latin typeface="+mj-lt"/>
              </a:rPr>
              <a:t>)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lvl="1"/>
            <a:r>
              <a:rPr lang="en-GB" sz="2000" i="1" dirty="0">
                <a:latin typeface="+mj-lt"/>
              </a:rPr>
              <a:t>Muscular walls become thicker / ventricles increase in size</a:t>
            </a:r>
          </a:p>
          <a:p>
            <a:pPr lvl="1"/>
            <a:r>
              <a:rPr lang="en-GB" sz="2000" i="1" dirty="0">
                <a:latin typeface="+mj-lt"/>
              </a:rPr>
              <a:t>Stroke volume increases / more blood can be ejected from the heart per beat</a:t>
            </a:r>
          </a:p>
          <a:p>
            <a:pPr lvl="1"/>
            <a:r>
              <a:rPr lang="en-GB" sz="2000" i="1" dirty="0">
                <a:latin typeface="+mj-lt"/>
              </a:rPr>
              <a:t>More blood is transported / cardiac output increases</a:t>
            </a:r>
          </a:p>
          <a:p>
            <a:pPr lvl="1"/>
            <a:r>
              <a:rPr lang="en-GB" sz="2000" i="1" dirty="0">
                <a:latin typeface="+mj-lt"/>
              </a:rPr>
              <a:t>More oxygen is delivered to the working muscles / waste products are removed more efficiently</a:t>
            </a:r>
          </a:p>
          <a:p>
            <a:pPr lvl="1"/>
            <a:r>
              <a:rPr lang="en-GB" sz="2000" i="1" dirty="0">
                <a:latin typeface="+mj-lt"/>
              </a:rPr>
              <a:t>Athletes can exercise at higher intensities for longer</a:t>
            </a:r>
          </a:p>
          <a:p>
            <a:pPr lvl="1"/>
            <a:r>
              <a:rPr lang="en-GB" sz="2000" i="1" dirty="0">
                <a:latin typeface="+mj-lt"/>
              </a:rPr>
              <a:t>Beneficial for </a:t>
            </a:r>
            <a:r>
              <a:rPr lang="en-GB" sz="2000" i="1" dirty="0" err="1">
                <a:latin typeface="+mj-lt"/>
              </a:rPr>
              <a:t>aerbic</a:t>
            </a:r>
            <a:r>
              <a:rPr lang="en-GB" sz="2000" i="1" dirty="0">
                <a:latin typeface="+mj-lt"/>
              </a:rPr>
              <a:t> or endurance athletes / relevant example from sport</a:t>
            </a:r>
          </a:p>
          <a:p>
            <a:endParaRPr lang="en-GB" sz="2400" dirty="0">
              <a:latin typeface="+mj-lt"/>
            </a:endParaRPr>
          </a:p>
          <a:p>
            <a:pPr lvl="1"/>
            <a:endParaRPr lang="en-GB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CF9A0B3-A209-261D-6893-E7F0110096B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50FED-D719-A7E2-444A-F5E0EB8E5772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92A44-8B2B-52F6-01C7-B9C41420FE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13D441-1926-CE50-8977-4ED9AF2663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dirty="0">
                <a:latin typeface="+mj-lt"/>
              </a:rPr>
              <a:t>Aerobic respiration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>
                <a:latin typeface="+mj-lt"/>
              </a:rPr>
              <a:t>“The process of producing energy involving oxygen”</a:t>
            </a:r>
          </a:p>
          <a:p>
            <a:endParaRPr lang="en-US" sz="2400" dirty="0">
              <a:latin typeface="+mj-lt"/>
            </a:endParaRPr>
          </a:p>
          <a:p>
            <a:pPr marL="0" indent="0" algn="ctr">
              <a:buNone/>
            </a:pPr>
            <a:r>
              <a:rPr lang="en-US" sz="2400" b="1" dirty="0">
                <a:latin typeface="+mj-lt"/>
              </a:rPr>
              <a:t>glucose + oxygen → carbon dioxide + water (</a:t>
            </a:r>
            <a:r>
              <a:rPr lang="en-US" sz="2400" b="1" dirty="0">
                <a:solidFill>
                  <a:srgbClr val="FFC000"/>
                </a:solidFill>
                <a:latin typeface="+mj-lt"/>
              </a:rPr>
              <a:t>+ energy</a:t>
            </a:r>
            <a:r>
              <a:rPr lang="en-US" sz="2400" b="1" dirty="0">
                <a:latin typeface="+mj-lt"/>
              </a:rPr>
              <a:t>)</a:t>
            </a:r>
          </a:p>
          <a:p>
            <a:endParaRPr lang="en-US" sz="2400" b="1" dirty="0">
              <a:latin typeface="+mj-lt"/>
            </a:endParaRPr>
          </a:p>
          <a:p>
            <a:pPr marL="0" indent="0">
              <a:buNone/>
            </a:pPr>
            <a:r>
              <a:rPr lang="en-GB" sz="2400" u="sng" dirty="0">
                <a:latin typeface="+mj-lt"/>
              </a:rPr>
              <a:t>Aerobic respiration</a:t>
            </a:r>
            <a:r>
              <a:rPr lang="en-GB" sz="2400" dirty="0">
                <a:latin typeface="+mj-lt"/>
              </a:rPr>
              <a:t> </a:t>
            </a:r>
          </a:p>
          <a:p>
            <a:r>
              <a:rPr lang="en-GB" sz="2400" dirty="0">
                <a:latin typeface="+mj-lt"/>
              </a:rPr>
              <a:t>Produces energy for long periods of time but,</a:t>
            </a:r>
          </a:p>
          <a:p>
            <a:r>
              <a:rPr lang="en-GB" sz="2400" dirty="0">
                <a:latin typeface="+mj-lt"/>
              </a:rPr>
              <a:t>is a complex process that produces energy slowly</a:t>
            </a:r>
          </a:p>
          <a:p>
            <a:r>
              <a:rPr lang="en-GB" sz="2400" dirty="0">
                <a:latin typeface="+mj-lt"/>
              </a:rPr>
              <a:t>This means that when exercise intensity increases, aerobic respiration can no longer meet the energy demand</a:t>
            </a:r>
          </a:p>
          <a:p>
            <a:endParaRPr lang="en-GB" sz="2400" dirty="0">
              <a:latin typeface="+mj-lt"/>
            </a:endParaRPr>
          </a:p>
          <a:p>
            <a:r>
              <a:rPr lang="en-GB" sz="2400" dirty="0">
                <a:latin typeface="+mj-lt"/>
              </a:rPr>
              <a:t>Suitable for activities that are – </a:t>
            </a:r>
          </a:p>
          <a:p>
            <a:pPr lvl="1"/>
            <a:r>
              <a:rPr lang="en-GB" sz="2200" dirty="0">
                <a:latin typeface="+mj-lt"/>
              </a:rPr>
              <a:t>High duration</a:t>
            </a:r>
          </a:p>
          <a:p>
            <a:pPr lvl="1"/>
            <a:r>
              <a:rPr lang="en-GB" sz="2200" dirty="0">
                <a:latin typeface="+mj-lt"/>
              </a:rPr>
              <a:t>Low / moderate intensity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209800"/>
            <a:ext cx="8534400" cy="4572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2971800"/>
            <a:ext cx="28956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Where does the CO2 go?</a:t>
            </a:r>
          </a:p>
        </p:txBody>
      </p:sp>
      <p:cxnSp>
        <p:nvCxnSpPr>
          <p:cNvPr id="12" name="Straight Arrow Connector 11"/>
          <p:cNvCxnSpPr>
            <a:cxnSpLocks/>
            <a:endCxn id="8" idx="0"/>
          </p:cNvCxnSpPr>
          <p:nvPr/>
        </p:nvCxnSpPr>
        <p:spPr>
          <a:xfrm>
            <a:off x="4800600" y="2667000"/>
            <a:ext cx="2286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7FF12E2-B761-51DC-67A8-6B4BE77B88FC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0D351-CBDF-75C6-54B6-C506DE6B11E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6C2DC-85D8-B371-6BE5-20C1F0D01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2C687-7365-E4E4-1B58-773526734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>
            <a:off x="4876800" y="3200400"/>
            <a:ext cx="25146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+mj-lt"/>
              </a:rPr>
              <a:t>An</a:t>
            </a:r>
            <a:r>
              <a:rPr lang="en-GB" sz="5400" dirty="0">
                <a:latin typeface="+mj-lt"/>
              </a:rPr>
              <a:t>aerobic respiration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“The process of producing energy without oxygen”</a:t>
            </a:r>
          </a:p>
          <a:p>
            <a:pPr marL="0" indent="0" algn="ctr">
              <a:buNone/>
            </a:pPr>
            <a:endParaRPr lang="en-US" sz="2000" b="1" dirty="0">
              <a:latin typeface="+mj-lt"/>
            </a:endParaRPr>
          </a:p>
          <a:p>
            <a:pPr marL="0" indent="0" algn="ctr">
              <a:buNone/>
            </a:pPr>
            <a:r>
              <a:rPr lang="en-US" sz="2000" b="1" dirty="0">
                <a:latin typeface="+mj-lt"/>
              </a:rPr>
              <a:t>glucose → lactic acid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sz="2000" b="1" dirty="0">
                <a:solidFill>
                  <a:srgbClr val="FFC000"/>
                </a:solidFill>
                <a:latin typeface="+mj-lt"/>
              </a:rPr>
              <a:t>+ energy</a:t>
            </a:r>
            <a:r>
              <a:rPr lang="en-US" sz="2000" b="1" dirty="0">
                <a:latin typeface="+mj-lt"/>
              </a:rPr>
              <a:t>)</a:t>
            </a:r>
          </a:p>
          <a:p>
            <a:endParaRPr lang="en-US" sz="2000" b="1" dirty="0">
              <a:latin typeface="+mj-lt"/>
            </a:endParaRPr>
          </a:p>
          <a:p>
            <a:pPr marL="0" indent="0">
              <a:buNone/>
            </a:pPr>
            <a:r>
              <a:rPr lang="en-GB" sz="2000" b="1" u="sng" dirty="0">
                <a:latin typeface="+mj-lt"/>
              </a:rPr>
              <a:t>Aerobic respiration</a:t>
            </a:r>
            <a:r>
              <a:rPr lang="en-GB" sz="2000" dirty="0">
                <a:latin typeface="+mj-lt"/>
              </a:rPr>
              <a:t> </a:t>
            </a:r>
          </a:p>
          <a:p>
            <a:r>
              <a:rPr lang="en-GB" sz="2000" dirty="0">
                <a:latin typeface="+mj-lt"/>
              </a:rPr>
              <a:t>Produces energy very quickly so it can meet with the demands of high-intensity exercise</a:t>
            </a:r>
          </a:p>
          <a:p>
            <a:r>
              <a:rPr lang="en-GB" sz="2000" dirty="0">
                <a:latin typeface="+mj-lt"/>
              </a:rPr>
              <a:t>Produces only a small amount of energy, meaning high-intensity activity can only be sustained for short periods</a:t>
            </a:r>
          </a:p>
          <a:p>
            <a:r>
              <a:rPr lang="en-GB" sz="2000" dirty="0">
                <a:latin typeface="+mj-lt"/>
              </a:rPr>
              <a:t>Lactic acid is also produced, which contributes to fatigue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Suitable for activities that are – </a:t>
            </a:r>
          </a:p>
          <a:p>
            <a:pPr lvl="1"/>
            <a:r>
              <a:rPr lang="en-GB" sz="2000" dirty="0">
                <a:latin typeface="+mj-lt"/>
              </a:rPr>
              <a:t>High intensity</a:t>
            </a:r>
          </a:p>
          <a:p>
            <a:pPr lvl="1"/>
            <a:r>
              <a:rPr lang="en-GB" sz="2000" dirty="0">
                <a:latin typeface="+mj-lt"/>
              </a:rPr>
              <a:t>Low duration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126180"/>
            <a:ext cx="8534400" cy="4646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5755158"/>
            <a:ext cx="4838700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 extra oxygen is needed to break down lactic acid is known as the ‘oxygen debt’. This is only possible by reducing intensity or resting</a:t>
            </a:r>
          </a:p>
        </p:txBody>
      </p:sp>
      <p:cxnSp>
        <p:nvCxnSpPr>
          <p:cNvPr id="12" name="Straight Arrow Connector 11"/>
          <p:cNvCxnSpPr>
            <a:cxnSpLocks/>
            <a:endCxn id="8" idx="1"/>
          </p:cNvCxnSpPr>
          <p:nvPr/>
        </p:nvCxnSpPr>
        <p:spPr>
          <a:xfrm>
            <a:off x="1981200" y="4876800"/>
            <a:ext cx="2133600" cy="13400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4D4C170-339B-5ABB-CB65-F61C34A4D738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F6EE1-3F25-819B-DFA0-772D7AF55652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A2E521-515A-DE9D-7C1B-6222FB35F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78C7A-27A9-6FC3-F460-535984905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Aerobic? Anaerobic? Why?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8474"/>
          <a:stretch/>
        </p:blipFill>
        <p:spPr bwMode="auto">
          <a:xfrm>
            <a:off x="456658" y="1447799"/>
            <a:ext cx="8240486" cy="502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45651" y="3276600"/>
            <a:ext cx="58625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For each of the following examples</a:t>
            </a:r>
          </a:p>
          <a:p>
            <a:pPr marL="342900" indent="-342900">
              <a:buAutoNum type="arabicParenR"/>
            </a:pPr>
            <a:r>
              <a:rPr lang="en-US" dirty="0">
                <a:latin typeface="+mj-lt"/>
              </a:rPr>
              <a:t>State whether the activity is more aerobic or anaerobic</a:t>
            </a:r>
          </a:p>
          <a:p>
            <a:pPr marL="342900" indent="-342900">
              <a:buAutoNum type="arabicParenR"/>
            </a:pPr>
            <a:r>
              <a:rPr lang="en-US" dirty="0">
                <a:latin typeface="+mj-lt"/>
              </a:rPr>
              <a:t>Explain why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8BC0A-2B41-B567-9255-2F7A56AB3D48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B0193-2501-263F-BCD8-6F24DF6472CF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B588E-CEA7-E37C-ED42-155CC60AA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FFDB5-9868-63A9-C5B3-F481B2C0B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B56D6A8-A189-8910-1043-A05DA5C570EE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C83AFE-54CF-5590-544C-8F0C346ABEF7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816AFA-EF87-E9F0-7983-BB610B0B8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C9405-19B7-76BD-D8D7-963F073D1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11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110C9F-5E19-474F-8EA5-4C1502DFD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1" cy="684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7814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2996</TotalTime>
  <Words>3884</Words>
  <Application>Microsoft Office PowerPoint</Application>
  <PresentationFormat>On-screen Show (4:3)</PresentationFormat>
  <Paragraphs>516</Paragraphs>
  <Slides>46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Calibri</vt:lpstr>
      <vt:lpstr>Constantia</vt:lpstr>
      <vt:lpstr>gg sans</vt:lpstr>
      <vt:lpstr>Times New Roman</vt:lpstr>
      <vt:lpstr>Wingdings 2</vt:lpstr>
      <vt:lpstr>Flow</vt:lpstr>
      <vt:lpstr>  4.1 Aerobic and anaerobic respiration</vt:lpstr>
      <vt:lpstr>What you need to know</vt:lpstr>
      <vt:lpstr>Energy and respiration</vt:lpstr>
      <vt:lpstr>Respiration</vt:lpstr>
      <vt:lpstr>Aerobic respiration</vt:lpstr>
      <vt:lpstr>Anaerobic respiration</vt:lpstr>
      <vt:lpstr>Aerobic? Anaerobic? 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Aerobic and anaerobic respiration</vt:lpstr>
      <vt:lpstr>True or false</vt:lpstr>
      <vt:lpstr>Past exam questions</vt:lpstr>
      <vt:lpstr>Past exam questions Mark scheme</vt:lpstr>
      <vt:lpstr>Past exam questions Mark scheme</vt:lpstr>
      <vt:lpstr>Example answer</vt:lpstr>
      <vt:lpstr>  4.2 Recovery</vt:lpstr>
      <vt:lpstr>What you need to know</vt:lpstr>
      <vt:lpstr>Recovery</vt:lpstr>
      <vt:lpstr>Oxygen debt and ‘EPOC’</vt:lpstr>
      <vt:lpstr>Oxygen debt</vt:lpstr>
      <vt:lpstr>Lactic acid removal</vt:lpstr>
      <vt:lpstr>Past exam question</vt:lpstr>
      <vt:lpstr>Factors affecting recovery time</vt:lpstr>
      <vt:lpstr>Factors affecting recovery time</vt:lpstr>
      <vt:lpstr>Speeding up recovery</vt:lpstr>
      <vt:lpstr>  4.3 Short-term effects of exercise</vt:lpstr>
      <vt:lpstr>What you need to know</vt:lpstr>
      <vt:lpstr>Short term effects of exercise</vt:lpstr>
      <vt:lpstr>Short term effects of exercise</vt:lpstr>
      <vt:lpstr>Short term effects of exercise</vt:lpstr>
      <vt:lpstr>Short term effects of exercise</vt:lpstr>
      <vt:lpstr>Short term effects of exercise</vt:lpstr>
      <vt:lpstr>Short term effects of exercise - summary</vt:lpstr>
      <vt:lpstr>  4.4 Long-term effects of exercise</vt:lpstr>
      <vt:lpstr>What you need to know</vt:lpstr>
      <vt:lpstr>Long term effects of exercise</vt:lpstr>
      <vt:lpstr>Heart size</vt:lpstr>
      <vt:lpstr>Resting heart rate</vt:lpstr>
      <vt:lpstr>Bradycardia</vt:lpstr>
      <vt:lpstr>Lactic acid tolerance</vt:lpstr>
      <vt:lpstr>Past exam question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1: Anatomy and Physiology</dc:title>
  <dc:creator>aparker</dc:creator>
  <cp:lastModifiedBy>Chezka Mae Madrona</cp:lastModifiedBy>
  <cp:revision>53</cp:revision>
  <cp:lastPrinted>2019-09-02T06:20:37Z</cp:lastPrinted>
  <dcterms:created xsi:type="dcterms:W3CDTF">2017-06-15T08:44:28Z</dcterms:created>
  <dcterms:modified xsi:type="dcterms:W3CDTF">2025-04-12T08:20:51Z</dcterms:modified>
</cp:coreProperties>
</file>