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70" r:id="rId2"/>
    <p:sldId id="279" r:id="rId3"/>
    <p:sldId id="265" r:id="rId4"/>
    <p:sldId id="272" r:id="rId5"/>
    <p:sldId id="261" r:id="rId6"/>
    <p:sldId id="273" r:id="rId7"/>
    <p:sldId id="274" r:id="rId8"/>
    <p:sldId id="267" r:id="rId9"/>
    <p:sldId id="275" r:id="rId10"/>
    <p:sldId id="276" r:id="rId11"/>
    <p:sldId id="269" r:id="rId12"/>
    <p:sldId id="271" r:id="rId13"/>
    <p:sldId id="280" r:id="rId14"/>
    <p:sldId id="282" r:id="rId15"/>
    <p:sldId id="284" r:id="rId16"/>
    <p:sldId id="260" r:id="rId17"/>
    <p:sldId id="285" r:id="rId18"/>
    <p:sldId id="286" r:id="rId19"/>
    <p:sldId id="289" r:id="rId20"/>
    <p:sldId id="290" r:id="rId21"/>
    <p:sldId id="288" r:id="rId22"/>
    <p:sldId id="266" r:id="rId23"/>
    <p:sldId id="281" r:id="rId24"/>
    <p:sldId id="283" r:id="rId25"/>
    <p:sldId id="268" r:id="rId26"/>
    <p:sldId id="291" r:id="rId27"/>
    <p:sldId id="292" r:id="rId28"/>
    <p:sldId id="293" r:id="rId29"/>
    <p:sldId id="294" r:id="rId30"/>
    <p:sldId id="295" r:id="rId3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543" autoAdjust="0"/>
  </p:normalViewPr>
  <p:slideViewPr>
    <p:cSldViewPr>
      <p:cViewPr varScale="1">
        <p:scale>
          <a:sx n="63" d="100"/>
          <a:sy n="63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F9-AAFC-48F8-AA31-33DECCA68C82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02FA-EEAC-4AD9-AB22-AEDEED8C0C2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– see ‘lesson resources’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3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4CDBD-244F-4973-AF40-2B7F2F12A1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7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AA137-77C9-4D85-A86F-632A69619A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4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AA137-77C9-4D85-A86F-632A69619A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Can students also add the valves?!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AA137-77C9-4D85-A86F-632A69619AA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LyOBA2ji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3.1 Components of blood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the different components of blood</a:t>
            </a:r>
          </a:p>
          <a:p>
            <a:pPr algn="l"/>
            <a:r>
              <a:rPr lang="en-GB" dirty="0">
                <a:latin typeface="+mj-lt"/>
              </a:rPr>
              <a:t> 2) Understand the role of haemoglobin</a:t>
            </a:r>
          </a:p>
          <a:p>
            <a:pPr algn="l"/>
            <a:r>
              <a:rPr lang="en-GB" dirty="0">
                <a:latin typeface="+mj-lt"/>
              </a:rPr>
              <a:t> 3) Describe the structure of the blood vessels and their</a:t>
            </a:r>
          </a:p>
          <a:p>
            <a:pPr algn="l"/>
            <a:r>
              <a:rPr lang="en-GB" dirty="0">
                <a:latin typeface="+mj-lt"/>
              </a:rPr>
              <a:t>      functions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FFFF8D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3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circulatory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2696BFB-A4BD-B6A1-8DA5-1AB5C25A5C1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6CEC1-D6B2-FDA6-F988-6A96524E1651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D90AD-2476-B9A7-0E34-8B10AFA22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3988A0-6345-61EE-C50B-0329C06DB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800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Capillaries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-Tiny blood vessels that form a network throughout the body’s tissues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-Blood flows into the capillaries from the arteries, where oxygen and nutrients are extracted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-Deoxygenated blood flows back into the veins carrying waste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-Capillary walls are one cell thick, for efficient gaseous exchange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9605E5-42E2-EC4F-8D49-CCA622F89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5"/>
          <a:stretch/>
        </p:blipFill>
        <p:spPr>
          <a:xfrm>
            <a:off x="5414887" y="1412776"/>
            <a:ext cx="3282257" cy="2978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3C09A-DBA6-1747-807C-7DC791E8160B}"/>
              </a:ext>
            </a:extLst>
          </p:cNvPr>
          <p:cNvSpPr txBox="1"/>
          <p:nvPr/>
        </p:nvSpPr>
        <p:spPr>
          <a:xfrm>
            <a:off x="6629400" y="3352800"/>
            <a:ext cx="1981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Capillary</a:t>
            </a:r>
            <a:r>
              <a:rPr lang="en-US" dirty="0">
                <a:latin typeface="+mj-lt"/>
              </a:rPr>
              <a:t> walls are one-cell-thick for gaseous exchange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9A7E8-796D-A64B-9E85-0D93A9640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8" r="9325"/>
          <a:stretch/>
        </p:blipFill>
        <p:spPr>
          <a:xfrm>
            <a:off x="5431970" y="4346360"/>
            <a:ext cx="3265173" cy="22509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365020-E51C-634B-A8B4-56607E428645}"/>
              </a:ext>
            </a:extLst>
          </p:cNvPr>
          <p:cNvCxnSpPr>
            <a:cxnSpLocks/>
          </p:cNvCxnSpPr>
          <p:nvPr/>
        </p:nvCxnSpPr>
        <p:spPr>
          <a:xfrm flipH="1">
            <a:off x="7467600" y="4278386"/>
            <a:ext cx="136283" cy="9032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56152AE-AE40-076D-E414-DBA237A3B46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3F8F5-CA53-D1B3-BD53-B0DE32B8DA7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276CE-273B-16EE-8A13-0A0C44575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0D9E8-62CF-E1A6-F60B-3EA40B0C2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5A92028-42AA-E74C-92DD-723013C1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FA5ED-C805-AF48-8F90-C4255AD2C2BA}"/>
              </a:ext>
            </a:extLst>
          </p:cNvPr>
          <p:cNvSpPr txBox="1"/>
          <p:nvPr/>
        </p:nvSpPr>
        <p:spPr>
          <a:xfrm>
            <a:off x="381000" y="556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dirty="0">
                <a:latin typeface="+mj-lt"/>
              </a:rPr>
              <a:t> is for </a:t>
            </a:r>
            <a:r>
              <a:rPr lang="en-US" sz="24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dirty="0">
                <a:latin typeface="+mj-lt"/>
              </a:rPr>
              <a:t>rtery that travels </a:t>
            </a:r>
            <a:r>
              <a:rPr lang="en-US" sz="2400" u="sng" dirty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dirty="0">
                <a:latin typeface="+mj-lt"/>
              </a:rPr>
              <a:t>way from the heart</a:t>
            </a:r>
          </a:p>
          <a:p>
            <a:pPr algn="ctr"/>
            <a:r>
              <a:rPr lang="en-US" sz="2400" dirty="0">
                <a:latin typeface="+mj-lt"/>
              </a:rPr>
              <a:t>ve</a:t>
            </a:r>
            <a:r>
              <a:rPr lang="en-US" sz="2400" u="sng" dirty="0">
                <a:solidFill>
                  <a:srgbClr val="0070C0"/>
                </a:solidFill>
                <a:latin typeface="+mj-lt"/>
              </a:rPr>
              <a:t>in</a:t>
            </a:r>
            <a:r>
              <a:rPr lang="en-US" sz="2400" dirty="0">
                <a:latin typeface="+mj-lt"/>
              </a:rPr>
              <a:t>s carry blood </a:t>
            </a:r>
            <a:r>
              <a:rPr lang="en-US" sz="2400" u="sng" dirty="0">
                <a:solidFill>
                  <a:srgbClr val="0070C0"/>
                </a:solidFill>
                <a:latin typeface="+mj-lt"/>
              </a:rPr>
              <a:t>in</a:t>
            </a:r>
            <a:r>
              <a:rPr lang="en-US" sz="2400" dirty="0">
                <a:latin typeface="+mj-lt"/>
              </a:rPr>
              <a:t>to the heart and contain </a:t>
            </a:r>
            <a:r>
              <a:rPr lang="en-US" sz="2400" u="sng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2400" dirty="0">
                <a:latin typeface="+mj-lt"/>
              </a:rPr>
              <a:t>alves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8D42D6-40E8-3409-9736-B05D8D650BC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2DCD0-89BE-5CDA-223A-8FC8F0BA499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11A5F-F28D-1A25-D84B-4FA840431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22A31-73CE-CD83-D2F0-26B774CA1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Blood vessels - summary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12873"/>
          <a:ext cx="8229600" cy="384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636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Artery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Vein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Capillary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Lumen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Thickness</a:t>
                      </a:r>
                      <a:r>
                        <a:rPr lang="en-US" baseline="0" dirty="0">
                          <a:latin typeface="+mj-lt"/>
                        </a:rPr>
                        <a:t> of walls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019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Where</a:t>
                      </a:r>
                      <a:r>
                        <a:rPr lang="en-US" baseline="0" dirty="0">
                          <a:latin typeface="+mj-lt"/>
                        </a:rPr>
                        <a:t> is it taking the blood?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Any other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410200"/>
            <a:ext cx="8229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Task – In pairs, take it in turns to select a number for each other. Describe and explain according to the number. If correct you gain 1 point. Continue until all boxes are complete.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055F123-A0FB-2441-AE77-933887961AB7}"/>
              </a:ext>
            </a:extLst>
          </p:cNvPr>
          <p:cNvGraphicFramePr>
            <a:graphicFrameLocks/>
          </p:cNvGraphicFramePr>
          <p:nvPr/>
        </p:nvGraphicFramePr>
        <p:xfrm>
          <a:off x="467544" y="1410917"/>
          <a:ext cx="8229600" cy="3847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636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Artery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Vein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+mj-lt"/>
                        </a:rPr>
                        <a:t>Capillary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Lumen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Very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Thickness</a:t>
                      </a:r>
                      <a:r>
                        <a:rPr lang="en-US" baseline="0" dirty="0">
                          <a:latin typeface="+mj-lt"/>
                        </a:rPr>
                        <a:t> of walls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Thick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Thin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One cell thick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019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Where</a:t>
                      </a:r>
                      <a:r>
                        <a:rPr lang="en-US" baseline="0" dirty="0">
                          <a:latin typeface="+mj-lt"/>
                        </a:rPr>
                        <a:t> is it taking the blood?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Away from the heart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Toward the heart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To the cells / tissues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636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Any other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Blood pressure is high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Contain valves to prevent backflow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+mj-lt"/>
                        </a:rPr>
                        <a:t>Form large networks in tissues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0AD88-B542-B133-F6FC-4977D02FAB5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FFA43-C386-DA06-3C39-F7D8648AF3B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D24B9-8FF7-EE06-86E4-30E0860A5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261B7-EC54-7CE9-7E7B-AD8D6D8DC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3.2 Heart structure and function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56094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the locations of each section of the heart </a:t>
            </a:r>
          </a:p>
          <a:p>
            <a:pPr algn="l"/>
            <a:r>
              <a:rPr lang="en-GB" dirty="0">
                <a:latin typeface="+mj-lt"/>
              </a:rPr>
              <a:t> 2) Describe the functions of the atria, ventricles and valves</a:t>
            </a:r>
          </a:p>
          <a:p>
            <a:pPr algn="l"/>
            <a:r>
              <a:rPr lang="en-GB" dirty="0">
                <a:latin typeface="+mj-lt"/>
              </a:rPr>
              <a:t> 3) Describe the pathway of blood through the heart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FFFF8D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3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circulatory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313B1B5-E473-EDA1-3187-B6C690908C0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62A8B-C0E2-9D66-B179-E3EF7AA0102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D26965-650F-334D-D7C6-DBFF4958D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55C22-CE60-EFAF-E143-27969D102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CBD55-91D9-6D46-BFDD-3DC6C7722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060848"/>
            <a:ext cx="8604448" cy="29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6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Heart structure and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800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Now we understand the function of the blood and the blood vessels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But how does the blood move through the network of blood vessels to its destinations?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GB" b="1" u="sng" dirty="0">
                <a:solidFill>
                  <a:schemeClr val="tx1"/>
                </a:solidFill>
                <a:latin typeface="+mj-lt"/>
              </a:rPr>
              <a:t>The heart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A muscular organ that fills with blood (returning from the body in the veins) and contracts (to force blood away through the arteries)</a:t>
            </a: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F6A0A-A177-3148-8851-FC8B7E19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78" y="3357736"/>
            <a:ext cx="3276065" cy="32396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583FA-9133-E945-8A4F-D1B0C6DE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658" y="1412776"/>
            <a:ext cx="3317486" cy="1863824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00B85EA-40E9-0385-DE9A-A8E232A1F0A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B748-CF49-1332-5272-A03190A1A84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86995-5BB9-9BA0-1040-F910D7B5C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5C197A-4AB1-98E3-4867-ACB354A78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73968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anatomy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048000" cy="560256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u="sng" dirty="0">
                <a:latin typeface="+mj-lt"/>
              </a:rPr>
              <a:t>Heart structures</a:t>
            </a:r>
            <a:endParaRPr lang="en-GB" sz="2000" dirty="0">
              <a:latin typeface="+mj-lt"/>
            </a:endParaRP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-Atria</a:t>
            </a: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-Ventricles</a:t>
            </a: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-Valves</a:t>
            </a:r>
          </a:p>
          <a:p>
            <a:pPr marL="27432" indent="0">
              <a:buNone/>
            </a:pPr>
            <a:r>
              <a:rPr lang="en-GB" sz="1800" dirty="0">
                <a:solidFill>
                  <a:srgbClr val="FF0000"/>
                </a:solidFill>
                <a:latin typeface="+mj-lt"/>
              </a:rPr>
              <a:t>-Aorta</a:t>
            </a:r>
          </a:p>
          <a:p>
            <a:pPr marL="27432" indent="0">
              <a:buNone/>
            </a:pPr>
            <a:r>
              <a:rPr lang="en-GB" sz="1800" dirty="0">
                <a:solidFill>
                  <a:srgbClr val="FF0000"/>
                </a:solidFill>
                <a:latin typeface="+mj-lt"/>
              </a:rPr>
              <a:t>-Pulmonary Vein</a:t>
            </a:r>
          </a:p>
          <a:p>
            <a:pPr marL="27432" indent="0">
              <a:buNone/>
            </a:pPr>
            <a:r>
              <a:rPr lang="en-GB" sz="1800" dirty="0">
                <a:solidFill>
                  <a:srgbClr val="0070C0"/>
                </a:solidFill>
                <a:latin typeface="+mj-lt"/>
              </a:rPr>
              <a:t>-Pulmonary Artery</a:t>
            </a:r>
          </a:p>
          <a:p>
            <a:pPr marL="27432" indent="0">
              <a:buNone/>
            </a:pPr>
            <a:r>
              <a:rPr lang="en-GB" sz="1800" dirty="0">
                <a:solidFill>
                  <a:srgbClr val="0070C0"/>
                </a:solidFill>
                <a:latin typeface="+mj-lt"/>
              </a:rPr>
              <a:t>-Vena Cava</a:t>
            </a:r>
          </a:p>
          <a:p>
            <a:pPr marL="27432" indent="0">
              <a:buNone/>
            </a:pPr>
            <a:endParaRPr lang="en-GB" sz="1800" dirty="0">
              <a:latin typeface="+mj-lt"/>
            </a:endParaRPr>
          </a:p>
          <a:p>
            <a:pPr marL="27432" indent="0" algn="ctr">
              <a:buNone/>
            </a:pPr>
            <a:r>
              <a:rPr lang="en-GB" sz="2000" u="sng" dirty="0">
                <a:latin typeface="+mj-lt"/>
              </a:rPr>
              <a:t>Double circulation</a:t>
            </a:r>
            <a:endParaRPr lang="en-GB" sz="2000" dirty="0">
              <a:latin typeface="+mj-lt"/>
            </a:endParaRP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-The heart has a double pump</a:t>
            </a: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</a:t>
            </a:r>
            <a:r>
              <a:rPr lang="en-GB" sz="1800" b="1" dirty="0">
                <a:latin typeface="+mj-lt"/>
              </a:rPr>
              <a:t>pulmonary circuit</a:t>
            </a:r>
            <a:r>
              <a:rPr lang="en-GB" sz="1800" dirty="0">
                <a:latin typeface="+mj-lt"/>
              </a:rPr>
              <a:t> (right side), pumps blood to the lungs and back to the heart</a:t>
            </a:r>
          </a:p>
          <a:p>
            <a:pPr marL="27432" indent="0">
              <a:buNone/>
            </a:pPr>
            <a:r>
              <a:rPr lang="en-GB" sz="1800" dirty="0">
                <a:latin typeface="+mj-lt"/>
              </a:rPr>
              <a:t>-</a:t>
            </a:r>
            <a:r>
              <a:rPr lang="en-GB" sz="1800" b="1" dirty="0">
                <a:latin typeface="+mj-lt"/>
              </a:rPr>
              <a:t>systemic circuit</a:t>
            </a:r>
            <a:r>
              <a:rPr lang="en-GB" sz="1800" dirty="0">
                <a:latin typeface="+mj-lt"/>
              </a:rPr>
              <a:t> (left side), pumps blood to the body and back to the heart</a:t>
            </a:r>
            <a:endParaRPr lang="en-GB" sz="1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85C1E-6687-4A4E-BD26-15C357D0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092" y="1600200"/>
            <a:ext cx="5104052" cy="4419600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A13910-B744-7199-5839-B3CDCE27970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9B710-97C2-D16B-A3E8-31EBFB76C94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66A63-C24B-EA3A-7604-6A338B0C0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FF4223-4140-4660-3BCF-4C220078C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3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chambers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latin typeface="+mj-lt"/>
              </a:rPr>
              <a:t>Atria (left and right)</a:t>
            </a:r>
          </a:p>
          <a:p>
            <a:pPr lvl="1"/>
            <a:r>
              <a:rPr lang="en-GB" sz="1800" dirty="0">
                <a:latin typeface="+mj-lt"/>
              </a:rPr>
              <a:t>These chambers sit </a:t>
            </a:r>
            <a:r>
              <a:rPr lang="en-GB" sz="1800" u="sng" dirty="0">
                <a:latin typeface="+mj-lt"/>
              </a:rPr>
              <a:t>a</a:t>
            </a:r>
            <a:r>
              <a:rPr lang="en-GB" sz="1800" dirty="0">
                <a:latin typeface="+mj-lt"/>
              </a:rPr>
              <a:t>bove the ventricles </a:t>
            </a:r>
          </a:p>
          <a:p>
            <a:pPr lvl="1"/>
            <a:r>
              <a:rPr lang="en-GB" sz="1800" dirty="0">
                <a:latin typeface="+mj-lt"/>
              </a:rPr>
              <a:t>Receive blood from the body (systemic circuit) and the lungs (pulmonary circuit) </a:t>
            </a:r>
          </a:p>
          <a:p>
            <a:pPr lvl="1"/>
            <a:r>
              <a:rPr lang="en-GB" sz="1800" dirty="0">
                <a:latin typeface="+mj-lt"/>
              </a:rPr>
              <a:t>Deliver blood downward, into the ventricles</a:t>
            </a:r>
          </a:p>
          <a:p>
            <a:pPr marL="0" indent="0">
              <a:buNone/>
            </a:pPr>
            <a:r>
              <a:rPr lang="en-GB" sz="2000" b="1" dirty="0">
                <a:latin typeface="+mj-lt"/>
              </a:rPr>
              <a:t>Ventricles (left and right)</a:t>
            </a:r>
          </a:p>
          <a:p>
            <a:pPr lvl="1"/>
            <a:r>
              <a:rPr lang="en-GB" sz="1800" dirty="0">
                <a:latin typeface="+mj-lt"/>
              </a:rPr>
              <a:t>Receive blood from the atria</a:t>
            </a:r>
          </a:p>
          <a:p>
            <a:pPr lvl="1"/>
            <a:r>
              <a:rPr lang="en-GB" sz="1800" dirty="0">
                <a:latin typeface="+mj-lt"/>
              </a:rPr>
              <a:t>When they contract, blood is forced to the body (systemic circuit) and lungs (pulmonary circuit)</a:t>
            </a:r>
          </a:p>
          <a:p>
            <a:pPr lvl="1"/>
            <a:r>
              <a:rPr lang="en-GB" sz="1800" dirty="0">
                <a:latin typeface="+mj-lt"/>
              </a:rPr>
              <a:t>They have thick muscular walls to force blood away from the heart at high pressure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05E21-54CF-3C45-8FB4-C7AEB0D7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21" y="2286000"/>
            <a:ext cx="388290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0FA3B-8AA9-464C-8D71-F033EF03125D}"/>
              </a:ext>
            </a:extLst>
          </p:cNvPr>
          <p:cNvSpPr txBox="1"/>
          <p:nvPr/>
        </p:nvSpPr>
        <p:spPr>
          <a:xfrm>
            <a:off x="6587021" y="1161283"/>
            <a:ext cx="2362200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The heart consists of four</a:t>
            </a:r>
            <a:r>
              <a:rPr lang="en-GB" b="1" dirty="0">
                <a:latin typeface="+mj-lt"/>
              </a:rPr>
              <a:t> </a:t>
            </a:r>
            <a:r>
              <a:rPr lang="en-GB" dirty="0">
                <a:latin typeface="+mj-lt"/>
              </a:rPr>
              <a:t>chambers (2 atria and 2 ventricles)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7A9DA77-6478-4371-61FA-6BC1033FFF1C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DEF72-5BBC-93D1-271C-14976308AD1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2B0C6-15BE-9254-CBCE-7A82BB013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E07AC-6F40-EAB7-FE99-F751F209F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valves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Valves are important as they prevent the backflow of blood, ensuring it only moves in the intended direction</a:t>
            </a:r>
          </a:p>
          <a:p>
            <a:pPr marL="0" indent="0">
              <a:buNone/>
            </a:pPr>
            <a:endParaRPr lang="en-GB" sz="2400" b="1" dirty="0">
              <a:latin typeface="+mj-lt"/>
            </a:endParaRPr>
          </a:p>
          <a:p>
            <a:pPr marL="0" indent="0">
              <a:buNone/>
            </a:pPr>
            <a:r>
              <a:rPr lang="en-GB" sz="2400" b="1" dirty="0">
                <a:latin typeface="+mj-lt"/>
              </a:rPr>
              <a:t>Two </a:t>
            </a:r>
            <a:r>
              <a:rPr lang="en-GB" sz="2400" b="1" dirty="0" err="1">
                <a:latin typeface="+mj-lt"/>
              </a:rPr>
              <a:t>atrio</a:t>
            </a:r>
            <a:r>
              <a:rPr lang="en-GB" sz="2400" b="1" dirty="0">
                <a:latin typeface="+mj-lt"/>
              </a:rPr>
              <a:t>-ventricular valves</a:t>
            </a:r>
          </a:p>
          <a:p>
            <a:pPr marL="0" indent="0">
              <a:buNone/>
            </a:pPr>
            <a:r>
              <a:rPr lang="en-GB" sz="2400" b="1" dirty="0">
                <a:latin typeface="+mj-lt"/>
              </a:rPr>
              <a:t>-</a:t>
            </a:r>
            <a:r>
              <a:rPr lang="en-GB" sz="2400" dirty="0">
                <a:latin typeface="+mj-lt"/>
              </a:rPr>
              <a:t>Sit between the atria and ventricles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-Prevent blood from flowing back into the atria when the ventricles contract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None/>
            </a:pPr>
            <a:r>
              <a:rPr lang="en-GB" sz="2400" b="1" dirty="0">
                <a:latin typeface="+mj-lt"/>
              </a:rPr>
              <a:t>Two semi-lunar valves</a:t>
            </a:r>
          </a:p>
          <a:p>
            <a:pPr marL="0" indent="0">
              <a:buNone/>
            </a:pPr>
            <a:r>
              <a:rPr lang="en-GB" sz="2400" b="1" dirty="0">
                <a:latin typeface="+mj-lt"/>
              </a:rPr>
              <a:t>-</a:t>
            </a:r>
            <a:r>
              <a:rPr lang="en-GB" sz="2400" dirty="0">
                <a:latin typeface="+mj-lt"/>
              </a:rPr>
              <a:t>At the entrance to the arteries that transport blood away from the ventricles (the aorta and the pulmonary artery)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-Prevent blood from flowing back into the ventricles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05E21-54CF-3C45-8FB4-C7AEB0D7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21" y="2286000"/>
            <a:ext cx="3882900" cy="3276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D2700D-FACB-4746-9EB4-102CF780E221}"/>
              </a:ext>
            </a:extLst>
          </p:cNvPr>
          <p:cNvSpPr/>
          <p:nvPr/>
        </p:nvSpPr>
        <p:spPr>
          <a:xfrm>
            <a:off x="6019800" y="3429000"/>
            <a:ext cx="457200" cy="4572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CADF82-E0F7-0742-945B-F5A20EE5D20D}"/>
              </a:ext>
            </a:extLst>
          </p:cNvPr>
          <p:cNvSpPr/>
          <p:nvPr/>
        </p:nvSpPr>
        <p:spPr>
          <a:xfrm>
            <a:off x="6204857" y="4191000"/>
            <a:ext cx="457200" cy="4572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6EB766-68BB-684B-A4C8-236922AD315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505200" y="2688771"/>
            <a:ext cx="2766612" cy="1569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84924D-EEDC-4A43-A77E-845BE8A7AD02}"/>
              </a:ext>
            </a:extLst>
          </p:cNvPr>
          <p:cNvCxnSpPr>
            <a:cxnSpLocks/>
          </p:cNvCxnSpPr>
          <p:nvPr/>
        </p:nvCxnSpPr>
        <p:spPr>
          <a:xfrm flipV="1">
            <a:off x="2895600" y="3733800"/>
            <a:ext cx="3124200" cy="5878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EF2E371-6169-996D-E5FA-B6C8CC7E971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4EE40-806C-495D-CA7D-DF8BFD738E9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72D0C6-016F-ECC3-C801-C9D49C9B1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F7333-E3B3-229E-58A6-AE3746CB9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blood vessels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2672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2000" b="1" dirty="0">
                <a:latin typeface="+mj-lt"/>
              </a:rPr>
              <a:t>Veins</a:t>
            </a:r>
          </a:p>
          <a:p>
            <a:pPr marL="27432" indent="0">
              <a:buNone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The Pulmonary Vein</a:t>
            </a:r>
          </a:p>
          <a:p>
            <a:pPr marL="27432" indent="0">
              <a:buNone/>
            </a:pPr>
            <a:r>
              <a:rPr lang="en-GB" sz="2000" dirty="0">
                <a:latin typeface="+mj-lt"/>
              </a:rPr>
              <a:t>Carries oxygenated blood back from the lungs (pulmonary circuit) to the left atrium</a:t>
            </a:r>
          </a:p>
          <a:p>
            <a:pPr marL="27432" indent="0">
              <a:buNone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 Vena Cava </a:t>
            </a:r>
          </a:p>
          <a:p>
            <a:pPr marL="27432" indent="0">
              <a:buNone/>
            </a:pPr>
            <a:r>
              <a:rPr lang="en-GB" sz="2000" dirty="0">
                <a:latin typeface="+mj-lt"/>
              </a:rPr>
              <a:t>Carries deoxygenated blood back from the body (systemic circuit) to the right atrium</a:t>
            </a:r>
          </a:p>
          <a:p>
            <a:pPr marL="0" indent="0" algn="ctr">
              <a:buNone/>
            </a:pPr>
            <a:r>
              <a:rPr lang="en-GB" sz="2000" b="1" dirty="0">
                <a:latin typeface="+mj-lt"/>
              </a:rPr>
              <a:t>Arteries</a:t>
            </a:r>
          </a:p>
          <a:p>
            <a:pPr marL="27432" indent="0">
              <a:buNone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 Pulmonary Artery</a:t>
            </a:r>
          </a:p>
          <a:p>
            <a:pPr marL="27432" indent="0">
              <a:buNone/>
            </a:pPr>
            <a:r>
              <a:rPr lang="en-GB" sz="2000" dirty="0">
                <a:latin typeface="+mj-lt"/>
              </a:rPr>
              <a:t>Carries deoxygenated blood away from the right ventricle to the lungs (pulmonary circuit) </a:t>
            </a:r>
          </a:p>
          <a:p>
            <a:pPr marL="27432" indent="0">
              <a:buNone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The aorta</a:t>
            </a:r>
          </a:p>
          <a:p>
            <a:pPr marL="27432" indent="0">
              <a:buNone/>
            </a:pPr>
            <a:r>
              <a:rPr lang="en-GB" sz="2000" dirty="0">
                <a:latin typeface="+mj-lt"/>
              </a:rPr>
              <a:t>Carries oxygenated blood away from the left ventricle to the body (systemic circuit)</a:t>
            </a:r>
          </a:p>
          <a:p>
            <a:pPr marL="27432" indent="0"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0FA3B-8AA9-464C-8D71-F033EF03125D}"/>
              </a:ext>
            </a:extLst>
          </p:cNvPr>
          <p:cNvSpPr txBox="1"/>
          <p:nvPr/>
        </p:nvSpPr>
        <p:spPr>
          <a:xfrm>
            <a:off x="6477000" y="1161283"/>
            <a:ext cx="2404579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Two veins transport blood back to the heart and two arteries carry it away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FBF31-8713-9C4E-987F-54FF71A6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04" y="2514599"/>
            <a:ext cx="4196329" cy="3000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FAFC4-E838-5D49-85DE-58345A05FA69}"/>
              </a:ext>
            </a:extLst>
          </p:cNvPr>
          <p:cNvSpPr txBox="1"/>
          <p:nvPr/>
        </p:nvSpPr>
        <p:spPr>
          <a:xfrm>
            <a:off x="8203337" y="5257800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B2448FC-4518-5825-A3F2-B05B388FD91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937D5-9FDB-0010-E1ED-D7541B85304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EE680-881E-B2F3-1A56-2A30E15F4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7556A-DDD0-9305-A2A1-EE4AE8C1F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BBF97-FEFD-6641-8FCD-E3101304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" y="1916832"/>
            <a:ext cx="8770834" cy="31587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E1048-5782-4C7E-F295-D58C6AC8515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C7102-5AA9-74D5-F6EB-D663AF70E72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7D4A5-4F59-9D58-C29D-00AD129E1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1117D-F9B8-C120-FAC2-AB5193787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The pathway of blood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2E2D2-442F-6D40-A634-8034CECF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6" r="6987"/>
          <a:stretch/>
        </p:blipFill>
        <p:spPr>
          <a:xfrm>
            <a:off x="5029200" y="1326909"/>
            <a:ext cx="3581401" cy="52262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Deoxygenated blood from body (systemic circuit)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Flows through the vena cava (vein)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Into the right atrium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 right atrium contracts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Forcing blood through the valve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Into the right ventricle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The right ventricle contracts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Forcing blood through the valve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Into the pulmonary artery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  <a:latin typeface="+mj-lt"/>
              </a:rPr>
              <a:t>To the lungs (pulmonary circuit)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EDFE7-62A8-D648-8A3B-1DB7FDC4E48D}"/>
              </a:ext>
            </a:extLst>
          </p:cNvPr>
          <p:cNvSpPr txBox="1"/>
          <p:nvPr/>
        </p:nvSpPr>
        <p:spPr>
          <a:xfrm>
            <a:off x="239485" y="5884567"/>
            <a:ext cx="3200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Where blood becomes oxygenated (as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haemoglobin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binds with oxygen forming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oxyhaemoglobin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4AD9DA-C6F0-9041-ACE2-99FF49F6402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839685" y="4876800"/>
            <a:ext cx="141516" cy="10077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C420315-0BA8-7403-2BDA-7E1673741E6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ABA8F-478A-CF0E-9281-6679E9021BF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D41C1-A040-20BF-617A-EAD63D128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7926D-B2ED-2A88-7350-354BFBD7D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5400" dirty="0">
                <a:latin typeface="+mj-lt"/>
              </a:rPr>
              <a:t>The pathway of blood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2E2D2-442F-6D40-A634-8034CECF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6" r="6987"/>
          <a:stretch/>
        </p:blipFill>
        <p:spPr>
          <a:xfrm>
            <a:off x="5029200" y="1326909"/>
            <a:ext cx="3581401" cy="52262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Oxygenated blood from the lungs (pulmonary circuit)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Flows through the pulmonary vein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Into the left atrium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The left atrium contracts 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Forcing blood through the valve 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Into the left ventricle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The left ventricle contracts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Forcing blood through the valve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Into the aorta (artery)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GB" sz="2000" dirty="0">
                <a:solidFill>
                  <a:srgbClr val="FF0000"/>
                </a:solidFill>
                <a:latin typeface="+mj-lt"/>
              </a:rPr>
              <a:t>To the body (systemic circuit)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EDFE7-62A8-D648-8A3B-1DB7FDC4E48D}"/>
              </a:ext>
            </a:extLst>
          </p:cNvPr>
          <p:cNvSpPr txBox="1"/>
          <p:nvPr/>
        </p:nvSpPr>
        <p:spPr>
          <a:xfrm>
            <a:off x="239485" y="5884567"/>
            <a:ext cx="3200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Where blood becomes deoxygenated (as oxygen is released from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haemoglobin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into the cells)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4AD9DA-C6F0-9041-ACE2-99FF49F6402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839685" y="4876800"/>
            <a:ext cx="141516" cy="10077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70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600" dirty="0">
                <a:latin typeface="+mj-lt"/>
              </a:rPr>
              <a:t>The pathway of blood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None/>
            </a:pPr>
            <a:r>
              <a:rPr lang="en-GB" sz="2000" b="1" i="1" dirty="0">
                <a:latin typeface="+mj-lt"/>
              </a:rPr>
              <a:t>Write the statements in </a:t>
            </a:r>
          </a:p>
          <a:p>
            <a:pPr marL="514350" indent="-514350">
              <a:buNone/>
            </a:pPr>
            <a:r>
              <a:rPr lang="en-GB" sz="2000" b="1" i="1" dirty="0">
                <a:latin typeface="+mj-lt"/>
              </a:rPr>
              <a:t>correct order beginning with ‘</a:t>
            </a:r>
            <a:r>
              <a:rPr lang="en-GB" sz="2000" b="1" i="1" dirty="0" err="1">
                <a:latin typeface="+mj-lt"/>
              </a:rPr>
              <a:t>i</a:t>
            </a:r>
            <a:r>
              <a:rPr lang="en-GB" sz="2000" b="1" i="1" dirty="0">
                <a:latin typeface="+mj-lt"/>
              </a:rPr>
              <a:t>’</a:t>
            </a:r>
          </a:p>
          <a:p>
            <a:pPr marL="514350" indent="-514350">
              <a:buNone/>
            </a:pPr>
            <a:endParaRPr lang="en-GB" b="1" i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5908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g) To body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5814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h) Through pulmonary artery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16002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f) Into left ventricle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51054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d) Into left atrium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58674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e) Through aorta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343400"/>
            <a:ext cx="3429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) Deoxygenated blood from the body</a:t>
            </a:r>
          </a:p>
          <a:p>
            <a:pPr marL="400050" indent="-400050">
              <a:buAutoNum type="romanLcParenR"/>
            </a:pP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41910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c) Into right ventricle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53340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j) Through pulmonary vein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32004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b) Through vena cava</a:t>
            </a:r>
            <a:endParaRPr lang="en-GB" i="1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2286000"/>
            <a:ext cx="3429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>
                <a:latin typeface="+mj-lt"/>
              </a:rPr>
              <a:t>Into right atrium</a:t>
            </a:r>
          </a:p>
          <a:p>
            <a:pPr marL="342900" indent="-342900">
              <a:buAutoNum type="alphaLcParenR"/>
            </a:pP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E1A19-C9BD-0840-8434-6987AFE53816}"/>
              </a:ext>
            </a:extLst>
          </p:cNvPr>
          <p:cNvSpPr txBox="1"/>
          <p:nvPr/>
        </p:nvSpPr>
        <p:spPr>
          <a:xfrm>
            <a:off x="2920093" y="3124200"/>
            <a:ext cx="345621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latin typeface="+mj-lt"/>
              </a:rPr>
              <a:t>i,b,a,c,h,j,d,f,e,g</a:t>
            </a:r>
            <a:endParaRPr lang="en-US" sz="3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D0347-9AFA-5F46-B104-D5555278B3B5}"/>
              </a:ext>
            </a:extLst>
          </p:cNvPr>
          <p:cNvSpPr txBox="1"/>
          <p:nvPr/>
        </p:nvSpPr>
        <p:spPr>
          <a:xfrm>
            <a:off x="5562600" y="6096000"/>
            <a:ext cx="34344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Can you also identify when the blood passes through the valves?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6E48180-AF73-0A99-07E1-F5F0992A6AB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4AFEA-385F-BE18-A69B-ED78452C9D2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71077E-65EA-99EB-AEFD-37953DE88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1FDF90-087B-42FF-D56A-C0BA213AA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3.3 Cardiac output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Explain the terms ‘heart rate’, ‘stroke volume’ and ‘cardiac</a:t>
            </a:r>
          </a:p>
          <a:p>
            <a:pPr algn="l"/>
            <a:r>
              <a:rPr lang="en-GB" dirty="0">
                <a:latin typeface="+mj-lt"/>
              </a:rPr>
              <a:t>      output’,</a:t>
            </a:r>
          </a:p>
          <a:p>
            <a:pPr algn="l"/>
            <a:r>
              <a:rPr lang="en-GB" dirty="0">
                <a:latin typeface="+mj-lt"/>
              </a:rPr>
              <a:t> 2) Identify how cardiac output can be calculated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rgbClr val="FFFF8D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3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The circulatory system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7D158E5-E774-F70E-5BDA-60EBD17DF6F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17B26-36A6-FD6D-3AC0-35CE6FEC2C1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8C46A7-EBD5-63A0-0D6A-233D51980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D49738-0610-082F-05BA-95100E290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3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669D6-6AE5-874B-A165-46CDB100B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" y="2996953"/>
            <a:ext cx="8671183" cy="88935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47F0E-C693-D83E-F25B-090ACC887A1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EEFE5-F4A0-9088-E068-FC262C14CF1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4A8C2-24DC-A966-D7BA-471FDE968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B1FB4-0048-6937-1BBF-E5FCC4C74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3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371656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800" dirty="0">
                <a:latin typeface="+mj-lt"/>
              </a:rPr>
              <a:t>Cardiovascular fitness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5720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Cardiovascular fitness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Otherwise known as stamina</a:t>
            </a:r>
          </a:p>
          <a:p>
            <a:r>
              <a:rPr lang="en-GB" dirty="0">
                <a:latin typeface="+mj-lt"/>
              </a:rPr>
              <a:t>Determined by the amount of oxygen the respiratory and circulatory systems can transport to the working muscles</a:t>
            </a:r>
          </a:p>
          <a:p>
            <a:r>
              <a:rPr lang="en-GB" dirty="0">
                <a:latin typeface="+mj-lt"/>
              </a:rPr>
              <a:t>and how efficiently the muscle cells can use the oxygen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In order to improve cardiovascular fitness, we need an understanding of the following terms: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Heart rate</a:t>
            </a:r>
          </a:p>
          <a:p>
            <a:r>
              <a:rPr lang="en-GB" dirty="0">
                <a:latin typeface="+mj-lt"/>
              </a:rPr>
              <a:t>Stroke volume</a:t>
            </a:r>
          </a:p>
          <a:p>
            <a:r>
              <a:rPr lang="en-GB" dirty="0">
                <a:latin typeface="+mj-lt"/>
              </a:rPr>
              <a:t>Cardiac output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endParaRPr lang="en-GB" i="1" dirty="0">
              <a:latin typeface="+mj-lt"/>
            </a:endParaRPr>
          </a:p>
          <a:p>
            <a:pPr algn="ctr">
              <a:buNone/>
            </a:pPr>
            <a:endParaRPr lang="en-GB" i="1" dirty="0">
              <a:latin typeface="+mj-lt"/>
            </a:endParaRPr>
          </a:p>
          <a:p>
            <a:pPr>
              <a:buNone/>
            </a:pPr>
            <a:endParaRPr lang="en-GB" i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9C0E8-3E37-1A44-8FCD-E2456CD5E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6" r="46667"/>
          <a:stretch/>
        </p:blipFill>
        <p:spPr>
          <a:xfrm>
            <a:off x="5103385" y="1295400"/>
            <a:ext cx="3714044" cy="5334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6AB908-0361-CD48-8D15-FFD8EB779048}"/>
              </a:ext>
            </a:extLst>
          </p:cNvPr>
          <p:cNvSpPr/>
          <p:nvPr/>
        </p:nvSpPr>
        <p:spPr>
          <a:xfrm>
            <a:off x="228600" y="5486400"/>
            <a:ext cx="27432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917D193-2C1B-9B5E-B30D-B2D3831868D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21C38-37BA-316F-EB8B-33756990DB2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634CD-2106-8DE4-A010-9753E8026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4C874-95E2-BFE1-38FD-6EA30B29E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6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371656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6000" dirty="0">
                <a:latin typeface="+mj-lt"/>
              </a:rPr>
              <a:t>Heart rate (HR)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624414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Heart rate</a:t>
            </a:r>
            <a:endParaRPr lang="en-GB" u="sng" dirty="0">
              <a:latin typeface="+mj-lt"/>
            </a:endParaRPr>
          </a:p>
          <a:p>
            <a:r>
              <a:rPr lang="en-GB" dirty="0">
                <a:latin typeface="+mj-lt"/>
              </a:rPr>
              <a:t>“How many times the heart beats per minute (bpm)”</a:t>
            </a:r>
          </a:p>
          <a:p>
            <a:r>
              <a:rPr lang="en-GB" dirty="0">
                <a:latin typeface="+mj-lt"/>
              </a:rPr>
              <a:t>Resting heart rate is typically between 50-80 bpm</a:t>
            </a:r>
          </a:p>
          <a:p>
            <a:r>
              <a:rPr lang="en-GB" dirty="0">
                <a:latin typeface="+mj-lt"/>
              </a:rPr>
              <a:t>To calculate your maximum heart rate, use the equation:</a:t>
            </a:r>
          </a:p>
          <a:p>
            <a:pPr marL="0" indent="0" algn="ctr">
              <a:buNone/>
            </a:pPr>
            <a:r>
              <a:rPr lang="en-GB" dirty="0">
                <a:latin typeface="+mj-lt"/>
              </a:rPr>
              <a:t>220 – your age</a:t>
            </a:r>
          </a:p>
          <a:p>
            <a:r>
              <a:rPr lang="en-GB" dirty="0">
                <a:latin typeface="+mj-lt"/>
              </a:rPr>
              <a:t>Monitoring heart rate is important</a:t>
            </a:r>
          </a:p>
          <a:p>
            <a:r>
              <a:rPr lang="en-GB" dirty="0">
                <a:latin typeface="+mj-lt"/>
              </a:rPr>
              <a:t>as you need to work at 55-85% of your maximum heart rate to improve cardiovascular fitness</a:t>
            </a:r>
          </a:p>
          <a:p>
            <a:endParaRPr lang="en-GB" i="1" dirty="0">
              <a:latin typeface="+mj-lt"/>
            </a:endParaRPr>
          </a:p>
          <a:p>
            <a:pPr algn="ctr">
              <a:buNone/>
            </a:pPr>
            <a:endParaRPr lang="en-GB" i="1" dirty="0">
              <a:latin typeface="+mj-lt"/>
            </a:endParaRPr>
          </a:p>
          <a:p>
            <a:pPr>
              <a:buNone/>
            </a:pPr>
            <a:endParaRPr lang="en-GB" i="1" dirty="0">
              <a:latin typeface="+mj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6AB908-0361-CD48-8D15-FFD8EB779048}"/>
              </a:ext>
            </a:extLst>
          </p:cNvPr>
          <p:cNvSpPr/>
          <p:nvPr/>
        </p:nvSpPr>
        <p:spPr>
          <a:xfrm>
            <a:off x="1371600" y="4114800"/>
            <a:ext cx="27432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08678F-56C3-AF43-9CF4-244F4A37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191000"/>
            <a:ext cx="36576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0969F-3178-3D4C-A9AB-D59194C30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99" y="243437"/>
            <a:ext cx="1273629" cy="953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8DA85-AD96-3842-A847-44AFB0AA0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91" r="5019" b="7575"/>
          <a:stretch/>
        </p:blipFill>
        <p:spPr>
          <a:xfrm>
            <a:off x="5181600" y="1295401"/>
            <a:ext cx="3657600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412FC-1449-C246-81F3-7AFDF5ACD9BC}"/>
              </a:ext>
            </a:extLst>
          </p:cNvPr>
          <p:cNvSpPr txBox="1"/>
          <p:nvPr/>
        </p:nvSpPr>
        <p:spPr>
          <a:xfrm>
            <a:off x="5818413" y="3691236"/>
            <a:ext cx="2362200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Can you calculate 55-85% of your own maximum heart rate?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3EA2477-F0FF-AC53-6D3B-437C112FB07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23A4E-499E-2369-AC2B-AC2151D8ACB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4D8F9-A27E-6F6D-160B-65275D1BB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172B13-E27E-F1BD-ED56-F5EE8A8CA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4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371656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6000" dirty="0">
                <a:latin typeface="+mj-lt"/>
              </a:rPr>
              <a:t>Stroke volume (SV)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624414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Stroke volume</a:t>
            </a:r>
            <a:endParaRPr lang="en-GB" u="sng" dirty="0">
              <a:latin typeface="+mj-lt"/>
            </a:endParaRPr>
          </a:p>
          <a:p>
            <a:r>
              <a:rPr lang="en-GB" dirty="0">
                <a:latin typeface="+mj-lt"/>
              </a:rPr>
              <a:t>“The volume of blood ejected from the heart (ventricles) per beat (ml)”</a:t>
            </a:r>
          </a:p>
          <a:p>
            <a:r>
              <a:rPr lang="en-GB" dirty="0">
                <a:latin typeface="+mj-lt"/>
              </a:rPr>
              <a:t>Through training, it is possible to increase stroke volume</a:t>
            </a:r>
          </a:p>
          <a:p>
            <a:pPr marL="0" indent="0" algn="ctr">
              <a:buNone/>
            </a:pPr>
            <a:r>
              <a:rPr lang="en-GB" b="1" u="sng" dirty="0">
                <a:latin typeface="+mj-lt"/>
              </a:rPr>
              <a:t>Training effects</a:t>
            </a:r>
            <a:endParaRPr lang="en-GB" u="sng" dirty="0">
              <a:latin typeface="+mj-lt"/>
            </a:endParaRPr>
          </a:p>
          <a:p>
            <a:r>
              <a:rPr lang="en-GB" dirty="0">
                <a:latin typeface="+mj-lt"/>
              </a:rPr>
              <a:t>The chambers of the heart become larger (cardiac hypertrophy)</a:t>
            </a:r>
          </a:p>
          <a:p>
            <a:r>
              <a:rPr lang="en-GB" dirty="0">
                <a:latin typeface="+mj-lt"/>
              </a:rPr>
              <a:t>The heart muscle becomes stronger</a:t>
            </a:r>
          </a:p>
          <a:p>
            <a:endParaRPr lang="en-GB" i="1" dirty="0">
              <a:latin typeface="+mj-lt"/>
            </a:endParaRPr>
          </a:p>
          <a:p>
            <a:pPr algn="ctr">
              <a:buNone/>
            </a:pPr>
            <a:endParaRPr lang="en-GB" i="1" dirty="0">
              <a:latin typeface="+mj-lt"/>
            </a:endParaRPr>
          </a:p>
          <a:p>
            <a:pPr>
              <a:buNone/>
            </a:pPr>
            <a:endParaRPr lang="en-GB" i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2F1D4-288C-8842-AD2C-F5D2864A0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663267" y="3505200"/>
            <a:ext cx="2252133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19570-28A5-534D-8496-E49ADE26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81"/>
          <a:stretch/>
        </p:blipFill>
        <p:spPr>
          <a:xfrm>
            <a:off x="5181306" y="1295400"/>
            <a:ext cx="2133894" cy="29718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412FC-1449-C246-81F3-7AFDF5ACD9BC}"/>
              </a:ext>
            </a:extLst>
          </p:cNvPr>
          <p:cNvSpPr txBox="1"/>
          <p:nvPr/>
        </p:nvSpPr>
        <p:spPr>
          <a:xfrm>
            <a:off x="6019800" y="2579948"/>
            <a:ext cx="2362200" cy="2585323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This means: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More blood can be ejected per beat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More oxygen can be delivered to the working muscles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Cardiovascular fitness improves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9D349F-3EB6-784F-836F-549B1293ABCC}"/>
              </a:ext>
            </a:extLst>
          </p:cNvPr>
          <p:cNvCxnSpPr>
            <a:cxnSpLocks/>
          </p:cNvCxnSpPr>
          <p:nvPr/>
        </p:nvCxnSpPr>
        <p:spPr>
          <a:xfrm flipV="1">
            <a:off x="5081614" y="3872609"/>
            <a:ext cx="938186" cy="16899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D8D0207-A0D8-71FD-44C0-C2778201048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2E2D5-EB5B-18B8-EA51-047F6C7A477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03368-C901-93E8-2838-3FCB9F49C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F22D2-822A-4B9D-B177-88937717A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6000" dirty="0">
                <a:latin typeface="+mj-lt"/>
              </a:rPr>
              <a:t>Cardiac output (Q)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Measuring your heart rate and stroke volume, allows you to calculate your cardiac output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Cardiac output</a:t>
            </a: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200" dirty="0">
                <a:latin typeface="+mj-lt"/>
              </a:rPr>
              <a:t>“the volume of blood expelled from the heart per minute (l/min)”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000" dirty="0">
                <a:latin typeface="+mj-lt"/>
              </a:rPr>
              <a:t>Heart rate (HR)   x   Stroke volume (SV)   =   Cardiac output (Q)  </a:t>
            </a:r>
          </a:p>
          <a:p>
            <a:pPr marL="0" indent="0">
              <a:buNone/>
            </a:pPr>
            <a:r>
              <a:rPr lang="en-GB" sz="2000" dirty="0">
                <a:latin typeface="+mj-lt"/>
              </a:rPr>
              <a:t>                 70bpm          x               70ml                =          4.9l/min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 fit athlete has a larger stroke volume and therefore a larger cardiac output</a:t>
            </a:r>
          </a:p>
          <a:p>
            <a:r>
              <a:rPr lang="en-GB" dirty="0">
                <a:latin typeface="+mj-lt"/>
              </a:rPr>
              <a:t>They have high levels of cardiovascular fitness, as they are able to deliver large quantities of oxygenated blood to the muscles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2A52950-07CA-8C41-9A5A-A00E81C96BA0}"/>
              </a:ext>
            </a:extLst>
          </p:cNvPr>
          <p:cNvSpPr/>
          <p:nvPr/>
        </p:nvSpPr>
        <p:spPr>
          <a:xfrm>
            <a:off x="838200" y="2514600"/>
            <a:ext cx="7543800" cy="2133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7F594AA-F899-5242-E013-146040122A5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F63CB-D8D3-4E4D-1383-9952315450C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D3C279-CC46-B848-C08F-71BF56E01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C100A-1EBD-4DB3-EF29-BF9816D1E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0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9906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6000" dirty="0">
                <a:latin typeface="+mj-lt"/>
              </a:rPr>
              <a:t>Cardiac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At rest an athlete has a resting heart rate of 60 bpm. Their stroke volume is 70ml. Calculate their cardiac output.</a:t>
            </a: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During competition their heart rate increases to 180 bpm and their stroke volume increases to 120ml. Calculate their cardiac output.</a:t>
            </a:r>
          </a:p>
          <a:p>
            <a:pPr marL="514350" indent="-514350">
              <a:buAutoNum type="arabicParenR"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By how much has their cardiac output increased from rest to exercise?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019800"/>
            <a:ext cx="2209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Show your working!</a:t>
            </a:r>
          </a:p>
        </p:txBody>
      </p:sp>
    </p:spTree>
    <p:extLst>
      <p:ext uri="{BB962C8B-B14F-4D97-AF65-F5344CB8AC3E}">
        <p14:creationId xmlns:p14="http://schemas.microsoft.com/office/powerpoint/2010/main" val="93197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What is the circulatory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i="1" dirty="0">
                <a:latin typeface="+mj-lt"/>
              </a:rPr>
              <a:t>Write down everything you can think of that relates to the term</a:t>
            </a:r>
          </a:p>
        </p:txBody>
      </p:sp>
      <p:sp>
        <p:nvSpPr>
          <p:cNvPr id="5" name="Oval 4"/>
          <p:cNvSpPr/>
          <p:nvPr/>
        </p:nvSpPr>
        <p:spPr>
          <a:xfrm>
            <a:off x="2438400" y="3276600"/>
            <a:ext cx="4191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379911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Circulatory system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46FDEA7-B245-2240-84B1-AAC6F540E651}"/>
              </a:ext>
            </a:extLst>
          </p:cNvPr>
          <p:cNvCxnSpPr/>
          <p:nvPr/>
        </p:nvCxnSpPr>
        <p:spPr>
          <a:xfrm>
            <a:off x="6172200" y="4572000"/>
            <a:ext cx="914400" cy="914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480032-ED63-1644-AA7C-8A11CBE03080}"/>
              </a:ext>
            </a:extLst>
          </p:cNvPr>
          <p:cNvSpPr txBox="1"/>
          <p:nvPr/>
        </p:nvSpPr>
        <p:spPr>
          <a:xfrm>
            <a:off x="7075714" y="535431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10F2D35-34EF-2A34-DF0D-A77CC54A6984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195D7-4819-7D60-B727-944BAFE22EF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026A1-619C-1E04-C48F-BF6B611C0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E37AE-1443-CF20-A3BB-20798F2E6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Circulatory system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i="1" dirty="0">
                <a:latin typeface="+mj-lt"/>
              </a:rPr>
              <a:t>Return to your diagram and add everything you now know about the circulatory system</a:t>
            </a:r>
          </a:p>
        </p:txBody>
      </p:sp>
      <p:sp>
        <p:nvSpPr>
          <p:cNvPr id="5" name="Oval 4"/>
          <p:cNvSpPr/>
          <p:nvPr/>
        </p:nvSpPr>
        <p:spPr>
          <a:xfrm>
            <a:off x="2438400" y="3276600"/>
            <a:ext cx="4191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379911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Circulatory system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46FDEA7-B245-2240-84B1-AAC6F540E651}"/>
              </a:ext>
            </a:extLst>
          </p:cNvPr>
          <p:cNvCxnSpPr/>
          <p:nvPr/>
        </p:nvCxnSpPr>
        <p:spPr>
          <a:xfrm>
            <a:off x="6172200" y="4572000"/>
            <a:ext cx="914400" cy="914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480032-ED63-1644-AA7C-8A11CBE03080}"/>
              </a:ext>
            </a:extLst>
          </p:cNvPr>
          <p:cNvSpPr txBox="1"/>
          <p:nvPr/>
        </p:nvSpPr>
        <p:spPr>
          <a:xfrm>
            <a:off x="7075714" y="535431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A36B4EE-9C85-657D-0857-417005CB64D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6D8D8-0309-9D7F-0429-032FF611B1D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47FE2-2B44-6291-8EC2-0D6E73AEB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28FEE-4DC2-1063-0C68-DD373849C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circulatory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800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The body relies upon the circulatory system to transport oxygen and nutrients (via 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oxygenated blood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) to the tissues,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and to remove waste and carbon dioxide from the cells (via 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deoxygenated blood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The blood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plays an essential role in transporting gasses, nutrients and waste products, but also has some other functions </a:t>
            </a: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F6A0A-A177-3148-8851-FC8B7E19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78" y="3357736"/>
            <a:ext cx="3276065" cy="32396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05787-FDD2-7641-9470-4A9EFB82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78" y="1412776"/>
            <a:ext cx="3294766" cy="18638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FE481-8D64-874D-BB5D-18058B2CD933}"/>
              </a:ext>
            </a:extLst>
          </p:cNvPr>
          <p:cNvSpPr txBox="1"/>
          <p:nvPr/>
        </p:nvSpPr>
        <p:spPr>
          <a:xfrm>
            <a:off x="6858000" y="65782"/>
            <a:ext cx="22098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“The body’s transport system that consists of the lungs, heart, blood vessels and blood”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43DF294-C37B-50D0-FDE9-BA5698AC365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F5743-C05A-7013-4E17-35493B91E07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BD929-E660-EFA3-E4D9-38512DF4D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9CEDF9-58D5-A941-B018-B8340E18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1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The components of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267200" cy="51495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Blood samples spun in a centrifuge machine separate, with the heavier components moving to the bottom 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There are </a:t>
            </a:r>
            <a:r>
              <a:rPr lang="en-GB" b="1" dirty="0">
                <a:latin typeface="+mj-lt"/>
              </a:rPr>
              <a:t>4</a:t>
            </a:r>
            <a:r>
              <a:rPr lang="en-GB" dirty="0">
                <a:latin typeface="+mj-lt"/>
              </a:rPr>
              <a:t> main components of the blood</a:t>
            </a:r>
          </a:p>
          <a:p>
            <a:pPr lvl="1"/>
            <a:r>
              <a:rPr lang="en-GB" dirty="0">
                <a:latin typeface="+mj-lt"/>
              </a:rPr>
              <a:t>Plasma</a:t>
            </a:r>
          </a:p>
          <a:p>
            <a:pPr lvl="1"/>
            <a:r>
              <a:rPr lang="en-GB" dirty="0">
                <a:latin typeface="+mj-lt"/>
              </a:rPr>
              <a:t>Red blood cells</a:t>
            </a:r>
          </a:p>
          <a:p>
            <a:pPr lvl="1"/>
            <a:r>
              <a:rPr lang="en-GB" dirty="0">
                <a:latin typeface="+mj-lt"/>
              </a:rPr>
              <a:t>White blood cells</a:t>
            </a:r>
          </a:p>
          <a:p>
            <a:pPr lvl="1"/>
            <a:r>
              <a:rPr lang="en-GB" dirty="0">
                <a:latin typeface="+mj-lt"/>
              </a:rPr>
              <a:t>Platelets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2373-EC24-044C-98CA-48E37776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838" y="1447800"/>
            <a:ext cx="3857306" cy="5149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28600" y="3657600"/>
            <a:ext cx="4724400" cy="7511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9" name="Picture 2" descr="Image result for blood centrifuge">
            <a:extLst>
              <a:ext uri="{FF2B5EF4-FFF2-40B4-BE49-F238E27FC236}">
                <a16:creationId xmlns:a16="http://schemas.microsoft.com/office/drawing/2014/main" id="{D5B8C137-21C1-AD41-89BD-AC13E1BE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2790"/>
            <a:ext cx="9144000" cy="5575610"/>
          </a:xfrm>
          <a:prstGeom prst="rect">
            <a:avLst/>
          </a:prstGeom>
          <a:noFill/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3530ACF-2F8F-3560-CC93-244F02AC455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F3894-0AE4-5BF8-45A2-7F6F82EFDCB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B2A22-088A-F6BD-E728-EE4494848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0D84D-9E8D-20E5-0C4B-627B833F8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8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components of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800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Plasma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-Consists mainly of water 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-This allows substances (such as gasses, nutrients, waste products and other blood components) to be easily transported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Red blood cells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-Transport oxygen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-They contain a substance called 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haemoglobin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, which reacts with oxygen to form oxyhaemoglobin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05787-FDD2-7641-9470-4A9EFB828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78" y="4733528"/>
            <a:ext cx="3294766" cy="18638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FE481-8D64-874D-BB5D-18058B2CD933}"/>
              </a:ext>
            </a:extLst>
          </p:cNvPr>
          <p:cNvSpPr txBox="1"/>
          <p:nvPr/>
        </p:nvSpPr>
        <p:spPr>
          <a:xfrm>
            <a:off x="6019800" y="5094982"/>
            <a:ext cx="22098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 err="1">
                <a:latin typeface="+mj-lt"/>
              </a:rPr>
              <a:t>Haemoglobin</a:t>
            </a:r>
            <a:r>
              <a:rPr lang="en-US" sz="1600" dirty="0">
                <a:latin typeface="+mj-lt"/>
              </a:rPr>
              <a:t> – a chemical responsible for transporting oxygen in the blood</a:t>
            </a:r>
            <a:endParaRPr lang="en-US" sz="1600" u="sng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DABD9-F738-2542-8FC7-7A72B008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78" y="1412776"/>
            <a:ext cx="3294766" cy="32354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746C24F-2C27-ADDF-A0CD-C821F3794C2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2C54F-BB7B-1F6A-0697-5D2A936A594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23406-945F-7930-0F19-67E600446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A3822-F534-39F0-7CA9-31394320D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components of 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0292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White blood cells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-Part of the immune system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-Defend the body against pathogens (disease causing organisms)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Platelets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-Cause the blood to clot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-Preventing excessive bleeding when damage to blood vessels occurs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777EC-28D2-B745-B344-317B4A73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32"/>
          <a:stretch/>
        </p:blipFill>
        <p:spPr>
          <a:xfrm>
            <a:off x="5598457" y="1407040"/>
            <a:ext cx="3098687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F705F-96D3-9B4B-8F4B-011B4898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57" y="3498664"/>
            <a:ext cx="3098687" cy="309868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F2C9FE8-D9A5-0A69-0B31-F44B073C4559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B7654-FA1F-0D31-95A0-E1E95A85AB0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2C9305-D5DB-B3E2-1C3F-A6B7CC7B7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77F59-44A2-CFFD-820B-4E1F3751D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Blood transportation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The transportation of oxygenated blood to the cells and waste products away from the cells, is made possible through a network of </a:t>
            </a:r>
            <a:r>
              <a:rPr lang="en-US" b="1" dirty="0">
                <a:latin typeface="+mj-lt"/>
              </a:rPr>
              <a:t>blood vessels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There are three groups of blood vessels, each designed to perform a specific function - </a:t>
            </a:r>
            <a:endParaRPr lang="en-US" b="1" dirty="0">
              <a:latin typeface="+mj-lt"/>
            </a:endParaRPr>
          </a:p>
          <a:p>
            <a:pPr lvl="1"/>
            <a:r>
              <a:rPr lang="en-US" b="1" dirty="0">
                <a:latin typeface="+mj-lt"/>
              </a:rPr>
              <a:t>Arteries</a:t>
            </a:r>
          </a:p>
          <a:p>
            <a:pPr lvl="1"/>
            <a:r>
              <a:rPr lang="en-US" b="1" dirty="0">
                <a:latin typeface="+mj-lt"/>
              </a:rPr>
              <a:t>Veins</a:t>
            </a:r>
          </a:p>
          <a:p>
            <a:pPr lvl="1"/>
            <a:r>
              <a:rPr lang="en-US" b="1" dirty="0">
                <a:latin typeface="+mj-lt"/>
              </a:rPr>
              <a:t>Capillaries</a:t>
            </a:r>
            <a:endParaRPr lang="en-GB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7800" y="5809565"/>
            <a:ext cx="35814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550E2-5141-224F-A153-A2FE328D2A74}"/>
              </a:ext>
            </a:extLst>
          </p:cNvPr>
          <p:cNvSpPr txBox="1"/>
          <p:nvPr/>
        </p:nvSpPr>
        <p:spPr>
          <a:xfrm>
            <a:off x="5715000" y="5791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latin typeface="+mj-lt"/>
                <a:hlinkClick r:id="rId3"/>
              </a:rPr>
              <a:t>https://www.youtube.com/watch?v=CsLyOBA2jiU</a:t>
            </a:r>
            <a:endParaRPr lang="en-US" dirty="0">
              <a:latin typeface="+mj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5F9DF8B-C46A-70A3-5082-28D9483DE3F1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2755B-ED65-F4CA-BE1C-78DF6D20256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8CCD-4623-F843-CA97-E4DD08DE5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7B0B1-6ACC-AF00-40C4-9809CBEB8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The 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4953000" cy="51845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Arteries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-Transport blood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away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from the heart (oxygenated blood to the body)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-They have a narrow lumen and thick muscular walls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-Blood pressure in the arteries is high due to the pumping action of the heart</a:t>
            </a:r>
          </a:p>
          <a:p>
            <a:pPr marL="0" indent="0" algn="ctr">
              <a:buNone/>
            </a:pPr>
            <a:r>
              <a:rPr lang="en-GB" u="sng" dirty="0">
                <a:solidFill>
                  <a:schemeClr val="tx1"/>
                </a:solidFill>
                <a:latin typeface="+mj-lt"/>
              </a:rPr>
              <a:t>Veins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-Transport blood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to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the heart (deoxygenated blood)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-Blood pressure is lower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-so veins have thinner walls and a larger lumen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+mj-lt"/>
              </a:rPr>
              <a:t>-Veins also contain valves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8CC9E-E138-9A44-8A99-90D5A5F7C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4" r="15721"/>
          <a:stretch/>
        </p:blipFill>
        <p:spPr>
          <a:xfrm>
            <a:off x="5540495" y="1412776"/>
            <a:ext cx="3156649" cy="1940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B66AA-FC46-A14F-A8E0-FD80C2B67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6"/>
          <a:stretch/>
        </p:blipFill>
        <p:spPr>
          <a:xfrm>
            <a:off x="5540495" y="3483659"/>
            <a:ext cx="3156649" cy="3113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3C09A-DBA6-1747-807C-7DC791E8160B}"/>
              </a:ext>
            </a:extLst>
          </p:cNvPr>
          <p:cNvSpPr txBox="1"/>
          <p:nvPr/>
        </p:nvSpPr>
        <p:spPr>
          <a:xfrm>
            <a:off x="5431971" y="298475"/>
            <a:ext cx="1981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Lumen</a:t>
            </a:r>
            <a:r>
              <a:rPr lang="en-US" dirty="0">
                <a:latin typeface="+mj-lt"/>
              </a:rPr>
              <a:t> – the passageway inside the blood vessel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365020-E51C-634B-A8B4-56607E428645}"/>
              </a:ext>
            </a:extLst>
          </p:cNvPr>
          <p:cNvCxnSpPr>
            <a:cxnSpLocks/>
          </p:cNvCxnSpPr>
          <p:nvPr/>
        </p:nvCxnSpPr>
        <p:spPr>
          <a:xfrm flipH="1">
            <a:off x="6172200" y="1221805"/>
            <a:ext cx="152400" cy="14451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AC1C82-F271-9A48-A41F-FD8ABBC7F33A}"/>
              </a:ext>
            </a:extLst>
          </p:cNvPr>
          <p:cNvSpPr txBox="1"/>
          <p:nvPr/>
        </p:nvSpPr>
        <p:spPr>
          <a:xfrm>
            <a:off x="5638800" y="3605776"/>
            <a:ext cx="2209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Valves</a:t>
            </a:r>
            <a:r>
              <a:rPr lang="en-US" dirty="0">
                <a:latin typeface="+mj-lt"/>
              </a:rPr>
              <a:t> – prevent the blood from flowing backwards in veins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07C422-1106-4F48-A23D-D14F1F700341}"/>
              </a:ext>
            </a:extLst>
          </p:cNvPr>
          <p:cNvCxnSpPr>
            <a:cxnSpLocks/>
          </p:cNvCxnSpPr>
          <p:nvPr/>
        </p:nvCxnSpPr>
        <p:spPr>
          <a:xfrm flipV="1">
            <a:off x="6743700" y="2743200"/>
            <a:ext cx="1203205" cy="8625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9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1341</TotalTime>
  <Words>2385</Words>
  <Application>Microsoft Office PowerPoint</Application>
  <PresentationFormat>On-screen Show (4:3)</PresentationFormat>
  <Paragraphs>347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Constantia</vt:lpstr>
      <vt:lpstr>gg sans</vt:lpstr>
      <vt:lpstr>Times New Roman</vt:lpstr>
      <vt:lpstr>Wingdings 2</vt:lpstr>
      <vt:lpstr>Flow</vt:lpstr>
      <vt:lpstr>  3.1 Components of blood</vt:lpstr>
      <vt:lpstr>What you need to know</vt:lpstr>
      <vt:lpstr>What is the circulatory system?</vt:lpstr>
      <vt:lpstr>The circulatory system</vt:lpstr>
      <vt:lpstr>The components of blood</vt:lpstr>
      <vt:lpstr>The components of blood</vt:lpstr>
      <vt:lpstr>The components of blood</vt:lpstr>
      <vt:lpstr>Blood transportation</vt:lpstr>
      <vt:lpstr>The blood vessels</vt:lpstr>
      <vt:lpstr>The blood vessels</vt:lpstr>
      <vt:lpstr>PowerPoint Presentation</vt:lpstr>
      <vt:lpstr>Blood vessels - summary</vt:lpstr>
      <vt:lpstr>  3.2 Heart structure and function</vt:lpstr>
      <vt:lpstr>What you need to know</vt:lpstr>
      <vt:lpstr>Heart structure and function</vt:lpstr>
      <vt:lpstr>The anatomy of the heart</vt:lpstr>
      <vt:lpstr>The chambers of the heart</vt:lpstr>
      <vt:lpstr>The valves of the heart</vt:lpstr>
      <vt:lpstr>The blood vessels of the heart</vt:lpstr>
      <vt:lpstr>The pathway of blood</vt:lpstr>
      <vt:lpstr>The pathway of blood</vt:lpstr>
      <vt:lpstr>The pathway of blood - summary</vt:lpstr>
      <vt:lpstr>  3.3 Cardiac output</vt:lpstr>
      <vt:lpstr>What you need to know</vt:lpstr>
      <vt:lpstr>Cardiovascular fitness</vt:lpstr>
      <vt:lpstr>Heart rate (HR)</vt:lpstr>
      <vt:lpstr>Stroke volume (SV)</vt:lpstr>
      <vt:lpstr>Cardiac output (Q)</vt:lpstr>
      <vt:lpstr>Cardiac output</vt:lpstr>
      <vt:lpstr>Circulatory system -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1: Anatomy and Physiology</dc:title>
  <dc:creator>aparker</dc:creator>
  <cp:lastModifiedBy>Chezka Mae Madrona</cp:lastModifiedBy>
  <cp:revision>52</cp:revision>
  <cp:lastPrinted>2019-09-02T06:20:37Z</cp:lastPrinted>
  <dcterms:created xsi:type="dcterms:W3CDTF">2017-06-15T08:44:28Z</dcterms:created>
  <dcterms:modified xsi:type="dcterms:W3CDTF">2025-04-12T08:16:51Z</dcterms:modified>
</cp:coreProperties>
</file>