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797675" cy="9926638"/>
  <p:embeddedFontLst>
    <p:embeddedFont>
      <p:font typeface="Constantia" panose="02030602050306030303" pitchFamily="18" charset="0"/>
      <p:regular r:id="rId29"/>
      <p:bold r:id="rId30"/>
      <p:italic r:id="rId31"/>
      <p:boldItalic r:id="rId32"/>
    </p:embeddedFont>
    <p:embeddedFont>
      <p:font typeface="gg sans" panose="00000800000000000000" pitchFamily="2"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LHmOSvgWcxgfpxGdu7DB392nt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5D073B-E90B-4B11-93B1-D9146B92711A}">
  <a:tblStyle styleId="{F15D073B-E90B-4B11-93B1-D9146B92711A}" styleName="Table_0">
    <a:wholeTbl>
      <a:tcTxStyle b="off" i="off">
        <a:font>
          <a:latin typeface="Constantia"/>
          <a:ea typeface="Constantia"/>
          <a:cs typeface="Constanti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5"/>
          </a:solidFill>
        </a:fill>
      </a:tcStyle>
    </a:wholeTbl>
    <a:band1H>
      <a:tcTxStyle/>
      <a:tcStyle>
        <a:tcBdr/>
        <a:fill>
          <a:solidFill>
            <a:srgbClr val="CAD4EA"/>
          </a:solidFill>
        </a:fill>
      </a:tcStyle>
    </a:band1H>
    <a:band2H>
      <a:tcTxStyle/>
      <a:tcStyle>
        <a:tcBdr/>
      </a:tcStyle>
    </a:band2H>
    <a:band1V>
      <a:tcTxStyle/>
      <a:tcStyle>
        <a:tcBdr/>
        <a:fill>
          <a:solidFill>
            <a:srgbClr val="CAD4EA"/>
          </a:solidFill>
        </a:fill>
      </a:tcStyle>
    </a:band1V>
    <a:band2V>
      <a:tcTxStyle/>
      <a:tcStyle>
        <a:tcBdr/>
      </a:tcStyle>
    </a:band2V>
    <a:lastCol>
      <a:tcTxStyle b="on" i="off">
        <a:font>
          <a:latin typeface="Constantia"/>
          <a:ea typeface="Constantia"/>
          <a:cs typeface="Constantia"/>
        </a:font>
        <a:schemeClr val="lt1"/>
      </a:tcTxStyle>
      <a:tcStyle>
        <a:tcBdr/>
        <a:fill>
          <a:solidFill>
            <a:schemeClr val="accent1"/>
          </a:solidFill>
        </a:fill>
      </a:tcStyle>
    </a:lastCol>
    <a:firstCol>
      <a:tcTxStyle b="on" i="off">
        <a:font>
          <a:latin typeface="Constantia"/>
          <a:ea typeface="Constantia"/>
          <a:cs typeface="Constantia"/>
        </a:font>
        <a:schemeClr val="lt1"/>
      </a:tcTxStyle>
      <a:tcStyle>
        <a:tcBdr/>
        <a:fill>
          <a:solidFill>
            <a:schemeClr val="accent1"/>
          </a:solidFill>
        </a:fill>
      </a:tcStyle>
    </a:firstCol>
    <a:lastRow>
      <a:tcTxStyle b="on" i="off">
        <a:font>
          <a:latin typeface="Constantia"/>
          <a:ea typeface="Constantia"/>
          <a:cs typeface="Constanti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onstantia"/>
          <a:ea typeface="Constantia"/>
          <a:cs typeface="Constanti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5" name="Google Shape;245;p1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i="1"/>
          </a:p>
        </p:txBody>
      </p:sp>
      <p:sp>
        <p:nvSpPr>
          <p:cNvPr id="255" name="Google Shape;255;p1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9: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3" name="Google Shape;133;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3" name="Google Shape;143;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5: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79768" y="4715153"/>
            <a:ext cx="5438140" cy="446698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3 - </a:t>
            </a:r>
            <a:endParaRPr/>
          </a:p>
        </p:txBody>
      </p:sp>
      <p:sp>
        <p:nvSpPr>
          <p:cNvPr id="180" name="Google Shape;180;p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a:t>3 - </a:t>
            </a:r>
            <a:endParaRPr/>
          </a:p>
        </p:txBody>
      </p:sp>
      <p:sp>
        <p:nvSpPr>
          <p:cNvPr id="191" name="Google Shape;191;p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20"/>
        <p:cNvGrpSpPr/>
        <p:nvPr/>
      </p:nvGrpSpPr>
      <p:grpSpPr>
        <a:xfrm>
          <a:off x="0" y="0"/>
          <a:ext cx="0" cy="0"/>
          <a:chOff x="0" y="0"/>
          <a:chExt cx="0" cy="0"/>
        </a:xfrm>
      </p:grpSpPr>
      <p:sp>
        <p:nvSpPr>
          <p:cNvPr id="21" name="Google Shape;21;p29"/>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2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sp>
        <p:nvSpPr>
          <p:cNvPr id="88" name="Google Shape;88;p37"/>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37"/>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37"/>
          <p:cNvSpPr txBox="1">
            <a:spLocks noGrp="1"/>
          </p:cNvSpPr>
          <p:nvPr>
            <p:ph type="title"/>
          </p:nvPr>
        </p:nvSpPr>
        <p:spPr>
          <a:xfrm>
            <a:off x="609600" y="1176996"/>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7"/>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3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7"/>
          <p:cNvSpPr txBox="1">
            <a:spLocks noGrp="1"/>
          </p:cNvSpPr>
          <p:nvPr>
            <p:ph type="sldNum" idx="12"/>
          </p:nvPr>
        </p:nvSpPr>
        <p:spPr>
          <a:xfrm>
            <a:off x="8077200" y="635635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95" name="Google Shape;95;p37"/>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sp>
      <p:sp>
        <p:nvSpPr>
          <p:cNvPr id="96" name="Google Shape;96;p37"/>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37"/>
          <p:cNvSpPr/>
          <p:nvPr/>
        </p:nvSpPr>
        <p:spPr>
          <a:xfrm rot="10800000" flipH="1">
            <a:off x="4381500" y="621982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38"/>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8"/>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3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4"/>
        <p:cNvGrpSpPr/>
        <p:nvPr/>
      </p:nvGrpSpPr>
      <p:grpSpPr>
        <a:xfrm>
          <a:off x="0" y="0"/>
          <a:ext cx="0" cy="0"/>
          <a:chOff x="0" y="0"/>
          <a:chExt cx="0" cy="0"/>
        </a:xfrm>
      </p:grpSpPr>
      <p:sp>
        <p:nvSpPr>
          <p:cNvPr id="105" name="Google Shape;105;p39"/>
          <p:cNvSpPr txBox="1">
            <a:spLocks noGrp="1"/>
          </p:cNvSpPr>
          <p:nvPr>
            <p:ph type="title"/>
          </p:nvPr>
        </p:nvSpPr>
        <p:spPr>
          <a:xfrm rot="5400000">
            <a:off x="5052219" y="2491582"/>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9"/>
          <p:cNvSpPr txBox="1">
            <a:spLocks noGrp="1"/>
          </p:cNvSpPr>
          <p:nvPr>
            <p:ph type="body" idx="1"/>
          </p:nvPr>
        </p:nvSpPr>
        <p:spPr>
          <a:xfrm rot="5400000">
            <a:off x="861219" y="510382"/>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39"/>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9"/>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9"/>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30"/>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0"/>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31"/>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28"/>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8"/>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32"/>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2"/>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3"/>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33"/>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33"/>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3"/>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4"/>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34"/>
          <p:cNvSpPr txBox="1">
            <a:spLocks noGrp="1"/>
          </p:cNvSpPr>
          <p:nvPr>
            <p:ph type="body" idx="2"/>
          </p:nvPr>
        </p:nvSpPr>
        <p:spPr>
          <a:xfrm>
            <a:off x="4645025" y="1859757"/>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34"/>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34"/>
          <p:cNvSpPr txBox="1">
            <a:spLocks noGrp="1"/>
          </p:cNvSpPr>
          <p:nvPr>
            <p:ph type="body" idx="4"/>
          </p:nvPr>
        </p:nvSpPr>
        <p:spPr>
          <a:xfrm>
            <a:off x="464502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34"/>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4"/>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35"/>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0"/>
        <p:cNvGrpSpPr/>
        <p:nvPr/>
      </p:nvGrpSpPr>
      <p:grpSpPr>
        <a:xfrm>
          <a:off x="0" y="0"/>
          <a:ext cx="0" cy="0"/>
          <a:chOff x="0" y="0"/>
          <a:chExt cx="0" cy="0"/>
        </a:xfrm>
      </p:grpSpPr>
      <p:sp>
        <p:nvSpPr>
          <p:cNvPr id="81" name="Google Shape;81;p36"/>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6"/>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36"/>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3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tile tx="0" ty="0" sx="65000" sy="65000" flip="none" algn="tl"/>
        </a:blipFill>
        <a:effectLst/>
      </p:bgPr>
    </p:bg>
    <p:spTree>
      <p:nvGrpSpPr>
        <p:cNvPr id="1" name="Shape 9"/>
        <p:cNvGrpSpPr/>
        <p:nvPr/>
      </p:nvGrpSpPr>
      <p:grpSpPr>
        <a:xfrm>
          <a:off x="0" y="0"/>
          <a:ext cx="0" cy="0"/>
          <a:chOff x="0" y="0"/>
          <a:chExt cx="0" cy="0"/>
        </a:xfrm>
      </p:grpSpPr>
      <p:sp>
        <p:nvSpPr>
          <p:cNvPr id="10" name="Google Shape;10;p27"/>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27"/>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27"/>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7"/>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27"/>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27"/>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27"/>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17" name="Google Shape;17;p27"/>
          <p:cNvGrpSpPr/>
          <p:nvPr/>
        </p:nvGrpSpPr>
        <p:grpSpPr>
          <a:xfrm>
            <a:off x="-29294" y="-16113"/>
            <a:ext cx="9198255" cy="1086266"/>
            <a:chOff x="-29322" y="-1971"/>
            <a:chExt cx="9198255" cy="1086266"/>
          </a:xfrm>
        </p:grpSpPr>
        <p:sp>
          <p:nvSpPr>
            <p:cNvPr id="18" name="Google Shape;18;p27"/>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 name="Google Shape;19;p27"/>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26"/>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26"/>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2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26"/>
          <p:cNvSpPr txBox="1">
            <a:spLocks noGrp="1"/>
          </p:cNvSpPr>
          <p:nvPr>
            <p:ph type="dt" idx="10"/>
          </p:nvPr>
        </p:nvSpPr>
        <p:spPr>
          <a:xfrm>
            <a:off x="457200" y="635635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26"/>
          <p:cNvSpPr txBox="1">
            <a:spLocks noGrp="1"/>
          </p:cNvSpPr>
          <p:nvPr>
            <p:ph type="ftr" idx="11"/>
          </p:nvPr>
        </p:nvSpPr>
        <p:spPr>
          <a:xfrm>
            <a:off x="2667000" y="635635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26"/>
          <p:cNvSpPr txBox="1">
            <a:spLocks noGrp="1"/>
          </p:cNvSpPr>
          <p:nvPr>
            <p:ph type="sldNum" idx="12"/>
          </p:nvPr>
        </p:nvSpPr>
        <p:spPr>
          <a:xfrm>
            <a:off x="7924800" y="635635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GB"/>
              <a:t>‹#›</a:t>
            </a:fld>
            <a:endParaRPr/>
          </a:p>
        </p:txBody>
      </p:sp>
      <p:grpSp>
        <p:nvGrpSpPr>
          <p:cNvPr id="34" name="Google Shape;34;p26"/>
          <p:cNvGrpSpPr/>
          <p:nvPr/>
        </p:nvGrpSpPr>
        <p:grpSpPr>
          <a:xfrm>
            <a:off x="-29294" y="-16113"/>
            <a:ext cx="9198255" cy="1086266"/>
            <a:chOff x="-29322" y="-1971"/>
            <a:chExt cx="9198255" cy="1086266"/>
          </a:xfrm>
        </p:grpSpPr>
        <p:sp>
          <p:nvSpPr>
            <p:cNvPr id="35" name="Google Shape;35;p26"/>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26"/>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xampaperspractice.co.uk/"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exampaperspractice.co.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exampaperspractice.co.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www.exampaperspractice.co.uk/"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xampaperspractice.co.uk/"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www.exampaperspractice.co.uk/"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a:spLocks noGrp="1"/>
          </p:cNvSpPr>
          <p:nvPr>
            <p:ph type="ctrTitle"/>
          </p:nvPr>
        </p:nvSpPr>
        <p:spPr>
          <a:xfrm>
            <a:off x="605408" y="2684512"/>
            <a:ext cx="7851648" cy="600472"/>
          </a:xfrm>
          <a:prstGeom prst="rect">
            <a:avLst/>
          </a:prstGeom>
          <a:noFill/>
          <a:ln w="9525" cap="flat" cmpd="sng">
            <a:solidFill>
              <a:schemeClr val="lt1"/>
            </a:solidFill>
            <a:prstDash val="solid"/>
            <a:round/>
            <a:headEnd type="none" w="sm" len="sm"/>
            <a:tailEnd type="none" w="sm" len="sm"/>
          </a:ln>
        </p:spPr>
        <p:txBody>
          <a:bodyPr spcFirstLastPara="1" wrap="square" lIns="0" tIns="0" rIns="18275" bIns="0" anchor="b" anchorCtr="0">
            <a:normAutofit fontScale="90000"/>
          </a:bodyPr>
          <a:lstStyle/>
          <a:p>
            <a:pPr marL="0" lvl="0" indent="0" algn="l" rtl="0">
              <a:spcBef>
                <a:spcPts val="0"/>
              </a:spcBef>
              <a:spcAft>
                <a:spcPts val="0"/>
              </a:spcAft>
              <a:buClr>
                <a:srgbClr val="4CE0EA"/>
              </a:buClr>
              <a:buSzPct val="100000"/>
              <a:buFont typeface="Calibri"/>
              <a:buNone/>
            </a:pPr>
            <a:r>
              <a:rPr lang="en-GB" sz="3600"/>
              <a:t> </a:t>
            </a:r>
            <a:br>
              <a:rPr lang="en-GB"/>
            </a:br>
            <a:r>
              <a:rPr lang="en-GB" sz="3600"/>
              <a:t>2.1 The pathway of air and gaseous exchange</a:t>
            </a:r>
            <a:endParaRPr/>
          </a:p>
        </p:txBody>
      </p:sp>
      <p:sp>
        <p:nvSpPr>
          <p:cNvPr id="115" name="Google Shape;115;p1"/>
          <p:cNvSpPr txBox="1">
            <a:spLocks noGrp="1"/>
          </p:cNvSpPr>
          <p:nvPr>
            <p:ph type="subTitle" idx="1"/>
          </p:nvPr>
        </p:nvSpPr>
        <p:spPr>
          <a:xfrm>
            <a:off x="605408" y="3356992"/>
            <a:ext cx="7851648" cy="1896616"/>
          </a:xfrm>
          <a:prstGeom prst="rect">
            <a:avLst/>
          </a:prstGeom>
          <a:noFill/>
          <a:ln w="9525" cap="flat" cmpd="sng">
            <a:solidFill>
              <a:schemeClr val="lt1"/>
            </a:solidFill>
            <a:prstDash val="solid"/>
            <a:round/>
            <a:headEnd type="none" w="sm" len="sm"/>
            <a:tailEnd type="none" w="sm" len="sm"/>
          </a:ln>
        </p:spPr>
        <p:txBody>
          <a:bodyPr spcFirstLastPara="1" wrap="square" lIns="0" tIns="45700" rIns="18275" bIns="45700" anchor="t" anchorCtr="0">
            <a:normAutofit fontScale="92500"/>
          </a:bodyPr>
          <a:lstStyle/>
          <a:p>
            <a:pPr marL="0" lvl="0" indent="0" algn="ctr" rtl="0">
              <a:spcBef>
                <a:spcPts val="0"/>
              </a:spcBef>
              <a:spcAft>
                <a:spcPts val="0"/>
              </a:spcAft>
              <a:buSzPct val="95000"/>
              <a:buNone/>
            </a:pPr>
            <a:r>
              <a:rPr lang="en-GB">
                <a:latin typeface="Calibri"/>
                <a:ea typeface="Calibri"/>
                <a:cs typeface="Calibri"/>
                <a:sym typeface="Calibri"/>
              </a:rPr>
              <a:t> </a:t>
            </a:r>
            <a:r>
              <a:rPr lang="en-GB" u="sng">
                <a:latin typeface="Calibri"/>
                <a:ea typeface="Calibri"/>
                <a:cs typeface="Calibri"/>
                <a:sym typeface="Calibri"/>
              </a:rPr>
              <a:t>Learning objectives</a:t>
            </a:r>
            <a:endParaRPr/>
          </a:p>
          <a:p>
            <a:pPr marL="0" lvl="0" indent="0" algn="l" rtl="0">
              <a:spcBef>
                <a:spcPts val="481"/>
              </a:spcBef>
              <a:spcAft>
                <a:spcPts val="0"/>
              </a:spcAft>
              <a:buSzPct val="95000"/>
              <a:buNone/>
            </a:pPr>
            <a:r>
              <a:rPr lang="en-GB">
                <a:latin typeface="Calibri"/>
                <a:ea typeface="Calibri"/>
                <a:cs typeface="Calibri"/>
                <a:sym typeface="Calibri"/>
              </a:rPr>
              <a:t> 1) Identify the different components of the respiratory system</a:t>
            </a:r>
            <a:endParaRPr/>
          </a:p>
          <a:p>
            <a:pPr marL="0" lvl="0" indent="0" algn="l" rtl="0">
              <a:spcBef>
                <a:spcPts val="481"/>
              </a:spcBef>
              <a:spcAft>
                <a:spcPts val="0"/>
              </a:spcAft>
              <a:buSzPct val="95000"/>
              <a:buNone/>
            </a:pPr>
            <a:r>
              <a:rPr lang="en-GB">
                <a:latin typeface="Calibri"/>
                <a:ea typeface="Calibri"/>
                <a:cs typeface="Calibri"/>
                <a:sym typeface="Calibri"/>
              </a:rPr>
              <a:t> 2) Describe the pathway of air into the body</a:t>
            </a:r>
            <a:endParaRPr/>
          </a:p>
          <a:p>
            <a:pPr marL="0" lvl="0" indent="0" algn="l" rtl="0">
              <a:spcBef>
                <a:spcPts val="481"/>
              </a:spcBef>
              <a:spcAft>
                <a:spcPts val="0"/>
              </a:spcAft>
              <a:buSzPct val="95000"/>
              <a:buNone/>
            </a:pPr>
            <a:r>
              <a:rPr lang="en-GB">
                <a:latin typeface="Calibri"/>
                <a:ea typeface="Calibri"/>
                <a:cs typeface="Calibri"/>
                <a:sym typeface="Calibri"/>
              </a:rPr>
              <a:t> 3) Understand the role of alveoli during gaseous exchange</a:t>
            </a:r>
            <a:endParaRPr/>
          </a:p>
          <a:p>
            <a:pPr marL="0" marR="45720" lvl="0" indent="0" algn="r" rtl="0">
              <a:spcBef>
                <a:spcPts val="481"/>
              </a:spcBef>
              <a:spcAft>
                <a:spcPts val="0"/>
              </a:spcAft>
              <a:buSzPct val="95000"/>
              <a:buNone/>
            </a:pPr>
            <a:endParaRPr/>
          </a:p>
        </p:txBody>
      </p:sp>
      <p:sp>
        <p:nvSpPr>
          <p:cNvPr id="116" name="Google Shape;116;p1"/>
          <p:cNvSpPr/>
          <p:nvPr/>
        </p:nvSpPr>
        <p:spPr>
          <a:xfrm>
            <a:off x="395536" y="395952"/>
            <a:ext cx="4101954" cy="1569661"/>
          </a:xfrm>
          <a:prstGeom prst="roundRect">
            <a:avLst>
              <a:gd name="adj" fmla="val 16667"/>
            </a:avLst>
          </a:prstGeom>
          <a:solidFill>
            <a:srgbClr val="56A9F3"/>
          </a:solidFill>
          <a:ln w="28575" cap="flat" cmpd="sng">
            <a:solidFill>
              <a:srgbClr val="0737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17" name="Google Shape;117;p1"/>
          <p:cNvSpPr txBox="1"/>
          <p:nvPr/>
        </p:nvSpPr>
        <p:spPr>
          <a:xfrm>
            <a:off x="539552" y="623590"/>
            <a:ext cx="381642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alibri"/>
                <a:ea typeface="Calibri"/>
                <a:cs typeface="Calibri"/>
                <a:sym typeface="Calibri"/>
              </a:rPr>
              <a:t>Anatomy and Physiology</a:t>
            </a:r>
            <a:endParaRPr sz="3200">
              <a:solidFill>
                <a:schemeClr val="dk1"/>
              </a:solidFill>
              <a:latin typeface="Calibri"/>
              <a:ea typeface="Calibri"/>
              <a:cs typeface="Calibri"/>
              <a:sym typeface="Calibri"/>
            </a:endParaRPr>
          </a:p>
        </p:txBody>
      </p:sp>
      <p:sp>
        <p:nvSpPr>
          <p:cNvPr id="118" name="Google Shape;118;p1"/>
          <p:cNvSpPr/>
          <p:nvPr/>
        </p:nvSpPr>
        <p:spPr>
          <a:xfrm>
            <a:off x="4603913" y="395952"/>
            <a:ext cx="4101954" cy="1569661"/>
          </a:xfrm>
          <a:prstGeom prst="roundRect">
            <a:avLst>
              <a:gd name="adj" fmla="val 16667"/>
            </a:avLst>
          </a:prstGeom>
          <a:solidFill>
            <a:srgbClr val="AFDF9F"/>
          </a:solidFill>
          <a:ln w="28575" cap="flat" cmpd="sng">
            <a:solidFill>
              <a:srgbClr val="54A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19" name="Google Shape;119;p1"/>
          <p:cNvSpPr txBox="1"/>
          <p:nvPr/>
        </p:nvSpPr>
        <p:spPr>
          <a:xfrm>
            <a:off x="4745427" y="395953"/>
            <a:ext cx="381642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u="sng">
                <a:solidFill>
                  <a:srgbClr val="000000"/>
                </a:solidFill>
                <a:latin typeface="Calibri"/>
                <a:ea typeface="Calibri"/>
                <a:cs typeface="Calibri"/>
                <a:sym typeface="Calibri"/>
              </a:rPr>
              <a:t>Chapter 2</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GB" sz="3200">
                <a:solidFill>
                  <a:srgbClr val="000000"/>
                </a:solidFill>
                <a:latin typeface="Calibri"/>
                <a:ea typeface="Calibri"/>
                <a:cs typeface="Calibri"/>
                <a:sym typeface="Calibri"/>
              </a:rPr>
              <a:t>The respiratory system</a:t>
            </a:r>
            <a:endParaRPr sz="3200">
              <a:solidFill>
                <a:srgbClr val="000000"/>
              </a:solidFill>
              <a:latin typeface="Calibri"/>
              <a:ea typeface="Calibri"/>
              <a:cs typeface="Calibri"/>
              <a:sym typeface="Calibri"/>
            </a:endParaRPr>
          </a:p>
        </p:txBody>
      </p:sp>
      <p:sp>
        <p:nvSpPr>
          <p:cNvPr id="2" name="Footer Placeholder 2">
            <a:extLst>
              <a:ext uri="{FF2B5EF4-FFF2-40B4-BE49-F238E27FC236}">
                <a16:creationId xmlns:a16="http://schemas.microsoft.com/office/drawing/2014/main" id="{CAA08D5B-9752-569C-5A9D-AF2647865FBF}"/>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5632BAF-0167-C26F-0554-12231B89A6F4}"/>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2A24B445-07B4-4C15-F7E3-C10A0947D47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18CED34B-A743-9339-8AD6-E554AF0D1B97}"/>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Summary quiz</a:t>
            </a:r>
            <a:endParaRPr/>
          </a:p>
        </p:txBody>
      </p:sp>
      <p:sp>
        <p:nvSpPr>
          <p:cNvPr id="204" name="Google Shape;204;p10"/>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357505" algn="l" rtl="0">
              <a:spcBef>
                <a:spcPts val="0"/>
              </a:spcBef>
              <a:spcAft>
                <a:spcPts val="0"/>
              </a:spcAft>
              <a:buSzPts val="2470"/>
              <a:buNone/>
            </a:pPr>
            <a:endParaRPr>
              <a:latin typeface="Calibri"/>
              <a:ea typeface="Calibri"/>
              <a:cs typeface="Calibri"/>
              <a:sym typeface="Calibri"/>
            </a:endParaRPr>
          </a:p>
          <a:p>
            <a:pPr marL="514350" lvl="0" indent="-514350" algn="l" rtl="0">
              <a:spcBef>
                <a:spcPts val="520"/>
              </a:spcBef>
              <a:spcAft>
                <a:spcPts val="0"/>
              </a:spcAft>
              <a:buSzPts val="2470"/>
              <a:buAutoNum type="arabicParenR"/>
            </a:pPr>
            <a:r>
              <a:rPr lang="en-GB">
                <a:solidFill>
                  <a:schemeClr val="dk1"/>
                </a:solidFill>
                <a:latin typeface="Calibri"/>
                <a:ea typeface="Calibri"/>
                <a:cs typeface="Calibri"/>
                <a:sym typeface="Calibri"/>
              </a:rPr>
              <a:t>Name the structures that oxygen passes through on the way to the alveoli in order		(5 marks)</a:t>
            </a:r>
            <a:endParaRPr/>
          </a:p>
          <a:p>
            <a:pPr marL="0" lvl="0" indent="0" algn="l" rtl="0">
              <a:spcBef>
                <a:spcPts val="520"/>
              </a:spcBef>
              <a:spcAft>
                <a:spcPts val="0"/>
              </a:spcAft>
              <a:buSzPts val="2470"/>
              <a:buNone/>
            </a:pPr>
            <a:endParaRPr>
              <a:latin typeface="Calibri"/>
              <a:ea typeface="Calibri"/>
              <a:cs typeface="Calibri"/>
              <a:sym typeface="Calibri"/>
            </a:endParaRPr>
          </a:p>
          <a:p>
            <a:pPr marL="514350" lvl="0" indent="-514350" algn="l" rtl="0">
              <a:spcBef>
                <a:spcPts val="520"/>
              </a:spcBef>
              <a:spcAft>
                <a:spcPts val="0"/>
              </a:spcAft>
              <a:buSzPts val="2470"/>
              <a:buFont typeface="Calibri"/>
              <a:buAutoNum type="arabicParenR"/>
            </a:pPr>
            <a:r>
              <a:rPr lang="en-GB">
                <a:solidFill>
                  <a:schemeClr val="dk1"/>
                </a:solidFill>
                <a:latin typeface="Calibri"/>
                <a:ea typeface="Calibri"/>
                <a:cs typeface="Calibri"/>
                <a:sym typeface="Calibri"/>
              </a:rPr>
              <a:t>Name the six features that make the alveoli suitable for gaseous exchange			(6 marks)</a:t>
            </a:r>
            <a:endParaRPr/>
          </a:p>
          <a:p>
            <a:pPr marL="0" lvl="0" indent="0" algn="l" rtl="0">
              <a:spcBef>
                <a:spcPts val="520"/>
              </a:spcBef>
              <a:spcAft>
                <a:spcPts val="0"/>
              </a:spcAft>
              <a:buSzPts val="2470"/>
              <a:buNone/>
            </a:pPr>
            <a:endParaRPr>
              <a:latin typeface="Calibri"/>
              <a:ea typeface="Calibri"/>
              <a:cs typeface="Calibri"/>
              <a:sym typeface="Calibri"/>
            </a:endParaRPr>
          </a:p>
          <a:p>
            <a:pPr marL="514350" lvl="0" indent="-514350" algn="l" rtl="0">
              <a:spcBef>
                <a:spcPts val="520"/>
              </a:spcBef>
              <a:spcAft>
                <a:spcPts val="0"/>
              </a:spcAft>
              <a:buSzPts val="2470"/>
              <a:buFont typeface="Calibri"/>
              <a:buAutoNum type="arabicParenR"/>
            </a:pPr>
            <a:r>
              <a:rPr lang="en-GB">
                <a:solidFill>
                  <a:schemeClr val="dk1"/>
                </a:solidFill>
                <a:latin typeface="Calibri"/>
                <a:ea typeface="Calibri"/>
                <a:cs typeface="Calibri"/>
                <a:sym typeface="Calibri"/>
              </a:rPr>
              <a:t>Describe why each of these features is beneficial for gaseous exchange			(6 marks)</a:t>
            </a:r>
            <a:endParaRPr/>
          </a:p>
        </p:txBody>
      </p:sp>
      <p:sp>
        <p:nvSpPr>
          <p:cNvPr id="2" name="Footer Placeholder 2">
            <a:extLst>
              <a:ext uri="{FF2B5EF4-FFF2-40B4-BE49-F238E27FC236}">
                <a16:creationId xmlns:a16="http://schemas.microsoft.com/office/drawing/2014/main" id="{D9F5BCA3-56C0-F267-728B-791CB32CD855}"/>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2EEE89B-8E29-D363-B07A-B47AD5B3C0D0}"/>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3032B8B2-2838-9598-C8A1-41F375152E6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D9BCE058-F6CA-C10C-30A6-478392DD92EA}"/>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a:spLocks noGrp="1"/>
          </p:cNvSpPr>
          <p:nvPr>
            <p:ph type="ctrTitle"/>
          </p:nvPr>
        </p:nvSpPr>
        <p:spPr>
          <a:xfrm>
            <a:off x="605408" y="2564904"/>
            <a:ext cx="7851648" cy="720080"/>
          </a:xfrm>
          <a:prstGeom prst="rect">
            <a:avLst/>
          </a:prstGeom>
          <a:noFill/>
          <a:ln w="9525" cap="flat" cmpd="sng">
            <a:solidFill>
              <a:schemeClr val="lt1"/>
            </a:solidFill>
            <a:prstDash val="solid"/>
            <a:round/>
            <a:headEnd type="none" w="sm" len="sm"/>
            <a:tailEnd type="none" w="sm" len="sm"/>
          </a:ln>
        </p:spPr>
        <p:txBody>
          <a:bodyPr spcFirstLastPara="1" wrap="square" lIns="0" tIns="0" rIns="18275" bIns="0" anchor="b" anchorCtr="0">
            <a:normAutofit fontScale="90000"/>
          </a:bodyPr>
          <a:lstStyle/>
          <a:p>
            <a:pPr marL="0" lvl="0" indent="0" algn="l" rtl="0">
              <a:spcBef>
                <a:spcPts val="0"/>
              </a:spcBef>
              <a:spcAft>
                <a:spcPts val="0"/>
              </a:spcAft>
              <a:buClr>
                <a:srgbClr val="4CE0EA"/>
              </a:buClr>
              <a:buSzPct val="100000"/>
              <a:buFont typeface="Calibri"/>
              <a:buNone/>
            </a:pPr>
            <a:r>
              <a:rPr lang="en-GB" sz="3600"/>
              <a:t> </a:t>
            </a:r>
            <a:br>
              <a:rPr lang="en-GB"/>
            </a:br>
            <a:r>
              <a:rPr lang="en-GB" sz="4900"/>
              <a:t>2.2 The mechanics of breathing</a:t>
            </a:r>
            <a:endParaRPr sz="3600"/>
          </a:p>
        </p:txBody>
      </p:sp>
      <p:sp>
        <p:nvSpPr>
          <p:cNvPr id="210" name="Google Shape;210;p11"/>
          <p:cNvSpPr txBox="1">
            <a:spLocks noGrp="1"/>
          </p:cNvSpPr>
          <p:nvPr>
            <p:ph type="subTitle" idx="1"/>
          </p:nvPr>
        </p:nvSpPr>
        <p:spPr>
          <a:xfrm>
            <a:off x="605408" y="3356992"/>
            <a:ext cx="7851648" cy="1560949"/>
          </a:xfrm>
          <a:prstGeom prst="rect">
            <a:avLst/>
          </a:prstGeom>
          <a:noFill/>
          <a:ln w="9525" cap="flat" cmpd="sng">
            <a:solidFill>
              <a:schemeClr val="lt1"/>
            </a:solidFill>
            <a:prstDash val="solid"/>
            <a:round/>
            <a:headEnd type="none" w="sm" len="sm"/>
            <a:tailEnd type="none" w="sm" len="sm"/>
          </a:ln>
        </p:spPr>
        <p:txBody>
          <a:bodyPr spcFirstLastPara="1" wrap="square" lIns="0" tIns="45700" rIns="18275" bIns="45700" anchor="t" anchorCtr="0">
            <a:normAutofit fontScale="85000" lnSpcReduction="10000"/>
          </a:bodyPr>
          <a:lstStyle/>
          <a:p>
            <a:pPr marL="0" lvl="0" indent="0" algn="ctr" rtl="0">
              <a:spcBef>
                <a:spcPts val="0"/>
              </a:spcBef>
              <a:spcAft>
                <a:spcPts val="0"/>
              </a:spcAft>
              <a:buSzPct val="95000"/>
              <a:buNone/>
            </a:pPr>
            <a:r>
              <a:rPr lang="en-GB">
                <a:latin typeface="Calibri"/>
                <a:ea typeface="Calibri"/>
                <a:cs typeface="Calibri"/>
                <a:sym typeface="Calibri"/>
              </a:rPr>
              <a:t> </a:t>
            </a:r>
            <a:r>
              <a:rPr lang="en-GB" u="sng">
                <a:latin typeface="Calibri"/>
                <a:ea typeface="Calibri"/>
                <a:cs typeface="Calibri"/>
                <a:sym typeface="Calibri"/>
              </a:rPr>
              <a:t>Learning objectives</a:t>
            </a:r>
            <a:endParaRPr/>
          </a:p>
          <a:p>
            <a:pPr marL="0" lvl="0" indent="0" algn="l" rtl="0">
              <a:spcBef>
                <a:spcPts val="442"/>
              </a:spcBef>
              <a:spcAft>
                <a:spcPts val="0"/>
              </a:spcAft>
              <a:buSzPct val="95000"/>
              <a:buNone/>
            </a:pPr>
            <a:r>
              <a:rPr lang="en-GB">
                <a:latin typeface="Calibri"/>
                <a:ea typeface="Calibri"/>
                <a:cs typeface="Calibri"/>
                <a:sym typeface="Calibri"/>
              </a:rPr>
              <a:t> 1) Identify the location of the diaphragm and intercostal muscles</a:t>
            </a:r>
            <a:endParaRPr/>
          </a:p>
          <a:p>
            <a:pPr marL="0" lvl="0" indent="0" algn="l" rtl="0">
              <a:spcBef>
                <a:spcPts val="442"/>
              </a:spcBef>
              <a:spcAft>
                <a:spcPts val="0"/>
              </a:spcAft>
              <a:buSzPct val="95000"/>
              <a:buNone/>
            </a:pPr>
            <a:r>
              <a:rPr lang="en-GB">
                <a:latin typeface="Calibri"/>
                <a:ea typeface="Calibri"/>
                <a:cs typeface="Calibri"/>
                <a:sym typeface="Calibri"/>
              </a:rPr>
              <a:t> 2) Understand the role of these muscles during normal breathing</a:t>
            </a:r>
            <a:endParaRPr/>
          </a:p>
          <a:p>
            <a:pPr marL="0" lvl="0" indent="0" algn="l" rtl="0">
              <a:spcBef>
                <a:spcPts val="442"/>
              </a:spcBef>
              <a:spcAft>
                <a:spcPts val="0"/>
              </a:spcAft>
              <a:buSzPct val="95000"/>
              <a:buNone/>
            </a:pPr>
            <a:r>
              <a:rPr lang="en-GB">
                <a:latin typeface="Calibri"/>
                <a:ea typeface="Calibri"/>
                <a:cs typeface="Calibri"/>
                <a:sym typeface="Calibri"/>
              </a:rPr>
              <a:t> 3) Describe the mechanics of breathing</a:t>
            </a:r>
            <a:endParaRPr/>
          </a:p>
          <a:p>
            <a:pPr marL="0" marR="45720" lvl="0" indent="0" algn="r" rtl="0">
              <a:spcBef>
                <a:spcPts val="442"/>
              </a:spcBef>
              <a:spcAft>
                <a:spcPts val="0"/>
              </a:spcAft>
              <a:buSzPct val="95000"/>
              <a:buNone/>
            </a:pPr>
            <a:endParaRPr/>
          </a:p>
        </p:txBody>
      </p:sp>
      <p:sp>
        <p:nvSpPr>
          <p:cNvPr id="211" name="Google Shape;211;p11"/>
          <p:cNvSpPr/>
          <p:nvPr/>
        </p:nvSpPr>
        <p:spPr>
          <a:xfrm>
            <a:off x="395536" y="395952"/>
            <a:ext cx="4101954" cy="1569661"/>
          </a:xfrm>
          <a:prstGeom prst="roundRect">
            <a:avLst>
              <a:gd name="adj" fmla="val 16667"/>
            </a:avLst>
          </a:prstGeom>
          <a:solidFill>
            <a:srgbClr val="56A9F3"/>
          </a:solidFill>
          <a:ln w="28575" cap="flat" cmpd="sng">
            <a:solidFill>
              <a:srgbClr val="0737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212" name="Google Shape;212;p11"/>
          <p:cNvSpPr txBox="1"/>
          <p:nvPr/>
        </p:nvSpPr>
        <p:spPr>
          <a:xfrm>
            <a:off x="539552" y="623590"/>
            <a:ext cx="381642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alibri"/>
                <a:ea typeface="Calibri"/>
                <a:cs typeface="Calibri"/>
                <a:sym typeface="Calibri"/>
              </a:rPr>
              <a:t>Anatomy and Physiology</a:t>
            </a:r>
            <a:endParaRPr sz="3200">
              <a:solidFill>
                <a:schemeClr val="dk1"/>
              </a:solidFill>
              <a:latin typeface="Calibri"/>
              <a:ea typeface="Calibri"/>
              <a:cs typeface="Calibri"/>
              <a:sym typeface="Calibri"/>
            </a:endParaRPr>
          </a:p>
        </p:txBody>
      </p:sp>
      <p:sp>
        <p:nvSpPr>
          <p:cNvPr id="213" name="Google Shape;213;p11"/>
          <p:cNvSpPr/>
          <p:nvPr/>
        </p:nvSpPr>
        <p:spPr>
          <a:xfrm>
            <a:off x="4603913" y="395952"/>
            <a:ext cx="4101954" cy="1569661"/>
          </a:xfrm>
          <a:prstGeom prst="roundRect">
            <a:avLst>
              <a:gd name="adj" fmla="val 16667"/>
            </a:avLst>
          </a:prstGeom>
          <a:solidFill>
            <a:srgbClr val="AFDF9F"/>
          </a:solidFill>
          <a:ln w="28575" cap="flat" cmpd="sng">
            <a:solidFill>
              <a:srgbClr val="54A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214" name="Google Shape;214;p11"/>
          <p:cNvSpPr txBox="1"/>
          <p:nvPr/>
        </p:nvSpPr>
        <p:spPr>
          <a:xfrm>
            <a:off x="4745427" y="395953"/>
            <a:ext cx="381642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u="sng">
                <a:solidFill>
                  <a:srgbClr val="000000"/>
                </a:solidFill>
                <a:latin typeface="Calibri"/>
                <a:ea typeface="Calibri"/>
                <a:cs typeface="Calibri"/>
                <a:sym typeface="Calibri"/>
              </a:rPr>
              <a:t>Chapter 2</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GB" sz="3200">
                <a:solidFill>
                  <a:srgbClr val="000000"/>
                </a:solidFill>
                <a:latin typeface="Calibri"/>
                <a:ea typeface="Calibri"/>
                <a:cs typeface="Calibri"/>
                <a:sym typeface="Calibri"/>
              </a:rPr>
              <a:t>The respiratory system</a:t>
            </a:r>
            <a:endParaRPr sz="3200">
              <a:solidFill>
                <a:srgbClr val="000000"/>
              </a:solidFill>
              <a:latin typeface="Calibri"/>
              <a:ea typeface="Calibri"/>
              <a:cs typeface="Calibri"/>
              <a:sym typeface="Calibri"/>
            </a:endParaRPr>
          </a:p>
        </p:txBody>
      </p:sp>
      <p:sp>
        <p:nvSpPr>
          <p:cNvPr id="2" name="Footer Placeholder 2">
            <a:extLst>
              <a:ext uri="{FF2B5EF4-FFF2-40B4-BE49-F238E27FC236}">
                <a16:creationId xmlns:a16="http://schemas.microsoft.com/office/drawing/2014/main" id="{35F6CE4D-D31D-327D-D4A4-942065D63BF3}"/>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F459832-1F2B-3A75-6D46-57D9A55C13D9}"/>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391603CC-FEDB-20DF-BF60-6F81CD556D6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A03421BF-603A-6FE8-F34E-DABF5939A93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179512" y="116632"/>
            <a:ext cx="8784976" cy="936104"/>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What you need to know</a:t>
            </a:r>
            <a:endParaRPr/>
          </a:p>
        </p:txBody>
      </p:sp>
      <p:pic>
        <p:nvPicPr>
          <p:cNvPr id="224" name="Google Shape;224;p12"/>
          <p:cNvPicPr preferRelativeResize="0"/>
          <p:nvPr/>
        </p:nvPicPr>
        <p:blipFill rotWithShape="1">
          <a:blip r:embed="rId3">
            <a:alphaModFix/>
          </a:blip>
          <a:srcRect/>
          <a:stretch/>
        </p:blipFill>
        <p:spPr>
          <a:xfrm>
            <a:off x="179512" y="3140968"/>
            <a:ext cx="8820472" cy="606535"/>
          </a:xfrm>
          <a:prstGeom prst="rect">
            <a:avLst/>
          </a:prstGeom>
          <a:noFill/>
          <a:ln>
            <a:noFill/>
          </a:ln>
        </p:spPr>
      </p:pic>
      <p:sp>
        <p:nvSpPr>
          <p:cNvPr id="2" name="Footer Placeholder 2">
            <a:extLst>
              <a:ext uri="{FF2B5EF4-FFF2-40B4-BE49-F238E27FC236}">
                <a16:creationId xmlns:a16="http://schemas.microsoft.com/office/drawing/2014/main" id="{4261E9C5-CC1B-FB03-8DFA-D93405F7EF18}"/>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EC2A5DB-0740-9E4A-FE65-2885116DEC87}"/>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0A781355-7563-E01D-69F3-CE3707045893}"/>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5737BB4B-D87A-4B98-AFDF-3B42F5484F25}"/>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The mechanics of breathing</a:t>
            </a:r>
            <a:endParaRPr/>
          </a:p>
        </p:txBody>
      </p:sp>
      <p:sp>
        <p:nvSpPr>
          <p:cNvPr id="230" name="Google Shape;230;p13"/>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SzPts val="2280"/>
              <a:buNone/>
            </a:pPr>
            <a:r>
              <a:rPr lang="en-GB" sz="2400">
                <a:solidFill>
                  <a:schemeClr val="dk1"/>
                </a:solidFill>
                <a:latin typeface="Calibri"/>
                <a:ea typeface="Calibri"/>
                <a:cs typeface="Calibri"/>
                <a:sym typeface="Calibri"/>
              </a:rPr>
              <a:t>We now know the pathway of air, but how does the air move into the alveoli for gaseous exchange to occur?</a:t>
            </a:r>
            <a:endParaRPr/>
          </a:p>
          <a:p>
            <a:pPr marL="0" lvl="0" indent="0" algn="l" rtl="0">
              <a:spcBef>
                <a:spcPts val="480"/>
              </a:spcBef>
              <a:spcAft>
                <a:spcPts val="0"/>
              </a:spcAft>
              <a:buSzPts val="2280"/>
              <a:buNone/>
            </a:pPr>
            <a:endParaRPr sz="2400">
              <a:latin typeface="Calibri"/>
              <a:ea typeface="Calibri"/>
              <a:cs typeface="Calibri"/>
              <a:sym typeface="Calibri"/>
            </a:endParaRPr>
          </a:p>
          <a:p>
            <a:pPr marL="274320" lvl="0" indent="-274320" algn="l" rtl="0">
              <a:spcBef>
                <a:spcPts val="360"/>
              </a:spcBef>
              <a:spcAft>
                <a:spcPts val="0"/>
              </a:spcAft>
              <a:buSzPts val="1710"/>
              <a:buChar char="⚫"/>
            </a:pPr>
            <a:r>
              <a:rPr lang="en-GB" sz="1800">
                <a:solidFill>
                  <a:schemeClr val="dk1"/>
                </a:solidFill>
                <a:latin typeface="Calibri"/>
                <a:ea typeface="Calibri"/>
                <a:cs typeface="Calibri"/>
                <a:sym typeface="Calibri"/>
              </a:rPr>
              <a:t>The process of breathing (</a:t>
            </a:r>
            <a:r>
              <a:rPr lang="en-GB" sz="1800" i="1">
                <a:solidFill>
                  <a:schemeClr val="dk1"/>
                </a:solidFill>
                <a:latin typeface="Calibri"/>
                <a:ea typeface="Calibri"/>
                <a:cs typeface="Calibri"/>
                <a:sym typeface="Calibri"/>
              </a:rPr>
              <a:t>pulmonary ventilation</a:t>
            </a:r>
            <a:r>
              <a:rPr lang="en-GB" sz="1800">
                <a:solidFill>
                  <a:schemeClr val="dk1"/>
                </a:solidFill>
                <a:latin typeface="Calibri"/>
                <a:ea typeface="Calibri"/>
                <a:cs typeface="Calibri"/>
                <a:sym typeface="Calibri"/>
              </a:rPr>
              <a:t>) is controlled by muscles</a:t>
            </a:r>
            <a:endParaRPr/>
          </a:p>
          <a:p>
            <a:pPr marL="274320" lvl="0" indent="-274320" algn="l" rtl="0">
              <a:spcBef>
                <a:spcPts val="360"/>
              </a:spcBef>
              <a:spcAft>
                <a:spcPts val="0"/>
              </a:spcAft>
              <a:buSzPts val="1710"/>
              <a:buChar char="⚫"/>
            </a:pPr>
            <a:r>
              <a:rPr lang="en-GB" sz="1800">
                <a:solidFill>
                  <a:schemeClr val="dk1"/>
                </a:solidFill>
                <a:latin typeface="Calibri"/>
                <a:ea typeface="Calibri"/>
                <a:cs typeface="Calibri"/>
                <a:sym typeface="Calibri"/>
              </a:rPr>
              <a:t>These muscles contract or relax forcing air to move into or out of the lungs</a:t>
            </a:r>
            <a:endParaRPr/>
          </a:p>
          <a:p>
            <a:pPr marL="640080" lvl="1" indent="-246888" algn="l" rtl="0">
              <a:spcBef>
                <a:spcPts val="480"/>
              </a:spcBef>
              <a:spcAft>
                <a:spcPts val="0"/>
              </a:spcAft>
              <a:buSzPts val="2040"/>
              <a:buNone/>
            </a:pPr>
            <a:endParaRPr i="1">
              <a:latin typeface="Calibri"/>
              <a:ea typeface="Calibri"/>
              <a:cs typeface="Calibri"/>
              <a:sym typeface="Calibri"/>
            </a:endParaRPr>
          </a:p>
        </p:txBody>
      </p:sp>
      <p:cxnSp>
        <p:nvCxnSpPr>
          <p:cNvPr id="231" name="Google Shape;231;p13"/>
          <p:cNvCxnSpPr/>
          <p:nvPr/>
        </p:nvCxnSpPr>
        <p:spPr>
          <a:xfrm>
            <a:off x="457200" y="2636912"/>
            <a:ext cx="8229600" cy="0"/>
          </a:xfrm>
          <a:prstGeom prst="straightConnector1">
            <a:avLst/>
          </a:prstGeom>
          <a:noFill/>
          <a:ln w="9525" cap="flat" cmpd="sng">
            <a:solidFill>
              <a:srgbClr val="075192"/>
            </a:solidFill>
            <a:prstDash val="solid"/>
            <a:round/>
            <a:headEnd type="none" w="sm" len="sm"/>
            <a:tailEnd type="none" w="sm" len="sm"/>
          </a:ln>
        </p:spPr>
      </p:cxnSp>
      <p:sp>
        <p:nvSpPr>
          <p:cNvPr id="232" name="Google Shape;232;p13"/>
          <p:cNvSpPr txBox="1"/>
          <p:nvPr/>
        </p:nvSpPr>
        <p:spPr>
          <a:xfrm>
            <a:off x="5652120" y="2227012"/>
            <a:ext cx="2977480" cy="369332"/>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Spend 30 seconds to discuss</a:t>
            </a:r>
            <a:endParaRPr/>
          </a:p>
        </p:txBody>
      </p:sp>
      <p:pic>
        <p:nvPicPr>
          <p:cNvPr id="233" name="Google Shape;233;p13"/>
          <p:cNvPicPr preferRelativeResize="0"/>
          <p:nvPr/>
        </p:nvPicPr>
        <p:blipFill rotWithShape="1">
          <a:blip r:embed="rId3">
            <a:alphaModFix/>
          </a:blip>
          <a:srcRect l="3538" t="4500" r="2750" b="14250"/>
          <a:stretch/>
        </p:blipFill>
        <p:spPr>
          <a:xfrm>
            <a:off x="2051720" y="3284984"/>
            <a:ext cx="5059682" cy="3188875"/>
          </a:xfrm>
          <a:prstGeom prst="rect">
            <a:avLst/>
          </a:prstGeom>
          <a:noFill/>
          <a:ln>
            <a:noFill/>
          </a:ln>
        </p:spPr>
      </p:pic>
      <p:sp>
        <p:nvSpPr>
          <p:cNvPr id="2" name="Footer Placeholder 2">
            <a:extLst>
              <a:ext uri="{FF2B5EF4-FFF2-40B4-BE49-F238E27FC236}">
                <a16:creationId xmlns:a16="http://schemas.microsoft.com/office/drawing/2014/main" id="{DDB08397-01CC-982D-3668-1E40FADE0DA1}"/>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6253EA8-3216-0281-B3FC-D0CE16EFC6BD}"/>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65D81A15-62DC-3763-8690-6DBD962912B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BCF986AA-D70C-9FCC-07F5-4A625B2F3E99}"/>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4"/>
          <p:cNvSpPr txBox="1">
            <a:spLocks noGrp="1"/>
          </p:cNvSpPr>
          <p:nvPr>
            <p:ph type="title"/>
          </p:nvPr>
        </p:nvSpPr>
        <p:spPr>
          <a:xfrm>
            <a:off x="323528" y="188640"/>
            <a:ext cx="8496944"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The mechanics of breathing</a:t>
            </a:r>
            <a:endParaRPr/>
          </a:p>
        </p:txBody>
      </p:sp>
      <p:sp>
        <p:nvSpPr>
          <p:cNvPr id="239" name="Google Shape;239;p14"/>
          <p:cNvSpPr txBox="1">
            <a:spLocks noGrp="1"/>
          </p:cNvSpPr>
          <p:nvPr>
            <p:ph type="body" idx="1"/>
          </p:nvPr>
        </p:nvSpPr>
        <p:spPr>
          <a:xfrm>
            <a:off x="323528" y="1412776"/>
            <a:ext cx="4353166"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a:bodyPr>
          <a:lstStyle/>
          <a:p>
            <a:pPr marL="274320" lvl="0" indent="-274320" algn="ctr" rtl="0">
              <a:spcBef>
                <a:spcPts val="0"/>
              </a:spcBef>
              <a:spcAft>
                <a:spcPts val="0"/>
              </a:spcAft>
              <a:buSzPct val="95000"/>
              <a:buNone/>
            </a:pPr>
            <a:r>
              <a:rPr lang="en-GB" b="1" u="sng">
                <a:solidFill>
                  <a:schemeClr val="dk1"/>
                </a:solidFill>
                <a:latin typeface="Calibri"/>
                <a:ea typeface="Calibri"/>
                <a:cs typeface="Calibri"/>
                <a:sym typeface="Calibri"/>
              </a:rPr>
              <a:t>Muscles</a:t>
            </a:r>
            <a:endParaRPr/>
          </a:p>
          <a:p>
            <a:pPr marL="274320" lvl="0" indent="-274320" algn="ctr" rtl="0">
              <a:spcBef>
                <a:spcPts val="481"/>
              </a:spcBef>
              <a:spcAft>
                <a:spcPts val="0"/>
              </a:spcAft>
              <a:buSzPct val="95000"/>
              <a:buNone/>
            </a:pPr>
            <a:endParaRPr b="1" u="sng">
              <a:latin typeface="Calibri"/>
              <a:ea typeface="Calibri"/>
              <a:cs typeface="Calibri"/>
              <a:sym typeface="Calibri"/>
            </a:endParaRPr>
          </a:p>
          <a:p>
            <a:pPr marL="274320" lvl="0" indent="-274320" algn="l" rtl="0">
              <a:spcBef>
                <a:spcPts val="481"/>
              </a:spcBef>
              <a:spcAft>
                <a:spcPts val="0"/>
              </a:spcAft>
              <a:buSzPct val="95000"/>
              <a:buChar char="⚫"/>
            </a:pPr>
            <a:r>
              <a:rPr lang="en-GB" b="1">
                <a:solidFill>
                  <a:schemeClr val="dk1"/>
                </a:solidFill>
                <a:latin typeface="Calibri"/>
                <a:ea typeface="Calibri"/>
                <a:cs typeface="Calibri"/>
                <a:sym typeface="Calibri"/>
              </a:rPr>
              <a:t>Intercostal muscles</a:t>
            </a:r>
            <a:endParaRPr/>
          </a:p>
          <a:p>
            <a:pPr marL="640080" lvl="1" indent="-246888" algn="l" rtl="0">
              <a:spcBef>
                <a:spcPts val="444"/>
              </a:spcBef>
              <a:spcAft>
                <a:spcPts val="0"/>
              </a:spcAft>
              <a:buSzPct val="85000"/>
              <a:buChar char="⚫"/>
            </a:pPr>
            <a:r>
              <a:rPr lang="en-GB">
                <a:solidFill>
                  <a:schemeClr val="dk1"/>
                </a:solidFill>
                <a:latin typeface="Calibri"/>
                <a:ea typeface="Calibri"/>
                <a:cs typeface="Calibri"/>
                <a:sym typeface="Calibri"/>
              </a:rPr>
              <a:t>The muscles between the ribs that raise and lower the ribs</a:t>
            </a:r>
            <a:endParaRPr/>
          </a:p>
          <a:p>
            <a:pPr marL="393192" lvl="1" indent="0" algn="l" rtl="0">
              <a:spcBef>
                <a:spcPts val="444"/>
              </a:spcBef>
              <a:spcAft>
                <a:spcPts val="0"/>
              </a:spcAft>
              <a:buSzPct val="85000"/>
              <a:buNone/>
            </a:pPr>
            <a:endParaRPr i="1">
              <a:latin typeface="Calibri"/>
              <a:ea typeface="Calibri"/>
              <a:cs typeface="Calibri"/>
              <a:sym typeface="Calibri"/>
            </a:endParaRPr>
          </a:p>
          <a:p>
            <a:pPr marL="274320" lvl="0" indent="-274320" algn="l" rtl="0">
              <a:spcBef>
                <a:spcPts val="481"/>
              </a:spcBef>
              <a:spcAft>
                <a:spcPts val="0"/>
              </a:spcAft>
              <a:buSzPct val="95000"/>
              <a:buChar char="⚫"/>
            </a:pPr>
            <a:r>
              <a:rPr lang="en-GB" b="1">
                <a:solidFill>
                  <a:schemeClr val="dk1"/>
                </a:solidFill>
                <a:latin typeface="Calibri"/>
                <a:ea typeface="Calibri"/>
                <a:cs typeface="Calibri"/>
                <a:sym typeface="Calibri"/>
              </a:rPr>
              <a:t>Diaphragm</a:t>
            </a:r>
            <a:endParaRPr/>
          </a:p>
          <a:p>
            <a:pPr marL="640080" lvl="1" indent="-246888" algn="l" rtl="0">
              <a:spcBef>
                <a:spcPts val="444"/>
              </a:spcBef>
              <a:spcAft>
                <a:spcPts val="0"/>
              </a:spcAft>
              <a:buSzPct val="85000"/>
              <a:buChar char="⚫"/>
            </a:pPr>
            <a:r>
              <a:rPr lang="en-GB">
                <a:solidFill>
                  <a:schemeClr val="dk1"/>
                </a:solidFill>
                <a:latin typeface="Calibri"/>
                <a:ea typeface="Calibri"/>
                <a:cs typeface="Calibri"/>
                <a:sym typeface="Calibri"/>
              </a:rPr>
              <a:t>A muscular ‘sheet’ at the base of the chest cavity</a:t>
            </a:r>
            <a:endParaRPr/>
          </a:p>
          <a:p>
            <a:pPr marL="640080" lvl="1" indent="-246888" algn="l" rtl="0">
              <a:spcBef>
                <a:spcPts val="444"/>
              </a:spcBef>
              <a:spcAft>
                <a:spcPts val="0"/>
              </a:spcAft>
              <a:buSzPct val="85000"/>
              <a:buChar char="⚫"/>
            </a:pPr>
            <a:r>
              <a:rPr lang="en-GB">
                <a:solidFill>
                  <a:schemeClr val="dk1"/>
                </a:solidFill>
                <a:latin typeface="Calibri"/>
                <a:ea typeface="Calibri"/>
                <a:cs typeface="Calibri"/>
                <a:sym typeface="Calibri"/>
              </a:rPr>
              <a:t>The diaphragm moves up and down, changing the volume of the the chest cavity</a:t>
            </a:r>
            <a:endParaRPr/>
          </a:p>
          <a:p>
            <a:pPr marL="640080" lvl="1" indent="-246888" algn="l" rtl="0">
              <a:spcBef>
                <a:spcPts val="444"/>
              </a:spcBef>
              <a:spcAft>
                <a:spcPts val="0"/>
              </a:spcAft>
              <a:buSzPct val="85000"/>
              <a:buNone/>
            </a:pPr>
            <a:endParaRPr i="1">
              <a:latin typeface="Calibri"/>
              <a:ea typeface="Calibri"/>
              <a:cs typeface="Calibri"/>
              <a:sym typeface="Calibri"/>
            </a:endParaRPr>
          </a:p>
        </p:txBody>
      </p:sp>
      <p:pic>
        <p:nvPicPr>
          <p:cNvPr id="240" name="Google Shape;240;p14"/>
          <p:cNvPicPr preferRelativeResize="0"/>
          <p:nvPr/>
        </p:nvPicPr>
        <p:blipFill rotWithShape="1">
          <a:blip r:embed="rId3">
            <a:alphaModFix/>
          </a:blip>
          <a:srcRect l="35136" t="13820" r="34938" b="4924"/>
          <a:stretch/>
        </p:blipFill>
        <p:spPr>
          <a:xfrm>
            <a:off x="5364088" y="1415278"/>
            <a:ext cx="2932002" cy="3456384"/>
          </a:xfrm>
          <a:prstGeom prst="rect">
            <a:avLst/>
          </a:prstGeom>
          <a:noFill/>
          <a:ln>
            <a:noFill/>
          </a:ln>
        </p:spPr>
      </p:pic>
      <p:pic>
        <p:nvPicPr>
          <p:cNvPr id="241" name="Google Shape;241;p14"/>
          <p:cNvPicPr preferRelativeResize="0"/>
          <p:nvPr/>
        </p:nvPicPr>
        <p:blipFill rotWithShape="1">
          <a:blip r:embed="rId4">
            <a:alphaModFix/>
          </a:blip>
          <a:srcRect/>
          <a:stretch/>
        </p:blipFill>
        <p:spPr>
          <a:xfrm>
            <a:off x="4788024" y="4984373"/>
            <a:ext cx="4032448" cy="1612979"/>
          </a:xfrm>
          <a:prstGeom prst="rect">
            <a:avLst/>
          </a:prstGeom>
          <a:noFill/>
          <a:ln>
            <a:noFill/>
          </a:ln>
        </p:spPr>
      </p:pic>
      <p:sp>
        <p:nvSpPr>
          <p:cNvPr id="2" name="Footer Placeholder 2">
            <a:extLst>
              <a:ext uri="{FF2B5EF4-FFF2-40B4-BE49-F238E27FC236}">
                <a16:creationId xmlns:a16="http://schemas.microsoft.com/office/drawing/2014/main" id="{622F2C46-D299-9BD1-E7AD-2D2698129983}"/>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607D241-6A1F-9653-B4F4-79EB01313D86}"/>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8511425D-6685-01F2-5F0F-75EF6681B431}"/>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2AEE4F31-AE2B-6EDA-D76C-A67F2D6F2C4A}"/>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5"/>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Inhalation (breathing in)</a:t>
            </a:r>
            <a:endParaRPr/>
          </a:p>
        </p:txBody>
      </p:sp>
      <p:sp>
        <p:nvSpPr>
          <p:cNvPr id="248" name="Google Shape;248;p15"/>
          <p:cNvSpPr txBox="1">
            <a:spLocks noGrp="1"/>
          </p:cNvSpPr>
          <p:nvPr>
            <p:ph type="body" idx="1"/>
          </p:nvPr>
        </p:nvSpPr>
        <p:spPr>
          <a:xfrm>
            <a:off x="3347864" y="1412776"/>
            <a:ext cx="5338936"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GB" u="sng">
                <a:solidFill>
                  <a:schemeClr val="dk1"/>
                </a:solidFill>
                <a:latin typeface="Calibri"/>
                <a:ea typeface="Calibri"/>
                <a:cs typeface="Calibri"/>
                <a:sym typeface="Calibri"/>
              </a:rPr>
              <a:t>Diaphragm</a:t>
            </a:r>
            <a:r>
              <a:rPr lang="en-GB">
                <a:solidFill>
                  <a:schemeClr val="dk1"/>
                </a:solidFill>
                <a:latin typeface="Calibri"/>
                <a:ea typeface="Calibri"/>
                <a:cs typeface="Calibri"/>
                <a:sym typeface="Calibri"/>
              </a:rPr>
              <a:t> – contracts and flattens (moves down)</a:t>
            </a:r>
            <a:endParaRPr/>
          </a:p>
          <a:p>
            <a:pPr marL="274320" lvl="0" indent="-274320" algn="l" rtl="0">
              <a:spcBef>
                <a:spcPts val="520"/>
              </a:spcBef>
              <a:spcAft>
                <a:spcPts val="0"/>
              </a:spcAft>
              <a:buSzPts val="2470"/>
              <a:buChar char="⚫"/>
            </a:pPr>
            <a:r>
              <a:rPr lang="en-GB" u="sng">
                <a:solidFill>
                  <a:schemeClr val="dk1"/>
                </a:solidFill>
                <a:latin typeface="Calibri"/>
                <a:ea typeface="Calibri"/>
                <a:cs typeface="Calibri"/>
                <a:sym typeface="Calibri"/>
              </a:rPr>
              <a:t>Intercostal muscles</a:t>
            </a:r>
            <a:r>
              <a:rPr lang="en-GB">
                <a:solidFill>
                  <a:schemeClr val="dk1"/>
                </a:solidFill>
                <a:latin typeface="Calibri"/>
                <a:ea typeface="Calibri"/>
                <a:cs typeface="Calibri"/>
                <a:sym typeface="Calibri"/>
              </a:rPr>
              <a:t> – contract, causing the ribs to move up and out</a:t>
            </a:r>
            <a:endParaRPr/>
          </a:p>
          <a:p>
            <a:pPr marL="274320" lvl="0" indent="-274320" algn="l" rtl="0">
              <a:spcBef>
                <a:spcPts val="520"/>
              </a:spcBef>
              <a:spcAft>
                <a:spcPts val="0"/>
              </a:spcAft>
              <a:buSzPts val="2470"/>
              <a:buChar char="⚫"/>
            </a:pPr>
            <a:r>
              <a:rPr lang="en-GB" u="sng">
                <a:solidFill>
                  <a:schemeClr val="dk1"/>
                </a:solidFill>
                <a:latin typeface="Calibri"/>
                <a:ea typeface="Calibri"/>
                <a:cs typeface="Calibri"/>
                <a:sym typeface="Calibri"/>
              </a:rPr>
              <a:t>Lungs</a:t>
            </a:r>
            <a:r>
              <a:rPr lang="en-GB">
                <a:solidFill>
                  <a:schemeClr val="dk1"/>
                </a:solidFill>
                <a:latin typeface="Calibri"/>
                <a:ea typeface="Calibri"/>
                <a:cs typeface="Calibri"/>
                <a:sym typeface="Calibri"/>
              </a:rPr>
              <a:t> – the volume inside the lungs increases</a:t>
            </a:r>
            <a:endParaRPr/>
          </a:p>
          <a:p>
            <a:pPr marL="274320" lvl="0" indent="-274320" algn="l" rtl="0">
              <a:spcBef>
                <a:spcPts val="520"/>
              </a:spcBef>
              <a:spcAft>
                <a:spcPts val="0"/>
              </a:spcAft>
              <a:buSzPts val="2470"/>
              <a:buChar char="⚫"/>
            </a:pPr>
            <a:r>
              <a:rPr lang="en-GB" u="sng">
                <a:solidFill>
                  <a:schemeClr val="dk1"/>
                </a:solidFill>
                <a:latin typeface="Calibri"/>
                <a:ea typeface="Calibri"/>
                <a:cs typeface="Calibri"/>
                <a:sym typeface="Calibri"/>
              </a:rPr>
              <a:t>Air pressure</a:t>
            </a:r>
            <a:r>
              <a:rPr lang="en-GB">
                <a:solidFill>
                  <a:schemeClr val="dk1"/>
                </a:solidFill>
                <a:latin typeface="Calibri"/>
                <a:ea typeface="Calibri"/>
                <a:cs typeface="Calibri"/>
                <a:sym typeface="Calibri"/>
              </a:rPr>
              <a:t> - inside the lungs decreases (relative to atmospheric air pressure)</a:t>
            </a:r>
            <a:endParaRPr u="sng">
              <a:latin typeface="Calibri"/>
              <a:ea typeface="Calibri"/>
              <a:cs typeface="Calibri"/>
              <a:sym typeface="Calibri"/>
            </a:endParaRPr>
          </a:p>
          <a:p>
            <a:pPr marL="274320" lvl="0" indent="-274320" algn="l" rtl="0">
              <a:spcBef>
                <a:spcPts val="520"/>
              </a:spcBef>
              <a:spcAft>
                <a:spcPts val="0"/>
              </a:spcAft>
              <a:buSzPts val="2470"/>
              <a:buChar char="⚫"/>
            </a:pPr>
            <a:r>
              <a:rPr lang="en-GB" u="sng">
                <a:solidFill>
                  <a:schemeClr val="dk1"/>
                </a:solidFill>
                <a:latin typeface="Calibri"/>
                <a:ea typeface="Calibri"/>
                <a:cs typeface="Calibri"/>
                <a:sym typeface="Calibri"/>
              </a:rPr>
              <a:t>Effect</a:t>
            </a:r>
            <a:r>
              <a:rPr lang="en-GB">
                <a:solidFill>
                  <a:schemeClr val="dk1"/>
                </a:solidFill>
                <a:latin typeface="Calibri"/>
                <a:ea typeface="Calibri"/>
                <a:cs typeface="Calibri"/>
                <a:sym typeface="Calibri"/>
              </a:rPr>
              <a:t> – air containing oxygen moves into the lungs</a:t>
            </a:r>
            <a:endParaRPr u="sng">
              <a:latin typeface="Calibri"/>
              <a:ea typeface="Calibri"/>
              <a:cs typeface="Calibri"/>
              <a:sym typeface="Calibri"/>
            </a:endParaRPr>
          </a:p>
        </p:txBody>
      </p:sp>
      <p:pic>
        <p:nvPicPr>
          <p:cNvPr id="249" name="Google Shape;249;p15"/>
          <p:cNvPicPr preferRelativeResize="0"/>
          <p:nvPr/>
        </p:nvPicPr>
        <p:blipFill rotWithShape="1">
          <a:blip r:embed="rId3">
            <a:alphaModFix/>
          </a:blip>
          <a:srcRect l="1176" t="9715" r="58823" b="1464"/>
          <a:stretch/>
        </p:blipFill>
        <p:spPr>
          <a:xfrm>
            <a:off x="467544" y="1412776"/>
            <a:ext cx="2754306" cy="5184576"/>
          </a:xfrm>
          <a:prstGeom prst="rect">
            <a:avLst/>
          </a:prstGeom>
          <a:noFill/>
          <a:ln>
            <a:noFill/>
          </a:ln>
        </p:spPr>
      </p:pic>
      <p:sp>
        <p:nvSpPr>
          <p:cNvPr id="250" name="Google Shape;250;p15"/>
          <p:cNvSpPr txBox="1"/>
          <p:nvPr/>
        </p:nvSpPr>
        <p:spPr>
          <a:xfrm>
            <a:off x="6444208" y="6023029"/>
            <a:ext cx="2458616" cy="646331"/>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Can you remember the pathway of oxygen?</a:t>
            </a:r>
            <a:endParaRPr/>
          </a:p>
        </p:txBody>
      </p:sp>
      <p:sp>
        <p:nvSpPr>
          <p:cNvPr id="251" name="Google Shape;251;p15"/>
          <p:cNvSpPr txBox="1"/>
          <p:nvPr/>
        </p:nvSpPr>
        <p:spPr>
          <a:xfrm>
            <a:off x="3428460" y="1487681"/>
            <a:ext cx="5175988" cy="5262979"/>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u="sng">
                <a:solidFill>
                  <a:schemeClr val="dk1"/>
                </a:solidFill>
                <a:latin typeface="Calibri"/>
                <a:ea typeface="Calibri"/>
                <a:cs typeface="Calibri"/>
                <a:sym typeface="Calibri"/>
              </a:rPr>
              <a:t>The effect of training</a:t>
            </a:r>
            <a:endParaRPr/>
          </a:p>
          <a:p>
            <a:pPr marL="0" marR="0" lvl="0" indent="0" algn="ctr" rtl="0">
              <a:spcBef>
                <a:spcPts val="0"/>
              </a:spcBef>
              <a:spcAft>
                <a:spcPts val="0"/>
              </a:spcAft>
              <a:buNone/>
            </a:pPr>
            <a:endParaRPr sz="2400"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-Over a sustained period of time, exercise / training can increase the strength of the diaphragm and intercostal muscles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-This enables them to expand further,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-increasing the volume of the lungs, allowing more oxygen to enter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-This enables athletes to compete at higher intensities for longer</a:t>
            </a:r>
            <a:endParaRPr/>
          </a:p>
        </p:txBody>
      </p:sp>
      <p:sp>
        <p:nvSpPr>
          <p:cNvPr id="2" name="Footer Placeholder 2">
            <a:extLst>
              <a:ext uri="{FF2B5EF4-FFF2-40B4-BE49-F238E27FC236}">
                <a16:creationId xmlns:a16="http://schemas.microsoft.com/office/drawing/2014/main" id="{BB6461B2-75DB-0655-EAB0-A807C5F72FA7}"/>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9755BC8-F689-028C-2017-49E431998035}"/>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8591A41E-DF83-2775-179F-1DE7E4B85C2B}"/>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8344A72A-B446-EDB7-CDDA-68F1E8E71A78}"/>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6"/>
          <p:cNvSpPr txBox="1">
            <a:spLocks noGrp="1"/>
          </p:cNvSpPr>
          <p:nvPr>
            <p:ph type="title"/>
          </p:nvPr>
        </p:nvSpPr>
        <p:spPr>
          <a:xfrm>
            <a:off x="395536" y="188640"/>
            <a:ext cx="8301608"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Exhalation (breathing out)</a:t>
            </a:r>
            <a:endParaRPr/>
          </a:p>
        </p:txBody>
      </p:sp>
      <p:sp>
        <p:nvSpPr>
          <p:cNvPr id="258" name="Google Shape;258;p16"/>
          <p:cNvSpPr txBox="1">
            <a:spLocks noGrp="1"/>
          </p:cNvSpPr>
          <p:nvPr>
            <p:ph type="body" idx="1"/>
          </p:nvPr>
        </p:nvSpPr>
        <p:spPr>
          <a:xfrm>
            <a:off x="3851920" y="1412776"/>
            <a:ext cx="483488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274320" lvl="0" indent="-274320" algn="l" rtl="0">
              <a:spcBef>
                <a:spcPts val="0"/>
              </a:spcBef>
              <a:spcAft>
                <a:spcPts val="0"/>
              </a:spcAft>
              <a:buSzPct val="95000"/>
              <a:buChar char="⚫"/>
            </a:pPr>
            <a:r>
              <a:rPr lang="en-GB" sz="2800" u="sng">
                <a:solidFill>
                  <a:schemeClr val="dk1"/>
                </a:solidFill>
                <a:latin typeface="Calibri"/>
                <a:ea typeface="Calibri"/>
                <a:cs typeface="Calibri"/>
                <a:sym typeface="Calibri"/>
              </a:rPr>
              <a:t>Diaphragm</a:t>
            </a:r>
            <a:r>
              <a:rPr lang="en-GB" sz="2800">
                <a:solidFill>
                  <a:schemeClr val="dk1"/>
                </a:solidFill>
                <a:latin typeface="Calibri"/>
                <a:ea typeface="Calibri"/>
                <a:cs typeface="Calibri"/>
                <a:sym typeface="Calibri"/>
              </a:rPr>
              <a:t> – relaxes and moves upwards</a:t>
            </a:r>
            <a:endParaRPr/>
          </a:p>
          <a:p>
            <a:pPr marL="274320" lvl="0" indent="-274320" algn="l" rtl="0">
              <a:spcBef>
                <a:spcPts val="518"/>
              </a:spcBef>
              <a:spcAft>
                <a:spcPts val="0"/>
              </a:spcAft>
              <a:buSzPct val="95000"/>
              <a:buChar char="⚫"/>
            </a:pPr>
            <a:r>
              <a:rPr lang="en-GB" sz="2800" u="sng">
                <a:solidFill>
                  <a:schemeClr val="dk1"/>
                </a:solidFill>
                <a:latin typeface="Calibri"/>
                <a:ea typeface="Calibri"/>
                <a:cs typeface="Calibri"/>
                <a:sym typeface="Calibri"/>
              </a:rPr>
              <a:t>Intercostal muscles</a:t>
            </a:r>
            <a:r>
              <a:rPr lang="en-GB" sz="2800">
                <a:solidFill>
                  <a:schemeClr val="dk1"/>
                </a:solidFill>
                <a:latin typeface="Calibri"/>
                <a:ea typeface="Calibri"/>
                <a:cs typeface="Calibri"/>
                <a:sym typeface="Calibri"/>
              </a:rPr>
              <a:t> – relax, causing the ribs to move downwards and inwards</a:t>
            </a:r>
            <a:endParaRPr/>
          </a:p>
          <a:p>
            <a:pPr marL="274320" lvl="0" indent="-274320" algn="l" rtl="0">
              <a:spcBef>
                <a:spcPts val="518"/>
              </a:spcBef>
              <a:spcAft>
                <a:spcPts val="0"/>
              </a:spcAft>
              <a:buSzPct val="95000"/>
              <a:buChar char="⚫"/>
            </a:pPr>
            <a:r>
              <a:rPr lang="en-GB" sz="2800" u="sng">
                <a:solidFill>
                  <a:schemeClr val="dk1"/>
                </a:solidFill>
                <a:latin typeface="Calibri"/>
                <a:ea typeface="Calibri"/>
                <a:cs typeface="Calibri"/>
                <a:sym typeface="Calibri"/>
              </a:rPr>
              <a:t>Lungs</a:t>
            </a:r>
            <a:r>
              <a:rPr lang="en-GB" sz="2800">
                <a:solidFill>
                  <a:schemeClr val="dk1"/>
                </a:solidFill>
                <a:latin typeface="Calibri"/>
                <a:ea typeface="Calibri"/>
                <a:cs typeface="Calibri"/>
                <a:sym typeface="Calibri"/>
              </a:rPr>
              <a:t> – the volume inside the lungs decreases</a:t>
            </a:r>
            <a:endParaRPr/>
          </a:p>
          <a:p>
            <a:pPr marL="274320" lvl="0" indent="-274320" algn="l" rtl="0">
              <a:spcBef>
                <a:spcPts val="518"/>
              </a:spcBef>
              <a:spcAft>
                <a:spcPts val="0"/>
              </a:spcAft>
              <a:buSzPct val="95000"/>
              <a:buChar char="⚫"/>
            </a:pPr>
            <a:r>
              <a:rPr lang="en-GB" sz="2800" u="sng">
                <a:solidFill>
                  <a:schemeClr val="dk1"/>
                </a:solidFill>
                <a:latin typeface="Calibri"/>
                <a:ea typeface="Calibri"/>
                <a:cs typeface="Calibri"/>
                <a:sym typeface="Calibri"/>
              </a:rPr>
              <a:t>Air pressure</a:t>
            </a:r>
            <a:r>
              <a:rPr lang="en-GB" sz="2800">
                <a:solidFill>
                  <a:schemeClr val="dk1"/>
                </a:solidFill>
                <a:latin typeface="Calibri"/>
                <a:ea typeface="Calibri"/>
                <a:cs typeface="Calibri"/>
                <a:sym typeface="Calibri"/>
              </a:rPr>
              <a:t> - inside the lungs increases (relative to atmospheric air pressure)</a:t>
            </a:r>
            <a:endParaRPr sz="2800" u="sng">
              <a:latin typeface="Calibri"/>
              <a:ea typeface="Calibri"/>
              <a:cs typeface="Calibri"/>
              <a:sym typeface="Calibri"/>
            </a:endParaRPr>
          </a:p>
          <a:p>
            <a:pPr marL="274320" lvl="0" indent="-274320" algn="l" rtl="0">
              <a:spcBef>
                <a:spcPts val="518"/>
              </a:spcBef>
              <a:spcAft>
                <a:spcPts val="0"/>
              </a:spcAft>
              <a:buSzPct val="95000"/>
              <a:buChar char="⚫"/>
            </a:pPr>
            <a:r>
              <a:rPr lang="en-GB" sz="2800" u="sng">
                <a:solidFill>
                  <a:schemeClr val="dk1"/>
                </a:solidFill>
                <a:latin typeface="Calibri"/>
                <a:ea typeface="Calibri"/>
                <a:cs typeface="Calibri"/>
                <a:sym typeface="Calibri"/>
              </a:rPr>
              <a:t>Effect</a:t>
            </a:r>
            <a:r>
              <a:rPr lang="en-GB" sz="2800">
                <a:solidFill>
                  <a:schemeClr val="dk1"/>
                </a:solidFill>
                <a:latin typeface="Calibri"/>
                <a:ea typeface="Calibri"/>
                <a:cs typeface="Calibri"/>
                <a:sym typeface="Calibri"/>
              </a:rPr>
              <a:t> – air containing carbon dioxide is forced out of the lungs</a:t>
            </a:r>
            <a:endParaRPr sz="2800" u="sng">
              <a:latin typeface="Calibri"/>
              <a:ea typeface="Calibri"/>
              <a:cs typeface="Calibri"/>
              <a:sym typeface="Calibri"/>
            </a:endParaRPr>
          </a:p>
          <a:p>
            <a:pPr marL="274320" lvl="0" indent="-274320" algn="l" rtl="0">
              <a:spcBef>
                <a:spcPts val="481"/>
              </a:spcBef>
              <a:spcAft>
                <a:spcPts val="0"/>
              </a:spcAft>
              <a:buSzPct val="95000"/>
              <a:buNone/>
            </a:pPr>
            <a:endParaRPr>
              <a:latin typeface="Calibri"/>
              <a:ea typeface="Calibri"/>
              <a:cs typeface="Calibri"/>
              <a:sym typeface="Calibri"/>
            </a:endParaRPr>
          </a:p>
        </p:txBody>
      </p:sp>
      <p:pic>
        <p:nvPicPr>
          <p:cNvPr id="259" name="Google Shape;259;p16"/>
          <p:cNvPicPr preferRelativeResize="0"/>
          <p:nvPr/>
        </p:nvPicPr>
        <p:blipFill rotWithShape="1">
          <a:blip r:embed="rId3">
            <a:alphaModFix/>
          </a:blip>
          <a:srcRect l="49412" t="9715" r="1176" b="1464"/>
          <a:stretch/>
        </p:blipFill>
        <p:spPr>
          <a:xfrm>
            <a:off x="395536" y="1412776"/>
            <a:ext cx="3384376" cy="5184576"/>
          </a:xfrm>
          <a:prstGeom prst="rect">
            <a:avLst/>
          </a:prstGeom>
          <a:noFill/>
          <a:ln>
            <a:noFill/>
          </a:ln>
        </p:spPr>
      </p:pic>
      <p:sp>
        <p:nvSpPr>
          <p:cNvPr id="260" name="Google Shape;260;p16"/>
          <p:cNvSpPr/>
          <p:nvPr/>
        </p:nvSpPr>
        <p:spPr>
          <a:xfrm>
            <a:off x="395536" y="3068960"/>
            <a:ext cx="288032" cy="434346"/>
          </a:xfrm>
          <a:prstGeom prst="rect">
            <a:avLst/>
          </a:prstGeom>
          <a:solidFill>
            <a:srgbClr val="FFE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ooter Placeholder 2">
            <a:extLst>
              <a:ext uri="{FF2B5EF4-FFF2-40B4-BE49-F238E27FC236}">
                <a16:creationId xmlns:a16="http://schemas.microsoft.com/office/drawing/2014/main" id="{CC8AC044-B674-EE20-DA73-438343E177A1}"/>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5F89684-127C-507D-8714-D792EE7BC24A}"/>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CEF0EC6E-197C-0844-79F1-6FEE69B11539}"/>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E48AB7BD-AA68-A892-C898-95747F9C2D53}"/>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7"/>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The mechanics of breathing</a:t>
            </a:r>
            <a:endParaRPr/>
          </a:p>
        </p:txBody>
      </p:sp>
      <p:sp>
        <p:nvSpPr>
          <p:cNvPr id="266" name="Google Shape;266;p17"/>
          <p:cNvSpPr txBox="1"/>
          <p:nvPr/>
        </p:nvSpPr>
        <p:spPr>
          <a:xfrm>
            <a:off x="6084168" y="107504"/>
            <a:ext cx="2880320" cy="369332"/>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Copy and complete the table</a:t>
            </a:r>
            <a:endParaRPr/>
          </a:p>
        </p:txBody>
      </p:sp>
      <p:graphicFrame>
        <p:nvGraphicFramePr>
          <p:cNvPr id="267" name="Google Shape;267;p17"/>
          <p:cNvGraphicFramePr/>
          <p:nvPr/>
        </p:nvGraphicFramePr>
        <p:xfrm>
          <a:off x="467544" y="1412776"/>
          <a:ext cx="8229600" cy="5141395"/>
        </p:xfrm>
        <a:graphic>
          <a:graphicData uri="http://schemas.openxmlformats.org/drawingml/2006/table">
            <a:tbl>
              <a:tblPr firstRow="1" bandRow="1">
                <a:noFill/>
                <a:tableStyleId>{F15D073B-E90B-4B11-93B1-D9146B92711A}</a:tableStyleId>
              </a:tblPr>
              <a:tblGrid>
                <a:gridCol w="1800200">
                  <a:extLst>
                    <a:ext uri="{9D8B030D-6E8A-4147-A177-3AD203B41FA5}">
                      <a16:colId xmlns:a16="http://schemas.microsoft.com/office/drawing/2014/main" val="20000"/>
                    </a:ext>
                  </a:extLst>
                </a:gridCol>
                <a:gridCol w="3096350">
                  <a:extLst>
                    <a:ext uri="{9D8B030D-6E8A-4147-A177-3AD203B41FA5}">
                      <a16:colId xmlns:a16="http://schemas.microsoft.com/office/drawing/2014/main" val="20001"/>
                    </a:ext>
                  </a:extLst>
                </a:gridCol>
                <a:gridCol w="3333050">
                  <a:extLst>
                    <a:ext uri="{9D8B030D-6E8A-4147-A177-3AD203B41FA5}">
                      <a16:colId xmlns:a16="http://schemas.microsoft.com/office/drawing/2014/main" val="20002"/>
                    </a:ext>
                  </a:extLst>
                </a:gridCol>
              </a:tblGrid>
              <a:tr h="33690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Inhalation</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Exhalation</a:t>
                      </a:r>
                      <a:endParaRPr/>
                    </a:p>
                  </a:txBody>
                  <a:tcPr marL="91450" marR="91450" marT="45725" marB="45725"/>
                </a:tc>
                <a:extLst>
                  <a:ext uri="{0D108BD9-81ED-4DB2-BD59-A6C34878D82A}">
                    <a16:rowId xmlns:a16="http://schemas.microsoft.com/office/drawing/2014/main" val="10000"/>
                  </a:ext>
                </a:extLst>
              </a:tr>
              <a:tr h="955125">
                <a:tc>
                  <a:txBody>
                    <a:bodyPr/>
                    <a:lstStyle/>
                    <a:p>
                      <a:pPr marL="0" marR="0" lvl="0" indent="0" algn="ctr" rtl="0">
                        <a:spcBef>
                          <a:spcPts val="0"/>
                        </a:spcBef>
                        <a:spcAft>
                          <a:spcPts val="0"/>
                        </a:spcAft>
                        <a:buNone/>
                      </a:pPr>
                      <a:endParaRPr sz="1800" b="1" u="sng">
                        <a:latin typeface="Calibri"/>
                        <a:ea typeface="Calibri"/>
                        <a:cs typeface="Calibri"/>
                        <a:sym typeface="Calibri"/>
                      </a:endParaRPr>
                    </a:p>
                    <a:p>
                      <a:pPr marL="0" marR="0" lvl="0" indent="0" algn="ctr" rtl="0">
                        <a:spcBef>
                          <a:spcPts val="0"/>
                        </a:spcBef>
                        <a:spcAft>
                          <a:spcPts val="0"/>
                        </a:spcAft>
                        <a:buNone/>
                      </a:pPr>
                      <a:r>
                        <a:rPr lang="en-GB" sz="1800" b="1" u="sng">
                          <a:latin typeface="Calibri"/>
                          <a:ea typeface="Calibri"/>
                          <a:cs typeface="Calibri"/>
                          <a:sym typeface="Calibri"/>
                        </a:rPr>
                        <a:t>Ribcage</a:t>
                      </a:r>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-Intercostal muscles relax</a:t>
                      </a:r>
                      <a:endParaRPr/>
                    </a:p>
                    <a:p>
                      <a:pPr marL="0" marR="0" lvl="0" indent="0" algn="l" rtl="0">
                        <a:spcBef>
                          <a:spcPts val="0"/>
                        </a:spcBef>
                        <a:spcAft>
                          <a:spcPts val="0"/>
                        </a:spcAft>
                        <a:buNone/>
                      </a:pPr>
                      <a:r>
                        <a:rPr lang="en-GB" sz="1800">
                          <a:latin typeface="Calibri"/>
                          <a:ea typeface="Calibri"/>
                          <a:cs typeface="Calibri"/>
                          <a:sym typeface="Calibri"/>
                        </a:rPr>
                        <a:t>-Ribs move inward and downward</a:t>
                      </a:r>
                      <a:endParaRPr/>
                    </a:p>
                  </a:txBody>
                  <a:tcPr marL="91450" marR="91450" marT="45725" marB="45725"/>
                </a:tc>
                <a:extLst>
                  <a:ext uri="{0D108BD9-81ED-4DB2-BD59-A6C34878D82A}">
                    <a16:rowId xmlns:a16="http://schemas.microsoft.com/office/drawing/2014/main" val="10001"/>
                  </a:ext>
                </a:extLst>
              </a:tr>
              <a:tr h="955125">
                <a:tc>
                  <a:txBody>
                    <a:bodyPr/>
                    <a:lstStyle/>
                    <a:p>
                      <a:pPr marL="0" marR="0" lvl="0" indent="0" algn="ctr" rtl="0">
                        <a:spcBef>
                          <a:spcPts val="0"/>
                        </a:spcBef>
                        <a:spcAft>
                          <a:spcPts val="0"/>
                        </a:spcAft>
                        <a:buNone/>
                      </a:pPr>
                      <a:endParaRPr sz="1800" b="1" u="sng">
                        <a:latin typeface="Calibri"/>
                        <a:ea typeface="Calibri"/>
                        <a:cs typeface="Calibri"/>
                        <a:sym typeface="Calibri"/>
                      </a:endParaRPr>
                    </a:p>
                    <a:p>
                      <a:pPr marL="0" marR="0" lvl="0" indent="0" algn="ctr" rtl="0">
                        <a:spcBef>
                          <a:spcPts val="0"/>
                        </a:spcBef>
                        <a:spcAft>
                          <a:spcPts val="0"/>
                        </a:spcAft>
                        <a:buNone/>
                      </a:pPr>
                      <a:r>
                        <a:rPr lang="en-GB" sz="1800" b="1" u="sng">
                          <a:latin typeface="Calibri"/>
                          <a:ea typeface="Calibri"/>
                          <a:cs typeface="Calibri"/>
                          <a:sym typeface="Calibri"/>
                        </a:rPr>
                        <a:t>Diaphragm</a:t>
                      </a:r>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955125">
                <a:tc>
                  <a:txBody>
                    <a:bodyPr/>
                    <a:lstStyle/>
                    <a:p>
                      <a:pPr marL="0" marR="0" lvl="0" indent="0" algn="ctr" rtl="0">
                        <a:spcBef>
                          <a:spcPts val="0"/>
                        </a:spcBef>
                        <a:spcAft>
                          <a:spcPts val="0"/>
                        </a:spcAft>
                        <a:buNone/>
                      </a:pPr>
                      <a:endParaRPr sz="1800" b="1" u="sng">
                        <a:latin typeface="Calibri"/>
                        <a:ea typeface="Calibri"/>
                        <a:cs typeface="Calibri"/>
                        <a:sym typeface="Calibri"/>
                      </a:endParaRPr>
                    </a:p>
                    <a:p>
                      <a:pPr marL="0" marR="0" lvl="0" indent="0" algn="ctr" rtl="0">
                        <a:spcBef>
                          <a:spcPts val="0"/>
                        </a:spcBef>
                        <a:spcAft>
                          <a:spcPts val="0"/>
                        </a:spcAft>
                        <a:buNone/>
                      </a:pPr>
                      <a:r>
                        <a:rPr lang="en-GB" sz="1800" b="1" u="sng">
                          <a:latin typeface="Calibri"/>
                          <a:ea typeface="Calibri"/>
                          <a:cs typeface="Calibri"/>
                          <a:sym typeface="Calibri"/>
                        </a:rPr>
                        <a:t>Lung volume</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-Increases</a:t>
                      </a:r>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955125">
                <a:tc>
                  <a:txBody>
                    <a:bodyPr/>
                    <a:lstStyle/>
                    <a:p>
                      <a:pPr marL="0" marR="0" lvl="0" indent="0" algn="ctr" rtl="0">
                        <a:spcBef>
                          <a:spcPts val="0"/>
                        </a:spcBef>
                        <a:spcAft>
                          <a:spcPts val="0"/>
                        </a:spcAft>
                        <a:buNone/>
                      </a:pPr>
                      <a:endParaRPr sz="1800" b="1" u="sng">
                        <a:latin typeface="Calibri"/>
                        <a:ea typeface="Calibri"/>
                        <a:cs typeface="Calibri"/>
                        <a:sym typeface="Calibri"/>
                      </a:endParaRPr>
                    </a:p>
                    <a:p>
                      <a:pPr marL="0" marR="0" lvl="0" indent="0" algn="ctr" rtl="0">
                        <a:spcBef>
                          <a:spcPts val="0"/>
                        </a:spcBef>
                        <a:spcAft>
                          <a:spcPts val="0"/>
                        </a:spcAft>
                        <a:buNone/>
                      </a:pPr>
                      <a:r>
                        <a:rPr lang="en-GB" sz="1800" b="1" u="sng">
                          <a:latin typeface="Calibri"/>
                          <a:ea typeface="Calibri"/>
                          <a:cs typeface="Calibri"/>
                          <a:sym typeface="Calibri"/>
                        </a:rPr>
                        <a:t>Lung pressure</a:t>
                      </a:r>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955125">
                <a:tc>
                  <a:txBody>
                    <a:bodyPr/>
                    <a:lstStyle/>
                    <a:p>
                      <a:pPr marL="0" marR="0" lvl="0" indent="0" algn="ctr" rtl="0">
                        <a:spcBef>
                          <a:spcPts val="0"/>
                        </a:spcBef>
                        <a:spcAft>
                          <a:spcPts val="0"/>
                        </a:spcAft>
                        <a:buNone/>
                      </a:pPr>
                      <a:endParaRPr sz="1800" b="1" u="sng">
                        <a:latin typeface="Calibri"/>
                        <a:ea typeface="Calibri"/>
                        <a:cs typeface="Calibri"/>
                        <a:sym typeface="Calibri"/>
                      </a:endParaRPr>
                    </a:p>
                    <a:p>
                      <a:pPr marL="0" marR="0" lvl="0" indent="0" algn="ctr" rtl="0">
                        <a:spcBef>
                          <a:spcPts val="0"/>
                        </a:spcBef>
                        <a:spcAft>
                          <a:spcPts val="0"/>
                        </a:spcAft>
                        <a:buNone/>
                      </a:pPr>
                      <a:r>
                        <a:rPr lang="en-GB" sz="1800" b="1" u="sng">
                          <a:latin typeface="Calibri"/>
                          <a:ea typeface="Calibri"/>
                          <a:cs typeface="Calibri"/>
                          <a:sym typeface="Calibri"/>
                        </a:rPr>
                        <a:t>Effect</a:t>
                      </a:r>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bl>
          </a:graphicData>
        </a:graphic>
      </p:graphicFrame>
      <p:sp>
        <p:nvSpPr>
          <p:cNvPr id="2" name="Footer Placeholder 2">
            <a:extLst>
              <a:ext uri="{FF2B5EF4-FFF2-40B4-BE49-F238E27FC236}">
                <a16:creationId xmlns:a16="http://schemas.microsoft.com/office/drawing/2014/main" id="{C0F89097-AACC-B881-F825-384F972B8136}"/>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DE85862-1E41-96EB-01C4-D43EE5CCBAEE}"/>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E4904C6D-C20E-3180-774A-AC16509C151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52238F53-2C83-B65B-2814-609390AD75CA}"/>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8"/>
          <p:cNvSpPr txBox="1">
            <a:spLocks noGrp="1"/>
          </p:cNvSpPr>
          <p:nvPr>
            <p:ph type="ctrTitle"/>
          </p:nvPr>
        </p:nvSpPr>
        <p:spPr>
          <a:xfrm>
            <a:off x="605408" y="2684512"/>
            <a:ext cx="7851648" cy="600472"/>
          </a:xfrm>
          <a:prstGeom prst="rect">
            <a:avLst/>
          </a:prstGeom>
          <a:noFill/>
          <a:ln w="9525" cap="flat" cmpd="sng">
            <a:solidFill>
              <a:schemeClr val="lt1"/>
            </a:solidFill>
            <a:prstDash val="solid"/>
            <a:round/>
            <a:headEnd type="none" w="sm" len="sm"/>
            <a:tailEnd type="none" w="sm" len="sm"/>
          </a:ln>
        </p:spPr>
        <p:txBody>
          <a:bodyPr spcFirstLastPara="1" wrap="square" lIns="0" tIns="0" rIns="18275" bIns="0" anchor="b" anchorCtr="0">
            <a:normAutofit fontScale="90000"/>
          </a:bodyPr>
          <a:lstStyle/>
          <a:p>
            <a:pPr marL="0" lvl="0" indent="0" algn="l" rtl="0">
              <a:spcBef>
                <a:spcPts val="0"/>
              </a:spcBef>
              <a:spcAft>
                <a:spcPts val="0"/>
              </a:spcAft>
              <a:buClr>
                <a:srgbClr val="4CE0EA"/>
              </a:buClr>
              <a:buSzPct val="100000"/>
              <a:buFont typeface="Calibri"/>
              <a:buNone/>
            </a:pPr>
            <a:r>
              <a:rPr lang="en-GB" sz="3600"/>
              <a:t> </a:t>
            </a:r>
            <a:br>
              <a:rPr lang="en-GB"/>
            </a:br>
            <a:r>
              <a:rPr lang="en-GB" sz="3600"/>
              <a:t>2.3 Breathing volumes and minute ventilation</a:t>
            </a:r>
            <a:endParaRPr/>
          </a:p>
        </p:txBody>
      </p:sp>
      <p:sp>
        <p:nvSpPr>
          <p:cNvPr id="273" name="Google Shape;273;p18"/>
          <p:cNvSpPr txBox="1">
            <a:spLocks noGrp="1"/>
          </p:cNvSpPr>
          <p:nvPr>
            <p:ph type="subTitle" idx="1"/>
          </p:nvPr>
        </p:nvSpPr>
        <p:spPr>
          <a:xfrm>
            <a:off x="605408" y="3356992"/>
            <a:ext cx="7851648" cy="1896616"/>
          </a:xfrm>
          <a:prstGeom prst="rect">
            <a:avLst/>
          </a:prstGeom>
          <a:noFill/>
          <a:ln w="9525" cap="flat" cmpd="sng">
            <a:solidFill>
              <a:schemeClr val="lt1"/>
            </a:solidFill>
            <a:prstDash val="solid"/>
            <a:round/>
            <a:headEnd type="none" w="sm" len="sm"/>
            <a:tailEnd type="none" w="sm" len="sm"/>
          </a:ln>
        </p:spPr>
        <p:txBody>
          <a:bodyPr spcFirstLastPara="1" wrap="square" lIns="0" tIns="45700" rIns="18275" bIns="45700" anchor="t" anchorCtr="0">
            <a:normAutofit fontScale="77500" lnSpcReduction="20000"/>
          </a:bodyPr>
          <a:lstStyle/>
          <a:p>
            <a:pPr marL="0" lvl="0" indent="0" algn="ctr" rtl="0">
              <a:spcBef>
                <a:spcPts val="0"/>
              </a:spcBef>
              <a:spcAft>
                <a:spcPts val="0"/>
              </a:spcAft>
              <a:buSzPct val="95000"/>
              <a:buNone/>
            </a:pPr>
            <a:r>
              <a:rPr lang="en-GB">
                <a:latin typeface="Calibri"/>
                <a:ea typeface="Calibri"/>
                <a:cs typeface="Calibri"/>
                <a:sym typeface="Calibri"/>
              </a:rPr>
              <a:t> </a:t>
            </a:r>
            <a:r>
              <a:rPr lang="en-GB" u="sng">
                <a:latin typeface="Calibri"/>
                <a:ea typeface="Calibri"/>
                <a:cs typeface="Calibri"/>
                <a:sym typeface="Calibri"/>
              </a:rPr>
              <a:t>Learning objectives</a:t>
            </a:r>
            <a:endParaRPr/>
          </a:p>
          <a:p>
            <a:pPr marL="0" lvl="0" indent="0" algn="l" rtl="0">
              <a:spcBef>
                <a:spcPts val="442"/>
              </a:spcBef>
              <a:spcAft>
                <a:spcPts val="0"/>
              </a:spcAft>
              <a:buSzPct val="95000"/>
              <a:buNone/>
            </a:pPr>
            <a:r>
              <a:rPr lang="en-GB">
                <a:latin typeface="Calibri"/>
                <a:ea typeface="Calibri"/>
                <a:cs typeface="Calibri"/>
                <a:sym typeface="Calibri"/>
              </a:rPr>
              <a:t> 1) Explain the terms ‘tidal volume’, ‘vital capacity’, ‘residual volume’,</a:t>
            </a:r>
            <a:endParaRPr/>
          </a:p>
          <a:p>
            <a:pPr marL="0" lvl="0" indent="0" algn="l" rtl="0">
              <a:spcBef>
                <a:spcPts val="442"/>
              </a:spcBef>
              <a:spcAft>
                <a:spcPts val="0"/>
              </a:spcAft>
              <a:buSzPct val="95000"/>
              <a:buNone/>
            </a:pPr>
            <a:r>
              <a:rPr lang="en-GB">
                <a:latin typeface="Calibri"/>
                <a:ea typeface="Calibri"/>
                <a:cs typeface="Calibri"/>
                <a:sym typeface="Calibri"/>
              </a:rPr>
              <a:t>     ‘minute ventilation’</a:t>
            </a:r>
            <a:endParaRPr/>
          </a:p>
          <a:p>
            <a:pPr marL="0" lvl="0" indent="0" algn="l" rtl="0">
              <a:spcBef>
                <a:spcPts val="442"/>
              </a:spcBef>
              <a:spcAft>
                <a:spcPts val="0"/>
              </a:spcAft>
              <a:buSzPct val="95000"/>
              <a:buNone/>
            </a:pPr>
            <a:r>
              <a:rPr lang="en-GB">
                <a:latin typeface="Calibri"/>
                <a:ea typeface="Calibri"/>
                <a:cs typeface="Calibri"/>
                <a:sym typeface="Calibri"/>
              </a:rPr>
              <a:t> 2) Understand the role of each during the mechanics of breathing</a:t>
            </a:r>
            <a:endParaRPr/>
          </a:p>
          <a:p>
            <a:pPr marL="0" lvl="0" indent="0" algn="l" rtl="0">
              <a:spcBef>
                <a:spcPts val="442"/>
              </a:spcBef>
              <a:spcAft>
                <a:spcPts val="0"/>
              </a:spcAft>
              <a:buSzPct val="95000"/>
              <a:buNone/>
            </a:pPr>
            <a:r>
              <a:rPr lang="en-GB">
                <a:latin typeface="Calibri"/>
                <a:ea typeface="Calibri"/>
                <a:cs typeface="Calibri"/>
                <a:sym typeface="Calibri"/>
              </a:rPr>
              <a:t> 3) Describe how exercise effects these volumes</a:t>
            </a:r>
            <a:endParaRPr/>
          </a:p>
          <a:p>
            <a:pPr marL="0" marR="45720" lvl="0" indent="0" algn="r" rtl="0">
              <a:spcBef>
                <a:spcPts val="442"/>
              </a:spcBef>
              <a:spcAft>
                <a:spcPts val="0"/>
              </a:spcAft>
              <a:buSzPct val="95000"/>
              <a:buNone/>
            </a:pPr>
            <a:endParaRPr/>
          </a:p>
        </p:txBody>
      </p:sp>
      <p:sp>
        <p:nvSpPr>
          <p:cNvPr id="274" name="Google Shape;274;p18"/>
          <p:cNvSpPr/>
          <p:nvPr/>
        </p:nvSpPr>
        <p:spPr>
          <a:xfrm>
            <a:off x="395536" y="395952"/>
            <a:ext cx="4101954" cy="1569661"/>
          </a:xfrm>
          <a:prstGeom prst="roundRect">
            <a:avLst>
              <a:gd name="adj" fmla="val 16667"/>
            </a:avLst>
          </a:prstGeom>
          <a:solidFill>
            <a:srgbClr val="56A9F3"/>
          </a:solidFill>
          <a:ln w="28575" cap="flat" cmpd="sng">
            <a:solidFill>
              <a:srgbClr val="07376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275" name="Google Shape;275;p18"/>
          <p:cNvSpPr txBox="1"/>
          <p:nvPr/>
        </p:nvSpPr>
        <p:spPr>
          <a:xfrm>
            <a:off x="539552" y="623590"/>
            <a:ext cx="381642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alibri"/>
                <a:ea typeface="Calibri"/>
                <a:cs typeface="Calibri"/>
                <a:sym typeface="Calibri"/>
              </a:rPr>
              <a:t>Anatomy and Physiology</a:t>
            </a:r>
            <a:endParaRPr sz="3200">
              <a:solidFill>
                <a:schemeClr val="dk1"/>
              </a:solidFill>
              <a:latin typeface="Calibri"/>
              <a:ea typeface="Calibri"/>
              <a:cs typeface="Calibri"/>
              <a:sym typeface="Calibri"/>
            </a:endParaRPr>
          </a:p>
        </p:txBody>
      </p:sp>
      <p:sp>
        <p:nvSpPr>
          <p:cNvPr id="276" name="Google Shape;276;p18"/>
          <p:cNvSpPr/>
          <p:nvPr/>
        </p:nvSpPr>
        <p:spPr>
          <a:xfrm>
            <a:off x="4603913" y="395952"/>
            <a:ext cx="4101954" cy="1569661"/>
          </a:xfrm>
          <a:prstGeom prst="roundRect">
            <a:avLst>
              <a:gd name="adj" fmla="val 16667"/>
            </a:avLst>
          </a:prstGeom>
          <a:solidFill>
            <a:srgbClr val="AFDF9F"/>
          </a:solidFill>
          <a:ln w="28575" cap="flat" cmpd="sng">
            <a:solidFill>
              <a:srgbClr val="54A8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277" name="Google Shape;277;p18"/>
          <p:cNvSpPr txBox="1"/>
          <p:nvPr/>
        </p:nvSpPr>
        <p:spPr>
          <a:xfrm>
            <a:off x="4745427" y="395953"/>
            <a:ext cx="381642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u="sng">
                <a:solidFill>
                  <a:srgbClr val="000000"/>
                </a:solidFill>
                <a:latin typeface="Calibri"/>
                <a:ea typeface="Calibri"/>
                <a:cs typeface="Calibri"/>
                <a:sym typeface="Calibri"/>
              </a:rPr>
              <a:t>Chapter 2</a:t>
            </a:r>
            <a:endParaRPr sz="3200">
              <a:solidFill>
                <a:srgbClr val="000000"/>
              </a:solidFill>
              <a:latin typeface="Calibri"/>
              <a:ea typeface="Calibri"/>
              <a:cs typeface="Calibri"/>
              <a:sym typeface="Calibri"/>
            </a:endParaRPr>
          </a:p>
          <a:p>
            <a:pPr marL="0" marR="0" lvl="0" indent="0" algn="ctr" rtl="0">
              <a:spcBef>
                <a:spcPts val="0"/>
              </a:spcBef>
              <a:spcAft>
                <a:spcPts val="0"/>
              </a:spcAft>
              <a:buNone/>
            </a:pPr>
            <a:r>
              <a:rPr lang="en-GB" sz="3200">
                <a:solidFill>
                  <a:srgbClr val="000000"/>
                </a:solidFill>
                <a:latin typeface="Calibri"/>
                <a:ea typeface="Calibri"/>
                <a:cs typeface="Calibri"/>
                <a:sym typeface="Calibri"/>
              </a:rPr>
              <a:t>The respiratory system</a:t>
            </a:r>
            <a:endParaRPr sz="3200">
              <a:solidFill>
                <a:srgbClr val="000000"/>
              </a:solidFill>
              <a:latin typeface="Calibri"/>
              <a:ea typeface="Calibri"/>
              <a:cs typeface="Calibri"/>
              <a:sym typeface="Calibri"/>
            </a:endParaRPr>
          </a:p>
        </p:txBody>
      </p:sp>
      <p:sp>
        <p:nvSpPr>
          <p:cNvPr id="2" name="Footer Placeholder 2">
            <a:extLst>
              <a:ext uri="{FF2B5EF4-FFF2-40B4-BE49-F238E27FC236}">
                <a16:creationId xmlns:a16="http://schemas.microsoft.com/office/drawing/2014/main" id="{F9AD5FDC-0356-8749-3958-905C04805542}"/>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CBD7E3D-4035-5841-4FC3-9E855A3048E4}"/>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20BCC1C4-DB5C-D654-464C-BF70D5F49C8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2AA1E1EC-1843-18B4-9A64-3B4090E15A3C}"/>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9"/>
          <p:cNvSpPr txBox="1">
            <a:spLocks noGrp="1"/>
          </p:cNvSpPr>
          <p:nvPr>
            <p:ph type="title"/>
          </p:nvPr>
        </p:nvSpPr>
        <p:spPr>
          <a:xfrm>
            <a:off x="179512" y="116632"/>
            <a:ext cx="8784976" cy="936104"/>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What you need to know</a:t>
            </a:r>
            <a:endParaRPr/>
          </a:p>
        </p:txBody>
      </p:sp>
      <p:pic>
        <p:nvPicPr>
          <p:cNvPr id="287" name="Google Shape;287;p19"/>
          <p:cNvPicPr preferRelativeResize="0"/>
          <p:nvPr/>
        </p:nvPicPr>
        <p:blipFill rotWithShape="1">
          <a:blip r:embed="rId3">
            <a:alphaModFix/>
          </a:blip>
          <a:srcRect/>
          <a:stretch/>
        </p:blipFill>
        <p:spPr>
          <a:xfrm>
            <a:off x="288032" y="2492896"/>
            <a:ext cx="8604448" cy="2005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179512" y="116632"/>
            <a:ext cx="8784976" cy="936104"/>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What you need to know</a:t>
            </a:r>
            <a:endParaRPr/>
          </a:p>
        </p:txBody>
      </p:sp>
      <p:pic>
        <p:nvPicPr>
          <p:cNvPr id="129" name="Google Shape;129;p2"/>
          <p:cNvPicPr preferRelativeResize="0"/>
          <p:nvPr/>
        </p:nvPicPr>
        <p:blipFill rotWithShape="1">
          <a:blip r:embed="rId3">
            <a:alphaModFix/>
          </a:blip>
          <a:srcRect/>
          <a:stretch/>
        </p:blipFill>
        <p:spPr>
          <a:xfrm>
            <a:off x="395536" y="2348880"/>
            <a:ext cx="8388424" cy="2561500"/>
          </a:xfrm>
          <a:prstGeom prst="rect">
            <a:avLst/>
          </a:prstGeom>
          <a:noFill/>
          <a:ln>
            <a:noFill/>
          </a:ln>
        </p:spPr>
      </p:pic>
      <p:sp>
        <p:nvSpPr>
          <p:cNvPr id="2" name="Footer Placeholder 2">
            <a:extLst>
              <a:ext uri="{FF2B5EF4-FFF2-40B4-BE49-F238E27FC236}">
                <a16:creationId xmlns:a16="http://schemas.microsoft.com/office/drawing/2014/main" id="{74AA85B3-E9AF-DA0C-6A91-8A3A269349AB}"/>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914E014-EBBE-36DB-8FD9-D1638568C3D2}"/>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C8F3A3A8-3975-973D-B05F-76AA738AF62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F50A7DBF-9658-1D43-D6F4-E2CB3D39C33A}"/>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0"/>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Autofit/>
          </a:bodyPr>
          <a:lstStyle/>
          <a:p>
            <a:pPr marL="0" lvl="0" indent="0" algn="l" rtl="0">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Breathing volumes and minute ventilation</a:t>
            </a:r>
            <a:endParaRPr/>
          </a:p>
        </p:txBody>
      </p:sp>
      <p:sp>
        <p:nvSpPr>
          <p:cNvPr id="293" name="Google Shape;293;p20"/>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95000"/>
              <a:buNone/>
            </a:pPr>
            <a:r>
              <a:rPr lang="en-GB">
                <a:solidFill>
                  <a:schemeClr val="dk1"/>
                </a:solidFill>
                <a:latin typeface="Calibri"/>
                <a:ea typeface="Calibri"/>
                <a:cs typeface="Calibri"/>
                <a:sym typeface="Calibri"/>
              </a:rPr>
              <a:t>The volume of air we are able to inhale and exhale is an important factor for athletic performance, as it affects how much oxygen diffuses into the bloodstream and transported to the working muscles</a:t>
            </a:r>
            <a:endParaRPr/>
          </a:p>
          <a:p>
            <a:pPr marL="274320" lvl="0" indent="-274320" algn="l" rtl="0">
              <a:spcBef>
                <a:spcPts val="481"/>
              </a:spcBef>
              <a:spcAft>
                <a:spcPts val="0"/>
              </a:spcAft>
              <a:buSzPct val="95000"/>
              <a:buNone/>
            </a:pPr>
            <a:endParaRPr>
              <a:latin typeface="Calibri"/>
              <a:ea typeface="Calibri"/>
              <a:cs typeface="Calibri"/>
              <a:sym typeface="Calibri"/>
            </a:endParaRPr>
          </a:p>
          <a:p>
            <a:pPr marL="0" lvl="0" indent="0" algn="l" rtl="0">
              <a:spcBef>
                <a:spcPts val="481"/>
              </a:spcBef>
              <a:spcAft>
                <a:spcPts val="0"/>
              </a:spcAft>
              <a:buSzPct val="95000"/>
              <a:buNone/>
            </a:pPr>
            <a:r>
              <a:rPr lang="en-GB">
                <a:solidFill>
                  <a:schemeClr val="dk1"/>
                </a:solidFill>
                <a:latin typeface="Calibri"/>
                <a:ea typeface="Calibri"/>
                <a:cs typeface="Calibri"/>
                <a:sym typeface="Calibri"/>
              </a:rPr>
              <a:t>There are a number of measurements that can be taken to assess how well the respiratory system is functioning</a:t>
            </a:r>
            <a:endParaRPr/>
          </a:p>
          <a:p>
            <a:pPr marL="0" lvl="0" indent="0" algn="l" rtl="0">
              <a:spcBef>
                <a:spcPts val="481"/>
              </a:spcBef>
              <a:spcAft>
                <a:spcPts val="0"/>
              </a:spcAft>
              <a:buSzPct val="95000"/>
              <a:buNone/>
            </a:pPr>
            <a:endParaRPr>
              <a:latin typeface="Calibri"/>
              <a:ea typeface="Calibri"/>
              <a:cs typeface="Calibri"/>
              <a:sym typeface="Calibri"/>
            </a:endParaRPr>
          </a:p>
          <a:p>
            <a:pPr marL="274320" lvl="0" indent="-274320" algn="l" rtl="0">
              <a:spcBef>
                <a:spcPts val="481"/>
              </a:spcBef>
              <a:spcAft>
                <a:spcPts val="0"/>
              </a:spcAft>
              <a:buSzPct val="95000"/>
              <a:buNone/>
            </a:pPr>
            <a:r>
              <a:rPr lang="en-GB" b="1" u="sng">
                <a:solidFill>
                  <a:schemeClr val="dk1"/>
                </a:solidFill>
                <a:latin typeface="Calibri"/>
                <a:ea typeface="Calibri"/>
                <a:cs typeface="Calibri"/>
                <a:sym typeface="Calibri"/>
              </a:rPr>
              <a:t>The terms you need to know</a:t>
            </a:r>
            <a:r>
              <a:rPr lang="en-GB" b="1">
                <a:solidFill>
                  <a:schemeClr val="dk1"/>
                </a:solidFill>
                <a:latin typeface="Calibri"/>
                <a:ea typeface="Calibri"/>
                <a:cs typeface="Calibri"/>
                <a:sym typeface="Calibri"/>
              </a:rPr>
              <a:t>:</a:t>
            </a:r>
            <a:endParaRPr b="1" u="sng">
              <a:latin typeface="Calibri"/>
              <a:ea typeface="Calibri"/>
              <a:cs typeface="Calibri"/>
              <a:sym typeface="Calibri"/>
            </a:endParaRPr>
          </a:p>
          <a:p>
            <a:pPr marL="274320" lvl="0" indent="-274320" algn="l" rtl="0">
              <a:spcBef>
                <a:spcPts val="481"/>
              </a:spcBef>
              <a:spcAft>
                <a:spcPts val="0"/>
              </a:spcAft>
              <a:buSzPct val="95000"/>
              <a:buChar char="⚫"/>
            </a:pPr>
            <a:r>
              <a:rPr lang="en-GB">
                <a:solidFill>
                  <a:schemeClr val="dk1"/>
                </a:solidFill>
                <a:latin typeface="Calibri"/>
                <a:ea typeface="Calibri"/>
                <a:cs typeface="Calibri"/>
                <a:sym typeface="Calibri"/>
              </a:rPr>
              <a:t>Tidal volume</a:t>
            </a:r>
            <a:endParaRPr/>
          </a:p>
          <a:p>
            <a:pPr marL="274320" lvl="0" indent="-274320" algn="l" rtl="0">
              <a:spcBef>
                <a:spcPts val="481"/>
              </a:spcBef>
              <a:spcAft>
                <a:spcPts val="0"/>
              </a:spcAft>
              <a:buSzPct val="95000"/>
              <a:buChar char="⚫"/>
            </a:pPr>
            <a:r>
              <a:rPr lang="en-GB">
                <a:solidFill>
                  <a:schemeClr val="dk1"/>
                </a:solidFill>
                <a:latin typeface="Calibri"/>
                <a:ea typeface="Calibri"/>
                <a:cs typeface="Calibri"/>
                <a:sym typeface="Calibri"/>
              </a:rPr>
              <a:t>Minute ventilation</a:t>
            </a:r>
            <a:endParaRPr/>
          </a:p>
          <a:p>
            <a:pPr marL="274320" lvl="0" indent="-274320" algn="l" rtl="0">
              <a:spcBef>
                <a:spcPts val="481"/>
              </a:spcBef>
              <a:spcAft>
                <a:spcPts val="0"/>
              </a:spcAft>
              <a:buSzPct val="95000"/>
              <a:buChar char="⚫"/>
            </a:pPr>
            <a:r>
              <a:rPr lang="en-GB">
                <a:solidFill>
                  <a:schemeClr val="dk1"/>
                </a:solidFill>
                <a:latin typeface="Calibri"/>
                <a:ea typeface="Calibri"/>
                <a:cs typeface="Calibri"/>
                <a:sym typeface="Calibri"/>
              </a:rPr>
              <a:t>Vital capacity</a:t>
            </a:r>
            <a:endParaRPr/>
          </a:p>
          <a:p>
            <a:pPr marL="274320" lvl="0" indent="-274320" algn="l" rtl="0">
              <a:spcBef>
                <a:spcPts val="481"/>
              </a:spcBef>
              <a:spcAft>
                <a:spcPts val="0"/>
              </a:spcAft>
              <a:buSzPct val="95000"/>
              <a:buChar char="⚫"/>
            </a:pPr>
            <a:r>
              <a:rPr lang="en-GB">
                <a:solidFill>
                  <a:schemeClr val="dk1"/>
                </a:solidFill>
                <a:latin typeface="Calibri"/>
                <a:ea typeface="Calibri"/>
                <a:cs typeface="Calibri"/>
                <a:sym typeface="Calibri"/>
              </a:rPr>
              <a:t>Residual volume</a:t>
            </a:r>
            <a:endParaRPr/>
          </a:p>
        </p:txBody>
      </p:sp>
      <p:sp>
        <p:nvSpPr>
          <p:cNvPr id="294" name="Google Shape;294;p20"/>
          <p:cNvSpPr/>
          <p:nvPr/>
        </p:nvSpPr>
        <p:spPr>
          <a:xfrm>
            <a:off x="251520" y="4725144"/>
            <a:ext cx="3312368" cy="1656184"/>
          </a:xfrm>
          <a:prstGeom prst="roundRect">
            <a:avLst>
              <a:gd name="adj" fmla="val 16667"/>
            </a:avLst>
          </a:prstGeom>
          <a:no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5" name="Google Shape;295;p20"/>
          <p:cNvPicPr preferRelativeResize="0"/>
          <p:nvPr/>
        </p:nvPicPr>
        <p:blipFill rotWithShape="1">
          <a:blip r:embed="rId3">
            <a:alphaModFix/>
          </a:blip>
          <a:srcRect l="9467" r="12133"/>
          <a:stretch/>
        </p:blipFill>
        <p:spPr>
          <a:xfrm>
            <a:off x="5004048" y="4077072"/>
            <a:ext cx="3528392" cy="2395469"/>
          </a:xfrm>
          <a:prstGeom prst="rect">
            <a:avLst/>
          </a:prstGeom>
          <a:noFill/>
          <a:ln w="9525" cap="flat" cmpd="sng">
            <a:solidFill>
              <a:schemeClr val="dk1"/>
            </a:solidFill>
            <a:prstDash val="solid"/>
            <a:round/>
            <a:headEnd type="none" w="sm" len="sm"/>
            <a:tailEnd type="none" w="sm" len="sm"/>
          </a:ln>
        </p:spPr>
      </p:pic>
      <p:sp>
        <p:nvSpPr>
          <p:cNvPr id="2" name="Footer Placeholder 2">
            <a:extLst>
              <a:ext uri="{FF2B5EF4-FFF2-40B4-BE49-F238E27FC236}">
                <a16:creationId xmlns:a16="http://schemas.microsoft.com/office/drawing/2014/main" id="{8E603AEC-6F71-4BA6-9490-A6A5D7469D28}"/>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C3078E7-6703-18FF-61BA-256A6068D8B4}"/>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399D9D5B-3552-50BC-1FB1-359E4840DAD7}"/>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DFD090EF-69DE-D100-3AE8-B2A7052F56A5}"/>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1"/>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Autofit/>
          </a:bodyPr>
          <a:lstStyle/>
          <a:p>
            <a:pPr marL="0" lvl="0" indent="0" algn="l" rtl="0">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Breathing volumes and minute ventilation</a:t>
            </a:r>
            <a:endParaRPr/>
          </a:p>
        </p:txBody>
      </p:sp>
      <p:sp>
        <p:nvSpPr>
          <p:cNvPr id="301" name="Google Shape;301;p21"/>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GB" b="1">
                <a:solidFill>
                  <a:schemeClr val="dk1"/>
                </a:solidFill>
                <a:latin typeface="Calibri"/>
                <a:ea typeface="Calibri"/>
                <a:cs typeface="Calibri"/>
                <a:sym typeface="Calibri"/>
              </a:rPr>
              <a:t>Tidal volume</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“The volume of air inhaled during </a:t>
            </a:r>
            <a:r>
              <a:rPr lang="en-GB" u="sng">
                <a:solidFill>
                  <a:schemeClr val="dk1"/>
                </a:solidFill>
                <a:latin typeface="Calibri"/>
                <a:ea typeface="Calibri"/>
                <a:cs typeface="Calibri"/>
                <a:sym typeface="Calibri"/>
              </a:rPr>
              <a:t>normal breathing</a:t>
            </a:r>
            <a:r>
              <a:rPr lang="en-GB">
                <a:solidFill>
                  <a:schemeClr val="dk1"/>
                </a:solidFill>
                <a:latin typeface="Calibri"/>
                <a:ea typeface="Calibri"/>
                <a:cs typeface="Calibri"/>
                <a:sym typeface="Calibri"/>
              </a:rPr>
              <a:t>”</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Tidal volume increases during exercise</a:t>
            </a:r>
            <a:endParaRPr/>
          </a:p>
          <a:p>
            <a:pPr marL="274320" lvl="0" indent="-117475" algn="l" rtl="0">
              <a:spcBef>
                <a:spcPts val="520"/>
              </a:spcBef>
              <a:spcAft>
                <a:spcPts val="0"/>
              </a:spcAft>
              <a:buSzPts val="2470"/>
              <a:buNone/>
            </a:pPr>
            <a:endParaRPr>
              <a:latin typeface="Calibri"/>
              <a:ea typeface="Calibri"/>
              <a:cs typeface="Calibri"/>
              <a:sym typeface="Calibri"/>
            </a:endParaRPr>
          </a:p>
          <a:p>
            <a:pPr marL="274320" lvl="0" indent="-274320" algn="l" rtl="0">
              <a:spcBef>
                <a:spcPts val="520"/>
              </a:spcBef>
              <a:spcAft>
                <a:spcPts val="0"/>
              </a:spcAft>
              <a:buSzPts val="2470"/>
              <a:buChar char="⚫"/>
            </a:pPr>
            <a:r>
              <a:rPr lang="en-GB" b="1">
                <a:solidFill>
                  <a:schemeClr val="dk1"/>
                </a:solidFill>
                <a:latin typeface="Calibri"/>
                <a:ea typeface="Calibri"/>
                <a:cs typeface="Calibri"/>
                <a:sym typeface="Calibri"/>
              </a:rPr>
              <a:t>Minute ventilation</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“The volume of air that you breathe per minute”</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Minute ventilation can be calculated by multiplying the tidal volume by the number of breaths taken in one minute</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It is expressed in litres per minute (l/min)</a:t>
            </a:r>
            <a:endParaRPr/>
          </a:p>
          <a:p>
            <a:pPr marL="393192" lvl="1" indent="0" algn="l" rtl="0">
              <a:spcBef>
                <a:spcPts val="480"/>
              </a:spcBef>
              <a:spcAft>
                <a:spcPts val="0"/>
              </a:spcAft>
              <a:buSzPts val="2040"/>
              <a:buNone/>
            </a:pPr>
            <a:endParaRPr i="1">
              <a:latin typeface="Calibri"/>
              <a:ea typeface="Calibri"/>
              <a:cs typeface="Calibri"/>
              <a:sym typeface="Calibri"/>
            </a:endParaRPr>
          </a:p>
          <a:p>
            <a:pPr marL="640080" lvl="1" indent="-117348" algn="l" rtl="0">
              <a:spcBef>
                <a:spcPts val="480"/>
              </a:spcBef>
              <a:spcAft>
                <a:spcPts val="0"/>
              </a:spcAft>
              <a:buSzPts val="2040"/>
              <a:buNone/>
            </a:pPr>
            <a:endParaRPr i="1">
              <a:latin typeface="Calibri"/>
              <a:ea typeface="Calibri"/>
              <a:cs typeface="Calibri"/>
              <a:sym typeface="Calibri"/>
            </a:endParaRPr>
          </a:p>
        </p:txBody>
      </p:sp>
      <p:cxnSp>
        <p:nvCxnSpPr>
          <p:cNvPr id="302" name="Google Shape;302;p21"/>
          <p:cNvCxnSpPr/>
          <p:nvPr/>
        </p:nvCxnSpPr>
        <p:spPr>
          <a:xfrm>
            <a:off x="457200" y="2996952"/>
            <a:ext cx="8229600" cy="0"/>
          </a:xfrm>
          <a:prstGeom prst="straightConnector1">
            <a:avLst/>
          </a:prstGeom>
          <a:noFill/>
          <a:ln w="9525" cap="flat" cmpd="sng">
            <a:solidFill>
              <a:srgbClr val="075192"/>
            </a:solidFill>
            <a:prstDash val="solid"/>
            <a:round/>
            <a:headEnd type="none" w="sm" len="sm"/>
            <a:tailEnd type="none" w="sm" len="sm"/>
          </a:ln>
        </p:spPr>
      </p:cxnSp>
      <p:sp>
        <p:nvSpPr>
          <p:cNvPr id="303" name="Google Shape;303;p21"/>
          <p:cNvSpPr txBox="1"/>
          <p:nvPr/>
        </p:nvSpPr>
        <p:spPr>
          <a:xfrm>
            <a:off x="696498" y="5909210"/>
            <a:ext cx="7771692" cy="400110"/>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Tidal volume (ml)   x   breaths per minute   =   Minute ventilation (l/min)</a:t>
            </a:r>
            <a:endParaRPr/>
          </a:p>
        </p:txBody>
      </p:sp>
      <p:sp>
        <p:nvSpPr>
          <p:cNvPr id="2" name="Footer Placeholder 2">
            <a:extLst>
              <a:ext uri="{FF2B5EF4-FFF2-40B4-BE49-F238E27FC236}">
                <a16:creationId xmlns:a16="http://schemas.microsoft.com/office/drawing/2014/main" id="{6F9840DC-B8B1-5B4F-6A1D-0767E15FDA03}"/>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0DA53B4-DCFD-4130-82C3-F420768F2BD5}"/>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713390ED-7A4C-44E9-4C7D-EE363A02383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0925F77A-8272-F5E5-5C81-A80FE417B6B0}"/>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Autofit/>
          </a:bodyPr>
          <a:lstStyle/>
          <a:p>
            <a:pPr marL="0" lvl="0" indent="0" algn="l" rtl="0">
              <a:spcBef>
                <a:spcPts val="0"/>
              </a:spcBef>
              <a:spcAft>
                <a:spcPts val="0"/>
              </a:spcAft>
              <a:buClr>
                <a:schemeClr val="dk1"/>
              </a:buClr>
              <a:buSzPts val="4000"/>
              <a:buFont typeface="Calibri"/>
              <a:buNone/>
            </a:pPr>
            <a:r>
              <a:rPr lang="en-GB" sz="4000">
                <a:solidFill>
                  <a:schemeClr val="dk1"/>
                </a:solidFill>
                <a:latin typeface="Calibri"/>
                <a:ea typeface="Calibri"/>
                <a:cs typeface="Calibri"/>
                <a:sym typeface="Calibri"/>
              </a:rPr>
              <a:t>Breathing volumes and minute ventilation</a:t>
            </a:r>
            <a:endParaRPr/>
          </a:p>
        </p:txBody>
      </p:sp>
      <p:sp>
        <p:nvSpPr>
          <p:cNvPr id="309" name="Google Shape;309;p22"/>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GB" b="1">
                <a:solidFill>
                  <a:schemeClr val="dk1"/>
                </a:solidFill>
                <a:latin typeface="Calibri"/>
                <a:ea typeface="Calibri"/>
                <a:cs typeface="Calibri"/>
                <a:sym typeface="Calibri"/>
              </a:rPr>
              <a:t>Vital capacity </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“The maximum volume of air you can breathe out”</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after breathing in as much as you can</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This can be up to ten times as much as you would normally exhale</a:t>
            </a:r>
            <a:endParaRPr/>
          </a:p>
          <a:p>
            <a:pPr marL="0" lvl="0" indent="0" algn="l" rtl="0">
              <a:spcBef>
                <a:spcPts val="520"/>
              </a:spcBef>
              <a:spcAft>
                <a:spcPts val="0"/>
              </a:spcAft>
              <a:buSzPts val="2470"/>
              <a:buNone/>
            </a:pPr>
            <a:endParaRPr>
              <a:latin typeface="Calibri"/>
              <a:ea typeface="Calibri"/>
              <a:cs typeface="Calibri"/>
              <a:sym typeface="Calibri"/>
            </a:endParaRPr>
          </a:p>
          <a:p>
            <a:pPr marL="274320" lvl="0" indent="-274320" algn="l" rtl="0">
              <a:spcBef>
                <a:spcPts val="520"/>
              </a:spcBef>
              <a:spcAft>
                <a:spcPts val="0"/>
              </a:spcAft>
              <a:buSzPts val="2470"/>
              <a:buChar char="⚫"/>
            </a:pPr>
            <a:r>
              <a:rPr lang="en-GB" b="1">
                <a:solidFill>
                  <a:schemeClr val="dk1"/>
                </a:solidFill>
                <a:latin typeface="Calibri"/>
                <a:ea typeface="Calibri"/>
                <a:cs typeface="Calibri"/>
                <a:sym typeface="Calibri"/>
              </a:rPr>
              <a:t>Residual volume</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“The volume of air left in your lungs after breathing out”</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There is always some air left in the lungs to prevent them collapsing</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Breathe out fully. The air that remains is the residual volume</a:t>
            </a:r>
            <a:endParaRPr/>
          </a:p>
          <a:p>
            <a:pPr marL="393192" lvl="1" indent="0" algn="l" rtl="0">
              <a:spcBef>
                <a:spcPts val="480"/>
              </a:spcBef>
              <a:spcAft>
                <a:spcPts val="0"/>
              </a:spcAft>
              <a:buSzPts val="2040"/>
              <a:buNone/>
            </a:pPr>
            <a:endParaRPr i="1">
              <a:latin typeface="Calibri"/>
              <a:ea typeface="Calibri"/>
              <a:cs typeface="Calibri"/>
              <a:sym typeface="Calibri"/>
            </a:endParaRPr>
          </a:p>
          <a:p>
            <a:pPr marL="640080" lvl="1" indent="-117348" algn="l" rtl="0">
              <a:spcBef>
                <a:spcPts val="480"/>
              </a:spcBef>
              <a:spcAft>
                <a:spcPts val="0"/>
              </a:spcAft>
              <a:buSzPts val="2040"/>
              <a:buNone/>
            </a:pPr>
            <a:endParaRPr i="1">
              <a:latin typeface="Calibri"/>
              <a:ea typeface="Calibri"/>
              <a:cs typeface="Calibri"/>
              <a:sym typeface="Calibri"/>
            </a:endParaRPr>
          </a:p>
        </p:txBody>
      </p:sp>
      <p:cxnSp>
        <p:nvCxnSpPr>
          <p:cNvPr id="310" name="Google Shape;310;p22"/>
          <p:cNvCxnSpPr/>
          <p:nvPr/>
        </p:nvCxnSpPr>
        <p:spPr>
          <a:xfrm>
            <a:off x="457200" y="3789040"/>
            <a:ext cx="8229600" cy="0"/>
          </a:xfrm>
          <a:prstGeom prst="straightConnector1">
            <a:avLst/>
          </a:prstGeom>
          <a:noFill/>
          <a:ln w="9525" cap="flat" cmpd="sng">
            <a:solidFill>
              <a:srgbClr val="075192"/>
            </a:solidFill>
            <a:prstDash val="solid"/>
            <a:round/>
            <a:headEnd type="none" w="sm" len="sm"/>
            <a:tailEnd type="none" w="sm" len="sm"/>
          </a:ln>
        </p:spPr>
      </p:cxnSp>
      <p:sp>
        <p:nvSpPr>
          <p:cNvPr id="2" name="Footer Placeholder 2">
            <a:extLst>
              <a:ext uri="{FF2B5EF4-FFF2-40B4-BE49-F238E27FC236}">
                <a16:creationId xmlns:a16="http://schemas.microsoft.com/office/drawing/2014/main" id="{ED8135EA-8C52-D56E-8560-919D74515D74}"/>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1C3FB54-6CFF-20AF-A1D3-75004F2B3657}"/>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BA9617FE-53B4-6249-E047-BA00099BB1C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23408E3F-2558-86D3-22ED-E0A3FAE659C5}"/>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Autofit/>
          </a:bodyPr>
          <a:lstStyle/>
          <a:p>
            <a:pPr marL="0" lvl="0" indent="0" algn="l" rtl="0">
              <a:spcBef>
                <a:spcPts val="0"/>
              </a:spcBef>
              <a:spcAft>
                <a:spcPts val="0"/>
              </a:spcAft>
              <a:buClr>
                <a:schemeClr val="dk1"/>
              </a:buClr>
              <a:buSzPts val="5400"/>
              <a:buFont typeface="Calibri"/>
              <a:buNone/>
            </a:pPr>
            <a:r>
              <a:rPr lang="en-GB" sz="5400">
                <a:solidFill>
                  <a:schemeClr val="dk1"/>
                </a:solidFill>
                <a:latin typeface="Calibri"/>
                <a:ea typeface="Calibri"/>
                <a:cs typeface="Calibri"/>
                <a:sym typeface="Calibri"/>
              </a:rPr>
              <a:t>Minute ventilation</a:t>
            </a:r>
            <a:endParaRPr/>
          </a:p>
        </p:txBody>
      </p:sp>
      <p:sp>
        <p:nvSpPr>
          <p:cNvPr id="316" name="Google Shape;316;p23"/>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SzPts val="2280"/>
              <a:buNone/>
            </a:pPr>
            <a:r>
              <a:rPr lang="en-GB" sz="2400">
                <a:solidFill>
                  <a:schemeClr val="dk1"/>
                </a:solidFill>
                <a:latin typeface="Calibri"/>
                <a:ea typeface="Calibri"/>
                <a:cs typeface="Calibri"/>
                <a:sym typeface="Calibri"/>
              </a:rPr>
              <a:t>- The table compares an athlete exercising at different intensities</a:t>
            </a:r>
            <a:endParaRPr/>
          </a:p>
          <a:p>
            <a:pPr marL="0" lvl="0" indent="0" algn="l" rtl="0">
              <a:spcBef>
                <a:spcPts val="480"/>
              </a:spcBef>
              <a:spcAft>
                <a:spcPts val="0"/>
              </a:spcAft>
              <a:buSzPts val="2280"/>
              <a:buNone/>
            </a:pPr>
            <a:r>
              <a:rPr lang="en-GB" sz="2400">
                <a:solidFill>
                  <a:schemeClr val="dk1"/>
                </a:solidFill>
                <a:latin typeface="Calibri"/>
                <a:ea typeface="Calibri"/>
                <a:cs typeface="Calibri"/>
                <a:sym typeface="Calibri"/>
              </a:rPr>
              <a:t>- Complete the table using the equation below</a:t>
            </a:r>
            <a:endParaRPr/>
          </a:p>
        </p:txBody>
      </p:sp>
      <p:sp>
        <p:nvSpPr>
          <p:cNvPr id="317" name="Google Shape;317;p23"/>
          <p:cNvSpPr txBox="1"/>
          <p:nvPr/>
        </p:nvSpPr>
        <p:spPr>
          <a:xfrm>
            <a:off x="696498" y="5909210"/>
            <a:ext cx="7771692" cy="400110"/>
          </a:xfrm>
          <a:prstGeom prst="rect">
            <a:avLst/>
          </a:prstGeom>
          <a:noFill/>
          <a:ln w="19050"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Tidal volume (ml)   x   breaths per minute   =   Minute ventilation (l/min)</a:t>
            </a:r>
            <a:endParaRPr/>
          </a:p>
        </p:txBody>
      </p:sp>
      <p:graphicFrame>
        <p:nvGraphicFramePr>
          <p:cNvPr id="318" name="Google Shape;318;p23"/>
          <p:cNvGraphicFramePr/>
          <p:nvPr/>
        </p:nvGraphicFramePr>
        <p:xfrm>
          <a:off x="611560" y="2706622"/>
          <a:ext cx="7920900" cy="2594610"/>
        </p:xfrm>
        <a:graphic>
          <a:graphicData uri="http://schemas.openxmlformats.org/drawingml/2006/table">
            <a:tbl>
              <a:tblPr firstRow="1" bandRow="1">
                <a:noFill/>
                <a:tableStyleId>{F15D073B-E90B-4B11-93B1-D9146B92711A}</a:tableStyleId>
              </a:tblPr>
              <a:tblGrid>
                <a:gridCol w="1980225">
                  <a:extLst>
                    <a:ext uri="{9D8B030D-6E8A-4147-A177-3AD203B41FA5}">
                      <a16:colId xmlns:a16="http://schemas.microsoft.com/office/drawing/2014/main" val="20000"/>
                    </a:ext>
                  </a:extLst>
                </a:gridCol>
                <a:gridCol w="1980225">
                  <a:extLst>
                    <a:ext uri="{9D8B030D-6E8A-4147-A177-3AD203B41FA5}">
                      <a16:colId xmlns:a16="http://schemas.microsoft.com/office/drawing/2014/main" val="20001"/>
                    </a:ext>
                  </a:extLst>
                </a:gridCol>
                <a:gridCol w="1980225">
                  <a:extLst>
                    <a:ext uri="{9D8B030D-6E8A-4147-A177-3AD203B41FA5}">
                      <a16:colId xmlns:a16="http://schemas.microsoft.com/office/drawing/2014/main" val="20002"/>
                    </a:ext>
                  </a:extLst>
                </a:gridCol>
                <a:gridCol w="1980225">
                  <a:extLst>
                    <a:ext uri="{9D8B030D-6E8A-4147-A177-3AD203B41FA5}">
                      <a16:colId xmlns:a16="http://schemas.microsoft.com/office/drawing/2014/main" val="20003"/>
                    </a:ext>
                  </a:extLst>
                </a:gridCol>
              </a:tblGrid>
              <a:tr h="840100">
                <a:tc>
                  <a:txBody>
                    <a:bodyPr/>
                    <a:lstStyle/>
                    <a:p>
                      <a:pPr marL="0" marR="0" lvl="0" indent="0" algn="l" rtl="0">
                        <a:spcBef>
                          <a:spcPts val="0"/>
                        </a:spcBef>
                        <a:spcAft>
                          <a:spcPts val="0"/>
                        </a:spcAft>
                        <a:buNone/>
                      </a:pPr>
                      <a:r>
                        <a:rPr lang="en-GB" sz="1800">
                          <a:latin typeface="Calibri"/>
                          <a:ea typeface="Calibri"/>
                          <a:cs typeface="Calibri"/>
                          <a:sym typeface="Calibri"/>
                        </a:rPr>
                        <a:t>Exercise intensity</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Tidal volume (ml)</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Number of breaths per minute</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Minute ventilation (l/min)</a:t>
                      </a:r>
                      <a:endParaRPr/>
                    </a:p>
                  </a:txBody>
                  <a:tcPr marL="91450" marR="91450" marT="45725" marB="45725"/>
                </a:tc>
                <a:extLst>
                  <a:ext uri="{0D108BD9-81ED-4DB2-BD59-A6C34878D82A}">
                    <a16:rowId xmlns:a16="http://schemas.microsoft.com/office/drawing/2014/main" val="10000"/>
                  </a:ext>
                </a:extLst>
              </a:tr>
              <a:tr h="840100">
                <a:tc>
                  <a:txBody>
                    <a:bodyPr/>
                    <a:lstStyle/>
                    <a:p>
                      <a:pPr marL="0" marR="0" lvl="0" indent="0" algn="l" rtl="0">
                        <a:spcBef>
                          <a:spcPts val="0"/>
                        </a:spcBef>
                        <a:spcAft>
                          <a:spcPts val="0"/>
                        </a:spcAft>
                        <a:buNone/>
                      </a:pPr>
                      <a:r>
                        <a:rPr lang="en-GB" sz="1800">
                          <a:latin typeface="Calibri"/>
                          <a:ea typeface="Calibri"/>
                          <a:cs typeface="Calibri"/>
                          <a:sym typeface="Calibri"/>
                        </a:rPr>
                        <a:t>Sub-maximal</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500 (0.5l)</a:t>
                      </a:r>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8</a:t>
                      </a:r>
                      <a:endParaRPr/>
                    </a:p>
                  </a:txBody>
                  <a:tcPr marL="91450" marR="91450" marT="45725" marB="45725"/>
                </a:tc>
                <a:extLst>
                  <a:ext uri="{0D108BD9-81ED-4DB2-BD59-A6C34878D82A}">
                    <a16:rowId xmlns:a16="http://schemas.microsoft.com/office/drawing/2014/main" val="10001"/>
                  </a:ext>
                </a:extLst>
              </a:tr>
              <a:tr h="840100">
                <a:tc>
                  <a:txBody>
                    <a:bodyPr/>
                    <a:lstStyle/>
                    <a:p>
                      <a:pPr marL="0" marR="0" lvl="0" indent="0" algn="l" rtl="0">
                        <a:spcBef>
                          <a:spcPts val="0"/>
                        </a:spcBef>
                        <a:spcAft>
                          <a:spcPts val="0"/>
                        </a:spcAft>
                        <a:buNone/>
                      </a:pPr>
                      <a:r>
                        <a:rPr lang="en-GB" sz="1800">
                          <a:latin typeface="Calibri"/>
                          <a:ea typeface="Calibri"/>
                          <a:cs typeface="Calibri"/>
                          <a:sym typeface="Calibri"/>
                        </a:rPr>
                        <a:t>Maximal</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2,500 (2.5l)</a:t>
                      </a:r>
                      <a:endParaRPr/>
                    </a:p>
                  </a:txBody>
                  <a:tcPr marL="91450" marR="91450" marT="45725" marB="45725"/>
                </a:tc>
                <a:tc>
                  <a:txBody>
                    <a:bodyPr/>
                    <a:lstStyle/>
                    <a:p>
                      <a:pPr marL="0" marR="0" lvl="0" indent="0" algn="l" rtl="0">
                        <a:spcBef>
                          <a:spcPts val="0"/>
                        </a:spcBef>
                        <a:spcAft>
                          <a:spcPts val="0"/>
                        </a:spcAft>
                        <a:buNone/>
                      </a:pPr>
                      <a:r>
                        <a:rPr lang="en-GB" sz="1800">
                          <a:latin typeface="Calibri"/>
                          <a:ea typeface="Calibri"/>
                          <a:cs typeface="Calibri"/>
                          <a:sym typeface="Calibri"/>
                        </a:rPr>
                        <a:t>35</a:t>
                      </a:r>
                      <a:endParaRPr/>
                    </a:p>
                  </a:txBody>
                  <a:tcPr marL="91450" marR="91450" marT="45725" marB="45725"/>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bl>
          </a:graphicData>
        </a:graphic>
      </p:graphicFrame>
      <p:sp>
        <p:nvSpPr>
          <p:cNvPr id="319" name="Google Shape;319;p23"/>
          <p:cNvSpPr txBox="1"/>
          <p:nvPr/>
        </p:nvSpPr>
        <p:spPr>
          <a:xfrm>
            <a:off x="6347048" y="298475"/>
            <a:ext cx="2185392" cy="923330"/>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Always remember to include units when making calculations</a:t>
            </a:r>
            <a:endParaRPr/>
          </a:p>
        </p:txBody>
      </p:sp>
      <p:sp>
        <p:nvSpPr>
          <p:cNvPr id="2" name="Footer Placeholder 2">
            <a:extLst>
              <a:ext uri="{FF2B5EF4-FFF2-40B4-BE49-F238E27FC236}">
                <a16:creationId xmlns:a16="http://schemas.microsoft.com/office/drawing/2014/main" id="{673F871B-A6B8-5DDB-A7F8-C542FB577E9B}"/>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6879A8D-A910-0F5A-613D-C8F2AC1A5B25}"/>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27CD3607-2BE8-EB47-7971-E1849F8EE27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7FE3C26A-F11B-9A11-E64C-1356DF7255B3}"/>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p:nvPr/>
        </p:nvSpPr>
        <p:spPr>
          <a:xfrm>
            <a:off x="717003" y="5837202"/>
            <a:ext cx="7637986" cy="70788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alibri"/>
                <a:ea typeface="Calibri"/>
                <a:cs typeface="Calibri"/>
                <a:sym typeface="Calibri"/>
              </a:rPr>
              <a:t>What impact do you think exercise has on these volumes and why is it beneficial?</a:t>
            </a:r>
            <a:endParaRPr/>
          </a:p>
        </p:txBody>
      </p:sp>
      <p:pic>
        <p:nvPicPr>
          <p:cNvPr id="325" name="Google Shape;325;p24"/>
          <p:cNvPicPr preferRelativeResize="0"/>
          <p:nvPr/>
        </p:nvPicPr>
        <p:blipFill rotWithShape="1">
          <a:blip r:embed="rId3">
            <a:alphaModFix/>
          </a:blip>
          <a:srcRect l="9467" r="12133"/>
          <a:stretch/>
        </p:blipFill>
        <p:spPr>
          <a:xfrm>
            <a:off x="717003" y="422534"/>
            <a:ext cx="7637986" cy="5185523"/>
          </a:xfrm>
          <a:prstGeom prst="rect">
            <a:avLst/>
          </a:prstGeom>
          <a:noFill/>
          <a:ln w="9525" cap="flat" cmpd="sng">
            <a:solidFill>
              <a:schemeClr val="dk1"/>
            </a:solidFill>
            <a:prstDash val="solid"/>
            <a:round/>
            <a:headEnd type="none" w="sm" len="sm"/>
            <a:tailEnd type="none" w="sm" len="sm"/>
          </a:ln>
        </p:spPr>
      </p:pic>
      <p:sp>
        <p:nvSpPr>
          <p:cNvPr id="326" name="Google Shape;326;p24"/>
          <p:cNvSpPr/>
          <p:nvPr/>
        </p:nvSpPr>
        <p:spPr>
          <a:xfrm>
            <a:off x="1763688" y="2582774"/>
            <a:ext cx="914400" cy="720080"/>
          </a:xfrm>
          <a:prstGeom prst="roundRect">
            <a:avLst>
              <a:gd name="adj" fmla="val 16667"/>
            </a:avLst>
          </a:prstGeom>
          <a:no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327" name="Google Shape;327;p24"/>
          <p:cNvSpPr/>
          <p:nvPr/>
        </p:nvSpPr>
        <p:spPr>
          <a:xfrm>
            <a:off x="7308304" y="2006710"/>
            <a:ext cx="936104" cy="720080"/>
          </a:xfrm>
          <a:prstGeom prst="roundRect">
            <a:avLst>
              <a:gd name="adj" fmla="val 16667"/>
            </a:avLst>
          </a:prstGeom>
          <a:no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328" name="Google Shape;328;p24"/>
          <p:cNvSpPr/>
          <p:nvPr/>
        </p:nvSpPr>
        <p:spPr>
          <a:xfrm>
            <a:off x="2678088" y="4743014"/>
            <a:ext cx="1825150" cy="432048"/>
          </a:xfrm>
          <a:prstGeom prst="roundRect">
            <a:avLst>
              <a:gd name="adj" fmla="val 16667"/>
            </a:avLst>
          </a:prstGeom>
          <a:no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2" name="Footer Placeholder 2">
            <a:extLst>
              <a:ext uri="{FF2B5EF4-FFF2-40B4-BE49-F238E27FC236}">
                <a16:creationId xmlns:a16="http://schemas.microsoft.com/office/drawing/2014/main" id="{EFB848F8-CBDF-BF5A-5FC7-05E70F02F0A5}"/>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9E7E06C-E302-6FDA-AE81-6B8E47CF733D}"/>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F8194F1C-4051-FFD8-798F-85539D8B1EA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93DC3446-B3D7-9D84-DEE7-C38691F75D66}"/>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5"/>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Autofit/>
          </a:bodyPr>
          <a:lstStyle/>
          <a:p>
            <a:pPr marL="0" lvl="0" indent="0" algn="l" rtl="0">
              <a:spcBef>
                <a:spcPts val="0"/>
              </a:spcBef>
              <a:spcAft>
                <a:spcPts val="0"/>
              </a:spcAft>
              <a:buClr>
                <a:schemeClr val="dk1"/>
              </a:buClr>
              <a:buSzPts val="5400"/>
              <a:buFont typeface="Calibri"/>
              <a:buNone/>
            </a:pPr>
            <a:r>
              <a:rPr lang="en-GB" sz="5400">
                <a:solidFill>
                  <a:schemeClr val="dk1"/>
                </a:solidFill>
                <a:latin typeface="Calibri"/>
                <a:ea typeface="Calibri"/>
                <a:cs typeface="Calibri"/>
                <a:sym typeface="Calibri"/>
              </a:rPr>
              <a:t>Exercise effects</a:t>
            </a:r>
            <a:endParaRPr/>
          </a:p>
        </p:txBody>
      </p:sp>
      <p:sp>
        <p:nvSpPr>
          <p:cNvPr id="334" name="Google Shape;334;p25"/>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SzPts val="2280"/>
              <a:buNone/>
            </a:pPr>
            <a:r>
              <a:rPr lang="en-GB" sz="2400">
                <a:solidFill>
                  <a:schemeClr val="dk1"/>
                </a:solidFill>
                <a:latin typeface="Calibri"/>
                <a:ea typeface="Calibri"/>
                <a:cs typeface="Calibri"/>
                <a:sym typeface="Calibri"/>
              </a:rPr>
              <a:t>What impact do you think exercise has on these volumes and why is it beneficial?</a:t>
            </a:r>
            <a:endParaRPr/>
          </a:p>
        </p:txBody>
      </p:sp>
      <p:sp>
        <p:nvSpPr>
          <p:cNvPr id="335" name="Google Shape;335;p25"/>
          <p:cNvSpPr txBox="1"/>
          <p:nvPr/>
        </p:nvSpPr>
        <p:spPr>
          <a:xfrm>
            <a:off x="6389695" y="436974"/>
            <a:ext cx="2121142" cy="646331"/>
          </a:xfrm>
          <a:prstGeom prst="rect">
            <a:avLst/>
          </a:prstGeom>
          <a:solidFill>
            <a:schemeClr val="lt1"/>
          </a:solid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Copy and complete the table</a:t>
            </a:r>
            <a:endParaRPr/>
          </a:p>
        </p:txBody>
      </p:sp>
      <p:graphicFrame>
        <p:nvGraphicFramePr>
          <p:cNvPr id="336" name="Google Shape;336;p25"/>
          <p:cNvGraphicFramePr/>
          <p:nvPr/>
        </p:nvGraphicFramePr>
        <p:xfrm>
          <a:off x="614670" y="2702416"/>
          <a:ext cx="7917775" cy="2886840"/>
        </p:xfrm>
        <a:graphic>
          <a:graphicData uri="http://schemas.openxmlformats.org/drawingml/2006/table">
            <a:tbl>
              <a:tblPr firstRow="1" bandRow="1">
                <a:noFill/>
                <a:tableStyleId>{F15D073B-E90B-4B11-93B1-D9146B92711A}</a:tableStyleId>
              </a:tblPr>
              <a:tblGrid>
                <a:gridCol w="10050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2808300">
                  <a:extLst>
                    <a:ext uri="{9D8B030D-6E8A-4147-A177-3AD203B41FA5}">
                      <a16:colId xmlns:a16="http://schemas.microsoft.com/office/drawing/2014/main" val="20002"/>
                    </a:ext>
                  </a:extLst>
                </a:gridCol>
                <a:gridCol w="1296150">
                  <a:extLst>
                    <a:ext uri="{9D8B030D-6E8A-4147-A177-3AD203B41FA5}">
                      <a16:colId xmlns:a16="http://schemas.microsoft.com/office/drawing/2014/main" val="20003"/>
                    </a:ext>
                  </a:extLst>
                </a:gridCol>
                <a:gridCol w="1296150">
                  <a:extLst>
                    <a:ext uri="{9D8B030D-6E8A-4147-A177-3AD203B41FA5}">
                      <a16:colId xmlns:a16="http://schemas.microsoft.com/office/drawing/2014/main" val="20004"/>
                    </a:ext>
                  </a:extLst>
                </a:gridCol>
              </a:tblGrid>
              <a:tr h="36005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GB" sz="1800">
                          <a:latin typeface="Calibri"/>
                          <a:ea typeface="Calibri"/>
                          <a:cs typeface="Calibri"/>
                          <a:sym typeface="Calibri"/>
                        </a:rPr>
                        <a:t>Tidal volume</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9DEFE"/>
                    </a:solidFill>
                  </a:tcPr>
                </a:tc>
                <a:tc>
                  <a:txBody>
                    <a:bodyPr/>
                    <a:lstStyle/>
                    <a:p>
                      <a:pPr marL="0" marR="0" lvl="0" indent="0" algn="l" rtl="0">
                        <a:spcBef>
                          <a:spcPts val="0"/>
                        </a:spcBef>
                        <a:spcAft>
                          <a:spcPts val="0"/>
                        </a:spcAft>
                        <a:buNone/>
                      </a:pPr>
                      <a:r>
                        <a:rPr lang="en-GB" sz="1800">
                          <a:latin typeface="Calibri"/>
                          <a:ea typeface="Calibri"/>
                          <a:cs typeface="Calibri"/>
                          <a:sym typeface="Calibri"/>
                        </a:rPr>
                        <a:t>Minute ventilation</a:t>
                      </a:r>
                      <a:endParaRPr/>
                    </a:p>
                  </a:txBody>
                  <a:tcPr marL="91450" marR="91450" marT="45725" marB="45725">
                    <a:lnL w="12700" cap="flat" cmpd="sng">
                      <a:solidFill>
                        <a:schemeClr val="dk1"/>
                      </a:solidFill>
                      <a:prstDash val="solid"/>
                      <a:round/>
                      <a:headEnd type="none" w="sm" len="sm"/>
                      <a:tailEnd type="none" w="sm" len="sm"/>
                    </a:lnL>
                    <a:solidFill>
                      <a:srgbClr val="89DEFE"/>
                    </a:solidFill>
                  </a:tcPr>
                </a:tc>
                <a:tc>
                  <a:txBody>
                    <a:bodyPr/>
                    <a:lstStyle/>
                    <a:p>
                      <a:pPr marL="0" marR="0" lvl="0" indent="0" algn="l" rtl="0">
                        <a:spcBef>
                          <a:spcPts val="0"/>
                        </a:spcBef>
                        <a:spcAft>
                          <a:spcPts val="0"/>
                        </a:spcAft>
                        <a:buNone/>
                      </a:pPr>
                      <a:r>
                        <a:rPr lang="en-GB" sz="1800">
                          <a:latin typeface="Calibri"/>
                          <a:ea typeface="Calibri"/>
                          <a:cs typeface="Calibri"/>
                          <a:sym typeface="Calibri"/>
                        </a:rPr>
                        <a:t>Vital capacity</a:t>
                      </a:r>
                      <a:endParaRPr/>
                    </a:p>
                  </a:txBody>
                  <a:tcPr marL="91450" marR="91450" marT="45725" marB="45725">
                    <a:solidFill>
                      <a:srgbClr val="89DEFE"/>
                    </a:solidFill>
                  </a:tcPr>
                </a:tc>
                <a:tc>
                  <a:txBody>
                    <a:bodyPr/>
                    <a:lstStyle/>
                    <a:p>
                      <a:pPr marL="0" marR="0" lvl="0" indent="0" algn="l" rtl="0">
                        <a:spcBef>
                          <a:spcPts val="0"/>
                        </a:spcBef>
                        <a:spcAft>
                          <a:spcPts val="0"/>
                        </a:spcAft>
                        <a:buNone/>
                      </a:pPr>
                      <a:r>
                        <a:rPr lang="en-GB" sz="1800">
                          <a:latin typeface="Calibri"/>
                          <a:ea typeface="Calibri"/>
                          <a:cs typeface="Calibri"/>
                          <a:sym typeface="Calibri"/>
                        </a:rPr>
                        <a:t>Residual volume</a:t>
                      </a:r>
                      <a:endParaRPr/>
                    </a:p>
                  </a:txBody>
                  <a:tcPr marL="91450" marR="91450" marT="45725" marB="45725">
                    <a:solidFill>
                      <a:srgbClr val="89DEFE"/>
                    </a:solidFill>
                  </a:tcPr>
                </a:tc>
                <a:extLst>
                  <a:ext uri="{0D108BD9-81ED-4DB2-BD59-A6C34878D82A}">
                    <a16:rowId xmlns:a16="http://schemas.microsoft.com/office/drawing/2014/main" val="10000"/>
                  </a:ext>
                </a:extLst>
              </a:tr>
              <a:tr h="936100">
                <a:tc>
                  <a:txBody>
                    <a:bodyPr/>
                    <a:lstStyle/>
                    <a:p>
                      <a:pPr marL="0" marR="0" lvl="0" indent="0" algn="l" rtl="0">
                        <a:spcBef>
                          <a:spcPts val="0"/>
                        </a:spcBef>
                        <a:spcAft>
                          <a:spcPts val="0"/>
                        </a:spcAft>
                        <a:buNone/>
                      </a:pPr>
                      <a:r>
                        <a:rPr lang="en-GB" sz="1800">
                          <a:latin typeface="Calibri"/>
                          <a:ea typeface="Calibri"/>
                          <a:cs typeface="Calibri"/>
                          <a:sym typeface="Calibri"/>
                        </a:rPr>
                        <a:t>Exercise effect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89DEFE"/>
                    </a:solidFill>
                  </a:tcPr>
                </a:tc>
                <a:tc>
                  <a:txBody>
                    <a:bodyPr/>
                    <a:lstStyle/>
                    <a:p>
                      <a:pPr marL="0" marR="0" lvl="0" indent="0" algn="l" rtl="0">
                        <a:spcBef>
                          <a:spcPts val="0"/>
                        </a:spcBef>
                        <a:spcAft>
                          <a:spcPts val="0"/>
                        </a:spcAft>
                        <a:buNone/>
                      </a:pPr>
                      <a:r>
                        <a:rPr lang="en-GB" sz="1600">
                          <a:latin typeface="Calibri"/>
                          <a:ea typeface="Calibri"/>
                          <a:cs typeface="Calibri"/>
                          <a:sym typeface="Calibri"/>
                        </a:rPr>
                        <a:t>Increases</a:t>
                      </a:r>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l" rtl="0">
                        <a:spcBef>
                          <a:spcPts val="0"/>
                        </a:spcBef>
                        <a:spcAft>
                          <a:spcPts val="0"/>
                        </a:spcAft>
                        <a:buNone/>
                      </a:pPr>
                      <a:r>
                        <a:rPr lang="en-GB" sz="1600">
                          <a:latin typeface="Calibri"/>
                          <a:ea typeface="Calibri"/>
                          <a:cs typeface="Calibri"/>
                          <a:sym typeface="Calibri"/>
                        </a:rPr>
                        <a:t>Increases </a:t>
                      </a:r>
                      <a:r>
                        <a:rPr lang="en-GB" sz="1600" i="1">
                          <a:latin typeface="Calibri"/>
                          <a:ea typeface="Calibri"/>
                          <a:cs typeface="Calibri"/>
                          <a:sym typeface="Calibri"/>
                        </a:rPr>
                        <a:t>(due to increased tidal volume and number of breaths taken per minute)</a:t>
                      </a:r>
                      <a:endParaRPr/>
                    </a:p>
                  </a:txBody>
                  <a:tcPr marL="91450" marR="91450" marT="45725" marB="45725"/>
                </a:tc>
                <a:tc>
                  <a:txBody>
                    <a:bodyPr/>
                    <a:lstStyle/>
                    <a:p>
                      <a:pPr marL="0" marR="0" lvl="0" indent="0" algn="l" rtl="0">
                        <a:spcBef>
                          <a:spcPts val="0"/>
                        </a:spcBef>
                        <a:spcAft>
                          <a:spcPts val="0"/>
                        </a:spcAft>
                        <a:buNone/>
                      </a:pPr>
                      <a:r>
                        <a:rPr lang="en-GB" sz="1600">
                          <a:latin typeface="Calibri"/>
                          <a:ea typeface="Calibri"/>
                          <a:cs typeface="Calibri"/>
                          <a:sym typeface="Calibri"/>
                        </a:rPr>
                        <a:t>No change</a:t>
                      </a:r>
                      <a:endParaRPr/>
                    </a:p>
                  </a:txBody>
                  <a:tcPr marL="91450" marR="91450" marT="45725" marB="45725"/>
                </a:tc>
                <a:tc>
                  <a:txBody>
                    <a:bodyPr/>
                    <a:lstStyle/>
                    <a:p>
                      <a:pPr marL="0" marR="0" lvl="0" indent="0" algn="l" rtl="0">
                        <a:spcBef>
                          <a:spcPts val="0"/>
                        </a:spcBef>
                        <a:spcAft>
                          <a:spcPts val="0"/>
                        </a:spcAft>
                        <a:buNone/>
                      </a:pPr>
                      <a:r>
                        <a:rPr lang="en-GB" sz="1600">
                          <a:latin typeface="Calibri"/>
                          <a:ea typeface="Calibri"/>
                          <a:cs typeface="Calibri"/>
                          <a:sym typeface="Calibri"/>
                        </a:rPr>
                        <a:t>No change</a:t>
                      </a:r>
                      <a:endParaRPr/>
                    </a:p>
                  </a:txBody>
                  <a:tcPr marL="91450" marR="91450" marT="45725" marB="45725"/>
                </a:tc>
                <a:extLst>
                  <a:ext uri="{0D108BD9-81ED-4DB2-BD59-A6C34878D82A}">
                    <a16:rowId xmlns:a16="http://schemas.microsoft.com/office/drawing/2014/main" val="10001"/>
                  </a:ext>
                </a:extLst>
              </a:tr>
              <a:tr h="1050825">
                <a:tc>
                  <a:txBody>
                    <a:bodyPr/>
                    <a:lstStyle/>
                    <a:p>
                      <a:pPr marL="0" marR="0" lvl="0" indent="0" algn="l" rtl="0">
                        <a:spcBef>
                          <a:spcPts val="0"/>
                        </a:spcBef>
                        <a:spcAft>
                          <a:spcPts val="0"/>
                        </a:spcAft>
                        <a:buNone/>
                      </a:pPr>
                      <a:r>
                        <a:rPr lang="en-GB" sz="1800">
                          <a:latin typeface="Calibri"/>
                          <a:ea typeface="Calibri"/>
                          <a:cs typeface="Calibri"/>
                          <a:sym typeface="Calibri"/>
                        </a:rPr>
                        <a:t>Benefits</a:t>
                      </a:r>
                      <a:endParaRPr/>
                    </a:p>
                  </a:txBody>
                  <a:tcPr marL="91450" marR="91450" marT="45725" marB="45725">
                    <a:lnT w="12700" cap="flat" cmpd="sng">
                      <a:solidFill>
                        <a:schemeClr val="dk1"/>
                      </a:solidFill>
                      <a:prstDash val="solid"/>
                      <a:round/>
                      <a:headEnd type="none" w="sm" len="sm"/>
                      <a:tailEnd type="none" w="sm" len="sm"/>
                    </a:lnT>
                    <a:solidFill>
                      <a:srgbClr val="89DEFE"/>
                    </a:solidFill>
                  </a:tcPr>
                </a:tc>
                <a:tc gridSpan="2">
                  <a:txBody>
                    <a:bodyPr/>
                    <a:lstStyle/>
                    <a:p>
                      <a:pPr marL="0" marR="0" lvl="0" indent="0" algn="l" rtl="0">
                        <a:spcBef>
                          <a:spcPts val="0"/>
                        </a:spcBef>
                        <a:spcAft>
                          <a:spcPts val="0"/>
                        </a:spcAft>
                        <a:buNone/>
                      </a:pPr>
                      <a:r>
                        <a:rPr lang="en-GB" sz="1600">
                          <a:latin typeface="Calibri"/>
                          <a:ea typeface="Calibri"/>
                          <a:cs typeface="Calibri"/>
                          <a:sym typeface="Calibri"/>
                        </a:rPr>
                        <a:t>-More oxygen is taken into the lungs</a:t>
                      </a:r>
                      <a:endParaRPr/>
                    </a:p>
                    <a:p>
                      <a:pPr marL="0" marR="0" lvl="0" indent="0" algn="l" rtl="0">
                        <a:spcBef>
                          <a:spcPts val="0"/>
                        </a:spcBef>
                        <a:spcAft>
                          <a:spcPts val="0"/>
                        </a:spcAft>
                        <a:buNone/>
                      </a:pPr>
                      <a:r>
                        <a:rPr lang="en-GB" sz="1600">
                          <a:latin typeface="Calibri"/>
                          <a:ea typeface="Calibri"/>
                          <a:cs typeface="Calibri"/>
                          <a:sym typeface="Calibri"/>
                        </a:rPr>
                        <a:t>-Increased rate of gaseous exchange</a:t>
                      </a:r>
                      <a:endParaRPr/>
                    </a:p>
                    <a:p>
                      <a:pPr marL="0" marR="0" lvl="0" indent="0" algn="l" rtl="0">
                        <a:spcBef>
                          <a:spcPts val="0"/>
                        </a:spcBef>
                        <a:spcAft>
                          <a:spcPts val="0"/>
                        </a:spcAft>
                        <a:buNone/>
                      </a:pPr>
                      <a:r>
                        <a:rPr lang="en-GB" sz="1600">
                          <a:latin typeface="Calibri"/>
                          <a:ea typeface="Calibri"/>
                          <a:cs typeface="Calibri"/>
                          <a:sym typeface="Calibri"/>
                        </a:rPr>
                        <a:t>-More oxygen transported in the blood</a:t>
                      </a:r>
                      <a:endParaRPr/>
                    </a:p>
                    <a:p>
                      <a:pPr marL="0" marR="0" lvl="0" indent="0" algn="l" rtl="0">
                        <a:spcBef>
                          <a:spcPts val="0"/>
                        </a:spcBef>
                        <a:spcAft>
                          <a:spcPts val="0"/>
                        </a:spcAft>
                        <a:buNone/>
                      </a:pPr>
                      <a:r>
                        <a:rPr lang="en-GB" sz="1600">
                          <a:latin typeface="Calibri"/>
                          <a:ea typeface="Calibri"/>
                          <a:cs typeface="Calibri"/>
                          <a:sym typeface="Calibri"/>
                        </a:rPr>
                        <a:t>-More oxygen delivered to the working muscles</a:t>
                      </a:r>
                      <a:endParaRPr/>
                    </a:p>
                    <a:p>
                      <a:pPr marL="0" marR="0" lvl="0" indent="0" algn="l" rtl="0">
                        <a:spcBef>
                          <a:spcPts val="0"/>
                        </a:spcBef>
                        <a:spcAft>
                          <a:spcPts val="0"/>
                        </a:spcAft>
                        <a:buNone/>
                      </a:pPr>
                      <a:r>
                        <a:rPr lang="en-GB" sz="1600">
                          <a:latin typeface="Calibri"/>
                          <a:ea typeface="Calibri"/>
                          <a:cs typeface="Calibri"/>
                          <a:sym typeface="Calibri"/>
                        </a:rPr>
                        <a:t>-Faster removal of carbon dioxide</a:t>
                      </a:r>
                      <a:endParaRPr/>
                    </a:p>
                  </a:txBody>
                  <a:tcPr marL="91450" marR="91450" marT="45725" marB="45725"/>
                </a:tc>
                <a:tc hMerge="1">
                  <a:txBody>
                    <a:bodyPr/>
                    <a:lstStyle/>
                    <a:p>
                      <a:endParaRPr lang="en-US"/>
                    </a:p>
                  </a:txBody>
                  <a:tcP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solidFill>
                      <a:srgbClr val="BFBFBF"/>
                    </a:solidFill>
                  </a:tcPr>
                </a:tc>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solidFill>
                      <a:srgbClr val="BFBFBF"/>
                    </a:solidFill>
                  </a:tcPr>
                </a:tc>
                <a:extLst>
                  <a:ext uri="{0D108BD9-81ED-4DB2-BD59-A6C34878D82A}">
                    <a16:rowId xmlns:a16="http://schemas.microsoft.com/office/drawing/2014/main" val="10002"/>
                  </a:ext>
                </a:extLst>
              </a:tr>
            </a:tbl>
          </a:graphicData>
        </a:graphic>
      </p:graphicFrame>
      <p:sp>
        <p:nvSpPr>
          <p:cNvPr id="337" name="Google Shape;337;p25"/>
          <p:cNvSpPr/>
          <p:nvPr/>
        </p:nvSpPr>
        <p:spPr>
          <a:xfrm>
            <a:off x="1729576" y="3429000"/>
            <a:ext cx="6768752" cy="208823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ooter Placeholder 2">
            <a:extLst>
              <a:ext uri="{FF2B5EF4-FFF2-40B4-BE49-F238E27FC236}">
                <a16:creationId xmlns:a16="http://schemas.microsoft.com/office/drawing/2014/main" id="{EA249DCB-9A25-FB00-CA42-5BEF0FB927FC}"/>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723761C-601C-79F4-285E-16F5A878E089}"/>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DCA9CB42-D8BD-1BD9-5051-C4EA019BB61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20F6BDB2-F6E9-19B1-5866-6FC0B14D0731}"/>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7"/>
                                        </p:tgtEl>
                                      </p:cBhvr>
                                    </p:animEffect>
                                    <p:set>
                                      <p:cBhvr>
                                        <p:cTn id="7" dur="1" fill="hold">
                                          <p:stCondLst>
                                            <p:cond delay="500"/>
                                          </p:stCondLst>
                                        </p:cTn>
                                        <p:tgtEl>
                                          <p:spTgt spid="3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
          <p:cNvSpPr txBox="1">
            <a:spLocks noGrp="1"/>
          </p:cNvSpPr>
          <p:nvPr>
            <p:ph type="title"/>
          </p:nvPr>
        </p:nvSpPr>
        <p:spPr>
          <a:xfrm>
            <a:off x="457200" y="332656"/>
            <a:ext cx="8229600" cy="1152128"/>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Autofit/>
          </a:bodyPr>
          <a:lstStyle/>
          <a:p>
            <a:pPr marL="0" lvl="0" indent="0" algn="l" rtl="0">
              <a:spcBef>
                <a:spcPts val="0"/>
              </a:spcBef>
              <a:spcAft>
                <a:spcPts val="0"/>
              </a:spcAft>
              <a:buClr>
                <a:schemeClr val="dk1"/>
              </a:buClr>
              <a:buSzPts val="5400"/>
              <a:buFont typeface="Calibri"/>
              <a:buNone/>
            </a:pPr>
            <a:r>
              <a:rPr lang="en-GB" sz="5400">
                <a:solidFill>
                  <a:schemeClr val="dk1"/>
                </a:solidFill>
                <a:latin typeface="Calibri"/>
                <a:ea typeface="Calibri"/>
                <a:cs typeface="Calibri"/>
                <a:sym typeface="Calibri"/>
              </a:rPr>
              <a:t>The respiratory system</a:t>
            </a:r>
            <a:endParaRPr/>
          </a:p>
        </p:txBody>
      </p:sp>
      <p:pic>
        <p:nvPicPr>
          <p:cNvPr id="136" name="Google Shape;136;p3"/>
          <p:cNvPicPr preferRelativeResize="0"/>
          <p:nvPr/>
        </p:nvPicPr>
        <p:blipFill rotWithShape="1">
          <a:blip r:embed="rId3">
            <a:alphaModFix/>
          </a:blip>
          <a:srcRect/>
          <a:stretch/>
        </p:blipFill>
        <p:spPr>
          <a:xfrm>
            <a:off x="5508104" y="3933056"/>
            <a:ext cx="3563888" cy="2510499"/>
          </a:xfrm>
          <a:prstGeom prst="rect">
            <a:avLst/>
          </a:prstGeom>
          <a:noFill/>
          <a:ln>
            <a:noFill/>
          </a:ln>
        </p:spPr>
      </p:pic>
      <p:sp>
        <p:nvSpPr>
          <p:cNvPr id="137" name="Google Shape;137;p3"/>
          <p:cNvSpPr txBox="1">
            <a:spLocks noGrp="1"/>
          </p:cNvSpPr>
          <p:nvPr>
            <p:ph type="body" idx="1"/>
          </p:nvPr>
        </p:nvSpPr>
        <p:spPr>
          <a:xfrm>
            <a:off x="457200" y="1556792"/>
            <a:ext cx="8229600" cy="504056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0"/>
              </a:spcBef>
              <a:spcAft>
                <a:spcPts val="0"/>
              </a:spcAft>
              <a:buSzPts val="2470"/>
              <a:buNone/>
            </a:pPr>
            <a:endParaRPr b="1">
              <a:latin typeface="Calibri"/>
              <a:ea typeface="Calibri"/>
              <a:cs typeface="Calibri"/>
              <a:sym typeface="Calibri"/>
            </a:endParaRPr>
          </a:p>
          <a:p>
            <a:pPr marL="0" lvl="0" indent="0" algn="l" rtl="0">
              <a:spcBef>
                <a:spcPts val="520"/>
              </a:spcBef>
              <a:spcAft>
                <a:spcPts val="0"/>
              </a:spcAft>
              <a:buSzPts val="2470"/>
              <a:buNone/>
            </a:pPr>
            <a:r>
              <a:rPr lang="en-GB" b="1">
                <a:solidFill>
                  <a:schemeClr val="dk1"/>
                </a:solidFill>
                <a:latin typeface="Calibri"/>
                <a:ea typeface="Calibri"/>
                <a:cs typeface="Calibri"/>
                <a:sym typeface="Calibri"/>
              </a:rPr>
              <a:t>Respiratory system</a:t>
            </a:r>
            <a:r>
              <a:rPr lang="en-GB">
                <a:solidFill>
                  <a:schemeClr val="dk1"/>
                </a:solidFill>
                <a:latin typeface="Calibri"/>
                <a:ea typeface="Calibri"/>
                <a:cs typeface="Calibri"/>
                <a:sym typeface="Calibri"/>
              </a:rPr>
              <a:t> – the series of organs responsible for taking in oxygen and expelling carbon dioxide</a:t>
            </a:r>
            <a:endParaRPr/>
          </a:p>
          <a:p>
            <a:pPr marL="0" lvl="0" indent="0" algn="l" rtl="0">
              <a:spcBef>
                <a:spcPts val="520"/>
              </a:spcBef>
              <a:spcAft>
                <a:spcPts val="0"/>
              </a:spcAft>
              <a:buSzPts val="2470"/>
              <a:buNone/>
            </a:pPr>
            <a:endParaRPr b="1">
              <a:latin typeface="Calibri"/>
              <a:ea typeface="Calibri"/>
              <a:cs typeface="Calibri"/>
              <a:sym typeface="Calibri"/>
            </a:endParaRPr>
          </a:p>
          <a:p>
            <a:pPr marL="0" lvl="0" indent="0" algn="l" rtl="0">
              <a:spcBef>
                <a:spcPts val="520"/>
              </a:spcBef>
              <a:spcAft>
                <a:spcPts val="0"/>
              </a:spcAft>
              <a:buSzPts val="2470"/>
              <a:buNone/>
            </a:pPr>
            <a:endParaRPr b="1">
              <a:latin typeface="Calibri"/>
              <a:ea typeface="Calibri"/>
              <a:cs typeface="Calibri"/>
              <a:sym typeface="Calibri"/>
            </a:endParaRPr>
          </a:p>
          <a:p>
            <a:pPr marL="0" lvl="0" indent="0" algn="l" rtl="0">
              <a:spcBef>
                <a:spcPts val="480"/>
              </a:spcBef>
              <a:spcAft>
                <a:spcPts val="0"/>
              </a:spcAft>
              <a:buSzPts val="2280"/>
              <a:buNone/>
            </a:pPr>
            <a:r>
              <a:rPr lang="en-GB" sz="2400" b="1" u="sng">
                <a:solidFill>
                  <a:schemeClr val="dk1"/>
                </a:solidFill>
                <a:latin typeface="Calibri"/>
                <a:ea typeface="Calibri"/>
                <a:cs typeface="Calibri"/>
                <a:sym typeface="Calibri"/>
              </a:rPr>
              <a:t>Discuss</a:t>
            </a:r>
            <a:endParaRPr sz="2400" b="1">
              <a:latin typeface="Calibri"/>
              <a:ea typeface="Calibri"/>
              <a:cs typeface="Calibri"/>
              <a:sym typeface="Calibri"/>
            </a:endParaRPr>
          </a:p>
          <a:p>
            <a:pPr marL="274320" lvl="0" indent="-274320" algn="l" rtl="0">
              <a:spcBef>
                <a:spcPts val="480"/>
              </a:spcBef>
              <a:spcAft>
                <a:spcPts val="0"/>
              </a:spcAft>
              <a:buSzPts val="2280"/>
              <a:buFont typeface="Calibri"/>
              <a:buChar char="-"/>
            </a:pPr>
            <a:r>
              <a:rPr lang="en-GB" sz="2400">
                <a:solidFill>
                  <a:schemeClr val="dk1"/>
                </a:solidFill>
                <a:latin typeface="Calibri"/>
                <a:ea typeface="Calibri"/>
                <a:cs typeface="Calibri"/>
                <a:sym typeface="Calibri"/>
              </a:rPr>
              <a:t>Why do you think the respiratory system </a:t>
            </a:r>
            <a:endParaRPr/>
          </a:p>
          <a:p>
            <a:pPr marL="365760" lvl="1" indent="0" algn="l" rtl="0">
              <a:spcBef>
                <a:spcPts val="480"/>
              </a:spcBef>
              <a:spcAft>
                <a:spcPts val="0"/>
              </a:spcAft>
              <a:buSzPts val="2040"/>
              <a:buNone/>
            </a:pPr>
            <a:r>
              <a:rPr lang="en-GB">
                <a:solidFill>
                  <a:schemeClr val="dk1"/>
                </a:solidFill>
                <a:latin typeface="Calibri"/>
                <a:ea typeface="Calibri"/>
                <a:cs typeface="Calibri"/>
                <a:sym typeface="Calibri"/>
              </a:rPr>
              <a:t>is so important?</a:t>
            </a:r>
            <a:endParaRPr/>
          </a:p>
          <a:p>
            <a:pPr marL="274320" lvl="0" indent="-274320" algn="l" rtl="0">
              <a:spcBef>
                <a:spcPts val="480"/>
              </a:spcBef>
              <a:spcAft>
                <a:spcPts val="0"/>
              </a:spcAft>
              <a:buSzPts val="2280"/>
              <a:buFont typeface="Calibri"/>
              <a:buChar char="-"/>
            </a:pPr>
            <a:r>
              <a:rPr lang="en-GB" sz="2400">
                <a:solidFill>
                  <a:schemeClr val="dk1"/>
                </a:solidFill>
                <a:latin typeface="Calibri"/>
                <a:ea typeface="Calibri"/>
                <a:cs typeface="Calibri"/>
                <a:sym typeface="Calibri"/>
              </a:rPr>
              <a:t>Why do we need to take oxygen into the </a:t>
            </a:r>
            <a:endParaRPr/>
          </a:p>
          <a:p>
            <a:pPr marL="365760" lvl="1" indent="0" algn="l" rtl="0">
              <a:spcBef>
                <a:spcPts val="480"/>
              </a:spcBef>
              <a:spcAft>
                <a:spcPts val="0"/>
              </a:spcAft>
              <a:buSzPts val="2040"/>
              <a:buNone/>
            </a:pPr>
            <a:r>
              <a:rPr lang="en-GB">
                <a:solidFill>
                  <a:schemeClr val="dk1"/>
                </a:solidFill>
                <a:latin typeface="Calibri"/>
                <a:ea typeface="Calibri"/>
                <a:cs typeface="Calibri"/>
                <a:sym typeface="Calibri"/>
              </a:rPr>
              <a:t>bloodstream and expel carbon dioxide?</a:t>
            </a:r>
            <a:endParaRPr/>
          </a:p>
          <a:p>
            <a:pPr marL="0" lvl="0" indent="0" algn="l" rtl="0">
              <a:spcBef>
                <a:spcPts val="520"/>
              </a:spcBef>
              <a:spcAft>
                <a:spcPts val="0"/>
              </a:spcAft>
              <a:buSzPts val="2470"/>
              <a:buNone/>
            </a:pPr>
            <a:endParaRPr>
              <a:latin typeface="Calibri"/>
              <a:ea typeface="Calibri"/>
              <a:cs typeface="Calibri"/>
              <a:sym typeface="Calibri"/>
            </a:endParaRPr>
          </a:p>
        </p:txBody>
      </p:sp>
      <p:sp>
        <p:nvSpPr>
          <p:cNvPr id="138" name="Google Shape;138;p3"/>
          <p:cNvSpPr/>
          <p:nvPr/>
        </p:nvSpPr>
        <p:spPr>
          <a:xfrm>
            <a:off x="323528" y="2060848"/>
            <a:ext cx="8496944" cy="864096"/>
          </a:xfrm>
          <a:prstGeom prst="roundRect">
            <a:avLst>
              <a:gd name="adj" fmla="val 16667"/>
            </a:avLst>
          </a:prstGeom>
          <a:no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3"/>
          <p:cNvSpPr txBox="1"/>
          <p:nvPr/>
        </p:nvSpPr>
        <p:spPr>
          <a:xfrm>
            <a:off x="5353744" y="2865710"/>
            <a:ext cx="3250704" cy="92333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This is achieved by bringing air in contact with the blood, so that </a:t>
            </a:r>
            <a:r>
              <a:rPr lang="en-GB" sz="1800" b="1">
                <a:solidFill>
                  <a:schemeClr val="dk1"/>
                </a:solidFill>
                <a:latin typeface="Calibri"/>
                <a:ea typeface="Calibri"/>
                <a:cs typeface="Calibri"/>
                <a:sym typeface="Calibri"/>
              </a:rPr>
              <a:t>gaseous exchange </a:t>
            </a:r>
            <a:r>
              <a:rPr lang="en-GB" sz="1800">
                <a:solidFill>
                  <a:schemeClr val="dk1"/>
                </a:solidFill>
                <a:latin typeface="Calibri"/>
                <a:ea typeface="Calibri"/>
                <a:cs typeface="Calibri"/>
                <a:sym typeface="Calibri"/>
              </a:rPr>
              <a:t>can occur</a:t>
            </a:r>
            <a:endParaRPr/>
          </a:p>
        </p:txBody>
      </p:sp>
      <p:sp>
        <p:nvSpPr>
          <p:cNvPr id="2" name="Footer Placeholder 2">
            <a:extLst>
              <a:ext uri="{FF2B5EF4-FFF2-40B4-BE49-F238E27FC236}">
                <a16:creationId xmlns:a16="http://schemas.microsoft.com/office/drawing/2014/main" id="{41F6C2B1-DD0B-D2B4-1E64-AB6D2FDF3AF5}"/>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77A37C8-AF02-230C-E872-413B239176A6}"/>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41281945-98AB-A4F0-6C36-BA59BB13896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9181171E-EBC4-092D-4A29-6A0C58A4BF7D}"/>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457200" y="332656"/>
            <a:ext cx="8229600" cy="1152128"/>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Autofit/>
          </a:bodyPr>
          <a:lstStyle/>
          <a:p>
            <a:pPr marL="0" lvl="0" indent="0" algn="l" rtl="0">
              <a:spcBef>
                <a:spcPts val="0"/>
              </a:spcBef>
              <a:spcAft>
                <a:spcPts val="0"/>
              </a:spcAft>
              <a:buClr>
                <a:schemeClr val="dk1"/>
              </a:buClr>
              <a:buSzPts val="5400"/>
              <a:buFont typeface="Calibri"/>
              <a:buNone/>
            </a:pPr>
            <a:r>
              <a:rPr lang="en-GB" sz="5400">
                <a:solidFill>
                  <a:schemeClr val="dk1"/>
                </a:solidFill>
                <a:latin typeface="Calibri"/>
                <a:ea typeface="Calibri"/>
                <a:cs typeface="Calibri"/>
                <a:sym typeface="Calibri"/>
              </a:rPr>
              <a:t>The pathway of air</a:t>
            </a:r>
            <a:endParaRPr/>
          </a:p>
        </p:txBody>
      </p:sp>
      <p:sp>
        <p:nvSpPr>
          <p:cNvPr id="146" name="Google Shape;146;p4"/>
          <p:cNvSpPr txBox="1">
            <a:spLocks noGrp="1"/>
          </p:cNvSpPr>
          <p:nvPr>
            <p:ph type="body" idx="1"/>
          </p:nvPr>
        </p:nvSpPr>
        <p:spPr>
          <a:xfrm>
            <a:off x="457200" y="1556792"/>
            <a:ext cx="4042792" cy="504056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ctr" rtl="0">
              <a:spcBef>
                <a:spcPts val="0"/>
              </a:spcBef>
              <a:spcAft>
                <a:spcPts val="0"/>
              </a:spcAft>
              <a:buSzPct val="95000"/>
              <a:buNone/>
            </a:pPr>
            <a:r>
              <a:rPr lang="en-GB" sz="2400">
                <a:solidFill>
                  <a:schemeClr val="dk1"/>
                </a:solidFill>
                <a:latin typeface="Calibri"/>
                <a:ea typeface="Calibri"/>
                <a:cs typeface="Calibri"/>
                <a:sym typeface="Calibri"/>
              </a:rPr>
              <a:t>When we inhale (breathe in), we take air into our lungs. This air includes oxygen, which is taken up by the blood and transported to the working muscles to produce energy</a:t>
            </a:r>
            <a:endParaRPr/>
          </a:p>
          <a:p>
            <a:pPr marL="0" lvl="0" indent="0" algn="l" rtl="0">
              <a:spcBef>
                <a:spcPts val="518"/>
              </a:spcBef>
              <a:spcAft>
                <a:spcPts val="0"/>
              </a:spcAft>
              <a:buSzPct val="95000"/>
              <a:buNone/>
            </a:pPr>
            <a:endParaRPr sz="2800" b="1">
              <a:latin typeface="Calibri"/>
              <a:ea typeface="Calibri"/>
              <a:cs typeface="Calibri"/>
              <a:sym typeface="Calibri"/>
            </a:endParaRPr>
          </a:p>
          <a:p>
            <a:pPr marL="0" lvl="0" indent="0" algn="ctr" rtl="0">
              <a:spcBef>
                <a:spcPts val="444"/>
              </a:spcBef>
              <a:spcAft>
                <a:spcPts val="0"/>
              </a:spcAft>
              <a:buSzPct val="95000"/>
              <a:buNone/>
            </a:pPr>
            <a:r>
              <a:rPr lang="en-GB" sz="2400" b="1" u="sng">
                <a:solidFill>
                  <a:schemeClr val="dk1"/>
                </a:solidFill>
                <a:latin typeface="Calibri"/>
                <a:ea typeface="Calibri"/>
                <a:cs typeface="Calibri"/>
                <a:sym typeface="Calibri"/>
              </a:rPr>
              <a:t>How does the oxygen get there?</a:t>
            </a:r>
            <a:endParaRPr sz="2400" b="1">
              <a:latin typeface="Calibri"/>
              <a:ea typeface="Calibri"/>
              <a:cs typeface="Calibri"/>
              <a:sym typeface="Calibri"/>
            </a:endParaRPr>
          </a:p>
          <a:p>
            <a:pPr marL="274320" lvl="0" indent="-274320" algn="l" rtl="0">
              <a:spcBef>
                <a:spcPts val="444"/>
              </a:spcBef>
              <a:spcAft>
                <a:spcPts val="0"/>
              </a:spcAft>
              <a:buSzPct val="95000"/>
              <a:buFont typeface="Calibri"/>
              <a:buChar char="-"/>
            </a:pPr>
            <a:r>
              <a:rPr lang="en-GB" sz="2400">
                <a:solidFill>
                  <a:schemeClr val="dk1"/>
                </a:solidFill>
                <a:latin typeface="Calibri"/>
                <a:ea typeface="Calibri"/>
                <a:cs typeface="Calibri"/>
                <a:sym typeface="Calibri"/>
              </a:rPr>
              <a:t>Oxygen passes through several structures on its way to the blood-stream</a:t>
            </a:r>
            <a:endParaRPr/>
          </a:p>
          <a:p>
            <a:pPr marL="274320" lvl="0" indent="-274320" algn="l" rtl="0">
              <a:spcBef>
                <a:spcPts val="444"/>
              </a:spcBef>
              <a:spcAft>
                <a:spcPts val="0"/>
              </a:spcAft>
              <a:buSzPct val="95000"/>
              <a:buFont typeface="Calibri"/>
              <a:buChar char="-"/>
            </a:pPr>
            <a:r>
              <a:rPr lang="en-GB" sz="2400">
                <a:solidFill>
                  <a:schemeClr val="dk1"/>
                </a:solidFill>
                <a:latin typeface="Calibri"/>
                <a:ea typeface="Calibri"/>
                <a:cs typeface="Calibri"/>
                <a:sym typeface="Calibri"/>
              </a:rPr>
              <a:t>You need to know these structures in order</a:t>
            </a:r>
            <a:endParaRPr sz="2800">
              <a:latin typeface="Calibri"/>
              <a:ea typeface="Calibri"/>
              <a:cs typeface="Calibri"/>
              <a:sym typeface="Calibri"/>
            </a:endParaRPr>
          </a:p>
          <a:p>
            <a:pPr marL="0" lvl="0" indent="0" algn="l" rtl="0">
              <a:spcBef>
                <a:spcPts val="481"/>
              </a:spcBef>
              <a:spcAft>
                <a:spcPts val="0"/>
              </a:spcAft>
              <a:buSzPct val="95000"/>
              <a:buNone/>
            </a:pPr>
            <a:endParaRPr>
              <a:latin typeface="Calibri"/>
              <a:ea typeface="Calibri"/>
              <a:cs typeface="Calibri"/>
              <a:sym typeface="Calibri"/>
            </a:endParaRPr>
          </a:p>
        </p:txBody>
      </p:sp>
      <p:pic>
        <p:nvPicPr>
          <p:cNvPr id="147" name="Google Shape;147;p4"/>
          <p:cNvPicPr preferRelativeResize="0"/>
          <p:nvPr/>
        </p:nvPicPr>
        <p:blipFill rotWithShape="1">
          <a:blip r:embed="rId3">
            <a:alphaModFix/>
          </a:blip>
          <a:srcRect l="36762" r="4458" b="6644"/>
          <a:stretch/>
        </p:blipFill>
        <p:spPr>
          <a:xfrm>
            <a:off x="4644007" y="2060849"/>
            <a:ext cx="3998837" cy="4536504"/>
          </a:xfrm>
          <a:prstGeom prst="rect">
            <a:avLst/>
          </a:prstGeom>
          <a:noFill/>
          <a:ln>
            <a:noFill/>
          </a:ln>
        </p:spPr>
      </p:pic>
      <p:sp>
        <p:nvSpPr>
          <p:cNvPr id="2" name="Footer Placeholder 2">
            <a:extLst>
              <a:ext uri="{FF2B5EF4-FFF2-40B4-BE49-F238E27FC236}">
                <a16:creationId xmlns:a16="http://schemas.microsoft.com/office/drawing/2014/main" id="{23672E13-599C-7D28-C979-C696B64B00B2}"/>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7026D88-9E07-7584-152D-71483387BE84}"/>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0FE3B07E-448F-EC81-2466-2722B538E1DE}"/>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10CE0858-E1D3-120A-48CA-084EE0D4929D}"/>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5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500"/>
                                        <p:tgtEl>
                                          <p:spTgt spid="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467544" y="188640"/>
            <a:ext cx="8229600" cy="1143000"/>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a:bodyPr>
          <a:lstStyle/>
          <a:p>
            <a:pPr marL="0" lvl="0" indent="0" algn="l" rtl="0">
              <a:spcBef>
                <a:spcPts val="0"/>
              </a:spcBef>
              <a:spcAft>
                <a:spcPts val="0"/>
              </a:spcAft>
              <a:buClr>
                <a:schemeClr val="dk1"/>
              </a:buClr>
              <a:buSzPts val="5000"/>
              <a:buFont typeface="Calibri"/>
              <a:buNone/>
            </a:pPr>
            <a:r>
              <a:rPr lang="en-GB">
                <a:solidFill>
                  <a:schemeClr val="dk1"/>
                </a:solidFill>
                <a:latin typeface="Calibri"/>
                <a:ea typeface="Calibri"/>
                <a:cs typeface="Calibri"/>
                <a:sym typeface="Calibri"/>
              </a:rPr>
              <a:t>The pathway of air</a:t>
            </a:r>
            <a:endParaRPr/>
          </a:p>
        </p:txBody>
      </p:sp>
      <p:sp>
        <p:nvSpPr>
          <p:cNvPr id="153" name="Google Shape;153;p5"/>
          <p:cNvSpPr txBox="1">
            <a:spLocks noGrp="1"/>
          </p:cNvSpPr>
          <p:nvPr>
            <p:ph type="body" idx="1"/>
          </p:nvPr>
        </p:nvSpPr>
        <p:spPr>
          <a:xfrm>
            <a:off x="457200" y="1412776"/>
            <a:ext cx="8229600" cy="518457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274320" lvl="0" indent="-274320" algn="l" rtl="0">
              <a:spcBef>
                <a:spcPts val="0"/>
              </a:spcBef>
              <a:spcAft>
                <a:spcPts val="0"/>
              </a:spcAft>
              <a:buSzPts val="2470"/>
              <a:buChar char="⚫"/>
            </a:pPr>
            <a:r>
              <a:rPr lang="en-GB" b="1">
                <a:solidFill>
                  <a:schemeClr val="dk1"/>
                </a:solidFill>
                <a:latin typeface="Calibri"/>
                <a:ea typeface="Calibri"/>
                <a:cs typeface="Calibri"/>
                <a:sym typeface="Calibri"/>
              </a:rPr>
              <a:t>The structures you need to know - </a:t>
            </a:r>
            <a:endParaRPr>
              <a:latin typeface="Calibri"/>
              <a:ea typeface="Calibri"/>
              <a:cs typeface="Calibri"/>
              <a:sym typeface="Calibri"/>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Mouth/nasal passage</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Trachea</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Bronchi</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Bronchioles</a:t>
            </a:r>
            <a:endParaRPr/>
          </a:p>
          <a:p>
            <a:pPr marL="640080" lvl="1" indent="-246888" algn="l" rtl="0">
              <a:spcBef>
                <a:spcPts val="480"/>
              </a:spcBef>
              <a:spcAft>
                <a:spcPts val="0"/>
              </a:spcAft>
              <a:buSzPts val="2040"/>
              <a:buChar char="⚫"/>
            </a:pPr>
            <a:r>
              <a:rPr lang="en-GB">
                <a:solidFill>
                  <a:schemeClr val="dk1"/>
                </a:solidFill>
                <a:latin typeface="Calibri"/>
                <a:ea typeface="Calibri"/>
                <a:cs typeface="Calibri"/>
                <a:sym typeface="Calibri"/>
              </a:rPr>
              <a:t>Alveoli</a:t>
            </a:r>
            <a:endParaRPr/>
          </a:p>
        </p:txBody>
      </p:sp>
      <p:pic>
        <p:nvPicPr>
          <p:cNvPr id="154" name="Google Shape;154;p5"/>
          <p:cNvPicPr preferRelativeResize="0"/>
          <p:nvPr/>
        </p:nvPicPr>
        <p:blipFill rotWithShape="1">
          <a:blip r:embed="rId3">
            <a:alphaModFix/>
          </a:blip>
          <a:srcRect/>
          <a:stretch/>
        </p:blipFill>
        <p:spPr>
          <a:xfrm>
            <a:off x="4716016" y="2418432"/>
            <a:ext cx="3470115" cy="3386832"/>
          </a:xfrm>
          <a:prstGeom prst="rect">
            <a:avLst/>
          </a:prstGeom>
          <a:noFill/>
          <a:ln>
            <a:noFill/>
          </a:ln>
        </p:spPr>
      </p:pic>
      <p:sp>
        <p:nvSpPr>
          <p:cNvPr id="155" name="Google Shape;155;p5"/>
          <p:cNvSpPr txBox="1"/>
          <p:nvPr/>
        </p:nvSpPr>
        <p:spPr>
          <a:xfrm>
            <a:off x="827584" y="4293096"/>
            <a:ext cx="3384376" cy="92333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7432" marR="0" lvl="0" indent="0" algn="l" rtl="0">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When air reaches the alveoli, gaseous exchange occurs via diffusion  </a:t>
            </a:r>
            <a:endParaRPr/>
          </a:p>
        </p:txBody>
      </p:sp>
      <p:sp>
        <p:nvSpPr>
          <p:cNvPr id="156" name="Google Shape;156;p5"/>
          <p:cNvSpPr txBox="1"/>
          <p:nvPr/>
        </p:nvSpPr>
        <p:spPr>
          <a:xfrm>
            <a:off x="827584" y="5301208"/>
            <a:ext cx="3384376" cy="1077218"/>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7432" marR="0" lvl="0" indent="0" algn="l" rtl="0">
              <a:spcBef>
                <a:spcPts val="0"/>
              </a:spcBef>
              <a:spcAft>
                <a:spcPts val="0"/>
              </a:spcAft>
              <a:buClr>
                <a:schemeClr val="dk1"/>
              </a:buClr>
              <a:buSzPts val="1600"/>
              <a:buFont typeface="Calibri"/>
              <a:buNone/>
            </a:pPr>
            <a:r>
              <a:rPr lang="en-GB" sz="1600" b="1">
                <a:solidFill>
                  <a:schemeClr val="dk1"/>
                </a:solidFill>
                <a:latin typeface="Calibri"/>
                <a:ea typeface="Calibri"/>
                <a:cs typeface="Calibri"/>
                <a:sym typeface="Calibri"/>
              </a:rPr>
              <a:t>Gaseous exchange</a:t>
            </a:r>
            <a:r>
              <a:rPr lang="en-GB" sz="1600">
                <a:solidFill>
                  <a:schemeClr val="dk1"/>
                </a:solidFill>
                <a:latin typeface="Calibri"/>
                <a:ea typeface="Calibri"/>
                <a:cs typeface="Calibri"/>
                <a:sym typeface="Calibri"/>
              </a:rPr>
              <a:t> – the process in the lungs by which oxygen diffuses into the bloodstream and carbon dioxide is removed from it</a:t>
            </a:r>
            <a:endParaRPr sz="1600" b="1">
              <a:solidFill>
                <a:schemeClr val="dk1"/>
              </a:solidFill>
              <a:latin typeface="Calibri"/>
              <a:ea typeface="Calibri"/>
              <a:cs typeface="Calibri"/>
              <a:sym typeface="Calibri"/>
            </a:endParaRPr>
          </a:p>
        </p:txBody>
      </p:sp>
      <p:sp>
        <p:nvSpPr>
          <p:cNvPr id="2" name="Footer Placeholder 2">
            <a:extLst>
              <a:ext uri="{FF2B5EF4-FFF2-40B4-BE49-F238E27FC236}">
                <a16:creationId xmlns:a16="http://schemas.microsoft.com/office/drawing/2014/main" id="{B277871E-1526-F9D5-7EC1-89F2E3D3F3C2}"/>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3A9FA2E-8A1C-B55A-E0EA-C79EB3B2BDCB}"/>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389D26C0-82E2-F21D-64F1-66F13EE40C10}"/>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9CAD8560-7B99-0197-B9DB-A5C816795E41}"/>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56469" y="404664"/>
            <a:ext cx="9052035" cy="5976664"/>
          </a:xfrm>
          <a:prstGeom prst="rect">
            <a:avLst/>
          </a:prstGeom>
          <a:noFill/>
          <a:ln>
            <a:noFill/>
          </a:ln>
        </p:spPr>
      </p:pic>
      <p:sp>
        <p:nvSpPr>
          <p:cNvPr id="162" name="Google Shape;162;p6"/>
          <p:cNvSpPr txBox="1"/>
          <p:nvPr/>
        </p:nvSpPr>
        <p:spPr>
          <a:xfrm>
            <a:off x="395536" y="548680"/>
            <a:ext cx="3168352" cy="92333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1) Air (containing oxygen), enters the system through the nasal passage and mouth. </a:t>
            </a:r>
            <a:endParaRPr/>
          </a:p>
        </p:txBody>
      </p:sp>
      <p:sp>
        <p:nvSpPr>
          <p:cNvPr id="163" name="Google Shape;163;p6"/>
          <p:cNvSpPr txBox="1"/>
          <p:nvPr/>
        </p:nvSpPr>
        <p:spPr>
          <a:xfrm>
            <a:off x="323528" y="3596823"/>
            <a:ext cx="3384376" cy="92333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5) before finally reaching the alveoli (millions of air sacs, where gaseous exchange occurs) </a:t>
            </a:r>
            <a:endParaRPr/>
          </a:p>
        </p:txBody>
      </p:sp>
      <p:sp>
        <p:nvSpPr>
          <p:cNvPr id="164" name="Google Shape;164;p6"/>
          <p:cNvSpPr txBox="1"/>
          <p:nvPr/>
        </p:nvSpPr>
        <p:spPr>
          <a:xfrm>
            <a:off x="4896949" y="4365104"/>
            <a:ext cx="3168352" cy="64633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3) before branching off into the left and right bronchi.</a:t>
            </a:r>
            <a:endParaRPr/>
          </a:p>
        </p:txBody>
      </p:sp>
      <p:sp>
        <p:nvSpPr>
          <p:cNvPr id="165" name="Google Shape;165;p6"/>
          <p:cNvSpPr txBox="1"/>
          <p:nvPr/>
        </p:nvSpPr>
        <p:spPr>
          <a:xfrm>
            <a:off x="4860032" y="1846565"/>
            <a:ext cx="3168352" cy="64633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2) It travels down the trachea (windpipe), </a:t>
            </a:r>
            <a:endParaRPr/>
          </a:p>
        </p:txBody>
      </p:sp>
      <p:sp>
        <p:nvSpPr>
          <p:cNvPr id="166" name="Google Shape;166;p6"/>
          <p:cNvSpPr txBox="1"/>
          <p:nvPr/>
        </p:nvSpPr>
        <p:spPr>
          <a:xfrm>
            <a:off x="4716016" y="3142709"/>
            <a:ext cx="3168352" cy="646331"/>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4) It then moves into smaller airways called bronchioles,</a:t>
            </a:r>
            <a:endParaRPr/>
          </a:p>
        </p:txBody>
      </p:sp>
      <p:sp>
        <p:nvSpPr>
          <p:cNvPr id="2" name="Footer Placeholder 2">
            <a:extLst>
              <a:ext uri="{FF2B5EF4-FFF2-40B4-BE49-F238E27FC236}">
                <a16:creationId xmlns:a16="http://schemas.microsoft.com/office/drawing/2014/main" id="{C54E7F6C-830D-0ED5-7E2C-EDF70031D059}"/>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72A7AB9-D970-9AFE-01C7-A3F3EBF95027}"/>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F9A12CD1-97EE-8378-C6C3-386687801DFA}"/>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352C9183-6E84-AAE8-5849-FBB43DCA4AF0}"/>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p:cNvPicPr preferRelativeResize="0"/>
          <p:nvPr/>
        </p:nvPicPr>
        <p:blipFill rotWithShape="1">
          <a:blip r:embed="rId3">
            <a:alphaModFix/>
          </a:blip>
          <a:srcRect/>
          <a:stretch/>
        </p:blipFill>
        <p:spPr>
          <a:xfrm>
            <a:off x="179512" y="188640"/>
            <a:ext cx="8719360" cy="5760640"/>
          </a:xfrm>
          <a:prstGeom prst="rect">
            <a:avLst/>
          </a:prstGeom>
          <a:noFill/>
          <a:ln>
            <a:noFill/>
          </a:ln>
        </p:spPr>
      </p:pic>
      <p:sp>
        <p:nvSpPr>
          <p:cNvPr id="172" name="Google Shape;172;p7"/>
          <p:cNvSpPr/>
          <p:nvPr/>
        </p:nvSpPr>
        <p:spPr>
          <a:xfrm>
            <a:off x="3347864" y="5517232"/>
            <a:ext cx="2448272" cy="36004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7"/>
          <p:cNvSpPr/>
          <p:nvPr/>
        </p:nvSpPr>
        <p:spPr>
          <a:xfrm>
            <a:off x="2987824" y="1071320"/>
            <a:ext cx="360040" cy="338336"/>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7" descr="Image result for mouth nasal cavity bronchi bronchioles alveoli"/>
          <p:cNvPicPr preferRelativeResize="0"/>
          <p:nvPr/>
        </p:nvPicPr>
        <p:blipFill rotWithShape="1">
          <a:blip r:embed="rId4">
            <a:alphaModFix/>
          </a:blip>
          <a:srcRect/>
          <a:stretch/>
        </p:blipFill>
        <p:spPr>
          <a:xfrm>
            <a:off x="315787" y="212533"/>
            <a:ext cx="8648701" cy="5760640"/>
          </a:xfrm>
          <a:prstGeom prst="rect">
            <a:avLst/>
          </a:prstGeom>
          <a:noFill/>
          <a:ln>
            <a:noFill/>
          </a:ln>
        </p:spPr>
      </p:pic>
      <p:sp>
        <p:nvSpPr>
          <p:cNvPr id="175" name="Google Shape;175;p7"/>
          <p:cNvSpPr txBox="1"/>
          <p:nvPr/>
        </p:nvSpPr>
        <p:spPr>
          <a:xfrm>
            <a:off x="179512" y="6219908"/>
            <a:ext cx="8784976"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alibri"/>
                <a:ea typeface="Calibri"/>
                <a:cs typeface="Calibri"/>
                <a:sym typeface="Calibri"/>
              </a:rPr>
              <a:t>The </a:t>
            </a:r>
            <a:r>
              <a:rPr lang="en-GB" sz="1800" b="1">
                <a:solidFill>
                  <a:schemeClr val="dk1"/>
                </a:solidFill>
                <a:latin typeface="Calibri"/>
                <a:ea typeface="Calibri"/>
                <a:cs typeface="Calibri"/>
                <a:sym typeface="Calibri"/>
              </a:rPr>
              <a:t>alveoli</a:t>
            </a:r>
            <a:r>
              <a:rPr lang="en-GB" sz="1800">
                <a:solidFill>
                  <a:schemeClr val="dk1"/>
                </a:solidFill>
                <a:latin typeface="Calibri"/>
                <a:ea typeface="Calibri"/>
                <a:cs typeface="Calibri"/>
                <a:sym typeface="Calibri"/>
              </a:rPr>
              <a:t> are specially designed for maximum </a:t>
            </a:r>
            <a:r>
              <a:rPr lang="en-GB" sz="1800" b="1">
                <a:solidFill>
                  <a:schemeClr val="dk1"/>
                </a:solidFill>
                <a:latin typeface="Calibri"/>
                <a:ea typeface="Calibri"/>
                <a:cs typeface="Calibri"/>
                <a:sym typeface="Calibri"/>
              </a:rPr>
              <a:t>gaseous exchange</a:t>
            </a:r>
            <a:endParaRPr/>
          </a:p>
        </p:txBody>
      </p:sp>
      <p:sp>
        <p:nvSpPr>
          <p:cNvPr id="176" name="Google Shape;176;p7"/>
          <p:cNvSpPr txBox="1"/>
          <p:nvPr/>
        </p:nvSpPr>
        <p:spPr>
          <a:xfrm>
            <a:off x="323528" y="332656"/>
            <a:ext cx="1944216" cy="147732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Alveoli</a:t>
            </a:r>
            <a:r>
              <a:rPr lang="en-GB" sz="1800">
                <a:solidFill>
                  <a:schemeClr val="dk1"/>
                </a:solidFill>
                <a:latin typeface="Calibri"/>
                <a:ea typeface="Calibri"/>
                <a:cs typeface="Calibri"/>
                <a:sym typeface="Calibri"/>
              </a:rPr>
              <a:t> – small air sacs in the lungs where gaseous exchange takes place</a:t>
            </a:r>
            <a:endParaRPr sz="1800" b="1">
              <a:solidFill>
                <a:schemeClr val="dk1"/>
              </a:solidFill>
              <a:latin typeface="Calibri"/>
              <a:ea typeface="Calibri"/>
              <a:cs typeface="Calibri"/>
              <a:sym typeface="Calibri"/>
            </a:endParaRPr>
          </a:p>
        </p:txBody>
      </p:sp>
      <p:sp>
        <p:nvSpPr>
          <p:cNvPr id="2" name="Footer Placeholder 2">
            <a:extLst>
              <a:ext uri="{FF2B5EF4-FFF2-40B4-BE49-F238E27FC236}">
                <a16:creationId xmlns:a16="http://schemas.microsoft.com/office/drawing/2014/main" id="{CDC77D00-0870-5137-DE73-1F56E4957173}"/>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B68FBBC-F123-AAEC-8855-C9044DFC3AD5}"/>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7C50DF44-E364-5C86-F81A-CD6266A6DBED}"/>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9D9D46F3-883B-1D42-5501-634AD6FDC874}"/>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467544" y="260648"/>
            <a:ext cx="8229600" cy="1370416"/>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fontScale="90000"/>
          </a:bodyPr>
          <a:lstStyle/>
          <a:p>
            <a:pPr marL="0" lvl="0" indent="0" algn="l" rtl="0">
              <a:spcBef>
                <a:spcPts val="0"/>
              </a:spcBef>
              <a:spcAft>
                <a:spcPts val="0"/>
              </a:spcAft>
              <a:buClr>
                <a:schemeClr val="dk1"/>
              </a:buClr>
              <a:buSzPct val="100000"/>
              <a:buFont typeface="Calibri"/>
              <a:buNone/>
            </a:pPr>
            <a:r>
              <a:rPr lang="en-GB" b="1">
                <a:solidFill>
                  <a:schemeClr val="dk1"/>
                </a:solidFill>
                <a:latin typeface="Calibri"/>
                <a:ea typeface="Calibri"/>
                <a:cs typeface="Calibri"/>
                <a:sym typeface="Calibri"/>
              </a:rPr>
              <a:t>Alveoli</a:t>
            </a:r>
            <a:r>
              <a:rPr lang="en-GB">
                <a:solidFill>
                  <a:schemeClr val="dk1"/>
                </a:solidFill>
                <a:latin typeface="Calibri"/>
                <a:ea typeface="Calibri"/>
                <a:cs typeface="Calibri"/>
                <a:sym typeface="Calibri"/>
              </a:rPr>
              <a:t> – how are they designed for maximum gaseous exchange?</a:t>
            </a:r>
            <a:endParaRPr/>
          </a:p>
        </p:txBody>
      </p:sp>
      <p:sp>
        <p:nvSpPr>
          <p:cNvPr id="183" name="Google Shape;183;p8"/>
          <p:cNvSpPr txBox="1">
            <a:spLocks noGrp="1"/>
          </p:cNvSpPr>
          <p:nvPr>
            <p:ph type="body" idx="1"/>
          </p:nvPr>
        </p:nvSpPr>
        <p:spPr>
          <a:xfrm>
            <a:off x="467544" y="1700808"/>
            <a:ext cx="5040560" cy="489654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l" rtl="0">
              <a:spcBef>
                <a:spcPts val="0"/>
              </a:spcBef>
              <a:spcAft>
                <a:spcPts val="0"/>
              </a:spcAft>
              <a:buSzPts val="2280"/>
              <a:buFont typeface="Calibri"/>
              <a:buAutoNum type="arabicPeriod"/>
            </a:pPr>
            <a:r>
              <a:rPr lang="en-GB" sz="2400">
                <a:solidFill>
                  <a:schemeClr val="dk1"/>
                </a:solidFill>
                <a:latin typeface="Calibri"/>
                <a:ea typeface="Calibri"/>
                <a:cs typeface="Calibri"/>
                <a:sym typeface="Calibri"/>
              </a:rPr>
              <a:t>Vast surface area</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Alveoli have a specialised shape </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There are also millions of them, maximising contact between gasses and the blood</a:t>
            </a:r>
            <a:endParaRPr/>
          </a:p>
          <a:p>
            <a:pPr marL="880110" lvl="1" indent="-417195" algn="l" rtl="0">
              <a:spcBef>
                <a:spcPts val="360"/>
              </a:spcBef>
              <a:spcAft>
                <a:spcPts val="0"/>
              </a:spcAft>
              <a:buSzPts val="1530"/>
              <a:buNone/>
            </a:pPr>
            <a:endParaRPr sz="1800">
              <a:latin typeface="Calibri"/>
              <a:ea typeface="Calibri"/>
              <a:cs typeface="Calibri"/>
              <a:sym typeface="Calibri"/>
            </a:endParaRPr>
          </a:p>
          <a:p>
            <a:pPr marL="514350" lvl="0" indent="-514350" algn="l" rtl="0">
              <a:spcBef>
                <a:spcPts val="480"/>
              </a:spcBef>
              <a:spcAft>
                <a:spcPts val="0"/>
              </a:spcAft>
              <a:buSzPts val="2280"/>
              <a:buFont typeface="Calibri"/>
              <a:buAutoNum type="arabicPeriod"/>
            </a:pPr>
            <a:r>
              <a:rPr lang="en-GB" sz="2400">
                <a:solidFill>
                  <a:schemeClr val="dk1"/>
                </a:solidFill>
                <a:latin typeface="Calibri"/>
                <a:ea typeface="Calibri"/>
                <a:cs typeface="Calibri"/>
                <a:sym typeface="Calibri"/>
              </a:rPr>
              <a:t>Alveolar walls are one cell thick </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Meaning the diffusion distance is short and gasses can pass through easily</a:t>
            </a:r>
            <a:endParaRPr/>
          </a:p>
          <a:p>
            <a:pPr marL="880110" lvl="1" indent="-417195" algn="l" rtl="0">
              <a:spcBef>
                <a:spcPts val="360"/>
              </a:spcBef>
              <a:spcAft>
                <a:spcPts val="0"/>
              </a:spcAft>
              <a:buSzPts val="1530"/>
              <a:buNone/>
            </a:pPr>
            <a:endParaRPr sz="1800">
              <a:latin typeface="Calibri"/>
              <a:ea typeface="Calibri"/>
              <a:cs typeface="Calibri"/>
              <a:sym typeface="Calibri"/>
            </a:endParaRPr>
          </a:p>
          <a:p>
            <a:pPr marL="514350" lvl="0" indent="-514350" algn="l" rtl="0">
              <a:spcBef>
                <a:spcPts val="480"/>
              </a:spcBef>
              <a:spcAft>
                <a:spcPts val="0"/>
              </a:spcAft>
              <a:buSzPts val="2280"/>
              <a:buFont typeface="Calibri"/>
              <a:buAutoNum type="arabicPeriod"/>
            </a:pPr>
            <a:r>
              <a:rPr lang="en-GB" sz="2400">
                <a:solidFill>
                  <a:schemeClr val="dk1"/>
                </a:solidFill>
                <a:latin typeface="Calibri"/>
                <a:ea typeface="Calibri"/>
                <a:cs typeface="Calibri"/>
                <a:sym typeface="Calibri"/>
              </a:rPr>
              <a:t>A moist lining</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Helps gasses to diffuse more freely</a:t>
            </a:r>
            <a:endParaRPr/>
          </a:p>
          <a:p>
            <a:pPr marL="0" lvl="0" indent="0" algn="l" rtl="0">
              <a:spcBef>
                <a:spcPts val="520"/>
              </a:spcBef>
              <a:spcAft>
                <a:spcPts val="0"/>
              </a:spcAft>
              <a:buSzPts val="2470"/>
              <a:buNone/>
            </a:pPr>
            <a:endParaRPr>
              <a:latin typeface="Calibri"/>
              <a:ea typeface="Calibri"/>
              <a:cs typeface="Calibri"/>
              <a:sym typeface="Calibri"/>
            </a:endParaRPr>
          </a:p>
        </p:txBody>
      </p:sp>
      <p:pic>
        <p:nvPicPr>
          <p:cNvPr id="184" name="Google Shape;184;p8"/>
          <p:cNvPicPr preferRelativeResize="0"/>
          <p:nvPr/>
        </p:nvPicPr>
        <p:blipFill rotWithShape="1">
          <a:blip r:embed="rId3">
            <a:alphaModFix/>
          </a:blip>
          <a:srcRect/>
          <a:stretch/>
        </p:blipFill>
        <p:spPr>
          <a:xfrm>
            <a:off x="5611459" y="1700808"/>
            <a:ext cx="3085685" cy="1656184"/>
          </a:xfrm>
          <a:prstGeom prst="rect">
            <a:avLst/>
          </a:prstGeom>
          <a:noFill/>
          <a:ln>
            <a:noFill/>
          </a:ln>
        </p:spPr>
      </p:pic>
      <p:pic>
        <p:nvPicPr>
          <p:cNvPr id="185" name="Google Shape;185;p8"/>
          <p:cNvPicPr preferRelativeResize="0"/>
          <p:nvPr/>
        </p:nvPicPr>
        <p:blipFill rotWithShape="1">
          <a:blip r:embed="rId4">
            <a:alphaModFix/>
          </a:blip>
          <a:srcRect/>
          <a:stretch/>
        </p:blipFill>
        <p:spPr>
          <a:xfrm>
            <a:off x="5594657" y="3820231"/>
            <a:ext cx="3119288" cy="2777121"/>
          </a:xfrm>
          <a:prstGeom prst="rect">
            <a:avLst/>
          </a:prstGeom>
          <a:noFill/>
          <a:ln>
            <a:noFill/>
          </a:ln>
        </p:spPr>
      </p:pic>
      <p:sp>
        <p:nvSpPr>
          <p:cNvPr id="186" name="Google Shape;186;p8"/>
          <p:cNvSpPr/>
          <p:nvPr/>
        </p:nvSpPr>
        <p:spPr>
          <a:xfrm>
            <a:off x="6516216" y="4725144"/>
            <a:ext cx="360040" cy="33833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7" name="Google Shape;187;p8"/>
          <p:cNvCxnSpPr>
            <a:endCxn id="186" idx="2"/>
          </p:cNvCxnSpPr>
          <p:nvPr/>
        </p:nvCxnSpPr>
        <p:spPr>
          <a:xfrm>
            <a:off x="4643916" y="4581112"/>
            <a:ext cx="1872300" cy="313200"/>
          </a:xfrm>
          <a:prstGeom prst="straightConnector1">
            <a:avLst/>
          </a:prstGeom>
          <a:noFill/>
          <a:ln w="19050" cap="flat" cmpd="sng">
            <a:solidFill>
              <a:srgbClr val="075192"/>
            </a:solidFill>
            <a:prstDash val="solid"/>
            <a:round/>
            <a:headEnd type="none" w="sm" len="sm"/>
            <a:tailEnd type="triangle" w="med" len="med"/>
          </a:ln>
        </p:spPr>
      </p:cxnSp>
      <p:sp>
        <p:nvSpPr>
          <p:cNvPr id="2" name="Footer Placeholder 2">
            <a:extLst>
              <a:ext uri="{FF2B5EF4-FFF2-40B4-BE49-F238E27FC236}">
                <a16:creationId xmlns:a16="http://schemas.microsoft.com/office/drawing/2014/main" id="{1E4E6D7F-045D-E25C-7325-2C5FC3F175C3}"/>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2A8F2A3-9452-8005-6194-7EC44179D89C}"/>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E7BDA152-350C-01AA-10CB-96D76DEB7420}"/>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7883B3B0-F214-EB6A-887A-96759E7E4F2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9"/>
          <p:cNvPicPr preferRelativeResize="0"/>
          <p:nvPr/>
        </p:nvPicPr>
        <p:blipFill rotWithShape="1">
          <a:blip r:embed="rId3">
            <a:alphaModFix/>
          </a:blip>
          <a:srcRect/>
          <a:stretch/>
        </p:blipFill>
        <p:spPr>
          <a:xfrm>
            <a:off x="5594657" y="3820231"/>
            <a:ext cx="3119288" cy="2777121"/>
          </a:xfrm>
          <a:prstGeom prst="rect">
            <a:avLst/>
          </a:prstGeom>
          <a:noFill/>
          <a:ln>
            <a:noFill/>
          </a:ln>
        </p:spPr>
      </p:pic>
      <p:sp>
        <p:nvSpPr>
          <p:cNvPr id="194" name="Google Shape;194;p9"/>
          <p:cNvSpPr txBox="1">
            <a:spLocks noGrp="1"/>
          </p:cNvSpPr>
          <p:nvPr>
            <p:ph type="title"/>
          </p:nvPr>
        </p:nvSpPr>
        <p:spPr>
          <a:xfrm>
            <a:off x="467544" y="260648"/>
            <a:ext cx="8229600" cy="1370416"/>
          </a:xfrm>
          <a:prstGeom prst="rect">
            <a:avLst/>
          </a:prstGeom>
          <a:noFill/>
          <a:ln w="25400" cap="flat" cmpd="sng">
            <a:solidFill>
              <a:schemeClr val="dk1"/>
            </a:solidFill>
            <a:prstDash val="solid"/>
            <a:round/>
            <a:headEnd type="none" w="sm" len="sm"/>
            <a:tailEnd type="none" w="sm" len="sm"/>
          </a:ln>
        </p:spPr>
        <p:txBody>
          <a:bodyPr spcFirstLastPara="1" wrap="square" lIns="0" tIns="45700" rIns="0" bIns="0" anchor="b" anchorCtr="0">
            <a:normAutofit fontScale="90000"/>
          </a:bodyPr>
          <a:lstStyle/>
          <a:p>
            <a:pPr marL="0" lvl="0" indent="0" algn="l" rtl="0">
              <a:spcBef>
                <a:spcPts val="0"/>
              </a:spcBef>
              <a:spcAft>
                <a:spcPts val="0"/>
              </a:spcAft>
              <a:buClr>
                <a:schemeClr val="dk1"/>
              </a:buClr>
              <a:buSzPct val="100000"/>
              <a:buFont typeface="Calibri"/>
              <a:buNone/>
            </a:pPr>
            <a:r>
              <a:rPr lang="en-GB" b="1">
                <a:solidFill>
                  <a:schemeClr val="dk1"/>
                </a:solidFill>
                <a:latin typeface="Calibri"/>
                <a:ea typeface="Calibri"/>
                <a:cs typeface="Calibri"/>
                <a:sym typeface="Calibri"/>
              </a:rPr>
              <a:t>Alveoli</a:t>
            </a:r>
            <a:r>
              <a:rPr lang="en-GB">
                <a:solidFill>
                  <a:schemeClr val="dk1"/>
                </a:solidFill>
                <a:latin typeface="Calibri"/>
                <a:ea typeface="Calibri"/>
                <a:cs typeface="Calibri"/>
                <a:sym typeface="Calibri"/>
              </a:rPr>
              <a:t> – how are they designed for maximum gaseous exchange?</a:t>
            </a:r>
            <a:endParaRPr/>
          </a:p>
        </p:txBody>
      </p:sp>
      <p:sp>
        <p:nvSpPr>
          <p:cNvPr id="195" name="Google Shape;195;p9"/>
          <p:cNvSpPr txBox="1">
            <a:spLocks noGrp="1"/>
          </p:cNvSpPr>
          <p:nvPr>
            <p:ph type="body" idx="1"/>
          </p:nvPr>
        </p:nvSpPr>
        <p:spPr>
          <a:xfrm>
            <a:off x="467544" y="1700808"/>
            <a:ext cx="5040560" cy="489654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514350" lvl="0" indent="-514350" algn="l" rtl="0">
              <a:spcBef>
                <a:spcPts val="0"/>
              </a:spcBef>
              <a:spcAft>
                <a:spcPts val="0"/>
              </a:spcAft>
              <a:buSzPts val="2280"/>
              <a:buFont typeface="Calibri"/>
              <a:buAutoNum type="arabicPeriod" startAt="4"/>
            </a:pPr>
            <a:r>
              <a:rPr lang="en-GB" sz="2400">
                <a:solidFill>
                  <a:schemeClr val="dk1"/>
                </a:solidFill>
                <a:latin typeface="Calibri"/>
                <a:ea typeface="Calibri"/>
                <a:cs typeface="Calibri"/>
                <a:sym typeface="Calibri"/>
              </a:rPr>
              <a:t>A big network of capillaries</a:t>
            </a:r>
            <a:r>
              <a:rPr lang="en-GB" sz="2800">
                <a:solidFill>
                  <a:schemeClr val="dk1"/>
                </a:solidFill>
                <a:latin typeface="Calibri"/>
                <a:ea typeface="Calibri"/>
                <a:cs typeface="Calibri"/>
                <a:sym typeface="Calibri"/>
              </a:rPr>
              <a:t> </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Each alveolus is surrounded by a network of capillaries, ensuring a good blood supply</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This means that gases can diffuse to and from the blood with ease</a:t>
            </a:r>
            <a:endParaRPr/>
          </a:p>
          <a:p>
            <a:pPr marL="365760" lvl="1" indent="0" algn="l" rtl="0">
              <a:spcBef>
                <a:spcPts val="480"/>
              </a:spcBef>
              <a:spcAft>
                <a:spcPts val="0"/>
              </a:spcAft>
              <a:buSzPts val="2040"/>
              <a:buNone/>
            </a:pPr>
            <a:endParaRPr>
              <a:latin typeface="Calibri"/>
              <a:ea typeface="Calibri"/>
              <a:cs typeface="Calibri"/>
              <a:sym typeface="Calibri"/>
            </a:endParaRPr>
          </a:p>
          <a:p>
            <a:pPr marL="514350" lvl="0" indent="-514350" algn="l" rtl="0">
              <a:spcBef>
                <a:spcPts val="480"/>
              </a:spcBef>
              <a:spcAft>
                <a:spcPts val="0"/>
              </a:spcAft>
              <a:buSzPts val="2280"/>
              <a:buFont typeface="Calibri"/>
              <a:buAutoNum type="arabicPeriod" startAt="4"/>
            </a:pPr>
            <a:r>
              <a:rPr lang="en-GB" sz="2400">
                <a:solidFill>
                  <a:schemeClr val="dk1"/>
                </a:solidFill>
                <a:latin typeface="Calibri"/>
                <a:ea typeface="Calibri"/>
                <a:cs typeface="Calibri"/>
                <a:sym typeface="Calibri"/>
              </a:rPr>
              <a:t>Capillary lining is one cell thick</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Meaning the diffusion distance is short and gasses can pass through easily</a:t>
            </a:r>
            <a:endParaRPr/>
          </a:p>
          <a:p>
            <a:pPr marL="365760" lvl="1" indent="0" algn="l" rtl="0">
              <a:spcBef>
                <a:spcPts val="560"/>
              </a:spcBef>
              <a:spcAft>
                <a:spcPts val="0"/>
              </a:spcAft>
              <a:buSzPts val="2380"/>
              <a:buNone/>
            </a:pPr>
            <a:endParaRPr sz="2800">
              <a:latin typeface="Calibri"/>
              <a:ea typeface="Calibri"/>
              <a:cs typeface="Calibri"/>
              <a:sym typeface="Calibri"/>
            </a:endParaRPr>
          </a:p>
          <a:p>
            <a:pPr marL="514350" lvl="0" indent="-514350" algn="l" rtl="0">
              <a:spcBef>
                <a:spcPts val="480"/>
              </a:spcBef>
              <a:spcAft>
                <a:spcPts val="0"/>
              </a:spcAft>
              <a:buSzPts val="2280"/>
              <a:buFont typeface="Calibri"/>
              <a:buAutoNum type="arabicPeriod" startAt="4"/>
            </a:pPr>
            <a:r>
              <a:rPr lang="en-GB" sz="2400">
                <a:solidFill>
                  <a:schemeClr val="dk1"/>
                </a:solidFill>
                <a:latin typeface="Calibri"/>
                <a:ea typeface="Calibri"/>
                <a:cs typeface="Calibri"/>
                <a:sym typeface="Calibri"/>
              </a:rPr>
              <a:t>Alveoli are well ventilated</a:t>
            </a:r>
            <a:endParaRPr/>
          </a:p>
          <a:p>
            <a:pPr marL="880110" lvl="1" indent="-514350" algn="l" rtl="0">
              <a:spcBef>
                <a:spcPts val="360"/>
              </a:spcBef>
              <a:spcAft>
                <a:spcPts val="0"/>
              </a:spcAft>
              <a:buSzPts val="1530"/>
              <a:buChar char="⚫"/>
            </a:pPr>
            <a:r>
              <a:rPr lang="en-GB" sz="1800">
                <a:solidFill>
                  <a:schemeClr val="dk1"/>
                </a:solidFill>
                <a:latin typeface="Calibri"/>
                <a:ea typeface="Calibri"/>
                <a:cs typeface="Calibri"/>
                <a:sym typeface="Calibri"/>
              </a:rPr>
              <a:t>Meaning air can reach them easily</a:t>
            </a:r>
            <a:endParaRPr/>
          </a:p>
          <a:p>
            <a:pPr marL="0" lvl="0" indent="0" algn="l" rtl="0">
              <a:spcBef>
                <a:spcPts val="520"/>
              </a:spcBef>
              <a:spcAft>
                <a:spcPts val="0"/>
              </a:spcAft>
              <a:buSzPts val="2470"/>
              <a:buNone/>
            </a:pPr>
            <a:endParaRPr>
              <a:latin typeface="Calibri"/>
              <a:ea typeface="Calibri"/>
              <a:cs typeface="Calibri"/>
              <a:sym typeface="Calibri"/>
            </a:endParaRPr>
          </a:p>
        </p:txBody>
      </p:sp>
      <p:pic>
        <p:nvPicPr>
          <p:cNvPr id="196" name="Google Shape;196;p9"/>
          <p:cNvPicPr preferRelativeResize="0"/>
          <p:nvPr/>
        </p:nvPicPr>
        <p:blipFill rotWithShape="1">
          <a:blip r:embed="rId4">
            <a:alphaModFix/>
          </a:blip>
          <a:srcRect/>
          <a:stretch/>
        </p:blipFill>
        <p:spPr>
          <a:xfrm>
            <a:off x="5599560" y="1700808"/>
            <a:ext cx="3097584" cy="2065056"/>
          </a:xfrm>
          <a:prstGeom prst="rect">
            <a:avLst/>
          </a:prstGeom>
          <a:noFill/>
          <a:ln>
            <a:noFill/>
          </a:ln>
        </p:spPr>
      </p:pic>
      <p:sp>
        <p:nvSpPr>
          <p:cNvPr id="197" name="Google Shape;197;p9"/>
          <p:cNvSpPr/>
          <p:nvPr/>
        </p:nvSpPr>
        <p:spPr>
          <a:xfrm>
            <a:off x="6156176" y="5785863"/>
            <a:ext cx="360040" cy="338336"/>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98" name="Google Shape;198;p9"/>
          <p:cNvCxnSpPr>
            <a:endCxn id="197" idx="1"/>
          </p:cNvCxnSpPr>
          <p:nvPr/>
        </p:nvCxnSpPr>
        <p:spPr>
          <a:xfrm>
            <a:off x="4644103" y="5013111"/>
            <a:ext cx="1564800" cy="822300"/>
          </a:xfrm>
          <a:prstGeom prst="straightConnector1">
            <a:avLst/>
          </a:prstGeom>
          <a:noFill/>
          <a:ln w="19050" cap="flat" cmpd="sng">
            <a:solidFill>
              <a:srgbClr val="075192"/>
            </a:solidFill>
            <a:prstDash val="solid"/>
            <a:round/>
            <a:headEnd type="none" w="sm" len="sm"/>
            <a:tailEnd type="triangle" w="med" len="med"/>
          </a:ln>
        </p:spPr>
      </p:cxnSp>
      <p:sp>
        <p:nvSpPr>
          <p:cNvPr id="2" name="Footer Placeholder 2">
            <a:extLst>
              <a:ext uri="{FF2B5EF4-FFF2-40B4-BE49-F238E27FC236}">
                <a16:creationId xmlns:a16="http://schemas.microsoft.com/office/drawing/2014/main" id="{C3E8613B-77E6-CD4A-701A-1BFB0093282E}"/>
              </a:ext>
            </a:extLst>
          </p:cNvPr>
          <p:cNvSpPr txBox="1">
            <a:spLocks/>
          </p:cNvSpPr>
          <p:nvPr/>
        </p:nvSpPr>
        <p:spPr>
          <a:xfrm>
            <a:off x="557878" y="653592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34D5890-D25B-77CC-271D-B2B8EB795D56}"/>
              </a:ext>
            </a:extLst>
          </p:cNvPr>
          <p:cNvSpPr txBox="1"/>
          <p:nvPr/>
        </p:nvSpPr>
        <p:spPr>
          <a:xfrm>
            <a:off x="5538122" y="659732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pic>
        <p:nvPicPr>
          <p:cNvPr id="4" name="Picture 3">
            <a:extLst>
              <a:ext uri="{FF2B5EF4-FFF2-40B4-BE49-F238E27FC236}">
                <a16:creationId xmlns:a16="http://schemas.microsoft.com/office/drawing/2014/main" id="{C040BCD2-3FA1-58B8-DC48-4DB703214E62}"/>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7942343" y="71910"/>
            <a:ext cx="933411" cy="375797"/>
          </a:xfrm>
          <a:prstGeom prst="rect">
            <a:avLst/>
          </a:prstGeom>
        </p:spPr>
      </p:pic>
      <p:pic>
        <p:nvPicPr>
          <p:cNvPr id="5" name="Picture 4">
            <a:extLst>
              <a:ext uri="{FF2B5EF4-FFF2-40B4-BE49-F238E27FC236}">
                <a16:creationId xmlns:a16="http://schemas.microsoft.com/office/drawing/2014/main" id="{0A61B343-7281-B8D5-AA79-FFC0E5B1F77F}"/>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991062" y="2079860"/>
            <a:ext cx="7695738" cy="3098355"/>
          </a:xfrm>
          <a:prstGeom prst="rect">
            <a:avLst/>
          </a:prstGeom>
        </p:spPr>
      </p:pic>
    </p:spTree>
  </p:cSld>
  <p:clrMapOvr>
    <a:masterClrMapping/>
  </p:clrMapOvr>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1918</Words>
  <Application>Microsoft Office PowerPoint</Application>
  <PresentationFormat>On-screen Show (4:3)</PresentationFormat>
  <Paragraphs>262</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Constantia</vt:lpstr>
      <vt:lpstr>gg sans</vt:lpstr>
      <vt:lpstr>Noto Sans Symbols</vt:lpstr>
      <vt:lpstr>Arial</vt:lpstr>
      <vt:lpstr>Calibri</vt:lpstr>
      <vt:lpstr>Times New Roman</vt:lpstr>
      <vt:lpstr>Flow</vt:lpstr>
      <vt:lpstr>Flow</vt:lpstr>
      <vt:lpstr>  2.1 The pathway of air and gaseous exchange</vt:lpstr>
      <vt:lpstr>What you need to know</vt:lpstr>
      <vt:lpstr>The respiratory system</vt:lpstr>
      <vt:lpstr>The pathway of air</vt:lpstr>
      <vt:lpstr>The pathway of air</vt:lpstr>
      <vt:lpstr>PowerPoint Presentation</vt:lpstr>
      <vt:lpstr>PowerPoint Presentation</vt:lpstr>
      <vt:lpstr>Alveoli – how are they designed for maximum gaseous exchange?</vt:lpstr>
      <vt:lpstr>Alveoli – how are they designed for maximum gaseous exchange?</vt:lpstr>
      <vt:lpstr>Summary quiz</vt:lpstr>
      <vt:lpstr>  2.2 The mechanics of breathing</vt:lpstr>
      <vt:lpstr>What you need to know</vt:lpstr>
      <vt:lpstr>The mechanics of breathing</vt:lpstr>
      <vt:lpstr>The mechanics of breathing</vt:lpstr>
      <vt:lpstr>Inhalation (breathing in)</vt:lpstr>
      <vt:lpstr>Exhalation (breathing out)</vt:lpstr>
      <vt:lpstr>The mechanics of breathing</vt:lpstr>
      <vt:lpstr>  2.3 Breathing volumes and minute ventilation</vt:lpstr>
      <vt:lpstr>What you need to know</vt:lpstr>
      <vt:lpstr>Breathing volumes and minute ventilation</vt:lpstr>
      <vt:lpstr>Breathing volumes and minute ventilation</vt:lpstr>
      <vt:lpstr>Breathing volumes and minute ventilation</vt:lpstr>
      <vt:lpstr>Minute ventilation</vt:lpstr>
      <vt:lpstr>PowerPoint Presentation</vt:lpstr>
      <vt:lpstr>Exercise effects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aparker</dc:creator>
  <cp:lastModifiedBy>Chezka Mae Madrona</cp:lastModifiedBy>
  <cp:revision>1</cp:revision>
  <dcterms:created xsi:type="dcterms:W3CDTF">2017-06-15T08:44:28Z</dcterms:created>
  <dcterms:modified xsi:type="dcterms:W3CDTF">2025-04-12T08:13:38Z</dcterms:modified>
</cp:coreProperties>
</file>