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80" r:id="rId2"/>
    <p:sldId id="279" r:id="rId3"/>
    <p:sldId id="287" r:id="rId4"/>
    <p:sldId id="258" r:id="rId5"/>
    <p:sldId id="262" r:id="rId6"/>
    <p:sldId id="265" r:id="rId7"/>
    <p:sldId id="261" r:id="rId8"/>
    <p:sldId id="266" r:id="rId9"/>
    <p:sldId id="263" r:id="rId10"/>
    <p:sldId id="267" r:id="rId11"/>
    <p:sldId id="264" r:id="rId12"/>
    <p:sldId id="268" r:id="rId13"/>
    <p:sldId id="271" r:id="rId14"/>
    <p:sldId id="272" r:id="rId15"/>
    <p:sldId id="273" r:id="rId16"/>
    <p:sldId id="274" r:id="rId17"/>
    <p:sldId id="269" r:id="rId18"/>
    <p:sldId id="275" r:id="rId19"/>
    <p:sldId id="276" r:id="rId20"/>
    <p:sldId id="277" r:id="rId21"/>
    <p:sldId id="260" r:id="rId22"/>
    <p:sldId id="278" r:id="rId23"/>
    <p:sldId id="281" r:id="rId24"/>
    <p:sldId id="284" r:id="rId25"/>
    <p:sldId id="288" r:id="rId26"/>
    <p:sldId id="259" r:id="rId27"/>
    <p:sldId id="289" r:id="rId28"/>
    <p:sldId id="290" r:id="rId29"/>
    <p:sldId id="291" r:id="rId30"/>
    <p:sldId id="292" r:id="rId31"/>
    <p:sldId id="293" r:id="rId32"/>
    <p:sldId id="282" r:id="rId33"/>
    <p:sldId id="286" r:id="rId34"/>
    <p:sldId id="294" r:id="rId35"/>
    <p:sldId id="295" r:id="rId36"/>
    <p:sldId id="296" r:id="rId37"/>
    <p:sldId id="297" r:id="rId38"/>
    <p:sldId id="298" r:id="rId39"/>
    <p:sldId id="270" r:id="rId40"/>
    <p:sldId id="299" r:id="rId41"/>
    <p:sldId id="300" r:id="rId42"/>
    <p:sldId id="283" r:id="rId43"/>
    <p:sldId id="285" r:id="rId44"/>
    <p:sldId id="301" r:id="rId45"/>
    <p:sldId id="302" r:id="rId46"/>
    <p:sldId id="307" r:id="rId47"/>
    <p:sldId id="308" r:id="rId48"/>
    <p:sldId id="309" r:id="rId49"/>
    <p:sldId id="310" r:id="rId50"/>
    <p:sldId id="311" r:id="rId51"/>
    <p:sldId id="303" r:id="rId52"/>
    <p:sldId id="304" r:id="rId53"/>
    <p:sldId id="305" r:id="rId54"/>
    <p:sldId id="306" r:id="rId5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5200"/>
    <a:srgbClr val="D883FF"/>
    <a:srgbClr val="CA9F39"/>
    <a:srgbClr val="FFC000"/>
    <a:srgbClr val="FFD579"/>
    <a:srgbClr val="FFFF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8"/>
    <p:restoredTop sz="92276" autoAdjust="0"/>
  </p:normalViewPr>
  <p:slideViewPr>
    <p:cSldViewPr>
      <p:cViewPr varScale="1">
        <p:scale>
          <a:sx n="63" d="100"/>
          <a:sy n="63" d="100"/>
        </p:scale>
        <p:origin x="1230"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56F20F9-AAFC-48F8-AA31-33DECCA68C82}" type="datetimeFigureOut">
              <a:rPr lang="en-GB" smtClean="0"/>
              <a:pPr/>
              <a:t>12/04/2025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09502FA-EEAC-4AD9-AB22-AEDEED8C0C26}" type="slidenum">
              <a:rPr lang="en-GB" smtClean="0"/>
              <a:pPr/>
              <a:t>‹#›</a:t>
            </a:fld>
            <a:endParaRPr lang="en-GB"/>
          </a:p>
        </p:txBody>
      </p:sp>
    </p:spTree>
    <p:extLst>
      <p:ext uri="{BB962C8B-B14F-4D97-AF65-F5344CB8AC3E}">
        <p14:creationId xmlns:p14="http://schemas.microsoft.com/office/powerpoint/2010/main" val="130618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GB" dirty="0"/>
              <a:t> Because of the influence of others (coaches, team-mates, training regime)</a:t>
            </a:r>
          </a:p>
          <a:p>
            <a:pPr>
              <a:buFontTx/>
              <a:buChar char="-"/>
            </a:pPr>
            <a:r>
              <a:rPr lang="en-GB" baseline="0" dirty="0"/>
              <a:t> To keep up with other athletes already using PEDs</a:t>
            </a:r>
          </a:p>
          <a:p>
            <a:pPr>
              <a:buFontTx/>
              <a:buChar char="-"/>
            </a:pPr>
            <a:r>
              <a:rPr lang="en-GB" baseline="0" dirty="0"/>
              <a:t> To recover quickly and mask pain (to allow them to continue training and competing)</a:t>
            </a:r>
          </a:p>
          <a:p>
            <a:pPr>
              <a:buFontTx/>
              <a:buChar char="-"/>
            </a:pPr>
            <a:r>
              <a:rPr lang="en-GB" baseline="0" dirty="0"/>
              <a:t> To calm themselves before or during an event</a:t>
            </a:r>
          </a:p>
          <a:p>
            <a:pPr>
              <a:buFontTx/>
              <a:buChar char="-"/>
            </a:pPr>
            <a:r>
              <a:rPr lang="en-GB" baseline="0" dirty="0"/>
              <a:t> To achieve success, rewards, sponsorship, new contracts</a:t>
            </a:r>
          </a:p>
          <a:p>
            <a:pPr>
              <a:buFontTx/>
              <a:buChar char="-"/>
            </a:pPr>
            <a:r>
              <a:rPr lang="en-GB" baseline="0" dirty="0"/>
              <a:t> To build muscle faster than they could through training alone</a:t>
            </a:r>
          </a:p>
          <a:p>
            <a:pPr>
              <a:buFontTx/>
              <a:buChar char="-"/>
            </a:pPr>
            <a:r>
              <a:rPr lang="en-GB" baseline="0" dirty="0"/>
              <a:t> To improve their performance</a:t>
            </a:r>
          </a:p>
          <a:p>
            <a:pPr>
              <a:buFontTx/>
              <a:buChar char="-"/>
            </a:pPr>
            <a:r>
              <a:rPr lang="en-GB" baseline="0" dirty="0"/>
              <a:t> To be the best, regardless of morality and ethics (the importance of winning)</a:t>
            </a:r>
          </a:p>
        </p:txBody>
      </p:sp>
      <p:sp>
        <p:nvSpPr>
          <p:cNvPr id="4" name="Slide Number Placeholder 3"/>
          <p:cNvSpPr>
            <a:spLocks noGrp="1"/>
          </p:cNvSpPr>
          <p:nvPr>
            <p:ph type="sldNum" sz="quarter" idx="10"/>
          </p:nvPr>
        </p:nvSpPr>
        <p:spPr/>
        <p:txBody>
          <a:bodyPr/>
          <a:lstStyle/>
          <a:p>
            <a:fld id="{9F6FD8E9-4EEC-418C-8C46-EE1E53EA494D}" type="slidenum">
              <a:rPr lang="en-GB" smtClean="0"/>
              <a:pPr/>
              <a:t>4</a:t>
            </a:fld>
            <a:endParaRPr lang="en-GB"/>
          </a:p>
        </p:txBody>
      </p:sp>
    </p:spTree>
    <p:extLst>
      <p:ext uri="{BB962C8B-B14F-4D97-AF65-F5344CB8AC3E}">
        <p14:creationId xmlns:p14="http://schemas.microsoft.com/office/powerpoint/2010/main" val="1906693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26</a:t>
            </a:fld>
            <a:endParaRPr lang="en-GB"/>
          </a:p>
        </p:txBody>
      </p:sp>
    </p:spTree>
    <p:extLst>
      <p:ext uri="{BB962C8B-B14F-4D97-AF65-F5344CB8AC3E}">
        <p14:creationId xmlns:p14="http://schemas.microsoft.com/office/powerpoint/2010/main" val="1492944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27</a:t>
            </a:fld>
            <a:endParaRPr lang="en-GB"/>
          </a:p>
        </p:txBody>
      </p:sp>
    </p:spTree>
    <p:extLst>
      <p:ext uri="{BB962C8B-B14F-4D97-AF65-F5344CB8AC3E}">
        <p14:creationId xmlns:p14="http://schemas.microsoft.com/office/powerpoint/2010/main" val="1864565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28</a:t>
            </a:fld>
            <a:endParaRPr lang="en-GB"/>
          </a:p>
        </p:txBody>
      </p:sp>
    </p:spTree>
    <p:extLst>
      <p:ext uri="{BB962C8B-B14F-4D97-AF65-F5344CB8AC3E}">
        <p14:creationId xmlns:p14="http://schemas.microsoft.com/office/powerpoint/2010/main" val="2994152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29</a:t>
            </a:fld>
            <a:endParaRPr lang="en-GB"/>
          </a:p>
        </p:txBody>
      </p:sp>
    </p:spTree>
    <p:extLst>
      <p:ext uri="{BB962C8B-B14F-4D97-AF65-F5344CB8AC3E}">
        <p14:creationId xmlns:p14="http://schemas.microsoft.com/office/powerpoint/2010/main" val="4033080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30</a:t>
            </a:fld>
            <a:endParaRPr lang="en-GB"/>
          </a:p>
        </p:txBody>
      </p:sp>
    </p:spTree>
    <p:extLst>
      <p:ext uri="{BB962C8B-B14F-4D97-AF65-F5344CB8AC3E}">
        <p14:creationId xmlns:p14="http://schemas.microsoft.com/office/powerpoint/2010/main" val="1449941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35</a:t>
            </a:fld>
            <a:endParaRPr lang="en-GB"/>
          </a:p>
        </p:txBody>
      </p:sp>
    </p:spTree>
    <p:extLst>
      <p:ext uri="{BB962C8B-B14F-4D97-AF65-F5344CB8AC3E}">
        <p14:creationId xmlns:p14="http://schemas.microsoft.com/office/powerpoint/2010/main" val="1864559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36</a:t>
            </a:fld>
            <a:endParaRPr lang="en-GB"/>
          </a:p>
        </p:txBody>
      </p:sp>
    </p:spTree>
    <p:extLst>
      <p:ext uri="{BB962C8B-B14F-4D97-AF65-F5344CB8AC3E}">
        <p14:creationId xmlns:p14="http://schemas.microsoft.com/office/powerpoint/2010/main" val="2685694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37</a:t>
            </a:fld>
            <a:endParaRPr lang="en-GB"/>
          </a:p>
        </p:txBody>
      </p:sp>
    </p:spTree>
    <p:extLst>
      <p:ext uri="{BB962C8B-B14F-4D97-AF65-F5344CB8AC3E}">
        <p14:creationId xmlns:p14="http://schemas.microsoft.com/office/powerpoint/2010/main" val="371394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38</a:t>
            </a:fld>
            <a:endParaRPr lang="en-GB"/>
          </a:p>
        </p:txBody>
      </p:sp>
    </p:spTree>
    <p:extLst>
      <p:ext uri="{BB962C8B-B14F-4D97-AF65-F5344CB8AC3E}">
        <p14:creationId xmlns:p14="http://schemas.microsoft.com/office/powerpoint/2010/main" val="27542236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39</a:t>
            </a:fld>
            <a:endParaRPr lang="en-GB"/>
          </a:p>
        </p:txBody>
      </p:sp>
    </p:spTree>
    <p:extLst>
      <p:ext uri="{BB962C8B-B14F-4D97-AF65-F5344CB8AC3E}">
        <p14:creationId xmlns:p14="http://schemas.microsoft.com/office/powerpoint/2010/main" val="495413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11</a:t>
            </a:fld>
            <a:endParaRPr lang="en-GB"/>
          </a:p>
        </p:txBody>
      </p:sp>
    </p:spTree>
    <p:extLst>
      <p:ext uri="{BB962C8B-B14F-4D97-AF65-F5344CB8AC3E}">
        <p14:creationId xmlns:p14="http://schemas.microsoft.com/office/powerpoint/2010/main" val="3585902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40</a:t>
            </a:fld>
            <a:endParaRPr lang="en-GB"/>
          </a:p>
        </p:txBody>
      </p:sp>
    </p:spTree>
    <p:extLst>
      <p:ext uri="{BB962C8B-B14F-4D97-AF65-F5344CB8AC3E}">
        <p14:creationId xmlns:p14="http://schemas.microsoft.com/office/powerpoint/2010/main" val="2567934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41</a:t>
            </a:fld>
            <a:endParaRPr lang="en-GB"/>
          </a:p>
        </p:txBody>
      </p:sp>
    </p:spTree>
    <p:extLst>
      <p:ext uri="{BB962C8B-B14F-4D97-AF65-F5344CB8AC3E}">
        <p14:creationId xmlns:p14="http://schemas.microsoft.com/office/powerpoint/2010/main" val="221671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44</a:t>
            </a:fld>
            <a:endParaRPr lang="en-GB"/>
          </a:p>
        </p:txBody>
      </p:sp>
    </p:spTree>
    <p:extLst>
      <p:ext uri="{BB962C8B-B14F-4D97-AF65-F5344CB8AC3E}">
        <p14:creationId xmlns:p14="http://schemas.microsoft.com/office/powerpoint/2010/main" val="3411090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45</a:t>
            </a:fld>
            <a:endParaRPr lang="en-GB"/>
          </a:p>
        </p:txBody>
      </p:sp>
    </p:spTree>
    <p:extLst>
      <p:ext uri="{BB962C8B-B14F-4D97-AF65-F5344CB8AC3E}">
        <p14:creationId xmlns:p14="http://schemas.microsoft.com/office/powerpoint/2010/main" val="2789783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46</a:t>
            </a:fld>
            <a:endParaRPr lang="en-GB"/>
          </a:p>
        </p:txBody>
      </p:sp>
    </p:spTree>
    <p:extLst>
      <p:ext uri="{BB962C8B-B14F-4D97-AF65-F5344CB8AC3E}">
        <p14:creationId xmlns:p14="http://schemas.microsoft.com/office/powerpoint/2010/main" val="2025616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47</a:t>
            </a:fld>
            <a:endParaRPr lang="en-GB"/>
          </a:p>
        </p:txBody>
      </p:sp>
    </p:spTree>
    <p:extLst>
      <p:ext uri="{BB962C8B-B14F-4D97-AF65-F5344CB8AC3E}">
        <p14:creationId xmlns:p14="http://schemas.microsoft.com/office/powerpoint/2010/main" val="1746085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48</a:t>
            </a:fld>
            <a:endParaRPr lang="en-GB"/>
          </a:p>
        </p:txBody>
      </p:sp>
    </p:spTree>
    <p:extLst>
      <p:ext uri="{BB962C8B-B14F-4D97-AF65-F5344CB8AC3E}">
        <p14:creationId xmlns:p14="http://schemas.microsoft.com/office/powerpoint/2010/main" val="38767207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49</a:t>
            </a:fld>
            <a:endParaRPr lang="en-GB"/>
          </a:p>
        </p:txBody>
      </p:sp>
    </p:spTree>
    <p:extLst>
      <p:ext uri="{BB962C8B-B14F-4D97-AF65-F5344CB8AC3E}">
        <p14:creationId xmlns:p14="http://schemas.microsoft.com/office/powerpoint/2010/main" val="2383309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50</a:t>
            </a:fld>
            <a:endParaRPr lang="en-GB"/>
          </a:p>
        </p:txBody>
      </p:sp>
    </p:spTree>
    <p:extLst>
      <p:ext uri="{BB962C8B-B14F-4D97-AF65-F5344CB8AC3E}">
        <p14:creationId xmlns:p14="http://schemas.microsoft.com/office/powerpoint/2010/main" val="4136214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51</a:t>
            </a:fld>
            <a:endParaRPr lang="en-GB"/>
          </a:p>
        </p:txBody>
      </p:sp>
    </p:spTree>
    <p:extLst>
      <p:ext uri="{BB962C8B-B14F-4D97-AF65-F5344CB8AC3E}">
        <p14:creationId xmlns:p14="http://schemas.microsoft.com/office/powerpoint/2010/main" val="1664054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9502FA-EEAC-4AD9-AB22-AEDEED8C0C26}" type="slidenum">
              <a:rPr lang="en-GB" smtClean="0"/>
              <a:pPr/>
              <a:t>12</a:t>
            </a:fld>
            <a:endParaRPr lang="en-GB"/>
          </a:p>
        </p:txBody>
      </p:sp>
    </p:spTree>
    <p:extLst>
      <p:ext uri="{BB962C8B-B14F-4D97-AF65-F5344CB8AC3E}">
        <p14:creationId xmlns:p14="http://schemas.microsoft.com/office/powerpoint/2010/main" val="19084279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52</a:t>
            </a:fld>
            <a:endParaRPr lang="en-GB"/>
          </a:p>
        </p:txBody>
      </p:sp>
    </p:spTree>
    <p:extLst>
      <p:ext uri="{BB962C8B-B14F-4D97-AF65-F5344CB8AC3E}">
        <p14:creationId xmlns:p14="http://schemas.microsoft.com/office/powerpoint/2010/main" val="660753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53</a:t>
            </a:fld>
            <a:endParaRPr lang="en-GB"/>
          </a:p>
        </p:txBody>
      </p:sp>
    </p:spTree>
    <p:extLst>
      <p:ext uri="{BB962C8B-B14F-4D97-AF65-F5344CB8AC3E}">
        <p14:creationId xmlns:p14="http://schemas.microsoft.com/office/powerpoint/2010/main" val="3926523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54</a:t>
            </a:fld>
            <a:endParaRPr lang="en-GB"/>
          </a:p>
        </p:txBody>
      </p:sp>
    </p:spTree>
    <p:extLst>
      <p:ext uri="{BB962C8B-B14F-4D97-AF65-F5344CB8AC3E}">
        <p14:creationId xmlns:p14="http://schemas.microsoft.com/office/powerpoint/2010/main" val="1235187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18</a:t>
            </a:fld>
            <a:endParaRPr lang="en-GB"/>
          </a:p>
        </p:txBody>
      </p:sp>
    </p:spTree>
    <p:extLst>
      <p:ext uri="{BB962C8B-B14F-4D97-AF65-F5344CB8AC3E}">
        <p14:creationId xmlns:p14="http://schemas.microsoft.com/office/powerpoint/2010/main" val="4168037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Health</a:t>
            </a:r>
            <a:r>
              <a:rPr lang="en-GB" baseline="0" dirty="0"/>
              <a:t> – </a:t>
            </a:r>
            <a:r>
              <a:rPr lang="en-GB" i="1" baseline="0" dirty="0"/>
              <a:t>discuss health risks of each PED and blood doping</a:t>
            </a:r>
          </a:p>
          <a:p>
            <a:r>
              <a:rPr lang="en-GB" i="0" dirty="0"/>
              <a:t>Financial penalty</a:t>
            </a:r>
            <a:r>
              <a:rPr lang="en-GB" i="0" baseline="0" dirty="0"/>
              <a:t> – </a:t>
            </a:r>
            <a:r>
              <a:rPr lang="en-GB" i="1" baseline="0" dirty="0"/>
              <a:t>Fines, loss of sponsorship, loss of salary, legal costs (Lance Armstrong paid huge sums to his sponsors for damaging their reputation)</a:t>
            </a:r>
          </a:p>
          <a:p>
            <a:r>
              <a:rPr lang="en-GB" i="0" dirty="0"/>
              <a:t>Public humiliation – </a:t>
            </a:r>
            <a:r>
              <a:rPr lang="en-GB" i="1" dirty="0"/>
              <a:t>Loss</a:t>
            </a:r>
            <a:r>
              <a:rPr lang="en-GB" i="1" baseline="0" dirty="0"/>
              <a:t> of reputation, social media abuse, fears of going out in public</a:t>
            </a:r>
          </a:p>
          <a:p>
            <a:r>
              <a:rPr lang="en-GB" i="0" dirty="0"/>
              <a:t>Disqualification or ban – </a:t>
            </a:r>
            <a:r>
              <a:rPr lang="en-GB" i="1" dirty="0"/>
              <a:t>May never compete</a:t>
            </a:r>
            <a:r>
              <a:rPr lang="en-GB" i="1" baseline="0" dirty="0"/>
              <a:t> again, loss of livelihood and career, may not perform at same level when returning from a lengthy ban</a:t>
            </a:r>
          </a:p>
          <a:p>
            <a:r>
              <a:rPr lang="en-GB" i="0" baseline="0" dirty="0"/>
              <a:t>Effect on other competitors – </a:t>
            </a:r>
            <a:r>
              <a:rPr lang="en-GB" i="1" baseline="0" dirty="0"/>
              <a:t>Loss of medals and winnings for teammates (relays, rowing teams), damaging reputation of sport can lead to reduced sponsorship  and popularity/fame of competitors, assumption that the whole sport is dirty – assuming that clean athletes are doping too</a:t>
            </a:r>
            <a:endParaRPr lang="en-GB" i="0"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19</a:t>
            </a:fld>
            <a:endParaRPr lang="en-GB"/>
          </a:p>
        </p:txBody>
      </p:sp>
    </p:spTree>
    <p:extLst>
      <p:ext uri="{BB962C8B-B14F-4D97-AF65-F5344CB8AC3E}">
        <p14:creationId xmlns:p14="http://schemas.microsoft.com/office/powerpoint/2010/main" val="2661009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20</a:t>
            </a:fld>
            <a:endParaRPr lang="en-GB"/>
          </a:p>
        </p:txBody>
      </p:sp>
    </p:spTree>
    <p:extLst>
      <p:ext uri="{BB962C8B-B14F-4D97-AF65-F5344CB8AC3E}">
        <p14:creationId xmlns:p14="http://schemas.microsoft.com/office/powerpoint/2010/main" val="571304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21</a:t>
            </a:fld>
            <a:endParaRPr lang="en-GB"/>
          </a:p>
        </p:txBody>
      </p:sp>
    </p:spTree>
    <p:extLst>
      <p:ext uri="{BB962C8B-B14F-4D97-AF65-F5344CB8AC3E}">
        <p14:creationId xmlns:p14="http://schemas.microsoft.com/office/powerpoint/2010/main" val="1654273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22</a:t>
            </a:fld>
            <a:endParaRPr lang="en-GB"/>
          </a:p>
        </p:txBody>
      </p:sp>
    </p:spTree>
    <p:extLst>
      <p:ext uri="{BB962C8B-B14F-4D97-AF65-F5344CB8AC3E}">
        <p14:creationId xmlns:p14="http://schemas.microsoft.com/office/powerpoint/2010/main" val="2381036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9F6FD8E9-4EEC-418C-8C46-EE1E53EA494D}" type="slidenum">
              <a:rPr lang="en-GB" smtClean="0"/>
              <a:pPr/>
              <a:t>25</a:t>
            </a:fld>
            <a:endParaRPr lang="en-GB"/>
          </a:p>
        </p:txBody>
      </p:sp>
    </p:spTree>
    <p:extLst>
      <p:ext uri="{BB962C8B-B14F-4D97-AF65-F5344CB8AC3E}">
        <p14:creationId xmlns:p14="http://schemas.microsoft.com/office/powerpoint/2010/main" val="3269597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19" name="Footer Placeholder 18"/>
          <p:cNvSpPr>
            <a:spLocks noGrp="1"/>
          </p:cNvSpPr>
          <p:nvPr>
            <p:ph type="ftr" sz="quarter" idx="11"/>
          </p:nvPr>
        </p:nvSpPr>
        <p:spPr/>
        <p:txBody>
          <a:bodyPr/>
          <a:lstStyle/>
          <a:p>
            <a:endParaRPr lang="en-GB"/>
          </a:p>
        </p:txBody>
      </p:sp>
      <p:sp>
        <p:nvSpPr>
          <p:cNvPr id="27" name="Slide Number Placeholder 26"/>
          <p:cNvSpPr>
            <a:spLocks noGrp="1"/>
          </p:cNvSpPr>
          <p:nvPr>
            <p:ph type="sldNum" sz="quarter" idx="12"/>
          </p:nvPr>
        </p:nvSpPr>
        <p:spPr/>
        <p:txBody>
          <a:bodyPr/>
          <a:lstStyle/>
          <a:p>
            <a:fld id="{9BDE772C-1DF9-4502-9F50-9F8A967D93BC}"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DE772C-1DF9-4502-9F50-9F8A967D93BC}"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DE772C-1DF9-4502-9F50-9F8A967D93BC}"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3E370FDA-D30F-4FFE-87B6-651EC0C929A6}" type="datetimeFigureOut">
              <a:rPr lang="en-GB" smtClean="0"/>
              <a:pPr/>
              <a:t>12/04/2025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077200" y="6356350"/>
            <a:ext cx="609600" cy="365125"/>
          </a:xfrm>
        </p:spPr>
        <p:txBody>
          <a:bodyPr/>
          <a:lstStyle/>
          <a:p>
            <a:fld id="{9BDE772C-1DF9-4502-9F50-9F8A967D93BC}" type="slidenum">
              <a:rPr lang="en-GB" smtClean="0"/>
              <a:pPr/>
              <a:t>‹#›</a:t>
            </a:fld>
            <a:endParaRPr lang="en-GB"/>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E370FDA-D30F-4FFE-87B6-651EC0C929A6}" type="datetimeFigureOut">
              <a:rPr lang="en-GB" smtClean="0"/>
              <a:pPr/>
              <a:t>12/04/2025</a:t>
            </a:fld>
            <a:endParaRPr lang="en-GB"/>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GB"/>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BDE772C-1DF9-4502-9F50-9F8A967D93BC}" type="slidenum">
              <a:rPr lang="en-GB" smtClean="0"/>
              <a:pPr/>
              <a:t>‹#›</a:t>
            </a:fld>
            <a:endParaRPr lang="en-GB"/>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hyperlink" Target="http://www.exampaperspractice.co.uk/" TargetMode="External"/><Relationship Id="rId5" Type="http://schemas.openxmlformats.org/officeDocument/2006/relationships/image" Target="../media/image12.png"/><Relationship Id="rId10" Type="http://schemas.openxmlformats.org/officeDocument/2006/relationships/image" Target="../media/image17.tiff"/><Relationship Id="rId4" Type="http://schemas.openxmlformats.org/officeDocument/2006/relationships/image" Target="../media/image11.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18.tif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18.tif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Eexfbm73jIQ"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25JqCbCOi3c"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iYYihLYo2y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0.tiff"/><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exampaperspractice.co.uk/" TargetMode="External"/><Relationship Id="rId4" Type="http://schemas.openxmlformats.org/officeDocument/2006/relationships/hyperlink" Target="https://www.youtube.com/watch?v=G7KZxIR1t-o"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5.tiff"/><Relationship Id="rId7"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exampaperspractice.co.uk/" TargetMode="External"/><Relationship Id="rId4" Type="http://schemas.openxmlformats.org/officeDocument/2006/relationships/image" Target="../media/image26.tiff"/></Relationships>
</file>

<file path=ppt/slides/_rels/slide46.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7.tiff"/><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exampaperspractice.co.uk/" TargetMode="External"/><Relationship Id="rId4" Type="http://schemas.openxmlformats.org/officeDocument/2006/relationships/image" Target="../media/image28.tiff"/></Relationships>
</file>

<file path=ppt/slides/_rels/slide48.xml.rels><?xml version="1.0" encoding="UTF-8" standalone="yes"?>
<Relationships xmlns="http://schemas.openxmlformats.org/package/2006/relationships"><Relationship Id="rId3" Type="http://schemas.openxmlformats.org/officeDocument/2006/relationships/image" Target="../media/image29.tiff"/><Relationship Id="rId7"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www.exampaperspractice.co.uk/" TargetMode="External"/><Relationship Id="rId4" Type="http://schemas.openxmlformats.org/officeDocument/2006/relationships/image" Target="../media/image30.tiff"/></Relationships>
</file>

<file path=ppt/slides/_rels/slide49.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HimO1Ix8Fr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exampaperspractice.co.uk/"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xampaperspractice.co.u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hyperlink" Target="http://www.exampaperspractice.co.uk/"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2492896"/>
            <a:ext cx="7851648" cy="731693"/>
          </a:xfrm>
          <a:ln>
            <a:solidFill>
              <a:schemeClr val="tx1"/>
            </a:solidFill>
          </a:ln>
        </p:spPr>
        <p:txBody>
          <a:bodyPr>
            <a:normAutofit fontScale="90000"/>
          </a:bodyPr>
          <a:lstStyle/>
          <a:p>
            <a:pPr algn="l"/>
            <a:r>
              <a:rPr lang="en-GB" sz="3600" dirty="0"/>
              <a:t> </a:t>
            </a:r>
            <a:br>
              <a:rPr lang="en-GB" dirty="0"/>
            </a:br>
            <a:r>
              <a:rPr lang="en-GB" sz="3900" dirty="0"/>
              <a:t>11.1 Performance-enhancing drugs (PEDs)</a:t>
            </a:r>
          </a:p>
        </p:txBody>
      </p:sp>
      <p:sp>
        <p:nvSpPr>
          <p:cNvPr id="3" name="Subtitle 2"/>
          <p:cNvSpPr>
            <a:spLocks noGrp="1"/>
          </p:cNvSpPr>
          <p:nvPr>
            <p:ph type="subTitle" idx="1"/>
          </p:nvPr>
        </p:nvSpPr>
        <p:spPr>
          <a:xfrm>
            <a:off x="605408" y="3284984"/>
            <a:ext cx="7851648" cy="2448272"/>
          </a:xfrm>
          <a:ln>
            <a:solidFill>
              <a:schemeClr val="tx1"/>
            </a:solidFill>
          </a:ln>
        </p:spPr>
        <p:txBody>
          <a:bodyPr>
            <a:normAutofit fontScale="92500" lnSpcReduction="20000"/>
          </a:bodyPr>
          <a:lstStyle/>
          <a:p>
            <a:pPr algn="ctr"/>
            <a:r>
              <a:rPr lang="en-GB" sz="2400" dirty="0">
                <a:latin typeface="+mj-lt"/>
              </a:rPr>
              <a:t> </a:t>
            </a:r>
            <a:r>
              <a:rPr lang="en-GB" sz="2400" u="sng" dirty="0">
                <a:latin typeface="+mj-lt"/>
              </a:rPr>
              <a:t>Learning objectives</a:t>
            </a:r>
          </a:p>
          <a:p>
            <a:pPr algn="l"/>
            <a:r>
              <a:rPr lang="en-GB" sz="2400" dirty="0">
                <a:latin typeface="+mj-lt"/>
              </a:rPr>
              <a:t> 1) Describe the different types of PEDs and their effects o</a:t>
            </a:r>
          </a:p>
          <a:p>
            <a:pPr algn="l"/>
            <a:r>
              <a:rPr lang="en-GB" sz="2400" dirty="0">
                <a:latin typeface="+mj-lt"/>
              </a:rPr>
              <a:t>      performance</a:t>
            </a:r>
          </a:p>
          <a:p>
            <a:pPr algn="l"/>
            <a:r>
              <a:rPr lang="en-GB" sz="2400" dirty="0">
                <a:latin typeface="+mj-lt"/>
              </a:rPr>
              <a:t> 2) Understand the reasons why some performers use prohibited</a:t>
            </a:r>
          </a:p>
          <a:p>
            <a:pPr algn="l"/>
            <a:r>
              <a:rPr lang="en-GB" sz="2400" dirty="0">
                <a:latin typeface="+mj-lt"/>
              </a:rPr>
              <a:t>      PEDs</a:t>
            </a:r>
          </a:p>
          <a:p>
            <a:pPr algn="l"/>
            <a:r>
              <a:rPr lang="en-GB" sz="2400" dirty="0">
                <a:latin typeface="+mj-lt"/>
              </a:rPr>
              <a:t> 3) Explain the disadvantages of using PEDs</a:t>
            </a:r>
          </a:p>
          <a:p>
            <a:pPr algn="l"/>
            <a:r>
              <a:rPr lang="en-GB" sz="2400" dirty="0">
                <a:latin typeface="+mj-lt"/>
              </a:rPr>
              <a:t> 4) Describe the negative consequences of drug scandals</a:t>
            </a:r>
          </a:p>
        </p:txBody>
      </p:sp>
      <p:sp>
        <p:nvSpPr>
          <p:cNvPr id="6" name="Rounded Rectangle 5">
            <a:extLst>
              <a:ext uri="{FF2B5EF4-FFF2-40B4-BE49-F238E27FC236}">
                <a16:creationId xmlns:a16="http://schemas.microsoft.com/office/drawing/2014/main" id="{C5856E02-3AE4-6F4C-9FA8-CBFC0D893D7E}"/>
              </a:ext>
            </a:extLst>
          </p:cNvPr>
          <p:cNvSpPr/>
          <p:nvPr/>
        </p:nvSpPr>
        <p:spPr>
          <a:xfrm>
            <a:off x="395536" y="395952"/>
            <a:ext cx="4101954" cy="1569661"/>
          </a:xfrm>
          <a:prstGeom prst="roundRect">
            <a:avLst/>
          </a:prstGeom>
          <a:solidFill>
            <a:schemeClr val="accent6">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643DB1-4BBD-BB4D-A4C9-0168BE0B6EAA}"/>
              </a:ext>
            </a:extLst>
          </p:cNvPr>
          <p:cNvSpPr txBox="1"/>
          <p:nvPr/>
        </p:nvSpPr>
        <p:spPr>
          <a:xfrm>
            <a:off x="539552" y="623590"/>
            <a:ext cx="3816424" cy="1077218"/>
          </a:xfrm>
          <a:prstGeom prst="rect">
            <a:avLst/>
          </a:prstGeom>
          <a:noFill/>
        </p:spPr>
        <p:txBody>
          <a:bodyPr wrap="square" rtlCol="0">
            <a:spAutoFit/>
          </a:bodyPr>
          <a:lstStyle/>
          <a:p>
            <a:pPr algn="ctr"/>
            <a:r>
              <a:rPr lang="en-GB" sz="3200" dirty="0">
                <a:solidFill>
                  <a:schemeClr val="bg1"/>
                </a:solidFill>
                <a:latin typeface="+mj-lt"/>
              </a:rPr>
              <a:t>Social, cultural and ethical influences</a:t>
            </a:r>
            <a:endParaRPr lang="en-US" sz="3200" dirty="0">
              <a:solidFill>
                <a:schemeClr val="bg1"/>
              </a:solidFill>
              <a:latin typeface="+mj-lt"/>
            </a:endParaRPr>
          </a:p>
        </p:txBody>
      </p:sp>
      <p:sp>
        <p:nvSpPr>
          <p:cNvPr id="10" name="Rounded Rectangle 9">
            <a:extLst>
              <a:ext uri="{FF2B5EF4-FFF2-40B4-BE49-F238E27FC236}">
                <a16:creationId xmlns:a16="http://schemas.microsoft.com/office/drawing/2014/main" id="{215FA3B8-2A25-4B43-8C46-4C8858496BC1}"/>
              </a:ext>
            </a:extLst>
          </p:cNvPr>
          <p:cNvSpPr/>
          <p:nvPr/>
        </p:nvSpPr>
        <p:spPr>
          <a:xfrm>
            <a:off x="4603913" y="395952"/>
            <a:ext cx="4101954" cy="1569661"/>
          </a:xfrm>
          <a:prstGeom prst="roundRect">
            <a:avLst/>
          </a:prstGeom>
          <a:solidFill>
            <a:srgbClr val="945200"/>
          </a:solidFill>
          <a:ln w="3810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C506C50-244A-564E-A416-5B7D0689A1A8}"/>
              </a:ext>
            </a:extLst>
          </p:cNvPr>
          <p:cNvSpPr txBox="1"/>
          <p:nvPr/>
        </p:nvSpPr>
        <p:spPr>
          <a:xfrm>
            <a:off x="4745427" y="395953"/>
            <a:ext cx="3816424" cy="1569660"/>
          </a:xfrm>
          <a:prstGeom prst="rect">
            <a:avLst/>
          </a:prstGeom>
          <a:noFill/>
        </p:spPr>
        <p:txBody>
          <a:bodyPr wrap="square" rtlCol="0">
            <a:spAutoFit/>
          </a:bodyPr>
          <a:lstStyle/>
          <a:p>
            <a:pPr algn="ctr"/>
            <a:r>
              <a:rPr lang="en-GB" sz="3200" u="sng" dirty="0">
                <a:latin typeface="+mj-lt"/>
              </a:rPr>
              <a:t>Chapter 11</a:t>
            </a:r>
            <a:endParaRPr lang="en-GB" sz="3200" dirty="0">
              <a:latin typeface="+mj-lt"/>
            </a:endParaRPr>
          </a:p>
          <a:p>
            <a:pPr algn="ctr"/>
            <a:r>
              <a:rPr lang="en-GB" sz="3200" dirty="0">
                <a:latin typeface="+mj-lt"/>
              </a:rPr>
              <a:t>Ethics and other issues</a:t>
            </a:r>
            <a:endParaRPr lang="en-US" sz="3200" dirty="0">
              <a:latin typeface="+mj-lt"/>
            </a:endParaRPr>
          </a:p>
        </p:txBody>
      </p:sp>
      <p:sp>
        <p:nvSpPr>
          <p:cNvPr id="4" name="Footer Placeholder 2">
            <a:extLst>
              <a:ext uri="{FF2B5EF4-FFF2-40B4-BE49-F238E27FC236}">
                <a16:creationId xmlns:a16="http://schemas.microsoft.com/office/drawing/2014/main" id="{E8A2CA23-7109-7EB7-B1BD-C68D979BBFE4}"/>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86E8965-D8BF-F6F7-C50C-113BF7EC45CB}"/>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B9C6047C-2AD3-AFAD-2C2B-9A345BC92624}"/>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72CCF394-4E66-07FC-2345-DB86323B9164}"/>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4212304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Past exam question </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lnSpcReduction="10000"/>
          </a:bodyPr>
          <a:lstStyle/>
          <a:p>
            <a:pPr marL="0" indent="0" algn="ctr">
              <a:buNone/>
            </a:pPr>
            <a:r>
              <a:rPr lang="en-GB" b="1" u="sng" dirty="0">
                <a:latin typeface="+mj-lt"/>
              </a:rPr>
              <a:t>Diuretics</a:t>
            </a:r>
          </a:p>
          <a:p>
            <a:r>
              <a:rPr lang="en-GB" dirty="0">
                <a:latin typeface="+mj-lt"/>
              </a:rPr>
              <a:t>Discuss the impact of using diuretics for a boxer on performance and health				(4)</a:t>
            </a:r>
          </a:p>
          <a:p>
            <a:endParaRPr lang="en-GB" dirty="0">
              <a:latin typeface="+mj-lt"/>
            </a:endParaRPr>
          </a:p>
          <a:p>
            <a:r>
              <a:rPr lang="en-GB" b="1" i="1" dirty="0">
                <a:latin typeface="+mj-lt"/>
              </a:rPr>
              <a:t>Point;</a:t>
            </a:r>
            <a:r>
              <a:rPr lang="en-GB" i="1" dirty="0">
                <a:latin typeface="+mj-lt"/>
              </a:rPr>
              <a:t> Diuretics increase the amount of water removed from the body</a:t>
            </a:r>
          </a:p>
          <a:p>
            <a:r>
              <a:rPr lang="en-GB" b="1" i="1" dirty="0">
                <a:latin typeface="+mj-lt"/>
              </a:rPr>
              <a:t>Explain; </a:t>
            </a:r>
            <a:r>
              <a:rPr lang="en-GB" i="1" dirty="0">
                <a:latin typeface="+mj-lt"/>
              </a:rPr>
              <a:t>which would help the boxer to lose weight quickly</a:t>
            </a:r>
          </a:p>
          <a:p>
            <a:r>
              <a:rPr lang="en-GB" b="1" i="1" dirty="0">
                <a:latin typeface="+mj-lt"/>
              </a:rPr>
              <a:t>Evidence;</a:t>
            </a:r>
            <a:r>
              <a:rPr lang="en-GB" i="1" dirty="0">
                <a:latin typeface="+mj-lt"/>
              </a:rPr>
              <a:t> This could help the boxer qualify for their weight category</a:t>
            </a:r>
          </a:p>
          <a:p>
            <a:r>
              <a:rPr lang="en-GB" b="1" i="1" dirty="0">
                <a:latin typeface="+mj-lt"/>
              </a:rPr>
              <a:t>Evidence; </a:t>
            </a:r>
            <a:r>
              <a:rPr lang="en-GB" i="1" dirty="0">
                <a:latin typeface="+mj-lt"/>
              </a:rPr>
              <a:t>But could lead to dehydration, weakening of muscles and kidney failure</a:t>
            </a:r>
            <a:endParaRPr lang="en-GB" b="1" i="1" dirty="0">
              <a:latin typeface="+mj-lt"/>
            </a:endParaRPr>
          </a:p>
          <a:p>
            <a:pPr lvl="1"/>
            <a:endParaRPr lang="en-GB" dirty="0">
              <a:latin typeface="+mj-lt"/>
            </a:endParaRPr>
          </a:p>
          <a:p>
            <a:pPr lvl="1">
              <a:buNone/>
            </a:pPr>
            <a:endParaRPr lang="en-GB" dirty="0">
              <a:latin typeface="+mj-lt"/>
            </a:endParaRPr>
          </a:p>
        </p:txBody>
      </p:sp>
      <p:sp>
        <p:nvSpPr>
          <p:cNvPr id="5" name="Rounded Rectangle 4"/>
          <p:cNvSpPr/>
          <p:nvPr/>
        </p:nvSpPr>
        <p:spPr>
          <a:xfrm>
            <a:off x="251520" y="4725144"/>
            <a:ext cx="8568952" cy="15841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6" name="TextBox 5"/>
          <p:cNvSpPr txBox="1"/>
          <p:nvPr/>
        </p:nvSpPr>
        <p:spPr>
          <a:xfrm>
            <a:off x="4788024" y="6093296"/>
            <a:ext cx="4248472" cy="646331"/>
          </a:xfrm>
          <a:prstGeom prst="rect">
            <a:avLst/>
          </a:prstGeom>
          <a:solidFill>
            <a:schemeClr val="bg1"/>
          </a:solidFill>
          <a:ln>
            <a:solidFill>
              <a:srgbClr val="FF0000"/>
            </a:solidFill>
          </a:ln>
        </p:spPr>
        <p:txBody>
          <a:bodyPr wrap="square" rtlCol="0">
            <a:spAutoFit/>
          </a:bodyPr>
          <a:lstStyle/>
          <a:p>
            <a:pPr algn="ctr"/>
            <a:r>
              <a:rPr lang="en-GB" dirty="0">
                <a:latin typeface="+mj-lt"/>
              </a:rPr>
              <a:t>A </a:t>
            </a:r>
            <a:r>
              <a:rPr lang="en-GB" b="1" dirty="0">
                <a:latin typeface="+mj-lt"/>
              </a:rPr>
              <a:t>discussion</a:t>
            </a:r>
            <a:r>
              <a:rPr lang="en-GB" dirty="0">
                <a:latin typeface="+mj-lt"/>
              </a:rPr>
              <a:t> requires you to consider two sides to an argument (pros and cons)</a:t>
            </a:r>
          </a:p>
        </p:txBody>
      </p:sp>
      <p:sp>
        <p:nvSpPr>
          <p:cNvPr id="4" name="Footer Placeholder 2">
            <a:extLst>
              <a:ext uri="{FF2B5EF4-FFF2-40B4-BE49-F238E27FC236}">
                <a16:creationId xmlns:a16="http://schemas.microsoft.com/office/drawing/2014/main" id="{4878A959-0580-8450-15B0-2C35BAA876EF}"/>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49E022E-C963-304A-8453-3D4A3657B5D1}"/>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DA1D1CF7-FEE1-4869-3366-3BC33C0721E9}"/>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20D33144-498A-F36D-1745-0EF7B8DD1BBC}"/>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24754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linds(horizontal)">
                                      <p:cBhvr>
                                        <p:cTn id="13" dur="500"/>
                                        <p:tgtEl>
                                          <p:spTgt spid="3">
                                            <p:txEl>
                                              <p:pRg st="5" end="5"/>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blinds(horizontal)">
                                      <p:cBhvr>
                                        <p:cTn id="16" dur="500"/>
                                        <p:tgtEl>
                                          <p:spTgt spid="3">
                                            <p:txEl>
                                              <p:pRg st="6" end="6"/>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39944"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Types of PED </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b="1" dirty="0">
                <a:latin typeface="+mj-lt"/>
              </a:rPr>
              <a:t>Stimulants – (</a:t>
            </a:r>
            <a:r>
              <a:rPr lang="en-GB" b="1" dirty="0" err="1">
                <a:latin typeface="+mj-lt"/>
              </a:rPr>
              <a:t>e.g</a:t>
            </a:r>
            <a:r>
              <a:rPr lang="en-GB" b="1" dirty="0">
                <a:latin typeface="+mj-lt"/>
              </a:rPr>
              <a:t> amphetamines)</a:t>
            </a:r>
            <a:endParaRPr lang="en-GB" dirty="0">
              <a:latin typeface="+mj-lt"/>
            </a:endParaRPr>
          </a:p>
          <a:p>
            <a:pPr lvl="1"/>
            <a:r>
              <a:rPr lang="en-GB" dirty="0">
                <a:latin typeface="+mj-lt"/>
              </a:rPr>
              <a:t>Affect the nervous system reducing pain and increasing mental and physical alertness</a:t>
            </a:r>
          </a:p>
          <a:p>
            <a:pPr lvl="1"/>
            <a:r>
              <a:rPr lang="en-GB" dirty="0">
                <a:latin typeface="+mj-lt"/>
              </a:rPr>
              <a:t>Can also help to reduce fatigue and improve endurance</a:t>
            </a:r>
          </a:p>
          <a:p>
            <a:pPr lvl="1"/>
            <a:r>
              <a:rPr lang="en-GB" dirty="0">
                <a:latin typeface="+mj-lt"/>
              </a:rPr>
              <a:t>Enabling athletes to train and perform at higher intensities for longer</a:t>
            </a:r>
          </a:p>
          <a:p>
            <a:pPr lvl="1"/>
            <a:r>
              <a:rPr lang="en-GB" dirty="0">
                <a:latin typeface="+mj-lt"/>
              </a:rPr>
              <a:t>Used by a range of athletes including swimmers and American football players</a:t>
            </a:r>
          </a:p>
          <a:p>
            <a:pPr lvl="1"/>
            <a:r>
              <a:rPr lang="en-GB" dirty="0">
                <a:latin typeface="+mj-lt"/>
              </a:rPr>
              <a:t>Side effects include – addiction, high blood pressure and an increased risk of heart failure and strokes and an increased risk of injury as pain is suppressed</a:t>
            </a:r>
          </a:p>
          <a:p>
            <a:pPr lvl="1"/>
            <a:endParaRPr lang="en-GB" dirty="0">
              <a:latin typeface="+mj-lt"/>
            </a:endParaRPr>
          </a:p>
          <a:p>
            <a:pPr lvl="1">
              <a:buNone/>
            </a:pPr>
            <a:endParaRPr lang="en-GB" dirty="0">
              <a:latin typeface="+mj-lt"/>
            </a:endParaRPr>
          </a:p>
        </p:txBody>
      </p:sp>
      <p:pic>
        <p:nvPicPr>
          <p:cNvPr id="5122" name="Picture 2"/>
          <p:cNvPicPr>
            <a:picLocks noChangeAspect="1" noChangeArrowheads="1"/>
          </p:cNvPicPr>
          <p:nvPr/>
        </p:nvPicPr>
        <p:blipFill>
          <a:blip r:embed="rId3" cstate="print"/>
          <a:srcRect/>
          <a:stretch>
            <a:fillRect/>
          </a:stretch>
        </p:blipFill>
        <p:spPr bwMode="auto">
          <a:xfrm>
            <a:off x="6300192" y="0"/>
            <a:ext cx="2843808" cy="2121918"/>
          </a:xfrm>
          <a:prstGeom prst="rect">
            <a:avLst/>
          </a:prstGeom>
          <a:ln>
            <a:noFill/>
          </a:ln>
          <a:effectLst>
            <a:softEdge rad="112500"/>
          </a:effectLst>
        </p:spPr>
      </p:pic>
      <p:sp>
        <p:nvSpPr>
          <p:cNvPr id="6" name="TextBox 5"/>
          <p:cNvSpPr txBox="1"/>
          <p:nvPr/>
        </p:nvSpPr>
        <p:spPr>
          <a:xfrm>
            <a:off x="6876256" y="3677299"/>
            <a:ext cx="2039144" cy="369332"/>
          </a:xfrm>
          <a:prstGeom prst="rect">
            <a:avLst/>
          </a:prstGeom>
          <a:solidFill>
            <a:schemeClr val="bg1"/>
          </a:solidFill>
          <a:ln>
            <a:solidFill>
              <a:srgbClr val="FF0000"/>
            </a:solidFill>
          </a:ln>
        </p:spPr>
        <p:txBody>
          <a:bodyPr wrap="square" rtlCol="0">
            <a:spAutoFit/>
          </a:bodyPr>
          <a:lstStyle/>
          <a:p>
            <a:r>
              <a:rPr lang="en-GB" dirty="0">
                <a:latin typeface="+mj-lt"/>
              </a:rPr>
              <a:t>Who could benefit?</a:t>
            </a:r>
          </a:p>
        </p:txBody>
      </p:sp>
      <p:sp>
        <p:nvSpPr>
          <p:cNvPr id="4" name="Footer Placeholder 2">
            <a:extLst>
              <a:ext uri="{FF2B5EF4-FFF2-40B4-BE49-F238E27FC236}">
                <a16:creationId xmlns:a16="http://schemas.microsoft.com/office/drawing/2014/main" id="{77CB003A-3CE2-630D-F6D8-06A2DC7D8583}"/>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A5F00B7-742F-8468-784E-3BC2F8607B6F}"/>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C667A03A-1A88-E07C-D0C3-C19E382D5627}"/>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A89550B6-2CCA-8183-432A-76AA63F83CF1}"/>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50998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Name a PED that might be used by each of the following:</a:t>
            </a:r>
          </a:p>
        </p:txBody>
      </p:sp>
      <p:pic>
        <p:nvPicPr>
          <p:cNvPr id="3075" name="Picture 3"/>
          <p:cNvPicPr>
            <a:picLocks noChangeAspect="1" noChangeArrowheads="1"/>
          </p:cNvPicPr>
          <p:nvPr/>
        </p:nvPicPr>
        <p:blipFill rotWithShape="1">
          <a:blip r:embed="rId3" cstate="print"/>
          <a:srcRect l="5265" r="2586"/>
          <a:stretch/>
        </p:blipFill>
        <p:spPr bwMode="auto">
          <a:xfrm>
            <a:off x="470041" y="1497182"/>
            <a:ext cx="2520280" cy="1852948"/>
          </a:xfrm>
          <a:prstGeom prst="rect">
            <a:avLst/>
          </a:prstGeom>
          <a:noFill/>
          <a:ln w="9525">
            <a:noFill/>
            <a:miter lim="800000"/>
            <a:headEnd/>
            <a:tailEnd/>
          </a:ln>
        </p:spPr>
      </p:pic>
      <p:pic>
        <p:nvPicPr>
          <p:cNvPr id="3076" name="Picture 4"/>
          <p:cNvPicPr>
            <a:picLocks noChangeAspect="1" noChangeArrowheads="1"/>
          </p:cNvPicPr>
          <p:nvPr/>
        </p:nvPicPr>
        <p:blipFill rotWithShape="1">
          <a:blip r:embed="rId4" cstate="print"/>
          <a:srcRect l="5598" b="7442"/>
          <a:stretch/>
        </p:blipFill>
        <p:spPr bwMode="auto">
          <a:xfrm>
            <a:off x="3171858" y="3399790"/>
            <a:ext cx="3061482" cy="1485129"/>
          </a:xfrm>
          <a:prstGeom prst="rect">
            <a:avLst/>
          </a:prstGeom>
          <a:noFill/>
          <a:ln w="9525">
            <a:noFill/>
            <a:miter lim="800000"/>
            <a:headEnd/>
            <a:tailEnd/>
          </a:ln>
        </p:spPr>
      </p:pic>
      <p:pic>
        <p:nvPicPr>
          <p:cNvPr id="3078" name="Picture 6"/>
          <p:cNvPicPr>
            <a:picLocks noChangeAspect="1" noChangeArrowheads="1"/>
          </p:cNvPicPr>
          <p:nvPr/>
        </p:nvPicPr>
        <p:blipFill>
          <a:blip r:embed="rId5" cstate="print"/>
          <a:srcRect/>
          <a:stretch>
            <a:fillRect/>
          </a:stretch>
        </p:blipFill>
        <p:spPr bwMode="auto">
          <a:xfrm>
            <a:off x="467544" y="3397046"/>
            <a:ext cx="2656916" cy="1487873"/>
          </a:xfrm>
          <a:prstGeom prst="rect">
            <a:avLst/>
          </a:prstGeom>
          <a:noFill/>
          <a:ln w="9525">
            <a:noFill/>
            <a:miter lim="800000"/>
            <a:headEnd/>
            <a:tailEnd/>
          </a:ln>
        </p:spPr>
      </p:pic>
      <p:pic>
        <p:nvPicPr>
          <p:cNvPr id="3079" name="Picture 7"/>
          <p:cNvPicPr>
            <a:picLocks noChangeAspect="1" noChangeArrowheads="1"/>
          </p:cNvPicPr>
          <p:nvPr/>
        </p:nvPicPr>
        <p:blipFill>
          <a:blip r:embed="rId6" cstate="print"/>
          <a:srcRect/>
          <a:stretch>
            <a:fillRect/>
          </a:stretch>
        </p:blipFill>
        <p:spPr bwMode="auto">
          <a:xfrm>
            <a:off x="3995937" y="4933292"/>
            <a:ext cx="2237403" cy="1706347"/>
          </a:xfrm>
          <a:prstGeom prst="rect">
            <a:avLst/>
          </a:prstGeom>
          <a:noFill/>
          <a:ln w="9525">
            <a:noFill/>
            <a:miter lim="800000"/>
            <a:headEnd/>
            <a:tailEnd/>
          </a:ln>
        </p:spPr>
      </p:pic>
      <p:pic>
        <p:nvPicPr>
          <p:cNvPr id="3080" name="Picture 8"/>
          <p:cNvPicPr>
            <a:picLocks noChangeAspect="1" noChangeArrowheads="1"/>
          </p:cNvPicPr>
          <p:nvPr/>
        </p:nvPicPr>
        <p:blipFill>
          <a:blip r:embed="rId7" cstate="print"/>
          <a:srcRect/>
          <a:stretch>
            <a:fillRect/>
          </a:stretch>
        </p:blipFill>
        <p:spPr bwMode="auto">
          <a:xfrm>
            <a:off x="5388309" y="1497182"/>
            <a:ext cx="3308835" cy="1852948"/>
          </a:xfrm>
          <a:prstGeom prst="rect">
            <a:avLst/>
          </a:prstGeom>
          <a:noFill/>
          <a:ln w="9525">
            <a:noFill/>
            <a:miter lim="800000"/>
            <a:headEnd/>
            <a:tailEnd/>
          </a:ln>
        </p:spPr>
      </p:pic>
      <p:pic>
        <p:nvPicPr>
          <p:cNvPr id="3081" name="Picture 9"/>
          <p:cNvPicPr>
            <a:picLocks noChangeAspect="1" noChangeArrowheads="1"/>
          </p:cNvPicPr>
          <p:nvPr/>
        </p:nvPicPr>
        <p:blipFill>
          <a:blip r:embed="rId8" cstate="print"/>
          <a:srcRect/>
          <a:stretch>
            <a:fillRect/>
          </a:stretch>
        </p:blipFill>
        <p:spPr bwMode="auto">
          <a:xfrm>
            <a:off x="6280737" y="3397046"/>
            <a:ext cx="2416407" cy="3242593"/>
          </a:xfrm>
          <a:prstGeom prst="rect">
            <a:avLst/>
          </a:prstGeom>
          <a:noFill/>
          <a:ln w="9525">
            <a:noFill/>
            <a:miter lim="800000"/>
            <a:headEnd/>
            <a:tailEnd/>
          </a:ln>
        </p:spPr>
      </p:pic>
      <p:sp>
        <p:nvSpPr>
          <p:cNvPr id="11" name="TextBox 10">
            <a:extLst>
              <a:ext uri="{FF2B5EF4-FFF2-40B4-BE49-F238E27FC236}">
                <a16:creationId xmlns:a16="http://schemas.microsoft.com/office/drawing/2014/main" id="{FE8505E5-3D37-8E44-98B0-34754A3EAF85}"/>
              </a:ext>
            </a:extLst>
          </p:cNvPr>
          <p:cNvSpPr txBox="1"/>
          <p:nvPr/>
        </p:nvSpPr>
        <p:spPr>
          <a:xfrm>
            <a:off x="6012160" y="936947"/>
            <a:ext cx="2567095" cy="369332"/>
          </a:xfrm>
          <a:prstGeom prst="rect">
            <a:avLst/>
          </a:prstGeom>
          <a:solidFill>
            <a:schemeClr val="bg1"/>
          </a:solidFill>
          <a:ln>
            <a:solidFill>
              <a:srgbClr val="FF0000"/>
            </a:solidFill>
          </a:ln>
        </p:spPr>
        <p:txBody>
          <a:bodyPr wrap="square" rtlCol="0">
            <a:spAutoFit/>
          </a:bodyPr>
          <a:lstStyle/>
          <a:p>
            <a:pPr algn="ctr"/>
            <a:r>
              <a:rPr lang="en-GB" dirty="0">
                <a:latin typeface="+mj-lt"/>
              </a:rPr>
              <a:t>Justify your answers</a:t>
            </a:r>
          </a:p>
        </p:txBody>
      </p:sp>
      <p:pic>
        <p:nvPicPr>
          <p:cNvPr id="12" name="Picture 5">
            <a:extLst>
              <a:ext uri="{FF2B5EF4-FFF2-40B4-BE49-F238E27FC236}">
                <a16:creationId xmlns:a16="http://schemas.microsoft.com/office/drawing/2014/main" id="{C132AB2C-5C9A-054E-B1A7-B94DA1FA0621}"/>
              </a:ext>
            </a:extLst>
          </p:cNvPr>
          <p:cNvPicPr>
            <a:picLocks noChangeAspect="1" noChangeArrowheads="1"/>
          </p:cNvPicPr>
          <p:nvPr/>
        </p:nvPicPr>
        <p:blipFill rotWithShape="1">
          <a:blip r:embed="rId9" cstate="print"/>
          <a:srcRect b="4805"/>
          <a:stretch/>
        </p:blipFill>
        <p:spPr bwMode="auto">
          <a:xfrm>
            <a:off x="3046814" y="1497183"/>
            <a:ext cx="2285002" cy="1852948"/>
          </a:xfrm>
          <a:prstGeom prst="rect">
            <a:avLst/>
          </a:prstGeom>
          <a:noFill/>
          <a:ln w="9525">
            <a:noFill/>
            <a:miter lim="800000"/>
            <a:headEnd/>
            <a:tailEnd/>
          </a:ln>
        </p:spPr>
      </p:pic>
      <p:pic>
        <p:nvPicPr>
          <p:cNvPr id="4" name="Picture 3">
            <a:extLst>
              <a:ext uri="{FF2B5EF4-FFF2-40B4-BE49-F238E27FC236}">
                <a16:creationId xmlns:a16="http://schemas.microsoft.com/office/drawing/2014/main" id="{F7DE30EC-5EBD-2C4A-8EDD-AD8C1155124B}"/>
              </a:ext>
            </a:extLst>
          </p:cNvPr>
          <p:cNvPicPr>
            <a:picLocks noChangeAspect="1"/>
          </p:cNvPicPr>
          <p:nvPr/>
        </p:nvPicPr>
        <p:blipFill rotWithShape="1">
          <a:blip r:embed="rId10"/>
          <a:srcRect b="18037"/>
          <a:stretch/>
        </p:blipFill>
        <p:spPr>
          <a:xfrm>
            <a:off x="467544" y="4928867"/>
            <a:ext cx="3480996" cy="1710772"/>
          </a:xfrm>
          <a:prstGeom prst="rect">
            <a:avLst/>
          </a:prstGeom>
        </p:spPr>
      </p:pic>
      <p:sp>
        <p:nvSpPr>
          <p:cNvPr id="3" name="Footer Placeholder 2">
            <a:extLst>
              <a:ext uri="{FF2B5EF4-FFF2-40B4-BE49-F238E27FC236}">
                <a16:creationId xmlns:a16="http://schemas.microsoft.com/office/drawing/2014/main" id="{EA12ACAD-98CE-BB91-2641-94F36C9CE687}"/>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83C9A01-392F-6094-BD87-B71100917539}"/>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A57926A9-4BDB-8E1A-AA39-866106195EF1}"/>
              </a:ext>
            </a:extLst>
          </p:cNvPr>
          <p:cNvPicPr>
            <a:picLocks noChangeAspect="1"/>
          </p:cNvPicPr>
          <p:nvPr/>
        </p:nvPicPr>
        <p:blipFill>
          <a:blip r:embed="rId12"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AF737874-4CB5-FE7C-4D54-C3E507CE95DA}"/>
              </a:ext>
            </a:extLst>
          </p:cNvPr>
          <p:cNvPicPr>
            <a:picLocks noChangeAspect="1"/>
          </p:cNvPicPr>
          <p:nvPr/>
        </p:nvPicPr>
        <p:blipFill>
          <a:blip r:embed="rId13"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36853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Restriction and prevention</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What role do the organising bodies have in preventing and restricting the use of PEDs in sport?</a:t>
            </a:r>
          </a:p>
          <a:p>
            <a:pPr lvl="1"/>
            <a:r>
              <a:rPr lang="en-GB" dirty="0">
                <a:latin typeface="+mj-lt"/>
              </a:rPr>
              <a:t>Which types of tests do they use?</a:t>
            </a:r>
          </a:p>
          <a:p>
            <a:pPr lvl="1"/>
            <a:r>
              <a:rPr lang="en-GB" dirty="0">
                <a:latin typeface="+mj-lt"/>
              </a:rPr>
              <a:t>Why do organising bodies ban PEDs?</a:t>
            </a:r>
          </a:p>
          <a:p>
            <a:endParaRPr lang="en-GB" dirty="0">
              <a:latin typeface="+mj-lt"/>
            </a:endParaRPr>
          </a:p>
          <a:p>
            <a:r>
              <a:rPr lang="en-GB" b="1" dirty="0">
                <a:latin typeface="+mj-lt"/>
              </a:rPr>
              <a:t>WADA</a:t>
            </a:r>
            <a:r>
              <a:rPr lang="en-GB" dirty="0">
                <a:latin typeface="+mj-lt"/>
              </a:rPr>
              <a:t> – World Anti-Doping Agency</a:t>
            </a:r>
          </a:p>
          <a:p>
            <a:pPr lvl="1"/>
            <a:r>
              <a:rPr lang="en-GB" dirty="0">
                <a:latin typeface="+mj-lt"/>
              </a:rPr>
              <a:t>An agency that monitors sporting activities across the world</a:t>
            </a:r>
          </a:p>
          <a:p>
            <a:pPr lvl="1"/>
            <a:r>
              <a:rPr lang="en-GB" dirty="0">
                <a:latin typeface="+mj-lt"/>
              </a:rPr>
              <a:t>Overseeing </a:t>
            </a:r>
            <a:r>
              <a:rPr lang="en-GB" b="1" dirty="0">
                <a:latin typeface="+mj-lt"/>
              </a:rPr>
              <a:t>National Anti-Doping Organisations</a:t>
            </a:r>
            <a:r>
              <a:rPr lang="en-GB" dirty="0">
                <a:latin typeface="+mj-lt"/>
              </a:rPr>
              <a:t> (NADOs), which are funded and run by the governments of competing nations</a:t>
            </a:r>
          </a:p>
        </p:txBody>
      </p:sp>
      <p:sp>
        <p:nvSpPr>
          <p:cNvPr id="4" name="TextBox 3"/>
          <p:cNvSpPr txBox="1"/>
          <p:nvPr/>
        </p:nvSpPr>
        <p:spPr>
          <a:xfrm>
            <a:off x="6012160" y="3225750"/>
            <a:ext cx="2376264" cy="923330"/>
          </a:xfrm>
          <a:prstGeom prst="rect">
            <a:avLst/>
          </a:prstGeom>
          <a:solidFill>
            <a:schemeClr val="bg1"/>
          </a:solidFill>
          <a:ln>
            <a:solidFill>
              <a:srgbClr val="FF0000"/>
            </a:solidFill>
          </a:ln>
        </p:spPr>
        <p:txBody>
          <a:bodyPr wrap="square" rtlCol="0">
            <a:spAutoFit/>
          </a:bodyPr>
          <a:lstStyle/>
          <a:p>
            <a:r>
              <a:rPr lang="en-GB" b="1" dirty="0">
                <a:latin typeface="+mj-lt"/>
              </a:rPr>
              <a:t>Doping</a:t>
            </a:r>
            <a:r>
              <a:rPr lang="en-GB" dirty="0">
                <a:latin typeface="+mj-lt"/>
              </a:rPr>
              <a:t> – the use of banned PEDs by athletic competitors</a:t>
            </a:r>
          </a:p>
        </p:txBody>
      </p:sp>
      <p:pic>
        <p:nvPicPr>
          <p:cNvPr id="5" name="Picture 4">
            <a:extLst>
              <a:ext uri="{FF2B5EF4-FFF2-40B4-BE49-F238E27FC236}">
                <a16:creationId xmlns:a16="http://schemas.microsoft.com/office/drawing/2014/main" id="{87A92CDF-AC68-C341-A2F1-17B35652FD71}"/>
              </a:ext>
            </a:extLst>
          </p:cNvPr>
          <p:cNvPicPr>
            <a:picLocks noChangeAspect="1"/>
          </p:cNvPicPr>
          <p:nvPr/>
        </p:nvPicPr>
        <p:blipFill rotWithShape="1">
          <a:blip r:embed="rId2"/>
          <a:srcRect l="-1905" t="12222" r="1" b="9878"/>
          <a:stretch/>
        </p:blipFill>
        <p:spPr>
          <a:xfrm>
            <a:off x="5076056" y="5445224"/>
            <a:ext cx="3851920" cy="1296144"/>
          </a:xfrm>
          <a:prstGeom prst="rect">
            <a:avLst/>
          </a:prstGeom>
          <a:ln w="12700">
            <a:solidFill>
              <a:schemeClr val="tx1"/>
            </a:solidFill>
          </a:ln>
        </p:spPr>
      </p:pic>
      <p:sp>
        <p:nvSpPr>
          <p:cNvPr id="6" name="Footer Placeholder 2">
            <a:extLst>
              <a:ext uri="{FF2B5EF4-FFF2-40B4-BE49-F238E27FC236}">
                <a16:creationId xmlns:a16="http://schemas.microsoft.com/office/drawing/2014/main" id="{656A189C-959A-B62C-5864-CF582B467709}"/>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EFEBBB2-818E-A1B8-517E-A50F8E280B3C}"/>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F20C7569-0D89-66C9-A9C2-370A4410572A}"/>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8A31175A-35C3-5209-38C2-3F8E3EE83670}"/>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178948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The testing process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541782" indent="-514350">
              <a:buFont typeface="+mj-lt"/>
              <a:buAutoNum type="arabicPeriod"/>
            </a:pPr>
            <a:r>
              <a:rPr lang="en-GB" b="1" dirty="0">
                <a:latin typeface="+mj-lt"/>
              </a:rPr>
              <a:t>Random selection</a:t>
            </a:r>
          </a:p>
          <a:p>
            <a:pPr marL="907542" lvl="1" indent="-514350"/>
            <a:r>
              <a:rPr lang="en-GB" sz="2200" dirty="0">
                <a:latin typeface="+mj-lt"/>
              </a:rPr>
              <a:t>Athletes are called out for testing at any time (in or out of competition)</a:t>
            </a:r>
          </a:p>
          <a:p>
            <a:pPr marL="541782" indent="-514350">
              <a:buFont typeface="+mj-lt"/>
              <a:buAutoNum type="arabicPeriod"/>
            </a:pPr>
            <a:r>
              <a:rPr lang="en-GB" b="1" dirty="0">
                <a:latin typeface="+mj-lt"/>
              </a:rPr>
              <a:t>Blood testing</a:t>
            </a:r>
          </a:p>
          <a:p>
            <a:pPr marL="907542" lvl="1" indent="-514350"/>
            <a:r>
              <a:rPr lang="en-GB" sz="2200" dirty="0">
                <a:latin typeface="+mj-lt"/>
              </a:rPr>
              <a:t>Athletes are provided with a sealed kit in which to place two samples (A &amp; B)</a:t>
            </a:r>
          </a:p>
          <a:p>
            <a:pPr marL="541782" indent="-514350">
              <a:buFont typeface="+mj-lt"/>
              <a:buAutoNum type="arabicPeriod"/>
            </a:pPr>
            <a:r>
              <a:rPr lang="en-GB" b="1" dirty="0">
                <a:latin typeface="+mj-lt"/>
              </a:rPr>
              <a:t>Urine sampling</a:t>
            </a:r>
          </a:p>
          <a:p>
            <a:pPr marL="907542" lvl="1" indent="-514350"/>
            <a:r>
              <a:rPr lang="en-GB" sz="2200" dirty="0">
                <a:latin typeface="+mj-lt"/>
              </a:rPr>
              <a:t>Similar to blood testing, although the sample must be provided in view of an official of the same gender</a:t>
            </a:r>
          </a:p>
          <a:p>
            <a:pPr marL="541782" indent="-514350">
              <a:buFont typeface="+mj-lt"/>
              <a:buAutoNum type="arabicPeriod"/>
            </a:pPr>
            <a:r>
              <a:rPr lang="en-GB" b="1" dirty="0">
                <a:latin typeface="+mj-lt"/>
              </a:rPr>
              <a:t>Sample testing</a:t>
            </a:r>
          </a:p>
          <a:p>
            <a:pPr marL="907542" lvl="1" indent="-514350"/>
            <a:r>
              <a:rPr lang="en-GB" sz="2200" dirty="0">
                <a:latin typeface="+mj-lt"/>
              </a:rPr>
              <a:t>Samples are sent to a registered laboratory where sample A is tested. If a positive result is found, the athlete is notified before sample B is also tested</a:t>
            </a:r>
          </a:p>
          <a:p>
            <a:pPr marL="541782" indent="-514350">
              <a:buFont typeface="+mj-lt"/>
              <a:buAutoNum type="arabicPeriod"/>
            </a:pPr>
            <a:r>
              <a:rPr lang="en-GB" b="1" dirty="0">
                <a:latin typeface="+mj-lt"/>
              </a:rPr>
              <a:t>Sanctions</a:t>
            </a:r>
          </a:p>
          <a:p>
            <a:pPr marL="907542" lvl="1" indent="-514350"/>
            <a:r>
              <a:rPr lang="en-GB" sz="2200" dirty="0">
                <a:latin typeface="+mj-lt"/>
              </a:rPr>
              <a:t>If both tests are positive, the relevant sporting organisations are notified; they decide on the penalties or bans to impose</a:t>
            </a:r>
          </a:p>
          <a:p>
            <a:pPr lvl="1">
              <a:buNone/>
            </a:pPr>
            <a:endParaRPr lang="en-GB" dirty="0">
              <a:latin typeface="+mj-lt"/>
            </a:endParaRPr>
          </a:p>
          <a:p>
            <a:pPr lvl="1"/>
            <a:endParaRPr lang="en-GB" dirty="0">
              <a:latin typeface="+mj-lt"/>
            </a:endParaRPr>
          </a:p>
        </p:txBody>
      </p:sp>
      <p:pic>
        <p:nvPicPr>
          <p:cNvPr id="5" name="Picture 4">
            <a:extLst>
              <a:ext uri="{FF2B5EF4-FFF2-40B4-BE49-F238E27FC236}">
                <a16:creationId xmlns:a16="http://schemas.microsoft.com/office/drawing/2014/main" id="{F79F3D20-A224-0B4A-A9A4-291012C368E0}"/>
              </a:ext>
            </a:extLst>
          </p:cNvPr>
          <p:cNvPicPr>
            <a:picLocks noChangeAspect="1"/>
          </p:cNvPicPr>
          <p:nvPr/>
        </p:nvPicPr>
        <p:blipFill rotWithShape="1">
          <a:blip r:embed="rId2"/>
          <a:srcRect l="-1905" t="12222" r="1" b="9878"/>
          <a:stretch/>
        </p:blipFill>
        <p:spPr>
          <a:xfrm>
            <a:off x="6012160" y="328092"/>
            <a:ext cx="2995938" cy="1008112"/>
          </a:xfrm>
          <a:prstGeom prst="rect">
            <a:avLst/>
          </a:prstGeom>
          <a:ln w="12700">
            <a:solidFill>
              <a:schemeClr val="tx1"/>
            </a:solidFill>
          </a:ln>
        </p:spPr>
      </p:pic>
      <p:sp>
        <p:nvSpPr>
          <p:cNvPr id="4" name="Footer Placeholder 2">
            <a:extLst>
              <a:ext uri="{FF2B5EF4-FFF2-40B4-BE49-F238E27FC236}">
                <a16:creationId xmlns:a16="http://schemas.microsoft.com/office/drawing/2014/main" id="{4ACBC4B5-0350-ED77-8AC9-BB82AB3E5116}"/>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EE2719A-CD0F-86CB-97ED-3CA1F7AE5D12}"/>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48ABC937-C96A-CE37-2375-45028DE34559}"/>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2F5FA75F-414F-72FE-0373-0E2F2FD87AC0}"/>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10904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Why are PEDs banned by the organising bodies? </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To prevent athletes from gaining an unfair advantage</a:t>
            </a:r>
          </a:p>
          <a:p>
            <a:pPr lvl="1"/>
            <a:r>
              <a:rPr lang="en-GB" i="1" dirty="0">
                <a:latin typeface="+mj-lt"/>
              </a:rPr>
              <a:t>Those not using PEDs are unable to compete </a:t>
            </a:r>
          </a:p>
          <a:p>
            <a:pPr lvl="1"/>
            <a:r>
              <a:rPr lang="en-GB" i="1" dirty="0">
                <a:latin typeface="+mj-lt"/>
              </a:rPr>
              <a:t>May lose motivation </a:t>
            </a:r>
          </a:p>
          <a:p>
            <a:pPr lvl="1"/>
            <a:r>
              <a:rPr lang="en-GB" i="1" dirty="0">
                <a:latin typeface="+mj-lt"/>
              </a:rPr>
              <a:t>Or drop out of the sport entirely</a:t>
            </a:r>
          </a:p>
          <a:p>
            <a:pPr lvl="1"/>
            <a:r>
              <a:rPr lang="en-GB" i="1" dirty="0">
                <a:latin typeface="+mj-lt"/>
              </a:rPr>
              <a:t>Banning PEDs ensures every competitor has a fair advantage when competing</a:t>
            </a:r>
          </a:p>
          <a:p>
            <a:r>
              <a:rPr lang="en-GB" dirty="0">
                <a:latin typeface="+mj-lt"/>
              </a:rPr>
              <a:t>PEDs ruin reputations of athletes</a:t>
            </a:r>
          </a:p>
          <a:p>
            <a:pPr lvl="1"/>
            <a:r>
              <a:rPr lang="en-GB" i="1" dirty="0">
                <a:latin typeface="+mj-lt"/>
              </a:rPr>
              <a:t>E.g. Lance Armstrong’s ruined public image</a:t>
            </a:r>
          </a:p>
          <a:p>
            <a:r>
              <a:rPr lang="en-GB" dirty="0">
                <a:latin typeface="+mj-lt"/>
              </a:rPr>
              <a:t>Role models who use PEDs can have a negative impact on the choices and behaviours of their fans</a:t>
            </a:r>
          </a:p>
          <a:p>
            <a:pPr lvl="1"/>
            <a:r>
              <a:rPr lang="en-GB" i="1" dirty="0">
                <a:latin typeface="+mj-lt"/>
              </a:rPr>
              <a:t>Sending the message that it’s OK to cheat</a:t>
            </a:r>
          </a:p>
        </p:txBody>
      </p:sp>
      <p:sp>
        <p:nvSpPr>
          <p:cNvPr id="4" name="TextBox 3"/>
          <p:cNvSpPr txBox="1"/>
          <p:nvPr/>
        </p:nvSpPr>
        <p:spPr>
          <a:xfrm>
            <a:off x="6588224" y="957368"/>
            <a:ext cx="2016224" cy="369332"/>
          </a:xfrm>
          <a:prstGeom prst="rect">
            <a:avLst/>
          </a:prstGeom>
          <a:solidFill>
            <a:schemeClr val="bg1"/>
          </a:solidFill>
          <a:ln>
            <a:solidFill>
              <a:srgbClr val="FF0000"/>
            </a:solidFill>
          </a:ln>
        </p:spPr>
        <p:txBody>
          <a:bodyPr wrap="square" rtlCol="0">
            <a:spAutoFit/>
          </a:bodyPr>
          <a:lstStyle/>
          <a:p>
            <a:r>
              <a:rPr lang="en-GB" dirty="0">
                <a:latin typeface="+mj-lt"/>
              </a:rPr>
              <a:t>Discuss your ideas</a:t>
            </a:r>
          </a:p>
        </p:txBody>
      </p:sp>
      <p:sp>
        <p:nvSpPr>
          <p:cNvPr id="5" name="TextBox 4"/>
          <p:cNvSpPr txBox="1"/>
          <p:nvPr/>
        </p:nvSpPr>
        <p:spPr>
          <a:xfrm>
            <a:off x="5578444" y="2391084"/>
            <a:ext cx="3384376" cy="923330"/>
          </a:xfrm>
          <a:prstGeom prst="rect">
            <a:avLst/>
          </a:prstGeom>
          <a:solidFill>
            <a:schemeClr val="bg1"/>
          </a:solidFill>
          <a:ln>
            <a:solidFill>
              <a:srgbClr val="FF0000"/>
            </a:solidFill>
          </a:ln>
        </p:spPr>
        <p:txBody>
          <a:bodyPr wrap="square" rtlCol="0">
            <a:spAutoFit/>
          </a:bodyPr>
          <a:lstStyle/>
          <a:p>
            <a:r>
              <a:rPr lang="en-GB" i="1" dirty="0">
                <a:latin typeface="+mj-lt"/>
              </a:rPr>
              <a:t>How did those cyclists who rode clean feel about their chances of winning the Tour de France?</a:t>
            </a:r>
          </a:p>
        </p:txBody>
      </p:sp>
      <p:sp>
        <p:nvSpPr>
          <p:cNvPr id="6" name="Footer Placeholder 2">
            <a:extLst>
              <a:ext uri="{FF2B5EF4-FFF2-40B4-BE49-F238E27FC236}">
                <a16:creationId xmlns:a16="http://schemas.microsoft.com/office/drawing/2014/main" id="{9B1F750D-59AC-3A41-B002-18014A9D3323}"/>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E7115DC-A370-7A47-449D-A47ECAB497AC}"/>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80799B03-60F1-874F-876D-4CF64957F94B}"/>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04F0BBA4-7D38-4215-7084-A52E162C2125}"/>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73092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Why are PEDs banned by the organising bodies? </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lnSpcReduction="10000"/>
          </a:bodyPr>
          <a:lstStyle/>
          <a:p>
            <a:r>
              <a:rPr lang="en-GB" dirty="0">
                <a:latin typeface="+mj-lt"/>
              </a:rPr>
              <a:t>PED use can bring the sport into disrepute </a:t>
            </a:r>
          </a:p>
          <a:p>
            <a:pPr lvl="1"/>
            <a:r>
              <a:rPr lang="en-GB" i="1" dirty="0">
                <a:latin typeface="+mj-lt"/>
              </a:rPr>
              <a:t>Ruining the reputation of the sport</a:t>
            </a:r>
          </a:p>
          <a:p>
            <a:pPr lvl="1"/>
            <a:r>
              <a:rPr lang="en-GB" i="1" dirty="0">
                <a:latin typeface="+mj-lt"/>
              </a:rPr>
              <a:t>Affecting funding (including sponsorship) </a:t>
            </a:r>
          </a:p>
          <a:p>
            <a:pPr lvl="1"/>
            <a:r>
              <a:rPr lang="en-GB" i="1" dirty="0">
                <a:latin typeface="+mj-lt"/>
              </a:rPr>
              <a:t>Potentially reducing popularity, spectator attendance and participation</a:t>
            </a:r>
            <a:endParaRPr lang="en-GB" dirty="0">
              <a:latin typeface="+mj-lt"/>
            </a:endParaRPr>
          </a:p>
          <a:p>
            <a:r>
              <a:rPr lang="en-GB" dirty="0">
                <a:latin typeface="+mj-lt"/>
              </a:rPr>
              <a:t>Ethics - the true meaning and value of sport (dedication, respect and fair competition) is damaged by the use of PEDs</a:t>
            </a:r>
          </a:p>
          <a:p>
            <a:r>
              <a:rPr lang="en-GB" dirty="0">
                <a:latin typeface="+mj-lt"/>
              </a:rPr>
              <a:t>Health considerations</a:t>
            </a:r>
          </a:p>
          <a:p>
            <a:pPr lvl="1"/>
            <a:r>
              <a:rPr lang="en-GB" i="1" dirty="0">
                <a:latin typeface="+mj-lt"/>
              </a:rPr>
              <a:t>PEDs are dangerous and can lead to numerous, often life threatening physical conditions (see ‘side effects’)</a:t>
            </a:r>
            <a:endParaRPr lang="en-GB" dirty="0">
              <a:latin typeface="+mj-lt"/>
            </a:endParaRPr>
          </a:p>
          <a:p>
            <a:pPr lvl="1"/>
            <a:r>
              <a:rPr lang="en-GB" i="1" dirty="0">
                <a:latin typeface="+mj-lt"/>
              </a:rPr>
              <a:t>And can cause psychological damage including mood swings, aggressive behaviour, depression and anxiety</a:t>
            </a:r>
            <a:endParaRPr lang="en-GB" dirty="0">
              <a:latin typeface="+mj-lt"/>
            </a:endParaRPr>
          </a:p>
        </p:txBody>
      </p:sp>
      <p:sp>
        <p:nvSpPr>
          <p:cNvPr id="4" name="TextBox 3">
            <a:extLst>
              <a:ext uri="{FF2B5EF4-FFF2-40B4-BE49-F238E27FC236}">
                <a16:creationId xmlns:a16="http://schemas.microsoft.com/office/drawing/2014/main" id="{9C93171A-87BC-6843-80B3-A31E5FCABB35}"/>
              </a:ext>
            </a:extLst>
          </p:cNvPr>
          <p:cNvSpPr txBox="1"/>
          <p:nvPr/>
        </p:nvSpPr>
        <p:spPr>
          <a:xfrm>
            <a:off x="6588224" y="957368"/>
            <a:ext cx="2016224" cy="369332"/>
          </a:xfrm>
          <a:prstGeom prst="rect">
            <a:avLst/>
          </a:prstGeom>
          <a:solidFill>
            <a:schemeClr val="bg1"/>
          </a:solidFill>
          <a:ln>
            <a:solidFill>
              <a:srgbClr val="FF0000"/>
            </a:solidFill>
          </a:ln>
        </p:spPr>
        <p:txBody>
          <a:bodyPr wrap="square" rtlCol="0">
            <a:spAutoFit/>
          </a:bodyPr>
          <a:lstStyle/>
          <a:p>
            <a:r>
              <a:rPr lang="en-GB" dirty="0">
                <a:latin typeface="+mj-lt"/>
              </a:rPr>
              <a:t>Discuss your ideas</a:t>
            </a:r>
          </a:p>
        </p:txBody>
      </p:sp>
      <p:sp>
        <p:nvSpPr>
          <p:cNvPr id="5" name="Footer Placeholder 2">
            <a:extLst>
              <a:ext uri="{FF2B5EF4-FFF2-40B4-BE49-F238E27FC236}">
                <a16:creationId xmlns:a16="http://schemas.microsoft.com/office/drawing/2014/main" id="{4FAC2313-B3D0-4105-FD84-2FE914E96ABA}"/>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21C3BF6-1554-346A-C7FD-764544478F23}"/>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55D48F9C-20EE-E9EE-2AC0-FFD2615711E0}"/>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A4C3C7E1-038D-226F-6492-9FDBE73AF73F}"/>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51542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39944"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Past exam questions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State two reasons why athletes may choose to use performance enhancing drugs				(2)</a:t>
            </a:r>
          </a:p>
          <a:p>
            <a:endParaRPr lang="en-GB" dirty="0">
              <a:latin typeface="+mj-lt"/>
            </a:endParaRPr>
          </a:p>
          <a:p>
            <a:r>
              <a:rPr lang="en-GB" dirty="0">
                <a:latin typeface="+mj-lt"/>
              </a:rPr>
              <a:t>How do anti-doping agencies test for the use of PED’s in sport?							(3)</a:t>
            </a:r>
          </a:p>
          <a:p>
            <a:endParaRPr lang="en-GB" dirty="0">
              <a:latin typeface="+mj-lt"/>
            </a:endParaRPr>
          </a:p>
          <a:p>
            <a:r>
              <a:rPr lang="en-GB" dirty="0">
                <a:latin typeface="+mj-lt"/>
              </a:rPr>
              <a:t>Explain the reasons for banning PEDs in sport		(3)</a:t>
            </a:r>
          </a:p>
          <a:p>
            <a:endParaRPr lang="en-GB" dirty="0">
              <a:latin typeface="+mj-lt"/>
            </a:endParaRPr>
          </a:p>
        </p:txBody>
      </p:sp>
      <p:sp>
        <p:nvSpPr>
          <p:cNvPr id="4" name="Footer Placeholder 2">
            <a:extLst>
              <a:ext uri="{FF2B5EF4-FFF2-40B4-BE49-F238E27FC236}">
                <a16:creationId xmlns:a16="http://schemas.microsoft.com/office/drawing/2014/main" id="{E7EF1891-C46A-ED1B-5A77-4D813800DC0D}"/>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589077A-6BAA-73B3-9874-CD6F5BE5E96F}"/>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37C04A42-A209-14AC-21E5-E3EA4E7A4EFF}"/>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68D9731C-3F8B-6657-9DC2-98FD6CC35FF0}"/>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794362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Disadvantages of using PEDs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sz="2400" dirty="0">
                <a:latin typeface="+mj-lt"/>
              </a:rPr>
              <a:t>Many athletes have been caught by organising bodies (such as WADA), but many more are likely to have avoided punishment</a:t>
            </a:r>
          </a:p>
          <a:p>
            <a:pPr>
              <a:buNone/>
            </a:pPr>
            <a:endParaRPr lang="en-GB" sz="2400" dirty="0">
              <a:latin typeface="+mj-lt"/>
            </a:endParaRPr>
          </a:p>
          <a:p>
            <a:r>
              <a:rPr lang="en-GB" sz="2400" dirty="0">
                <a:latin typeface="+mj-lt"/>
              </a:rPr>
              <a:t>Are there any disadvantages of using PEDs for an athlete who has never been caught?</a:t>
            </a:r>
          </a:p>
          <a:p>
            <a:r>
              <a:rPr lang="en-GB" sz="2400" dirty="0">
                <a:latin typeface="+mj-lt"/>
              </a:rPr>
              <a:t>What are the disadvantages for someone who has?</a:t>
            </a:r>
          </a:p>
          <a:p>
            <a:r>
              <a:rPr lang="en-GB" sz="2400" dirty="0">
                <a:latin typeface="+mj-lt"/>
              </a:rPr>
              <a:t>Major drug scandals such as the Lance Armstrong case can also have a negative impact on the sport as a whole. Can you suggest why?</a:t>
            </a:r>
          </a:p>
          <a:p>
            <a:endParaRPr lang="en-GB" dirty="0">
              <a:latin typeface="+mj-lt"/>
            </a:endParaRPr>
          </a:p>
          <a:p>
            <a:endParaRPr lang="en-GB" dirty="0">
              <a:latin typeface="+mj-lt"/>
            </a:endParaRPr>
          </a:p>
        </p:txBody>
      </p:sp>
      <p:sp>
        <p:nvSpPr>
          <p:cNvPr id="5" name="TextBox 4"/>
          <p:cNvSpPr txBox="1"/>
          <p:nvPr/>
        </p:nvSpPr>
        <p:spPr>
          <a:xfrm>
            <a:off x="2987824" y="6340678"/>
            <a:ext cx="5976664" cy="369332"/>
          </a:xfrm>
          <a:prstGeom prst="rect">
            <a:avLst/>
          </a:prstGeom>
          <a:solidFill>
            <a:schemeClr val="bg1"/>
          </a:solidFill>
          <a:ln>
            <a:solidFill>
              <a:srgbClr val="FF0000"/>
            </a:solidFill>
          </a:ln>
        </p:spPr>
        <p:txBody>
          <a:bodyPr wrap="square" rtlCol="0">
            <a:spAutoFit/>
          </a:bodyPr>
          <a:lstStyle/>
          <a:p>
            <a:r>
              <a:rPr lang="en-GB" dirty="0">
                <a:latin typeface="+mj-lt"/>
              </a:rPr>
              <a:t>Watch - </a:t>
            </a:r>
            <a:r>
              <a:rPr lang="en-MY" dirty="0">
                <a:latin typeface="+mj-lt"/>
                <a:hlinkClick r:id="rId3"/>
              </a:rPr>
              <a:t>https://www.youtube.com/watch?v=Eexfbm73jIQ</a:t>
            </a:r>
            <a:r>
              <a:rPr lang="en-GB" dirty="0">
                <a:latin typeface="+mj-lt"/>
              </a:rPr>
              <a:t> </a:t>
            </a:r>
          </a:p>
        </p:txBody>
      </p:sp>
      <p:sp>
        <p:nvSpPr>
          <p:cNvPr id="4" name="Footer Placeholder 2">
            <a:extLst>
              <a:ext uri="{FF2B5EF4-FFF2-40B4-BE49-F238E27FC236}">
                <a16:creationId xmlns:a16="http://schemas.microsoft.com/office/drawing/2014/main" id="{707A0A8C-2808-BFE1-469E-41180201A3B7}"/>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B56CF79-E2E1-BEAE-C2E2-F5185BBD2AC6}"/>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1616C542-674F-6749-BFD1-10493DD7782B}"/>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431B2A9F-9D85-B462-200A-E589F2CD7C40}"/>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015208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39944"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Disadvantages of using PEDs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a:buNone/>
            </a:pPr>
            <a:endParaRPr lang="en-GB" dirty="0">
              <a:latin typeface="+mj-lt"/>
            </a:endParaRPr>
          </a:p>
          <a:p>
            <a:endParaRPr lang="en-GB" dirty="0">
              <a:latin typeface="+mj-lt"/>
            </a:endParaRPr>
          </a:p>
        </p:txBody>
      </p:sp>
      <p:sp>
        <p:nvSpPr>
          <p:cNvPr id="6" name="Oval 5"/>
          <p:cNvSpPr/>
          <p:nvPr/>
        </p:nvSpPr>
        <p:spPr>
          <a:xfrm>
            <a:off x="2987824" y="2852936"/>
            <a:ext cx="3168352" cy="19442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7" name="TextBox 6"/>
          <p:cNvSpPr txBox="1"/>
          <p:nvPr/>
        </p:nvSpPr>
        <p:spPr>
          <a:xfrm>
            <a:off x="3361719" y="3354259"/>
            <a:ext cx="2664296" cy="954107"/>
          </a:xfrm>
          <a:prstGeom prst="rect">
            <a:avLst/>
          </a:prstGeom>
          <a:noFill/>
        </p:spPr>
        <p:txBody>
          <a:bodyPr wrap="square" rtlCol="0">
            <a:spAutoFit/>
          </a:bodyPr>
          <a:lstStyle/>
          <a:p>
            <a:r>
              <a:rPr lang="en-GB" sz="2800" dirty="0">
                <a:solidFill>
                  <a:schemeClr val="bg1"/>
                </a:solidFill>
                <a:latin typeface="+mj-lt"/>
              </a:rPr>
              <a:t>Disadvantages of using PEDs</a:t>
            </a:r>
          </a:p>
        </p:txBody>
      </p:sp>
      <p:sp>
        <p:nvSpPr>
          <p:cNvPr id="12" name="TextBox 11">
            <a:extLst>
              <a:ext uri="{FF2B5EF4-FFF2-40B4-BE49-F238E27FC236}">
                <a16:creationId xmlns:a16="http://schemas.microsoft.com/office/drawing/2014/main" id="{CEAD2BB9-6585-4D41-BDCF-266850E4A765}"/>
              </a:ext>
            </a:extLst>
          </p:cNvPr>
          <p:cNvSpPr txBox="1"/>
          <p:nvPr/>
        </p:nvSpPr>
        <p:spPr>
          <a:xfrm>
            <a:off x="6193803" y="6261219"/>
            <a:ext cx="2664296" cy="369332"/>
          </a:xfrm>
          <a:prstGeom prst="rect">
            <a:avLst/>
          </a:prstGeom>
          <a:solidFill>
            <a:schemeClr val="bg1"/>
          </a:solidFill>
          <a:ln>
            <a:solidFill>
              <a:srgbClr val="FF0000"/>
            </a:solidFill>
          </a:ln>
        </p:spPr>
        <p:txBody>
          <a:bodyPr wrap="square" rtlCol="0">
            <a:spAutoFit/>
          </a:bodyPr>
          <a:lstStyle/>
          <a:p>
            <a:r>
              <a:rPr lang="en-GB" dirty="0">
                <a:latin typeface="+mj-lt"/>
              </a:rPr>
              <a:t>Complete the mind-map</a:t>
            </a:r>
          </a:p>
        </p:txBody>
      </p:sp>
      <p:sp>
        <p:nvSpPr>
          <p:cNvPr id="14" name="TextBox 13">
            <a:extLst>
              <a:ext uri="{FF2B5EF4-FFF2-40B4-BE49-F238E27FC236}">
                <a16:creationId xmlns:a16="http://schemas.microsoft.com/office/drawing/2014/main" id="{44C4A865-66EC-8648-B9CD-BE71E70C0A48}"/>
              </a:ext>
            </a:extLst>
          </p:cNvPr>
          <p:cNvSpPr txBox="1"/>
          <p:nvPr/>
        </p:nvSpPr>
        <p:spPr>
          <a:xfrm>
            <a:off x="683568" y="1700808"/>
            <a:ext cx="2448272" cy="1477328"/>
          </a:xfrm>
          <a:prstGeom prst="rect">
            <a:avLst/>
          </a:prstGeom>
          <a:solidFill>
            <a:schemeClr val="bg1"/>
          </a:solidFill>
          <a:ln>
            <a:solidFill>
              <a:schemeClr val="accent1"/>
            </a:solidFill>
          </a:ln>
        </p:spPr>
        <p:txBody>
          <a:bodyPr wrap="square" rtlCol="0">
            <a:spAutoFit/>
          </a:bodyPr>
          <a:lstStyle/>
          <a:p>
            <a:r>
              <a:rPr lang="en-GB" b="1" dirty="0">
                <a:latin typeface="+mj-lt"/>
              </a:rPr>
              <a:t>Public humiliation</a:t>
            </a:r>
            <a:endParaRPr lang="en-GB" dirty="0">
              <a:latin typeface="+mj-lt"/>
            </a:endParaRPr>
          </a:p>
          <a:p>
            <a:r>
              <a:rPr lang="en-GB" dirty="0">
                <a:latin typeface="+mj-lt"/>
              </a:rPr>
              <a:t>Loss of reputation, social media abuse, fears of going out in public</a:t>
            </a:r>
          </a:p>
        </p:txBody>
      </p:sp>
      <p:cxnSp>
        <p:nvCxnSpPr>
          <p:cNvPr id="16" name="Straight Arrow Connector 15">
            <a:extLst>
              <a:ext uri="{FF2B5EF4-FFF2-40B4-BE49-F238E27FC236}">
                <a16:creationId xmlns:a16="http://schemas.microsoft.com/office/drawing/2014/main" id="{06B7E828-8249-F84F-A6ED-9815C33809D4}"/>
              </a:ext>
            </a:extLst>
          </p:cNvPr>
          <p:cNvCxnSpPr>
            <a:cxnSpLocks/>
            <a:stCxn id="6" idx="2"/>
            <a:endCxn id="14" idx="2"/>
          </p:cNvCxnSpPr>
          <p:nvPr/>
        </p:nvCxnSpPr>
        <p:spPr>
          <a:xfrm flipH="1" flipV="1">
            <a:off x="1907704" y="3178136"/>
            <a:ext cx="1080120" cy="6469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Footer Placeholder 2">
            <a:extLst>
              <a:ext uri="{FF2B5EF4-FFF2-40B4-BE49-F238E27FC236}">
                <a16:creationId xmlns:a16="http://schemas.microsoft.com/office/drawing/2014/main" id="{03D9C07E-3002-1F45-8346-EF7AD02EE071}"/>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2F3DF5E-63C0-E4B3-4B4A-E16BFF4C38FE}"/>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1DAB217E-D348-732D-C34B-A262248FC6C6}"/>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3B4042D4-B1A1-7364-29E3-8426EF023D41}"/>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842434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4" name="Picture 2">
            <a:extLst>
              <a:ext uri="{FF2B5EF4-FFF2-40B4-BE49-F238E27FC236}">
                <a16:creationId xmlns:a16="http://schemas.microsoft.com/office/drawing/2014/main" id="{DDC66C4B-3616-6048-9E06-95A7B7DE6D90}"/>
              </a:ext>
            </a:extLst>
          </p:cNvPr>
          <p:cNvPicPr>
            <a:picLocks noChangeAspect="1" noChangeArrowheads="1"/>
          </p:cNvPicPr>
          <p:nvPr/>
        </p:nvPicPr>
        <p:blipFill rotWithShape="1">
          <a:blip r:embed="rId2" cstate="print"/>
          <a:srcRect/>
          <a:stretch/>
        </p:blipFill>
        <p:spPr bwMode="auto">
          <a:xfrm>
            <a:off x="467544" y="1556792"/>
            <a:ext cx="8226347" cy="4464496"/>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5952533E-CD72-BA6D-4936-B872D46609A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0043D17-4869-147E-B3C7-1610CD748278}"/>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7D94960A-CE9C-1FFB-6F4C-F55D15F261E9}"/>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0B05D5C2-6FCB-3E60-6A30-1CEF3379949F}"/>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829277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Disadvantages of using PEDs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sz="2400" dirty="0">
                <a:latin typeface="+mj-lt"/>
              </a:rPr>
              <a:t>When a performer is caught using PEDs, the most immediate impact may be on them </a:t>
            </a:r>
            <a:r>
              <a:rPr lang="en-GB" sz="2400" u="sng" dirty="0">
                <a:latin typeface="+mj-lt"/>
              </a:rPr>
              <a:t>personally</a:t>
            </a:r>
            <a:r>
              <a:rPr lang="en-GB" sz="2400" dirty="0">
                <a:latin typeface="+mj-lt"/>
              </a:rPr>
              <a:t> or </a:t>
            </a:r>
            <a:r>
              <a:rPr lang="en-GB" sz="2400" u="sng" dirty="0">
                <a:latin typeface="+mj-lt"/>
              </a:rPr>
              <a:t>other competitors</a:t>
            </a:r>
            <a:r>
              <a:rPr lang="en-GB" sz="2400" dirty="0">
                <a:latin typeface="+mj-lt"/>
              </a:rPr>
              <a:t> </a:t>
            </a:r>
          </a:p>
          <a:p>
            <a:pPr lvl="1"/>
            <a:r>
              <a:rPr lang="en-GB" sz="2200" dirty="0">
                <a:latin typeface="+mj-lt"/>
              </a:rPr>
              <a:t>Bans or suspensions</a:t>
            </a:r>
          </a:p>
          <a:p>
            <a:pPr lvl="1"/>
            <a:r>
              <a:rPr lang="en-GB" sz="2200" dirty="0">
                <a:latin typeface="+mj-lt"/>
              </a:rPr>
              <a:t>Loss of medals and reputation</a:t>
            </a:r>
          </a:p>
          <a:p>
            <a:pPr lvl="1"/>
            <a:r>
              <a:rPr lang="en-GB" sz="2200" dirty="0">
                <a:latin typeface="+mj-lt"/>
              </a:rPr>
              <a:t>Loss of financial support or sponsorship</a:t>
            </a:r>
          </a:p>
          <a:p>
            <a:pPr lvl="1"/>
            <a:r>
              <a:rPr lang="en-GB" sz="2200" dirty="0">
                <a:latin typeface="+mj-lt"/>
              </a:rPr>
              <a:t>Expensive legal cases</a:t>
            </a:r>
          </a:p>
          <a:p>
            <a:pPr lvl="1"/>
            <a:r>
              <a:rPr lang="en-GB" sz="2200" dirty="0">
                <a:latin typeface="+mj-lt"/>
              </a:rPr>
              <a:t>Loss of sponsorship for other competitors as sponsors don’t want to be associated with a tainted sport</a:t>
            </a:r>
          </a:p>
          <a:p>
            <a:pPr lvl="1"/>
            <a:r>
              <a:rPr lang="en-GB" sz="2200" dirty="0">
                <a:latin typeface="+mj-lt"/>
              </a:rPr>
              <a:t>British sprinter Dwayne Chambers was banned for life in the 2003 Olympic Games. He had won gold as part of the 4x100m relay. Both he and his teammates (who hadn’t taken drugs) were stripped of their medals</a:t>
            </a:r>
          </a:p>
          <a:p>
            <a:pPr>
              <a:buNone/>
            </a:pPr>
            <a:endParaRPr lang="en-GB" dirty="0">
              <a:latin typeface="+mj-lt"/>
            </a:endParaRPr>
          </a:p>
          <a:p>
            <a:endParaRPr lang="en-GB" dirty="0">
              <a:latin typeface="+mj-lt"/>
            </a:endParaRPr>
          </a:p>
        </p:txBody>
      </p:sp>
      <p:sp>
        <p:nvSpPr>
          <p:cNvPr id="5" name="TextBox 4"/>
          <p:cNvSpPr txBox="1"/>
          <p:nvPr/>
        </p:nvSpPr>
        <p:spPr>
          <a:xfrm>
            <a:off x="6228184" y="2636912"/>
            <a:ext cx="2664296" cy="923330"/>
          </a:xfrm>
          <a:prstGeom prst="rect">
            <a:avLst/>
          </a:prstGeom>
          <a:solidFill>
            <a:schemeClr val="bg1"/>
          </a:solidFill>
          <a:ln>
            <a:solidFill>
              <a:srgbClr val="FF0000"/>
            </a:solidFill>
          </a:ln>
        </p:spPr>
        <p:txBody>
          <a:bodyPr wrap="square" rtlCol="0">
            <a:spAutoFit/>
          </a:bodyPr>
          <a:lstStyle/>
          <a:p>
            <a:r>
              <a:rPr lang="en-GB" dirty="0">
                <a:latin typeface="+mj-lt"/>
              </a:rPr>
              <a:t>Watch - </a:t>
            </a:r>
            <a:r>
              <a:rPr lang="en-MY" dirty="0">
                <a:latin typeface="+mj-lt"/>
                <a:hlinkClick r:id="rId3"/>
              </a:rPr>
              <a:t>https://www.youtube.com/watch?v=25JqCbCOi3c</a:t>
            </a:r>
            <a:endParaRPr lang="it-IT" dirty="0">
              <a:latin typeface="+mj-lt"/>
            </a:endParaRPr>
          </a:p>
        </p:txBody>
      </p:sp>
      <p:sp>
        <p:nvSpPr>
          <p:cNvPr id="4" name="Footer Placeholder 2">
            <a:extLst>
              <a:ext uri="{FF2B5EF4-FFF2-40B4-BE49-F238E27FC236}">
                <a16:creationId xmlns:a16="http://schemas.microsoft.com/office/drawing/2014/main" id="{06840D56-02CA-F808-6EDF-CE3AA33A6E17}"/>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D612E2D-5B2C-E547-859C-82B9891C6DA4}"/>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6682646B-A0F9-0F5A-FF03-7758CBA95BDA}"/>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78272889-8A44-EA34-E980-24F568852AF3}"/>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69309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Disadvantages of using PEDs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sz="2400" dirty="0">
                <a:latin typeface="+mj-lt"/>
              </a:rPr>
              <a:t>Major </a:t>
            </a:r>
            <a:r>
              <a:rPr lang="en-GB" sz="2400" b="1" u="sng" dirty="0">
                <a:latin typeface="+mj-lt"/>
              </a:rPr>
              <a:t>drug scandals</a:t>
            </a:r>
            <a:r>
              <a:rPr lang="en-GB" sz="2400" dirty="0">
                <a:latin typeface="+mj-lt"/>
              </a:rPr>
              <a:t> may also affect the credibility of the sport </a:t>
            </a:r>
          </a:p>
          <a:p>
            <a:pPr lvl="1"/>
            <a:r>
              <a:rPr lang="en-GB" sz="2200" dirty="0">
                <a:latin typeface="+mj-lt"/>
              </a:rPr>
              <a:t>Drug cheats may affect the reputation of their sport</a:t>
            </a:r>
          </a:p>
          <a:p>
            <a:pPr lvl="1"/>
            <a:r>
              <a:rPr lang="en-GB" sz="2200" dirty="0">
                <a:latin typeface="+mj-lt"/>
              </a:rPr>
              <a:t>Attendance, support and participation may all suffer</a:t>
            </a:r>
          </a:p>
          <a:p>
            <a:pPr lvl="1"/>
            <a:r>
              <a:rPr lang="en-GB" sz="2200" dirty="0">
                <a:latin typeface="+mj-lt"/>
              </a:rPr>
              <a:t>Sponsors may not want to be associated with sports or events involved in drug scandals, leading to a loss of funding</a:t>
            </a:r>
          </a:p>
          <a:p>
            <a:pPr lvl="1"/>
            <a:r>
              <a:rPr lang="en-GB" sz="2200" dirty="0">
                <a:latin typeface="+mj-lt"/>
              </a:rPr>
              <a:t>E.g. The Lance Armstrong scandal gave cycling a bad name. This may have resulted in fewer people becoming interested in the sport and lower attendances at events</a:t>
            </a:r>
          </a:p>
          <a:p>
            <a:pPr lvl="1"/>
            <a:r>
              <a:rPr lang="en-GB" sz="2200" dirty="0">
                <a:latin typeface="+mj-lt"/>
              </a:rPr>
              <a:t>E.g. The Russian Winter Olympics team at the </a:t>
            </a:r>
            <a:r>
              <a:rPr lang="en-GB" sz="2200" dirty="0" err="1">
                <a:latin typeface="+mj-lt"/>
              </a:rPr>
              <a:t>Soche</a:t>
            </a:r>
            <a:r>
              <a:rPr lang="en-GB" sz="2200" dirty="0">
                <a:latin typeface="+mj-lt"/>
              </a:rPr>
              <a:t> Games were found guilty of doping. This damaged the reputation of the competition. Sponsors may be more reluctant to provide funding in the future as they may not want their brand to be associated with the Games</a:t>
            </a:r>
          </a:p>
          <a:p>
            <a:endParaRPr lang="en-GB" dirty="0">
              <a:latin typeface="+mj-lt"/>
            </a:endParaRPr>
          </a:p>
          <a:p>
            <a:endParaRPr lang="en-GB" dirty="0">
              <a:latin typeface="+mj-lt"/>
            </a:endParaRPr>
          </a:p>
        </p:txBody>
      </p:sp>
      <p:sp>
        <p:nvSpPr>
          <p:cNvPr id="6" name="Rounded Rectangle 5"/>
          <p:cNvSpPr/>
          <p:nvPr/>
        </p:nvSpPr>
        <p:spPr>
          <a:xfrm>
            <a:off x="323528" y="3501008"/>
            <a:ext cx="8496944" cy="27898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7" name="TextBox 6"/>
          <p:cNvSpPr txBox="1"/>
          <p:nvPr/>
        </p:nvSpPr>
        <p:spPr>
          <a:xfrm>
            <a:off x="3491880" y="6372036"/>
            <a:ext cx="5502588" cy="369332"/>
          </a:xfrm>
          <a:prstGeom prst="rect">
            <a:avLst/>
          </a:prstGeom>
          <a:solidFill>
            <a:schemeClr val="bg1"/>
          </a:solidFill>
          <a:ln>
            <a:solidFill>
              <a:srgbClr val="FF0000"/>
            </a:solidFill>
          </a:ln>
        </p:spPr>
        <p:txBody>
          <a:bodyPr wrap="square" rtlCol="0">
            <a:spAutoFit/>
          </a:bodyPr>
          <a:lstStyle/>
          <a:p>
            <a:r>
              <a:rPr lang="en-GB" dirty="0">
                <a:latin typeface="+mj-lt"/>
              </a:rPr>
              <a:t>Watch - </a:t>
            </a:r>
            <a:r>
              <a:rPr lang="en-MY" dirty="0">
                <a:latin typeface="+mj-lt"/>
                <a:hlinkClick r:id="rId3"/>
              </a:rPr>
              <a:t>https://www.youtube.com/watch?v=iYYihLYo2yA</a:t>
            </a:r>
            <a:endParaRPr lang="en-GB" dirty="0">
              <a:latin typeface="+mj-lt"/>
            </a:endParaRPr>
          </a:p>
        </p:txBody>
      </p:sp>
      <p:sp>
        <p:nvSpPr>
          <p:cNvPr id="4" name="Footer Placeholder 2">
            <a:extLst>
              <a:ext uri="{FF2B5EF4-FFF2-40B4-BE49-F238E27FC236}">
                <a16:creationId xmlns:a16="http://schemas.microsoft.com/office/drawing/2014/main" id="{090F5FE7-00F9-92CF-E3F7-2E877292452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192A96F-0DA9-1361-E963-2840638AD918}"/>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D76DCABE-F30A-0CD8-2A49-F0CC540FEC2E}"/>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306006CC-CD7B-B210-BECF-A95AA9CA437C}"/>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45915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linds(horizontal)">
                                      <p:cBhvr>
                                        <p:cTn id="2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Summary questions</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endParaRPr lang="en-GB" sz="2400" dirty="0">
              <a:latin typeface="+mj-lt"/>
            </a:endParaRPr>
          </a:p>
          <a:p>
            <a:r>
              <a:rPr lang="en-GB" sz="2400" dirty="0">
                <a:latin typeface="+mj-lt"/>
              </a:rPr>
              <a:t>Can you describe (using examples), the </a:t>
            </a:r>
            <a:r>
              <a:rPr lang="en-GB" sz="2400" u="sng" dirty="0">
                <a:latin typeface="+mj-lt"/>
              </a:rPr>
              <a:t>five</a:t>
            </a:r>
            <a:r>
              <a:rPr lang="en-GB" sz="2400" dirty="0">
                <a:latin typeface="+mj-lt"/>
              </a:rPr>
              <a:t> disadvantages of using PEDs?  - </a:t>
            </a:r>
            <a:r>
              <a:rPr lang="en-GB" sz="2400" i="1" dirty="0">
                <a:latin typeface="+mj-lt"/>
              </a:rPr>
              <a:t>choose 1 or 2</a:t>
            </a:r>
            <a:endParaRPr lang="en-GB" sz="2400" dirty="0">
              <a:latin typeface="+mj-lt"/>
            </a:endParaRPr>
          </a:p>
          <a:p>
            <a:r>
              <a:rPr lang="en-GB" sz="2400" dirty="0">
                <a:latin typeface="+mj-lt"/>
              </a:rPr>
              <a:t>Can you discuss in detail the negative consequences that a drug scandal could have on a sport?</a:t>
            </a:r>
            <a:endParaRPr lang="en-GB" sz="2200" dirty="0">
              <a:latin typeface="+mj-lt"/>
            </a:endParaRPr>
          </a:p>
          <a:p>
            <a:endParaRPr lang="en-GB" dirty="0">
              <a:latin typeface="+mj-lt"/>
            </a:endParaRPr>
          </a:p>
          <a:p>
            <a:endParaRPr lang="en-GB" dirty="0">
              <a:latin typeface="+mj-lt"/>
            </a:endParaRPr>
          </a:p>
        </p:txBody>
      </p:sp>
      <p:sp>
        <p:nvSpPr>
          <p:cNvPr id="5" name="TextBox 4"/>
          <p:cNvSpPr txBox="1"/>
          <p:nvPr/>
        </p:nvSpPr>
        <p:spPr>
          <a:xfrm>
            <a:off x="1907704" y="5445224"/>
            <a:ext cx="5184576" cy="923330"/>
          </a:xfrm>
          <a:prstGeom prst="rect">
            <a:avLst/>
          </a:prstGeom>
          <a:solidFill>
            <a:schemeClr val="bg1"/>
          </a:solidFill>
          <a:ln>
            <a:solidFill>
              <a:srgbClr val="FF0000"/>
            </a:solidFill>
          </a:ln>
        </p:spPr>
        <p:txBody>
          <a:bodyPr wrap="square" rtlCol="0">
            <a:spAutoFit/>
          </a:bodyPr>
          <a:lstStyle/>
          <a:p>
            <a:r>
              <a:rPr lang="en-GB" dirty="0">
                <a:latin typeface="+mj-lt"/>
              </a:rPr>
              <a:t>Answer one or more of the above without your notes, then check back to ensure all information is accurate and your answer is sufficiently detailed</a:t>
            </a:r>
          </a:p>
        </p:txBody>
      </p:sp>
      <p:sp>
        <p:nvSpPr>
          <p:cNvPr id="4" name="Footer Placeholder 2">
            <a:extLst>
              <a:ext uri="{FF2B5EF4-FFF2-40B4-BE49-F238E27FC236}">
                <a16:creationId xmlns:a16="http://schemas.microsoft.com/office/drawing/2014/main" id="{A5FF5DDC-C8F6-A17D-CFB8-EC03AE0A8A22}"/>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7BB8B68-1DD0-259F-B8D0-4FDF32D02330}"/>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4A454C10-578A-BF01-943D-649E05827C70}"/>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0D369B7D-E7D7-BDD5-4122-2B94D113555A}"/>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577249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2492896"/>
            <a:ext cx="7851648" cy="731693"/>
          </a:xfrm>
          <a:ln>
            <a:solidFill>
              <a:schemeClr val="tx1"/>
            </a:solidFill>
          </a:ln>
        </p:spPr>
        <p:txBody>
          <a:bodyPr>
            <a:normAutofit fontScale="90000"/>
          </a:bodyPr>
          <a:lstStyle/>
          <a:p>
            <a:pPr algn="l"/>
            <a:r>
              <a:rPr lang="en-GB" sz="3600" dirty="0"/>
              <a:t> </a:t>
            </a:r>
            <a:br>
              <a:rPr lang="en-GB" dirty="0"/>
            </a:br>
            <a:r>
              <a:rPr lang="en-GB" sz="4900" dirty="0"/>
              <a:t>11.2 Blood doping</a:t>
            </a:r>
            <a:endParaRPr lang="en-GB" sz="4200" dirty="0"/>
          </a:p>
        </p:txBody>
      </p:sp>
      <p:sp>
        <p:nvSpPr>
          <p:cNvPr id="3" name="Subtitle 2"/>
          <p:cNvSpPr>
            <a:spLocks noGrp="1"/>
          </p:cNvSpPr>
          <p:nvPr>
            <p:ph type="subTitle" idx="1"/>
          </p:nvPr>
        </p:nvSpPr>
        <p:spPr>
          <a:xfrm>
            <a:off x="605408" y="3284984"/>
            <a:ext cx="7851648" cy="1693352"/>
          </a:xfrm>
          <a:ln>
            <a:solidFill>
              <a:schemeClr val="tx1"/>
            </a:solidFill>
          </a:ln>
        </p:spPr>
        <p:txBody>
          <a:bodyPr>
            <a:normAutofit fontScale="92500"/>
          </a:bodyPr>
          <a:lstStyle/>
          <a:p>
            <a:pPr algn="ctr"/>
            <a:r>
              <a:rPr lang="en-GB" sz="2400" dirty="0">
                <a:latin typeface="+mj-lt"/>
              </a:rPr>
              <a:t> </a:t>
            </a:r>
            <a:r>
              <a:rPr lang="en-GB" sz="2400" u="sng" dirty="0">
                <a:latin typeface="+mj-lt"/>
              </a:rPr>
              <a:t>Learning objectives</a:t>
            </a:r>
          </a:p>
          <a:p>
            <a:pPr algn="l"/>
            <a:r>
              <a:rPr lang="en-GB" sz="2400" dirty="0">
                <a:latin typeface="+mj-lt"/>
              </a:rPr>
              <a:t> 1) Outline the reasons why some performers use blood doping</a:t>
            </a:r>
          </a:p>
          <a:p>
            <a:pPr algn="l"/>
            <a:r>
              <a:rPr lang="en-GB" sz="2400" dirty="0">
                <a:latin typeface="+mj-lt"/>
              </a:rPr>
              <a:t> 2) Describe how blood doping is carried out</a:t>
            </a:r>
          </a:p>
          <a:p>
            <a:pPr algn="l"/>
            <a:r>
              <a:rPr lang="en-GB" sz="2400" dirty="0">
                <a:latin typeface="+mj-lt"/>
              </a:rPr>
              <a:t> 3) Explain the effects and potential side effects of blood doping</a:t>
            </a:r>
          </a:p>
        </p:txBody>
      </p:sp>
      <p:sp>
        <p:nvSpPr>
          <p:cNvPr id="6" name="Rounded Rectangle 5">
            <a:extLst>
              <a:ext uri="{FF2B5EF4-FFF2-40B4-BE49-F238E27FC236}">
                <a16:creationId xmlns:a16="http://schemas.microsoft.com/office/drawing/2014/main" id="{C5856E02-3AE4-6F4C-9FA8-CBFC0D893D7E}"/>
              </a:ext>
            </a:extLst>
          </p:cNvPr>
          <p:cNvSpPr/>
          <p:nvPr/>
        </p:nvSpPr>
        <p:spPr>
          <a:xfrm>
            <a:off x="395536" y="395952"/>
            <a:ext cx="4101954" cy="1569661"/>
          </a:xfrm>
          <a:prstGeom prst="roundRect">
            <a:avLst/>
          </a:prstGeom>
          <a:solidFill>
            <a:schemeClr val="accent6">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643DB1-4BBD-BB4D-A4C9-0168BE0B6EAA}"/>
              </a:ext>
            </a:extLst>
          </p:cNvPr>
          <p:cNvSpPr txBox="1"/>
          <p:nvPr/>
        </p:nvSpPr>
        <p:spPr>
          <a:xfrm>
            <a:off x="539552" y="623590"/>
            <a:ext cx="3816424" cy="1077218"/>
          </a:xfrm>
          <a:prstGeom prst="rect">
            <a:avLst/>
          </a:prstGeom>
          <a:noFill/>
        </p:spPr>
        <p:txBody>
          <a:bodyPr wrap="square" rtlCol="0">
            <a:spAutoFit/>
          </a:bodyPr>
          <a:lstStyle/>
          <a:p>
            <a:pPr algn="ctr"/>
            <a:r>
              <a:rPr lang="en-GB" sz="3200" dirty="0">
                <a:solidFill>
                  <a:schemeClr val="bg1"/>
                </a:solidFill>
                <a:latin typeface="+mj-lt"/>
              </a:rPr>
              <a:t>Social, cultural and ethical influences</a:t>
            </a:r>
            <a:endParaRPr lang="en-US" sz="3200" dirty="0">
              <a:solidFill>
                <a:schemeClr val="bg1"/>
              </a:solidFill>
              <a:latin typeface="+mj-lt"/>
            </a:endParaRPr>
          </a:p>
        </p:txBody>
      </p:sp>
      <p:sp>
        <p:nvSpPr>
          <p:cNvPr id="10" name="Rounded Rectangle 9">
            <a:extLst>
              <a:ext uri="{FF2B5EF4-FFF2-40B4-BE49-F238E27FC236}">
                <a16:creationId xmlns:a16="http://schemas.microsoft.com/office/drawing/2014/main" id="{215FA3B8-2A25-4B43-8C46-4C8858496BC1}"/>
              </a:ext>
            </a:extLst>
          </p:cNvPr>
          <p:cNvSpPr/>
          <p:nvPr/>
        </p:nvSpPr>
        <p:spPr>
          <a:xfrm>
            <a:off x="4603913" y="395952"/>
            <a:ext cx="4101954" cy="1569661"/>
          </a:xfrm>
          <a:prstGeom prst="roundRect">
            <a:avLst/>
          </a:prstGeom>
          <a:solidFill>
            <a:srgbClr val="945200"/>
          </a:solidFill>
          <a:ln w="3810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C506C50-244A-564E-A416-5B7D0689A1A8}"/>
              </a:ext>
            </a:extLst>
          </p:cNvPr>
          <p:cNvSpPr txBox="1"/>
          <p:nvPr/>
        </p:nvSpPr>
        <p:spPr>
          <a:xfrm>
            <a:off x="4745427" y="395953"/>
            <a:ext cx="3816424" cy="1569660"/>
          </a:xfrm>
          <a:prstGeom prst="rect">
            <a:avLst/>
          </a:prstGeom>
          <a:noFill/>
        </p:spPr>
        <p:txBody>
          <a:bodyPr wrap="square" rtlCol="0">
            <a:spAutoFit/>
          </a:bodyPr>
          <a:lstStyle/>
          <a:p>
            <a:pPr algn="ctr"/>
            <a:r>
              <a:rPr lang="en-GB" sz="3200" u="sng" dirty="0">
                <a:latin typeface="+mj-lt"/>
              </a:rPr>
              <a:t>Chapter 11</a:t>
            </a:r>
            <a:endParaRPr lang="en-GB" sz="3200" dirty="0">
              <a:latin typeface="+mj-lt"/>
            </a:endParaRPr>
          </a:p>
          <a:p>
            <a:pPr algn="ctr"/>
            <a:r>
              <a:rPr lang="en-GB" sz="3200" dirty="0">
                <a:latin typeface="+mj-lt"/>
              </a:rPr>
              <a:t>Ethics and other issues</a:t>
            </a:r>
            <a:endParaRPr lang="en-US" sz="3200" dirty="0">
              <a:latin typeface="+mj-lt"/>
            </a:endParaRPr>
          </a:p>
        </p:txBody>
      </p:sp>
      <p:sp>
        <p:nvSpPr>
          <p:cNvPr id="4" name="Footer Placeholder 2">
            <a:extLst>
              <a:ext uri="{FF2B5EF4-FFF2-40B4-BE49-F238E27FC236}">
                <a16:creationId xmlns:a16="http://schemas.microsoft.com/office/drawing/2014/main" id="{79F01E1C-6389-0E3B-EFB4-9BB7D70CD72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767F70B-893F-2012-C793-14594D5D1FAE}"/>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3F784289-434C-DFF9-8D38-B4A757C8BD68}"/>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95B54C05-C2BE-988E-1238-BD35776353D5}"/>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049010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4" name="Picture 2">
            <a:extLst>
              <a:ext uri="{FF2B5EF4-FFF2-40B4-BE49-F238E27FC236}">
                <a16:creationId xmlns:a16="http://schemas.microsoft.com/office/drawing/2014/main" id="{E7734027-6845-6047-8488-FF4FC000EFCE}"/>
              </a:ext>
            </a:extLst>
          </p:cNvPr>
          <p:cNvPicPr>
            <a:picLocks noChangeAspect="1" noChangeArrowheads="1"/>
          </p:cNvPicPr>
          <p:nvPr/>
        </p:nvPicPr>
        <p:blipFill>
          <a:blip r:embed="rId2" cstate="print"/>
          <a:srcRect/>
          <a:stretch>
            <a:fillRect/>
          </a:stretch>
        </p:blipFill>
        <p:spPr bwMode="auto">
          <a:xfrm>
            <a:off x="179512" y="2780928"/>
            <a:ext cx="8784976" cy="1224136"/>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00A5D3C2-8470-501C-59C5-3C25BF00CF65}"/>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6D9E77D-B912-088F-47E1-29DE3D923601}"/>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1B0E48CA-CA6A-48FC-33A1-EB23A9FDD9D8}"/>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6AFD1E74-6768-A5F1-E6C5-78C00D8D8304}"/>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446473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CDF012-4833-9A47-8146-B9E46378D190}"/>
              </a:ext>
            </a:extLst>
          </p:cNvPr>
          <p:cNvPicPr>
            <a:picLocks noChangeAspect="1"/>
          </p:cNvPicPr>
          <p:nvPr/>
        </p:nvPicPr>
        <p:blipFill rotWithShape="1">
          <a:blip r:embed="rId3"/>
          <a:srcRect l="6659" t="7571" r="7893" b="6980"/>
          <a:stretch/>
        </p:blipFill>
        <p:spPr>
          <a:xfrm>
            <a:off x="6155129" y="4090716"/>
            <a:ext cx="2376264" cy="2376264"/>
          </a:xfrm>
          <a:prstGeom prst="rect">
            <a:avLst/>
          </a:prstGeom>
          <a:ln>
            <a:noFill/>
          </a:ln>
          <a:effectLst>
            <a:softEdge rad="112500"/>
          </a:effectLst>
        </p:spPr>
      </p:pic>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Blood doping</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endParaRPr lang="en-GB" sz="2400" b="1" dirty="0">
              <a:latin typeface="+mj-lt"/>
            </a:endParaRPr>
          </a:p>
          <a:p>
            <a:r>
              <a:rPr lang="en-GB" sz="2400" b="1" dirty="0">
                <a:latin typeface="+mj-lt"/>
              </a:rPr>
              <a:t>A tri-athlete decides to use blood doping to improve their aerobic performance </a:t>
            </a:r>
          </a:p>
          <a:p>
            <a:pPr>
              <a:buNone/>
            </a:pPr>
            <a:endParaRPr lang="en-GB" sz="2400" b="1" dirty="0">
              <a:latin typeface="+mj-lt"/>
            </a:endParaRPr>
          </a:p>
          <a:p>
            <a:r>
              <a:rPr lang="en-GB" sz="2400" dirty="0">
                <a:latin typeface="+mj-lt"/>
              </a:rPr>
              <a:t>What might make them decide to use this banned technique?</a:t>
            </a:r>
          </a:p>
          <a:p>
            <a:r>
              <a:rPr lang="en-GB" sz="2400" dirty="0">
                <a:latin typeface="+mj-lt"/>
              </a:rPr>
              <a:t>How does it affect their physiology and what performance benefits can they expect to achieve?</a:t>
            </a:r>
          </a:p>
          <a:p>
            <a:r>
              <a:rPr lang="en-GB" sz="2400" dirty="0">
                <a:latin typeface="+mj-lt"/>
              </a:rPr>
              <a:t>How do they carry out the process? </a:t>
            </a:r>
          </a:p>
          <a:p>
            <a:r>
              <a:rPr lang="en-GB" sz="2400" dirty="0">
                <a:latin typeface="+mj-lt"/>
              </a:rPr>
              <a:t>What side effects might they experience?</a:t>
            </a:r>
          </a:p>
          <a:p>
            <a:endParaRPr lang="en-GB" dirty="0">
              <a:latin typeface="+mj-lt"/>
            </a:endParaRPr>
          </a:p>
          <a:p>
            <a:endParaRPr lang="en-GB" dirty="0">
              <a:latin typeface="+mj-lt"/>
            </a:endParaRPr>
          </a:p>
        </p:txBody>
      </p:sp>
      <p:sp>
        <p:nvSpPr>
          <p:cNvPr id="4" name="TextBox 3"/>
          <p:cNvSpPr txBox="1"/>
          <p:nvPr/>
        </p:nvSpPr>
        <p:spPr>
          <a:xfrm>
            <a:off x="3347864" y="6300028"/>
            <a:ext cx="5544616" cy="369332"/>
          </a:xfrm>
          <a:prstGeom prst="rect">
            <a:avLst/>
          </a:prstGeom>
          <a:solidFill>
            <a:schemeClr val="bg1"/>
          </a:solidFill>
          <a:ln>
            <a:solidFill>
              <a:srgbClr val="FF0000"/>
            </a:solidFill>
          </a:ln>
        </p:spPr>
        <p:txBody>
          <a:bodyPr wrap="square" rtlCol="0">
            <a:spAutoFit/>
          </a:bodyPr>
          <a:lstStyle/>
          <a:p>
            <a:r>
              <a:rPr lang="en-GB" dirty="0">
                <a:latin typeface="+mj-lt"/>
              </a:rPr>
              <a:t>Watch - </a:t>
            </a:r>
            <a:r>
              <a:rPr lang="en-MY" dirty="0">
                <a:latin typeface="+mj-lt"/>
                <a:hlinkClick r:id="rId4"/>
              </a:rPr>
              <a:t>https://www.youtube.com/watch?v=G7KZxIR1t-o</a:t>
            </a:r>
            <a:endParaRPr lang="en-GB" dirty="0">
              <a:latin typeface="+mj-lt"/>
            </a:endParaRPr>
          </a:p>
        </p:txBody>
      </p:sp>
      <p:sp>
        <p:nvSpPr>
          <p:cNvPr id="6" name="Footer Placeholder 2">
            <a:extLst>
              <a:ext uri="{FF2B5EF4-FFF2-40B4-BE49-F238E27FC236}">
                <a16:creationId xmlns:a16="http://schemas.microsoft.com/office/drawing/2014/main" id="{9C201955-D2C6-54DA-641B-6D82CABBDA10}"/>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305A15A-C1B9-ACC8-F654-306FA04E500C}"/>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BB84EAAD-033D-3ABD-544F-D4579E110308}"/>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B572D7AC-E07E-F98F-EA20-C14AB31DF3B8}"/>
              </a:ext>
            </a:extLst>
          </p:cNvPr>
          <p:cNvPicPr>
            <a:picLocks noChangeAspect="1"/>
          </p:cNvPicPr>
          <p:nvPr/>
        </p:nvPicPr>
        <p:blipFill>
          <a:blip r:embed="rId7"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809333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792088"/>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Blood doping</a:t>
            </a:r>
          </a:p>
        </p:txBody>
      </p:sp>
      <p:sp>
        <p:nvSpPr>
          <p:cNvPr id="3" name="Content Placeholder 2"/>
          <p:cNvSpPr>
            <a:spLocks noGrp="1"/>
          </p:cNvSpPr>
          <p:nvPr>
            <p:ph idx="1"/>
          </p:nvPr>
        </p:nvSpPr>
        <p:spPr>
          <a:xfrm>
            <a:off x="457200" y="1124744"/>
            <a:ext cx="8229600" cy="5400600"/>
          </a:xfrm>
          <a:noFill/>
        </p:spPr>
        <p:style>
          <a:lnRef idx="2">
            <a:schemeClr val="dk1"/>
          </a:lnRef>
          <a:fillRef idx="1">
            <a:schemeClr val="lt1"/>
          </a:fillRef>
          <a:effectRef idx="0">
            <a:schemeClr val="dk1"/>
          </a:effectRef>
          <a:fontRef idx="minor">
            <a:schemeClr val="dk1"/>
          </a:fontRef>
        </p:style>
        <p:txBody>
          <a:bodyPr>
            <a:normAutofit/>
          </a:bodyPr>
          <a:lstStyle/>
          <a:p>
            <a:r>
              <a:rPr lang="en-GB" sz="2400" dirty="0">
                <a:latin typeface="+mj-lt"/>
              </a:rPr>
              <a:t>‘The misuse of techniques and/or substances to increase a performer’s red blood cell count’</a:t>
            </a:r>
          </a:p>
          <a:p>
            <a:r>
              <a:rPr lang="en-GB" sz="2400" dirty="0">
                <a:latin typeface="+mj-lt"/>
              </a:rPr>
              <a:t>E.g. By using the hormone </a:t>
            </a:r>
            <a:r>
              <a:rPr lang="en-GB" sz="2400" u="sng" dirty="0">
                <a:latin typeface="+mj-lt"/>
              </a:rPr>
              <a:t>EPO</a:t>
            </a:r>
            <a:r>
              <a:rPr lang="en-GB" sz="2400" dirty="0">
                <a:latin typeface="+mj-lt"/>
              </a:rPr>
              <a:t> or </a:t>
            </a:r>
            <a:r>
              <a:rPr lang="en-GB" sz="2400" u="sng" dirty="0">
                <a:latin typeface="+mj-lt"/>
              </a:rPr>
              <a:t>transfusing</a:t>
            </a:r>
            <a:r>
              <a:rPr lang="en-GB" sz="2400" dirty="0">
                <a:latin typeface="+mj-lt"/>
              </a:rPr>
              <a:t> oxygenated blood into a performer before an event</a:t>
            </a:r>
          </a:p>
          <a:p>
            <a:r>
              <a:rPr lang="en-GB" sz="2400" dirty="0">
                <a:latin typeface="+mj-lt"/>
              </a:rPr>
              <a:t>More red blood cells = more haemoglobin = </a:t>
            </a:r>
            <a:r>
              <a:rPr lang="en-GB" sz="2400" u="sng" dirty="0">
                <a:latin typeface="+mj-lt"/>
              </a:rPr>
              <a:t>more oxygen</a:t>
            </a:r>
            <a:r>
              <a:rPr lang="en-GB" sz="2400" dirty="0">
                <a:latin typeface="+mj-lt"/>
              </a:rPr>
              <a:t> is transported the working muscles</a:t>
            </a:r>
          </a:p>
          <a:p>
            <a:r>
              <a:rPr lang="en-GB" sz="2400" dirty="0">
                <a:latin typeface="+mj-lt"/>
              </a:rPr>
              <a:t>It therefore helps to improve </a:t>
            </a:r>
            <a:r>
              <a:rPr lang="en-GB" sz="2400" u="sng" dirty="0">
                <a:latin typeface="+mj-lt"/>
              </a:rPr>
              <a:t>aerobic fitness</a:t>
            </a:r>
            <a:r>
              <a:rPr lang="en-GB" sz="2400" dirty="0">
                <a:latin typeface="+mj-lt"/>
              </a:rPr>
              <a:t>, so is beneficial for </a:t>
            </a:r>
            <a:r>
              <a:rPr lang="en-GB" sz="2400" u="sng" dirty="0">
                <a:latin typeface="+mj-lt"/>
              </a:rPr>
              <a:t>endurance athletes</a:t>
            </a:r>
            <a:r>
              <a:rPr lang="en-GB" sz="2400" dirty="0">
                <a:latin typeface="+mj-lt"/>
              </a:rPr>
              <a:t> (long distance cyclists, runners and swimmers), as they need to be able to exercise for long durations without fatiguing</a:t>
            </a:r>
          </a:p>
          <a:p>
            <a:r>
              <a:rPr lang="en-GB" sz="2400" dirty="0">
                <a:latin typeface="+mj-lt"/>
              </a:rPr>
              <a:t>It also improves </a:t>
            </a:r>
            <a:r>
              <a:rPr lang="en-GB" sz="2400" u="sng" dirty="0">
                <a:latin typeface="+mj-lt"/>
              </a:rPr>
              <a:t>recovery time</a:t>
            </a:r>
            <a:r>
              <a:rPr lang="en-GB" sz="2400" dirty="0">
                <a:latin typeface="+mj-lt"/>
              </a:rPr>
              <a:t>, allowing athletes to train harder and more frequently, improving performance</a:t>
            </a:r>
          </a:p>
          <a:p>
            <a:endParaRPr lang="en-GB" sz="2400" dirty="0">
              <a:latin typeface="+mj-lt"/>
            </a:endParaRPr>
          </a:p>
          <a:p>
            <a:endParaRPr lang="en-GB" sz="2400" dirty="0">
              <a:latin typeface="+mj-lt"/>
            </a:endParaRPr>
          </a:p>
          <a:p>
            <a:endParaRPr lang="en-GB" dirty="0">
              <a:latin typeface="+mj-lt"/>
            </a:endParaRPr>
          </a:p>
          <a:p>
            <a:endParaRPr lang="en-GB" dirty="0">
              <a:latin typeface="+mj-lt"/>
            </a:endParaRPr>
          </a:p>
        </p:txBody>
      </p:sp>
      <p:sp>
        <p:nvSpPr>
          <p:cNvPr id="6" name="Rounded Rectangle 5"/>
          <p:cNvSpPr/>
          <p:nvPr/>
        </p:nvSpPr>
        <p:spPr>
          <a:xfrm>
            <a:off x="323528" y="1124744"/>
            <a:ext cx="8496944" cy="86409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7" name="TextBox 6"/>
          <p:cNvSpPr txBox="1"/>
          <p:nvPr/>
        </p:nvSpPr>
        <p:spPr>
          <a:xfrm>
            <a:off x="1691680" y="6023029"/>
            <a:ext cx="5688632" cy="646331"/>
          </a:xfrm>
          <a:prstGeom prst="rect">
            <a:avLst/>
          </a:prstGeom>
          <a:solidFill>
            <a:schemeClr val="bg1"/>
          </a:solidFill>
          <a:ln>
            <a:solidFill>
              <a:srgbClr val="002060"/>
            </a:solidFill>
          </a:ln>
        </p:spPr>
        <p:txBody>
          <a:bodyPr wrap="square" rtlCol="0">
            <a:spAutoFit/>
          </a:bodyPr>
          <a:lstStyle/>
          <a:p>
            <a:pPr algn="ctr"/>
            <a:r>
              <a:rPr lang="en-GB" b="1" dirty="0">
                <a:latin typeface="+mj-lt"/>
              </a:rPr>
              <a:t>Why would an athlete choose to use blood doping? </a:t>
            </a:r>
            <a:r>
              <a:rPr lang="en-GB" dirty="0">
                <a:latin typeface="+mj-lt"/>
              </a:rPr>
              <a:t>– See slide 4</a:t>
            </a:r>
          </a:p>
        </p:txBody>
      </p:sp>
      <p:sp>
        <p:nvSpPr>
          <p:cNvPr id="8" name="TextBox 7">
            <a:extLst>
              <a:ext uri="{FF2B5EF4-FFF2-40B4-BE49-F238E27FC236}">
                <a16:creationId xmlns:a16="http://schemas.microsoft.com/office/drawing/2014/main" id="{4A6EDEBC-6448-A044-B47E-F41CF3C57E61}"/>
              </a:ext>
            </a:extLst>
          </p:cNvPr>
          <p:cNvSpPr txBox="1"/>
          <p:nvPr/>
        </p:nvSpPr>
        <p:spPr>
          <a:xfrm>
            <a:off x="5760132" y="333526"/>
            <a:ext cx="3240360" cy="646331"/>
          </a:xfrm>
          <a:prstGeom prst="rect">
            <a:avLst/>
          </a:prstGeom>
          <a:solidFill>
            <a:schemeClr val="bg1"/>
          </a:solidFill>
          <a:ln>
            <a:solidFill>
              <a:srgbClr val="FF0000"/>
            </a:solidFill>
          </a:ln>
        </p:spPr>
        <p:txBody>
          <a:bodyPr wrap="square" rtlCol="0">
            <a:spAutoFit/>
          </a:bodyPr>
          <a:lstStyle/>
          <a:p>
            <a:pPr algn="ctr"/>
            <a:r>
              <a:rPr lang="en-GB" dirty="0">
                <a:latin typeface="+mj-lt"/>
              </a:rPr>
              <a:t>What is blood doping and why do athletes use this technique?</a:t>
            </a:r>
          </a:p>
        </p:txBody>
      </p:sp>
      <p:sp>
        <p:nvSpPr>
          <p:cNvPr id="4" name="Footer Placeholder 2">
            <a:extLst>
              <a:ext uri="{FF2B5EF4-FFF2-40B4-BE49-F238E27FC236}">
                <a16:creationId xmlns:a16="http://schemas.microsoft.com/office/drawing/2014/main" id="{E0DF167F-AFC5-ADE6-1517-306CE49AFE21}"/>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85DFD8E-123B-EE67-3D50-283066AB0AF9}"/>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9" name="Picture 8">
            <a:extLst>
              <a:ext uri="{FF2B5EF4-FFF2-40B4-BE49-F238E27FC236}">
                <a16:creationId xmlns:a16="http://schemas.microsoft.com/office/drawing/2014/main" id="{15CC3908-E60C-83F3-AF70-637EAACE12A2}"/>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0" name="Picture 9">
            <a:extLst>
              <a:ext uri="{FF2B5EF4-FFF2-40B4-BE49-F238E27FC236}">
                <a16:creationId xmlns:a16="http://schemas.microsoft.com/office/drawing/2014/main" id="{A36AE2C5-CCE5-0796-DD10-92C5C124C5E3}"/>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3396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Blood doping - EPO</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GB" sz="2200" b="1" u="sng" dirty="0">
                <a:latin typeface="+mj-lt"/>
              </a:rPr>
              <a:t>EPO (erythropoietin</a:t>
            </a:r>
            <a:r>
              <a:rPr lang="en-GB" sz="2200" b="1" dirty="0">
                <a:latin typeface="+mj-lt"/>
              </a:rPr>
              <a:t>)</a:t>
            </a:r>
            <a:r>
              <a:rPr lang="en-GB" sz="2200" b="1" u="sng" dirty="0">
                <a:latin typeface="+mj-lt"/>
              </a:rPr>
              <a:t> </a:t>
            </a:r>
          </a:p>
          <a:p>
            <a:r>
              <a:rPr lang="en-GB" sz="2200" dirty="0">
                <a:latin typeface="+mj-lt"/>
              </a:rPr>
              <a:t>Is injected to increase EPO levels in the body</a:t>
            </a:r>
          </a:p>
          <a:p>
            <a:r>
              <a:rPr lang="en-GB" sz="2200" dirty="0">
                <a:latin typeface="+mj-lt"/>
              </a:rPr>
              <a:t>This causes the body to produce far more RBCs that it normally would</a:t>
            </a:r>
          </a:p>
          <a:p>
            <a:r>
              <a:rPr lang="en-GB" sz="2200" dirty="0">
                <a:latin typeface="+mj-lt"/>
              </a:rPr>
              <a:t>Leading to a greater delivery of oxygen to the working muscles</a:t>
            </a:r>
          </a:p>
          <a:p>
            <a:r>
              <a:rPr lang="en-GB" sz="2200" dirty="0">
                <a:latin typeface="+mj-lt"/>
              </a:rPr>
              <a:t>Improving endurance performance and speed of recovery</a:t>
            </a:r>
          </a:p>
          <a:p>
            <a:endParaRPr lang="en-GB" sz="2400" dirty="0">
              <a:latin typeface="+mj-lt"/>
            </a:endParaRPr>
          </a:p>
          <a:p>
            <a:endParaRPr lang="en-GB" dirty="0">
              <a:latin typeface="+mj-lt"/>
            </a:endParaRPr>
          </a:p>
          <a:p>
            <a:endParaRPr lang="en-GB" dirty="0">
              <a:latin typeface="+mj-lt"/>
            </a:endParaRPr>
          </a:p>
        </p:txBody>
      </p:sp>
      <p:sp>
        <p:nvSpPr>
          <p:cNvPr id="7" name="TextBox 6"/>
          <p:cNvSpPr txBox="1"/>
          <p:nvPr/>
        </p:nvSpPr>
        <p:spPr>
          <a:xfrm>
            <a:off x="6588224" y="504808"/>
            <a:ext cx="2376264" cy="646331"/>
          </a:xfrm>
          <a:prstGeom prst="rect">
            <a:avLst/>
          </a:prstGeom>
          <a:solidFill>
            <a:schemeClr val="bg1"/>
          </a:solidFill>
          <a:ln>
            <a:solidFill>
              <a:srgbClr val="FF0000"/>
            </a:solidFill>
          </a:ln>
        </p:spPr>
        <p:txBody>
          <a:bodyPr wrap="square" rtlCol="0">
            <a:spAutoFit/>
          </a:bodyPr>
          <a:lstStyle/>
          <a:p>
            <a:r>
              <a:rPr lang="en-GB" dirty="0">
                <a:latin typeface="+mj-lt"/>
              </a:rPr>
              <a:t>How is this technique carried out?</a:t>
            </a:r>
          </a:p>
        </p:txBody>
      </p:sp>
      <p:sp>
        <p:nvSpPr>
          <p:cNvPr id="8" name="TextBox 7"/>
          <p:cNvSpPr txBox="1"/>
          <p:nvPr/>
        </p:nvSpPr>
        <p:spPr>
          <a:xfrm>
            <a:off x="899592" y="4653136"/>
            <a:ext cx="3672408" cy="1477328"/>
          </a:xfrm>
          <a:prstGeom prst="rect">
            <a:avLst/>
          </a:prstGeom>
          <a:solidFill>
            <a:schemeClr val="bg1"/>
          </a:solidFill>
          <a:ln>
            <a:solidFill>
              <a:srgbClr val="FF0000"/>
            </a:solidFill>
          </a:ln>
        </p:spPr>
        <p:txBody>
          <a:bodyPr wrap="square" rtlCol="0">
            <a:spAutoFit/>
          </a:bodyPr>
          <a:lstStyle/>
          <a:p>
            <a:pPr algn="ctr"/>
            <a:r>
              <a:rPr lang="en-GB" b="1" dirty="0">
                <a:latin typeface="+mj-lt"/>
              </a:rPr>
              <a:t>EPO – </a:t>
            </a:r>
            <a:r>
              <a:rPr lang="en-GB" dirty="0">
                <a:latin typeface="+mj-lt"/>
              </a:rPr>
              <a:t>a hormone produced in the kidney that can also be artificially produced – it helps to stimulate the production of red blood cells to carry more oxygen to the muscles </a:t>
            </a:r>
            <a:endParaRPr lang="en-GB" b="1" dirty="0">
              <a:latin typeface="+mj-lt"/>
            </a:endParaRPr>
          </a:p>
        </p:txBody>
      </p:sp>
      <p:pic>
        <p:nvPicPr>
          <p:cNvPr id="2051" name="Picture 3"/>
          <p:cNvPicPr>
            <a:picLocks noChangeAspect="1" noChangeArrowheads="1"/>
          </p:cNvPicPr>
          <p:nvPr/>
        </p:nvPicPr>
        <p:blipFill>
          <a:blip r:embed="rId3" cstate="print"/>
          <a:srcRect/>
          <a:stretch>
            <a:fillRect/>
          </a:stretch>
        </p:blipFill>
        <p:spPr bwMode="auto">
          <a:xfrm>
            <a:off x="5004048" y="3782917"/>
            <a:ext cx="4104456" cy="3075084"/>
          </a:xfrm>
          <a:prstGeom prst="rect">
            <a:avLst/>
          </a:prstGeom>
          <a:ln>
            <a:noFill/>
          </a:ln>
          <a:effectLst>
            <a:softEdge rad="127000"/>
          </a:effectLst>
        </p:spPr>
      </p:pic>
      <p:sp>
        <p:nvSpPr>
          <p:cNvPr id="4" name="Footer Placeholder 2">
            <a:extLst>
              <a:ext uri="{FF2B5EF4-FFF2-40B4-BE49-F238E27FC236}">
                <a16:creationId xmlns:a16="http://schemas.microsoft.com/office/drawing/2014/main" id="{193787AB-C68E-75A5-AE65-153A6A6B130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1ABDB54-3123-2546-95CF-5D45DFF0608F}"/>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3F5917F1-E357-9671-7626-125ABC21CDB0}"/>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850D8F50-AFF3-128E-0DE0-7701329AF8BF}"/>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881023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517632" cy="1143000"/>
          </a:xfrm>
          <a:noFill/>
        </p:spPr>
        <p:style>
          <a:lnRef idx="2">
            <a:schemeClr val="dk1"/>
          </a:lnRef>
          <a:fillRef idx="1">
            <a:schemeClr val="lt1"/>
          </a:fillRef>
          <a:effectRef idx="0">
            <a:schemeClr val="dk1"/>
          </a:effectRef>
          <a:fontRef idx="minor">
            <a:schemeClr val="dk1"/>
          </a:fontRef>
        </p:style>
        <p:txBody>
          <a:bodyPr>
            <a:noAutofit/>
          </a:bodyPr>
          <a:lstStyle/>
          <a:p>
            <a:r>
              <a:rPr lang="en-GB" sz="4400" dirty="0">
                <a:latin typeface="+mj-lt"/>
              </a:rPr>
              <a:t>Blood doping</a:t>
            </a:r>
          </a:p>
        </p:txBody>
      </p:sp>
      <p:sp>
        <p:nvSpPr>
          <p:cNvPr id="3" name="Content Placeholder 2"/>
          <p:cNvSpPr>
            <a:spLocks noGrp="1"/>
          </p:cNvSpPr>
          <p:nvPr>
            <p:ph idx="1"/>
          </p:nvPr>
        </p:nvSpPr>
        <p:spPr>
          <a:xfrm>
            <a:off x="2555776" y="1484784"/>
            <a:ext cx="6131024" cy="5040560"/>
          </a:xfrm>
          <a:noFill/>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GB" sz="2400" b="1" u="sng" dirty="0">
                <a:latin typeface="+mj-lt"/>
              </a:rPr>
              <a:t>Blood transfusion</a:t>
            </a:r>
          </a:p>
          <a:p>
            <a:r>
              <a:rPr lang="en-GB" sz="2400" dirty="0">
                <a:latin typeface="+mj-lt"/>
              </a:rPr>
              <a:t>The presence of EPO can now be detected through blood tests</a:t>
            </a:r>
          </a:p>
          <a:p>
            <a:r>
              <a:rPr lang="en-GB" sz="2400" dirty="0">
                <a:latin typeface="+mj-lt"/>
              </a:rPr>
              <a:t>While blood transfusions cannot</a:t>
            </a:r>
          </a:p>
          <a:p>
            <a:r>
              <a:rPr lang="en-GB" sz="2400" dirty="0">
                <a:latin typeface="+mj-lt"/>
              </a:rPr>
              <a:t>Many endurance athletes have therefore turned to blood transfusions to boost the oxygen carrying capacity of their blood</a:t>
            </a:r>
          </a:p>
          <a:p>
            <a:r>
              <a:rPr lang="en-GB" sz="2400" dirty="0">
                <a:latin typeface="+mj-lt"/>
              </a:rPr>
              <a:t>Blood transfusions are more time consuming and need to be carefully planned</a:t>
            </a:r>
          </a:p>
          <a:p>
            <a:endParaRPr lang="en-GB" sz="2400" dirty="0">
              <a:latin typeface="+mj-lt"/>
            </a:endParaRPr>
          </a:p>
          <a:p>
            <a:endParaRPr lang="en-GB" dirty="0">
              <a:latin typeface="+mj-lt"/>
            </a:endParaRPr>
          </a:p>
          <a:p>
            <a:endParaRPr lang="en-GB" dirty="0">
              <a:latin typeface="+mj-lt"/>
            </a:endParaRPr>
          </a:p>
        </p:txBody>
      </p:sp>
      <p:pic>
        <p:nvPicPr>
          <p:cNvPr id="2050" name="Picture 2"/>
          <p:cNvPicPr>
            <a:picLocks noChangeAspect="1" noChangeArrowheads="1"/>
          </p:cNvPicPr>
          <p:nvPr/>
        </p:nvPicPr>
        <p:blipFill>
          <a:blip r:embed="rId3" cstate="print"/>
          <a:srcRect r="52239"/>
          <a:stretch>
            <a:fillRect/>
          </a:stretch>
        </p:blipFill>
        <p:spPr bwMode="auto">
          <a:xfrm>
            <a:off x="179512" y="1484784"/>
            <a:ext cx="2304256" cy="5040560"/>
          </a:xfrm>
          <a:prstGeom prst="rect">
            <a:avLst/>
          </a:prstGeom>
          <a:ln>
            <a:noFill/>
          </a:ln>
          <a:effectLst>
            <a:softEdge rad="112500"/>
          </a:effectLst>
        </p:spPr>
      </p:pic>
      <p:sp>
        <p:nvSpPr>
          <p:cNvPr id="6" name="TextBox 5"/>
          <p:cNvSpPr txBox="1"/>
          <p:nvPr/>
        </p:nvSpPr>
        <p:spPr>
          <a:xfrm>
            <a:off x="3275856" y="5733256"/>
            <a:ext cx="4680520" cy="923330"/>
          </a:xfrm>
          <a:prstGeom prst="rect">
            <a:avLst/>
          </a:prstGeom>
          <a:solidFill>
            <a:schemeClr val="bg1"/>
          </a:solidFill>
          <a:ln>
            <a:solidFill>
              <a:srgbClr val="FF0000"/>
            </a:solidFill>
          </a:ln>
        </p:spPr>
        <p:txBody>
          <a:bodyPr wrap="square" rtlCol="0">
            <a:spAutoFit/>
          </a:bodyPr>
          <a:lstStyle/>
          <a:p>
            <a:r>
              <a:rPr lang="en-GB" b="1" dirty="0">
                <a:latin typeface="+mj-lt"/>
              </a:rPr>
              <a:t>Oxygen carrying capacity</a:t>
            </a:r>
            <a:r>
              <a:rPr lang="en-GB" dirty="0">
                <a:latin typeface="+mj-lt"/>
              </a:rPr>
              <a:t> – the amount of oxygen that can be transported in the blood (determined by RBC and haemoglobin levels)</a:t>
            </a:r>
            <a:endParaRPr lang="en-GB" b="1" dirty="0">
              <a:latin typeface="+mj-lt"/>
            </a:endParaRPr>
          </a:p>
        </p:txBody>
      </p:sp>
      <p:sp>
        <p:nvSpPr>
          <p:cNvPr id="4" name="Footer Placeholder 2">
            <a:extLst>
              <a:ext uri="{FF2B5EF4-FFF2-40B4-BE49-F238E27FC236}">
                <a16:creationId xmlns:a16="http://schemas.microsoft.com/office/drawing/2014/main" id="{AE130D62-C55F-46E2-0388-03ADCC869573}"/>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F18230A-EA6E-A056-AD93-B97C290C2070}"/>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7297CFED-938C-2E35-51CA-627D38E4661E}"/>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76F0A2A3-41CC-A640-9A14-223144F27EED}"/>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407559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517632" cy="1143000"/>
          </a:xfrm>
          <a:noFill/>
        </p:spPr>
        <p:style>
          <a:lnRef idx="2">
            <a:schemeClr val="dk1"/>
          </a:lnRef>
          <a:fillRef idx="1">
            <a:schemeClr val="lt1"/>
          </a:fillRef>
          <a:effectRef idx="0">
            <a:schemeClr val="dk1"/>
          </a:effectRef>
          <a:fontRef idx="minor">
            <a:schemeClr val="dk1"/>
          </a:fontRef>
        </p:style>
        <p:txBody>
          <a:bodyPr>
            <a:noAutofit/>
          </a:bodyPr>
          <a:lstStyle/>
          <a:p>
            <a:r>
              <a:rPr lang="en-GB" sz="4400" dirty="0">
                <a:latin typeface="+mj-lt"/>
              </a:rPr>
              <a:t>Blood doping</a:t>
            </a:r>
          </a:p>
        </p:txBody>
      </p:sp>
      <p:sp>
        <p:nvSpPr>
          <p:cNvPr id="3" name="Content Placeholder 2"/>
          <p:cNvSpPr>
            <a:spLocks noGrp="1"/>
          </p:cNvSpPr>
          <p:nvPr>
            <p:ph idx="1"/>
          </p:nvPr>
        </p:nvSpPr>
        <p:spPr>
          <a:xfrm>
            <a:off x="2555776" y="1484784"/>
            <a:ext cx="6131024" cy="5040560"/>
          </a:xfrm>
          <a:noFill/>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457200" indent="-457200" algn="ctr">
              <a:buNone/>
            </a:pPr>
            <a:r>
              <a:rPr lang="en-GB" sz="2450" b="1" u="sng" dirty="0">
                <a:latin typeface="+mj-lt"/>
              </a:rPr>
              <a:t>Blood transfusion</a:t>
            </a:r>
          </a:p>
          <a:p>
            <a:pPr marL="457200" indent="-457200">
              <a:buFont typeface="+mj-lt"/>
              <a:buAutoNum type="arabicPeriod"/>
            </a:pPr>
            <a:r>
              <a:rPr lang="en-GB" sz="2450" dirty="0">
                <a:latin typeface="+mj-lt"/>
              </a:rPr>
              <a:t>Blood is taken from the athlete 3-4 weeks before competition</a:t>
            </a:r>
          </a:p>
          <a:p>
            <a:pPr marL="457200" indent="-457200">
              <a:buFont typeface="+mj-lt"/>
              <a:buAutoNum type="arabicPeriod"/>
            </a:pPr>
            <a:r>
              <a:rPr lang="en-GB" sz="2450" dirty="0">
                <a:latin typeface="+mj-lt"/>
              </a:rPr>
              <a:t>Blood is frozen to maintain the high haemoglobin levels</a:t>
            </a:r>
          </a:p>
          <a:p>
            <a:pPr marL="457200" indent="-457200">
              <a:buFont typeface="+mj-lt"/>
              <a:buAutoNum type="arabicPeriod"/>
            </a:pPr>
            <a:r>
              <a:rPr lang="en-GB" sz="2450" dirty="0">
                <a:latin typeface="+mj-lt"/>
              </a:rPr>
              <a:t>1-2 days before competition, the blood is thawed and transfused back into the performer</a:t>
            </a:r>
          </a:p>
          <a:p>
            <a:pPr marL="457200" indent="-457200">
              <a:buFont typeface="+mj-lt"/>
              <a:buAutoNum type="arabicPeriod"/>
            </a:pPr>
            <a:r>
              <a:rPr lang="en-GB" sz="2450" dirty="0">
                <a:latin typeface="+mj-lt"/>
              </a:rPr>
              <a:t>This will increase the number of RBCs in the body increasing the oxygen carrying capacity of the blood</a:t>
            </a:r>
          </a:p>
          <a:p>
            <a:pPr marL="457200" indent="-457200">
              <a:buFont typeface="+mj-lt"/>
              <a:buAutoNum type="arabicPeriod"/>
            </a:pPr>
            <a:r>
              <a:rPr lang="en-GB" sz="2450" dirty="0">
                <a:latin typeface="+mj-lt"/>
              </a:rPr>
              <a:t>Increasing aerobic fitness, allowing them to perform for longer without fatigue</a:t>
            </a:r>
          </a:p>
          <a:p>
            <a:pPr marL="457200" indent="-457200">
              <a:buFont typeface="+mj-lt"/>
              <a:buAutoNum type="arabicPeriod"/>
            </a:pPr>
            <a:r>
              <a:rPr lang="en-GB" sz="2450" dirty="0">
                <a:latin typeface="+mj-lt"/>
              </a:rPr>
              <a:t>And improving recovery times </a:t>
            </a:r>
          </a:p>
          <a:p>
            <a:endParaRPr lang="en-GB" sz="2400" dirty="0">
              <a:latin typeface="+mj-lt"/>
            </a:endParaRPr>
          </a:p>
          <a:p>
            <a:endParaRPr lang="en-GB" dirty="0">
              <a:latin typeface="+mj-lt"/>
            </a:endParaRPr>
          </a:p>
          <a:p>
            <a:endParaRPr lang="en-GB" dirty="0">
              <a:latin typeface="+mj-lt"/>
            </a:endParaRPr>
          </a:p>
        </p:txBody>
      </p:sp>
      <p:pic>
        <p:nvPicPr>
          <p:cNvPr id="2050" name="Picture 2"/>
          <p:cNvPicPr>
            <a:picLocks noChangeAspect="1" noChangeArrowheads="1"/>
          </p:cNvPicPr>
          <p:nvPr/>
        </p:nvPicPr>
        <p:blipFill>
          <a:blip r:embed="rId3" cstate="print"/>
          <a:srcRect r="52239"/>
          <a:stretch>
            <a:fillRect/>
          </a:stretch>
        </p:blipFill>
        <p:spPr bwMode="auto">
          <a:xfrm>
            <a:off x="179512" y="1484784"/>
            <a:ext cx="2304256" cy="5040560"/>
          </a:xfrm>
          <a:prstGeom prst="rect">
            <a:avLst/>
          </a:prstGeom>
          <a:ln>
            <a:noFill/>
          </a:ln>
          <a:effectLst>
            <a:softEdge rad="112500"/>
          </a:effectLst>
        </p:spPr>
      </p:pic>
      <p:sp>
        <p:nvSpPr>
          <p:cNvPr id="5" name="TextBox 4"/>
          <p:cNvSpPr txBox="1"/>
          <p:nvPr/>
        </p:nvSpPr>
        <p:spPr>
          <a:xfrm>
            <a:off x="6084168" y="536374"/>
            <a:ext cx="2376264" cy="646331"/>
          </a:xfrm>
          <a:prstGeom prst="rect">
            <a:avLst/>
          </a:prstGeom>
          <a:solidFill>
            <a:schemeClr val="bg1"/>
          </a:solidFill>
          <a:ln>
            <a:solidFill>
              <a:srgbClr val="FF0000"/>
            </a:solidFill>
          </a:ln>
        </p:spPr>
        <p:txBody>
          <a:bodyPr wrap="square" rtlCol="0">
            <a:spAutoFit/>
          </a:bodyPr>
          <a:lstStyle/>
          <a:p>
            <a:r>
              <a:rPr lang="en-GB" dirty="0">
                <a:latin typeface="+mj-lt"/>
              </a:rPr>
              <a:t>How is this technique carried out?</a:t>
            </a:r>
          </a:p>
        </p:txBody>
      </p:sp>
      <p:sp>
        <p:nvSpPr>
          <p:cNvPr id="4" name="Footer Placeholder 2">
            <a:extLst>
              <a:ext uri="{FF2B5EF4-FFF2-40B4-BE49-F238E27FC236}">
                <a16:creationId xmlns:a16="http://schemas.microsoft.com/office/drawing/2014/main" id="{DC6997C6-3586-BA3C-E663-DADD994C0840}"/>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6889ED0-6C5F-3BB4-331A-DAAC3C96B5E6}"/>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169F722A-984A-9717-3688-65C5316B0B83}"/>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D5C90C61-4F12-C608-89A5-6DD2D40E9D25}"/>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26060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5" name="Picture 2">
            <a:extLst>
              <a:ext uri="{FF2B5EF4-FFF2-40B4-BE49-F238E27FC236}">
                <a16:creationId xmlns:a16="http://schemas.microsoft.com/office/drawing/2014/main" id="{3268007B-689D-2F40-8EB1-0805EDC82270}"/>
              </a:ext>
            </a:extLst>
          </p:cNvPr>
          <p:cNvPicPr>
            <a:picLocks noChangeAspect="1" noChangeArrowheads="1"/>
          </p:cNvPicPr>
          <p:nvPr/>
        </p:nvPicPr>
        <p:blipFill>
          <a:blip r:embed="rId2" cstate="print"/>
          <a:srcRect/>
          <a:stretch>
            <a:fillRect/>
          </a:stretch>
        </p:blipFill>
        <p:spPr bwMode="auto">
          <a:xfrm>
            <a:off x="467544" y="2708920"/>
            <a:ext cx="8229600" cy="2188605"/>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95A71BD1-96A6-F2E1-B042-A45DE99B8C57}"/>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185D32E-23EF-59DB-6BD9-3E37F6A4A8B8}"/>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C97662C5-0035-7943-3C31-97A12F920CC4}"/>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029E1809-6368-0029-BE7A-7DDB71747604}"/>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571688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Blood doping</a:t>
            </a:r>
          </a:p>
        </p:txBody>
      </p:sp>
      <p:sp>
        <p:nvSpPr>
          <p:cNvPr id="3" name="Content Placeholder 2"/>
          <p:cNvSpPr>
            <a:spLocks noGrp="1"/>
          </p:cNvSpPr>
          <p:nvPr>
            <p:ph idx="1"/>
          </p:nvPr>
        </p:nvSpPr>
        <p:spPr>
          <a:xfrm>
            <a:off x="457200" y="1268760"/>
            <a:ext cx="8229600" cy="5256584"/>
          </a:xfrm>
          <a:noFill/>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GB" sz="2400" b="1" u="sng" dirty="0">
                <a:latin typeface="+mj-lt"/>
              </a:rPr>
              <a:t>Side effects</a:t>
            </a:r>
          </a:p>
          <a:p>
            <a:r>
              <a:rPr lang="en-GB" sz="2400" b="1" dirty="0">
                <a:latin typeface="+mj-lt"/>
              </a:rPr>
              <a:t>The blood becomes thicker (more viscous) </a:t>
            </a:r>
          </a:p>
          <a:p>
            <a:pPr lvl="1"/>
            <a:r>
              <a:rPr lang="en-GB" sz="2200" dirty="0">
                <a:latin typeface="+mj-lt"/>
              </a:rPr>
              <a:t>The heart has to work harder to pump the blood around the body</a:t>
            </a:r>
          </a:p>
          <a:p>
            <a:pPr lvl="1"/>
            <a:r>
              <a:rPr lang="en-GB" sz="2200" dirty="0">
                <a:latin typeface="+mj-lt"/>
              </a:rPr>
              <a:t>Increasing the risk of heart attacks, strokes, and pulmonary embolism (a blood clot on the lung)</a:t>
            </a:r>
          </a:p>
          <a:p>
            <a:r>
              <a:rPr lang="en-GB" sz="2400" b="1" dirty="0">
                <a:latin typeface="+mj-lt"/>
              </a:rPr>
              <a:t>Risk of infection</a:t>
            </a:r>
          </a:p>
          <a:p>
            <a:pPr lvl="1"/>
            <a:r>
              <a:rPr lang="en-GB" sz="2200" dirty="0">
                <a:latin typeface="+mj-lt"/>
              </a:rPr>
              <a:t>From injecting other people’s blood</a:t>
            </a:r>
          </a:p>
          <a:p>
            <a:pPr lvl="1"/>
            <a:r>
              <a:rPr lang="en-GB" sz="2200" dirty="0">
                <a:latin typeface="+mj-lt"/>
              </a:rPr>
              <a:t>Blood bags can get mixed up, particularly if a ‘doping doctor’ is handling bags from multiple athletes</a:t>
            </a:r>
          </a:p>
          <a:p>
            <a:r>
              <a:rPr lang="en-GB" sz="2400" b="1" dirty="0">
                <a:latin typeface="+mj-lt"/>
              </a:rPr>
              <a:t>Kidney disease </a:t>
            </a:r>
          </a:p>
          <a:p>
            <a:pPr lvl="1"/>
            <a:r>
              <a:rPr lang="en-GB" sz="2200" dirty="0">
                <a:latin typeface="+mj-lt"/>
              </a:rPr>
              <a:t>Excessive EPO use can cause kidney damage</a:t>
            </a:r>
          </a:p>
          <a:p>
            <a:pPr lvl="1"/>
            <a:endParaRPr lang="en-GB" dirty="0">
              <a:latin typeface="+mj-lt"/>
            </a:endParaRPr>
          </a:p>
          <a:p>
            <a:endParaRPr lang="en-GB" dirty="0">
              <a:latin typeface="+mj-lt"/>
            </a:endParaRPr>
          </a:p>
        </p:txBody>
      </p:sp>
      <p:sp>
        <p:nvSpPr>
          <p:cNvPr id="5" name="TextBox 4"/>
          <p:cNvSpPr txBox="1"/>
          <p:nvPr/>
        </p:nvSpPr>
        <p:spPr>
          <a:xfrm>
            <a:off x="5652120" y="116632"/>
            <a:ext cx="3312368" cy="923330"/>
          </a:xfrm>
          <a:prstGeom prst="rect">
            <a:avLst/>
          </a:prstGeom>
          <a:solidFill>
            <a:schemeClr val="bg1"/>
          </a:solidFill>
          <a:ln>
            <a:solidFill>
              <a:srgbClr val="FF0000"/>
            </a:solidFill>
          </a:ln>
        </p:spPr>
        <p:txBody>
          <a:bodyPr wrap="square" rtlCol="0">
            <a:spAutoFit/>
          </a:bodyPr>
          <a:lstStyle/>
          <a:p>
            <a:r>
              <a:rPr lang="en-GB" dirty="0">
                <a:latin typeface="+mj-lt"/>
              </a:rPr>
              <a:t>A number of cyclists died of heart attacks due to excessive EPO use in the 1980s and 1990s</a:t>
            </a:r>
          </a:p>
        </p:txBody>
      </p:sp>
      <p:sp>
        <p:nvSpPr>
          <p:cNvPr id="4" name="Footer Placeholder 2">
            <a:extLst>
              <a:ext uri="{FF2B5EF4-FFF2-40B4-BE49-F238E27FC236}">
                <a16:creationId xmlns:a16="http://schemas.microsoft.com/office/drawing/2014/main" id="{45B2134D-0847-23B2-BDC3-CD160F9EEE99}"/>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DCA499C-7554-A903-29B0-B9B21222EEDF}"/>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B807DB25-2ABA-D992-315A-611D0F3C8EEF}"/>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AE388C95-1308-2E0D-F693-AAD0F9F63523}"/>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868513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864096"/>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Summary questions</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endParaRPr lang="en-GB" dirty="0">
              <a:latin typeface="+mj-lt"/>
            </a:endParaRPr>
          </a:p>
          <a:p>
            <a:pPr marL="514350" indent="-514350">
              <a:buFont typeface="+mj-lt"/>
              <a:buAutoNum type="arabicPeriod"/>
            </a:pPr>
            <a:r>
              <a:rPr lang="en-GB" dirty="0">
                <a:latin typeface="+mj-lt"/>
              </a:rPr>
              <a:t>Can you provide a range of reasons why athletes may choose to use blood doping?</a:t>
            </a:r>
          </a:p>
          <a:p>
            <a:pPr marL="514350" indent="-514350">
              <a:buFont typeface="+mj-lt"/>
              <a:buAutoNum type="arabicPeriod"/>
            </a:pPr>
            <a:r>
              <a:rPr lang="en-GB" dirty="0">
                <a:latin typeface="+mj-lt"/>
              </a:rPr>
              <a:t>Can you explain how the two types of blood doping are carried out?</a:t>
            </a:r>
          </a:p>
          <a:p>
            <a:pPr marL="514350" indent="-514350">
              <a:buFont typeface="+mj-lt"/>
              <a:buAutoNum type="arabicPeriod"/>
            </a:pPr>
            <a:r>
              <a:rPr lang="en-GB" dirty="0">
                <a:latin typeface="+mj-lt"/>
              </a:rPr>
              <a:t>Can you explain the effects of blood doping on performance, state the kind of athletes who would benefit and explain why?</a:t>
            </a:r>
          </a:p>
          <a:p>
            <a:pPr marL="514350" indent="-514350">
              <a:buFont typeface="+mj-lt"/>
              <a:buAutoNum type="arabicPeriod"/>
            </a:pPr>
            <a:r>
              <a:rPr lang="en-GB" dirty="0">
                <a:latin typeface="+mj-lt"/>
              </a:rPr>
              <a:t>Can you describe the dangers of blood doping?</a:t>
            </a:r>
          </a:p>
          <a:p>
            <a:pPr>
              <a:buNone/>
            </a:pPr>
            <a:endParaRPr lang="en-GB" dirty="0">
              <a:latin typeface="+mj-lt"/>
            </a:endParaRPr>
          </a:p>
          <a:p>
            <a:pPr>
              <a:buNone/>
            </a:pPr>
            <a:endParaRPr lang="en-GB" dirty="0">
              <a:latin typeface="+mj-lt"/>
            </a:endParaRPr>
          </a:p>
          <a:p>
            <a:pPr>
              <a:buNone/>
            </a:pPr>
            <a:endParaRPr lang="en-GB" dirty="0">
              <a:latin typeface="+mj-lt"/>
            </a:endParaRPr>
          </a:p>
        </p:txBody>
      </p:sp>
      <p:sp>
        <p:nvSpPr>
          <p:cNvPr id="5" name="TextBox 4"/>
          <p:cNvSpPr txBox="1"/>
          <p:nvPr/>
        </p:nvSpPr>
        <p:spPr>
          <a:xfrm>
            <a:off x="1043608" y="5661248"/>
            <a:ext cx="7056784" cy="646331"/>
          </a:xfrm>
          <a:prstGeom prst="rect">
            <a:avLst/>
          </a:prstGeom>
          <a:solidFill>
            <a:schemeClr val="bg1"/>
          </a:solidFill>
          <a:ln>
            <a:solidFill>
              <a:srgbClr val="FF0000"/>
            </a:solidFill>
          </a:ln>
        </p:spPr>
        <p:txBody>
          <a:bodyPr wrap="square" rtlCol="0">
            <a:spAutoFit/>
          </a:bodyPr>
          <a:lstStyle/>
          <a:p>
            <a:r>
              <a:rPr lang="en-GB" dirty="0">
                <a:latin typeface="+mj-lt"/>
              </a:rPr>
              <a:t>Answer one or more of the above without your notes, then check back to ensure all information is accurate and your answer is sufficiently detailed</a:t>
            </a:r>
          </a:p>
        </p:txBody>
      </p:sp>
      <p:sp>
        <p:nvSpPr>
          <p:cNvPr id="4" name="Footer Placeholder 2">
            <a:extLst>
              <a:ext uri="{FF2B5EF4-FFF2-40B4-BE49-F238E27FC236}">
                <a16:creationId xmlns:a16="http://schemas.microsoft.com/office/drawing/2014/main" id="{3F648E17-25B7-C0CC-9977-FEE26BEDDE1A}"/>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73F103F-D868-02C0-8114-F94A4294F840}"/>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953D3DAF-1229-12F1-0478-EFB5900F1CDC}"/>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95F3C358-5B49-93B4-D913-5BC2A2334DF6}"/>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84353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2492896"/>
            <a:ext cx="7851648" cy="731693"/>
          </a:xfrm>
          <a:ln>
            <a:solidFill>
              <a:schemeClr val="tx1"/>
            </a:solidFill>
          </a:ln>
        </p:spPr>
        <p:txBody>
          <a:bodyPr>
            <a:normAutofit fontScale="90000"/>
          </a:bodyPr>
          <a:lstStyle/>
          <a:p>
            <a:pPr algn="l"/>
            <a:r>
              <a:rPr lang="en-GB" sz="3600" dirty="0"/>
              <a:t> </a:t>
            </a:r>
            <a:br>
              <a:rPr lang="en-GB" dirty="0"/>
            </a:br>
            <a:r>
              <a:rPr lang="en-GB" sz="4900" dirty="0"/>
              <a:t>11.3 Risk and risk assessment</a:t>
            </a:r>
            <a:endParaRPr lang="en-GB" sz="4200" dirty="0"/>
          </a:p>
        </p:txBody>
      </p:sp>
      <p:sp>
        <p:nvSpPr>
          <p:cNvPr id="3" name="Subtitle 2"/>
          <p:cNvSpPr>
            <a:spLocks noGrp="1"/>
          </p:cNvSpPr>
          <p:nvPr>
            <p:ph type="subTitle" idx="1"/>
          </p:nvPr>
        </p:nvSpPr>
        <p:spPr>
          <a:xfrm>
            <a:off x="605408" y="3284984"/>
            <a:ext cx="7851648" cy="2088232"/>
          </a:xfrm>
          <a:ln>
            <a:solidFill>
              <a:schemeClr val="tx1"/>
            </a:solidFill>
          </a:ln>
        </p:spPr>
        <p:txBody>
          <a:bodyPr>
            <a:normAutofit fontScale="92500"/>
          </a:bodyPr>
          <a:lstStyle/>
          <a:p>
            <a:pPr algn="ctr"/>
            <a:r>
              <a:rPr lang="en-GB" sz="2400" dirty="0">
                <a:latin typeface="+mj-lt"/>
              </a:rPr>
              <a:t> </a:t>
            </a:r>
            <a:r>
              <a:rPr lang="en-GB" sz="2400" u="sng" dirty="0">
                <a:latin typeface="+mj-lt"/>
              </a:rPr>
              <a:t>Learning objectives</a:t>
            </a:r>
          </a:p>
          <a:p>
            <a:pPr algn="l"/>
            <a:r>
              <a:rPr lang="en-GB" sz="2400" dirty="0">
                <a:latin typeface="+mj-lt"/>
              </a:rPr>
              <a:t> 1) Identify and describe the differences between real and perceived</a:t>
            </a:r>
          </a:p>
          <a:p>
            <a:pPr algn="l"/>
            <a:r>
              <a:rPr lang="en-GB" sz="2400" dirty="0">
                <a:latin typeface="+mj-lt"/>
              </a:rPr>
              <a:t>      risk</a:t>
            </a:r>
          </a:p>
          <a:p>
            <a:pPr algn="l"/>
            <a:r>
              <a:rPr lang="en-GB" sz="2400" dirty="0">
                <a:latin typeface="+mj-lt"/>
              </a:rPr>
              <a:t> 2) Assess risks in different environments</a:t>
            </a:r>
          </a:p>
          <a:p>
            <a:pPr algn="l"/>
            <a:r>
              <a:rPr lang="en-GB" sz="2400" dirty="0">
                <a:latin typeface="+mj-lt"/>
              </a:rPr>
              <a:t> 3) Suggest strategies for reducing risk and injury in physical activities</a:t>
            </a:r>
          </a:p>
        </p:txBody>
      </p:sp>
      <p:sp>
        <p:nvSpPr>
          <p:cNvPr id="6" name="Rounded Rectangle 5">
            <a:extLst>
              <a:ext uri="{FF2B5EF4-FFF2-40B4-BE49-F238E27FC236}">
                <a16:creationId xmlns:a16="http://schemas.microsoft.com/office/drawing/2014/main" id="{C5856E02-3AE4-6F4C-9FA8-CBFC0D893D7E}"/>
              </a:ext>
            </a:extLst>
          </p:cNvPr>
          <p:cNvSpPr/>
          <p:nvPr/>
        </p:nvSpPr>
        <p:spPr>
          <a:xfrm>
            <a:off x="395536" y="395952"/>
            <a:ext cx="4101954" cy="1569661"/>
          </a:xfrm>
          <a:prstGeom prst="roundRect">
            <a:avLst/>
          </a:prstGeom>
          <a:solidFill>
            <a:schemeClr val="accent6">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643DB1-4BBD-BB4D-A4C9-0168BE0B6EAA}"/>
              </a:ext>
            </a:extLst>
          </p:cNvPr>
          <p:cNvSpPr txBox="1"/>
          <p:nvPr/>
        </p:nvSpPr>
        <p:spPr>
          <a:xfrm>
            <a:off x="539552" y="623590"/>
            <a:ext cx="3816424" cy="1077218"/>
          </a:xfrm>
          <a:prstGeom prst="rect">
            <a:avLst/>
          </a:prstGeom>
          <a:noFill/>
        </p:spPr>
        <p:txBody>
          <a:bodyPr wrap="square" rtlCol="0">
            <a:spAutoFit/>
          </a:bodyPr>
          <a:lstStyle/>
          <a:p>
            <a:pPr algn="ctr"/>
            <a:r>
              <a:rPr lang="en-GB" sz="3200" dirty="0">
                <a:solidFill>
                  <a:schemeClr val="bg1"/>
                </a:solidFill>
                <a:latin typeface="+mj-lt"/>
              </a:rPr>
              <a:t>Social, cultural and ethical influences</a:t>
            </a:r>
            <a:endParaRPr lang="en-US" sz="3200" dirty="0">
              <a:solidFill>
                <a:schemeClr val="bg1"/>
              </a:solidFill>
              <a:latin typeface="+mj-lt"/>
            </a:endParaRPr>
          </a:p>
        </p:txBody>
      </p:sp>
      <p:sp>
        <p:nvSpPr>
          <p:cNvPr id="10" name="Rounded Rectangle 9">
            <a:extLst>
              <a:ext uri="{FF2B5EF4-FFF2-40B4-BE49-F238E27FC236}">
                <a16:creationId xmlns:a16="http://schemas.microsoft.com/office/drawing/2014/main" id="{215FA3B8-2A25-4B43-8C46-4C8858496BC1}"/>
              </a:ext>
            </a:extLst>
          </p:cNvPr>
          <p:cNvSpPr/>
          <p:nvPr/>
        </p:nvSpPr>
        <p:spPr>
          <a:xfrm>
            <a:off x="4603913" y="395952"/>
            <a:ext cx="4101954" cy="1569661"/>
          </a:xfrm>
          <a:prstGeom prst="roundRect">
            <a:avLst/>
          </a:prstGeom>
          <a:solidFill>
            <a:srgbClr val="945200"/>
          </a:solidFill>
          <a:ln w="3810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C506C50-244A-564E-A416-5B7D0689A1A8}"/>
              </a:ext>
            </a:extLst>
          </p:cNvPr>
          <p:cNvSpPr txBox="1"/>
          <p:nvPr/>
        </p:nvSpPr>
        <p:spPr>
          <a:xfrm>
            <a:off x="4745427" y="395953"/>
            <a:ext cx="3816424" cy="1569660"/>
          </a:xfrm>
          <a:prstGeom prst="rect">
            <a:avLst/>
          </a:prstGeom>
          <a:noFill/>
        </p:spPr>
        <p:txBody>
          <a:bodyPr wrap="square" rtlCol="0">
            <a:spAutoFit/>
          </a:bodyPr>
          <a:lstStyle/>
          <a:p>
            <a:pPr algn="ctr"/>
            <a:r>
              <a:rPr lang="en-GB" sz="3200" u="sng" dirty="0">
                <a:latin typeface="+mj-lt"/>
              </a:rPr>
              <a:t>Chapter 11</a:t>
            </a:r>
            <a:endParaRPr lang="en-GB" sz="3200" dirty="0">
              <a:latin typeface="+mj-lt"/>
            </a:endParaRPr>
          </a:p>
          <a:p>
            <a:pPr algn="ctr"/>
            <a:r>
              <a:rPr lang="en-GB" sz="3200" dirty="0">
                <a:latin typeface="+mj-lt"/>
              </a:rPr>
              <a:t>Ethics and other issues</a:t>
            </a:r>
            <a:endParaRPr lang="en-US" sz="3200" dirty="0">
              <a:latin typeface="+mj-lt"/>
            </a:endParaRPr>
          </a:p>
        </p:txBody>
      </p:sp>
      <p:sp>
        <p:nvSpPr>
          <p:cNvPr id="4" name="Footer Placeholder 2">
            <a:extLst>
              <a:ext uri="{FF2B5EF4-FFF2-40B4-BE49-F238E27FC236}">
                <a16:creationId xmlns:a16="http://schemas.microsoft.com/office/drawing/2014/main" id="{62C920B4-0D3B-D7B5-7587-31F4ABF7E5DB}"/>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9278F10-5ED4-162A-E5E5-86171A7AE330}"/>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4BFC7920-32BA-985A-8430-9FF006A456AF}"/>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F2737E92-370C-8BB8-099B-BF5BB03024EA}"/>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733307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4" name="Picture 2">
            <a:extLst>
              <a:ext uri="{FF2B5EF4-FFF2-40B4-BE49-F238E27FC236}">
                <a16:creationId xmlns:a16="http://schemas.microsoft.com/office/drawing/2014/main" id="{AA99F121-5D34-674F-9568-3289E0413708}"/>
              </a:ext>
            </a:extLst>
          </p:cNvPr>
          <p:cNvPicPr>
            <a:picLocks noChangeAspect="1" noChangeArrowheads="1"/>
          </p:cNvPicPr>
          <p:nvPr/>
        </p:nvPicPr>
        <p:blipFill>
          <a:blip r:embed="rId2" cstate="print"/>
          <a:srcRect/>
          <a:stretch>
            <a:fillRect/>
          </a:stretch>
        </p:blipFill>
        <p:spPr bwMode="auto">
          <a:xfrm>
            <a:off x="134115" y="2060848"/>
            <a:ext cx="8872885" cy="3816424"/>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2FE3049E-5762-7514-B50E-76ADE2DBF555}"/>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1677996-A9BC-5C3D-139E-4BFAC7F7A815}"/>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BC313494-1F3A-D6A7-5946-EE8C670A5131}"/>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3FC8969B-5E45-3464-ECF1-257F75AC3A08}"/>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499226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792088"/>
          </a:xfrm>
          <a:noFill/>
        </p:spPr>
        <p:style>
          <a:lnRef idx="2">
            <a:schemeClr val="dk1"/>
          </a:lnRef>
          <a:fillRef idx="1">
            <a:schemeClr val="lt1"/>
          </a:fillRef>
          <a:effectRef idx="0">
            <a:schemeClr val="dk1"/>
          </a:effectRef>
          <a:fontRef idx="minor">
            <a:schemeClr val="dk1"/>
          </a:fontRef>
        </p:style>
        <p:txBody>
          <a:bodyPr>
            <a:normAutofit fontScale="90000"/>
          </a:bodyPr>
          <a:lstStyle/>
          <a:p>
            <a:r>
              <a:rPr lang="en-GB" dirty="0">
                <a:latin typeface="+mj-lt"/>
              </a:rPr>
              <a:t>Introduction</a:t>
            </a:r>
          </a:p>
        </p:txBody>
      </p:sp>
      <p:sp>
        <p:nvSpPr>
          <p:cNvPr id="3" name="Content Placeholder 2"/>
          <p:cNvSpPr>
            <a:spLocks noGrp="1"/>
          </p:cNvSpPr>
          <p:nvPr>
            <p:ph idx="1"/>
          </p:nvPr>
        </p:nvSpPr>
        <p:spPr>
          <a:xfrm>
            <a:off x="457200" y="1124744"/>
            <a:ext cx="8229600" cy="5400600"/>
          </a:xfrm>
          <a:noFill/>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en-GB" dirty="0">
                <a:latin typeface="+mj-lt"/>
              </a:rPr>
              <a:t>Participating in physical activities has a risk involved. It is important to identify any harm that may occur and to make the activity as safe as possible.</a:t>
            </a:r>
          </a:p>
          <a:p>
            <a:pPr>
              <a:buNone/>
            </a:pPr>
            <a:endParaRPr lang="en-GB" dirty="0">
              <a:latin typeface="+mj-lt"/>
            </a:endParaRPr>
          </a:p>
          <a:p>
            <a:r>
              <a:rPr lang="en-GB" dirty="0">
                <a:latin typeface="+mj-lt"/>
              </a:rPr>
              <a:t>What do you think the differences are between real risk and perceived risk?</a:t>
            </a:r>
          </a:p>
          <a:p>
            <a:r>
              <a:rPr lang="en-GB" dirty="0">
                <a:latin typeface="+mj-lt"/>
              </a:rPr>
              <a:t>Can you think of risk factors that exist in any of the following environments?</a:t>
            </a:r>
          </a:p>
          <a:p>
            <a:pPr lvl="1"/>
            <a:r>
              <a:rPr lang="en-GB" dirty="0">
                <a:latin typeface="+mj-lt"/>
              </a:rPr>
              <a:t>Sports halls/gymnasiums </a:t>
            </a:r>
          </a:p>
          <a:p>
            <a:pPr lvl="1"/>
            <a:r>
              <a:rPr lang="en-GB" dirty="0">
                <a:latin typeface="+mj-lt"/>
              </a:rPr>
              <a:t>Playing fields</a:t>
            </a:r>
          </a:p>
          <a:p>
            <a:pPr lvl="1"/>
            <a:r>
              <a:rPr lang="en-GB" dirty="0">
                <a:latin typeface="+mj-lt"/>
              </a:rPr>
              <a:t>Swimming pools</a:t>
            </a:r>
          </a:p>
          <a:p>
            <a:pPr lvl="1"/>
            <a:r>
              <a:rPr lang="en-GB" dirty="0">
                <a:latin typeface="+mj-lt"/>
              </a:rPr>
              <a:t>Artificial surfaces (e.g. Astro turf, 4g pitches)</a:t>
            </a:r>
          </a:p>
          <a:p>
            <a:r>
              <a:rPr lang="en-GB" dirty="0">
                <a:latin typeface="+mj-lt"/>
              </a:rPr>
              <a:t>Can you identify ways in which risk can be reduced in sport/physical activity?</a:t>
            </a:r>
          </a:p>
        </p:txBody>
      </p:sp>
      <p:sp>
        <p:nvSpPr>
          <p:cNvPr id="5" name="TextBox 4"/>
          <p:cNvSpPr txBox="1"/>
          <p:nvPr/>
        </p:nvSpPr>
        <p:spPr>
          <a:xfrm>
            <a:off x="5868144" y="4078813"/>
            <a:ext cx="3024336" cy="646331"/>
          </a:xfrm>
          <a:prstGeom prst="rect">
            <a:avLst/>
          </a:prstGeom>
          <a:solidFill>
            <a:schemeClr val="bg1"/>
          </a:solidFill>
          <a:ln>
            <a:solidFill>
              <a:srgbClr val="FF0000"/>
            </a:solidFill>
          </a:ln>
        </p:spPr>
        <p:txBody>
          <a:bodyPr wrap="square" rtlCol="0">
            <a:spAutoFit/>
          </a:bodyPr>
          <a:lstStyle/>
          <a:p>
            <a:r>
              <a:rPr lang="en-GB" dirty="0">
                <a:latin typeface="+mj-lt"/>
              </a:rPr>
              <a:t>Discuss one or more of these questions in pairs</a:t>
            </a:r>
          </a:p>
        </p:txBody>
      </p:sp>
      <p:sp>
        <p:nvSpPr>
          <p:cNvPr id="6" name="Rounded Rectangle 5"/>
          <p:cNvSpPr/>
          <p:nvPr/>
        </p:nvSpPr>
        <p:spPr>
          <a:xfrm>
            <a:off x="251520" y="1124744"/>
            <a:ext cx="8640960" cy="10801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4" name="Footer Placeholder 2">
            <a:extLst>
              <a:ext uri="{FF2B5EF4-FFF2-40B4-BE49-F238E27FC236}">
                <a16:creationId xmlns:a16="http://schemas.microsoft.com/office/drawing/2014/main" id="{FDF2C4F4-40EA-31B2-C13A-36FDA1FC7BA1}"/>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439DB3F-6D5C-3FE8-10D0-77DCAA9FD31F}"/>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F70EC2C7-63FB-0F3C-8D6D-D8594C7E571E}"/>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76479F35-A504-FFF7-1357-D4D49B1DF676}"/>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573801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864096"/>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Risk – real and perceived</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r>
              <a:rPr lang="en-GB" sz="2400" b="1" dirty="0">
                <a:latin typeface="+mj-lt"/>
              </a:rPr>
              <a:t>Real risk – </a:t>
            </a:r>
          </a:p>
          <a:p>
            <a:pPr lvl="1"/>
            <a:r>
              <a:rPr lang="en-GB" sz="2200" dirty="0">
                <a:latin typeface="+mj-lt"/>
              </a:rPr>
              <a:t>‘The amount of danger that actually exists in the activity’</a:t>
            </a:r>
          </a:p>
          <a:p>
            <a:pPr lvl="1"/>
            <a:r>
              <a:rPr lang="en-GB" sz="2200" dirty="0">
                <a:latin typeface="+mj-lt"/>
              </a:rPr>
              <a:t>It’s the level of risk that exists after taking into account safety controls and measures</a:t>
            </a:r>
          </a:p>
          <a:p>
            <a:pPr lvl="1"/>
            <a:r>
              <a:rPr lang="en-GB" sz="2200" dirty="0">
                <a:latin typeface="+mj-lt"/>
              </a:rPr>
              <a:t>E.g. Rock climbing may appear to involve a significant level of risk, but taking into account the safety ropes, helmet and experienced guide, the </a:t>
            </a:r>
            <a:r>
              <a:rPr lang="en-GB" sz="2200" b="1" dirty="0">
                <a:latin typeface="+mj-lt"/>
              </a:rPr>
              <a:t>real</a:t>
            </a:r>
            <a:r>
              <a:rPr lang="en-GB" sz="2200" dirty="0">
                <a:latin typeface="+mj-lt"/>
              </a:rPr>
              <a:t> risk is relatively low</a:t>
            </a:r>
          </a:p>
          <a:p>
            <a:r>
              <a:rPr lang="en-GB" sz="2400" b="1" dirty="0">
                <a:latin typeface="+mj-lt"/>
              </a:rPr>
              <a:t>Perceived risk – </a:t>
            </a:r>
          </a:p>
          <a:p>
            <a:pPr lvl="1"/>
            <a:r>
              <a:rPr lang="en-GB" sz="2200" dirty="0">
                <a:latin typeface="+mj-lt"/>
              </a:rPr>
              <a:t>‘An individual’s subjective or personal judgement about the dangers of an activity’</a:t>
            </a:r>
          </a:p>
          <a:p>
            <a:pPr lvl="1"/>
            <a:r>
              <a:rPr lang="en-GB" sz="2200" dirty="0">
                <a:latin typeface="+mj-lt"/>
              </a:rPr>
              <a:t>It’s an individual’s view of risk – what some people may think of as dangerous, others may not</a:t>
            </a:r>
          </a:p>
          <a:p>
            <a:endParaRPr lang="en-GB" sz="2400" dirty="0">
              <a:latin typeface="+mj-lt"/>
            </a:endParaRPr>
          </a:p>
          <a:p>
            <a:endParaRPr lang="en-GB" dirty="0">
              <a:latin typeface="+mj-lt"/>
            </a:endParaRPr>
          </a:p>
          <a:p>
            <a:endParaRPr lang="en-GB" dirty="0">
              <a:latin typeface="+mj-lt"/>
            </a:endParaRPr>
          </a:p>
        </p:txBody>
      </p:sp>
      <p:sp>
        <p:nvSpPr>
          <p:cNvPr id="6" name="TextBox 5"/>
          <p:cNvSpPr txBox="1"/>
          <p:nvPr/>
        </p:nvSpPr>
        <p:spPr>
          <a:xfrm>
            <a:off x="5940152" y="5733256"/>
            <a:ext cx="3024336" cy="923330"/>
          </a:xfrm>
          <a:prstGeom prst="rect">
            <a:avLst/>
          </a:prstGeom>
          <a:solidFill>
            <a:schemeClr val="bg1"/>
          </a:solidFill>
          <a:ln>
            <a:solidFill>
              <a:srgbClr val="FF0000"/>
            </a:solidFill>
          </a:ln>
        </p:spPr>
        <p:txBody>
          <a:bodyPr wrap="square" rtlCol="0">
            <a:spAutoFit/>
          </a:bodyPr>
          <a:lstStyle/>
          <a:p>
            <a:r>
              <a:rPr lang="en-GB" b="1" dirty="0">
                <a:latin typeface="+mj-lt"/>
              </a:rPr>
              <a:t>Risk assessments</a:t>
            </a:r>
            <a:r>
              <a:rPr lang="en-GB" dirty="0">
                <a:latin typeface="+mj-lt"/>
              </a:rPr>
              <a:t> – are used to calculate the </a:t>
            </a:r>
            <a:r>
              <a:rPr lang="en-GB" u="sng" dirty="0">
                <a:latin typeface="+mj-lt"/>
              </a:rPr>
              <a:t>real</a:t>
            </a:r>
            <a:r>
              <a:rPr lang="en-GB" dirty="0">
                <a:latin typeface="+mj-lt"/>
              </a:rPr>
              <a:t> risk involved in an activity</a:t>
            </a:r>
            <a:endParaRPr lang="en-GB" b="1" dirty="0">
              <a:latin typeface="+mj-lt"/>
            </a:endParaRPr>
          </a:p>
        </p:txBody>
      </p:sp>
      <p:sp>
        <p:nvSpPr>
          <p:cNvPr id="7" name="TextBox 6"/>
          <p:cNvSpPr txBox="1"/>
          <p:nvPr/>
        </p:nvSpPr>
        <p:spPr>
          <a:xfrm>
            <a:off x="179512" y="6023029"/>
            <a:ext cx="4896544" cy="646331"/>
          </a:xfrm>
          <a:prstGeom prst="rect">
            <a:avLst/>
          </a:prstGeom>
          <a:solidFill>
            <a:schemeClr val="bg1"/>
          </a:solidFill>
          <a:ln>
            <a:solidFill>
              <a:srgbClr val="FF0000"/>
            </a:solidFill>
          </a:ln>
        </p:spPr>
        <p:txBody>
          <a:bodyPr wrap="square" rtlCol="0">
            <a:spAutoFit/>
          </a:bodyPr>
          <a:lstStyle/>
          <a:p>
            <a:r>
              <a:rPr lang="en-GB" b="1" dirty="0">
                <a:latin typeface="+mj-lt"/>
              </a:rPr>
              <a:t>Perception</a:t>
            </a:r>
            <a:r>
              <a:rPr lang="en-GB" dirty="0">
                <a:latin typeface="+mj-lt"/>
              </a:rPr>
              <a:t> – the way in which something is interpreted. A perception is not necessarily true</a:t>
            </a:r>
          </a:p>
        </p:txBody>
      </p:sp>
      <p:sp>
        <p:nvSpPr>
          <p:cNvPr id="4" name="Footer Placeholder 2">
            <a:extLst>
              <a:ext uri="{FF2B5EF4-FFF2-40B4-BE49-F238E27FC236}">
                <a16:creationId xmlns:a16="http://schemas.microsoft.com/office/drawing/2014/main" id="{4306C6AB-3AE8-C6B7-37C6-C5ADFBD37BF5}"/>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553D501-1B68-6C30-99CC-D9A66A273DF4}"/>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321BC8E9-C19F-8E58-3751-67C0D3648DA9}"/>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AE2491C2-3ADC-ACA0-9F55-925CE2E5821C}"/>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926274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864096"/>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Risk – real and perceived</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r>
              <a:rPr lang="en-GB" sz="2400" dirty="0">
                <a:latin typeface="+mj-lt"/>
              </a:rPr>
              <a:t>A class is taking part in a climbing wall session. The teacher has conducted a risk assessment and the students are secured to the wall by ropes meaning </a:t>
            </a:r>
            <a:r>
              <a:rPr lang="en-GB" sz="2400" b="1" dirty="0">
                <a:latin typeface="+mj-lt"/>
              </a:rPr>
              <a:t>real risk</a:t>
            </a:r>
            <a:r>
              <a:rPr lang="en-GB" sz="2400" dirty="0">
                <a:latin typeface="+mj-lt"/>
              </a:rPr>
              <a:t> is low. Many of the parents will</a:t>
            </a:r>
            <a:r>
              <a:rPr lang="en-GB" sz="2400" b="1" dirty="0">
                <a:latin typeface="+mj-lt"/>
              </a:rPr>
              <a:t> perceive</a:t>
            </a:r>
            <a:r>
              <a:rPr lang="en-GB" sz="2400" dirty="0">
                <a:latin typeface="+mj-lt"/>
              </a:rPr>
              <a:t> the activity as high-risk however (they think their children could fall and injure themselves)</a:t>
            </a:r>
          </a:p>
          <a:p>
            <a:r>
              <a:rPr lang="en-GB" sz="2400" dirty="0">
                <a:latin typeface="+mj-lt"/>
              </a:rPr>
              <a:t>Students are learning to throw a javelin for the first time. They </a:t>
            </a:r>
            <a:r>
              <a:rPr lang="en-GB" sz="2400" b="1" dirty="0">
                <a:latin typeface="+mj-lt"/>
              </a:rPr>
              <a:t>perceive</a:t>
            </a:r>
            <a:r>
              <a:rPr lang="en-GB" sz="2400" dirty="0">
                <a:latin typeface="+mj-lt"/>
              </a:rPr>
              <a:t> the activity as high-risk as the javelin is a sharp and dangerous object. However, the teacher has completed a risk assessment and has many safety measures in place meaning the </a:t>
            </a:r>
            <a:r>
              <a:rPr lang="en-GB" sz="2400" b="1" dirty="0">
                <a:latin typeface="+mj-lt"/>
              </a:rPr>
              <a:t>real risk</a:t>
            </a:r>
            <a:r>
              <a:rPr lang="en-GB" sz="2400" dirty="0">
                <a:latin typeface="+mj-lt"/>
              </a:rPr>
              <a:t> is low</a:t>
            </a:r>
          </a:p>
          <a:p>
            <a:endParaRPr lang="en-GB" sz="2400" dirty="0">
              <a:latin typeface="+mj-lt"/>
            </a:endParaRPr>
          </a:p>
          <a:p>
            <a:r>
              <a:rPr lang="en-GB" sz="2400" i="1" dirty="0">
                <a:latin typeface="+mj-lt"/>
              </a:rPr>
              <a:t>Can you identify any other situations where there may be a perceived risk, but not a real risk</a:t>
            </a:r>
          </a:p>
          <a:p>
            <a:endParaRPr lang="en-GB" sz="2200" dirty="0">
              <a:latin typeface="+mj-lt"/>
            </a:endParaRPr>
          </a:p>
          <a:p>
            <a:endParaRPr lang="en-GB" sz="2400" dirty="0">
              <a:latin typeface="+mj-lt"/>
            </a:endParaRPr>
          </a:p>
          <a:p>
            <a:endParaRPr lang="en-GB" dirty="0">
              <a:latin typeface="+mj-lt"/>
            </a:endParaRPr>
          </a:p>
          <a:p>
            <a:endParaRPr lang="en-GB" dirty="0">
              <a:latin typeface="+mj-lt"/>
            </a:endParaRPr>
          </a:p>
        </p:txBody>
      </p:sp>
      <p:sp>
        <p:nvSpPr>
          <p:cNvPr id="4" name="Rounded Rectangle 3"/>
          <p:cNvSpPr/>
          <p:nvPr/>
        </p:nvSpPr>
        <p:spPr>
          <a:xfrm>
            <a:off x="251520" y="5445224"/>
            <a:ext cx="8640960" cy="7920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 name="TextBox 4">
            <a:extLst>
              <a:ext uri="{FF2B5EF4-FFF2-40B4-BE49-F238E27FC236}">
                <a16:creationId xmlns:a16="http://schemas.microsoft.com/office/drawing/2014/main" id="{F7FE1C0F-A2B0-8B46-A42C-112020CA36BB}"/>
              </a:ext>
            </a:extLst>
          </p:cNvPr>
          <p:cNvSpPr txBox="1"/>
          <p:nvPr/>
        </p:nvSpPr>
        <p:spPr>
          <a:xfrm>
            <a:off x="7812360" y="508030"/>
            <a:ext cx="1080120" cy="369332"/>
          </a:xfrm>
          <a:prstGeom prst="rect">
            <a:avLst/>
          </a:prstGeom>
          <a:solidFill>
            <a:schemeClr val="bg1"/>
          </a:solidFill>
          <a:ln>
            <a:solidFill>
              <a:srgbClr val="FF0000"/>
            </a:solidFill>
          </a:ln>
        </p:spPr>
        <p:txBody>
          <a:bodyPr wrap="square" rtlCol="0">
            <a:spAutoFit/>
          </a:bodyPr>
          <a:lstStyle/>
          <a:p>
            <a:r>
              <a:rPr lang="en-GB" dirty="0">
                <a:latin typeface="+mj-lt"/>
              </a:rPr>
              <a:t>Examples</a:t>
            </a:r>
          </a:p>
        </p:txBody>
      </p:sp>
      <p:sp>
        <p:nvSpPr>
          <p:cNvPr id="6" name="Footer Placeholder 2">
            <a:extLst>
              <a:ext uri="{FF2B5EF4-FFF2-40B4-BE49-F238E27FC236}">
                <a16:creationId xmlns:a16="http://schemas.microsoft.com/office/drawing/2014/main" id="{C7663A0C-E559-3CCF-2B20-CACCA54A62FA}"/>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E596DC1-B49E-D975-4208-505B085B2E8E}"/>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BAEE4FB8-A339-6B21-A5A1-152A430B4F88}"/>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B3674875-7111-9E26-AAA1-889175302882}"/>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973385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39944" cy="864096"/>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Risk assessment </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r>
              <a:rPr lang="en-GB" sz="2400" dirty="0">
                <a:latin typeface="+mj-lt"/>
              </a:rPr>
              <a:t>It is important to complete a </a:t>
            </a:r>
            <a:r>
              <a:rPr lang="en-GB" sz="2400" u="sng" dirty="0">
                <a:latin typeface="+mj-lt"/>
              </a:rPr>
              <a:t>risk assessment</a:t>
            </a:r>
            <a:r>
              <a:rPr lang="en-GB" sz="2400" dirty="0">
                <a:latin typeface="+mj-lt"/>
              </a:rPr>
              <a:t> to ensure any potential risks associated with an activity are identified and strategies are put in place to minimise the risks</a:t>
            </a:r>
          </a:p>
          <a:p>
            <a:endParaRPr lang="en-GB" sz="2400" dirty="0">
              <a:latin typeface="+mj-lt"/>
            </a:endParaRPr>
          </a:p>
          <a:p>
            <a:r>
              <a:rPr lang="en-GB" sz="2400" dirty="0">
                <a:latin typeface="+mj-lt"/>
              </a:rPr>
              <a:t>Risk assessments need to take into account:</a:t>
            </a:r>
          </a:p>
          <a:p>
            <a:pPr lvl="1"/>
            <a:r>
              <a:rPr lang="en-GB" sz="2200" dirty="0">
                <a:latin typeface="+mj-lt"/>
              </a:rPr>
              <a:t>Environmental risks (the facility, weather, equipment)</a:t>
            </a:r>
          </a:p>
          <a:p>
            <a:pPr lvl="1"/>
            <a:r>
              <a:rPr lang="en-GB" sz="2200" dirty="0">
                <a:latin typeface="+mj-lt"/>
              </a:rPr>
              <a:t>Player risks (player behaviour, nature of the sport, fitness levels, skill levels)</a:t>
            </a:r>
          </a:p>
          <a:p>
            <a:pPr>
              <a:buNone/>
            </a:pPr>
            <a:endParaRPr lang="en-GB" sz="2200" dirty="0">
              <a:latin typeface="+mj-lt"/>
            </a:endParaRPr>
          </a:p>
          <a:p>
            <a:endParaRPr lang="en-GB" dirty="0">
              <a:latin typeface="+mj-lt"/>
            </a:endParaRPr>
          </a:p>
          <a:p>
            <a:endParaRPr lang="en-GB" dirty="0">
              <a:latin typeface="+mj-lt"/>
            </a:endParaRPr>
          </a:p>
        </p:txBody>
      </p:sp>
      <p:sp>
        <p:nvSpPr>
          <p:cNvPr id="4" name="TextBox 3"/>
          <p:cNvSpPr txBox="1"/>
          <p:nvPr/>
        </p:nvSpPr>
        <p:spPr>
          <a:xfrm>
            <a:off x="5940152" y="116632"/>
            <a:ext cx="3096344" cy="923330"/>
          </a:xfrm>
          <a:prstGeom prst="rect">
            <a:avLst/>
          </a:prstGeom>
          <a:solidFill>
            <a:schemeClr val="bg1"/>
          </a:solidFill>
          <a:ln>
            <a:solidFill>
              <a:srgbClr val="FF0000"/>
            </a:solidFill>
          </a:ln>
        </p:spPr>
        <p:txBody>
          <a:bodyPr wrap="square" rtlCol="0">
            <a:spAutoFit/>
          </a:bodyPr>
          <a:lstStyle/>
          <a:p>
            <a:r>
              <a:rPr lang="en-GB" b="1" dirty="0">
                <a:latin typeface="+mj-lt"/>
              </a:rPr>
              <a:t>Risk assessment – </a:t>
            </a:r>
            <a:r>
              <a:rPr lang="en-GB" dirty="0">
                <a:latin typeface="+mj-lt"/>
              </a:rPr>
              <a:t>a process used to evaluate the </a:t>
            </a:r>
            <a:r>
              <a:rPr lang="en-GB" u="sng" dirty="0">
                <a:latin typeface="+mj-lt"/>
              </a:rPr>
              <a:t>real</a:t>
            </a:r>
            <a:r>
              <a:rPr lang="en-GB" dirty="0">
                <a:latin typeface="+mj-lt"/>
              </a:rPr>
              <a:t> risks involved in an activity</a:t>
            </a:r>
            <a:endParaRPr lang="en-GB" b="1" dirty="0">
              <a:latin typeface="+mj-lt"/>
            </a:endParaRPr>
          </a:p>
        </p:txBody>
      </p:sp>
      <p:graphicFrame>
        <p:nvGraphicFramePr>
          <p:cNvPr id="5" name="Table 4">
            <a:extLst>
              <a:ext uri="{FF2B5EF4-FFF2-40B4-BE49-F238E27FC236}">
                <a16:creationId xmlns:a16="http://schemas.microsoft.com/office/drawing/2014/main" id="{4DFA90FD-E55D-AE4B-8395-2CD468C25A6B}"/>
              </a:ext>
            </a:extLst>
          </p:cNvPr>
          <p:cNvGraphicFramePr>
            <a:graphicFrameLocks noGrp="1"/>
          </p:cNvGraphicFramePr>
          <p:nvPr>
            <p:extLst>
              <p:ext uri="{D42A27DB-BD31-4B8C-83A1-F6EECF244321}">
                <p14:modId xmlns:p14="http://schemas.microsoft.com/office/powerpoint/2010/main" val="273812216"/>
              </p:ext>
            </p:extLst>
          </p:nvPr>
        </p:nvGraphicFramePr>
        <p:xfrm>
          <a:off x="539552" y="4653136"/>
          <a:ext cx="8064895" cy="1752600"/>
        </p:xfrm>
        <a:graphic>
          <a:graphicData uri="http://schemas.openxmlformats.org/drawingml/2006/table">
            <a:tbl>
              <a:tblPr firstRow="1" bandRow="1">
                <a:tableStyleId>{5C22544A-7EE6-4342-B048-85BDC9FD1C3A}</a:tableStyleId>
              </a:tblPr>
              <a:tblGrid>
                <a:gridCol w="2088231">
                  <a:extLst>
                    <a:ext uri="{9D8B030D-6E8A-4147-A177-3AD203B41FA5}">
                      <a16:colId xmlns:a16="http://schemas.microsoft.com/office/drawing/2014/main" val="1824703104"/>
                    </a:ext>
                  </a:extLst>
                </a:gridCol>
                <a:gridCol w="1296144">
                  <a:extLst>
                    <a:ext uri="{9D8B030D-6E8A-4147-A177-3AD203B41FA5}">
                      <a16:colId xmlns:a16="http://schemas.microsoft.com/office/drawing/2014/main" val="635346050"/>
                    </a:ext>
                  </a:extLst>
                </a:gridCol>
                <a:gridCol w="1512168">
                  <a:extLst>
                    <a:ext uri="{9D8B030D-6E8A-4147-A177-3AD203B41FA5}">
                      <a16:colId xmlns:a16="http://schemas.microsoft.com/office/drawing/2014/main" val="3826783910"/>
                    </a:ext>
                  </a:extLst>
                </a:gridCol>
                <a:gridCol w="1296144">
                  <a:extLst>
                    <a:ext uri="{9D8B030D-6E8A-4147-A177-3AD203B41FA5}">
                      <a16:colId xmlns:a16="http://schemas.microsoft.com/office/drawing/2014/main" val="1339864776"/>
                    </a:ext>
                  </a:extLst>
                </a:gridCol>
                <a:gridCol w="1872208">
                  <a:extLst>
                    <a:ext uri="{9D8B030D-6E8A-4147-A177-3AD203B41FA5}">
                      <a16:colId xmlns:a16="http://schemas.microsoft.com/office/drawing/2014/main" val="3493522340"/>
                    </a:ext>
                  </a:extLst>
                </a:gridCol>
              </a:tblGrid>
              <a:tr h="370840">
                <a:tc>
                  <a:txBody>
                    <a:bodyPr/>
                    <a:lstStyle/>
                    <a:p>
                      <a:r>
                        <a:rPr lang="en-US" dirty="0">
                          <a:latin typeface="+mj-lt"/>
                        </a:rPr>
                        <a:t>Example</a:t>
                      </a:r>
                    </a:p>
                  </a:txBody>
                  <a:tcPr/>
                </a:tc>
                <a:tc>
                  <a:txBody>
                    <a:bodyPr/>
                    <a:lstStyle/>
                    <a:p>
                      <a:r>
                        <a:rPr lang="en-US" dirty="0">
                          <a:latin typeface="+mj-lt"/>
                        </a:rPr>
                        <a:t>Severity (S)</a:t>
                      </a:r>
                    </a:p>
                  </a:txBody>
                  <a:tcPr/>
                </a:tc>
                <a:tc>
                  <a:txBody>
                    <a:bodyPr/>
                    <a:lstStyle/>
                    <a:p>
                      <a:r>
                        <a:rPr lang="en-US" dirty="0">
                          <a:latin typeface="+mj-lt"/>
                        </a:rPr>
                        <a:t>Likelihood (L)</a:t>
                      </a:r>
                    </a:p>
                  </a:txBody>
                  <a:tcPr/>
                </a:tc>
                <a:tc>
                  <a:txBody>
                    <a:bodyPr/>
                    <a:lstStyle/>
                    <a:p>
                      <a:r>
                        <a:rPr lang="en-US" dirty="0">
                          <a:latin typeface="+mj-lt"/>
                        </a:rPr>
                        <a:t>Risk (S x L)</a:t>
                      </a:r>
                    </a:p>
                  </a:txBody>
                  <a:tcPr/>
                </a:tc>
                <a:tc>
                  <a:txBody>
                    <a:bodyPr/>
                    <a:lstStyle/>
                    <a:p>
                      <a:r>
                        <a:rPr lang="en-US" dirty="0">
                          <a:latin typeface="+mj-lt"/>
                        </a:rPr>
                        <a:t>Rating (1-25)</a:t>
                      </a:r>
                    </a:p>
                  </a:txBody>
                  <a:tcPr/>
                </a:tc>
                <a:extLst>
                  <a:ext uri="{0D108BD9-81ED-4DB2-BD59-A6C34878D82A}">
                    <a16:rowId xmlns:a16="http://schemas.microsoft.com/office/drawing/2014/main" val="2094695569"/>
                  </a:ext>
                </a:extLst>
              </a:tr>
              <a:tr h="370840">
                <a:tc>
                  <a:txBody>
                    <a:bodyPr/>
                    <a:lstStyle/>
                    <a:p>
                      <a:r>
                        <a:rPr lang="en-US" dirty="0">
                          <a:latin typeface="+mj-lt"/>
                        </a:rPr>
                        <a:t>Stadium collapse</a:t>
                      </a:r>
                    </a:p>
                  </a:txBody>
                  <a:tcPr/>
                </a:tc>
                <a:tc>
                  <a:txBody>
                    <a:bodyPr/>
                    <a:lstStyle/>
                    <a:p>
                      <a:r>
                        <a:rPr lang="en-US" dirty="0">
                          <a:latin typeface="+mj-lt"/>
                        </a:rPr>
                        <a:t>5</a:t>
                      </a:r>
                    </a:p>
                  </a:txBody>
                  <a:tcPr/>
                </a:tc>
                <a:tc>
                  <a:txBody>
                    <a:bodyPr/>
                    <a:lstStyle/>
                    <a:p>
                      <a:r>
                        <a:rPr lang="en-US" dirty="0">
                          <a:latin typeface="+mj-lt"/>
                        </a:rPr>
                        <a:t>1</a:t>
                      </a:r>
                    </a:p>
                  </a:txBody>
                  <a:tcPr/>
                </a:tc>
                <a:tc>
                  <a:txBody>
                    <a:bodyPr/>
                    <a:lstStyle/>
                    <a:p>
                      <a:r>
                        <a:rPr lang="en-US" dirty="0">
                          <a:latin typeface="+mj-lt"/>
                        </a:rPr>
                        <a:t>5</a:t>
                      </a:r>
                    </a:p>
                  </a:txBody>
                  <a:tcPr/>
                </a:tc>
                <a:tc>
                  <a:txBody>
                    <a:bodyPr/>
                    <a:lstStyle/>
                    <a:p>
                      <a:r>
                        <a:rPr lang="en-US" dirty="0">
                          <a:latin typeface="+mj-lt"/>
                        </a:rPr>
                        <a:t>Low</a:t>
                      </a:r>
                    </a:p>
                  </a:txBody>
                  <a:tcPr/>
                </a:tc>
                <a:extLst>
                  <a:ext uri="{0D108BD9-81ED-4DB2-BD59-A6C34878D82A}">
                    <a16:rowId xmlns:a16="http://schemas.microsoft.com/office/drawing/2014/main" val="1833248791"/>
                  </a:ext>
                </a:extLst>
              </a:tr>
              <a:tr h="370840">
                <a:tc>
                  <a:txBody>
                    <a:bodyPr/>
                    <a:lstStyle/>
                    <a:p>
                      <a:r>
                        <a:rPr lang="en-US" dirty="0">
                          <a:latin typeface="+mj-lt"/>
                        </a:rPr>
                        <a:t>Slipping on the floor</a:t>
                      </a:r>
                    </a:p>
                  </a:txBody>
                  <a:tcPr/>
                </a:tc>
                <a:tc>
                  <a:txBody>
                    <a:bodyPr/>
                    <a:lstStyle/>
                    <a:p>
                      <a:r>
                        <a:rPr lang="en-US" dirty="0">
                          <a:latin typeface="+mj-lt"/>
                        </a:rPr>
                        <a:t>3</a:t>
                      </a:r>
                    </a:p>
                  </a:txBody>
                  <a:tcPr/>
                </a:tc>
                <a:tc>
                  <a:txBody>
                    <a:bodyPr/>
                    <a:lstStyle/>
                    <a:p>
                      <a:r>
                        <a:rPr lang="en-US" dirty="0">
                          <a:latin typeface="+mj-lt"/>
                        </a:rPr>
                        <a:t>4</a:t>
                      </a:r>
                    </a:p>
                  </a:txBody>
                  <a:tcPr/>
                </a:tc>
                <a:tc>
                  <a:txBody>
                    <a:bodyPr/>
                    <a:lstStyle/>
                    <a:p>
                      <a:r>
                        <a:rPr lang="en-US" dirty="0">
                          <a:latin typeface="+mj-lt"/>
                        </a:rPr>
                        <a:t>12</a:t>
                      </a:r>
                    </a:p>
                  </a:txBody>
                  <a:tcPr/>
                </a:tc>
                <a:tc>
                  <a:txBody>
                    <a:bodyPr/>
                    <a:lstStyle/>
                    <a:p>
                      <a:r>
                        <a:rPr lang="en-US" dirty="0">
                          <a:latin typeface="+mj-lt"/>
                        </a:rPr>
                        <a:t>Moderate</a:t>
                      </a:r>
                    </a:p>
                  </a:txBody>
                  <a:tcPr/>
                </a:tc>
                <a:extLst>
                  <a:ext uri="{0D108BD9-81ED-4DB2-BD59-A6C34878D82A}">
                    <a16:rowId xmlns:a16="http://schemas.microsoft.com/office/drawing/2014/main" val="293559563"/>
                  </a:ext>
                </a:extLst>
              </a:tr>
              <a:tr h="370840">
                <a:tc>
                  <a:txBody>
                    <a:bodyPr/>
                    <a:lstStyle/>
                    <a:p>
                      <a:r>
                        <a:rPr lang="en-US" dirty="0">
                          <a:latin typeface="+mj-lt"/>
                        </a:rPr>
                        <a:t>Collision with opponent</a:t>
                      </a:r>
                    </a:p>
                  </a:txBody>
                  <a:tcPr/>
                </a:tc>
                <a:tc>
                  <a:txBody>
                    <a:bodyPr/>
                    <a:lstStyle/>
                    <a:p>
                      <a:r>
                        <a:rPr lang="en-US" dirty="0">
                          <a:latin typeface="+mj-lt"/>
                        </a:rPr>
                        <a:t>3</a:t>
                      </a:r>
                    </a:p>
                  </a:txBody>
                  <a:tcPr/>
                </a:tc>
                <a:tc>
                  <a:txBody>
                    <a:bodyPr/>
                    <a:lstStyle/>
                    <a:p>
                      <a:r>
                        <a:rPr lang="en-US" dirty="0">
                          <a:latin typeface="+mj-lt"/>
                        </a:rPr>
                        <a:t>5</a:t>
                      </a:r>
                    </a:p>
                  </a:txBody>
                  <a:tcPr/>
                </a:tc>
                <a:tc>
                  <a:txBody>
                    <a:bodyPr/>
                    <a:lstStyle/>
                    <a:p>
                      <a:r>
                        <a:rPr lang="en-US" dirty="0">
                          <a:latin typeface="+mj-lt"/>
                        </a:rPr>
                        <a:t>15</a:t>
                      </a:r>
                    </a:p>
                  </a:txBody>
                  <a:tcPr/>
                </a:tc>
                <a:tc>
                  <a:txBody>
                    <a:bodyPr/>
                    <a:lstStyle/>
                    <a:p>
                      <a:r>
                        <a:rPr lang="en-US" dirty="0">
                          <a:latin typeface="+mj-lt"/>
                        </a:rPr>
                        <a:t>Moderate</a:t>
                      </a:r>
                    </a:p>
                  </a:txBody>
                  <a:tcPr/>
                </a:tc>
                <a:extLst>
                  <a:ext uri="{0D108BD9-81ED-4DB2-BD59-A6C34878D82A}">
                    <a16:rowId xmlns:a16="http://schemas.microsoft.com/office/drawing/2014/main" val="2926623781"/>
                  </a:ext>
                </a:extLst>
              </a:tr>
            </a:tbl>
          </a:graphicData>
        </a:graphic>
      </p:graphicFrame>
      <p:sp>
        <p:nvSpPr>
          <p:cNvPr id="6" name="Footer Placeholder 2">
            <a:extLst>
              <a:ext uri="{FF2B5EF4-FFF2-40B4-BE49-F238E27FC236}">
                <a16:creationId xmlns:a16="http://schemas.microsoft.com/office/drawing/2014/main" id="{B3D675BC-59BA-E620-6044-4A90378AFB57}"/>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7569D68-F31C-BE3E-F6F9-39BB97430F27}"/>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23958C88-9B0D-52DF-67F9-8849BDC04D44}"/>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EF2388F7-2CCB-B46D-2227-D8CC9637997A}"/>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268045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864096"/>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Risk assessment </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pPr>
              <a:buNone/>
            </a:pPr>
            <a:endParaRPr lang="en-GB" sz="2400" dirty="0">
              <a:latin typeface="+mj-lt"/>
            </a:endParaRPr>
          </a:p>
          <a:p>
            <a:endParaRPr lang="en-GB" dirty="0">
              <a:latin typeface="+mj-lt"/>
            </a:endParaRPr>
          </a:p>
          <a:p>
            <a:endParaRPr lang="en-GB" dirty="0">
              <a:latin typeface="+mj-lt"/>
            </a:endParaRPr>
          </a:p>
        </p:txBody>
      </p:sp>
      <p:sp>
        <p:nvSpPr>
          <p:cNvPr id="5" name="Oval 4"/>
          <p:cNvSpPr/>
          <p:nvPr/>
        </p:nvSpPr>
        <p:spPr>
          <a:xfrm>
            <a:off x="827584" y="3052936"/>
            <a:ext cx="41910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TextBox 5"/>
          <p:cNvSpPr txBox="1"/>
          <p:nvPr/>
        </p:nvSpPr>
        <p:spPr>
          <a:xfrm>
            <a:off x="1589584" y="3608094"/>
            <a:ext cx="2743200" cy="461665"/>
          </a:xfrm>
          <a:prstGeom prst="rect">
            <a:avLst/>
          </a:prstGeom>
          <a:noFill/>
        </p:spPr>
        <p:txBody>
          <a:bodyPr wrap="square" rtlCol="0">
            <a:spAutoFit/>
          </a:bodyPr>
          <a:lstStyle/>
          <a:p>
            <a:pPr algn="ctr"/>
            <a:r>
              <a:rPr lang="en-US" sz="2400" dirty="0">
                <a:latin typeface="+mj-lt"/>
              </a:rPr>
              <a:t>Risks</a:t>
            </a:r>
          </a:p>
        </p:txBody>
      </p:sp>
      <p:cxnSp>
        <p:nvCxnSpPr>
          <p:cNvPr id="8" name="Straight Arrow Connector 7"/>
          <p:cNvCxnSpPr>
            <a:stCxn id="5" idx="0"/>
          </p:cNvCxnSpPr>
          <p:nvPr/>
        </p:nvCxnSpPr>
        <p:spPr>
          <a:xfrm flipV="1">
            <a:off x="2923084" y="1628800"/>
            <a:ext cx="2152972" cy="14241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148064" y="1340768"/>
            <a:ext cx="2664296" cy="2585323"/>
          </a:xfrm>
          <a:prstGeom prst="rect">
            <a:avLst/>
          </a:prstGeom>
          <a:noFill/>
        </p:spPr>
        <p:txBody>
          <a:bodyPr wrap="square" rtlCol="0">
            <a:spAutoFit/>
          </a:bodyPr>
          <a:lstStyle/>
          <a:p>
            <a:r>
              <a:rPr lang="en-GB" u="sng" dirty="0">
                <a:latin typeface="+mj-lt"/>
              </a:rPr>
              <a:t>Artificial surfaces (e.g. artificial turf pitches)</a:t>
            </a:r>
          </a:p>
          <a:p>
            <a:pPr>
              <a:buFontTx/>
              <a:buChar char="-"/>
            </a:pPr>
            <a:r>
              <a:rPr lang="en-GB" dirty="0">
                <a:latin typeface="+mj-lt"/>
              </a:rPr>
              <a:t>Slipping on surface</a:t>
            </a:r>
          </a:p>
          <a:p>
            <a:pPr>
              <a:buFontTx/>
              <a:buChar char="-"/>
            </a:pPr>
            <a:r>
              <a:rPr lang="en-GB" dirty="0">
                <a:latin typeface="+mj-lt"/>
              </a:rPr>
              <a:t>Ankle injury</a:t>
            </a:r>
          </a:p>
          <a:p>
            <a:pPr>
              <a:buFontTx/>
              <a:buChar char="-"/>
            </a:pPr>
            <a:r>
              <a:rPr lang="en-GB" dirty="0">
                <a:latin typeface="+mj-lt"/>
              </a:rPr>
              <a:t> Collision with fence/goalposts</a:t>
            </a:r>
          </a:p>
          <a:p>
            <a:pPr>
              <a:buFontTx/>
              <a:buChar char="-"/>
            </a:pPr>
            <a:r>
              <a:rPr lang="en-GB" dirty="0">
                <a:latin typeface="+mj-lt"/>
              </a:rPr>
              <a:t> Grazes</a:t>
            </a:r>
          </a:p>
          <a:p>
            <a:pPr>
              <a:buFontTx/>
              <a:buChar char="-"/>
            </a:pPr>
            <a:r>
              <a:rPr lang="en-GB" dirty="0">
                <a:latin typeface="+mj-lt"/>
              </a:rPr>
              <a:t> Ankle sprains</a:t>
            </a:r>
          </a:p>
          <a:p>
            <a:pPr>
              <a:buFontTx/>
              <a:buChar char="-"/>
            </a:pPr>
            <a:r>
              <a:rPr lang="en-GB" dirty="0">
                <a:latin typeface="+mj-lt"/>
              </a:rPr>
              <a:t> Objects on pitch</a:t>
            </a:r>
          </a:p>
        </p:txBody>
      </p:sp>
      <p:sp>
        <p:nvSpPr>
          <p:cNvPr id="15" name="TextBox 14"/>
          <p:cNvSpPr txBox="1"/>
          <p:nvPr/>
        </p:nvSpPr>
        <p:spPr>
          <a:xfrm>
            <a:off x="5364088" y="129406"/>
            <a:ext cx="3635896" cy="923330"/>
          </a:xfrm>
          <a:prstGeom prst="rect">
            <a:avLst/>
          </a:prstGeom>
          <a:solidFill>
            <a:schemeClr val="bg1"/>
          </a:solidFill>
          <a:ln>
            <a:solidFill>
              <a:srgbClr val="FF0000"/>
            </a:solidFill>
          </a:ln>
        </p:spPr>
        <p:txBody>
          <a:bodyPr wrap="square" rtlCol="0">
            <a:spAutoFit/>
          </a:bodyPr>
          <a:lstStyle/>
          <a:p>
            <a:r>
              <a:rPr lang="en-GB" b="1" dirty="0">
                <a:latin typeface="+mj-lt"/>
              </a:rPr>
              <a:t>Task - </a:t>
            </a:r>
            <a:r>
              <a:rPr lang="en-GB" dirty="0">
                <a:latin typeface="+mj-lt"/>
              </a:rPr>
              <a:t>Identify risks associated with either: Swimming pool, Indoor sports hall or playing fields</a:t>
            </a:r>
          </a:p>
        </p:txBody>
      </p:sp>
      <p:sp>
        <p:nvSpPr>
          <p:cNvPr id="16" name="TextBox 15"/>
          <p:cNvSpPr txBox="1"/>
          <p:nvPr/>
        </p:nvSpPr>
        <p:spPr>
          <a:xfrm>
            <a:off x="5371104" y="5733256"/>
            <a:ext cx="3635896" cy="646331"/>
          </a:xfrm>
          <a:prstGeom prst="rect">
            <a:avLst/>
          </a:prstGeom>
          <a:solidFill>
            <a:schemeClr val="bg1"/>
          </a:solidFill>
          <a:ln>
            <a:solidFill>
              <a:srgbClr val="FF0000"/>
            </a:solidFill>
          </a:ln>
        </p:spPr>
        <p:txBody>
          <a:bodyPr wrap="square" rtlCol="0">
            <a:spAutoFit/>
          </a:bodyPr>
          <a:lstStyle/>
          <a:p>
            <a:r>
              <a:rPr lang="en-GB" dirty="0">
                <a:latin typeface="+mj-lt"/>
              </a:rPr>
              <a:t>Complete the mind map to identify risks in a range of settings</a:t>
            </a:r>
          </a:p>
        </p:txBody>
      </p:sp>
      <p:sp>
        <p:nvSpPr>
          <p:cNvPr id="4" name="Footer Placeholder 2">
            <a:extLst>
              <a:ext uri="{FF2B5EF4-FFF2-40B4-BE49-F238E27FC236}">
                <a16:creationId xmlns:a16="http://schemas.microsoft.com/office/drawing/2014/main" id="{00619CB2-6EBC-AD6E-C228-CC7881FDA676}"/>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CB802DB-1F08-659D-533A-DFA4FFED297C}"/>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0" name="Picture 9">
            <a:extLst>
              <a:ext uri="{FF2B5EF4-FFF2-40B4-BE49-F238E27FC236}">
                <a16:creationId xmlns:a16="http://schemas.microsoft.com/office/drawing/2014/main" id="{59D3A199-6254-F7AF-5B89-B3EA6F3D6446}"/>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1" name="Picture 10">
            <a:extLst>
              <a:ext uri="{FF2B5EF4-FFF2-40B4-BE49-F238E27FC236}">
                <a16:creationId xmlns:a16="http://schemas.microsoft.com/office/drawing/2014/main" id="{295D604B-8B1A-4945-46E2-F836EEAF3922}"/>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583304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39944" cy="864096"/>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Reducing risk</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r>
              <a:rPr lang="en-GB" sz="2400" dirty="0">
                <a:latin typeface="+mj-lt"/>
              </a:rPr>
              <a:t>Having identified a range of risks within an environment, we need to identify strategies to reduce those risks:</a:t>
            </a:r>
          </a:p>
          <a:p>
            <a:endParaRPr lang="en-GB" sz="2400" dirty="0">
              <a:latin typeface="+mj-lt"/>
            </a:endParaRPr>
          </a:p>
          <a:p>
            <a:r>
              <a:rPr lang="en-GB" sz="2400" dirty="0">
                <a:latin typeface="+mj-lt"/>
              </a:rPr>
              <a:t>Strategies include:</a:t>
            </a:r>
          </a:p>
          <a:p>
            <a:pPr lvl="1"/>
            <a:r>
              <a:rPr lang="en-GB" sz="2000" dirty="0">
                <a:latin typeface="+mj-lt"/>
              </a:rPr>
              <a:t>Wearing protective equipment and appropriate footwear/clothing</a:t>
            </a:r>
          </a:p>
          <a:p>
            <a:pPr lvl="1"/>
            <a:r>
              <a:rPr lang="en-GB" sz="2000" dirty="0">
                <a:latin typeface="+mj-lt"/>
              </a:rPr>
              <a:t>Lifting and carrying equipment safely</a:t>
            </a:r>
          </a:p>
          <a:p>
            <a:pPr lvl="1"/>
            <a:r>
              <a:rPr lang="en-GB" sz="2000" dirty="0">
                <a:latin typeface="+mj-lt"/>
              </a:rPr>
              <a:t>Maintaining hydration during an activity</a:t>
            </a:r>
          </a:p>
          <a:p>
            <a:pPr lvl="1"/>
            <a:r>
              <a:rPr lang="en-GB" sz="2000" dirty="0">
                <a:latin typeface="+mj-lt"/>
              </a:rPr>
              <a:t>Using a warm-up to prepare the body for exercise and a cool-down to help it recover</a:t>
            </a:r>
          </a:p>
          <a:p>
            <a:pPr lvl="1"/>
            <a:r>
              <a:rPr lang="en-GB" sz="2000" dirty="0">
                <a:latin typeface="+mj-lt"/>
              </a:rPr>
              <a:t>Following rules and instructions to encourage safe and fair play</a:t>
            </a:r>
          </a:p>
          <a:p>
            <a:pPr lvl="1"/>
            <a:r>
              <a:rPr lang="en-GB" sz="2000" dirty="0">
                <a:latin typeface="+mj-lt"/>
              </a:rPr>
              <a:t>Creating suitable levels of competition (e.g. appropriate age)</a:t>
            </a:r>
          </a:p>
          <a:p>
            <a:pPr>
              <a:buNone/>
            </a:pPr>
            <a:endParaRPr lang="en-GB" sz="2200" dirty="0">
              <a:latin typeface="+mj-lt"/>
            </a:endParaRPr>
          </a:p>
          <a:p>
            <a:endParaRPr lang="en-GB" dirty="0">
              <a:latin typeface="+mj-lt"/>
            </a:endParaRPr>
          </a:p>
          <a:p>
            <a:endParaRPr lang="en-GB" dirty="0">
              <a:latin typeface="+mj-lt"/>
            </a:endParaRPr>
          </a:p>
        </p:txBody>
      </p:sp>
      <p:sp>
        <p:nvSpPr>
          <p:cNvPr id="5" name="TextBox 4"/>
          <p:cNvSpPr txBox="1"/>
          <p:nvPr/>
        </p:nvSpPr>
        <p:spPr>
          <a:xfrm>
            <a:off x="5004048" y="6023029"/>
            <a:ext cx="3960440" cy="646331"/>
          </a:xfrm>
          <a:prstGeom prst="rect">
            <a:avLst/>
          </a:prstGeom>
          <a:solidFill>
            <a:schemeClr val="bg1"/>
          </a:solidFill>
          <a:ln>
            <a:solidFill>
              <a:srgbClr val="FF0000"/>
            </a:solidFill>
          </a:ln>
        </p:spPr>
        <p:txBody>
          <a:bodyPr wrap="square" rtlCol="0">
            <a:spAutoFit/>
          </a:bodyPr>
          <a:lstStyle/>
          <a:p>
            <a:r>
              <a:rPr lang="en-GB" dirty="0">
                <a:latin typeface="+mj-lt"/>
              </a:rPr>
              <a:t>Provide examples/further explanation for each of the above points</a:t>
            </a:r>
          </a:p>
        </p:txBody>
      </p:sp>
      <p:sp>
        <p:nvSpPr>
          <p:cNvPr id="4" name="Footer Placeholder 2">
            <a:extLst>
              <a:ext uri="{FF2B5EF4-FFF2-40B4-BE49-F238E27FC236}">
                <a16:creationId xmlns:a16="http://schemas.microsoft.com/office/drawing/2014/main" id="{03B18CE6-DD72-F6A0-5617-FE3CFE4E1B5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B3AEC70-E728-823D-CEEE-C5340A88E5F8}"/>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7486E9EF-BBDC-B471-DEFE-7D2BC59CD541}"/>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CCB91B88-28BF-937D-EE13-2A0ECE905E6C}"/>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394542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Autofit/>
          </a:bodyPr>
          <a:lstStyle/>
          <a:p>
            <a:r>
              <a:rPr lang="en-GB" sz="3600" dirty="0">
                <a:latin typeface="+mj-lt"/>
              </a:rPr>
              <a:t>Why do some athletes use performance enhancing drugs (PEDs)?</a:t>
            </a:r>
          </a:p>
        </p:txBody>
      </p:sp>
      <p:sp>
        <p:nvSpPr>
          <p:cNvPr id="3" name="Content Placeholder 2"/>
          <p:cNvSpPr>
            <a:spLocks noGrp="1"/>
          </p:cNvSpPr>
          <p:nvPr>
            <p:ph idx="1"/>
          </p:nvPr>
        </p:nvSpPr>
        <p:spPr>
          <a:xfrm>
            <a:off x="467544" y="1484784"/>
            <a:ext cx="8219256" cy="5040560"/>
          </a:xfrm>
          <a:noFill/>
        </p:spPr>
        <p:style>
          <a:lnRef idx="2">
            <a:schemeClr val="dk1"/>
          </a:lnRef>
          <a:fillRef idx="1">
            <a:schemeClr val="lt1"/>
          </a:fillRef>
          <a:effectRef idx="0">
            <a:schemeClr val="dk1"/>
          </a:effectRef>
          <a:fontRef idx="minor">
            <a:schemeClr val="dk1"/>
          </a:fontRef>
        </p:style>
        <p:txBody>
          <a:bodyPr>
            <a:normAutofit/>
          </a:bodyPr>
          <a:lstStyle/>
          <a:p>
            <a:pPr>
              <a:buNone/>
            </a:pPr>
            <a:endParaRPr lang="en-GB" dirty="0">
              <a:latin typeface="+mj-lt"/>
            </a:endParaRPr>
          </a:p>
        </p:txBody>
      </p:sp>
      <p:sp>
        <p:nvSpPr>
          <p:cNvPr id="4" name="Oval 3"/>
          <p:cNvSpPr/>
          <p:nvPr/>
        </p:nvSpPr>
        <p:spPr>
          <a:xfrm>
            <a:off x="3491880" y="3140968"/>
            <a:ext cx="2088232" cy="172819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5" name="TextBox 4"/>
          <p:cNvSpPr txBox="1"/>
          <p:nvPr/>
        </p:nvSpPr>
        <p:spPr>
          <a:xfrm>
            <a:off x="3960202" y="3404899"/>
            <a:ext cx="1152128" cy="923330"/>
          </a:xfrm>
          <a:prstGeom prst="rect">
            <a:avLst/>
          </a:prstGeom>
          <a:noFill/>
        </p:spPr>
        <p:txBody>
          <a:bodyPr wrap="square" rtlCol="0">
            <a:spAutoFit/>
          </a:bodyPr>
          <a:lstStyle/>
          <a:p>
            <a:pPr algn="ctr"/>
            <a:r>
              <a:rPr lang="en-GB" dirty="0">
                <a:solidFill>
                  <a:schemeClr val="bg1"/>
                </a:solidFill>
                <a:latin typeface="+mj-lt"/>
              </a:rPr>
              <a:t>Why do athletes use PEDs?</a:t>
            </a:r>
          </a:p>
        </p:txBody>
      </p:sp>
      <p:sp>
        <p:nvSpPr>
          <p:cNvPr id="6" name="TextBox 5"/>
          <p:cNvSpPr txBox="1"/>
          <p:nvPr/>
        </p:nvSpPr>
        <p:spPr>
          <a:xfrm>
            <a:off x="683568" y="1700808"/>
            <a:ext cx="2448272" cy="1200329"/>
          </a:xfrm>
          <a:prstGeom prst="rect">
            <a:avLst/>
          </a:prstGeom>
          <a:solidFill>
            <a:schemeClr val="bg1"/>
          </a:solidFill>
          <a:ln>
            <a:solidFill>
              <a:schemeClr val="accent1"/>
            </a:solidFill>
          </a:ln>
        </p:spPr>
        <p:txBody>
          <a:bodyPr wrap="square" rtlCol="0">
            <a:spAutoFit/>
          </a:bodyPr>
          <a:lstStyle/>
          <a:p>
            <a:r>
              <a:rPr lang="en-GB" dirty="0">
                <a:latin typeface="+mj-lt"/>
              </a:rPr>
              <a:t>They may not have the natural ability to compete against the best</a:t>
            </a:r>
          </a:p>
        </p:txBody>
      </p:sp>
      <p:cxnSp>
        <p:nvCxnSpPr>
          <p:cNvPr id="10" name="Straight Arrow Connector 9"/>
          <p:cNvCxnSpPr>
            <a:stCxn id="4" idx="2"/>
            <a:endCxn id="6" idx="2"/>
          </p:cNvCxnSpPr>
          <p:nvPr/>
        </p:nvCxnSpPr>
        <p:spPr>
          <a:xfrm flipH="1" flipV="1">
            <a:off x="1907704" y="2901137"/>
            <a:ext cx="1584176" cy="11039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193803" y="6261219"/>
            <a:ext cx="2664296" cy="369332"/>
          </a:xfrm>
          <a:prstGeom prst="rect">
            <a:avLst/>
          </a:prstGeom>
          <a:solidFill>
            <a:schemeClr val="bg1"/>
          </a:solidFill>
          <a:ln>
            <a:solidFill>
              <a:srgbClr val="FF0000"/>
            </a:solidFill>
          </a:ln>
        </p:spPr>
        <p:txBody>
          <a:bodyPr wrap="square" rtlCol="0">
            <a:spAutoFit/>
          </a:bodyPr>
          <a:lstStyle/>
          <a:p>
            <a:r>
              <a:rPr lang="en-GB" dirty="0">
                <a:latin typeface="+mj-lt"/>
              </a:rPr>
              <a:t>Complete the mind-map</a:t>
            </a:r>
          </a:p>
        </p:txBody>
      </p:sp>
      <p:sp>
        <p:nvSpPr>
          <p:cNvPr id="9" name="TextBox 8">
            <a:extLst>
              <a:ext uri="{FF2B5EF4-FFF2-40B4-BE49-F238E27FC236}">
                <a16:creationId xmlns:a16="http://schemas.microsoft.com/office/drawing/2014/main" id="{C9A4F74A-4317-DD44-BDA4-9A5C8E01835A}"/>
              </a:ext>
            </a:extLst>
          </p:cNvPr>
          <p:cNvSpPr txBox="1"/>
          <p:nvPr/>
        </p:nvSpPr>
        <p:spPr>
          <a:xfrm>
            <a:off x="5935252" y="910461"/>
            <a:ext cx="2890392" cy="646331"/>
          </a:xfrm>
          <a:prstGeom prst="rect">
            <a:avLst/>
          </a:prstGeom>
          <a:solidFill>
            <a:schemeClr val="bg1"/>
          </a:solidFill>
          <a:ln>
            <a:solidFill>
              <a:schemeClr val="accent1"/>
            </a:solidFill>
          </a:ln>
        </p:spPr>
        <p:txBody>
          <a:bodyPr wrap="square" rtlCol="0">
            <a:spAutoFit/>
          </a:bodyPr>
          <a:lstStyle/>
          <a:p>
            <a:pPr algn="ctr"/>
            <a:r>
              <a:rPr lang="en-GB" dirty="0">
                <a:latin typeface="+mj-lt"/>
              </a:rPr>
              <a:t>Can you name any cases of PED use in sport?</a:t>
            </a:r>
          </a:p>
        </p:txBody>
      </p:sp>
      <p:sp>
        <p:nvSpPr>
          <p:cNvPr id="7" name="Footer Placeholder 2">
            <a:extLst>
              <a:ext uri="{FF2B5EF4-FFF2-40B4-BE49-F238E27FC236}">
                <a16:creationId xmlns:a16="http://schemas.microsoft.com/office/drawing/2014/main" id="{26CEB80C-CD23-B919-F528-E0AD3AA5668F}"/>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F3C8785-9730-01E3-927D-0765BDBB19FE}"/>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2" name="Picture 11">
            <a:extLst>
              <a:ext uri="{FF2B5EF4-FFF2-40B4-BE49-F238E27FC236}">
                <a16:creationId xmlns:a16="http://schemas.microsoft.com/office/drawing/2014/main" id="{98A67C49-1630-BA7D-90C8-918EA660FFC1}"/>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3" name="Picture 12">
            <a:extLst>
              <a:ext uri="{FF2B5EF4-FFF2-40B4-BE49-F238E27FC236}">
                <a16:creationId xmlns:a16="http://schemas.microsoft.com/office/drawing/2014/main" id="{714A5C23-AE8F-71BB-8763-8163F5A86621}"/>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829124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864096"/>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Reducing risk</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r>
              <a:rPr lang="en-GB" sz="2200" dirty="0">
                <a:latin typeface="+mj-lt"/>
              </a:rPr>
              <a:t>For one of the following situations, identify risks and suggest measures that you could put in place to reduce the risk</a:t>
            </a:r>
          </a:p>
          <a:p>
            <a:pPr lvl="1"/>
            <a:r>
              <a:rPr lang="en-GB" sz="2200" dirty="0">
                <a:latin typeface="+mj-lt"/>
              </a:rPr>
              <a:t>A hockey match on an artificial pitch</a:t>
            </a:r>
          </a:p>
          <a:p>
            <a:pPr lvl="1"/>
            <a:r>
              <a:rPr lang="en-GB" sz="2200" dirty="0">
                <a:latin typeface="+mj-lt"/>
              </a:rPr>
              <a:t>A long distance running event in the heat</a:t>
            </a:r>
          </a:p>
          <a:p>
            <a:pPr lvl="1"/>
            <a:r>
              <a:rPr lang="en-GB" sz="2200" dirty="0">
                <a:latin typeface="+mj-lt"/>
              </a:rPr>
              <a:t>A basketball game in an indoor sports hall</a:t>
            </a:r>
          </a:p>
          <a:p>
            <a:pPr lvl="1"/>
            <a:r>
              <a:rPr lang="en-GB" sz="2200" dirty="0">
                <a:latin typeface="+mj-lt"/>
              </a:rPr>
              <a:t>A rugby match on an outdoor pitch</a:t>
            </a:r>
          </a:p>
          <a:p>
            <a:pPr marL="393192" lvl="1" indent="0">
              <a:buNone/>
            </a:pPr>
            <a:endParaRPr lang="en-GB" sz="900" dirty="0">
              <a:latin typeface="+mj-lt"/>
            </a:endParaRPr>
          </a:p>
          <a:p>
            <a:r>
              <a:rPr lang="en-GB" sz="2200" i="1" dirty="0">
                <a:latin typeface="+mj-lt"/>
              </a:rPr>
              <a:t>Choose 2 or 3 risk factors and 4 or 5 measures to reduce risk</a:t>
            </a:r>
          </a:p>
          <a:p>
            <a:endParaRPr lang="en-GB" dirty="0">
              <a:latin typeface="+mj-lt"/>
            </a:endParaRPr>
          </a:p>
          <a:p>
            <a:endParaRPr lang="en-GB" dirty="0">
              <a:latin typeface="+mj-lt"/>
            </a:endParaRPr>
          </a:p>
        </p:txBody>
      </p:sp>
      <p:graphicFrame>
        <p:nvGraphicFramePr>
          <p:cNvPr id="4" name="Table 3"/>
          <p:cNvGraphicFramePr>
            <a:graphicFrameLocks noGrp="1"/>
          </p:cNvGraphicFramePr>
          <p:nvPr>
            <p:extLst>
              <p:ext uri="{D42A27DB-BD31-4B8C-83A1-F6EECF244321}">
                <p14:modId xmlns:p14="http://schemas.microsoft.com/office/powerpoint/2010/main" val="1177120158"/>
              </p:ext>
            </p:extLst>
          </p:nvPr>
        </p:nvGraphicFramePr>
        <p:xfrm>
          <a:off x="179512" y="4509120"/>
          <a:ext cx="8712968" cy="2103120"/>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20000"/>
                    </a:ext>
                  </a:extLst>
                </a:gridCol>
                <a:gridCol w="7200800">
                  <a:extLst>
                    <a:ext uri="{9D8B030D-6E8A-4147-A177-3AD203B41FA5}">
                      <a16:colId xmlns:a16="http://schemas.microsoft.com/office/drawing/2014/main" val="20001"/>
                    </a:ext>
                  </a:extLst>
                </a:gridCol>
              </a:tblGrid>
              <a:tr h="216024">
                <a:tc>
                  <a:txBody>
                    <a:bodyPr/>
                    <a:lstStyle/>
                    <a:p>
                      <a:r>
                        <a:rPr lang="en-GB" dirty="0">
                          <a:latin typeface="+mj-lt"/>
                        </a:rPr>
                        <a:t>Risks</a:t>
                      </a:r>
                    </a:p>
                  </a:txBody>
                  <a:tcPr/>
                </a:tc>
                <a:tc>
                  <a:txBody>
                    <a:bodyPr/>
                    <a:lstStyle/>
                    <a:p>
                      <a:r>
                        <a:rPr lang="en-GB" dirty="0">
                          <a:latin typeface="+mj-lt"/>
                        </a:rPr>
                        <a:t>Measures</a:t>
                      </a:r>
                    </a:p>
                  </a:txBody>
                  <a:tcPr/>
                </a:tc>
                <a:extLst>
                  <a:ext uri="{0D108BD9-81ED-4DB2-BD59-A6C34878D82A}">
                    <a16:rowId xmlns:a16="http://schemas.microsoft.com/office/drawing/2014/main" val="10000"/>
                  </a:ext>
                </a:extLst>
              </a:tr>
              <a:tr h="720080">
                <a:tc>
                  <a:txBody>
                    <a:bodyPr/>
                    <a:lstStyle/>
                    <a:p>
                      <a:pPr>
                        <a:buFontTx/>
                        <a:buChar char="-"/>
                      </a:pPr>
                      <a:r>
                        <a:rPr lang="en-GB" dirty="0">
                          <a:latin typeface="+mj-lt"/>
                        </a:rPr>
                        <a:t>Injury due</a:t>
                      </a:r>
                      <a:r>
                        <a:rPr lang="en-GB" baseline="0" dirty="0">
                          <a:latin typeface="+mj-lt"/>
                        </a:rPr>
                        <a:t> to tackling and contact in the </a:t>
                      </a:r>
                      <a:r>
                        <a:rPr lang="en-GB" baseline="0" dirty="0" err="1">
                          <a:latin typeface="+mj-lt"/>
                        </a:rPr>
                        <a:t>ruck</a:t>
                      </a:r>
                      <a:r>
                        <a:rPr lang="en-GB" baseline="0" dirty="0">
                          <a:latin typeface="+mj-lt"/>
                        </a:rPr>
                        <a:t> (rugby)</a:t>
                      </a:r>
                      <a:endParaRPr lang="en-GB" dirty="0">
                        <a:latin typeface="+mj-lt"/>
                      </a:endParaRPr>
                    </a:p>
                  </a:txBody>
                  <a:tcPr/>
                </a:tc>
                <a:tc>
                  <a:txBody>
                    <a:bodyPr/>
                    <a:lstStyle/>
                    <a:p>
                      <a:pPr>
                        <a:buFontTx/>
                        <a:buChar char="-"/>
                      </a:pPr>
                      <a:r>
                        <a:rPr lang="en-GB" dirty="0">
                          <a:latin typeface="+mj-lt"/>
                        </a:rPr>
                        <a:t>Ensure high</a:t>
                      </a:r>
                      <a:r>
                        <a:rPr lang="en-GB" baseline="0" dirty="0">
                          <a:latin typeface="+mj-lt"/>
                        </a:rPr>
                        <a:t> tackle rule is explained and upheld</a:t>
                      </a:r>
                    </a:p>
                    <a:p>
                      <a:pPr>
                        <a:buFontTx/>
                        <a:buChar char="-"/>
                      </a:pPr>
                      <a:r>
                        <a:rPr lang="en-GB" baseline="0" dirty="0">
                          <a:latin typeface="+mj-lt"/>
                        </a:rPr>
                        <a:t>Ensure all players wear a gum-shield (mouth-guard)</a:t>
                      </a:r>
                    </a:p>
                    <a:p>
                      <a:pPr>
                        <a:buFontTx/>
                        <a:buChar char="-"/>
                      </a:pPr>
                      <a:r>
                        <a:rPr lang="en-GB" baseline="0" dirty="0">
                          <a:latin typeface="+mj-lt"/>
                        </a:rPr>
                        <a:t>Ensure players are wearing rugby or football boots to prevent slipping</a:t>
                      </a:r>
                    </a:p>
                    <a:p>
                      <a:pPr>
                        <a:buFontTx/>
                        <a:buChar char="-"/>
                      </a:pPr>
                      <a:r>
                        <a:rPr lang="en-GB" baseline="0" dirty="0">
                          <a:latin typeface="+mj-lt"/>
                        </a:rPr>
                        <a:t>Shoulder pads could be worn</a:t>
                      </a:r>
                    </a:p>
                    <a:p>
                      <a:pPr>
                        <a:buFontTx/>
                        <a:buChar char="-"/>
                      </a:pPr>
                      <a:r>
                        <a:rPr lang="en-GB" baseline="0" dirty="0">
                          <a:latin typeface="+mj-lt"/>
                        </a:rPr>
                        <a:t>Ensure players are of a similar age and size</a:t>
                      </a:r>
                    </a:p>
                    <a:p>
                      <a:pPr>
                        <a:buFontTx/>
                        <a:buChar char="-"/>
                      </a:pPr>
                      <a:r>
                        <a:rPr lang="en-GB" baseline="0" dirty="0">
                          <a:latin typeface="+mj-lt"/>
                        </a:rPr>
                        <a:t>Ensure all payers are experienced and understand safe tackle practice</a:t>
                      </a:r>
                      <a:endParaRPr lang="en-GB" dirty="0">
                        <a:latin typeface="+mj-lt"/>
                      </a:endParaRPr>
                    </a:p>
                  </a:txBody>
                  <a:tcPr/>
                </a:tc>
                <a:extLst>
                  <a:ext uri="{0D108BD9-81ED-4DB2-BD59-A6C34878D82A}">
                    <a16:rowId xmlns:a16="http://schemas.microsoft.com/office/drawing/2014/main" val="10001"/>
                  </a:ext>
                </a:extLst>
              </a:tr>
            </a:tbl>
          </a:graphicData>
        </a:graphic>
      </p:graphicFrame>
      <p:sp>
        <p:nvSpPr>
          <p:cNvPr id="6" name="TextBox 5">
            <a:extLst>
              <a:ext uri="{FF2B5EF4-FFF2-40B4-BE49-F238E27FC236}">
                <a16:creationId xmlns:a16="http://schemas.microsoft.com/office/drawing/2014/main" id="{E9FD974F-4AD8-8645-9608-41391FABF987}"/>
              </a:ext>
            </a:extLst>
          </p:cNvPr>
          <p:cNvSpPr txBox="1"/>
          <p:nvPr/>
        </p:nvSpPr>
        <p:spPr>
          <a:xfrm>
            <a:off x="5047591" y="4221088"/>
            <a:ext cx="3960440" cy="646331"/>
          </a:xfrm>
          <a:prstGeom prst="rect">
            <a:avLst/>
          </a:prstGeom>
          <a:solidFill>
            <a:schemeClr val="bg1"/>
          </a:solidFill>
          <a:ln>
            <a:solidFill>
              <a:srgbClr val="FF0000"/>
            </a:solidFill>
          </a:ln>
        </p:spPr>
        <p:txBody>
          <a:bodyPr wrap="square" rtlCol="0">
            <a:spAutoFit/>
          </a:bodyPr>
          <a:lstStyle/>
          <a:p>
            <a:r>
              <a:rPr lang="en-GB" dirty="0">
                <a:latin typeface="+mj-lt"/>
              </a:rPr>
              <a:t>Which of these examples are player risks and which are environmental risks?</a:t>
            </a:r>
          </a:p>
        </p:txBody>
      </p:sp>
      <p:sp>
        <p:nvSpPr>
          <p:cNvPr id="5" name="Footer Placeholder 2">
            <a:extLst>
              <a:ext uri="{FF2B5EF4-FFF2-40B4-BE49-F238E27FC236}">
                <a16:creationId xmlns:a16="http://schemas.microsoft.com/office/drawing/2014/main" id="{F2F0254A-0A81-E6CC-456C-2B8B9419CE0C}"/>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0902B71-B76B-B6D1-A751-523BB88F467B}"/>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4A4643E8-4A61-5C97-05E5-B1957C3C44F2}"/>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48BFD35D-F5B1-419F-8D7E-6E0619027258}"/>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839576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39944" cy="864096"/>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Summary questions</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endParaRPr lang="en-GB" sz="2400" dirty="0">
              <a:latin typeface="+mj-lt"/>
            </a:endParaRPr>
          </a:p>
          <a:p>
            <a:r>
              <a:rPr lang="en-GB" sz="2400" dirty="0">
                <a:latin typeface="+mj-lt"/>
              </a:rPr>
              <a:t>Can you define the terms real risk and perceived risk? (2)</a:t>
            </a:r>
          </a:p>
          <a:p>
            <a:r>
              <a:rPr lang="en-GB" sz="2400" dirty="0">
                <a:latin typeface="+mj-lt"/>
              </a:rPr>
              <a:t>Can you use examples to explain the differences between real and perceived risk?					(4) </a:t>
            </a:r>
          </a:p>
          <a:p>
            <a:r>
              <a:rPr lang="en-GB" sz="2400" dirty="0">
                <a:latin typeface="+mj-lt"/>
              </a:rPr>
              <a:t>Identify three risks associated with a swimming lesson in PE 								(3)</a:t>
            </a:r>
          </a:p>
          <a:p>
            <a:r>
              <a:rPr lang="en-GB" sz="2400" dirty="0">
                <a:latin typeface="+mj-lt"/>
              </a:rPr>
              <a:t>Can you identify </a:t>
            </a:r>
            <a:r>
              <a:rPr lang="en-GB" sz="2400" b="1" dirty="0">
                <a:latin typeface="+mj-lt"/>
              </a:rPr>
              <a:t>two</a:t>
            </a:r>
            <a:r>
              <a:rPr lang="en-GB" sz="2400" dirty="0">
                <a:latin typeface="+mj-lt"/>
              </a:rPr>
              <a:t> risks associated with an inter-school football match and suggest strategies to reduce those risks?								(4)</a:t>
            </a:r>
          </a:p>
          <a:p>
            <a:endParaRPr lang="en-GB" sz="2400" dirty="0">
              <a:latin typeface="+mj-lt"/>
            </a:endParaRPr>
          </a:p>
          <a:p>
            <a:endParaRPr lang="en-GB" sz="2400" dirty="0">
              <a:latin typeface="+mj-lt"/>
            </a:endParaRPr>
          </a:p>
          <a:p>
            <a:endParaRPr lang="en-GB" sz="2400" dirty="0">
              <a:latin typeface="+mj-lt"/>
            </a:endParaRPr>
          </a:p>
          <a:p>
            <a:endParaRPr lang="en-GB" dirty="0">
              <a:latin typeface="+mj-lt"/>
            </a:endParaRPr>
          </a:p>
          <a:p>
            <a:endParaRPr lang="en-GB" dirty="0">
              <a:latin typeface="+mj-lt"/>
            </a:endParaRPr>
          </a:p>
        </p:txBody>
      </p:sp>
      <p:sp>
        <p:nvSpPr>
          <p:cNvPr id="4" name="TextBox 3"/>
          <p:cNvSpPr txBox="1"/>
          <p:nvPr/>
        </p:nvSpPr>
        <p:spPr>
          <a:xfrm>
            <a:off x="1907704" y="5013176"/>
            <a:ext cx="5184576" cy="923330"/>
          </a:xfrm>
          <a:prstGeom prst="rect">
            <a:avLst/>
          </a:prstGeom>
          <a:solidFill>
            <a:schemeClr val="bg1"/>
          </a:solidFill>
          <a:ln>
            <a:solidFill>
              <a:srgbClr val="FF0000"/>
            </a:solidFill>
          </a:ln>
        </p:spPr>
        <p:txBody>
          <a:bodyPr wrap="square" rtlCol="0">
            <a:spAutoFit/>
          </a:bodyPr>
          <a:lstStyle/>
          <a:p>
            <a:r>
              <a:rPr lang="en-GB" dirty="0">
                <a:latin typeface="+mj-lt"/>
              </a:rPr>
              <a:t>Answer one or more of the above without your notes, then check back to ensure all information is accurate and your answer is sufficiently detailed</a:t>
            </a:r>
          </a:p>
        </p:txBody>
      </p:sp>
      <p:sp>
        <p:nvSpPr>
          <p:cNvPr id="5" name="Footer Placeholder 2">
            <a:extLst>
              <a:ext uri="{FF2B5EF4-FFF2-40B4-BE49-F238E27FC236}">
                <a16:creationId xmlns:a16="http://schemas.microsoft.com/office/drawing/2014/main" id="{F4246EE1-95D1-3E4A-47D1-FBB38B9AB674}"/>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D6B091F-E6F3-68F3-D6CD-5DB43E292745}"/>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E2011371-7B50-F1D9-3F4A-67438D7342EF}"/>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BCD48CD7-CEE7-3DB4-8A3A-9EF26A8CCE5C}"/>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266333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5408" y="2492896"/>
            <a:ext cx="7851648" cy="731693"/>
          </a:xfrm>
          <a:ln>
            <a:solidFill>
              <a:schemeClr val="tx1"/>
            </a:solidFill>
          </a:ln>
        </p:spPr>
        <p:txBody>
          <a:bodyPr>
            <a:normAutofit fontScale="90000"/>
          </a:bodyPr>
          <a:lstStyle/>
          <a:p>
            <a:pPr algn="l"/>
            <a:r>
              <a:rPr lang="en-GB" sz="3600" dirty="0"/>
              <a:t> </a:t>
            </a:r>
            <a:br>
              <a:rPr lang="en-GB" dirty="0"/>
            </a:br>
            <a:r>
              <a:rPr lang="en-GB" sz="4900" dirty="0"/>
              <a:t>11.4 Injuries</a:t>
            </a:r>
            <a:endParaRPr lang="en-GB" sz="4200" dirty="0"/>
          </a:p>
        </p:txBody>
      </p:sp>
      <p:sp>
        <p:nvSpPr>
          <p:cNvPr id="3" name="Subtitle 2"/>
          <p:cNvSpPr>
            <a:spLocks noGrp="1"/>
          </p:cNvSpPr>
          <p:nvPr>
            <p:ph type="subTitle" idx="1"/>
          </p:nvPr>
        </p:nvSpPr>
        <p:spPr>
          <a:xfrm>
            <a:off x="605408" y="3284984"/>
            <a:ext cx="7851648" cy="2088232"/>
          </a:xfrm>
          <a:ln>
            <a:solidFill>
              <a:schemeClr val="tx1"/>
            </a:solidFill>
          </a:ln>
        </p:spPr>
        <p:txBody>
          <a:bodyPr>
            <a:normAutofit lnSpcReduction="10000"/>
          </a:bodyPr>
          <a:lstStyle/>
          <a:p>
            <a:pPr algn="ctr"/>
            <a:r>
              <a:rPr lang="en-GB" sz="2400" dirty="0">
                <a:latin typeface="+mj-lt"/>
              </a:rPr>
              <a:t> </a:t>
            </a:r>
            <a:r>
              <a:rPr lang="en-GB" sz="2400" u="sng" dirty="0">
                <a:latin typeface="+mj-lt"/>
              </a:rPr>
              <a:t>Learning objectives</a:t>
            </a:r>
          </a:p>
          <a:p>
            <a:pPr algn="l"/>
            <a:r>
              <a:rPr lang="en-GB" sz="2400" dirty="0">
                <a:latin typeface="+mj-lt"/>
              </a:rPr>
              <a:t> 1) Describe the causes of and treatments for minor injuries</a:t>
            </a:r>
          </a:p>
          <a:p>
            <a:pPr algn="l"/>
            <a:r>
              <a:rPr lang="en-GB" sz="2400" dirty="0">
                <a:latin typeface="+mj-lt"/>
              </a:rPr>
              <a:t> 2) Explain the causes of bruises, muscle, tendon and ligament</a:t>
            </a:r>
          </a:p>
          <a:p>
            <a:pPr algn="l"/>
            <a:r>
              <a:rPr lang="en-GB" sz="2400" dirty="0">
                <a:latin typeface="+mj-lt"/>
              </a:rPr>
              <a:t>      injuries</a:t>
            </a:r>
          </a:p>
          <a:p>
            <a:pPr algn="l"/>
            <a:r>
              <a:rPr lang="en-GB" sz="2400" dirty="0">
                <a:latin typeface="+mj-lt"/>
              </a:rPr>
              <a:t> 3) Know how to use the RICE method for injuries</a:t>
            </a:r>
          </a:p>
        </p:txBody>
      </p:sp>
      <p:sp>
        <p:nvSpPr>
          <p:cNvPr id="6" name="Rounded Rectangle 5">
            <a:extLst>
              <a:ext uri="{FF2B5EF4-FFF2-40B4-BE49-F238E27FC236}">
                <a16:creationId xmlns:a16="http://schemas.microsoft.com/office/drawing/2014/main" id="{C5856E02-3AE4-6F4C-9FA8-CBFC0D893D7E}"/>
              </a:ext>
            </a:extLst>
          </p:cNvPr>
          <p:cNvSpPr/>
          <p:nvPr/>
        </p:nvSpPr>
        <p:spPr>
          <a:xfrm>
            <a:off x="395536" y="395952"/>
            <a:ext cx="4101954" cy="1569661"/>
          </a:xfrm>
          <a:prstGeom prst="roundRect">
            <a:avLst/>
          </a:prstGeom>
          <a:solidFill>
            <a:schemeClr val="accent6">
              <a:lumMod val="60000"/>
              <a:lumOff val="4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643DB1-4BBD-BB4D-A4C9-0168BE0B6EAA}"/>
              </a:ext>
            </a:extLst>
          </p:cNvPr>
          <p:cNvSpPr txBox="1"/>
          <p:nvPr/>
        </p:nvSpPr>
        <p:spPr>
          <a:xfrm>
            <a:off x="539552" y="623590"/>
            <a:ext cx="3816424" cy="1077218"/>
          </a:xfrm>
          <a:prstGeom prst="rect">
            <a:avLst/>
          </a:prstGeom>
          <a:noFill/>
        </p:spPr>
        <p:txBody>
          <a:bodyPr wrap="square" rtlCol="0">
            <a:spAutoFit/>
          </a:bodyPr>
          <a:lstStyle/>
          <a:p>
            <a:pPr algn="ctr"/>
            <a:r>
              <a:rPr lang="en-GB" sz="3200" dirty="0">
                <a:solidFill>
                  <a:schemeClr val="bg1"/>
                </a:solidFill>
                <a:latin typeface="+mj-lt"/>
              </a:rPr>
              <a:t>Social, cultural and ethical influences</a:t>
            </a:r>
            <a:endParaRPr lang="en-US" sz="3200" dirty="0">
              <a:solidFill>
                <a:schemeClr val="bg1"/>
              </a:solidFill>
              <a:latin typeface="+mj-lt"/>
            </a:endParaRPr>
          </a:p>
        </p:txBody>
      </p:sp>
      <p:sp>
        <p:nvSpPr>
          <p:cNvPr id="10" name="Rounded Rectangle 9">
            <a:extLst>
              <a:ext uri="{FF2B5EF4-FFF2-40B4-BE49-F238E27FC236}">
                <a16:creationId xmlns:a16="http://schemas.microsoft.com/office/drawing/2014/main" id="{215FA3B8-2A25-4B43-8C46-4C8858496BC1}"/>
              </a:ext>
            </a:extLst>
          </p:cNvPr>
          <p:cNvSpPr/>
          <p:nvPr/>
        </p:nvSpPr>
        <p:spPr>
          <a:xfrm>
            <a:off x="4603913" y="395952"/>
            <a:ext cx="4101954" cy="1569661"/>
          </a:xfrm>
          <a:prstGeom prst="roundRect">
            <a:avLst/>
          </a:prstGeom>
          <a:solidFill>
            <a:srgbClr val="945200"/>
          </a:solidFill>
          <a:ln w="3810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C506C50-244A-564E-A416-5B7D0689A1A8}"/>
              </a:ext>
            </a:extLst>
          </p:cNvPr>
          <p:cNvSpPr txBox="1"/>
          <p:nvPr/>
        </p:nvSpPr>
        <p:spPr>
          <a:xfrm>
            <a:off x="4745427" y="395953"/>
            <a:ext cx="3816424" cy="1569660"/>
          </a:xfrm>
          <a:prstGeom prst="rect">
            <a:avLst/>
          </a:prstGeom>
          <a:noFill/>
        </p:spPr>
        <p:txBody>
          <a:bodyPr wrap="square" rtlCol="0">
            <a:spAutoFit/>
          </a:bodyPr>
          <a:lstStyle/>
          <a:p>
            <a:pPr algn="ctr"/>
            <a:r>
              <a:rPr lang="en-GB" sz="3200" u="sng" dirty="0">
                <a:latin typeface="+mj-lt"/>
              </a:rPr>
              <a:t>Chapter 11</a:t>
            </a:r>
            <a:endParaRPr lang="en-GB" sz="3200" dirty="0">
              <a:latin typeface="+mj-lt"/>
            </a:endParaRPr>
          </a:p>
          <a:p>
            <a:pPr algn="ctr"/>
            <a:r>
              <a:rPr lang="en-GB" sz="3200" dirty="0">
                <a:latin typeface="+mj-lt"/>
              </a:rPr>
              <a:t>Ethics and other issues</a:t>
            </a:r>
            <a:endParaRPr lang="en-US" sz="3200" dirty="0">
              <a:latin typeface="+mj-lt"/>
            </a:endParaRPr>
          </a:p>
        </p:txBody>
      </p:sp>
      <p:sp>
        <p:nvSpPr>
          <p:cNvPr id="4" name="Footer Placeholder 2">
            <a:extLst>
              <a:ext uri="{FF2B5EF4-FFF2-40B4-BE49-F238E27FC236}">
                <a16:creationId xmlns:a16="http://schemas.microsoft.com/office/drawing/2014/main" id="{9208364C-7F51-B889-2FE5-FD0498A74731}"/>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F9C9C81-F3EF-8336-D746-36E7D2872A17}"/>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3AF68A43-2780-5CAB-D54E-E11177BE610E}"/>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61EE9403-95B1-D370-8C0B-2E07DC944919}"/>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442653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936104"/>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What you need to know</a:t>
            </a:r>
          </a:p>
        </p:txBody>
      </p:sp>
      <p:pic>
        <p:nvPicPr>
          <p:cNvPr id="4" name="Picture 2">
            <a:extLst>
              <a:ext uri="{FF2B5EF4-FFF2-40B4-BE49-F238E27FC236}">
                <a16:creationId xmlns:a16="http://schemas.microsoft.com/office/drawing/2014/main" id="{8767156D-81E2-0044-A49E-DF67934AB752}"/>
              </a:ext>
            </a:extLst>
          </p:cNvPr>
          <p:cNvPicPr>
            <a:picLocks noChangeAspect="1" noChangeArrowheads="1"/>
          </p:cNvPicPr>
          <p:nvPr/>
        </p:nvPicPr>
        <p:blipFill>
          <a:blip r:embed="rId2" cstate="print"/>
          <a:srcRect/>
          <a:stretch>
            <a:fillRect/>
          </a:stretch>
        </p:blipFill>
        <p:spPr bwMode="auto">
          <a:xfrm>
            <a:off x="122252" y="2636912"/>
            <a:ext cx="8885873" cy="2016224"/>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D9F13395-B215-E8D8-067C-4A1DD07E4B4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06EC27B-FFA3-7000-13A2-F44683303C15}"/>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82FB0E6F-8473-8EB5-6646-E602F8045034}"/>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1E614964-5486-D333-A94E-4DFDAE50B42D}"/>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9624641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39944" cy="864096"/>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Introduction</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r>
              <a:rPr lang="en-GB" sz="2400" dirty="0">
                <a:latin typeface="+mj-lt"/>
              </a:rPr>
              <a:t>Taking part in physical activity and sport carries risk – injuries may lead to a loss of performance or long-term absence from training and competition.</a:t>
            </a:r>
          </a:p>
          <a:p>
            <a:endParaRPr lang="en-GB" sz="2400" dirty="0">
              <a:latin typeface="+mj-lt"/>
            </a:endParaRPr>
          </a:p>
          <a:p>
            <a:r>
              <a:rPr lang="en-GB" sz="2400" dirty="0">
                <a:latin typeface="+mj-lt"/>
              </a:rPr>
              <a:t>Common injuries include:</a:t>
            </a:r>
          </a:p>
          <a:p>
            <a:pPr lvl="1"/>
            <a:r>
              <a:rPr lang="en-GB" sz="2200" dirty="0">
                <a:latin typeface="+mj-lt"/>
              </a:rPr>
              <a:t>Winding, blisters, cuts and grazes, bruises, muscle, tendon and ligament injuries, dislocation</a:t>
            </a:r>
            <a:endParaRPr lang="en-GB" sz="2400" dirty="0">
              <a:latin typeface="+mj-lt"/>
            </a:endParaRPr>
          </a:p>
          <a:p>
            <a:pPr>
              <a:buNone/>
            </a:pPr>
            <a:endParaRPr lang="en-GB" sz="2400" dirty="0">
              <a:latin typeface="+mj-lt"/>
            </a:endParaRPr>
          </a:p>
          <a:p>
            <a:pPr>
              <a:buNone/>
            </a:pPr>
            <a:r>
              <a:rPr lang="en-GB" sz="2400" dirty="0">
                <a:latin typeface="+mj-lt"/>
              </a:rPr>
              <a:t>Pick one of these injuries - </a:t>
            </a:r>
          </a:p>
          <a:p>
            <a:pPr marL="457200" indent="-457200">
              <a:buFont typeface="+mj-lt"/>
              <a:buAutoNum type="arabicPeriod"/>
            </a:pPr>
            <a:r>
              <a:rPr lang="en-GB" sz="2400" b="1" dirty="0">
                <a:latin typeface="+mj-lt"/>
              </a:rPr>
              <a:t>Can you describe it?</a:t>
            </a:r>
          </a:p>
          <a:p>
            <a:pPr marL="457200" indent="-457200">
              <a:buFont typeface="+mj-lt"/>
              <a:buAutoNum type="arabicPeriod"/>
            </a:pPr>
            <a:r>
              <a:rPr lang="en-GB" sz="2400" b="1" dirty="0">
                <a:latin typeface="+mj-lt"/>
              </a:rPr>
              <a:t>Do you know what might have caused it?</a:t>
            </a:r>
          </a:p>
          <a:p>
            <a:pPr marL="457200" indent="-457200">
              <a:buFont typeface="+mj-lt"/>
              <a:buAutoNum type="arabicPeriod"/>
            </a:pPr>
            <a:r>
              <a:rPr lang="en-GB" sz="2400" b="1" dirty="0">
                <a:latin typeface="+mj-lt"/>
              </a:rPr>
              <a:t>Do you know how it could be treated?</a:t>
            </a:r>
          </a:p>
          <a:p>
            <a:endParaRPr lang="en-GB" sz="2400" u="sng" dirty="0">
              <a:latin typeface="+mj-lt"/>
            </a:endParaRPr>
          </a:p>
          <a:p>
            <a:endParaRPr lang="en-GB" sz="2400" dirty="0">
              <a:latin typeface="+mj-lt"/>
            </a:endParaRPr>
          </a:p>
          <a:p>
            <a:endParaRPr lang="en-GB" dirty="0">
              <a:latin typeface="+mj-lt"/>
            </a:endParaRPr>
          </a:p>
          <a:p>
            <a:endParaRPr lang="en-GB" dirty="0">
              <a:latin typeface="+mj-lt"/>
            </a:endParaRPr>
          </a:p>
        </p:txBody>
      </p:sp>
      <p:sp>
        <p:nvSpPr>
          <p:cNvPr id="5" name="Rounded Rectangle 4"/>
          <p:cNvSpPr/>
          <p:nvPr/>
        </p:nvSpPr>
        <p:spPr>
          <a:xfrm>
            <a:off x="251520" y="2780928"/>
            <a:ext cx="8640960" cy="12241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4" name="Footer Placeholder 2">
            <a:extLst>
              <a:ext uri="{FF2B5EF4-FFF2-40B4-BE49-F238E27FC236}">
                <a16:creationId xmlns:a16="http://schemas.microsoft.com/office/drawing/2014/main" id="{E7022469-97BE-B632-E2F9-238DFD19655F}"/>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361DED7-22C5-ECBB-8E8D-D158E54955BA}"/>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14C17C92-8D00-935C-55D1-05CF9B7F1352}"/>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A7F35F12-0378-9174-25D2-81E8D691E5B0}"/>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9693485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39944" cy="864096"/>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Injuries</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GB" sz="2400" b="1" dirty="0">
                <a:latin typeface="+mj-lt"/>
              </a:rPr>
              <a:t>Blisters</a:t>
            </a:r>
          </a:p>
          <a:p>
            <a:pPr marL="0" indent="0" algn="ctr">
              <a:buNone/>
            </a:pPr>
            <a:endParaRPr lang="en-GB" sz="2400" b="1" dirty="0">
              <a:latin typeface="+mj-lt"/>
            </a:endParaRPr>
          </a:p>
          <a:p>
            <a:pPr marL="0" indent="0">
              <a:buNone/>
            </a:pPr>
            <a:endParaRPr lang="en-GB" sz="2400" dirty="0">
              <a:latin typeface="+mj-lt"/>
            </a:endParaRPr>
          </a:p>
          <a:p>
            <a:endParaRPr lang="en-GB" sz="2400" dirty="0">
              <a:latin typeface="+mj-lt"/>
            </a:endParaRPr>
          </a:p>
          <a:p>
            <a:endParaRPr lang="en-GB" dirty="0">
              <a:latin typeface="+mj-lt"/>
            </a:endParaRPr>
          </a:p>
          <a:p>
            <a:endParaRPr lang="en-GB" dirty="0">
              <a:latin typeface="+mj-lt"/>
            </a:endParaRPr>
          </a:p>
        </p:txBody>
      </p:sp>
      <p:sp>
        <p:nvSpPr>
          <p:cNvPr id="5" name="TextBox 4">
            <a:extLst>
              <a:ext uri="{FF2B5EF4-FFF2-40B4-BE49-F238E27FC236}">
                <a16:creationId xmlns:a16="http://schemas.microsoft.com/office/drawing/2014/main" id="{6787F8B4-64C4-444E-B7E5-B4A40A2DF679}"/>
              </a:ext>
            </a:extLst>
          </p:cNvPr>
          <p:cNvSpPr txBox="1"/>
          <p:nvPr/>
        </p:nvSpPr>
        <p:spPr>
          <a:xfrm>
            <a:off x="2915816" y="395953"/>
            <a:ext cx="2160240" cy="584775"/>
          </a:xfrm>
          <a:prstGeom prst="rect">
            <a:avLst/>
          </a:prstGeom>
          <a:solidFill>
            <a:schemeClr val="bg1"/>
          </a:solidFill>
          <a:ln>
            <a:solidFill>
              <a:srgbClr val="FF0000"/>
            </a:solidFill>
          </a:ln>
        </p:spPr>
        <p:txBody>
          <a:bodyPr wrap="square" rtlCol="0">
            <a:spAutoFit/>
          </a:bodyPr>
          <a:lstStyle/>
          <a:p>
            <a:r>
              <a:rPr lang="en-GB" sz="1600" b="1" dirty="0">
                <a:latin typeface="+mj-lt"/>
              </a:rPr>
              <a:t>Minor injuries</a:t>
            </a:r>
            <a:r>
              <a:rPr lang="en-GB" sz="1600" dirty="0">
                <a:latin typeface="+mj-lt"/>
              </a:rPr>
              <a:t> (blisters, winding, cuts, grazes)</a:t>
            </a:r>
          </a:p>
        </p:txBody>
      </p:sp>
      <p:sp>
        <p:nvSpPr>
          <p:cNvPr id="7" name="TextBox 6">
            <a:extLst>
              <a:ext uri="{FF2B5EF4-FFF2-40B4-BE49-F238E27FC236}">
                <a16:creationId xmlns:a16="http://schemas.microsoft.com/office/drawing/2014/main" id="{1B856B06-6A4E-B946-9BAD-01CB3A13A691}"/>
              </a:ext>
            </a:extLst>
          </p:cNvPr>
          <p:cNvSpPr txBox="1"/>
          <p:nvPr/>
        </p:nvSpPr>
        <p:spPr>
          <a:xfrm>
            <a:off x="5289307" y="396967"/>
            <a:ext cx="3600400" cy="584775"/>
          </a:xfrm>
          <a:prstGeom prst="rect">
            <a:avLst/>
          </a:prstGeom>
          <a:solidFill>
            <a:schemeClr val="bg1"/>
          </a:solidFill>
          <a:ln>
            <a:solidFill>
              <a:srgbClr val="FF0000"/>
            </a:solidFill>
          </a:ln>
        </p:spPr>
        <p:txBody>
          <a:bodyPr wrap="square" rtlCol="0">
            <a:spAutoFit/>
          </a:bodyPr>
          <a:lstStyle/>
          <a:p>
            <a:r>
              <a:rPr lang="en-GB" sz="1600" b="1" dirty="0">
                <a:latin typeface="+mj-lt"/>
              </a:rPr>
              <a:t>Other injuries</a:t>
            </a:r>
            <a:r>
              <a:rPr lang="en-GB" sz="1600" dirty="0">
                <a:latin typeface="+mj-lt"/>
              </a:rPr>
              <a:t> (bruises, muscular, tendon and ligament injuries), dislocation</a:t>
            </a:r>
          </a:p>
        </p:txBody>
      </p:sp>
      <p:graphicFrame>
        <p:nvGraphicFramePr>
          <p:cNvPr id="4" name="Table 3">
            <a:extLst>
              <a:ext uri="{FF2B5EF4-FFF2-40B4-BE49-F238E27FC236}">
                <a16:creationId xmlns:a16="http://schemas.microsoft.com/office/drawing/2014/main" id="{1808BF57-253C-A046-AD0E-9302655A56B5}"/>
              </a:ext>
            </a:extLst>
          </p:cNvPr>
          <p:cNvGraphicFramePr>
            <a:graphicFrameLocks noGrp="1"/>
          </p:cNvGraphicFramePr>
          <p:nvPr>
            <p:extLst>
              <p:ext uri="{D42A27DB-BD31-4B8C-83A1-F6EECF244321}">
                <p14:modId xmlns:p14="http://schemas.microsoft.com/office/powerpoint/2010/main" val="1580607956"/>
              </p:ext>
            </p:extLst>
          </p:nvPr>
        </p:nvGraphicFramePr>
        <p:xfrm>
          <a:off x="179512" y="1628800"/>
          <a:ext cx="8712966" cy="2413000"/>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1948555630"/>
                    </a:ext>
                  </a:extLst>
                </a:gridCol>
                <a:gridCol w="2088232">
                  <a:extLst>
                    <a:ext uri="{9D8B030D-6E8A-4147-A177-3AD203B41FA5}">
                      <a16:colId xmlns:a16="http://schemas.microsoft.com/office/drawing/2014/main" val="2646237680"/>
                    </a:ext>
                  </a:extLst>
                </a:gridCol>
                <a:gridCol w="4248470">
                  <a:extLst>
                    <a:ext uri="{9D8B030D-6E8A-4147-A177-3AD203B41FA5}">
                      <a16:colId xmlns:a16="http://schemas.microsoft.com/office/drawing/2014/main" val="3142284531"/>
                    </a:ext>
                  </a:extLst>
                </a:gridCol>
              </a:tblGrid>
              <a:tr h="370840">
                <a:tc>
                  <a:txBody>
                    <a:bodyPr/>
                    <a:lstStyle/>
                    <a:p>
                      <a:r>
                        <a:rPr lang="en-US" dirty="0">
                          <a:latin typeface="+mj-lt"/>
                        </a:rPr>
                        <a:t>Description</a:t>
                      </a:r>
                    </a:p>
                  </a:txBody>
                  <a:tcPr/>
                </a:tc>
                <a:tc>
                  <a:txBody>
                    <a:bodyPr/>
                    <a:lstStyle/>
                    <a:p>
                      <a:r>
                        <a:rPr lang="en-US" dirty="0">
                          <a:latin typeface="+mj-lt"/>
                        </a:rPr>
                        <a:t>Cause</a:t>
                      </a:r>
                    </a:p>
                  </a:txBody>
                  <a:tcPr/>
                </a:tc>
                <a:tc>
                  <a:txBody>
                    <a:bodyPr/>
                    <a:lstStyle/>
                    <a:p>
                      <a:r>
                        <a:rPr lang="en-US" dirty="0">
                          <a:latin typeface="+mj-lt"/>
                        </a:rPr>
                        <a:t>Treatment</a:t>
                      </a:r>
                    </a:p>
                  </a:txBody>
                  <a:tcPr/>
                </a:tc>
                <a:extLst>
                  <a:ext uri="{0D108BD9-81ED-4DB2-BD59-A6C34878D82A}">
                    <a16:rowId xmlns:a16="http://schemas.microsoft.com/office/drawing/2014/main" val="2244961219"/>
                  </a:ext>
                </a:extLst>
              </a:tr>
              <a:tr h="370840">
                <a:tc>
                  <a:txBody>
                    <a:bodyPr/>
                    <a:lstStyle/>
                    <a:p>
                      <a:pPr marL="285750" indent="-285750">
                        <a:buFontTx/>
                        <a:buChar char="-"/>
                      </a:pPr>
                      <a:r>
                        <a:rPr lang="en-US" sz="1600" dirty="0">
                          <a:latin typeface="+mj-lt"/>
                        </a:rPr>
                        <a:t>A small pocket of fluid that forms in the upper layers of the skin after it has been damaged</a:t>
                      </a:r>
                    </a:p>
                    <a:p>
                      <a:pPr marL="285750" indent="-285750">
                        <a:buFontTx/>
                        <a:buChar char="-"/>
                      </a:pPr>
                      <a:r>
                        <a:rPr lang="en-US" sz="1600" dirty="0">
                          <a:latin typeface="+mj-lt"/>
                        </a:rPr>
                        <a:t>Most blisters are filled with a clear fluid (serum)</a:t>
                      </a:r>
                    </a:p>
                  </a:txBody>
                  <a:tcPr/>
                </a:tc>
                <a:tc>
                  <a:txBody>
                    <a:bodyPr/>
                    <a:lstStyle/>
                    <a:p>
                      <a:pPr marL="285750" indent="-285750">
                        <a:buFontTx/>
                        <a:buChar char="-"/>
                      </a:pPr>
                      <a:r>
                        <a:rPr lang="en-US" sz="1600" dirty="0">
                          <a:latin typeface="+mj-lt"/>
                        </a:rPr>
                        <a:t>Repeated rubbing of the skin</a:t>
                      </a:r>
                    </a:p>
                    <a:p>
                      <a:pPr marL="285750" indent="-285750">
                        <a:buFontTx/>
                        <a:buChar char="-"/>
                      </a:pPr>
                      <a:r>
                        <a:rPr lang="en-US" sz="1600" dirty="0">
                          <a:latin typeface="+mj-lt"/>
                        </a:rPr>
                        <a:t>E.g. where the shoe rubs against the heel while running</a:t>
                      </a:r>
                    </a:p>
                    <a:p>
                      <a:pPr marL="285750" indent="-285750">
                        <a:buFontTx/>
                        <a:buChar char="-"/>
                      </a:pPr>
                      <a:r>
                        <a:rPr lang="en-US" sz="1600" dirty="0">
                          <a:latin typeface="+mj-lt"/>
                        </a:rPr>
                        <a:t>Burning</a:t>
                      </a:r>
                    </a:p>
                    <a:p>
                      <a:pPr marL="285750" indent="-285750">
                        <a:buFontTx/>
                        <a:buChar char="-"/>
                      </a:pPr>
                      <a:endParaRPr lang="en-US" sz="1600" dirty="0">
                        <a:latin typeface="+mj-lt"/>
                      </a:endParaRPr>
                    </a:p>
                  </a:txBody>
                  <a:tcPr/>
                </a:tc>
                <a:tc>
                  <a:txBody>
                    <a:bodyPr/>
                    <a:lstStyle/>
                    <a:p>
                      <a:pPr marL="285750" indent="-285750">
                        <a:buFontTx/>
                        <a:buChar char="-"/>
                      </a:pPr>
                      <a:r>
                        <a:rPr lang="en-US" sz="1600" dirty="0">
                          <a:latin typeface="+mj-lt"/>
                        </a:rPr>
                        <a:t>If unbroken, don’t pierce</a:t>
                      </a:r>
                    </a:p>
                    <a:p>
                      <a:pPr marL="285750" indent="-285750">
                        <a:buFontTx/>
                        <a:buChar char="-"/>
                      </a:pPr>
                      <a:r>
                        <a:rPr lang="en-US" sz="1600" dirty="0">
                          <a:latin typeface="+mj-lt"/>
                        </a:rPr>
                        <a:t>Cover with a plaster or dressing</a:t>
                      </a:r>
                    </a:p>
                    <a:p>
                      <a:pPr marL="285750" indent="-285750">
                        <a:buFontTx/>
                        <a:buChar char="-"/>
                      </a:pPr>
                      <a:r>
                        <a:rPr lang="en-US" sz="1600" dirty="0">
                          <a:latin typeface="+mj-lt"/>
                        </a:rPr>
                        <a:t>If burst, don’t peel of the dead skin covering the blister</a:t>
                      </a:r>
                    </a:p>
                    <a:p>
                      <a:pPr marL="285750" indent="-285750">
                        <a:buFontTx/>
                        <a:buChar char="-"/>
                      </a:pPr>
                      <a:r>
                        <a:rPr lang="en-US" sz="1600" dirty="0">
                          <a:latin typeface="+mj-lt"/>
                        </a:rPr>
                        <a:t>Allow the fluid to drain and wash with mild soap</a:t>
                      </a:r>
                    </a:p>
                    <a:p>
                      <a:pPr marL="285750" indent="-285750">
                        <a:buFontTx/>
                        <a:buChar char="-"/>
                      </a:pPr>
                      <a:r>
                        <a:rPr lang="en-US" sz="1600" dirty="0">
                          <a:latin typeface="+mj-lt"/>
                        </a:rPr>
                        <a:t>Cover with a sterile dressing to prevent infection</a:t>
                      </a:r>
                    </a:p>
                  </a:txBody>
                  <a:tcPr/>
                </a:tc>
                <a:extLst>
                  <a:ext uri="{0D108BD9-81ED-4DB2-BD59-A6C34878D82A}">
                    <a16:rowId xmlns:a16="http://schemas.microsoft.com/office/drawing/2014/main" val="4149642794"/>
                  </a:ext>
                </a:extLst>
              </a:tr>
            </a:tbl>
          </a:graphicData>
        </a:graphic>
      </p:graphicFrame>
      <p:pic>
        <p:nvPicPr>
          <p:cNvPr id="8" name="Picture 7">
            <a:extLst>
              <a:ext uri="{FF2B5EF4-FFF2-40B4-BE49-F238E27FC236}">
                <a16:creationId xmlns:a16="http://schemas.microsoft.com/office/drawing/2014/main" id="{DAE99AFF-F5C6-5543-B578-389ED3273123}"/>
              </a:ext>
            </a:extLst>
          </p:cNvPr>
          <p:cNvPicPr>
            <a:picLocks noChangeAspect="1"/>
          </p:cNvPicPr>
          <p:nvPr/>
        </p:nvPicPr>
        <p:blipFill>
          <a:blip r:embed="rId3"/>
          <a:stretch>
            <a:fillRect/>
          </a:stretch>
        </p:blipFill>
        <p:spPr>
          <a:xfrm>
            <a:off x="1079611" y="4100736"/>
            <a:ext cx="3456384" cy="2304256"/>
          </a:xfrm>
          <a:prstGeom prst="rect">
            <a:avLst/>
          </a:prstGeom>
          <a:ln>
            <a:noFill/>
          </a:ln>
          <a:effectLst>
            <a:softEdge rad="112500"/>
          </a:effectLst>
        </p:spPr>
      </p:pic>
      <p:pic>
        <p:nvPicPr>
          <p:cNvPr id="9" name="Picture 8">
            <a:extLst>
              <a:ext uri="{FF2B5EF4-FFF2-40B4-BE49-F238E27FC236}">
                <a16:creationId xmlns:a16="http://schemas.microsoft.com/office/drawing/2014/main" id="{8B91F14C-FF84-C847-978F-712DAE8E7286}"/>
              </a:ext>
            </a:extLst>
          </p:cNvPr>
          <p:cNvPicPr>
            <a:picLocks noChangeAspect="1"/>
          </p:cNvPicPr>
          <p:nvPr/>
        </p:nvPicPr>
        <p:blipFill>
          <a:blip r:embed="rId4"/>
          <a:stretch>
            <a:fillRect/>
          </a:stretch>
        </p:blipFill>
        <p:spPr>
          <a:xfrm>
            <a:off x="4427984" y="4042887"/>
            <a:ext cx="3528392" cy="2419953"/>
          </a:xfrm>
          <a:prstGeom prst="rect">
            <a:avLst/>
          </a:prstGeom>
          <a:ln>
            <a:noFill/>
          </a:ln>
          <a:effectLst>
            <a:softEdge rad="112500"/>
          </a:effectLst>
        </p:spPr>
      </p:pic>
      <p:sp>
        <p:nvSpPr>
          <p:cNvPr id="6" name="Footer Placeholder 2">
            <a:extLst>
              <a:ext uri="{FF2B5EF4-FFF2-40B4-BE49-F238E27FC236}">
                <a16:creationId xmlns:a16="http://schemas.microsoft.com/office/drawing/2014/main" id="{0349CE13-0882-A65A-11A0-FEAA06A642C8}"/>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94A8432-424F-97BC-D52A-EE85501AFA31}"/>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11" name="Picture 10">
            <a:extLst>
              <a:ext uri="{FF2B5EF4-FFF2-40B4-BE49-F238E27FC236}">
                <a16:creationId xmlns:a16="http://schemas.microsoft.com/office/drawing/2014/main" id="{1E5C9C03-390D-E964-D09A-D82E1504A217}"/>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2" name="Picture 11">
            <a:extLst>
              <a:ext uri="{FF2B5EF4-FFF2-40B4-BE49-F238E27FC236}">
                <a16:creationId xmlns:a16="http://schemas.microsoft.com/office/drawing/2014/main" id="{DF0D3FDB-7642-EE20-ADE9-E7C19CE0584D}"/>
              </a:ext>
            </a:extLst>
          </p:cNvPr>
          <p:cNvPicPr>
            <a:picLocks noChangeAspect="1"/>
          </p:cNvPicPr>
          <p:nvPr/>
        </p:nvPicPr>
        <p:blipFill>
          <a:blip r:embed="rId7"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172061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39944" cy="864096"/>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Injuries</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GB" sz="2400" b="1" dirty="0">
                <a:latin typeface="+mj-lt"/>
              </a:rPr>
              <a:t>Bruises</a:t>
            </a:r>
          </a:p>
          <a:p>
            <a:pPr marL="0" indent="0" algn="ctr">
              <a:buNone/>
            </a:pPr>
            <a:endParaRPr lang="en-GB" sz="2400" b="1" dirty="0">
              <a:latin typeface="+mj-lt"/>
            </a:endParaRPr>
          </a:p>
          <a:p>
            <a:pPr marL="0" indent="0" algn="ctr">
              <a:buNone/>
            </a:pPr>
            <a:endParaRPr lang="en-GB" sz="2400" b="1" dirty="0">
              <a:latin typeface="+mj-lt"/>
            </a:endParaRPr>
          </a:p>
          <a:p>
            <a:pPr marL="0" indent="0" algn="ctr">
              <a:buNone/>
            </a:pPr>
            <a:endParaRPr lang="en-GB" sz="2400" b="1" dirty="0">
              <a:latin typeface="+mj-lt"/>
            </a:endParaRPr>
          </a:p>
          <a:p>
            <a:pPr marL="0" indent="0" algn="ctr">
              <a:buNone/>
            </a:pPr>
            <a:endParaRPr lang="en-GB" sz="2400" b="1" dirty="0">
              <a:latin typeface="+mj-lt"/>
            </a:endParaRPr>
          </a:p>
          <a:p>
            <a:pPr marL="0" indent="0" algn="ctr">
              <a:buNone/>
            </a:pPr>
            <a:r>
              <a:rPr lang="en-GB" sz="2400" b="1" dirty="0">
                <a:latin typeface="+mj-lt"/>
              </a:rPr>
              <a:t>Winding</a:t>
            </a:r>
          </a:p>
          <a:p>
            <a:pPr marL="0" indent="0" algn="ctr">
              <a:buNone/>
            </a:pPr>
            <a:endParaRPr lang="en-GB" sz="2400" b="1" dirty="0">
              <a:latin typeface="+mj-lt"/>
            </a:endParaRPr>
          </a:p>
          <a:p>
            <a:pPr marL="0" indent="0" algn="ctr">
              <a:buNone/>
            </a:pPr>
            <a:endParaRPr lang="en-GB" sz="2400" b="1" dirty="0">
              <a:latin typeface="+mj-lt"/>
            </a:endParaRPr>
          </a:p>
          <a:p>
            <a:pPr marL="0" indent="0">
              <a:buNone/>
            </a:pPr>
            <a:endParaRPr lang="en-GB" sz="2400" dirty="0">
              <a:latin typeface="+mj-lt"/>
            </a:endParaRPr>
          </a:p>
          <a:p>
            <a:endParaRPr lang="en-GB" sz="2400" dirty="0">
              <a:latin typeface="+mj-lt"/>
            </a:endParaRPr>
          </a:p>
          <a:p>
            <a:endParaRPr lang="en-GB" dirty="0">
              <a:latin typeface="+mj-lt"/>
            </a:endParaRPr>
          </a:p>
          <a:p>
            <a:endParaRPr lang="en-GB" dirty="0">
              <a:latin typeface="+mj-lt"/>
            </a:endParaRPr>
          </a:p>
        </p:txBody>
      </p:sp>
      <p:graphicFrame>
        <p:nvGraphicFramePr>
          <p:cNvPr id="4" name="Table 3">
            <a:extLst>
              <a:ext uri="{FF2B5EF4-FFF2-40B4-BE49-F238E27FC236}">
                <a16:creationId xmlns:a16="http://schemas.microsoft.com/office/drawing/2014/main" id="{1808BF57-253C-A046-AD0E-9302655A56B5}"/>
              </a:ext>
            </a:extLst>
          </p:cNvPr>
          <p:cNvGraphicFramePr>
            <a:graphicFrameLocks noGrp="1"/>
          </p:cNvGraphicFramePr>
          <p:nvPr>
            <p:extLst>
              <p:ext uri="{D42A27DB-BD31-4B8C-83A1-F6EECF244321}">
                <p14:modId xmlns:p14="http://schemas.microsoft.com/office/powerpoint/2010/main" val="1953712021"/>
              </p:ext>
            </p:extLst>
          </p:nvPr>
        </p:nvGraphicFramePr>
        <p:xfrm>
          <a:off x="179512" y="1628800"/>
          <a:ext cx="8712966" cy="1681480"/>
        </p:xfrm>
        <a:graphic>
          <a:graphicData uri="http://schemas.openxmlformats.org/drawingml/2006/table">
            <a:tbl>
              <a:tblPr firstRow="1" bandRow="1">
                <a:tableStyleId>{5C22544A-7EE6-4342-B048-85BDC9FD1C3A}</a:tableStyleId>
              </a:tblPr>
              <a:tblGrid>
                <a:gridCol w="2376264">
                  <a:extLst>
                    <a:ext uri="{9D8B030D-6E8A-4147-A177-3AD203B41FA5}">
                      <a16:colId xmlns:a16="http://schemas.microsoft.com/office/drawing/2014/main" val="1948555630"/>
                    </a:ext>
                  </a:extLst>
                </a:gridCol>
                <a:gridCol w="2088232">
                  <a:extLst>
                    <a:ext uri="{9D8B030D-6E8A-4147-A177-3AD203B41FA5}">
                      <a16:colId xmlns:a16="http://schemas.microsoft.com/office/drawing/2014/main" val="2646237680"/>
                    </a:ext>
                  </a:extLst>
                </a:gridCol>
                <a:gridCol w="4248470">
                  <a:extLst>
                    <a:ext uri="{9D8B030D-6E8A-4147-A177-3AD203B41FA5}">
                      <a16:colId xmlns:a16="http://schemas.microsoft.com/office/drawing/2014/main" val="3142284531"/>
                    </a:ext>
                  </a:extLst>
                </a:gridCol>
              </a:tblGrid>
              <a:tr h="370840">
                <a:tc>
                  <a:txBody>
                    <a:bodyPr/>
                    <a:lstStyle/>
                    <a:p>
                      <a:r>
                        <a:rPr lang="en-US" dirty="0">
                          <a:latin typeface="+mj-lt"/>
                        </a:rPr>
                        <a:t>Description</a:t>
                      </a:r>
                    </a:p>
                  </a:txBody>
                  <a:tcPr/>
                </a:tc>
                <a:tc>
                  <a:txBody>
                    <a:bodyPr/>
                    <a:lstStyle/>
                    <a:p>
                      <a:r>
                        <a:rPr lang="en-US" dirty="0">
                          <a:latin typeface="+mj-lt"/>
                        </a:rPr>
                        <a:t>Cause</a:t>
                      </a:r>
                    </a:p>
                  </a:txBody>
                  <a:tcPr/>
                </a:tc>
                <a:tc>
                  <a:txBody>
                    <a:bodyPr/>
                    <a:lstStyle/>
                    <a:p>
                      <a:r>
                        <a:rPr lang="en-US" dirty="0">
                          <a:latin typeface="+mj-lt"/>
                        </a:rPr>
                        <a:t>Treatment</a:t>
                      </a:r>
                    </a:p>
                  </a:txBody>
                  <a:tcPr/>
                </a:tc>
                <a:extLst>
                  <a:ext uri="{0D108BD9-81ED-4DB2-BD59-A6C34878D82A}">
                    <a16:rowId xmlns:a16="http://schemas.microsoft.com/office/drawing/2014/main" val="2244961219"/>
                  </a:ext>
                </a:extLst>
              </a:tr>
              <a:tr h="370840">
                <a:tc>
                  <a:txBody>
                    <a:bodyPr/>
                    <a:lstStyle/>
                    <a:p>
                      <a:pPr marL="285750" indent="-285750">
                        <a:buFontTx/>
                        <a:buChar char="-"/>
                      </a:pPr>
                      <a:r>
                        <a:rPr lang="en-US" sz="1600" dirty="0">
                          <a:latin typeface="+mj-lt"/>
                        </a:rPr>
                        <a:t>When capillaries burst under the skin, blood leaks into the soft tissue creating bluish-purple patches</a:t>
                      </a:r>
                    </a:p>
                  </a:txBody>
                  <a:tcPr/>
                </a:tc>
                <a:tc>
                  <a:txBody>
                    <a:bodyPr/>
                    <a:lstStyle/>
                    <a:p>
                      <a:pPr marL="285750" indent="-285750">
                        <a:buFontTx/>
                        <a:buChar char="-"/>
                      </a:pPr>
                      <a:r>
                        <a:rPr lang="en-US" sz="1600" dirty="0">
                          <a:latin typeface="+mj-lt"/>
                        </a:rPr>
                        <a:t>Impact with a hard object</a:t>
                      </a:r>
                    </a:p>
                    <a:p>
                      <a:pPr marL="285750" indent="-285750">
                        <a:buFontTx/>
                        <a:buChar char="-"/>
                      </a:pPr>
                      <a:endParaRPr lang="en-US" sz="1600" dirty="0">
                        <a:latin typeface="+mj-lt"/>
                      </a:endParaRPr>
                    </a:p>
                  </a:txBody>
                  <a:tcPr/>
                </a:tc>
                <a:tc>
                  <a:txBody>
                    <a:bodyPr/>
                    <a:lstStyle/>
                    <a:p>
                      <a:pPr marL="285750" indent="-285750">
                        <a:buFontTx/>
                        <a:buChar char="-"/>
                      </a:pPr>
                      <a:r>
                        <a:rPr lang="en-US" sz="1600" dirty="0">
                          <a:latin typeface="+mj-lt"/>
                        </a:rPr>
                        <a:t>Cold compression such as a cloth soaked in cold water or an ice pack</a:t>
                      </a:r>
                    </a:p>
                    <a:p>
                      <a:pPr marL="285750" indent="-285750">
                        <a:buFontTx/>
                        <a:buChar char="-"/>
                      </a:pPr>
                      <a:r>
                        <a:rPr lang="en-US" sz="1600" dirty="0">
                          <a:latin typeface="+mj-lt"/>
                        </a:rPr>
                        <a:t>This will help to reduce swelling and internal bleeding</a:t>
                      </a:r>
                    </a:p>
                  </a:txBody>
                  <a:tcPr/>
                </a:tc>
                <a:extLst>
                  <a:ext uri="{0D108BD9-81ED-4DB2-BD59-A6C34878D82A}">
                    <a16:rowId xmlns:a16="http://schemas.microsoft.com/office/drawing/2014/main" val="4149642794"/>
                  </a:ext>
                </a:extLst>
              </a:tr>
            </a:tbl>
          </a:graphicData>
        </a:graphic>
      </p:graphicFrame>
      <p:graphicFrame>
        <p:nvGraphicFramePr>
          <p:cNvPr id="10" name="Table 9">
            <a:extLst>
              <a:ext uri="{FF2B5EF4-FFF2-40B4-BE49-F238E27FC236}">
                <a16:creationId xmlns:a16="http://schemas.microsoft.com/office/drawing/2014/main" id="{F8B6D5FC-7550-1D4A-B784-7B10448B4A3A}"/>
              </a:ext>
            </a:extLst>
          </p:cNvPr>
          <p:cNvGraphicFramePr>
            <a:graphicFrameLocks noGrp="1"/>
          </p:cNvGraphicFramePr>
          <p:nvPr>
            <p:extLst>
              <p:ext uri="{D42A27DB-BD31-4B8C-83A1-F6EECF244321}">
                <p14:modId xmlns:p14="http://schemas.microsoft.com/office/powerpoint/2010/main" val="397268170"/>
              </p:ext>
            </p:extLst>
          </p:nvPr>
        </p:nvGraphicFramePr>
        <p:xfrm>
          <a:off x="179512" y="3861048"/>
          <a:ext cx="8712966" cy="1681480"/>
        </p:xfrm>
        <a:graphic>
          <a:graphicData uri="http://schemas.openxmlformats.org/drawingml/2006/table">
            <a:tbl>
              <a:tblPr firstRow="1" bandRow="1">
                <a:tableStyleId>{5C22544A-7EE6-4342-B048-85BDC9FD1C3A}</a:tableStyleId>
              </a:tblPr>
              <a:tblGrid>
                <a:gridCol w="2160240">
                  <a:extLst>
                    <a:ext uri="{9D8B030D-6E8A-4147-A177-3AD203B41FA5}">
                      <a16:colId xmlns:a16="http://schemas.microsoft.com/office/drawing/2014/main" val="1948555630"/>
                    </a:ext>
                  </a:extLst>
                </a:gridCol>
                <a:gridCol w="2304256">
                  <a:extLst>
                    <a:ext uri="{9D8B030D-6E8A-4147-A177-3AD203B41FA5}">
                      <a16:colId xmlns:a16="http://schemas.microsoft.com/office/drawing/2014/main" val="2646237680"/>
                    </a:ext>
                  </a:extLst>
                </a:gridCol>
                <a:gridCol w="4248470">
                  <a:extLst>
                    <a:ext uri="{9D8B030D-6E8A-4147-A177-3AD203B41FA5}">
                      <a16:colId xmlns:a16="http://schemas.microsoft.com/office/drawing/2014/main" val="3142284531"/>
                    </a:ext>
                  </a:extLst>
                </a:gridCol>
              </a:tblGrid>
              <a:tr h="370840">
                <a:tc>
                  <a:txBody>
                    <a:bodyPr/>
                    <a:lstStyle/>
                    <a:p>
                      <a:r>
                        <a:rPr lang="en-US" dirty="0">
                          <a:latin typeface="+mj-lt"/>
                        </a:rPr>
                        <a:t>Description</a:t>
                      </a:r>
                    </a:p>
                  </a:txBody>
                  <a:tcPr/>
                </a:tc>
                <a:tc>
                  <a:txBody>
                    <a:bodyPr/>
                    <a:lstStyle/>
                    <a:p>
                      <a:r>
                        <a:rPr lang="en-US" dirty="0">
                          <a:latin typeface="+mj-lt"/>
                        </a:rPr>
                        <a:t>Cause</a:t>
                      </a:r>
                    </a:p>
                  </a:txBody>
                  <a:tcPr/>
                </a:tc>
                <a:tc>
                  <a:txBody>
                    <a:bodyPr/>
                    <a:lstStyle/>
                    <a:p>
                      <a:r>
                        <a:rPr lang="en-US" dirty="0">
                          <a:latin typeface="+mj-lt"/>
                        </a:rPr>
                        <a:t>Treatment</a:t>
                      </a:r>
                    </a:p>
                  </a:txBody>
                  <a:tcPr/>
                </a:tc>
                <a:extLst>
                  <a:ext uri="{0D108BD9-81ED-4DB2-BD59-A6C34878D82A}">
                    <a16:rowId xmlns:a16="http://schemas.microsoft.com/office/drawing/2014/main" val="2244961219"/>
                  </a:ext>
                </a:extLst>
              </a:tr>
              <a:tr h="370840">
                <a:tc>
                  <a:txBody>
                    <a:bodyPr/>
                    <a:lstStyle/>
                    <a:p>
                      <a:pPr marL="285750" indent="-285750">
                        <a:buFontTx/>
                        <a:buChar char="-"/>
                      </a:pPr>
                      <a:r>
                        <a:rPr lang="en-US" sz="1600" dirty="0">
                          <a:latin typeface="+mj-lt"/>
                        </a:rPr>
                        <a:t>Difficulty in breathing because of exertion or a blow to the stomach</a:t>
                      </a:r>
                    </a:p>
                  </a:txBody>
                  <a:tcPr/>
                </a:tc>
                <a:tc>
                  <a:txBody>
                    <a:bodyPr/>
                    <a:lstStyle/>
                    <a:p>
                      <a:pPr marL="285750" indent="-285750">
                        <a:buFontTx/>
                        <a:buChar char="-"/>
                      </a:pPr>
                      <a:r>
                        <a:rPr lang="en-US" sz="1600" dirty="0">
                          <a:latin typeface="+mj-lt"/>
                        </a:rPr>
                        <a:t>A blow to the abdomen by a ball or hitting action, causing the diaphragm to go into spasm</a:t>
                      </a:r>
                    </a:p>
                  </a:txBody>
                  <a:tcPr/>
                </a:tc>
                <a:tc>
                  <a:txBody>
                    <a:bodyPr/>
                    <a:lstStyle/>
                    <a:p>
                      <a:pPr marL="285750" indent="-285750">
                        <a:buFontTx/>
                        <a:buChar char="-"/>
                      </a:pPr>
                      <a:r>
                        <a:rPr lang="en-US" sz="1600" dirty="0">
                          <a:latin typeface="+mj-lt"/>
                        </a:rPr>
                        <a:t>Loosen the clothing, sit in a crouched position as this helps the muscles to relax</a:t>
                      </a:r>
                    </a:p>
                    <a:p>
                      <a:pPr marL="285750" indent="-285750">
                        <a:buFontTx/>
                        <a:buChar char="-"/>
                      </a:pPr>
                      <a:r>
                        <a:rPr lang="en-US" sz="1600" dirty="0">
                          <a:latin typeface="+mj-lt"/>
                        </a:rPr>
                        <a:t>Try to stay calm and take deep, controlled breaths</a:t>
                      </a:r>
                    </a:p>
                  </a:txBody>
                  <a:tcPr/>
                </a:tc>
                <a:extLst>
                  <a:ext uri="{0D108BD9-81ED-4DB2-BD59-A6C34878D82A}">
                    <a16:rowId xmlns:a16="http://schemas.microsoft.com/office/drawing/2014/main" val="4149642794"/>
                  </a:ext>
                </a:extLst>
              </a:tr>
            </a:tbl>
          </a:graphicData>
        </a:graphic>
      </p:graphicFrame>
      <p:sp>
        <p:nvSpPr>
          <p:cNvPr id="5" name="Footer Placeholder 2">
            <a:extLst>
              <a:ext uri="{FF2B5EF4-FFF2-40B4-BE49-F238E27FC236}">
                <a16:creationId xmlns:a16="http://schemas.microsoft.com/office/drawing/2014/main" id="{668471C4-7391-A413-860C-EB06B9073CA5}"/>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A672610-2C5F-4D47-6A8F-60EFA4FB3B9A}"/>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0F77B3B8-3E8F-BF29-E042-70767E9C1A46}"/>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497F2278-4CFD-98E0-C2F2-EDB7BF249420}"/>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49275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39944" cy="864096"/>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Injuries</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GB" sz="2400" b="1" dirty="0">
                <a:latin typeface="+mj-lt"/>
              </a:rPr>
              <a:t>Cuts and grazes</a:t>
            </a:r>
          </a:p>
          <a:p>
            <a:pPr marL="0" indent="0" algn="ctr">
              <a:buNone/>
            </a:pPr>
            <a:endParaRPr lang="en-GB" sz="2400" b="1" dirty="0">
              <a:latin typeface="+mj-lt"/>
            </a:endParaRPr>
          </a:p>
          <a:p>
            <a:pPr marL="0" indent="0">
              <a:buNone/>
            </a:pPr>
            <a:endParaRPr lang="en-GB" sz="2400" dirty="0">
              <a:latin typeface="+mj-lt"/>
            </a:endParaRPr>
          </a:p>
          <a:p>
            <a:endParaRPr lang="en-GB" sz="2400" dirty="0">
              <a:latin typeface="+mj-lt"/>
            </a:endParaRPr>
          </a:p>
          <a:p>
            <a:endParaRPr lang="en-GB" dirty="0">
              <a:latin typeface="+mj-lt"/>
            </a:endParaRPr>
          </a:p>
          <a:p>
            <a:endParaRPr lang="en-GB" dirty="0">
              <a:latin typeface="+mj-lt"/>
            </a:endParaRPr>
          </a:p>
        </p:txBody>
      </p:sp>
      <p:graphicFrame>
        <p:nvGraphicFramePr>
          <p:cNvPr id="4" name="Table 3">
            <a:extLst>
              <a:ext uri="{FF2B5EF4-FFF2-40B4-BE49-F238E27FC236}">
                <a16:creationId xmlns:a16="http://schemas.microsoft.com/office/drawing/2014/main" id="{1808BF57-253C-A046-AD0E-9302655A56B5}"/>
              </a:ext>
            </a:extLst>
          </p:cNvPr>
          <p:cNvGraphicFramePr>
            <a:graphicFrameLocks noGrp="1"/>
          </p:cNvGraphicFramePr>
          <p:nvPr>
            <p:extLst>
              <p:ext uri="{D42A27DB-BD31-4B8C-83A1-F6EECF244321}">
                <p14:modId xmlns:p14="http://schemas.microsoft.com/office/powerpoint/2010/main" val="3962902851"/>
              </p:ext>
            </p:extLst>
          </p:nvPr>
        </p:nvGraphicFramePr>
        <p:xfrm>
          <a:off x="179512" y="1628800"/>
          <a:ext cx="8712966" cy="2413000"/>
        </p:xfrm>
        <a:graphic>
          <a:graphicData uri="http://schemas.openxmlformats.org/drawingml/2006/table">
            <a:tbl>
              <a:tblPr firstRow="1" bandRow="1">
                <a:tableStyleId>{5C22544A-7EE6-4342-B048-85BDC9FD1C3A}</a:tableStyleId>
              </a:tblPr>
              <a:tblGrid>
                <a:gridCol w="2520280">
                  <a:extLst>
                    <a:ext uri="{9D8B030D-6E8A-4147-A177-3AD203B41FA5}">
                      <a16:colId xmlns:a16="http://schemas.microsoft.com/office/drawing/2014/main" val="1948555630"/>
                    </a:ext>
                  </a:extLst>
                </a:gridCol>
                <a:gridCol w="2664296">
                  <a:extLst>
                    <a:ext uri="{9D8B030D-6E8A-4147-A177-3AD203B41FA5}">
                      <a16:colId xmlns:a16="http://schemas.microsoft.com/office/drawing/2014/main" val="2646237680"/>
                    </a:ext>
                  </a:extLst>
                </a:gridCol>
                <a:gridCol w="3528390">
                  <a:extLst>
                    <a:ext uri="{9D8B030D-6E8A-4147-A177-3AD203B41FA5}">
                      <a16:colId xmlns:a16="http://schemas.microsoft.com/office/drawing/2014/main" val="3142284531"/>
                    </a:ext>
                  </a:extLst>
                </a:gridCol>
              </a:tblGrid>
              <a:tr h="370840">
                <a:tc>
                  <a:txBody>
                    <a:bodyPr/>
                    <a:lstStyle/>
                    <a:p>
                      <a:r>
                        <a:rPr lang="en-US" dirty="0">
                          <a:latin typeface="+mj-lt"/>
                        </a:rPr>
                        <a:t>Description</a:t>
                      </a:r>
                    </a:p>
                  </a:txBody>
                  <a:tcPr/>
                </a:tc>
                <a:tc>
                  <a:txBody>
                    <a:bodyPr/>
                    <a:lstStyle/>
                    <a:p>
                      <a:r>
                        <a:rPr lang="en-US" dirty="0">
                          <a:latin typeface="+mj-lt"/>
                        </a:rPr>
                        <a:t>Cause</a:t>
                      </a:r>
                    </a:p>
                  </a:txBody>
                  <a:tcPr/>
                </a:tc>
                <a:tc>
                  <a:txBody>
                    <a:bodyPr/>
                    <a:lstStyle/>
                    <a:p>
                      <a:r>
                        <a:rPr lang="en-US" dirty="0">
                          <a:latin typeface="+mj-lt"/>
                        </a:rPr>
                        <a:t>Treatment</a:t>
                      </a:r>
                    </a:p>
                  </a:txBody>
                  <a:tcPr/>
                </a:tc>
                <a:extLst>
                  <a:ext uri="{0D108BD9-81ED-4DB2-BD59-A6C34878D82A}">
                    <a16:rowId xmlns:a16="http://schemas.microsoft.com/office/drawing/2014/main" val="2244961219"/>
                  </a:ext>
                </a:extLst>
              </a:tr>
              <a:tr h="370840">
                <a:tc>
                  <a:txBody>
                    <a:bodyPr/>
                    <a:lstStyle/>
                    <a:p>
                      <a:pPr marL="285750" indent="-285750">
                        <a:buFontTx/>
                        <a:buChar char="-"/>
                      </a:pPr>
                      <a:r>
                        <a:rPr lang="en-US" sz="1600" u="sng" dirty="0">
                          <a:latin typeface="+mj-lt"/>
                        </a:rPr>
                        <a:t>Cuts</a:t>
                      </a:r>
                      <a:r>
                        <a:rPr lang="en-US" sz="1600" dirty="0">
                          <a:latin typeface="+mj-lt"/>
                        </a:rPr>
                        <a:t>: When the skin is broken causing damage to the blood vessels beneath</a:t>
                      </a:r>
                    </a:p>
                    <a:p>
                      <a:pPr marL="285750" indent="-285750">
                        <a:buFontTx/>
                        <a:buChar char="-"/>
                      </a:pPr>
                      <a:r>
                        <a:rPr lang="en-US" sz="1600" u="sng" dirty="0">
                          <a:latin typeface="+mj-lt"/>
                        </a:rPr>
                        <a:t>Grazes</a:t>
                      </a:r>
                      <a:r>
                        <a:rPr lang="en-US" sz="1600" u="none" dirty="0">
                          <a:latin typeface="+mj-lt"/>
                        </a:rPr>
                        <a:t>: Where the skin is rubbed off causing damage to blood vessels</a:t>
                      </a:r>
                      <a:endParaRPr lang="en-US" sz="1600" u="sng" dirty="0">
                        <a:latin typeface="+mj-lt"/>
                      </a:endParaRPr>
                    </a:p>
                  </a:txBody>
                  <a:tcPr/>
                </a:tc>
                <a:tc>
                  <a:txBody>
                    <a:bodyPr/>
                    <a:lstStyle/>
                    <a:p>
                      <a:pPr marL="285750" indent="-285750">
                        <a:buFontTx/>
                        <a:buChar char="-"/>
                      </a:pPr>
                      <a:r>
                        <a:rPr lang="en-US" sz="1600" u="sng" dirty="0">
                          <a:latin typeface="+mj-lt"/>
                        </a:rPr>
                        <a:t>Cuts</a:t>
                      </a:r>
                      <a:r>
                        <a:rPr lang="en-US" sz="1600" u="none" dirty="0">
                          <a:latin typeface="+mj-lt"/>
                        </a:rPr>
                        <a:t>: Contact with a sharp object (e.g. broken glass on a grass pitch)</a:t>
                      </a:r>
                    </a:p>
                    <a:p>
                      <a:pPr marL="285750" indent="-285750">
                        <a:buFontTx/>
                        <a:buChar char="-"/>
                      </a:pPr>
                      <a:r>
                        <a:rPr lang="en-US" sz="1600" u="sng" dirty="0">
                          <a:latin typeface="+mj-lt"/>
                        </a:rPr>
                        <a:t>Grazes</a:t>
                      </a:r>
                      <a:r>
                        <a:rPr lang="en-US" sz="1600" u="none" dirty="0">
                          <a:latin typeface="+mj-lt"/>
                        </a:rPr>
                        <a:t>: Scraping or rubbing against a rough surface (E.g. falling on a rough surface)</a:t>
                      </a:r>
                      <a:endParaRPr lang="en-US" sz="1600" u="sng" dirty="0">
                        <a:latin typeface="+mj-lt"/>
                      </a:endParaRPr>
                    </a:p>
                    <a:p>
                      <a:pPr marL="285750" indent="-285750">
                        <a:buFontTx/>
                        <a:buChar char="-"/>
                      </a:pPr>
                      <a:endParaRPr lang="en-US" sz="1600" dirty="0">
                        <a:latin typeface="+mj-lt"/>
                      </a:endParaRPr>
                    </a:p>
                  </a:txBody>
                  <a:tcPr/>
                </a:tc>
                <a:tc>
                  <a:txBody>
                    <a:bodyPr/>
                    <a:lstStyle/>
                    <a:p>
                      <a:pPr marL="285750" indent="-285750">
                        <a:buFontTx/>
                        <a:buChar char="-"/>
                      </a:pPr>
                      <a:r>
                        <a:rPr lang="en-US" sz="1600" dirty="0">
                          <a:latin typeface="+mj-lt"/>
                        </a:rPr>
                        <a:t>Stop any bleeding by applying pressure to the area using a clean, dry absorbent material – such as a bandage or towel</a:t>
                      </a:r>
                    </a:p>
                    <a:p>
                      <a:pPr marL="285750" indent="-285750">
                        <a:buFontTx/>
                        <a:buChar char="-"/>
                      </a:pPr>
                      <a:r>
                        <a:rPr lang="en-US" sz="1600" dirty="0">
                          <a:latin typeface="+mj-lt"/>
                        </a:rPr>
                        <a:t>When the bleeding has stopped, clean the wound and cover it with a dressing to prevent infection</a:t>
                      </a:r>
                    </a:p>
                  </a:txBody>
                  <a:tcPr/>
                </a:tc>
                <a:extLst>
                  <a:ext uri="{0D108BD9-81ED-4DB2-BD59-A6C34878D82A}">
                    <a16:rowId xmlns:a16="http://schemas.microsoft.com/office/drawing/2014/main" val="4149642794"/>
                  </a:ext>
                </a:extLst>
              </a:tr>
            </a:tbl>
          </a:graphicData>
        </a:graphic>
      </p:graphicFrame>
      <p:pic>
        <p:nvPicPr>
          <p:cNvPr id="6" name="Picture 5">
            <a:extLst>
              <a:ext uri="{FF2B5EF4-FFF2-40B4-BE49-F238E27FC236}">
                <a16:creationId xmlns:a16="http://schemas.microsoft.com/office/drawing/2014/main" id="{7FD4506B-7C9F-E542-B274-09DEA2E7FE89}"/>
              </a:ext>
            </a:extLst>
          </p:cNvPr>
          <p:cNvPicPr>
            <a:picLocks noChangeAspect="1"/>
          </p:cNvPicPr>
          <p:nvPr/>
        </p:nvPicPr>
        <p:blipFill>
          <a:blip r:embed="rId3"/>
          <a:stretch>
            <a:fillRect/>
          </a:stretch>
        </p:blipFill>
        <p:spPr>
          <a:xfrm>
            <a:off x="529208" y="4063838"/>
            <a:ext cx="3682752" cy="2456367"/>
          </a:xfrm>
          <a:prstGeom prst="rect">
            <a:avLst/>
          </a:prstGeom>
          <a:ln>
            <a:noFill/>
          </a:ln>
          <a:effectLst>
            <a:softEdge rad="112500"/>
          </a:effectLst>
        </p:spPr>
      </p:pic>
      <p:pic>
        <p:nvPicPr>
          <p:cNvPr id="10" name="Picture 9">
            <a:extLst>
              <a:ext uri="{FF2B5EF4-FFF2-40B4-BE49-F238E27FC236}">
                <a16:creationId xmlns:a16="http://schemas.microsoft.com/office/drawing/2014/main" id="{0BDE2A4A-E2A4-F945-8576-50FB3E4664B0}"/>
              </a:ext>
            </a:extLst>
          </p:cNvPr>
          <p:cNvPicPr>
            <a:picLocks noChangeAspect="1"/>
          </p:cNvPicPr>
          <p:nvPr/>
        </p:nvPicPr>
        <p:blipFill>
          <a:blip r:embed="rId4"/>
          <a:stretch>
            <a:fillRect/>
          </a:stretch>
        </p:blipFill>
        <p:spPr>
          <a:xfrm>
            <a:off x="4211961" y="4058699"/>
            <a:ext cx="4320479" cy="2486910"/>
          </a:xfrm>
          <a:prstGeom prst="rect">
            <a:avLst/>
          </a:prstGeom>
          <a:ln>
            <a:noFill/>
          </a:ln>
          <a:effectLst>
            <a:softEdge rad="112500"/>
          </a:effectLst>
        </p:spPr>
      </p:pic>
      <p:sp>
        <p:nvSpPr>
          <p:cNvPr id="5" name="Footer Placeholder 2">
            <a:extLst>
              <a:ext uri="{FF2B5EF4-FFF2-40B4-BE49-F238E27FC236}">
                <a16:creationId xmlns:a16="http://schemas.microsoft.com/office/drawing/2014/main" id="{929763D4-C4AC-E741-EC24-37876D84F63E}"/>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1BE8C91-5823-D9BF-D263-ADE59E6AA4D9}"/>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DFDA6F27-9258-001D-3FC4-94E0283201D5}"/>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CF1C96F3-CAA1-C4EB-5D67-12DD530FFD5E}"/>
              </a:ext>
            </a:extLst>
          </p:cNvPr>
          <p:cNvPicPr>
            <a:picLocks noChangeAspect="1"/>
          </p:cNvPicPr>
          <p:nvPr/>
        </p:nvPicPr>
        <p:blipFill>
          <a:blip r:embed="rId7"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629669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39944" cy="864096"/>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Injuries</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GB" sz="2400" b="1" dirty="0">
                <a:latin typeface="+mj-lt"/>
              </a:rPr>
              <a:t>Muscular injury (strain)</a:t>
            </a:r>
          </a:p>
          <a:p>
            <a:pPr marL="0" indent="0" algn="ctr">
              <a:buNone/>
            </a:pPr>
            <a:endParaRPr lang="en-GB" sz="2400" b="1" dirty="0">
              <a:latin typeface="+mj-lt"/>
            </a:endParaRPr>
          </a:p>
          <a:p>
            <a:pPr marL="0" indent="0">
              <a:buNone/>
            </a:pPr>
            <a:endParaRPr lang="en-GB" sz="2400" dirty="0">
              <a:latin typeface="+mj-lt"/>
            </a:endParaRPr>
          </a:p>
          <a:p>
            <a:endParaRPr lang="en-GB" sz="2400" dirty="0">
              <a:latin typeface="+mj-lt"/>
            </a:endParaRPr>
          </a:p>
          <a:p>
            <a:endParaRPr lang="en-GB" dirty="0">
              <a:latin typeface="+mj-lt"/>
            </a:endParaRPr>
          </a:p>
          <a:p>
            <a:endParaRPr lang="en-GB" dirty="0">
              <a:latin typeface="+mj-lt"/>
            </a:endParaRPr>
          </a:p>
        </p:txBody>
      </p:sp>
      <p:graphicFrame>
        <p:nvGraphicFramePr>
          <p:cNvPr id="4" name="Table 3">
            <a:extLst>
              <a:ext uri="{FF2B5EF4-FFF2-40B4-BE49-F238E27FC236}">
                <a16:creationId xmlns:a16="http://schemas.microsoft.com/office/drawing/2014/main" id="{1808BF57-253C-A046-AD0E-9302655A56B5}"/>
              </a:ext>
            </a:extLst>
          </p:cNvPr>
          <p:cNvGraphicFramePr>
            <a:graphicFrameLocks noGrp="1"/>
          </p:cNvGraphicFramePr>
          <p:nvPr>
            <p:extLst>
              <p:ext uri="{D42A27DB-BD31-4B8C-83A1-F6EECF244321}">
                <p14:modId xmlns:p14="http://schemas.microsoft.com/office/powerpoint/2010/main" val="3155793726"/>
              </p:ext>
            </p:extLst>
          </p:nvPr>
        </p:nvGraphicFramePr>
        <p:xfrm>
          <a:off x="179512" y="1628800"/>
          <a:ext cx="8712966" cy="1925320"/>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1948555630"/>
                    </a:ext>
                  </a:extLst>
                </a:gridCol>
                <a:gridCol w="4032448">
                  <a:extLst>
                    <a:ext uri="{9D8B030D-6E8A-4147-A177-3AD203B41FA5}">
                      <a16:colId xmlns:a16="http://schemas.microsoft.com/office/drawing/2014/main" val="2646237680"/>
                    </a:ext>
                  </a:extLst>
                </a:gridCol>
                <a:gridCol w="2664294">
                  <a:extLst>
                    <a:ext uri="{9D8B030D-6E8A-4147-A177-3AD203B41FA5}">
                      <a16:colId xmlns:a16="http://schemas.microsoft.com/office/drawing/2014/main" val="3142284531"/>
                    </a:ext>
                  </a:extLst>
                </a:gridCol>
              </a:tblGrid>
              <a:tr h="370840">
                <a:tc>
                  <a:txBody>
                    <a:bodyPr/>
                    <a:lstStyle/>
                    <a:p>
                      <a:r>
                        <a:rPr lang="en-US" dirty="0">
                          <a:latin typeface="+mj-lt"/>
                        </a:rPr>
                        <a:t>Description</a:t>
                      </a:r>
                    </a:p>
                  </a:txBody>
                  <a:tcPr/>
                </a:tc>
                <a:tc>
                  <a:txBody>
                    <a:bodyPr/>
                    <a:lstStyle/>
                    <a:p>
                      <a:r>
                        <a:rPr lang="en-US" dirty="0">
                          <a:latin typeface="+mj-lt"/>
                        </a:rPr>
                        <a:t>Cause</a:t>
                      </a:r>
                    </a:p>
                  </a:txBody>
                  <a:tcPr/>
                </a:tc>
                <a:tc>
                  <a:txBody>
                    <a:bodyPr/>
                    <a:lstStyle/>
                    <a:p>
                      <a:r>
                        <a:rPr lang="en-US" dirty="0">
                          <a:latin typeface="+mj-lt"/>
                        </a:rPr>
                        <a:t>Treatment</a:t>
                      </a:r>
                    </a:p>
                  </a:txBody>
                  <a:tcPr/>
                </a:tc>
                <a:extLst>
                  <a:ext uri="{0D108BD9-81ED-4DB2-BD59-A6C34878D82A}">
                    <a16:rowId xmlns:a16="http://schemas.microsoft.com/office/drawing/2014/main" val="2244961219"/>
                  </a:ext>
                </a:extLst>
              </a:tr>
              <a:tr h="370840">
                <a:tc>
                  <a:txBody>
                    <a:bodyPr/>
                    <a:lstStyle/>
                    <a:p>
                      <a:pPr marL="285750" indent="-285750">
                        <a:buFontTx/>
                        <a:buChar char="-"/>
                      </a:pPr>
                      <a:r>
                        <a:rPr lang="en-US" sz="1600" b="0" u="none" dirty="0">
                          <a:latin typeface="+mj-lt"/>
                        </a:rPr>
                        <a:t>Muscle is overstretched or torn (either partially or fully)</a:t>
                      </a:r>
                    </a:p>
                  </a:txBody>
                  <a:tcPr/>
                </a:tc>
                <a:tc>
                  <a:txBody>
                    <a:bodyPr/>
                    <a:lstStyle/>
                    <a:p>
                      <a:pPr marL="285750" indent="-285750">
                        <a:buFontTx/>
                        <a:buChar char="-"/>
                      </a:pPr>
                      <a:r>
                        <a:rPr lang="en-US" sz="1600" u="none" dirty="0">
                          <a:latin typeface="+mj-lt"/>
                        </a:rPr>
                        <a:t>When muscles are overused (e.g. excessive weight training)</a:t>
                      </a:r>
                    </a:p>
                    <a:p>
                      <a:pPr marL="285750" indent="-285750">
                        <a:buFontTx/>
                        <a:buChar char="-"/>
                      </a:pPr>
                      <a:r>
                        <a:rPr lang="en-US" sz="1600" u="none" dirty="0">
                          <a:latin typeface="+mj-lt"/>
                        </a:rPr>
                        <a:t>Sudden, powerful movements such as jumping and throwing</a:t>
                      </a:r>
                    </a:p>
                    <a:p>
                      <a:pPr marL="285750" indent="-285750">
                        <a:buFontTx/>
                        <a:buChar char="-"/>
                      </a:pPr>
                      <a:r>
                        <a:rPr lang="en-US" sz="1600" u="none" dirty="0">
                          <a:latin typeface="+mj-lt"/>
                        </a:rPr>
                        <a:t>Stretching the muscle beyond its normal range of movement</a:t>
                      </a:r>
                      <a:endParaRPr lang="en-US" sz="1600" dirty="0">
                        <a:latin typeface="+mj-lt"/>
                      </a:endParaRPr>
                    </a:p>
                  </a:txBody>
                  <a:tcPr/>
                </a:tc>
                <a:tc>
                  <a:txBody>
                    <a:bodyPr/>
                    <a:lstStyle/>
                    <a:p>
                      <a:pPr marL="285750" indent="-285750">
                        <a:buFontTx/>
                        <a:buChar char="-"/>
                      </a:pPr>
                      <a:r>
                        <a:rPr lang="en-US" sz="1600" dirty="0">
                          <a:latin typeface="+mj-lt"/>
                        </a:rPr>
                        <a:t>Use the RICE method</a:t>
                      </a:r>
                    </a:p>
                    <a:p>
                      <a:pPr marL="285750" indent="-285750">
                        <a:buFontTx/>
                        <a:buChar char="-"/>
                      </a:pPr>
                      <a:r>
                        <a:rPr lang="en-US" sz="1600" dirty="0">
                          <a:latin typeface="+mj-lt"/>
                        </a:rPr>
                        <a:t>Limit training to prevent further damage and allow recovery</a:t>
                      </a:r>
                    </a:p>
                  </a:txBody>
                  <a:tcPr/>
                </a:tc>
                <a:extLst>
                  <a:ext uri="{0D108BD9-81ED-4DB2-BD59-A6C34878D82A}">
                    <a16:rowId xmlns:a16="http://schemas.microsoft.com/office/drawing/2014/main" val="4149642794"/>
                  </a:ext>
                </a:extLst>
              </a:tr>
            </a:tbl>
          </a:graphicData>
        </a:graphic>
      </p:graphicFrame>
      <p:pic>
        <p:nvPicPr>
          <p:cNvPr id="5" name="Picture 4">
            <a:extLst>
              <a:ext uri="{FF2B5EF4-FFF2-40B4-BE49-F238E27FC236}">
                <a16:creationId xmlns:a16="http://schemas.microsoft.com/office/drawing/2014/main" id="{1720CD11-267E-A24B-9A77-28F2FDDBD913}"/>
              </a:ext>
            </a:extLst>
          </p:cNvPr>
          <p:cNvPicPr>
            <a:picLocks noChangeAspect="1"/>
          </p:cNvPicPr>
          <p:nvPr/>
        </p:nvPicPr>
        <p:blipFill rotWithShape="1">
          <a:blip r:embed="rId3"/>
          <a:srcRect l="10926"/>
          <a:stretch/>
        </p:blipFill>
        <p:spPr>
          <a:xfrm>
            <a:off x="683568" y="3626128"/>
            <a:ext cx="4696440" cy="2807608"/>
          </a:xfrm>
          <a:prstGeom prst="rect">
            <a:avLst/>
          </a:prstGeom>
          <a:ln>
            <a:noFill/>
          </a:ln>
          <a:effectLst>
            <a:softEdge rad="112500"/>
          </a:effectLst>
        </p:spPr>
      </p:pic>
      <p:pic>
        <p:nvPicPr>
          <p:cNvPr id="7" name="Picture 6">
            <a:extLst>
              <a:ext uri="{FF2B5EF4-FFF2-40B4-BE49-F238E27FC236}">
                <a16:creationId xmlns:a16="http://schemas.microsoft.com/office/drawing/2014/main" id="{1AE9F3B8-CF5C-5E45-A2F9-AAB63D717682}"/>
              </a:ext>
            </a:extLst>
          </p:cNvPr>
          <p:cNvPicPr>
            <a:picLocks noChangeAspect="1"/>
          </p:cNvPicPr>
          <p:nvPr/>
        </p:nvPicPr>
        <p:blipFill>
          <a:blip r:embed="rId4"/>
          <a:stretch>
            <a:fillRect/>
          </a:stretch>
        </p:blipFill>
        <p:spPr>
          <a:xfrm>
            <a:off x="4247991" y="3626128"/>
            <a:ext cx="4212441" cy="2807608"/>
          </a:xfrm>
          <a:prstGeom prst="rect">
            <a:avLst/>
          </a:prstGeom>
          <a:ln>
            <a:noFill/>
          </a:ln>
          <a:effectLst>
            <a:softEdge rad="112500"/>
          </a:effectLst>
        </p:spPr>
      </p:pic>
      <p:sp>
        <p:nvSpPr>
          <p:cNvPr id="6" name="Footer Placeholder 2">
            <a:extLst>
              <a:ext uri="{FF2B5EF4-FFF2-40B4-BE49-F238E27FC236}">
                <a16:creationId xmlns:a16="http://schemas.microsoft.com/office/drawing/2014/main" id="{AFB73F2A-FD96-7893-092D-DCBA5259AC6D}"/>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608FD65-D614-E62B-A4D2-2F9BCF401A77}"/>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9" name="Picture 8">
            <a:extLst>
              <a:ext uri="{FF2B5EF4-FFF2-40B4-BE49-F238E27FC236}">
                <a16:creationId xmlns:a16="http://schemas.microsoft.com/office/drawing/2014/main" id="{75BB8629-C1D3-20F7-F12A-3F898112EF88}"/>
              </a:ext>
            </a:extLst>
          </p:cNvPr>
          <p:cNvPicPr>
            <a:picLocks noChangeAspect="1"/>
          </p:cNvPicPr>
          <p:nvPr/>
        </p:nvPicPr>
        <p:blipFill>
          <a:blip r:embed="rId6"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10" name="Picture 9">
            <a:extLst>
              <a:ext uri="{FF2B5EF4-FFF2-40B4-BE49-F238E27FC236}">
                <a16:creationId xmlns:a16="http://schemas.microsoft.com/office/drawing/2014/main" id="{CA3554FE-70F0-379A-5C19-02C0BEB46D02}"/>
              </a:ext>
            </a:extLst>
          </p:cNvPr>
          <p:cNvPicPr>
            <a:picLocks noChangeAspect="1"/>
          </p:cNvPicPr>
          <p:nvPr/>
        </p:nvPicPr>
        <p:blipFill>
          <a:blip r:embed="rId7"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892012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39944" cy="864096"/>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Injuries</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GB" sz="2400" b="1" dirty="0">
                <a:latin typeface="+mj-lt"/>
              </a:rPr>
              <a:t>Tendon injury (strain)</a:t>
            </a:r>
          </a:p>
          <a:p>
            <a:pPr marL="0" indent="0" algn="ctr">
              <a:buNone/>
            </a:pPr>
            <a:endParaRPr lang="en-GB" sz="2400" b="1" dirty="0">
              <a:latin typeface="+mj-lt"/>
            </a:endParaRPr>
          </a:p>
          <a:p>
            <a:pPr marL="0" indent="0" algn="ctr">
              <a:buNone/>
            </a:pPr>
            <a:endParaRPr lang="en-GB" sz="2400" b="1" dirty="0">
              <a:latin typeface="+mj-lt"/>
            </a:endParaRPr>
          </a:p>
          <a:p>
            <a:pPr marL="0" indent="0" algn="ctr">
              <a:buNone/>
            </a:pPr>
            <a:endParaRPr lang="en-GB" sz="2400" b="1" dirty="0">
              <a:latin typeface="+mj-lt"/>
            </a:endParaRPr>
          </a:p>
          <a:p>
            <a:pPr marL="0" indent="0" algn="ctr">
              <a:buNone/>
            </a:pPr>
            <a:endParaRPr lang="en-GB" sz="2400" b="1" dirty="0">
              <a:latin typeface="+mj-lt"/>
            </a:endParaRPr>
          </a:p>
          <a:p>
            <a:pPr marL="0" indent="0" algn="ctr">
              <a:buNone/>
            </a:pPr>
            <a:r>
              <a:rPr lang="en-GB" sz="2400" b="1" dirty="0">
                <a:latin typeface="+mj-lt"/>
              </a:rPr>
              <a:t>Ligament injury (sprain)</a:t>
            </a:r>
          </a:p>
          <a:p>
            <a:pPr marL="0" indent="0" algn="ctr">
              <a:buNone/>
            </a:pPr>
            <a:endParaRPr lang="en-GB" sz="2400" b="1" dirty="0">
              <a:latin typeface="+mj-lt"/>
            </a:endParaRPr>
          </a:p>
          <a:p>
            <a:pPr marL="0" indent="0" algn="ctr">
              <a:buNone/>
            </a:pPr>
            <a:endParaRPr lang="en-GB" sz="2400" b="1" dirty="0">
              <a:latin typeface="+mj-lt"/>
            </a:endParaRPr>
          </a:p>
          <a:p>
            <a:pPr marL="0" indent="0">
              <a:buNone/>
            </a:pPr>
            <a:endParaRPr lang="en-GB" sz="2400" dirty="0">
              <a:latin typeface="+mj-lt"/>
            </a:endParaRPr>
          </a:p>
          <a:p>
            <a:endParaRPr lang="en-GB" sz="2400" dirty="0">
              <a:latin typeface="+mj-lt"/>
            </a:endParaRPr>
          </a:p>
          <a:p>
            <a:endParaRPr lang="en-GB" dirty="0">
              <a:latin typeface="+mj-lt"/>
            </a:endParaRPr>
          </a:p>
          <a:p>
            <a:endParaRPr lang="en-GB" dirty="0">
              <a:latin typeface="+mj-lt"/>
            </a:endParaRPr>
          </a:p>
        </p:txBody>
      </p:sp>
      <p:graphicFrame>
        <p:nvGraphicFramePr>
          <p:cNvPr id="4" name="Table 3">
            <a:extLst>
              <a:ext uri="{FF2B5EF4-FFF2-40B4-BE49-F238E27FC236}">
                <a16:creationId xmlns:a16="http://schemas.microsoft.com/office/drawing/2014/main" id="{1808BF57-253C-A046-AD0E-9302655A56B5}"/>
              </a:ext>
            </a:extLst>
          </p:cNvPr>
          <p:cNvGraphicFramePr>
            <a:graphicFrameLocks noGrp="1"/>
          </p:cNvGraphicFramePr>
          <p:nvPr>
            <p:extLst>
              <p:ext uri="{D42A27DB-BD31-4B8C-83A1-F6EECF244321}">
                <p14:modId xmlns:p14="http://schemas.microsoft.com/office/powerpoint/2010/main" val="3957039963"/>
              </p:ext>
            </p:extLst>
          </p:nvPr>
        </p:nvGraphicFramePr>
        <p:xfrm>
          <a:off x="179512" y="1628800"/>
          <a:ext cx="8712966" cy="1681480"/>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1948555630"/>
                    </a:ext>
                  </a:extLst>
                </a:gridCol>
                <a:gridCol w="4032448">
                  <a:extLst>
                    <a:ext uri="{9D8B030D-6E8A-4147-A177-3AD203B41FA5}">
                      <a16:colId xmlns:a16="http://schemas.microsoft.com/office/drawing/2014/main" val="2646237680"/>
                    </a:ext>
                  </a:extLst>
                </a:gridCol>
                <a:gridCol w="2664294">
                  <a:extLst>
                    <a:ext uri="{9D8B030D-6E8A-4147-A177-3AD203B41FA5}">
                      <a16:colId xmlns:a16="http://schemas.microsoft.com/office/drawing/2014/main" val="3142284531"/>
                    </a:ext>
                  </a:extLst>
                </a:gridCol>
              </a:tblGrid>
              <a:tr h="370840">
                <a:tc>
                  <a:txBody>
                    <a:bodyPr/>
                    <a:lstStyle/>
                    <a:p>
                      <a:r>
                        <a:rPr lang="en-US" dirty="0">
                          <a:latin typeface="+mj-lt"/>
                        </a:rPr>
                        <a:t>Description</a:t>
                      </a:r>
                    </a:p>
                  </a:txBody>
                  <a:tcPr/>
                </a:tc>
                <a:tc>
                  <a:txBody>
                    <a:bodyPr/>
                    <a:lstStyle/>
                    <a:p>
                      <a:r>
                        <a:rPr lang="en-US" dirty="0">
                          <a:latin typeface="+mj-lt"/>
                        </a:rPr>
                        <a:t>Cause</a:t>
                      </a:r>
                    </a:p>
                  </a:txBody>
                  <a:tcPr/>
                </a:tc>
                <a:tc>
                  <a:txBody>
                    <a:bodyPr/>
                    <a:lstStyle/>
                    <a:p>
                      <a:r>
                        <a:rPr lang="en-US" dirty="0">
                          <a:latin typeface="+mj-lt"/>
                        </a:rPr>
                        <a:t>Treatment</a:t>
                      </a:r>
                    </a:p>
                  </a:txBody>
                  <a:tcPr/>
                </a:tc>
                <a:extLst>
                  <a:ext uri="{0D108BD9-81ED-4DB2-BD59-A6C34878D82A}">
                    <a16:rowId xmlns:a16="http://schemas.microsoft.com/office/drawing/2014/main" val="2244961219"/>
                  </a:ext>
                </a:extLst>
              </a:tr>
              <a:tr h="370840">
                <a:tc>
                  <a:txBody>
                    <a:bodyPr/>
                    <a:lstStyle/>
                    <a:p>
                      <a:pPr marL="285750" indent="-285750">
                        <a:buFontTx/>
                        <a:buChar char="-"/>
                      </a:pPr>
                      <a:r>
                        <a:rPr lang="en-US" sz="1600" b="0" u="none" dirty="0">
                          <a:latin typeface="+mj-lt"/>
                        </a:rPr>
                        <a:t>Tendon is overstretched or torn (either partially or fully)</a:t>
                      </a:r>
                    </a:p>
                  </a:txBody>
                  <a:tcPr/>
                </a:tc>
                <a:tc>
                  <a:txBody>
                    <a:bodyPr/>
                    <a:lstStyle/>
                    <a:p>
                      <a:pPr marL="285750" indent="-285750">
                        <a:buFontTx/>
                        <a:buChar char="-"/>
                      </a:pPr>
                      <a:r>
                        <a:rPr lang="en-US" sz="1600" u="none" dirty="0">
                          <a:latin typeface="+mj-lt"/>
                        </a:rPr>
                        <a:t>Inflamed tendons (tendonitis) occur through repeated actions like running (e.g. tennis elbow)</a:t>
                      </a:r>
                    </a:p>
                    <a:p>
                      <a:pPr marL="285750" indent="-285750">
                        <a:buFontTx/>
                        <a:buChar char="-"/>
                      </a:pPr>
                      <a:r>
                        <a:rPr lang="en-US" sz="1600" u="none" dirty="0">
                          <a:latin typeface="+mj-lt"/>
                        </a:rPr>
                        <a:t>Activities that involve sudden, sharp movements such as throwing or jumping</a:t>
                      </a:r>
                      <a:endParaRPr lang="en-US" sz="1600" dirty="0">
                        <a:latin typeface="+mj-lt"/>
                      </a:endParaRPr>
                    </a:p>
                  </a:txBody>
                  <a:tcPr/>
                </a:tc>
                <a:tc>
                  <a:txBody>
                    <a:bodyPr/>
                    <a:lstStyle/>
                    <a:p>
                      <a:pPr marL="285750" indent="-285750">
                        <a:buFontTx/>
                        <a:buChar char="-"/>
                      </a:pPr>
                      <a:r>
                        <a:rPr lang="en-US" sz="1600" dirty="0">
                          <a:latin typeface="+mj-lt"/>
                        </a:rPr>
                        <a:t>Use the RICE method</a:t>
                      </a:r>
                    </a:p>
                    <a:p>
                      <a:pPr marL="285750" indent="-285750">
                        <a:buFontTx/>
                        <a:buChar char="-"/>
                      </a:pPr>
                      <a:r>
                        <a:rPr lang="en-US" sz="1600" dirty="0">
                          <a:latin typeface="+mj-lt"/>
                        </a:rPr>
                        <a:t>Limit training to prevent further damage and allow recovery</a:t>
                      </a:r>
                    </a:p>
                  </a:txBody>
                  <a:tcPr/>
                </a:tc>
                <a:extLst>
                  <a:ext uri="{0D108BD9-81ED-4DB2-BD59-A6C34878D82A}">
                    <a16:rowId xmlns:a16="http://schemas.microsoft.com/office/drawing/2014/main" val="4149642794"/>
                  </a:ext>
                </a:extLst>
              </a:tr>
            </a:tbl>
          </a:graphicData>
        </a:graphic>
      </p:graphicFrame>
      <p:graphicFrame>
        <p:nvGraphicFramePr>
          <p:cNvPr id="8" name="Table 7">
            <a:extLst>
              <a:ext uri="{FF2B5EF4-FFF2-40B4-BE49-F238E27FC236}">
                <a16:creationId xmlns:a16="http://schemas.microsoft.com/office/drawing/2014/main" id="{3113663F-593A-0C4B-8238-EF9941D1B6F4}"/>
              </a:ext>
            </a:extLst>
          </p:cNvPr>
          <p:cNvGraphicFramePr>
            <a:graphicFrameLocks noGrp="1"/>
          </p:cNvGraphicFramePr>
          <p:nvPr>
            <p:extLst>
              <p:ext uri="{D42A27DB-BD31-4B8C-83A1-F6EECF244321}">
                <p14:modId xmlns:p14="http://schemas.microsoft.com/office/powerpoint/2010/main" val="1670989943"/>
              </p:ext>
            </p:extLst>
          </p:nvPr>
        </p:nvGraphicFramePr>
        <p:xfrm>
          <a:off x="179512" y="3861048"/>
          <a:ext cx="8712966" cy="2169160"/>
        </p:xfrm>
        <a:graphic>
          <a:graphicData uri="http://schemas.openxmlformats.org/drawingml/2006/table">
            <a:tbl>
              <a:tblPr firstRow="1" bandRow="1">
                <a:tableStyleId>{5C22544A-7EE6-4342-B048-85BDC9FD1C3A}</a:tableStyleId>
              </a:tblPr>
              <a:tblGrid>
                <a:gridCol w="2016224">
                  <a:extLst>
                    <a:ext uri="{9D8B030D-6E8A-4147-A177-3AD203B41FA5}">
                      <a16:colId xmlns:a16="http://schemas.microsoft.com/office/drawing/2014/main" val="1948555630"/>
                    </a:ext>
                  </a:extLst>
                </a:gridCol>
                <a:gridCol w="4032448">
                  <a:extLst>
                    <a:ext uri="{9D8B030D-6E8A-4147-A177-3AD203B41FA5}">
                      <a16:colId xmlns:a16="http://schemas.microsoft.com/office/drawing/2014/main" val="2646237680"/>
                    </a:ext>
                  </a:extLst>
                </a:gridCol>
                <a:gridCol w="2664294">
                  <a:extLst>
                    <a:ext uri="{9D8B030D-6E8A-4147-A177-3AD203B41FA5}">
                      <a16:colId xmlns:a16="http://schemas.microsoft.com/office/drawing/2014/main" val="3142284531"/>
                    </a:ext>
                  </a:extLst>
                </a:gridCol>
              </a:tblGrid>
              <a:tr h="370840">
                <a:tc>
                  <a:txBody>
                    <a:bodyPr/>
                    <a:lstStyle/>
                    <a:p>
                      <a:r>
                        <a:rPr lang="en-US" dirty="0">
                          <a:latin typeface="+mj-lt"/>
                        </a:rPr>
                        <a:t>Description</a:t>
                      </a:r>
                    </a:p>
                  </a:txBody>
                  <a:tcPr/>
                </a:tc>
                <a:tc>
                  <a:txBody>
                    <a:bodyPr/>
                    <a:lstStyle/>
                    <a:p>
                      <a:r>
                        <a:rPr lang="en-US" dirty="0">
                          <a:latin typeface="+mj-lt"/>
                        </a:rPr>
                        <a:t>Cause</a:t>
                      </a:r>
                    </a:p>
                  </a:txBody>
                  <a:tcPr/>
                </a:tc>
                <a:tc>
                  <a:txBody>
                    <a:bodyPr/>
                    <a:lstStyle/>
                    <a:p>
                      <a:r>
                        <a:rPr lang="en-US" dirty="0">
                          <a:latin typeface="+mj-lt"/>
                        </a:rPr>
                        <a:t>Treatment</a:t>
                      </a:r>
                    </a:p>
                  </a:txBody>
                  <a:tcPr/>
                </a:tc>
                <a:extLst>
                  <a:ext uri="{0D108BD9-81ED-4DB2-BD59-A6C34878D82A}">
                    <a16:rowId xmlns:a16="http://schemas.microsoft.com/office/drawing/2014/main" val="2244961219"/>
                  </a:ext>
                </a:extLst>
              </a:tr>
              <a:tr h="370840">
                <a:tc>
                  <a:txBody>
                    <a:bodyPr/>
                    <a:lstStyle/>
                    <a:p>
                      <a:pPr marL="285750" indent="-285750">
                        <a:buFontTx/>
                        <a:buChar char="-"/>
                      </a:pPr>
                      <a:r>
                        <a:rPr lang="en-US" sz="1600" b="0" u="none" dirty="0">
                          <a:latin typeface="+mj-lt"/>
                        </a:rPr>
                        <a:t>Ligament is overstretched or torn (either partially or fully)</a:t>
                      </a:r>
                    </a:p>
                  </a:txBody>
                  <a:tcPr/>
                </a:tc>
                <a:tc>
                  <a:txBody>
                    <a:bodyPr/>
                    <a:lstStyle/>
                    <a:p>
                      <a:pPr marL="285750" indent="-285750">
                        <a:buFontTx/>
                        <a:buChar char="-"/>
                      </a:pPr>
                      <a:r>
                        <a:rPr lang="en-US" sz="1600" u="none" dirty="0">
                          <a:latin typeface="+mj-lt"/>
                        </a:rPr>
                        <a:t>When ligaments are twisted (e.g. twisting the knee when turning with a planted foot), or pulled passed their normal range of movement</a:t>
                      </a:r>
                    </a:p>
                    <a:p>
                      <a:pPr marL="285750" indent="-285750">
                        <a:buFontTx/>
                        <a:buChar char="-"/>
                      </a:pPr>
                      <a:r>
                        <a:rPr lang="en-US" sz="1600" u="none" dirty="0">
                          <a:latin typeface="+mj-lt"/>
                        </a:rPr>
                        <a:t>ACL (anterior cruciate ligament) injuries in the knee occur with sudden changes in direction (e.g. side-stepping in rugby) </a:t>
                      </a:r>
                      <a:endParaRPr lang="en-US" sz="1600" dirty="0">
                        <a:latin typeface="+mj-lt"/>
                      </a:endParaRPr>
                    </a:p>
                  </a:txBody>
                  <a:tcPr/>
                </a:tc>
                <a:tc>
                  <a:txBody>
                    <a:bodyPr/>
                    <a:lstStyle/>
                    <a:p>
                      <a:pPr marL="285750" indent="-285750">
                        <a:buFontTx/>
                        <a:buChar char="-"/>
                      </a:pPr>
                      <a:r>
                        <a:rPr lang="en-US" sz="1600" dirty="0">
                          <a:latin typeface="+mj-lt"/>
                        </a:rPr>
                        <a:t>Use the RICE method in the first instance</a:t>
                      </a:r>
                    </a:p>
                    <a:p>
                      <a:pPr marL="285750" indent="-285750">
                        <a:buFontTx/>
                        <a:buChar char="-"/>
                      </a:pPr>
                      <a:r>
                        <a:rPr lang="en-US" sz="1600" dirty="0">
                          <a:latin typeface="+mj-lt"/>
                        </a:rPr>
                        <a:t>More serious injuries may require operation</a:t>
                      </a:r>
                    </a:p>
                  </a:txBody>
                  <a:tcPr/>
                </a:tc>
                <a:extLst>
                  <a:ext uri="{0D108BD9-81ED-4DB2-BD59-A6C34878D82A}">
                    <a16:rowId xmlns:a16="http://schemas.microsoft.com/office/drawing/2014/main" val="4149642794"/>
                  </a:ext>
                </a:extLst>
              </a:tr>
            </a:tbl>
          </a:graphicData>
        </a:graphic>
      </p:graphicFrame>
      <p:sp>
        <p:nvSpPr>
          <p:cNvPr id="5" name="Footer Placeholder 2">
            <a:extLst>
              <a:ext uri="{FF2B5EF4-FFF2-40B4-BE49-F238E27FC236}">
                <a16:creationId xmlns:a16="http://schemas.microsoft.com/office/drawing/2014/main" id="{DA6A113D-207E-3221-CAAE-F10178D986A7}"/>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9E92915-719D-7182-5B44-0A3D9AE61A42}"/>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D9FA15EF-41AF-CD6D-46CF-BE7F502909AC}"/>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63FD5E0A-9922-4256-50C2-2C3A20200C2D}"/>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7383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Types of PED </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b="1" dirty="0">
                <a:latin typeface="+mj-lt"/>
              </a:rPr>
              <a:t>Beta blockers </a:t>
            </a:r>
          </a:p>
          <a:p>
            <a:pPr lvl="1"/>
            <a:r>
              <a:rPr lang="en-GB" dirty="0">
                <a:latin typeface="+mj-lt"/>
              </a:rPr>
              <a:t>Prevent adrenaline, reducing heart rate</a:t>
            </a:r>
          </a:p>
          <a:p>
            <a:pPr lvl="1"/>
            <a:r>
              <a:rPr lang="en-GB" dirty="0">
                <a:latin typeface="+mj-lt"/>
              </a:rPr>
              <a:t>Has a calming and relaxing effect on the body</a:t>
            </a:r>
          </a:p>
          <a:p>
            <a:pPr lvl="1"/>
            <a:r>
              <a:rPr lang="en-GB" dirty="0">
                <a:latin typeface="+mj-lt"/>
              </a:rPr>
              <a:t>Beneficial for sports that require low levels of arousal</a:t>
            </a:r>
          </a:p>
          <a:p>
            <a:pPr lvl="1"/>
            <a:r>
              <a:rPr lang="en-GB" dirty="0">
                <a:latin typeface="+mj-lt"/>
              </a:rPr>
              <a:t>E.g. archery and snooker, which involve fine skills that require high levels of precision</a:t>
            </a:r>
          </a:p>
          <a:p>
            <a:pPr lvl="1"/>
            <a:r>
              <a:rPr lang="en-GB" dirty="0">
                <a:latin typeface="+mj-lt"/>
              </a:rPr>
              <a:t>Side effects include – a reduced blood pressure and increased risk of heart failure, depression and tiredness</a:t>
            </a:r>
            <a:endParaRPr lang="en-GB" b="1" dirty="0">
              <a:latin typeface="+mj-lt"/>
            </a:endParaRPr>
          </a:p>
          <a:p>
            <a:pPr lvl="1">
              <a:buNone/>
            </a:pPr>
            <a:endParaRPr lang="en-GB" dirty="0">
              <a:latin typeface="+mj-lt"/>
            </a:endParaRPr>
          </a:p>
          <a:p>
            <a:pPr lvl="1">
              <a:buNone/>
            </a:pPr>
            <a:endParaRPr lang="en-GB" dirty="0">
              <a:latin typeface="+mj-lt"/>
            </a:endParaRPr>
          </a:p>
        </p:txBody>
      </p:sp>
      <p:sp>
        <p:nvSpPr>
          <p:cNvPr id="4" name="TextBox 3"/>
          <p:cNvSpPr txBox="1"/>
          <p:nvPr/>
        </p:nvSpPr>
        <p:spPr>
          <a:xfrm>
            <a:off x="6976400" y="137404"/>
            <a:ext cx="2016224" cy="1477328"/>
          </a:xfrm>
          <a:prstGeom prst="rect">
            <a:avLst/>
          </a:prstGeom>
          <a:solidFill>
            <a:schemeClr val="bg1"/>
          </a:solidFill>
          <a:ln>
            <a:solidFill>
              <a:srgbClr val="FF0000"/>
            </a:solidFill>
          </a:ln>
        </p:spPr>
        <p:txBody>
          <a:bodyPr wrap="square" rtlCol="0">
            <a:spAutoFit/>
          </a:bodyPr>
          <a:lstStyle/>
          <a:p>
            <a:r>
              <a:rPr lang="en-GB" b="1" dirty="0">
                <a:latin typeface="+mj-lt"/>
              </a:rPr>
              <a:t>BADS:</a:t>
            </a:r>
          </a:p>
          <a:p>
            <a:r>
              <a:rPr lang="en-GB" b="1" dirty="0">
                <a:latin typeface="+mj-lt"/>
              </a:rPr>
              <a:t>B</a:t>
            </a:r>
            <a:r>
              <a:rPr lang="en-GB" dirty="0">
                <a:latin typeface="+mj-lt"/>
              </a:rPr>
              <a:t>eta blockers</a:t>
            </a:r>
          </a:p>
          <a:p>
            <a:r>
              <a:rPr lang="en-GB" b="1" dirty="0">
                <a:latin typeface="+mj-lt"/>
              </a:rPr>
              <a:t>A</a:t>
            </a:r>
            <a:r>
              <a:rPr lang="en-GB" dirty="0">
                <a:latin typeface="+mj-lt"/>
              </a:rPr>
              <a:t>nabolic steroids</a:t>
            </a:r>
          </a:p>
          <a:p>
            <a:r>
              <a:rPr lang="en-GB" b="1" dirty="0">
                <a:latin typeface="+mj-lt"/>
              </a:rPr>
              <a:t>D</a:t>
            </a:r>
            <a:r>
              <a:rPr lang="en-GB" dirty="0">
                <a:latin typeface="+mj-lt"/>
              </a:rPr>
              <a:t>iuretics</a:t>
            </a:r>
          </a:p>
          <a:p>
            <a:r>
              <a:rPr lang="en-GB" b="1" dirty="0">
                <a:latin typeface="+mj-lt"/>
              </a:rPr>
              <a:t>S</a:t>
            </a:r>
            <a:r>
              <a:rPr lang="en-GB" dirty="0">
                <a:latin typeface="+mj-lt"/>
              </a:rPr>
              <a:t>timulants</a:t>
            </a:r>
          </a:p>
        </p:txBody>
      </p:sp>
      <p:pic>
        <p:nvPicPr>
          <p:cNvPr id="2050" name="Picture 2"/>
          <p:cNvPicPr>
            <a:picLocks noChangeAspect="1" noChangeArrowheads="1"/>
          </p:cNvPicPr>
          <p:nvPr/>
        </p:nvPicPr>
        <p:blipFill>
          <a:blip r:embed="rId2" cstate="print"/>
          <a:srcRect/>
          <a:stretch>
            <a:fillRect/>
          </a:stretch>
        </p:blipFill>
        <p:spPr bwMode="auto">
          <a:xfrm>
            <a:off x="2699792" y="4897296"/>
            <a:ext cx="3384376" cy="1895251"/>
          </a:xfrm>
          <a:prstGeom prst="rect">
            <a:avLst/>
          </a:prstGeom>
          <a:ln>
            <a:noFill/>
          </a:ln>
          <a:effectLst>
            <a:softEdge rad="112500"/>
          </a:effectLst>
        </p:spPr>
      </p:pic>
      <p:sp>
        <p:nvSpPr>
          <p:cNvPr id="6" name="TextBox 5"/>
          <p:cNvSpPr txBox="1"/>
          <p:nvPr/>
        </p:nvSpPr>
        <p:spPr>
          <a:xfrm>
            <a:off x="7524328" y="1988840"/>
            <a:ext cx="1368152" cy="646331"/>
          </a:xfrm>
          <a:prstGeom prst="rect">
            <a:avLst/>
          </a:prstGeom>
          <a:solidFill>
            <a:schemeClr val="bg1"/>
          </a:solidFill>
          <a:ln>
            <a:solidFill>
              <a:srgbClr val="FF0000"/>
            </a:solidFill>
          </a:ln>
        </p:spPr>
        <p:txBody>
          <a:bodyPr wrap="square" rtlCol="0">
            <a:spAutoFit/>
          </a:bodyPr>
          <a:lstStyle/>
          <a:p>
            <a:r>
              <a:rPr lang="en-GB" dirty="0">
                <a:latin typeface="+mj-lt"/>
              </a:rPr>
              <a:t>Who could benefit?</a:t>
            </a:r>
          </a:p>
        </p:txBody>
      </p:sp>
      <p:sp>
        <p:nvSpPr>
          <p:cNvPr id="5" name="Footer Placeholder 2">
            <a:extLst>
              <a:ext uri="{FF2B5EF4-FFF2-40B4-BE49-F238E27FC236}">
                <a16:creationId xmlns:a16="http://schemas.microsoft.com/office/drawing/2014/main" id="{2670B402-B18B-4324-5FDF-75C6A2107C04}"/>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DF82C41-638C-D94D-CC84-964CE7D5152A}"/>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B246CDDA-BD2C-0D58-58FF-A28159E167E0}"/>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FED68AD0-DF98-181D-4669-D79AA9E2A22F}"/>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405906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linds(horizontal)">
                                      <p:cBhvr>
                                        <p:cTn id="13" dur="500"/>
                                        <p:tgtEl>
                                          <p:spTgt spid="3">
                                            <p:txEl>
                                              <p:pRg st="5" end="5"/>
                                            </p:txEl>
                                          </p:spTgt>
                                        </p:tgtEl>
                                      </p:cBhvr>
                                    </p:animEffect>
                                  </p:childTnLst>
                                </p:cTn>
                              </p:par>
                              <p:par>
                                <p:cTn id="14" presetID="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6A8EB3-8599-EE47-B394-326EB69DE445}"/>
              </a:ext>
            </a:extLst>
          </p:cNvPr>
          <p:cNvPicPr>
            <a:picLocks noChangeAspect="1"/>
          </p:cNvPicPr>
          <p:nvPr/>
        </p:nvPicPr>
        <p:blipFill rotWithShape="1">
          <a:blip r:embed="rId3"/>
          <a:srcRect b="22162"/>
          <a:stretch/>
        </p:blipFill>
        <p:spPr>
          <a:xfrm>
            <a:off x="1141405" y="3789040"/>
            <a:ext cx="6814971" cy="2839791"/>
          </a:xfrm>
          <a:prstGeom prst="rect">
            <a:avLst/>
          </a:prstGeom>
        </p:spPr>
      </p:pic>
      <p:sp>
        <p:nvSpPr>
          <p:cNvPr id="2" name="Title 1"/>
          <p:cNvSpPr>
            <a:spLocks noGrp="1"/>
          </p:cNvSpPr>
          <p:nvPr>
            <p:ph type="title"/>
          </p:nvPr>
        </p:nvSpPr>
        <p:spPr>
          <a:xfrm>
            <a:off x="457200" y="260648"/>
            <a:ext cx="8239944" cy="864096"/>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Injuries</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GB" sz="2400" b="1" dirty="0">
                <a:latin typeface="+mj-lt"/>
              </a:rPr>
              <a:t>Dislocation</a:t>
            </a:r>
          </a:p>
          <a:p>
            <a:pPr marL="0" indent="0" algn="ctr">
              <a:buNone/>
            </a:pPr>
            <a:endParaRPr lang="en-GB" sz="2400" b="1" dirty="0">
              <a:latin typeface="+mj-lt"/>
            </a:endParaRPr>
          </a:p>
          <a:p>
            <a:pPr marL="0" indent="0">
              <a:buNone/>
            </a:pPr>
            <a:endParaRPr lang="en-GB" sz="2400" dirty="0">
              <a:latin typeface="+mj-lt"/>
            </a:endParaRPr>
          </a:p>
          <a:p>
            <a:endParaRPr lang="en-GB" sz="2400" dirty="0">
              <a:latin typeface="+mj-lt"/>
            </a:endParaRPr>
          </a:p>
          <a:p>
            <a:endParaRPr lang="en-GB" dirty="0">
              <a:latin typeface="+mj-lt"/>
            </a:endParaRPr>
          </a:p>
          <a:p>
            <a:endParaRPr lang="en-GB" dirty="0">
              <a:latin typeface="+mj-lt"/>
            </a:endParaRPr>
          </a:p>
        </p:txBody>
      </p:sp>
      <p:graphicFrame>
        <p:nvGraphicFramePr>
          <p:cNvPr id="4" name="Table 3">
            <a:extLst>
              <a:ext uri="{FF2B5EF4-FFF2-40B4-BE49-F238E27FC236}">
                <a16:creationId xmlns:a16="http://schemas.microsoft.com/office/drawing/2014/main" id="{1808BF57-253C-A046-AD0E-9302655A56B5}"/>
              </a:ext>
            </a:extLst>
          </p:cNvPr>
          <p:cNvGraphicFramePr>
            <a:graphicFrameLocks noGrp="1"/>
          </p:cNvGraphicFramePr>
          <p:nvPr>
            <p:extLst>
              <p:ext uri="{D42A27DB-BD31-4B8C-83A1-F6EECF244321}">
                <p14:modId xmlns:p14="http://schemas.microsoft.com/office/powerpoint/2010/main" val="3475884963"/>
              </p:ext>
            </p:extLst>
          </p:nvPr>
        </p:nvGraphicFramePr>
        <p:xfrm>
          <a:off x="179512" y="1628800"/>
          <a:ext cx="8712966" cy="2169160"/>
        </p:xfrm>
        <a:graphic>
          <a:graphicData uri="http://schemas.openxmlformats.org/drawingml/2006/table">
            <a:tbl>
              <a:tblPr firstRow="1" bandRow="1">
                <a:tableStyleId>{5C22544A-7EE6-4342-B048-85BDC9FD1C3A}</a:tableStyleId>
              </a:tblPr>
              <a:tblGrid>
                <a:gridCol w="1800200">
                  <a:extLst>
                    <a:ext uri="{9D8B030D-6E8A-4147-A177-3AD203B41FA5}">
                      <a16:colId xmlns:a16="http://schemas.microsoft.com/office/drawing/2014/main" val="1948555630"/>
                    </a:ext>
                  </a:extLst>
                </a:gridCol>
                <a:gridCol w="3096344">
                  <a:extLst>
                    <a:ext uri="{9D8B030D-6E8A-4147-A177-3AD203B41FA5}">
                      <a16:colId xmlns:a16="http://schemas.microsoft.com/office/drawing/2014/main" val="2646237680"/>
                    </a:ext>
                  </a:extLst>
                </a:gridCol>
                <a:gridCol w="3816422">
                  <a:extLst>
                    <a:ext uri="{9D8B030D-6E8A-4147-A177-3AD203B41FA5}">
                      <a16:colId xmlns:a16="http://schemas.microsoft.com/office/drawing/2014/main" val="3142284531"/>
                    </a:ext>
                  </a:extLst>
                </a:gridCol>
              </a:tblGrid>
              <a:tr h="370840">
                <a:tc>
                  <a:txBody>
                    <a:bodyPr/>
                    <a:lstStyle/>
                    <a:p>
                      <a:r>
                        <a:rPr lang="en-US" dirty="0">
                          <a:latin typeface="+mj-lt"/>
                        </a:rPr>
                        <a:t>Description</a:t>
                      </a:r>
                    </a:p>
                  </a:txBody>
                  <a:tcPr/>
                </a:tc>
                <a:tc>
                  <a:txBody>
                    <a:bodyPr/>
                    <a:lstStyle/>
                    <a:p>
                      <a:r>
                        <a:rPr lang="en-US" dirty="0">
                          <a:latin typeface="+mj-lt"/>
                        </a:rPr>
                        <a:t>Cause</a:t>
                      </a:r>
                    </a:p>
                  </a:txBody>
                  <a:tcPr/>
                </a:tc>
                <a:tc>
                  <a:txBody>
                    <a:bodyPr/>
                    <a:lstStyle/>
                    <a:p>
                      <a:r>
                        <a:rPr lang="en-US" dirty="0">
                          <a:latin typeface="+mj-lt"/>
                        </a:rPr>
                        <a:t>Treatment</a:t>
                      </a:r>
                    </a:p>
                  </a:txBody>
                  <a:tcPr/>
                </a:tc>
                <a:extLst>
                  <a:ext uri="{0D108BD9-81ED-4DB2-BD59-A6C34878D82A}">
                    <a16:rowId xmlns:a16="http://schemas.microsoft.com/office/drawing/2014/main" val="2244961219"/>
                  </a:ext>
                </a:extLst>
              </a:tr>
              <a:tr h="370840">
                <a:tc>
                  <a:txBody>
                    <a:bodyPr/>
                    <a:lstStyle/>
                    <a:p>
                      <a:pPr marL="285750" indent="-285750">
                        <a:buFontTx/>
                        <a:buChar char="-"/>
                      </a:pPr>
                      <a:r>
                        <a:rPr lang="en-US" sz="1600" b="0" u="none" dirty="0">
                          <a:latin typeface="+mj-lt"/>
                        </a:rPr>
                        <a:t>The bones that form a joint are forced from their normal positions</a:t>
                      </a:r>
                    </a:p>
                  </a:txBody>
                  <a:tcPr/>
                </a:tc>
                <a:tc>
                  <a:txBody>
                    <a:bodyPr/>
                    <a:lstStyle/>
                    <a:p>
                      <a:pPr marL="285750" indent="-285750">
                        <a:buFontTx/>
                        <a:buChar char="-"/>
                      </a:pPr>
                      <a:r>
                        <a:rPr lang="en-US" sz="1600" u="none" dirty="0">
                          <a:latin typeface="+mj-lt"/>
                        </a:rPr>
                        <a:t>Sudden forces that move the joint out of position (e.g. a tackle in rugby or an arm-lock in judo)</a:t>
                      </a:r>
                    </a:p>
                    <a:p>
                      <a:pPr marL="285750" indent="-285750">
                        <a:buFontTx/>
                        <a:buChar char="-"/>
                      </a:pPr>
                      <a:r>
                        <a:rPr lang="en-US" sz="1600" u="none" dirty="0">
                          <a:latin typeface="+mj-lt"/>
                        </a:rPr>
                        <a:t>A dislocated shoulder causes swelling and great discomfort</a:t>
                      </a:r>
                      <a:endParaRPr lang="en-US" sz="1600" dirty="0">
                        <a:latin typeface="+mj-lt"/>
                      </a:endParaRPr>
                    </a:p>
                  </a:txBody>
                  <a:tcPr/>
                </a:tc>
                <a:tc>
                  <a:txBody>
                    <a:bodyPr/>
                    <a:lstStyle/>
                    <a:p>
                      <a:pPr marL="285750" indent="-285750">
                        <a:buFontTx/>
                        <a:buChar char="-"/>
                      </a:pPr>
                      <a:r>
                        <a:rPr lang="en-US" sz="1600" dirty="0">
                          <a:latin typeface="+mj-lt"/>
                        </a:rPr>
                        <a:t>Use the RICE method and go straight to hospital</a:t>
                      </a:r>
                    </a:p>
                    <a:p>
                      <a:pPr marL="285750" indent="-285750">
                        <a:buFontTx/>
                        <a:buChar char="-"/>
                      </a:pPr>
                      <a:r>
                        <a:rPr lang="en-US" sz="1600" dirty="0">
                          <a:latin typeface="+mj-lt"/>
                        </a:rPr>
                        <a:t>It is sometimes possible to relocate immediately (put the joint back together)</a:t>
                      </a:r>
                    </a:p>
                    <a:p>
                      <a:pPr marL="285750" indent="-285750">
                        <a:buFontTx/>
                        <a:buChar char="-"/>
                      </a:pPr>
                      <a:r>
                        <a:rPr lang="en-US" sz="1600" dirty="0">
                          <a:latin typeface="+mj-lt"/>
                        </a:rPr>
                        <a:t>An operation may be necessary depending on severity</a:t>
                      </a:r>
                    </a:p>
                  </a:txBody>
                  <a:tcPr/>
                </a:tc>
                <a:extLst>
                  <a:ext uri="{0D108BD9-81ED-4DB2-BD59-A6C34878D82A}">
                    <a16:rowId xmlns:a16="http://schemas.microsoft.com/office/drawing/2014/main" val="4149642794"/>
                  </a:ext>
                </a:extLst>
              </a:tr>
            </a:tbl>
          </a:graphicData>
        </a:graphic>
      </p:graphicFrame>
      <p:sp>
        <p:nvSpPr>
          <p:cNvPr id="5" name="Footer Placeholder 2">
            <a:extLst>
              <a:ext uri="{FF2B5EF4-FFF2-40B4-BE49-F238E27FC236}">
                <a16:creationId xmlns:a16="http://schemas.microsoft.com/office/drawing/2014/main" id="{74005C4F-63FC-F923-EBB6-2EA2C01D344C}"/>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455CE6B-5FEF-8104-85D6-77E0B2CCE592}"/>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8" name="Picture 7">
            <a:extLst>
              <a:ext uri="{FF2B5EF4-FFF2-40B4-BE49-F238E27FC236}">
                <a16:creationId xmlns:a16="http://schemas.microsoft.com/office/drawing/2014/main" id="{DC814851-5C56-A96D-9ECF-F1E7FA54CF50}"/>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9369EC1A-3D68-8C7C-C948-67B200BDE9F3}"/>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7813626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39944" cy="864096"/>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Treating injuries - RICE</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r>
              <a:rPr lang="en-GB" sz="2200" dirty="0">
                <a:latin typeface="+mj-lt"/>
              </a:rPr>
              <a:t>‘</a:t>
            </a:r>
            <a:r>
              <a:rPr lang="en-GB" sz="2200" b="1" dirty="0">
                <a:latin typeface="+mj-lt"/>
              </a:rPr>
              <a:t>R</a:t>
            </a:r>
            <a:r>
              <a:rPr lang="en-GB" sz="2200" dirty="0">
                <a:latin typeface="+mj-lt"/>
              </a:rPr>
              <a:t>est-</a:t>
            </a:r>
            <a:r>
              <a:rPr lang="en-GB" sz="2200" b="1" dirty="0">
                <a:latin typeface="+mj-lt"/>
              </a:rPr>
              <a:t>I</a:t>
            </a:r>
            <a:r>
              <a:rPr lang="en-GB" sz="2200" dirty="0">
                <a:latin typeface="+mj-lt"/>
              </a:rPr>
              <a:t>ce-</a:t>
            </a:r>
            <a:r>
              <a:rPr lang="en-GB" sz="2200" b="1" dirty="0">
                <a:latin typeface="+mj-lt"/>
              </a:rPr>
              <a:t>C</a:t>
            </a:r>
            <a:r>
              <a:rPr lang="en-GB" sz="2200" dirty="0">
                <a:latin typeface="+mj-lt"/>
              </a:rPr>
              <a:t>ompression-</a:t>
            </a:r>
            <a:r>
              <a:rPr lang="en-GB" sz="2200" b="1" dirty="0">
                <a:latin typeface="+mj-lt"/>
              </a:rPr>
              <a:t>E</a:t>
            </a:r>
            <a:r>
              <a:rPr lang="en-GB" sz="2200" dirty="0">
                <a:latin typeface="+mj-lt"/>
              </a:rPr>
              <a:t>levation: a common method of treatment after injury’</a:t>
            </a:r>
          </a:p>
          <a:p>
            <a:endParaRPr lang="en-GB" sz="2200" dirty="0">
              <a:latin typeface="+mj-lt"/>
            </a:endParaRPr>
          </a:p>
          <a:p>
            <a:r>
              <a:rPr lang="en-GB" sz="2200" dirty="0">
                <a:latin typeface="+mj-lt"/>
              </a:rPr>
              <a:t>It will help to reduce pain and shorten the recovery process</a:t>
            </a:r>
          </a:p>
          <a:p>
            <a:r>
              <a:rPr lang="en-GB" sz="2200" dirty="0">
                <a:latin typeface="+mj-lt"/>
              </a:rPr>
              <a:t>In the case of severe injuries, the individual will require specialist treatment however</a:t>
            </a:r>
          </a:p>
          <a:p>
            <a:endParaRPr lang="en-GB" sz="2200" dirty="0">
              <a:latin typeface="+mj-lt"/>
            </a:endParaRPr>
          </a:p>
          <a:p>
            <a:endParaRPr lang="en-GB" sz="2400" u="sng" dirty="0">
              <a:latin typeface="+mj-lt"/>
            </a:endParaRPr>
          </a:p>
          <a:p>
            <a:endParaRPr lang="en-GB" sz="2400" dirty="0">
              <a:latin typeface="+mj-lt"/>
            </a:endParaRPr>
          </a:p>
          <a:p>
            <a:endParaRPr lang="en-GB" dirty="0">
              <a:latin typeface="+mj-lt"/>
            </a:endParaRPr>
          </a:p>
          <a:p>
            <a:endParaRPr lang="en-GB" dirty="0">
              <a:latin typeface="+mj-lt"/>
            </a:endParaRPr>
          </a:p>
        </p:txBody>
      </p:sp>
      <p:sp>
        <p:nvSpPr>
          <p:cNvPr id="7" name="TextBox 6"/>
          <p:cNvSpPr txBox="1"/>
          <p:nvPr/>
        </p:nvSpPr>
        <p:spPr>
          <a:xfrm>
            <a:off x="2843808" y="6340678"/>
            <a:ext cx="6120680" cy="369332"/>
          </a:xfrm>
          <a:prstGeom prst="rect">
            <a:avLst/>
          </a:prstGeom>
          <a:solidFill>
            <a:schemeClr val="bg1"/>
          </a:solidFill>
          <a:ln>
            <a:solidFill>
              <a:srgbClr val="FF0000"/>
            </a:solidFill>
          </a:ln>
        </p:spPr>
        <p:txBody>
          <a:bodyPr wrap="square" rtlCol="0">
            <a:spAutoFit/>
          </a:bodyPr>
          <a:lstStyle/>
          <a:p>
            <a:r>
              <a:rPr lang="en-GB" dirty="0">
                <a:latin typeface="+mj-lt"/>
              </a:rPr>
              <a:t>Watch - </a:t>
            </a:r>
            <a:r>
              <a:rPr lang="en-MY" dirty="0">
                <a:latin typeface="+mj-lt"/>
                <a:hlinkClick r:id="rId3"/>
              </a:rPr>
              <a:t>https://www.youtube.com/watch?v=HimO1Ix8FrM</a:t>
            </a:r>
            <a:endParaRPr lang="en-GB" dirty="0">
              <a:latin typeface="+mj-lt"/>
            </a:endParaRPr>
          </a:p>
        </p:txBody>
      </p:sp>
      <p:sp>
        <p:nvSpPr>
          <p:cNvPr id="9" name="Rounded Rectangle 8"/>
          <p:cNvSpPr/>
          <p:nvPr/>
        </p:nvSpPr>
        <p:spPr>
          <a:xfrm>
            <a:off x="323528" y="1196752"/>
            <a:ext cx="8496944" cy="79208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0" name="TextBox 9"/>
          <p:cNvSpPr txBox="1"/>
          <p:nvPr/>
        </p:nvSpPr>
        <p:spPr>
          <a:xfrm>
            <a:off x="5220072" y="1628800"/>
            <a:ext cx="3312368" cy="646331"/>
          </a:xfrm>
          <a:prstGeom prst="rect">
            <a:avLst/>
          </a:prstGeom>
          <a:solidFill>
            <a:schemeClr val="bg1"/>
          </a:solidFill>
          <a:ln>
            <a:solidFill>
              <a:srgbClr val="FF0000"/>
            </a:solidFill>
          </a:ln>
        </p:spPr>
        <p:txBody>
          <a:bodyPr wrap="square" rtlCol="0">
            <a:spAutoFit/>
          </a:bodyPr>
          <a:lstStyle/>
          <a:p>
            <a:r>
              <a:rPr lang="en-GB" dirty="0">
                <a:latin typeface="+mj-lt"/>
              </a:rPr>
              <a:t>Used to treat bruises, muscular, tendon and ligament injuries</a:t>
            </a:r>
          </a:p>
        </p:txBody>
      </p:sp>
      <p:graphicFrame>
        <p:nvGraphicFramePr>
          <p:cNvPr id="12" name="Table 11"/>
          <p:cNvGraphicFramePr>
            <a:graphicFrameLocks noGrp="1"/>
          </p:cNvGraphicFramePr>
          <p:nvPr>
            <p:extLst>
              <p:ext uri="{D42A27DB-BD31-4B8C-83A1-F6EECF244321}">
                <p14:modId xmlns:p14="http://schemas.microsoft.com/office/powerpoint/2010/main" val="1377373065"/>
              </p:ext>
            </p:extLst>
          </p:nvPr>
        </p:nvGraphicFramePr>
        <p:xfrm>
          <a:off x="238504" y="3573016"/>
          <a:ext cx="8640960" cy="2275990"/>
        </p:xfrm>
        <a:graphic>
          <a:graphicData uri="http://schemas.openxmlformats.org/drawingml/2006/table">
            <a:tbl>
              <a:tblPr firstRow="1" bandRow="1">
                <a:tableStyleId>{5940675A-B579-460E-94D1-54222C63F5DA}</a:tableStyleId>
              </a:tblPr>
              <a:tblGrid>
                <a:gridCol w="1512168">
                  <a:extLst>
                    <a:ext uri="{9D8B030D-6E8A-4147-A177-3AD203B41FA5}">
                      <a16:colId xmlns:a16="http://schemas.microsoft.com/office/drawing/2014/main" val="20000"/>
                    </a:ext>
                  </a:extLst>
                </a:gridCol>
                <a:gridCol w="7128792">
                  <a:extLst>
                    <a:ext uri="{9D8B030D-6E8A-4147-A177-3AD203B41FA5}">
                      <a16:colId xmlns:a16="http://schemas.microsoft.com/office/drawing/2014/main" val="20001"/>
                    </a:ext>
                  </a:extLst>
                </a:gridCol>
              </a:tblGrid>
              <a:tr h="360040">
                <a:tc>
                  <a:txBody>
                    <a:bodyPr/>
                    <a:lstStyle/>
                    <a:p>
                      <a:r>
                        <a:rPr lang="en-GB" b="1" dirty="0">
                          <a:latin typeface="+mj-lt"/>
                        </a:rPr>
                        <a:t>R</a:t>
                      </a:r>
                      <a:r>
                        <a:rPr lang="en-GB" dirty="0">
                          <a:latin typeface="+mj-lt"/>
                        </a:rPr>
                        <a:t>est</a:t>
                      </a:r>
                    </a:p>
                  </a:txBody>
                  <a:tcPr>
                    <a:solidFill>
                      <a:schemeClr val="accent6">
                        <a:lumMod val="60000"/>
                        <a:lumOff val="40000"/>
                      </a:schemeClr>
                    </a:solidFill>
                  </a:tcPr>
                </a:tc>
                <a:tc>
                  <a:txBody>
                    <a:bodyPr/>
                    <a:lstStyle/>
                    <a:p>
                      <a:r>
                        <a:rPr lang="en-GB" dirty="0">
                          <a:latin typeface="+mj-lt"/>
                        </a:rPr>
                        <a:t>Stop the activity. </a:t>
                      </a:r>
                      <a:r>
                        <a:rPr lang="en-GB" b="1" dirty="0">
                          <a:latin typeface="+mj-lt"/>
                        </a:rPr>
                        <a:t>Rest</a:t>
                      </a:r>
                      <a:r>
                        <a:rPr lang="en-GB" b="0" baseline="0" dirty="0">
                          <a:latin typeface="+mj-lt"/>
                        </a:rPr>
                        <a:t> and protect the injured area.</a:t>
                      </a:r>
                      <a:endParaRPr lang="en-GB" dirty="0">
                        <a:latin typeface="+mj-lt"/>
                      </a:endParaRPr>
                    </a:p>
                  </a:txBody>
                  <a:tcPr>
                    <a:solidFill>
                      <a:schemeClr val="accent6">
                        <a:lumMod val="60000"/>
                        <a:lumOff val="40000"/>
                      </a:schemeClr>
                    </a:solidFill>
                  </a:tcPr>
                </a:tc>
                <a:extLst>
                  <a:ext uri="{0D108BD9-81ED-4DB2-BD59-A6C34878D82A}">
                    <a16:rowId xmlns:a16="http://schemas.microsoft.com/office/drawing/2014/main" val="10000"/>
                  </a:ext>
                </a:extLst>
              </a:tr>
              <a:tr h="630070">
                <a:tc>
                  <a:txBody>
                    <a:bodyPr/>
                    <a:lstStyle/>
                    <a:p>
                      <a:r>
                        <a:rPr lang="en-GB" b="1" dirty="0">
                          <a:latin typeface="+mj-lt"/>
                        </a:rPr>
                        <a:t>I</a:t>
                      </a:r>
                      <a:r>
                        <a:rPr lang="en-GB" dirty="0">
                          <a:latin typeface="+mj-lt"/>
                        </a:rPr>
                        <a:t>ce</a:t>
                      </a:r>
                    </a:p>
                  </a:txBody>
                  <a:tcPr>
                    <a:solidFill>
                      <a:schemeClr val="accent6">
                        <a:lumMod val="60000"/>
                        <a:lumOff val="40000"/>
                      </a:schemeClr>
                    </a:solidFill>
                  </a:tcPr>
                </a:tc>
                <a:tc>
                  <a:txBody>
                    <a:bodyPr/>
                    <a:lstStyle/>
                    <a:p>
                      <a:r>
                        <a:rPr lang="en-GB" dirty="0">
                          <a:latin typeface="+mj-lt"/>
                        </a:rPr>
                        <a:t>Apply an</a:t>
                      </a:r>
                      <a:r>
                        <a:rPr lang="en-GB" baseline="0" dirty="0">
                          <a:latin typeface="+mj-lt"/>
                        </a:rPr>
                        <a:t> ice pack to reduce pain and swelling. Use a towel to avoid direct contact with the skin. </a:t>
                      </a:r>
                      <a:endParaRPr lang="en-GB" dirty="0">
                        <a:latin typeface="+mj-lt"/>
                      </a:endParaRPr>
                    </a:p>
                  </a:txBody>
                  <a:tcPr>
                    <a:solidFill>
                      <a:schemeClr val="accent6">
                        <a:lumMod val="60000"/>
                        <a:lumOff val="40000"/>
                      </a:schemeClr>
                    </a:solidFill>
                  </a:tcPr>
                </a:tc>
                <a:extLst>
                  <a:ext uri="{0D108BD9-81ED-4DB2-BD59-A6C34878D82A}">
                    <a16:rowId xmlns:a16="http://schemas.microsoft.com/office/drawing/2014/main" val="10001"/>
                  </a:ext>
                </a:extLst>
              </a:tr>
              <a:tr h="630070">
                <a:tc>
                  <a:txBody>
                    <a:bodyPr/>
                    <a:lstStyle/>
                    <a:p>
                      <a:r>
                        <a:rPr lang="en-GB" b="1" dirty="0">
                          <a:latin typeface="+mj-lt"/>
                        </a:rPr>
                        <a:t>C</a:t>
                      </a:r>
                      <a:r>
                        <a:rPr lang="en-GB" dirty="0">
                          <a:latin typeface="+mj-lt"/>
                        </a:rPr>
                        <a:t>ompression</a:t>
                      </a:r>
                    </a:p>
                  </a:txBody>
                  <a:tcPr>
                    <a:solidFill>
                      <a:schemeClr val="accent6">
                        <a:lumMod val="60000"/>
                        <a:lumOff val="40000"/>
                      </a:schemeClr>
                    </a:solidFill>
                  </a:tcPr>
                </a:tc>
                <a:tc>
                  <a:txBody>
                    <a:bodyPr/>
                    <a:lstStyle/>
                    <a:p>
                      <a:r>
                        <a:rPr lang="en-GB" dirty="0">
                          <a:latin typeface="+mj-lt"/>
                        </a:rPr>
                        <a:t>Wrap the area with a bandage.</a:t>
                      </a:r>
                      <a:r>
                        <a:rPr lang="en-GB" baseline="0" dirty="0">
                          <a:latin typeface="+mj-lt"/>
                        </a:rPr>
                        <a:t> Compressing the area will reduce swelling.</a:t>
                      </a:r>
                      <a:endParaRPr lang="en-GB" dirty="0">
                        <a:latin typeface="+mj-lt"/>
                      </a:endParaRPr>
                    </a:p>
                  </a:txBody>
                  <a:tcPr>
                    <a:solidFill>
                      <a:schemeClr val="accent6">
                        <a:lumMod val="60000"/>
                        <a:lumOff val="40000"/>
                      </a:schemeClr>
                    </a:solidFill>
                  </a:tcPr>
                </a:tc>
                <a:extLst>
                  <a:ext uri="{0D108BD9-81ED-4DB2-BD59-A6C34878D82A}">
                    <a16:rowId xmlns:a16="http://schemas.microsoft.com/office/drawing/2014/main" val="10002"/>
                  </a:ext>
                </a:extLst>
              </a:tr>
              <a:tr h="630070">
                <a:tc>
                  <a:txBody>
                    <a:bodyPr/>
                    <a:lstStyle/>
                    <a:p>
                      <a:r>
                        <a:rPr lang="en-GB" b="1" dirty="0">
                          <a:latin typeface="+mj-lt"/>
                        </a:rPr>
                        <a:t>E</a:t>
                      </a:r>
                      <a:r>
                        <a:rPr lang="en-GB" dirty="0">
                          <a:latin typeface="+mj-lt"/>
                        </a:rPr>
                        <a:t>levation</a:t>
                      </a:r>
                    </a:p>
                  </a:txBody>
                  <a:tcPr>
                    <a:solidFill>
                      <a:schemeClr val="accent6">
                        <a:lumMod val="60000"/>
                        <a:lumOff val="40000"/>
                      </a:schemeClr>
                    </a:solidFill>
                  </a:tcPr>
                </a:tc>
                <a:tc>
                  <a:txBody>
                    <a:bodyPr/>
                    <a:lstStyle/>
                    <a:p>
                      <a:r>
                        <a:rPr lang="en-GB" dirty="0">
                          <a:latin typeface="+mj-lt"/>
                        </a:rPr>
                        <a:t>Keep</a:t>
                      </a:r>
                      <a:r>
                        <a:rPr lang="en-GB" baseline="0" dirty="0">
                          <a:latin typeface="+mj-lt"/>
                        </a:rPr>
                        <a:t> the injured body part raised (above the heart). This will also help to reduce swelling.</a:t>
                      </a:r>
                      <a:endParaRPr lang="en-GB" dirty="0">
                        <a:latin typeface="+mj-lt"/>
                      </a:endParaRPr>
                    </a:p>
                  </a:txBody>
                  <a:tcPr>
                    <a:solidFill>
                      <a:schemeClr val="accent6">
                        <a:lumMod val="60000"/>
                        <a:lumOff val="40000"/>
                      </a:schemeClr>
                    </a:solidFill>
                  </a:tcPr>
                </a:tc>
                <a:extLst>
                  <a:ext uri="{0D108BD9-81ED-4DB2-BD59-A6C34878D82A}">
                    <a16:rowId xmlns:a16="http://schemas.microsoft.com/office/drawing/2014/main" val="10003"/>
                  </a:ext>
                </a:extLst>
              </a:tr>
            </a:tbl>
          </a:graphicData>
        </a:graphic>
      </p:graphicFrame>
      <p:sp>
        <p:nvSpPr>
          <p:cNvPr id="4" name="Footer Placeholder 2">
            <a:extLst>
              <a:ext uri="{FF2B5EF4-FFF2-40B4-BE49-F238E27FC236}">
                <a16:creationId xmlns:a16="http://schemas.microsoft.com/office/drawing/2014/main" id="{C903FFED-FAFC-78FF-D27A-C678C40076D1}"/>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181928B-A0E6-E96D-7E06-5EB827736659}"/>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EE0C1D2A-1374-A13C-44AC-FD838C1C627A}"/>
              </a:ext>
            </a:extLst>
          </p:cNvPr>
          <p:cNvPicPr>
            <a:picLocks noChangeAspect="1"/>
          </p:cNvPicPr>
          <p:nvPr/>
        </p:nvPicPr>
        <p:blipFill>
          <a:blip r:embed="rId5"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1A49A28F-9798-981B-5D13-BB16B9005E50}"/>
              </a:ext>
            </a:extLst>
          </p:cNvPr>
          <p:cNvPicPr>
            <a:picLocks noChangeAspect="1"/>
          </p:cNvPicPr>
          <p:nvPr/>
        </p:nvPicPr>
        <p:blipFill>
          <a:blip r:embed="rId6"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713370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864096"/>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Treatment of injuries</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pPr>
              <a:buNone/>
            </a:pPr>
            <a:endParaRPr lang="en-GB" sz="2400" u="sng" dirty="0">
              <a:latin typeface="+mj-lt"/>
            </a:endParaRPr>
          </a:p>
          <a:p>
            <a:endParaRPr lang="en-GB" sz="2400" dirty="0">
              <a:latin typeface="+mj-lt"/>
            </a:endParaRPr>
          </a:p>
          <a:p>
            <a:endParaRPr lang="en-GB" dirty="0">
              <a:latin typeface="+mj-lt"/>
            </a:endParaRPr>
          </a:p>
          <a:p>
            <a:endParaRPr lang="en-GB" dirty="0">
              <a:latin typeface="+mj-lt"/>
            </a:endParaRPr>
          </a:p>
        </p:txBody>
      </p:sp>
      <p:sp>
        <p:nvSpPr>
          <p:cNvPr id="7" name="TextBox 6"/>
          <p:cNvSpPr txBox="1"/>
          <p:nvPr/>
        </p:nvSpPr>
        <p:spPr>
          <a:xfrm>
            <a:off x="251520" y="3723997"/>
            <a:ext cx="8640960" cy="2585323"/>
          </a:xfrm>
          <a:prstGeom prst="rect">
            <a:avLst/>
          </a:prstGeom>
          <a:solidFill>
            <a:schemeClr val="bg1"/>
          </a:solidFill>
          <a:ln>
            <a:solidFill>
              <a:schemeClr val="tx1"/>
            </a:solidFill>
          </a:ln>
        </p:spPr>
        <p:txBody>
          <a:bodyPr wrap="square" rtlCol="0">
            <a:spAutoFit/>
          </a:bodyPr>
          <a:lstStyle/>
          <a:p>
            <a:pPr>
              <a:buFont typeface="Arial" pitchFamily="34" charset="0"/>
              <a:buChar char="•"/>
            </a:pPr>
            <a:r>
              <a:rPr lang="en-US" dirty="0">
                <a:latin typeface="+mj-lt"/>
              </a:rPr>
              <a:t> Take it in turns to select a number for your partner. They must provide an example of the cause or explain the treatment process.</a:t>
            </a:r>
          </a:p>
          <a:p>
            <a:pPr>
              <a:buFont typeface="Arial" pitchFamily="34" charset="0"/>
              <a:buChar char="•"/>
            </a:pPr>
            <a:endParaRPr lang="en-US" dirty="0">
              <a:latin typeface="+mj-lt"/>
            </a:endParaRPr>
          </a:p>
          <a:p>
            <a:pPr>
              <a:buFont typeface="Arial" pitchFamily="34" charset="0"/>
              <a:buChar char="•"/>
            </a:pPr>
            <a:r>
              <a:rPr lang="en-US" dirty="0">
                <a:latin typeface="+mj-lt"/>
              </a:rPr>
              <a:t> If you agree they’re correct they gain 1 point. If the answer is incorrect or details are missing they gain nothing. </a:t>
            </a:r>
          </a:p>
          <a:p>
            <a:pPr>
              <a:buFont typeface="Arial" pitchFamily="34" charset="0"/>
              <a:buChar char="•"/>
            </a:pPr>
            <a:endParaRPr lang="en-US" dirty="0">
              <a:latin typeface="+mj-lt"/>
            </a:endParaRPr>
          </a:p>
          <a:p>
            <a:pPr>
              <a:buFont typeface="Arial" pitchFamily="34" charset="0"/>
              <a:buChar char="•"/>
            </a:pPr>
            <a:r>
              <a:rPr lang="en-US" dirty="0">
                <a:latin typeface="+mj-lt"/>
              </a:rPr>
              <a:t> Then it’s your turn.</a:t>
            </a:r>
          </a:p>
          <a:p>
            <a:pPr>
              <a:buFont typeface="Arial" pitchFamily="34" charset="0"/>
              <a:buChar char="•"/>
            </a:pPr>
            <a:endParaRPr lang="en-US" dirty="0">
              <a:latin typeface="+mj-lt"/>
            </a:endParaRPr>
          </a:p>
          <a:p>
            <a:pPr>
              <a:buFont typeface="Arial" pitchFamily="34" charset="0"/>
              <a:buChar char="•"/>
            </a:pPr>
            <a:r>
              <a:rPr lang="en-US" dirty="0">
                <a:latin typeface="+mj-lt"/>
              </a:rPr>
              <a:t> First to 4 points.</a:t>
            </a:r>
          </a:p>
        </p:txBody>
      </p:sp>
      <p:graphicFrame>
        <p:nvGraphicFramePr>
          <p:cNvPr id="8" name="Table 7"/>
          <p:cNvGraphicFramePr>
            <a:graphicFrameLocks noGrp="1"/>
          </p:cNvGraphicFramePr>
          <p:nvPr>
            <p:extLst>
              <p:ext uri="{D42A27DB-BD31-4B8C-83A1-F6EECF244321}">
                <p14:modId xmlns:p14="http://schemas.microsoft.com/office/powerpoint/2010/main" val="77288292"/>
              </p:ext>
            </p:extLst>
          </p:nvPr>
        </p:nvGraphicFramePr>
        <p:xfrm>
          <a:off x="251520" y="1340769"/>
          <a:ext cx="8640960" cy="2194560"/>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440160">
                  <a:extLst>
                    <a:ext uri="{9D8B030D-6E8A-4147-A177-3AD203B41FA5}">
                      <a16:colId xmlns:a16="http://schemas.microsoft.com/office/drawing/2014/main" val="20005"/>
                    </a:ext>
                  </a:extLst>
                </a:gridCol>
              </a:tblGrid>
              <a:tr h="240026">
                <a:tc>
                  <a:txBody>
                    <a:bodyPr/>
                    <a:lstStyle/>
                    <a:p>
                      <a:r>
                        <a:rPr lang="en-GB" dirty="0">
                          <a:latin typeface="+mj-lt"/>
                        </a:rPr>
                        <a:t>Injury</a:t>
                      </a:r>
                    </a:p>
                  </a:txBody>
                  <a:tcPr/>
                </a:tc>
                <a:tc>
                  <a:txBody>
                    <a:bodyPr/>
                    <a:lstStyle/>
                    <a:p>
                      <a:r>
                        <a:rPr lang="en-GB" dirty="0">
                          <a:latin typeface="+mj-lt"/>
                        </a:rPr>
                        <a:t>Tendon</a:t>
                      </a:r>
                    </a:p>
                  </a:txBody>
                  <a:tcPr/>
                </a:tc>
                <a:tc>
                  <a:txBody>
                    <a:bodyPr/>
                    <a:lstStyle/>
                    <a:p>
                      <a:r>
                        <a:rPr lang="en-GB" dirty="0">
                          <a:latin typeface="+mj-lt"/>
                        </a:rPr>
                        <a:t>Blisters</a:t>
                      </a:r>
                    </a:p>
                  </a:txBody>
                  <a:tcPr/>
                </a:tc>
                <a:tc>
                  <a:txBody>
                    <a:bodyPr/>
                    <a:lstStyle/>
                    <a:p>
                      <a:r>
                        <a:rPr lang="en-GB" dirty="0">
                          <a:latin typeface="+mj-lt"/>
                        </a:rPr>
                        <a:t>Bruises</a:t>
                      </a:r>
                    </a:p>
                  </a:txBody>
                  <a:tcPr/>
                </a:tc>
                <a:tc>
                  <a:txBody>
                    <a:bodyPr/>
                    <a:lstStyle/>
                    <a:p>
                      <a:r>
                        <a:rPr lang="en-GB" dirty="0">
                          <a:latin typeface="+mj-lt"/>
                        </a:rPr>
                        <a:t>Winding</a:t>
                      </a:r>
                    </a:p>
                  </a:txBody>
                  <a:tcPr/>
                </a:tc>
                <a:tc>
                  <a:txBody>
                    <a:bodyPr/>
                    <a:lstStyle/>
                    <a:p>
                      <a:r>
                        <a:rPr lang="en-GB" dirty="0">
                          <a:latin typeface="+mj-lt"/>
                        </a:rPr>
                        <a:t>Ligament</a:t>
                      </a:r>
                    </a:p>
                  </a:txBody>
                  <a:tcPr/>
                </a:tc>
                <a:extLst>
                  <a:ext uri="{0D108BD9-81ED-4DB2-BD59-A6C34878D82A}">
                    <a16:rowId xmlns:a16="http://schemas.microsoft.com/office/drawing/2014/main" val="10000"/>
                  </a:ext>
                </a:extLst>
              </a:tr>
              <a:tr h="240026">
                <a:tc>
                  <a:txBody>
                    <a:bodyPr/>
                    <a:lstStyle/>
                    <a:p>
                      <a:pPr algn="l"/>
                      <a:r>
                        <a:rPr lang="en-GB" dirty="0">
                          <a:latin typeface="+mj-lt"/>
                        </a:rPr>
                        <a:t>Cause (example)</a:t>
                      </a:r>
                    </a:p>
                    <a:p>
                      <a:pPr algn="l"/>
                      <a:endParaRPr lang="en-GB" dirty="0">
                        <a:latin typeface="+mj-lt"/>
                      </a:endParaRPr>
                    </a:p>
                  </a:txBody>
                  <a:tcPr/>
                </a:tc>
                <a:tc>
                  <a:txBody>
                    <a:bodyPr/>
                    <a:lstStyle/>
                    <a:p>
                      <a:pPr algn="ctr"/>
                      <a:endParaRPr lang="en-GB" dirty="0">
                        <a:latin typeface="+mj-lt"/>
                      </a:endParaRPr>
                    </a:p>
                    <a:p>
                      <a:pPr algn="ctr"/>
                      <a:r>
                        <a:rPr lang="en-GB" dirty="0">
                          <a:latin typeface="+mj-lt"/>
                        </a:rPr>
                        <a:t>1</a:t>
                      </a:r>
                    </a:p>
                  </a:txBody>
                  <a:tcPr/>
                </a:tc>
                <a:tc>
                  <a:txBody>
                    <a:bodyPr/>
                    <a:lstStyle/>
                    <a:p>
                      <a:pPr algn="ctr"/>
                      <a:endParaRPr lang="en-GB" dirty="0">
                        <a:latin typeface="+mj-lt"/>
                      </a:endParaRPr>
                    </a:p>
                    <a:p>
                      <a:pPr algn="ctr"/>
                      <a:r>
                        <a:rPr lang="en-GB" dirty="0">
                          <a:latin typeface="+mj-lt"/>
                        </a:rPr>
                        <a:t>3</a:t>
                      </a:r>
                    </a:p>
                  </a:txBody>
                  <a:tcPr/>
                </a:tc>
                <a:tc>
                  <a:txBody>
                    <a:bodyPr/>
                    <a:lstStyle/>
                    <a:p>
                      <a:pPr algn="ctr"/>
                      <a:endParaRPr lang="en-GB" dirty="0">
                        <a:latin typeface="+mj-lt"/>
                      </a:endParaRPr>
                    </a:p>
                    <a:p>
                      <a:pPr algn="ctr"/>
                      <a:r>
                        <a:rPr lang="en-GB" dirty="0">
                          <a:latin typeface="+mj-lt"/>
                        </a:rPr>
                        <a:t>5</a:t>
                      </a:r>
                    </a:p>
                  </a:txBody>
                  <a:tcPr/>
                </a:tc>
                <a:tc>
                  <a:txBody>
                    <a:bodyPr/>
                    <a:lstStyle/>
                    <a:p>
                      <a:pPr algn="ctr"/>
                      <a:endParaRPr lang="en-GB" dirty="0">
                        <a:latin typeface="+mj-lt"/>
                      </a:endParaRPr>
                    </a:p>
                    <a:p>
                      <a:pPr algn="ctr"/>
                      <a:r>
                        <a:rPr lang="en-GB" dirty="0">
                          <a:latin typeface="+mj-lt"/>
                        </a:rPr>
                        <a:t>7</a:t>
                      </a:r>
                    </a:p>
                  </a:txBody>
                  <a:tcPr/>
                </a:tc>
                <a:tc>
                  <a:txBody>
                    <a:bodyPr/>
                    <a:lstStyle/>
                    <a:p>
                      <a:pPr algn="ctr"/>
                      <a:endParaRPr lang="en-GB" dirty="0">
                        <a:latin typeface="+mj-lt"/>
                      </a:endParaRPr>
                    </a:p>
                    <a:p>
                      <a:pPr algn="ctr"/>
                      <a:r>
                        <a:rPr lang="en-GB" dirty="0">
                          <a:latin typeface="+mj-lt"/>
                        </a:rPr>
                        <a:t>9</a:t>
                      </a:r>
                    </a:p>
                  </a:txBody>
                  <a:tcPr/>
                </a:tc>
                <a:extLst>
                  <a:ext uri="{0D108BD9-81ED-4DB2-BD59-A6C34878D82A}">
                    <a16:rowId xmlns:a16="http://schemas.microsoft.com/office/drawing/2014/main" val="10001"/>
                  </a:ext>
                </a:extLst>
              </a:tr>
              <a:tr h="240026">
                <a:tc>
                  <a:txBody>
                    <a:bodyPr/>
                    <a:lstStyle/>
                    <a:p>
                      <a:pPr algn="l"/>
                      <a:r>
                        <a:rPr lang="en-GB" dirty="0">
                          <a:latin typeface="+mj-lt"/>
                        </a:rPr>
                        <a:t>Treatment</a:t>
                      </a:r>
                    </a:p>
                    <a:p>
                      <a:pPr algn="l"/>
                      <a:endParaRPr lang="en-GB" dirty="0">
                        <a:latin typeface="+mj-lt"/>
                      </a:endParaRPr>
                    </a:p>
                    <a:p>
                      <a:pPr algn="l"/>
                      <a:endParaRPr lang="en-GB" dirty="0">
                        <a:latin typeface="+mj-lt"/>
                      </a:endParaRPr>
                    </a:p>
                  </a:txBody>
                  <a:tcPr/>
                </a:tc>
                <a:tc>
                  <a:txBody>
                    <a:bodyPr/>
                    <a:lstStyle/>
                    <a:p>
                      <a:pPr algn="ctr"/>
                      <a:endParaRPr lang="en-GB" dirty="0">
                        <a:latin typeface="+mj-lt"/>
                      </a:endParaRPr>
                    </a:p>
                    <a:p>
                      <a:pPr algn="ctr"/>
                      <a:r>
                        <a:rPr lang="en-GB" dirty="0">
                          <a:latin typeface="+mj-lt"/>
                        </a:rPr>
                        <a:t>2</a:t>
                      </a:r>
                    </a:p>
                  </a:txBody>
                  <a:tcPr/>
                </a:tc>
                <a:tc>
                  <a:txBody>
                    <a:bodyPr/>
                    <a:lstStyle/>
                    <a:p>
                      <a:pPr algn="ctr"/>
                      <a:endParaRPr lang="en-GB" dirty="0">
                        <a:latin typeface="+mj-lt"/>
                      </a:endParaRPr>
                    </a:p>
                    <a:p>
                      <a:pPr algn="ctr"/>
                      <a:r>
                        <a:rPr lang="en-GB" dirty="0">
                          <a:latin typeface="+mj-lt"/>
                        </a:rPr>
                        <a:t>4</a:t>
                      </a:r>
                    </a:p>
                  </a:txBody>
                  <a:tcPr/>
                </a:tc>
                <a:tc>
                  <a:txBody>
                    <a:bodyPr/>
                    <a:lstStyle/>
                    <a:p>
                      <a:pPr algn="ctr"/>
                      <a:endParaRPr lang="en-GB" dirty="0">
                        <a:latin typeface="+mj-lt"/>
                      </a:endParaRPr>
                    </a:p>
                    <a:p>
                      <a:pPr algn="ctr"/>
                      <a:r>
                        <a:rPr lang="en-GB" dirty="0">
                          <a:latin typeface="+mj-lt"/>
                        </a:rPr>
                        <a:t>6</a:t>
                      </a:r>
                    </a:p>
                  </a:txBody>
                  <a:tcPr/>
                </a:tc>
                <a:tc>
                  <a:txBody>
                    <a:bodyPr/>
                    <a:lstStyle/>
                    <a:p>
                      <a:pPr algn="ctr"/>
                      <a:endParaRPr lang="en-GB" dirty="0">
                        <a:latin typeface="+mj-lt"/>
                      </a:endParaRPr>
                    </a:p>
                    <a:p>
                      <a:pPr algn="ctr"/>
                      <a:r>
                        <a:rPr lang="en-GB" dirty="0">
                          <a:latin typeface="+mj-lt"/>
                        </a:rPr>
                        <a:t>8</a:t>
                      </a:r>
                    </a:p>
                  </a:txBody>
                  <a:tcPr/>
                </a:tc>
                <a:tc>
                  <a:txBody>
                    <a:bodyPr/>
                    <a:lstStyle/>
                    <a:p>
                      <a:pPr algn="ctr"/>
                      <a:endParaRPr lang="en-GB" dirty="0">
                        <a:latin typeface="+mj-lt"/>
                      </a:endParaRPr>
                    </a:p>
                    <a:p>
                      <a:pPr algn="ctr"/>
                      <a:r>
                        <a:rPr lang="en-GB" dirty="0">
                          <a:latin typeface="+mj-lt"/>
                        </a:rPr>
                        <a:t>10</a:t>
                      </a:r>
                    </a:p>
                  </a:txBody>
                  <a:tcPr/>
                </a:tc>
                <a:extLst>
                  <a:ext uri="{0D108BD9-81ED-4DB2-BD59-A6C34878D82A}">
                    <a16:rowId xmlns:a16="http://schemas.microsoft.com/office/drawing/2014/main" val="10002"/>
                  </a:ext>
                </a:extLst>
              </a:tr>
            </a:tbl>
          </a:graphicData>
        </a:graphic>
      </p:graphicFrame>
      <p:sp>
        <p:nvSpPr>
          <p:cNvPr id="4" name="Footer Placeholder 2">
            <a:extLst>
              <a:ext uri="{FF2B5EF4-FFF2-40B4-BE49-F238E27FC236}">
                <a16:creationId xmlns:a16="http://schemas.microsoft.com/office/drawing/2014/main" id="{D2F79CBB-A9AD-FFE2-B08A-270AB48BEE7C}"/>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A2210CA-B362-AE1C-96F1-2BABE878947A}"/>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5389C056-0C2D-FCD8-D41E-111E81ED880B}"/>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9" name="Picture 8">
            <a:extLst>
              <a:ext uri="{FF2B5EF4-FFF2-40B4-BE49-F238E27FC236}">
                <a16:creationId xmlns:a16="http://schemas.microsoft.com/office/drawing/2014/main" id="{2FD3E385-BDB4-7FD6-5241-26C22C63D5BE}"/>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6059272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39944" cy="864096"/>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RICE</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r>
              <a:rPr lang="en-GB" sz="2400" dirty="0">
                <a:latin typeface="+mj-lt"/>
              </a:rPr>
              <a:t>A player ‘sprains’ their ankle during a football match. Place the following actions in the correct order:</a:t>
            </a:r>
          </a:p>
          <a:p>
            <a:endParaRPr lang="en-GB" sz="2400" dirty="0">
              <a:latin typeface="+mj-lt"/>
            </a:endParaRPr>
          </a:p>
          <a:p>
            <a:pPr marL="457200" indent="-457200">
              <a:buFont typeface="+mj-lt"/>
              <a:buAutoNum type="alphaUcPeriod"/>
            </a:pPr>
            <a:r>
              <a:rPr lang="en-GB" sz="2400" dirty="0">
                <a:latin typeface="+mj-lt"/>
              </a:rPr>
              <a:t>Apply an ice pack from the first aid kit to narrow the blood vessels and reduce blood flow</a:t>
            </a:r>
          </a:p>
          <a:p>
            <a:pPr marL="457200" indent="-457200">
              <a:buFont typeface="+mj-lt"/>
              <a:buAutoNum type="alphaUcPeriod"/>
            </a:pPr>
            <a:r>
              <a:rPr lang="en-GB" sz="2400" dirty="0">
                <a:latin typeface="+mj-lt"/>
              </a:rPr>
              <a:t>Stop the person from playing and sit them down to prevent any further damage</a:t>
            </a:r>
          </a:p>
          <a:p>
            <a:pPr marL="457200" indent="-457200">
              <a:buFont typeface="+mj-lt"/>
              <a:buAutoNum type="alphaUcPeriod"/>
            </a:pPr>
            <a:r>
              <a:rPr lang="en-GB" sz="2400" dirty="0">
                <a:latin typeface="+mj-lt"/>
              </a:rPr>
              <a:t>Raise the ankle above the heart to reduce blood flow and minimise swelling</a:t>
            </a:r>
          </a:p>
          <a:p>
            <a:pPr marL="457200" indent="-457200">
              <a:buFont typeface="+mj-lt"/>
              <a:buAutoNum type="alphaUcPeriod"/>
            </a:pPr>
            <a:r>
              <a:rPr lang="en-GB" sz="2400" dirty="0">
                <a:latin typeface="+mj-lt"/>
              </a:rPr>
              <a:t>Bandage the ankle to prevent any further build up of blood and swelling in the injured area</a:t>
            </a:r>
          </a:p>
          <a:p>
            <a:endParaRPr lang="en-GB" sz="2400" dirty="0">
              <a:latin typeface="+mj-lt"/>
            </a:endParaRPr>
          </a:p>
          <a:p>
            <a:endParaRPr lang="en-GB" dirty="0">
              <a:latin typeface="+mj-lt"/>
            </a:endParaRPr>
          </a:p>
          <a:p>
            <a:endParaRPr lang="en-GB" dirty="0">
              <a:latin typeface="+mj-lt"/>
            </a:endParaRPr>
          </a:p>
        </p:txBody>
      </p:sp>
      <p:sp>
        <p:nvSpPr>
          <p:cNvPr id="6" name="Rounded Rectangle 5"/>
          <p:cNvSpPr/>
          <p:nvPr/>
        </p:nvSpPr>
        <p:spPr>
          <a:xfrm>
            <a:off x="251520" y="2348880"/>
            <a:ext cx="8640960" cy="345638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4" name="Footer Placeholder 2">
            <a:extLst>
              <a:ext uri="{FF2B5EF4-FFF2-40B4-BE49-F238E27FC236}">
                <a16:creationId xmlns:a16="http://schemas.microsoft.com/office/drawing/2014/main" id="{67F8FA5B-6BC7-8B82-5419-306BF5088331}"/>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F32D703-5A7A-5ED0-7004-709508C5BC11}"/>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65DCFD5C-D095-C88F-AC15-B936123068F7}"/>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9A23B5C3-AA45-48AC-BFD7-210C50F12540}"/>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56049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blinds(horizontal)">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39944" cy="864096"/>
          </a:xfrm>
          <a:noFill/>
        </p:spPr>
        <p:style>
          <a:lnRef idx="2">
            <a:schemeClr val="dk1"/>
          </a:lnRef>
          <a:fillRef idx="1">
            <a:schemeClr val="lt1"/>
          </a:fillRef>
          <a:effectRef idx="0">
            <a:schemeClr val="dk1"/>
          </a:effectRef>
          <a:fontRef idx="minor">
            <a:schemeClr val="dk1"/>
          </a:fontRef>
        </p:style>
        <p:txBody>
          <a:bodyPr/>
          <a:lstStyle/>
          <a:p>
            <a:r>
              <a:rPr lang="en-GB" dirty="0">
                <a:latin typeface="+mj-lt"/>
              </a:rPr>
              <a:t>Summary questions</a:t>
            </a:r>
          </a:p>
        </p:txBody>
      </p:sp>
      <p:sp>
        <p:nvSpPr>
          <p:cNvPr id="3" name="Content Placeholder 2"/>
          <p:cNvSpPr>
            <a:spLocks noGrp="1"/>
          </p:cNvSpPr>
          <p:nvPr>
            <p:ph idx="1"/>
          </p:nvPr>
        </p:nvSpPr>
        <p:spPr>
          <a:xfrm>
            <a:off x="457200" y="1196752"/>
            <a:ext cx="8229600" cy="5328592"/>
          </a:xfrm>
          <a:noFill/>
        </p:spPr>
        <p:style>
          <a:lnRef idx="2">
            <a:schemeClr val="dk1"/>
          </a:lnRef>
          <a:fillRef idx="1">
            <a:schemeClr val="lt1"/>
          </a:fillRef>
          <a:effectRef idx="0">
            <a:schemeClr val="dk1"/>
          </a:effectRef>
          <a:fontRef idx="minor">
            <a:schemeClr val="dk1"/>
          </a:fontRef>
        </p:style>
        <p:txBody>
          <a:bodyPr>
            <a:normAutofit/>
          </a:bodyPr>
          <a:lstStyle/>
          <a:p>
            <a:endParaRPr lang="en-GB" sz="2400" dirty="0">
              <a:latin typeface="+mj-lt"/>
            </a:endParaRPr>
          </a:p>
          <a:p>
            <a:r>
              <a:rPr lang="en-GB" sz="2400" dirty="0">
                <a:latin typeface="+mj-lt"/>
              </a:rPr>
              <a:t>Can you </a:t>
            </a:r>
            <a:r>
              <a:rPr lang="en-GB" sz="2400" u="sng" dirty="0">
                <a:latin typeface="+mj-lt"/>
              </a:rPr>
              <a:t>describe</a:t>
            </a:r>
            <a:r>
              <a:rPr lang="en-GB" sz="2400" dirty="0">
                <a:latin typeface="+mj-lt"/>
              </a:rPr>
              <a:t> each injury?  (</a:t>
            </a:r>
            <a:r>
              <a:rPr lang="en-GB" sz="2400" i="1" dirty="0">
                <a:latin typeface="+mj-lt"/>
              </a:rPr>
              <a:t>choose 1 or 2</a:t>
            </a:r>
            <a:r>
              <a:rPr lang="en-GB" sz="2400" dirty="0">
                <a:latin typeface="+mj-lt"/>
              </a:rPr>
              <a:t>)</a:t>
            </a:r>
          </a:p>
          <a:p>
            <a:r>
              <a:rPr lang="en-GB" sz="2400" dirty="0">
                <a:latin typeface="+mj-lt"/>
              </a:rPr>
              <a:t>Can you state the </a:t>
            </a:r>
            <a:r>
              <a:rPr lang="en-GB" sz="2400" u="sng" dirty="0">
                <a:latin typeface="+mj-lt"/>
              </a:rPr>
              <a:t>cause</a:t>
            </a:r>
            <a:r>
              <a:rPr lang="en-GB" sz="2400" dirty="0">
                <a:latin typeface="+mj-lt"/>
              </a:rPr>
              <a:t> of each injury using examples to help you?  (</a:t>
            </a:r>
            <a:r>
              <a:rPr lang="en-GB" sz="2400" i="1" dirty="0">
                <a:latin typeface="+mj-lt"/>
              </a:rPr>
              <a:t>choose 1 or 2</a:t>
            </a:r>
            <a:r>
              <a:rPr lang="en-GB" sz="2400" dirty="0">
                <a:latin typeface="+mj-lt"/>
              </a:rPr>
              <a:t>)</a:t>
            </a:r>
          </a:p>
          <a:p>
            <a:r>
              <a:rPr lang="en-GB" sz="2400" dirty="0">
                <a:latin typeface="+mj-lt"/>
              </a:rPr>
              <a:t>Can you explain the </a:t>
            </a:r>
            <a:r>
              <a:rPr lang="en-GB" sz="2400" u="sng" dirty="0">
                <a:latin typeface="+mj-lt"/>
              </a:rPr>
              <a:t>treatment</a:t>
            </a:r>
            <a:r>
              <a:rPr lang="en-GB" sz="2400" dirty="0">
                <a:latin typeface="+mj-lt"/>
              </a:rPr>
              <a:t> process for each injury in detail?  </a:t>
            </a:r>
            <a:r>
              <a:rPr lang="en-GB" sz="2400" i="1" dirty="0">
                <a:latin typeface="+mj-lt"/>
              </a:rPr>
              <a:t>(choose 1 or 2</a:t>
            </a:r>
            <a:r>
              <a:rPr lang="en-GB" sz="2400" dirty="0">
                <a:latin typeface="+mj-lt"/>
              </a:rPr>
              <a:t>)</a:t>
            </a:r>
          </a:p>
          <a:p>
            <a:r>
              <a:rPr lang="en-GB" sz="2400" dirty="0">
                <a:latin typeface="+mj-lt"/>
              </a:rPr>
              <a:t>Can you describe each of the steps of the treatment method ‘</a:t>
            </a:r>
            <a:r>
              <a:rPr lang="en-GB" sz="2400" u="sng" dirty="0">
                <a:latin typeface="+mj-lt"/>
              </a:rPr>
              <a:t>RICE</a:t>
            </a:r>
            <a:r>
              <a:rPr lang="en-GB" sz="2400" dirty="0">
                <a:latin typeface="+mj-lt"/>
              </a:rPr>
              <a:t>’?</a:t>
            </a:r>
          </a:p>
          <a:p>
            <a:endParaRPr lang="en-GB" sz="2400" dirty="0">
              <a:latin typeface="+mj-lt"/>
            </a:endParaRPr>
          </a:p>
          <a:p>
            <a:endParaRPr lang="en-GB" dirty="0">
              <a:latin typeface="+mj-lt"/>
            </a:endParaRPr>
          </a:p>
          <a:p>
            <a:endParaRPr lang="en-GB" dirty="0">
              <a:latin typeface="+mj-lt"/>
            </a:endParaRPr>
          </a:p>
        </p:txBody>
      </p:sp>
      <p:sp>
        <p:nvSpPr>
          <p:cNvPr id="4" name="TextBox 3"/>
          <p:cNvSpPr txBox="1"/>
          <p:nvPr/>
        </p:nvSpPr>
        <p:spPr>
          <a:xfrm>
            <a:off x="1907704" y="5013176"/>
            <a:ext cx="5184576" cy="923330"/>
          </a:xfrm>
          <a:prstGeom prst="rect">
            <a:avLst/>
          </a:prstGeom>
          <a:solidFill>
            <a:schemeClr val="bg1"/>
          </a:solidFill>
          <a:ln>
            <a:solidFill>
              <a:srgbClr val="FF0000"/>
            </a:solidFill>
          </a:ln>
        </p:spPr>
        <p:txBody>
          <a:bodyPr wrap="square" rtlCol="0">
            <a:spAutoFit/>
          </a:bodyPr>
          <a:lstStyle/>
          <a:p>
            <a:r>
              <a:rPr lang="en-GB" dirty="0">
                <a:latin typeface="+mj-lt"/>
              </a:rPr>
              <a:t>Answer one or more of the above without your notes, then check back to ensure all information is accurate and your answer is sufficiently detailed</a:t>
            </a:r>
          </a:p>
        </p:txBody>
      </p:sp>
      <p:sp>
        <p:nvSpPr>
          <p:cNvPr id="5" name="Footer Placeholder 2">
            <a:extLst>
              <a:ext uri="{FF2B5EF4-FFF2-40B4-BE49-F238E27FC236}">
                <a16:creationId xmlns:a16="http://schemas.microsoft.com/office/drawing/2014/main" id="{CE545EB5-6751-B736-7B0E-5331F16A6BDA}"/>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1781249-24FC-32F9-31C9-85B67BBF6271}"/>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EAB96C3E-2DE6-FAD1-6548-6CEBEA4548FA}"/>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6C7293CB-C4DC-C39A-D9CA-2B72DEBEC46A}"/>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2053810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Past exam question </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GB" b="1" u="sng" dirty="0">
                <a:latin typeface="+mj-lt"/>
              </a:rPr>
              <a:t>Beta blockers</a:t>
            </a:r>
            <a:endParaRPr lang="en-GB" b="1" dirty="0">
              <a:latin typeface="+mj-lt"/>
            </a:endParaRPr>
          </a:p>
          <a:p>
            <a:r>
              <a:rPr lang="en-GB" dirty="0">
                <a:latin typeface="+mj-lt"/>
              </a:rPr>
              <a:t>Describe one type of drug that an archer might use to enhance their performance and explain why     (3)</a:t>
            </a:r>
          </a:p>
          <a:p>
            <a:endParaRPr lang="en-GB" dirty="0">
              <a:latin typeface="+mj-lt"/>
            </a:endParaRPr>
          </a:p>
          <a:p>
            <a:pPr>
              <a:buFontTx/>
              <a:buChar char="-"/>
            </a:pPr>
            <a:r>
              <a:rPr lang="en-GB" b="1" i="1" dirty="0">
                <a:latin typeface="+mj-lt"/>
              </a:rPr>
              <a:t>Point; </a:t>
            </a:r>
            <a:r>
              <a:rPr lang="en-GB" i="1" dirty="0">
                <a:latin typeface="+mj-lt"/>
              </a:rPr>
              <a:t>An archer may use beta blockers, </a:t>
            </a:r>
          </a:p>
          <a:p>
            <a:pPr>
              <a:buFontTx/>
              <a:buChar char="-"/>
            </a:pPr>
            <a:r>
              <a:rPr lang="en-GB" b="1" i="1" dirty="0">
                <a:latin typeface="+mj-lt"/>
              </a:rPr>
              <a:t>Explain; </a:t>
            </a:r>
            <a:r>
              <a:rPr lang="en-GB" i="1" dirty="0">
                <a:latin typeface="+mj-lt"/>
              </a:rPr>
              <a:t>which prevent adrenaline release and slow down the heart rate</a:t>
            </a:r>
          </a:p>
          <a:p>
            <a:pPr>
              <a:buFontTx/>
              <a:buChar char="-"/>
            </a:pPr>
            <a:r>
              <a:rPr lang="en-GB" b="1" i="1" dirty="0">
                <a:latin typeface="+mj-lt"/>
              </a:rPr>
              <a:t>Evidence;</a:t>
            </a:r>
            <a:r>
              <a:rPr lang="en-GB" i="1" dirty="0">
                <a:latin typeface="+mj-lt"/>
              </a:rPr>
              <a:t> This could benefit the archer as the sport involves fine skills that require low levels of arousal</a:t>
            </a:r>
            <a:r>
              <a:rPr lang="en-GB" dirty="0">
                <a:latin typeface="+mj-lt"/>
              </a:rPr>
              <a:t>	</a:t>
            </a:r>
          </a:p>
          <a:p>
            <a:pPr lvl="1">
              <a:buNone/>
            </a:pPr>
            <a:endParaRPr lang="en-GB" dirty="0">
              <a:latin typeface="+mj-lt"/>
            </a:endParaRPr>
          </a:p>
        </p:txBody>
      </p:sp>
      <p:sp>
        <p:nvSpPr>
          <p:cNvPr id="4" name="Footer Placeholder 2">
            <a:extLst>
              <a:ext uri="{FF2B5EF4-FFF2-40B4-BE49-F238E27FC236}">
                <a16:creationId xmlns:a16="http://schemas.microsoft.com/office/drawing/2014/main" id="{48F9AFA8-C3AF-EED2-813D-F031F46A42D2}"/>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11B1289-B4C2-E3F3-4567-48054EA85FAD}"/>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028C5673-62C0-5D87-EEA8-32DFAABA2AD6}"/>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892D89F2-91DB-D3B8-23CC-13FB5A10C590}"/>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140715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linds(horizontal)">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Types of PED </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lnSpcReduction="10000"/>
          </a:bodyPr>
          <a:lstStyle/>
          <a:p>
            <a:r>
              <a:rPr lang="en-GB" b="1" dirty="0">
                <a:latin typeface="+mj-lt"/>
              </a:rPr>
              <a:t>Anabolic steroids </a:t>
            </a:r>
          </a:p>
          <a:p>
            <a:pPr lvl="1"/>
            <a:r>
              <a:rPr lang="en-GB" dirty="0">
                <a:latin typeface="+mj-lt"/>
              </a:rPr>
              <a:t>Assist with growth and repair of muscle </a:t>
            </a:r>
          </a:p>
          <a:p>
            <a:pPr lvl="1"/>
            <a:r>
              <a:rPr lang="en-GB" dirty="0">
                <a:latin typeface="+mj-lt"/>
              </a:rPr>
              <a:t>Helping athletes increase muscle mass quickly</a:t>
            </a:r>
          </a:p>
          <a:p>
            <a:pPr lvl="1"/>
            <a:r>
              <a:rPr lang="en-GB" dirty="0">
                <a:latin typeface="+mj-lt"/>
              </a:rPr>
              <a:t>Leading to increases in power and muscular strength</a:t>
            </a:r>
          </a:p>
          <a:p>
            <a:pPr lvl="1"/>
            <a:r>
              <a:rPr lang="en-GB" dirty="0">
                <a:latin typeface="+mj-lt"/>
              </a:rPr>
              <a:t>Making them useful for power athletes such as sprinters and baseball players</a:t>
            </a:r>
          </a:p>
          <a:p>
            <a:pPr lvl="1"/>
            <a:r>
              <a:rPr lang="en-GB" dirty="0">
                <a:latin typeface="+mj-lt"/>
              </a:rPr>
              <a:t>They also speed up recovery time, allowing athletes to compete and train more often and at a higher intensity</a:t>
            </a:r>
          </a:p>
          <a:p>
            <a:pPr lvl="1"/>
            <a:r>
              <a:rPr lang="en-GB" dirty="0">
                <a:latin typeface="+mj-lt"/>
              </a:rPr>
              <a:t>Making them useful for athletes such as cyclists who compete day after day during races</a:t>
            </a:r>
          </a:p>
          <a:p>
            <a:pPr lvl="1"/>
            <a:r>
              <a:rPr lang="en-GB" dirty="0">
                <a:latin typeface="+mj-lt"/>
              </a:rPr>
              <a:t>Side effects include – aggressive behaviour, high blood pressure and heart disease and liver problems. They also affect hormone levels</a:t>
            </a:r>
          </a:p>
          <a:p>
            <a:pPr lvl="1"/>
            <a:endParaRPr lang="en-GB" dirty="0">
              <a:latin typeface="+mj-lt"/>
            </a:endParaRPr>
          </a:p>
          <a:p>
            <a:pPr lvl="1">
              <a:buNone/>
            </a:pPr>
            <a:endParaRPr lang="en-GB" dirty="0">
              <a:latin typeface="+mj-lt"/>
            </a:endParaRPr>
          </a:p>
        </p:txBody>
      </p:sp>
      <p:pic>
        <p:nvPicPr>
          <p:cNvPr id="3074" name="Picture 2"/>
          <p:cNvPicPr>
            <a:picLocks noChangeAspect="1" noChangeArrowheads="1"/>
          </p:cNvPicPr>
          <p:nvPr/>
        </p:nvPicPr>
        <p:blipFill>
          <a:blip r:embed="rId2" cstate="print"/>
          <a:srcRect/>
          <a:stretch>
            <a:fillRect/>
          </a:stretch>
        </p:blipFill>
        <p:spPr bwMode="auto">
          <a:xfrm>
            <a:off x="5760640" y="44624"/>
            <a:ext cx="3347864" cy="1874804"/>
          </a:xfrm>
          <a:prstGeom prst="rect">
            <a:avLst/>
          </a:prstGeom>
          <a:ln>
            <a:noFill/>
          </a:ln>
          <a:effectLst>
            <a:softEdge rad="112500"/>
          </a:effectLst>
        </p:spPr>
      </p:pic>
      <p:sp>
        <p:nvSpPr>
          <p:cNvPr id="5" name="TextBox 4"/>
          <p:cNvSpPr txBox="1"/>
          <p:nvPr/>
        </p:nvSpPr>
        <p:spPr>
          <a:xfrm>
            <a:off x="7524328" y="1988840"/>
            <a:ext cx="1368152" cy="646331"/>
          </a:xfrm>
          <a:prstGeom prst="rect">
            <a:avLst/>
          </a:prstGeom>
          <a:solidFill>
            <a:schemeClr val="bg1"/>
          </a:solidFill>
          <a:ln>
            <a:solidFill>
              <a:srgbClr val="FF0000"/>
            </a:solidFill>
          </a:ln>
        </p:spPr>
        <p:txBody>
          <a:bodyPr wrap="square" rtlCol="0">
            <a:spAutoFit/>
          </a:bodyPr>
          <a:lstStyle/>
          <a:p>
            <a:r>
              <a:rPr lang="en-GB" dirty="0">
                <a:latin typeface="+mj-lt"/>
              </a:rPr>
              <a:t>Who could benefit?</a:t>
            </a:r>
          </a:p>
        </p:txBody>
      </p:sp>
      <p:sp>
        <p:nvSpPr>
          <p:cNvPr id="4" name="Footer Placeholder 2">
            <a:extLst>
              <a:ext uri="{FF2B5EF4-FFF2-40B4-BE49-F238E27FC236}">
                <a16:creationId xmlns:a16="http://schemas.microsoft.com/office/drawing/2014/main" id="{CCA262F2-3347-25D7-2988-6A2E1A2C0FD1}"/>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65D8ACB-F783-83B2-0C20-10C2C3CBB865}"/>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7670E3B0-62A5-E7B5-1792-4B2BE4CDC1A7}"/>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D0CEE0E4-11D7-278F-E91C-65945A68044D}"/>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70932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Past exam question </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GB" b="1" u="sng" dirty="0">
                <a:latin typeface="+mj-lt"/>
              </a:rPr>
              <a:t>Anabolic steroids</a:t>
            </a:r>
            <a:endParaRPr lang="en-GB" b="1" dirty="0">
              <a:latin typeface="+mj-lt"/>
            </a:endParaRPr>
          </a:p>
          <a:p>
            <a:r>
              <a:rPr lang="en-GB" dirty="0">
                <a:latin typeface="+mj-lt"/>
              </a:rPr>
              <a:t>Name an athlete that might choose to take anabolic steroids and explain why	(3)</a:t>
            </a:r>
          </a:p>
          <a:p>
            <a:endParaRPr lang="en-GB" dirty="0">
              <a:latin typeface="+mj-lt"/>
            </a:endParaRPr>
          </a:p>
          <a:p>
            <a:r>
              <a:rPr lang="en-GB" b="1" i="1" dirty="0">
                <a:latin typeface="+mj-lt"/>
              </a:rPr>
              <a:t>Point - </a:t>
            </a:r>
            <a:r>
              <a:rPr lang="en-GB" i="1" dirty="0">
                <a:latin typeface="+mj-lt"/>
              </a:rPr>
              <a:t> Sprinters may choose to take anabolic steroids</a:t>
            </a:r>
            <a:endParaRPr lang="en-GB" b="1" i="1" dirty="0">
              <a:latin typeface="+mj-lt"/>
            </a:endParaRPr>
          </a:p>
          <a:p>
            <a:r>
              <a:rPr lang="en-GB" b="1" i="1" dirty="0">
                <a:latin typeface="+mj-lt"/>
              </a:rPr>
              <a:t>Explain - </a:t>
            </a:r>
            <a:r>
              <a:rPr lang="en-GB" i="1" dirty="0">
                <a:latin typeface="+mj-lt"/>
              </a:rPr>
              <a:t>As anabolic steroids assist with the growth and repair of muscle fibres, helping to increase muscle mass</a:t>
            </a:r>
            <a:endParaRPr lang="en-GB" b="1" i="1" dirty="0">
              <a:latin typeface="+mj-lt"/>
            </a:endParaRPr>
          </a:p>
          <a:p>
            <a:r>
              <a:rPr lang="en-GB" b="1" i="1" dirty="0">
                <a:latin typeface="+mj-lt"/>
              </a:rPr>
              <a:t>Evidence - </a:t>
            </a:r>
            <a:r>
              <a:rPr lang="en-GB" i="1" dirty="0">
                <a:latin typeface="+mj-lt"/>
              </a:rPr>
              <a:t>This could be beneficial to performance as sprinters require high levels of power to finish the race as quickly as possible</a:t>
            </a:r>
            <a:endParaRPr lang="en-GB" b="1" i="1" dirty="0">
              <a:latin typeface="+mj-lt"/>
            </a:endParaRPr>
          </a:p>
        </p:txBody>
      </p:sp>
      <p:sp>
        <p:nvSpPr>
          <p:cNvPr id="4" name="Footer Placeholder 2">
            <a:extLst>
              <a:ext uri="{FF2B5EF4-FFF2-40B4-BE49-F238E27FC236}">
                <a16:creationId xmlns:a16="http://schemas.microsoft.com/office/drawing/2014/main" id="{08A088F9-6F9A-AEE7-65C9-172CA0219652}"/>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57D0069-9FB0-B1BD-3CB7-D8E3C6E64C8F}"/>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6" name="Picture 5">
            <a:extLst>
              <a:ext uri="{FF2B5EF4-FFF2-40B4-BE49-F238E27FC236}">
                <a16:creationId xmlns:a16="http://schemas.microsoft.com/office/drawing/2014/main" id="{5D83FD89-AD6A-D7DF-96C9-BA1A979FCC41}"/>
              </a:ext>
            </a:extLst>
          </p:cNvPr>
          <p:cNvPicPr>
            <a:picLocks noChangeAspect="1"/>
          </p:cNvPicPr>
          <p:nvPr/>
        </p:nvPicPr>
        <p:blipFill>
          <a:blip r:embed="rId3"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7" name="Picture 6">
            <a:extLst>
              <a:ext uri="{FF2B5EF4-FFF2-40B4-BE49-F238E27FC236}">
                <a16:creationId xmlns:a16="http://schemas.microsoft.com/office/drawing/2014/main" id="{8CFDD390-BA59-BC1A-BE68-64D629E9E829}"/>
              </a:ext>
            </a:extLst>
          </p:cNvPr>
          <p:cNvPicPr>
            <a:picLocks noChangeAspect="1"/>
          </p:cNvPicPr>
          <p:nvPr/>
        </p:nvPicPr>
        <p:blipFill>
          <a:blip r:embed="rId4"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17515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linds(horizontal)">
                                      <p:cBhvr>
                                        <p:cTn id="7" dur="500"/>
                                        <p:tgtEl>
                                          <p:spTgt spid="3">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linds(horizontal)">
                                      <p:cBhvr>
                                        <p:cTn id="10" dur="500"/>
                                        <p:tgtEl>
                                          <p:spTgt spid="3">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linds(horizontal)">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9600" cy="1143000"/>
          </a:xfrm>
          <a:noFill/>
        </p:spPr>
        <p:style>
          <a:lnRef idx="2">
            <a:schemeClr val="dk1"/>
          </a:lnRef>
          <a:fillRef idx="1">
            <a:schemeClr val="lt1"/>
          </a:fillRef>
          <a:effectRef idx="0">
            <a:schemeClr val="dk1"/>
          </a:effectRef>
          <a:fontRef idx="minor">
            <a:schemeClr val="dk1"/>
          </a:fontRef>
        </p:style>
        <p:txBody>
          <a:bodyPr>
            <a:normAutofit/>
          </a:bodyPr>
          <a:lstStyle/>
          <a:p>
            <a:r>
              <a:rPr lang="en-GB" dirty="0">
                <a:latin typeface="+mj-lt"/>
              </a:rPr>
              <a:t>Types of PED </a:t>
            </a:r>
          </a:p>
        </p:txBody>
      </p:sp>
      <p:sp>
        <p:nvSpPr>
          <p:cNvPr id="3" name="Content Placeholder 2"/>
          <p:cNvSpPr>
            <a:spLocks noGrp="1"/>
          </p:cNvSpPr>
          <p:nvPr>
            <p:ph idx="1"/>
          </p:nvPr>
        </p:nvSpPr>
        <p:spPr>
          <a:xfrm>
            <a:off x="457200" y="1484784"/>
            <a:ext cx="8229600" cy="5040560"/>
          </a:xfrm>
          <a:noFill/>
        </p:spPr>
        <p:style>
          <a:lnRef idx="2">
            <a:schemeClr val="dk1"/>
          </a:lnRef>
          <a:fillRef idx="1">
            <a:schemeClr val="lt1"/>
          </a:fillRef>
          <a:effectRef idx="0">
            <a:schemeClr val="dk1"/>
          </a:effectRef>
          <a:fontRef idx="minor">
            <a:schemeClr val="dk1"/>
          </a:fontRef>
        </p:style>
        <p:txBody>
          <a:bodyPr>
            <a:normAutofit/>
          </a:bodyPr>
          <a:lstStyle/>
          <a:p>
            <a:r>
              <a:rPr lang="en-GB" b="1" dirty="0">
                <a:latin typeface="+mj-lt"/>
              </a:rPr>
              <a:t>Diuretics </a:t>
            </a:r>
          </a:p>
          <a:p>
            <a:pPr lvl="1"/>
            <a:r>
              <a:rPr lang="en-GB" dirty="0">
                <a:latin typeface="+mj-lt"/>
              </a:rPr>
              <a:t>Increase the amount of water removed from the body</a:t>
            </a:r>
          </a:p>
          <a:p>
            <a:pPr lvl="1"/>
            <a:r>
              <a:rPr lang="en-GB" dirty="0">
                <a:latin typeface="+mj-lt"/>
              </a:rPr>
              <a:t>Which helps athletes to reduce weight quickly</a:t>
            </a:r>
          </a:p>
          <a:p>
            <a:pPr lvl="1"/>
            <a:r>
              <a:rPr lang="en-GB" dirty="0">
                <a:latin typeface="+mj-lt"/>
              </a:rPr>
              <a:t>So used by athletes such as gymnasts and jockeys who benefit from a low body mass and boxers, to help them qualify for a weight category</a:t>
            </a:r>
          </a:p>
          <a:p>
            <a:pPr lvl="1"/>
            <a:r>
              <a:rPr lang="en-GB" dirty="0">
                <a:latin typeface="+mj-lt"/>
              </a:rPr>
              <a:t>Also helps to mask other PEDs being used, reducing chances of being caught</a:t>
            </a:r>
          </a:p>
          <a:p>
            <a:pPr lvl="1"/>
            <a:r>
              <a:rPr lang="en-GB" dirty="0">
                <a:latin typeface="+mj-lt"/>
              </a:rPr>
              <a:t>Side effects include – Dehydration, weakening of muscles, kidney problems and nausea</a:t>
            </a:r>
          </a:p>
          <a:p>
            <a:pPr lvl="1">
              <a:buNone/>
            </a:pPr>
            <a:endParaRPr lang="en-GB" dirty="0">
              <a:latin typeface="+mj-lt"/>
            </a:endParaRPr>
          </a:p>
          <a:p>
            <a:pPr lvl="1"/>
            <a:endParaRPr lang="en-GB" dirty="0">
              <a:latin typeface="+mj-lt"/>
            </a:endParaRPr>
          </a:p>
          <a:p>
            <a:pPr lvl="1">
              <a:buNone/>
            </a:pPr>
            <a:endParaRPr lang="en-GB" dirty="0">
              <a:latin typeface="+mj-lt"/>
            </a:endParaRPr>
          </a:p>
        </p:txBody>
      </p:sp>
      <p:pic>
        <p:nvPicPr>
          <p:cNvPr id="4099" name="Picture 3"/>
          <p:cNvPicPr>
            <a:picLocks noChangeAspect="1" noChangeArrowheads="1"/>
          </p:cNvPicPr>
          <p:nvPr/>
        </p:nvPicPr>
        <p:blipFill>
          <a:blip r:embed="rId2" cstate="print"/>
          <a:srcRect/>
          <a:stretch>
            <a:fillRect/>
          </a:stretch>
        </p:blipFill>
        <p:spPr bwMode="auto">
          <a:xfrm>
            <a:off x="6228185" y="0"/>
            <a:ext cx="2915816" cy="2184048"/>
          </a:xfrm>
          <a:prstGeom prst="rect">
            <a:avLst/>
          </a:prstGeom>
          <a:ln>
            <a:noFill/>
          </a:ln>
          <a:effectLst>
            <a:softEdge rad="112500"/>
          </a:effectLst>
        </p:spPr>
      </p:pic>
      <p:sp>
        <p:nvSpPr>
          <p:cNvPr id="5" name="TextBox 4"/>
          <p:cNvSpPr txBox="1"/>
          <p:nvPr/>
        </p:nvSpPr>
        <p:spPr>
          <a:xfrm>
            <a:off x="7524328" y="6021288"/>
            <a:ext cx="1368152" cy="646331"/>
          </a:xfrm>
          <a:prstGeom prst="rect">
            <a:avLst/>
          </a:prstGeom>
          <a:solidFill>
            <a:schemeClr val="bg1"/>
          </a:solidFill>
          <a:ln>
            <a:solidFill>
              <a:srgbClr val="FF0000"/>
            </a:solidFill>
          </a:ln>
        </p:spPr>
        <p:txBody>
          <a:bodyPr wrap="square" rtlCol="0">
            <a:spAutoFit/>
          </a:bodyPr>
          <a:lstStyle/>
          <a:p>
            <a:r>
              <a:rPr lang="en-GB" dirty="0">
                <a:latin typeface="+mj-lt"/>
              </a:rPr>
              <a:t>Who could benefit?</a:t>
            </a:r>
          </a:p>
        </p:txBody>
      </p:sp>
      <p:sp>
        <p:nvSpPr>
          <p:cNvPr id="4" name="Footer Placeholder 2">
            <a:extLst>
              <a:ext uri="{FF2B5EF4-FFF2-40B4-BE49-F238E27FC236}">
                <a16:creationId xmlns:a16="http://schemas.microsoft.com/office/drawing/2014/main" id="{B515AD81-0D52-A5FA-0443-3097E7A202B6}"/>
              </a:ext>
            </a:extLst>
          </p:cNvPr>
          <p:cNvSpPr txBox="1">
            <a:spLocks/>
          </p:cNvSpPr>
          <p:nvPr/>
        </p:nvSpPr>
        <p:spPr>
          <a:xfrm>
            <a:off x="557878" y="6535921"/>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1F02425-C362-6219-65FA-FF2E580BCD0B}"/>
              </a:ext>
            </a:extLst>
          </p:cNvPr>
          <p:cNvSpPr txBox="1"/>
          <p:nvPr/>
        </p:nvSpPr>
        <p:spPr>
          <a:xfrm>
            <a:off x="5538122" y="6597323"/>
            <a:ext cx="3048000" cy="230832"/>
          </a:xfrm>
          <a:prstGeom prst="rect">
            <a:avLst/>
          </a:prstGeom>
          <a:noFill/>
        </p:spPr>
        <p:txBody>
          <a:bodyPr wrap="square" rtlCol="0">
            <a:spAutoFit/>
          </a:bodyPr>
          <a:lstStyle/>
          <a:p>
            <a:pPr algn="ctr"/>
            <a:r>
              <a:rPr lang="en-US" sz="900" i="0" dirty="0">
                <a:solidFill>
                  <a:schemeClr val="bg2">
                    <a:lumMod val="75000"/>
                  </a:schemeClr>
                </a:solidFill>
                <a:effectLst/>
                <a:latin typeface="gg sans"/>
              </a:rPr>
              <a:t>© 2025 Exams Papers Practice. All Rights Reserved</a:t>
            </a:r>
            <a:endParaRPr lang="en-PH" sz="900" dirty="0">
              <a:solidFill>
                <a:schemeClr val="bg2">
                  <a:lumMod val="75000"/>
                </a:schemeClr>
              </a:solidFill>
            </a:endParaRPr>
          </a:p>
        </p:txBody>
      </p:sp>
      <p:pic>
        <p:nvPicPr>
          <p:cNvPr id="7" name="Picture 6">
            <a:extLst>
              <a:ext uri="{FF2B5EF4-FFF2-40B4-BE49-F238E27FC236}">
                <a16:creationId xmlns:a16="http://schemas.microsoft.com/office/drawing/2014/main" id="{5151CFE2-400D-51AE-F8DE-20CBF636FB6F}"/>
              </a:ext>
            </a:extLst>
          </p:cNvPr>
          <p:cNvPicPr>
            <a:picLocks noChangeAspect="1"/>
          </p:cNvPicPr>
          <p:nvPr/>
        </p:nvPicPr>
        <p:blipFill>
          <a:blip r:embed="rId4" cstate="print">
            <a:alphaModFix amt="85000"/>
            <a:extLst>
              <a:ext uri="{28A0092B-C50C-407E-A947-70E740481C1C}">
                <a14:useLocalDpi xmlns:a14="http://schemas.microsoft.com/office/drawing/2010/main" val="0"/>
              </a:ext>
            </a:extLst>
          </a:blip>
          <a:stretch>
            <a:fillRect/>
          </a:stretch>
        </p:blipFill>
        <p:spPr>
          <a:xfrm>
            <a:off x="7942343" y="71910"/>
            <a:ext cx="933411" cy="375797"/>
          </a:xfrm>
          <a:prstGeom prst="rect">
            <a:avLst/>
          </a:prstGeom>
        </p:spPr>
      </p:pic>
      <p:pic>
        <p:nvPicPr>
          <p:cNvPr id="8" name="Picture 7">
            <a:extLst>
              <a:ext uri="{FF2B5EF4-FFF2-40B4-BE49-F238E27FC236}">
                <a16:creationId xmlns:a16="http://schemas.microsoft.com/office/drawing/2014/main" id="{7FABA657-266D-0E5A-2CC4-2F71051350B4}"/>
              </a:ext>
            </a:extLst>
          </p:cNvPr>
          <p:cNvPicPr>
            <a:picLocks noChangeAspect="1"/>
          </p:cNvPicPr>
          <p:nvPr/>
        </p:nvPicPr>
        <p:blipFill>
          <a:blip r:embed="rId5" cstate="print">
            <a:alphaModFix amt="5000"/>
            <a:extLst>
              <a:ext uri="{28A0092B-C50C-407E-A947-70E740481C1C}">
                <a14:useLocalDpi xmlns:a14="http://schemas.microsoft.com/office/drawing/2010/main" val="0"/>
              </a:ext>
            </a:extLst>
          </a:blip>
          <a:stretch>
            <a:fillRect/>
          </a:stretch>
        </p:blipFill>
        <p:spPr>
          <a:xfrm>
            <a:off x="991062" y="2079860"/>
            <a:ext cx="7695738" cy="3098355"/>
          </a:xfrm>
          <a:prstGeom prst="rect">
            <a:avLst/>
          </a:prstGeom>
        </p:spPr>
      </p:pic>
    </p:spTree>
    <p:extLst>
      <p:ext uri="{BB962C8B-B14F-4D97-AF65-F5344CB8AC3E}">
        <p14:creationId xmlns:p14="http://schemas.microsoft.com/office/powerpoint/2010/main" val="332342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556</TotalTime>
  <Words>5911</Words>
  <Application>Microsoft Office PowerPoint</Application>
  <PresentationFormat>On-screen Show (4:3)</PresentationFormat>
  <Paragraphs>720</Paragraphs>
  <Slides>54</Slides>
  <Notes>32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Calibri</vt:lpstr>
      <vt:lpstr>Constantia</vt:lpstr>
      <vt:lpstr>gg sans</vt:lpstr>
      <vt:lpstr>Times New Roman</vt:lpstr>
      <vt:lpstr>Wingdings 2</vt:lpstr>
      <vt:lpstr>Flow</vt:lpstr>
      <vt:lpstr>  11.1 Performance-enhancing drugs (PEDs)</vt:lpstr>
      <vt:lpstr>What you need to know</vt:lpstr>
      <vt:lpstr>What you need to know</vt:lpstr>
      <vt:lpstr>Why do some athletes use performance enhancing drugs (PEDs)?</vt:lpstr>
      <vt:lpstr>Types of PED </vt:lpstr>
      <vt:lpstr>Past exam question </vt:lpstr>
      <vt:lpstr>Types of PED </vt:lpstr>
      <vt:lpstr>Past exam question </vt:lpstr>
      <vt:lpstr>Types of PED </vt:lpstr>
      <vt:lpstr>Past exam question </vt:lpstr>
      <vt:lpstr>Types of PED </vt:lpstr>
      <vt:lpstr>Name a PED that might be used by each of the following:</vt:lpstr>
      <vt:lpstr>Restriction and prevention</vt:lpstr>
      <vt:lpstr>The testing process</vt:lpstr>
      <vt:lpstr>Why are PEDs banned by the organising bodies? </vt:lpstr>
      <vt:lpstr>Why are PEDs banned by the organising bodies? </vt:lpstr>
      <vt:lpstr>Past exam questions</vt:lpstr>
      <vt:lpstr>Disadvantages of using PEDs</vt:lpstr>
      <vt:lpstr>Disadvantages of using PEDs</vt:lpstr>
      <vt:lpstr>Disadvantages of using PEDs</vt:lpstr>
      <vt:lpstr>Disadvantages of using PEDs</vt:lpstr>
      <vt:lpstr>Summary questions</vt:lpstr>
      <vt:lpstr>  11.2 Blood doping</vt:lpstr>
      <vt:lpstr>What you need to know</vt:lpstr>
      <vt:lpstr>Blood doping</vt:lpstr>
      <vt:lpstr>Blood doping</vt:lpstr>
      <vt:lpstr>Blood doping - EPO</vt:lpstr>
      <vt:lpstr>Blood doping</vt:lpstr>
      <vt:lpstr>Blood doping</vt:lpstr>
      <vt:lpstr>Blood doping</vt:lpstr>
      <vt:lpstr>Summary questions</vt:lpstr>
      <vt:lpstr>  11.3 Risk and risk assessment</vt:lpstr>
      <vt:lpstr>What you need to know</vt:lpstr>
      <vt:lpstr>Introduction</vt:lpstr>
      <vt:lpstr>Risk – real and perceived</vt:lpstr>
      <vt:lpstr>Risk – real and perceived</vt:lpstr>
      <vt:lpstr>Risk assessment </vt:lpstr>
      <vt:lpstr>Risk assessment </vt:lpstr>
      <vt:lpstr>Reducing risk</vt:lpstr>
      <vt:lpstr>Reducing risk</vt:lpstr>
      <vt:lpstr>Summary questions</vt:lpstr>
      <vt:lpstr>  11.4 Injuries</vt:lpstr>
      <vt:lpstr>What you need to know</vt:lpstr>
      <vt:lpstr>Introduction</vt:lpstr>
      <vt:lpstr>Injuries</vt:lpstr>
      <vt:lpstr>Injuries</vt:lpstr>
      <vt:lpstr>Injuries</vt:lpstr>
      <vt:lpstr>Injuries</vt:lpstr>
      <vt:lpstr>Injuries</vt:lpstr>
      <vt:lpstr>Injuries</vt:lpstr>
      <vt:lpstr>Treating injuries - RICE</vt:lpstr>
      <vt:lpstr>Treatment of injuries</vt:lpstr>
      <vt:lpstr>RICE</vt:lpstr>
      <vt:lpstr>Summary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Anatomy and Physiology</dc:title>
  <dc:creator>aparker</dc:creator>
  <cp:lastModifiedBy>Chezka Mae Madrona</cp:lastModifiedBy>
  <cp:revision>69</cp:revision>
  <cp:lastPrinted>2019-09-02T06:20:37Z</cp:lastPrinted>
  <dcterms:created xsi:type="dcterms:W3CDTF">2017-06-15T08:44:28Z</dcterms:created>
  <dcterms:modified xsi:type="dcterms:W3CDTF">2025-04-12T10:33:06Z</dcterms:modified>
</cp:coreProperties>
</file>