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3"/>
  </p:notesMasterIdLst>
  <p:sldIdLst>
    <p:sldId id="270" r:id="rId2"/>
    <p:sldId id="279" r:id="rId3"/>
    <p:sldId id="301" r:id="rId4"/>
    <p:sldId id="258" r:id="rId5"/>
    <p:sldId id="260" r:id="rId6"/>
    <p:sldId id="259" r:id="rId7"/>
    <p:sldId id="262" r:id="rId8"/>
    <p:sldId id="268" r:id="rId9"/>
    <p:sldId id="264" r:id="rId10"/>
    <p:sldId id="265" r:id="rId11"/>
    <p:sldId id="266" r:id="rId12"/>
    <p:sldId id="267" r:id="rId13"/>
    <p:sldId id="280" r:id="rId14"/>
    <p:sldId id="298" r:id="rId15"/>
    <p:sldId id="302" r:id="rId16"/>
    <p:sldId id="303" r:id="rId17"/>
    <p:sldId id="304" r:id="rId18"/>
    <p:sldId id="261" r:id="rId19"/>
    <p:sldId id="305" r:id="rId20"/>
    <p:sldId id="306" r:id="rId21"/>
    <p:sldId id="307" r:id="rId22"/>
    <p:sldId id="288" r:id="rId23"/>
    <p:sldId id="287" r:id="rId24"/>
    <p:sldId id="354" r:id="rId25"/>
    <p:sldId id="355" r:id="rId26"/>
    <p:sldId id="356" r:id="rId27"/>
    <p:sldId id="357" r:id="rId28"/>
    <p:sldId id="358" r:id="rId29"/>
    <p:sldId id="359" r:id="rId30"/>
    <p:sldId id="360" r:id="rId31"/>
    <p:sldId id="363" r:id="rId32"/>
    <p:sldId id="364" r:id="rId33"/>
    <p:sldId id="365" r:id="rId34"/>
    <p:sldId id="366" r:id="rId35"/>
    <p:sldId id="361" r:id="rId36"/>
    <p:sldId id="362" r:id="rId37"/>
    <p:sldId id="289" r:id="rId38"/>
    <p:sldId id="294" r:id="rId39"/>
    <p:sldId id="308" r:id="rId40"/>
    <p:sldId id="309" r:id="rId41"/>
    <p:sldId id="310" r:id="rId42"/>
    <p:sldId id="311" r:id="rId43"/>
    <p:sldId id="263" r:id="rId44"/>
    <p:sldId id="312" r:id="rId45"/>
    <p:sldId id="313" r:id="rId46"/>
    <p:sldId id="314" r:id="rId47"/>
    <p:sldId id="315" r:id="rId48"/>
    <p:sldId id="316" r:id="rId49"/>
    <p:sldId id="300" r:id="rId50"/>
    <p:sldId id="295" r:id="rId51"/>
    <p:sldId id="317" r:id="rId52"/>
    <p:sldId id="318" r:id="rId53"/>
    <p:sldId id="319" r:id="rId54"/>
    <p:sldId id="320" r:id="rId55"/>
    <p:sldId id="321" r:id="rId56"/>
    <p:sldId id="322" r:id="rId57"/>
    <p:sldId id="323" r:id="rId58"/>
    <p:sldId id="324" r:id="rId59"/>
    <p:sldId id="325" r:id="rId60"/>
    <p:sldId id="291" r:id="rId61"/>
    <p:sldId id="296" r:id="rId62"/>
    <p:sldId id="340" r:id="rId63"/>
    <p:sldId id="341" r:id="rId64"/>
    <p:sldId id="342" r:id="rId65"/>
    <p:sldId id="343" r:id="rId66"/>
    <p:sldId id="344" r:id="rId67"/>
    <p:sldId id="345" r:id="rId68"/>
    <p:sldId id="346" r:id="rId69"/>
    <p:sldId id="292" r:id="rId70"/>
    <p:sldId id="297" r:id="rId71"/>
    <p:sldId id="326" r:id="rId72"/>
    <p:sldId id="327" r:id="rId73"/>
    <p:sldId id="328" r:id="rId74"/>
    <p:sldId id="329" r:id="rId75"/>
    <p:sldId id="330" r:id="rId76"/>
    <p:sldId id="331" r:id="rId77"/>
    <p:sldId id="332" r:id="rId78"/>
    <p:sldId id="269" r:id="rId79"/>
    <p:sldId id="333" r:id="rId80"/>
    <p:sldId id="271" r:id="rId81"/>
    <p:sldId id="272" r:id="rId82"/>
    <p:sldId id="334" r:id="rId83"/>
    <p:sldId id="335" r:id="rId84"/>
    <p:sldId id="336" r:id="rId85"/>
    <p:sldId id="337" r:id="rId86"/>
    <p:sldId id="338" r:id="rId87"/>
    <p:sldId id="339" r:id="rId88"/>
    <p:sldId id="293" r:id="rId89"/>
    <p:sldId id="299" r:id="rId90"/>
    <p:sldId id="347" r:id="rId91"/>
    <p:sldId id="348" r:id="rId92"/>
    <p:sldId id="273" r:id="rId93"/>
    <p:sldId id="276" r:id="rId94"/>
    <p:sldId id="277" r:id="rId95"/>
    <p:sldId id="275" r:id="rId96"/>
    <p:sldId id="349" r:id="rId97"/>
    <p:sldId id="350" r:id="rId98"/>
    <p:sldId id="351" r:id="rId99"/>
    <p:sldId id="352" r:id="rId100"/>
    <p:sldId id="281" r:id="rId101"/>
    <p:sldId id="353" r:id="rId10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83FF"/>
    <a:srgbClr val="CA9F39"/>
    <a:srgbClr val="FFC000"/>
    <a:srgbClr val="FFD579"/>
    <a:srgbClr val="FFFF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2277" autoAdjust="0"/>
  </p:normalViewPr>
  <p:slideViewPr>
    <p:cSldViewPr>
      <p:cViewPr varScale="1">
        <p:scale>
          <a:sx n="63" d="100"/>
          <a:sy n="63" d="100"/>
        </p:scale>
        <p:origin x="120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56F20F9-AAFC-48F8-AA31-33DECCA68C82}" type="datetimeFigureOut">
              <a:rPr lang="en-GB" smtClean="0"/>
              <a:pPr/>
              <a:t>12/04/2025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09502FA-EEAC-4AD9-AB22-AEDEED8C0C26}" type="slidenum">
              <a:rPr lang="en-GB" smtClean="0"/>
              <a:pPr/>
              <a:t>‹#›</a:t>
            </a:fld>
            <a:endParaRPr lang="en-GB"/>
          </a:p>
        </p:txBody>
      </p:sp>
    </p:spTree>
    <p:extLst>
      <p:ext uri="{BB962C8B-B14F-4D97-AF65-F5344CB8AC3E}">
        <p14:creationId xmlns:p14="http://schemas.microsoft.com/office/powerpoint/2010/main" val="130618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28</a:t>
            </a:fld>
            <a:endParaRPr lang="en-GB"/>
          </a:p>
        </p:txBody>
      </p:sp>
    </p:spTree>
    <p:extLst>
      <p:ext uri="{BB962C8B-B14F-4D97-AF65-F5344CB8AC3E}">
        <p14:creationId xmlns:p14="http://schemas.microsoft.com/office/powerpoint/2010/main" val="4077035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82</a:t>
            </a:fld>
            <a:endParaRPr lang="en-GB"/>
          </a:p>
        </p:txBody>
      </p:sp>
    </p:spTree>
    <p:extLst>
      <p:ext uri="{BB962C8B-B14F-4D97-AF65-F5344CB8AC3E}">
        <p14:creationId xmlns:p14="http://schemas.microsoft.com/office/powerpoint/2010/main" val="3143292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Videos not downloaded – find on </a:t>
            </a:r>
            <a:r>
              <a:rPr lang="en-GB" dirty="0" err="1"/>
              <a:t>youtube</a:t>
            </a:r>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83</a:t>
            </a:fld>
            <a:endParaRPr lang="en-GB"/>
          </a:p>
        </p:txBody>
      </p:sp>
    </p:spTree>
    <p:extLst>
      <p:ext uri="{BB962C8B-B14F-4D97-AF65-F5344CB8AC3E}">
        <p14:creationId xmlns:p14="http://schemas.microsoft.com/office/powerpoint/2010/main" val="1067303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84</a:t>
            </a:fld>
            <a:endParaRPr lang="en-GB"/>
          </a:p>
        </p:txBody>
      </p:sp>
    </p:spTree>
    <p:extLst>
      <p:ext uri="{BB962C8B-B14F-4D97-AF65-F5344CB8AC3E}">
        <p14:creationId xmlns:p14="http://schemas.microsoft.com/office/powerpoint/2010/main" val="1709034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5 –  Can it be proved that they’re trying to put off their opponent?</a:t>
            </a:r>
          </a:p>
          <a:p>
            <a:r>
              <a:rPr lang="en-GB" dirty="0"/>
              <a:t>7 – They are trying</a:t>
            </a:r>
            <a:r>
              <a:rPr lang="en-GB" baseline="0" dirty="0"/>
              <a:t> to gain an unfair advantage, but if caught are simply playing outside of the rules</a:t>
            </a:r>
          </a:p>
          <a:p>
            <a:r>
              <a:rPr lang="en-GB" baseline="0" dirty="0"/>
              <a:t>11 – </a:t>
            </a:r>
            <a:r>
              <a:rPr lang="en-GB" dirty="0"/>
              <a:t>They are trying</a:t>
            </a:r>
            <a:r>
              <a:rPr lang="en-GB" baseline="0" dirty="0"/>
              <a:t> to gain an unfair advantage, but if caught are simply playing outside of the rules</a:t>
            </a:r>
          </a:p>
          <a:p>
            <a:r>
              <a:rPr lang="en-GB" baseline="0" dirty="0"/>
              <a:t>12 – The extent to which they kick the ball determines whether the referee will penalise the player</a:t>
            </a:r>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85</a:t>
            </a:fld>
            <a:endParaRPr lang="en-GB"/>
          </a:p>
        </p:txBody>
      </p:sp>
    </p:spTree>
    <p:extLst>
      <p:ext uri="{BB962C8B-B14F-4D97-AF65-F5344CB8AC3E}">
        <p14:creationId xmlns:p14="http://schemas.microsoft.com/office/powerpoint/2010/main" val="3900753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19</a:t>
            </a:r>
            <a:r>
              <a:rPr lang="en-GB" baseline="0" dirty="0"/>
              <a:t> – It is often difficult to tell whether simulation occurs. A player may make a foul look worse than it is to gain an advantage (this is gamesmanship). A blatant dive in absence of contact is outside the rules and the player should be penalised</a:t>
            </a:r>
          </a:p>
          <a:p>
            <a:r>
              <a:rPr lang="en-GB" baseline="0" dirty="0"/>
              <a:t>23 – The subtlety of the action determines whether it is gamesmanship or outside of the rules</a:t>
            </a:r>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86</a:t>
            </a:fld>
            <a:endParaRPr lang="en-GB"/>
          </a:p>
        </p:txBody>
      </p:sp>
    </p:spTree>
    <p:extLst>
      <p:ext uri="{BB962C8B-B14F-4D97-AF65-F5344CB8AC3E}">
        <p14:creationId xmlns:p14="http://schemas.microsoft.com/office/powerpoint/2010/main" val="2327626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87</a:t>
            </a:fld>
            <a:endParaRPr lang="en-GB"/>
          </a:p>
        </p:txBody>
      </p:sp>
    </p:spTree>
    <p:extLst>
      <p:ext uri="{BB962C8B-B14F-4D97-AF65-F5344CB8AC3E}">
        <p14:creationId xmlns:p14="http://schemas.microsoft.com/office/powerpoint/2010/main" val="2425963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FD8E9-4EEC-418C-8C46-EE1E53EA494D}" type="slidenum">
              <a:rPr lang="en-GB" smtClean="0"/>
              <a:pPr/>
              <a:t>91</a:t>
            </a:fld>
            <a:endParaRPr lang="en-GB"/>
          </a:p>
        </p:txBody>
      </p:sp>
    </p:spTree>
    <p:extLst>
      <p:ext uri="{BB962C8B-B14F-4D97-AF65-F5344CB8AC3E}">
        <p14:creationId xmlns:p14="http://schemas.microsoft.com/office/powerpoint/2010/main" val="931912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19" name="Footer Placeholder 18"/>
          <p:cNvSpPr>
            <a:spLocks noGrp="1"/>
          </p:cNvSpPr>
          <p:nvPr>
            <p:ph type="ftr" sz="quarter" idx="11"/>
          </p:nvPr>
        </p:nvSpPr>
        <p:spPr/>
        <p:txBody>
          <a:bodyPr/>
          <a:lstStyle/>
          <a:p>
            <a:endParaRPr lang="en-GB"/>
          </a:p>
        </p:txBody>
      </p:sp>
      <p:sp>
        <p:nvSpPr>
          <p:cNvPr id="27" name="Slide Number Placeholder 26"/>
          <p:cNvSpPr>
            <a:spLocks noGrp="1"/>
          </p:cNvSpPr>
          <p:nvPr>
            <p:ph type="sldNum" sz="quarter" idx="12"/>
          </p:nvPr>
        </p:nvSpPr>
        <p:spPr/>
        <p:txBody>
          <a:bodyPr/>
          <a:lstStyle/>
          <a:p>
            <a:fld id="{9BDE772C-1DF9-4502-9F50-9F8A967D93BC}" type="slidenum">
              <a:rPr lang="en-GB" smtClean="0"/>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DE772C-1DF9-4502-9F50-9F8A967D93BC}" type="slidenum">
              <a:rPr lang="en-GB" smtClean="0"/>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077200" y="6356350"/>
            <a:ext cx="609600" cy="365125"/>
          </a:xfrm>
        </p:spPr>
        <p:txBody>
          <a:bodyPr/>
          <a:lstStyle/>
          <a:p>
            <a:fld id="{9BDE772C-1DF9-4502-9F50-9F8A967D93BC}" type="slidenum">
              <a:rPr lang="en-GB" smtClean="0"/>
              <a:pPr/>
              <a:t>‹#›</a:t>
            </a:fld>
            <a:endParaRPr lang="en-GB"/>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E370FDA-D30F-4FFE-87B6-651EC0C929A6}" type="datetimeFigureOut">
              <a:rPr lang="en-GB" smtClean="0"/>
              <a:pPr/>
              <a:t>12/04/2025</a:t>
            </a:fld>
            <a:endParaRPr lang="en-GB"/>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GB"/>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BDE772C-1DF9-4502-9F50-9F8A967D93BC}" type="slidenum">
              <a:rPr lang="en-GB" smtClean="0"/>
              <a:pPr/>
              <a:t>‹#›</a:t>
            </a:fld>
            <a:endParaRPr lang="en-GB"/>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18.tif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19.tif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20.tif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21.tif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aIHhd4X09og" TargetMode="Externa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26.tif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png"/><Relationship Id="rId5" Type="http://schemas.openxmlformats.org/officeDocument/2006/relationships/image" Target="../media/image10.png"/><Relationship Id="rId10" Type="http://schemas.openxmlformats.org/officeDocument/2006/relationships/hyperlink" Target="http://www.exampaperspractice.co.uk/" TargetMode="External"/><Relationship Id="rId4" Type="http://schemas.openxmlformats.org/officeDocument/2006/relationships/image" Target="../media/image6.png"/><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9.tiff"/><Relationship Id="rId7" Type="http://schemas.openxmlformats.org/officeDocument/2006/relationships/image" Target="../media/image3.png"/><Relationship Id="rId2" Type="http://schemas.openxmlformats.org/officeDocument/2006/relationships/image" Target="../media/image28.tiff"/><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exampaperspractice.co.uk/" TargetMode="External"/><Relationship Id="rId4" Type="http://schemas.openxmlformats.org/officeDocument/2006/relationships/image" Target="../media/image30.tiff"/></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exampaperspractice.co.uk/" TargetMode="External"/><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hyperlink" Target="https://www.youtube.com/watch?v=UiV_6nAvEFA"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36.tif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hyperlink" Target="https://www.youtube.com/watch?v=Zh3L1S31WAo"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png"/><Relationship Id="rId5" Type="http://schemas.openxmlformats.org/officeDocument/2006/relationships/image" Target="../media/image10.png"/><Relationship Id="rId10" Type="http://schemas.openxmlformats.org/officeDocument/2006/relationships/hyperlink" Target="http://www.exampaperspractice.co.uk/" TargetMode="External"/><Relationship Id="rId4" Type="http://schemas.openxmlformats.org/officeDocument/2006/relationships/image" Target="../media/image6.png"/><Relationship Id="rId9"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1.tiff"/><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exampaperspractice.co.uk/" TargetMode="External"/><Relationship Id="rId5" Type="http://schemas.openxmlformats.org/officeDocument/2006/relationships/image" Target="../media/image43.tiff"/><Relationship Id="rId4" Type="http://schemas.openxmlformats.org/officeDocument/2006/relationships/image" Target="../media/image42.tiff"/></Relationships>
</file>

<file path=ppt/slides/_rels/slide83.xml.rels><?xml version="1.0" encoding="UTF-8" standalone="yes"?>
<Relationships xmlns="http://schemas.openxmlformats.org/package/2006/relationships"><Relationship Id="rId8" Type="http://schemas.openxmlformats.org/officeDocument/2006/relationships/hyperlink" Target="http://www.exampaperspractice.co.uk/" TargetMode="External"/><Relationship Id="rId3" Type="http://schemas.openxmlformats.org/officeDocument/2006/relationships/hyperlink" Target="https://www.youtube.com/watch?v=xOZ8VZi6mQs&amp;t=3s" TargetMode="External"/><Relationship Id="rId7" Type="http://schemas.openxmlformats.org/officeDocument/2006/relationships/hyperlink" Target="https://www.youtube.com/watch?v=5mHjvFpsjLk"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youtube.com/watch?v=OiW0IPrv1Ro" TargetMode="External"/><Relationship Id="rId5" Type="http://schemas.openxmlformats.org/officeDocument/2006/relationships/hyperlink" Target="https://www.youtube.com/watch?v=liCRrheKIOI" TargetMode="External"/><Relationship Id="rId10" Type="http://schemas.openxmlformats.org/officeDocument/2006/relationships/image" Target="../media/image3.png"/><Relationship Id="rId4" Type="http://schemas.openxmlformats.org/officeDocument/2006/relationships/hyperlink" Target="https://www.youtube.com/watch?v=dCVlRFWOjgE" TargetMode="External"/><Relationship Id="rId9"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youtube.com/watch?v=dqDZftgB2lw" TargetMode="External"/><Relationship Id="rId7" Type="http://schemas.openxmlformats.org/officeDocument/2006/relationships/image" Target="../media/image2.png"/><Relationship Id="rId2" Type="http://schemas.openxmlformats.org/officeDocument/2006/relationships/image" Target="../media/image45.tiff"/><Relationship Id="rId1" Type="http://schemas.openxmlformats.org/officeDocument/2006/relationships/slideLayout" Target="../slideLayouts/slideLayout2.xml"/><Relationship Id="rId6" Type="http://schemas.openxmlformats.org/officeDocument/2006/relationships/hyperlink" Target="http://www.exampaperspractice.co.uk/" TargetMode="External"/><Relationship Id="rId5" Type="http://schemas.openxmlformats.org/officeDocument/2006/relationships/image" Target="../media/image47.tiff"/><Relationship Id="rId4" Type="http://schemas.openxmlformats.org/officeDocument/2006/relationships/image" Target="../media/image46.tiff"/></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8COaMKbNrX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youtube.com/watch?v=XhQyVnwBXBs" TargetMode="External"/><Relationship Id="rId7" Type="http://schemas.openxmlformats.org/officeDocument/2006/relationships/hyperlink" Target="http://www.exampaperspractice.co.uk/" TargetMode="External"/><Relationship Id="rId2" Type="http://schemas.openxmlformats.org/officeDocument/2006/relationships/hyperlink" Target="https://www.youtube.com/watch?v=ecjKhf-TC0k" TargetMode="External"/><Relationship Id="rId1" Type="http://schemas.openxmlformats.org/officeDocument/2006/relationships/slideLayout" Target="../slideLayouts/slideLayout2.xml"/><Relationship Id="rId6" Type="http://schemas.openxmlformats.org/officeDocument/2006/relationships/image" Target="../media/image55.tiff"/><Relationship Id="rId5" Type="http://schemas.openxmlformats.org/officeDocument/2006/relationships/image" Target="../media/image54.tiff"/><Relationship Id="rId4" Type="http://schemas.openxmlformats.org/officeDocument/2006/relationships/hyperlink" Target="https://www.youtube.com/watch?v=qOq0yqzp49E" TargetMode="External"/><Relationship Id="rId9"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8.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56.tif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408" y="2276872"/>
            <a:ext cx="7851648" cy="1163741"/>
          </a:xfrm>
          <a:ln>
            <a:solidFill>
              <a:schemeClr val="tx1"/>
            </a:solidFill>
          </a:ln>
        </p:spPr>
        <p:txBody>
          <a:bodyPr>
            <a:normAutofit fontScale="90000"/>
          </a:bodyPr>
          <a:lstStyle/>
          <a:p>
            <a:pPr algn="l"/>
            <a:r>
              <a:rPr lang="en-GB" sz="3600" dirty="0"/>
              <a:t> </a:t>
            </a:r>
            <a:br>
              <a:rPr lang="en-GB" dirty="0"/>
            </a:br>
            <a:r>
              <a:rPr lang="en-GB" sz="4200" dirty="0"/>
              <a:t>10.1 Leisure, recreation and the growth of leisure activities</a:t>
            </a:r>
          </a:p>
        </p:txBody>
      </p:sp>
      <p:sp>
        <p:nvSpPr>
          <p:cNvPr id="3" name="Subtitle 2"/>
          <p:cNvSpPr>
            <a:spLocks noGrp="1"/>
          </p:cNvSpPr>
          <p:nvPr>
            <p:ph type="subTitle" idx="1"/>
          </p:nvPr>
        </p:nvSpPr>
        <p:spPr>
          <a:xfrm>
            <a:off x="605408" y="3501008"/>
            <a:ext cx="7851648" cy="2088232"/>
          </a:xfrm>
          <a:ln>
            <a:solidFill>
              <a:schemeClr val="tx1"/>
            </a:solidFill>
          </a:ln>
        </p:spPr>
        <p:txBody>
          <a:bodyPr>
            <a:normAutofit fontScale="92500" lnSpcReduction="20000"/>
          </a:bodyPr>
          <a:lstStyle/>
          <a:p>
            <a:pPr algn="ctr"/>
            <a:r>
              <a:rPr lang="en-GB" sz="2400" dirty="0">
                <a:latin typeface="+mj-lt"/>
              </a:rPr>
              <a:t> </a:t>
            </a:r>
            <a:r>
              <a:rPr lang="en-GB" sz="2400" u="sng" dirty="0">
                <a:latin typeface="+mj-lt"/>
              </a:rPr>
              <a:t>Learning objectives</a:t>
            </a:r>
          </a:p>
          <a:p>
            <a:pPr algn="l"/>
            <a:r>
              <a:rPr lang="en-GB" sz="2400" dirty="0">
                <a:latin typeface="+mj-lt"/>
              </a:rPr>
              <a:t> 1) Explain the terms ‘leisure’, ‘physical recreation’, ‘play’ and ‘sport’</a:t>
            </a:r>
          </a:p>
          <a:p>
            <a:pPr algn="l"/>
            <a:r>
              <a:rPr lang="en-GB" sz="2400" dirty="0">
                <a:latin typeface="+mj-lt"/>
              </a:rPr>
              <a:t> 2) Outline the factors that influence the recreational activities</a:t>
            </a:r>
          </a:p>
          <a:p>
            <a:pPr algn="l"/>
            <a:r>
              <a:rPr lang="en-GB" sz="2400" dirty="0">
                <a:latin typeface="+mj-lt"/>
              </a:rPr>
              <a:t>      people take part in</a:t>
            </a:r>
          </a:p>
          <a:p>
            <a:pPr algn="l"/>
            <a:r>
              <a:rPr lang="en-GB" sz="2400" dirty="0">
                <a:latin typeface="+mj-lt"/>
              </a:rPr>
              <a:t> 3) Describe the factors that have influenced the growth of leisure</a:t>
            </a:r>
          </a:p>
          <a:p>
            <a:pPr algn="l"/>
            <a:r>
              <a:rPr lang="en-GB" sz="2400" dirty="0">
                <a:latin typeface="+mj-lt"/>
              </a:rPr>
              <a:t>      activities</a:t>
            </a:r>
          </a:p>
        </p:txBody>
      </p:sp>
      <p:sp>
        <p:nvSpPr>
          <p:cNvPr id="6" name="Rounded Rectangle 5">
            <a:extLst>
              <a:ext uri="{FF2B5EF4-FFF2-40B4-BE49-F238E27FC236}">
                <a16:creationId xmlns:a16="http://schemas.microsoft.com/office/drawing/2014/main" id="{C5856E02-3AE4-6F4C-9FA8-CBFC0D893D7E}"/>
              </a:ext>
            </a:extLst>
          </p:cNvPr>
          <p:cNvSpPr/>
          <p:nvPr/>
        </p:nvSpPr>
        <p:spPr>
          <a:xfrm>
            <a:off x="395536" y="395952"/>
            <a:ext cx="4101954" cy="1569661"/>
          </a:xfrm>
          <a:prstGeom prst="roundRect">
            <a:avLst/>
          </a:prstGeom>
          <a:solidFill>
            <a:schemeClr val="accent6">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643DB1-4BBD-BB4D-A4C9-0168BE0B6EAA}"/>
              </a:ext>
            </a:extLst>
          </p:cNvPr>
          <p:cNvSpPr txBox="1"/>
          <p:nvPr/>
        </p:nvSpPr>
        <p:spPr>
          <a:xfrm>
            <a:off x="539552" y="623590"/>
            <a:ext cx="3816424" cy="1077218"/>
          </a:xfrm>
          <a:prstGeom prst="rect">
            <a:avLst/>
          </a:prstGeom>
          <a:noFill/>
        </p:spPr>
        <p:txBody>
          <a:bodyPr wrap="square" rtlCol="0">
            <a:spAutoFit/>
          </a:bodyPr>
          <a:lstStyle/>
          <a:p>
            <a:pPr algn="ctr"/>
            <a:r>
              <a:rPr lang="en-GB" sz="3200" dirty="0">
                <a:solidFill>
                  <a:schemeClr val="bg1"/>
                </a:solidFill>
                <a:latin typeface="+mj-lt"/>
              </a:rPr>
              <a:t>Social, cultural and ethical influences</a:t>
            </a:r>
            <a:endParaRPr lang="en-US" sz="3200" dirty="0">
              <a:solidFill>
                <a:schemeClr val="bg1"/>
              </a:solidFill>
              <a:latin typeface="+mj-lt"/>
            </a:endParaRPr>
          </a:p>
        </p:txBody>
      </p:sp>
      <p:sp>
        <p:nvSpPr>
          <p:cNvPr id="9" name="Rounded Rectangle 8">
            <a:extLst>
              <a:ext uri="{FF2B5EF4-FFF2-40B4-BE49-F238E27FC236}">
                <a16:creationId xmlns:a16="http://schemas.microsoft.com/office/drawing/2014/main" id="{41544A29-2240-584F-B2ED-049EFFFFA7E8}"/>
              </a:ext>
            </a:extLst>
          </p:cNvPr>
          <p:cNvSpPr/>
          <p:nvPr/>
        </p:nvSpPr>
        <p:spPr>
          <a:xfrm>
            <a:off x="4603913" y="395952"/>
            <a:ext cx="4101954" cy="1569661"/>
          </a:xfrm>
          <a:prstGeom prst="roundRect">
            <a:avLst/>
          </a:prstGeom>
          <a:solidFill>
            <a:srgbClr val="D883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B26D15-AB79-7743-9BA8-D26F7EECCBBE}"/>
              </a:ext>
            </a:extLst>
          </p:cNvPr>
          <p:cNvSpPr txBox="1"/>
          <p:nvPr/>
        </p:nvSpPr>
        <p:spPr>
          <a:xfrm>
            <a:off x="4745427" y="395953"/>
            <a:ext cx="3816424" cy="1569660"/>
          </a:xfrm>
          <a:prstGeom prst="rect">
            <a:avLst/>
          </a:prstGeom>
          <a:noFill/>
        </p:spPr>
        <p:txBody>
          <a:bodyPr wrap="square" rtlCol="0">
            <a:spAutoFit/>
          </a:bodyPr>
          <a:lstStyle/>
          <a:p>
            <a:pPr algn="ctr"/>
            <a:r>
              <a:rPr lang="en-GB" sz="3200" u="sng" dirty="0">
                <a:solidFill>
                  <a:schemeClr val="bg1"/>
                </a:solidFill>
                <a:latin typeface="+mj-lt"/>
              </a:rPr>
              <a:t>Chapter 10</a:t>
            </a:r>
            <a:endParaRPr lang="en-GB" sz="3200" dirty="0">
              <a:solidFill>
                <a:schemeClr val="bg1"/>
              </a:solidFill>
              <a:latin typeface="+mj-lt"/>
            </a:endParaRPr>
          </a:p>
          <a:p>
            <a:pPr algn="ctr"/>
            <a:r>
              <a:rPr lang="en-GB" sz="3200" dirty="0">
                <a:solidFill>
                  <a:schemeClr val="bg1"/>
                </a:solidFill>
                <a:latin typeface="+mj-lt"/>
              </a:rPr>
              <a:t>Social and cultural influences</a:t>
            </a:r>
            <a:endParaRPr lang="en-US" sz="3200" dirty="0">
              <a:solidFill>
                <a:schemeClr val="bg1"/>
              </a:solidFill>
              <a:latin typeface="+mj-lt"/>
            </a:endParaRPr>
          </a:p>
        </p:txBody>
      </p:sp>
      <p:sp>
        <p:nvSpPr>
          <p:cNvPr id="4" name="Footer Placeholder 2">
            <a:extLst>
              <a:ext uri="{FF2B5EF4-FFF2-40B4-BE49-F238E27FC236}">
                <a16:creationId xmlns:a16="http://schemas.microsoft.com/office/drawing/2014/main" id="{122FC05C-0668-CC66-E128-1F4ABC1A6C8F}"/>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6A99689-7AFC-63DF-5507-120E071A7A8C}"/>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D89A295F-89DA-BC02-E825-6FF611597885}"/>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45D2866B-D13C-A14E-4D50-73C728DEFF06}"/>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Physical recreation - influences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72322391"/>
              </p:ext>
            </p:extLst>
          </p:nvPr>
        </p:nvGraphicFramePr>
        <p:xfrm>
          <a:off x="457200" y="1484315"/>
          <a:ext cx="8229600" cy="3726443"/>
        </p:xfrm>
        <a:graphic>
          <a:graphicData uri="http://schemas.openxmlformats.org/drawingml/2006/table">
            <a:tbl>
              <a:tblPr firstRow="1" bandRow="1">
                <a:tableStyleId>{5C22544A-7EE6-4342-B048-85BDC9FD1C3A}</a:tableStyleId>
              </a:tblPr>
              <a:tblGrid>
                <a:gridCol w="2314600">
                  <a:extLst>
                    <a:ext uri="{9D8B030D-6E8A-4147-A177-3AD203B41FA5}">
                      <a16:colId xmlns:a16="http://schemas.microsoft.com/office/drawing/2014/main" val="20000"/>
                    </a:ext>
                  </a:extLst>
                </a:gridCol>
                <a:gridCol w="5915000">
                  <a:extLst>
                    <a:ext uri="{9D8B030D-6E8A-4147-A177-3AD203B41FA5}">
                      <a16:colId xmlns:a16="http://schemas.microsoft.com/office/drawing/2014/main" val="20001"/>
                    </a:ext>
                  </a:extLst>
                </a:gridCol>
              </a:tblGrid>
              <a:tr h="472779">
                <a:tc>
                  <a:txBody>
                    <a:bodyPr/>
                    <a:lstStyle/>
                    <a:p>
                      <a:r>
                        <a:rPr lang="en-GB" dirty="0"/>
                        <a:t>Influences</a:t>
                      </a:r>
                    </a:p>
                  </a:txBody>
                  <a:tcPr/>
                </a:tc>
                <a:tc>
                  <a:txBody>
                    <a:bodyPr/>
                    <a:lstStyle/>
                    <a:p>
                      <a:r>
                        <a:rPr lang="en-GB" dirty="0"/>
                        <a:t>Explanation</a:t>
                      </a:r>
                    </a:p>
                  </a:txBody>
                  <a:tcPr/>
                </a:tc>
                <a:extLst>
                  <a:ext uri="{0D108BD9-81ED-4DB2-BD59-A6C34878D82A}">
                    <a16:rowId xmlns:a16="http://schemas.microsoft.com/office/drawing/2014/main" val="10000"/>
                  </a:ext>
                </a:extLst>
              </a:tr>
              <a:tr h="699664">
                <a:tc>
                  <a:txBody>
                    <a:bodyPr/>
                    <a:lstStyle/>
                    <a:p>
                      <a:r>
                        <a:rPr lang="en-GB" dirty="0"/>
                        <a:t>Age and health</a:t>
                      </a:r>
                    </a:p>
                  </a:txBody>
                  <a:tcPr/>
                </a:tc>
                <a:tc>
                  <a:txBody>
                    <a:bodyPr/>
                    <a:lstStyle/>
                    <a:p>
                      <a:r>
                        <a:rPr lang="en-GB" dirty="0"/>
                        <a:t>Older people may choose less physically demanding activities such as walking</a:t>
                      </a:r>
                      <a:r>
                        <a:rPr lang="en-GB" baseline="0" dirty="0"/>
                        <a:t>, golf or bowling</a:t>
                      </a:r>
                      <a:endParaRPr lang="en-GB" dirty="0"/>
                    </a:p>
                  </a:txBody>
                  <a:tcPr/>
                </a:tc>
                <a:extLst>
                  <a:ext uri="{0D108BD9-81ED-4DB2-BD59-A6C34878D82A}">
                    <a16:rowId xmlns:a16="http://schemas.microsoft.com/office/drawing/2014/main" val="10001"/>
                  </a:ext>
                </a:extLst>
              </a:tr>
              <a:tr h="999520">
                <a:tc>
                  <a:txBody>
                    <a:bodyPr/>
                    <a:lstStyle/>
                    <a:p>
                      <a:r>
                        <a:rPr lang="en-GB" dirty="0"/>
                        <a:t>Interests</a:t>
                      </a:r>
                    </a:p>
                  </a:txBody>
                  <a:tcPr/>
                </a:tc>
                <a:tc>
                  <a:txBody>
                    <a:bodyPr/>
                    <a:lstStyle/>
                    <a:p>
                      <a:r>
                        <a:rPr lang="en-GB" dirty="0"/>
                        <a:t>You are more likely to take part in activities that spark your interest. If you like being outdoors, you may be more likely to take up activities such as hiking</a:t>
                      </a:r>
                    </a:p>
                  </a:txBody>
                  <a:tcPr/>
                </a:tc>
                <a:extLst>
                  <a:ext uri="{0D108BD9-81ED-4DB2-BD59-A6C34878D82A}">
                    <a16:rowId xmlns:a16="http://schemas.microsoft.com/office/drawing/2014/main" val="10002"/>
                  </a:ext>
                </a:extLst>
              </a:tr>
              <a:tr h="573813">
                <a:tc>
                  <a:txBody>
                    <a:bodyPr/>
                    <a:lstStyle/>
                    <a:p>
                      <a:r>
                        <a:rPr lang="en-GB" dirty="0"/>
                        <a:t>Facilities</a:t>
                      </a:r>
                    </a:p>
                  </a:txBody>
                  <a:tcPr/>
                </a:tc>
                <a:tc>
                  <a:txBody>
                    <a:bodyPr/>
                    <a:lstStyle/>
                    <a:p>
                      <a:r>
                        <a:rPr lang="en-GB" dirty="0"/>
                        <a:t>Facilities</a:t>
                      </a:r>
                      <a:r>
                        <a:rPr lang="en-GB" baseline="0" dirty="0"/>
                        <a:t> and standard of facilities will influence what you are able to take part in. If you don’t have access to a squash court, you are less likely to take it up.</a:t>
                      </a:r>
                      <a:endParaRPr lang="en-GB" dirty="0"/>
                    </a:p>
                  </a:txBody>
                  <a:tcPr/>
                </a:tc>
                <a:extLst>
                  <a:ext uri="{0D108BD9-81ED-4DB2-BD59-A6C34878D82A}">
                    <a16:rowId xmlns:a16="http://schemas.microsoft.com/office/drawing/2014/main" val="10003"/>
                  </a:ext>
                </a:extLst>
              </a:tr>
              <a:tr h="573813">
                <a:tc>
                  <a:txBody>
                    <a:bodyPr/>
                    <a:lstStyle/>
                    <a:p>
                      <a:r>
                        <a:rPr lang="en-GB" dirty="0"/>
                        <a:t>Peer influences</a:t>
                      </a:r>
                    </a:p>
                  </a:txBody>
                  <a:tcPr/>
                </a:tc>
                <a:tc>
                  <a:txBody>
                    <a:bodyPr/>
                    <a:lstStyle/>
                    <a:p>
                      <a:r>
                        <a:rPr lang="en-GB" dirty="0"/>
                        <a:t>If your peer group approves of or encourages you</a:t>
                      </a:r>
                      <a:r>
                        <a:rPr lang="en-GB" baseline="0" dirty="0"/>
                        <a:t> to do something, you are more likely to do it.</a:t>
                      </a:r>
                      <a:endParaRPr lang="en-GB" dirty="0"/>
                    </a:p>
                  </a:txBody>
                  <a:tcPr/>
                </a:tc>
                <a:extLst>
                  <a:ext uri="{0D108BD9-81ED-4DB2-BD59-A6C34878D82A}">
                    <a16:rowId xmlns:a16="http://schemas.microsoft.com/office/drawing/2014/main" val="10004"/>
                  </a:ext>
                </a:extLst>
              </a:tr>
            </a:tbl>
          </a:graphicData>
        </a:graphic>
      </p:graphicFrame>
      <p:sp>
        <p:nvSpPr>
          <p:cNvPr id="4" name="Rectangle 3">
            <a:extLst>
              <a:ext uri="{FF2B5EF4-FFF2-40B4-BE49-F238E27FC236}">
                <a16:creationId xmlns:a16="http://schemas.microsoft.com/office/drawing/2014/main" id="{6D877DA3-B2CF-A24A-9C01-6CCBC3B02F3D}"/>
              </a:ext>
            </a:extLst>
          </p:cNvPr>
          <p:cNvSpPr/>
          <p:nvPr/>
        </p:nvSpPr>
        <p:spPr>
          <a:xfrm>
            <a:off x="4547512" y="2307779"/>
            <a:ext cx="2761456" cy="257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F9D64C5-DDB8-F242-8726-BBC0621EBCB3}"/>
              </a:ext>
            </a:extLst>
          </p:cNvPr>
          <p:cNvSpPr/>
          <p:nvPr/>
        </p:nvSpPr>
        <p:spPr>
          <a:xfrm>
            <a:off x="6156176" y="3259805"/>
            <a:ext cx="2304256" cy="257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640BFC4E-2E98-3F00-0188-CD940DD51DB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DF2172A-E3EA-7EF7-798F-D0F11DC5E4BF}"/>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6C7425BC-6DCB-AD53-6496-8F86FE36EF6B}"/>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F43BD120-B208-117F-4EA4-55C1882532BA}"/>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6597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936104"/>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Technology</a:t>
            </a:r>
          </a:p>
        </p:txBody>
      </p:sp>
      <p:sp>
        <p:nvSpPr>
          <p:cNvPr id="4" name="TextBox 3">
            <a:extLst>
              <a:ext uri="{FF2B5EF4-FFF2-40B4-BE49-F238E27FC236}">
                <a16:creationId xmlns:a16="http://schemas.microsoft.com/office/drawing/2014/main" id="{690EE766-65C3-C240-A101-28992F8614E6}"/>
              </a:ext>
            </a:extLst>
          </p:cNvPr>
          <p:cNvSpPr txBox="1"/>
          <p:nvPr/>
        </p:nvSpPr>
        <p:spPr>
          <a:xfrm>
            <a:off x="5868144" y="404664"/>
            <a:ext cx="2592288" cy="646331"/>
          </a:xfrm>
          <a:prstGeom prst="rect">
            <a:avLst/>
          </a:prstGeom>
          <a:solidFill>
            <a:schemeClr val="bg1"/>
          </a:solidFill>
          <a:ln>
            <a:solidFill>
              <a:srgbClr val="FF0000"/>
            </a:solidFill>
          </a:ln>
        </p:spPr>
        <p:txBody>
          <a:bodyPr wrap="square" rtlCol="0">
            <a:spAutoFit/>
          </a:bodyPr>
          <a:lstStyle/>
          <a:p>
            <a:pPr algn="ctr"/>
            <a:r>
              <a:rPr lang="en-GB" dirty="0">
                <a:latin typeface="+mj-lt"/>
              </a:rPr>
              <a:t>Advantages and disadvantages</a:t>
            </a:r>
          </a:p>
        </p:txBody>
      </p:sp>
      <p:graphicFrame>
        <p:nvGraphicFramePr>
          <p:cNvPr id="5" name="Table 4">
            <a:extLst>
              <a:ext uri="{FF2B5EF4-FFF2-40B4-BE49-F238E27FC236}">
                <a16:creationId xmlns:a16="http://schemas.microsoft.com/office/drawing/2014/main" id="{62A42CA0-BC54-B44C-97D8-AD096EB3EE3B}"/>
              </a:ext>
            </a:extLst>
          </p:cNvPr>
          <p:cNvGraphicFramePr>
            <a:graphicFrameLocks noGrp="1"/>
          </p:cNvGraphicFramePr>
          <p:nvPr/>
        </p:nvGraphicFramePr>
        <p:xfrm>
          <a:off x="467544" y="1340768"/>
          <a:ext cx="8229600" cy="4668520"/>
        </p:xfrm>
        <a:graphic>
          <a:graphicData uri="http://schemas.openxmlformats.org/drawingml/2006/table">
            <a:tbl>
              <a:tblPr firstRow="1" bandRow="1">
                <a:tableStyleId>{5C22544A-7EE6-4342-B048-85BDC9FD1C3A}</a:tableStyleId>
              </a:tblPr>
              <a:tblGrid>
                <a:gridCol w="1306488">
                  <a:extLst>
                    <a:ext uri="{9D8B030D-6E8A-4147-A177-3AD203B41FA5}">
                      <a16:colId xmlns:a16="http://schemas.microsoft.com/office/drawing/2014/main" val="2592365434"/>
                    </a:ext>
                  </a:extLst>
                </a:gridCol>
                <a:gridCol w="2952328">
                  <a:extLst>
                    <a:ext uri="{9D8B030D-6E8A-4147-A177-3AD203B41FA5}">
                      <a16:colId xmlns:a16="http://schemas.microsoft.com/office/drawing/2014/main" val="2248380003"/>
                    </a:ext>
                  </a:extLst>
                </a:gridCol>
                <a:gridCol w="3970784">
                  <a:extLst>
                    <a:ext uri="{9D8B030D-6E8A-4147-A177-3AD203B41FA5}">
                      <a16:colId xmlns:a16="http://schemas.microsoft.com/office/drawing/2014/main" val="584811125"/>
                    </a:ext>
                  </a:extLst>
                </a:gridCol>
              </a:tblGrid>
              <a:tr h="370840">
                <a:tc>
                  <a:txBody>
                    <a:bodyPr/>
                    <a:lstStyle/>
                    <a:p>
                      <a:r>
                        <a:rPr lang="en-US" sz="1800" dirty="0">
                          <a:latin typeface="+mj-lt"/>
                        </a:rPr>
                        <a:t>Effect on…</a:t>
                      </a:r>
                    </a:p>
                  </a:txBody>
                  <a:tcPr/>
                </a:tc>
                <a:tc>
                  <a:txBody>
                    <a:bodyPr/>
                    <a:lstStyle/>
                    <a:p>
                      <a:r>
                        <a:rPr lang="en-US" sz="1800" dirty="0">
                          <a:latin typeface="+mj-lt"/>
                        </a:rPr>
                        <a:t>Advantages</a:t>
                      </a:r>
                    </a:p>
                  </a:txBody>
                  <a:tcPr/>
                </a:tc>
                <a:tc>
                  <a:txBody>
                    <a:bodyPr/>
                    <a:lstStyle/>
                    <a:p>
                      <a:r>
                        <a:rPr lang="en-US" sz="1800" dirty="0">
                          <a:latin typeface="+mj-lt"/>
                        </a:rPr>
                        <a:t>Disadvantages</a:t>
                      </a:r>
                    </a:p>
                  </a:txBody>
                  <a:tcPr/>
                </a:tc>
                <a:extLst>
                  <a:ext uri="{0D108BD9-81ED-4DB2-BD59-A6C34878D82A}">
                    <a16:rowId xmlns:a16="http://schemas.microsoft.com/office/drawing/2014/main" val="503428212"/>
                  </a:ext>
                </a:extLst>
              </a:tr>
              <a:tr h="370840">
                <a:tc>
                  <a:txBody>
                    <a:bodyPr/>
                    <a:lstStyle/>
                    <a:p>
                      <a:r>
                        <a:rPr lang="en-US" sz="1800" dirty="0">
                          <a:latin typeface="+mj-lt"/>
                        </a:rPr>
                        <a:t>Audience / spectators</a:t>
                      </a:r>
                    </a:p>
                  </a:txBody>
                  <a:tcPr/>
                </a:tc>
                <a:tc>
                  <a:txBody>
                    <a:bodyPr/>
                    <a:lstStyle/>
                    <a:p>
                      <a:pPr marL="285750" indent="-285750">
                        <a:buFontTx/>
                        <a:buChar char="-"/>
                      </a:pPr>
                      <a:r>
                        <a:rPr lang="en-US" sz="1800" dirty="0">
                          <a:latin typeface="+mj-lt"/>
                        </a:rPr>
                        <a:t>Better informed from replays, expert analysis, different camera angles</a:t>
                      </a:r>
                    </a:p>
                    <a:p>
                      <a:pPr marL="285750" indent="-285750">
                        <a:buFontTx/>
                        <a:buChar char="-"/>
                      </a:pPr>
                      <a:r>
                        <a:rPr lang="en-US" sz="1800" dirty="0">
                          <a:latin typeface="+mj-lt"/>
                        </a:rPr>
                        <a:t>Can see how decisions are made and trust they are fair</a:t>
                      </a:r>
                    </a:p>
                    <a:p>
                      <a:pPr marL="285750" indent="-285750">
                        <a:buFontTx/>
                        <a:buChar char="-"/>
                      </a:pPr>
                      <a:r>
                        <a:rPr lang="en-US" sz="1800" dirty="0">
                          <a:latin typeface="+mj-lt"/>
                        </a:rPr>
                        <a:t>Adds excitement when waiting for a decision</a:t>
                      </a:r>
                    </a:p>
                  </a:txBody>
                  <a:tcPr/>
                </a:tc>
                <a:tc>
                  <a:txBody>
                    <a:bodyPr/>
                    <a:lstStyle/>
                    <a:p>
                      <a:pPr marL="285750" indent="-285750">
                        <a:buFontTx/>
                        <a:buChar char="-"/>
                      </a:pPr>
                      <a:r>
                        <a:rPr lang="en-US" sz="1800" dirty="0">
                          <a:latin typeface="+mj-lt"/>
                        </a:rPr>
                        <a:t>May see errors or poor decisions when viewing on platforms with technology that officials don’t have, causing problems for the official and sport</a:t>
                      </a:r>
                    </a:p>
                    <a:p>
                      <a:pPr marL="285750" indent="-285750">
                        <a:buFontTx/>
                        <a:buChar char="-"/>
                      </a:pPr>
                      <a:r>
                        <a:rPr lang="en-US" sz="1800" dirty="0">
                          <a:latin typeface="+mj-lt"/>
                        </a:rPr>
                        <a:t>To keep plays fast, only a few reviews are allowed, so mistakes are still made if no reviews are left</a:t>
                      </a:r>
                    </a:p>
                  </a:txBody>
                  <a:tcPr/>
                </a:tc>
                <a:extLst>
                  <a:ext uri="{0D108BD9-81ED-4DB2-BD59-A6C34878D82A}">
                    <a16:rowId xmlns:a16="http://schemas.microsoft.com/office/drawing/2014/main" val="657045703"/>
                  </a:ext>
                </a:extLst>
              </a:tr>
              <a:tr h="370840">
                <a:tc>
                  <a:txBody>
                    <a:bodyPr/>
                    <a:lstStyle/>
                    <a:p>
                      <a:r>
                        <a:rPr lang="en-US" sz="1800" dirty="0">
                          <a:latin typeface="+mj-lt"/>
                        </a:rPr>
                        <a:t>Officials</a:t>
                      </a:r>
                    </a:p>
                  </a:txBody>
                  <a:tcPr/>
                </a:tc>
                <a:tc>
                  <a:txBody>
                    <a:bodyPr/>
                    <a:lstStyle/>
                    <a:p>
                      <a:pPr marL="285750" indent="-285750">
                        <a:buFontTx/>
                        <a:buChar char="-"/>
                      </a:pPr>
                      <a:r>
                        <a:rPr lang="en-US" sz="1800" dirty="0">
                          <a:latin typeface="+mj-lt"/>
                        </a:rPr>
                        <a:t>Helps to make correct decisions</a:t>
                      </a:r>
                    </a:p>
                    <a:p>
                      <a:pPr marL="285750" indent="-285750">
                        <a:buFontTx/>
                        <a:buChar char="-"/>
                      </a:pPr>
                      <a:r>
                        <a:rPr lang="en-US" sz="1800" dirty="0">
                          <a:latin typeface="+mj-lt"/>
                        </a:rPr>
                        <a:t>Improved communication with colleagues</a:t>
                      </a:r>
                    </a:p>
                    <a:p>
                      <a:pPr marL="285750" indent="-285750">
                        <a:buFontTx/>
                        <a:buChar char="-"/>
                      </a:pPr>
                      <a:r>
                        <a:rPr lang="en-US" sz="1800" dirty="0">
                          <a:latin typeface="+mj-lt"/>
                        </a:rPr>
                        <a:t>Reduces pressure of officials from supporters and players</a:t>
                      </a:r>
                    </a:p>
                  </a:txBody>
                  <a:tcPr/>
                </a:tc>
                <a:tc>
                  <a:txBody>
                    <a:bodyPr/>
                    <a:lstStyle/>
                    <a:p>
                      <a:pPr marL="285750" indent="-285750">
                        <a:buFontTx/>
                        <a:buChar char="-"/>
                      </a:pPr>
                      <a:r>
                        <a:rPr lang="en-US" sz="1800" dirty="0">
                          <a:latin typeface="+mj-lt"/>
                        </a:rPr>
                        <a:t>Reversed decisions may lead to officials being undermined</a:t>
                      </a:r>
                    </a:p>
                    <a:p>
                      <a:pPr marL="285750" indent="-285750">
                        <a:buFontTx/>
                        <a:buChar char="-"/>
                      </a:pPr>
                      <a:r>
                        <a:rPr lang="en-US" sz="1800" dirty="0">
                          <a:latin typeface="+mj-lt"/>
                        </a:rPr>
                        <a:t>May become too reliant on the systems to make decisions</a:t>
                      </a:r>
                    </a:p>
                  </a:txBody>
                  <a:tcPr/>
                </a:tc>
                <a:extLst>
                  <a:ext uri="{0D108BD9-81ED-4DB2-BD59-A6C34878D82A}">
                    <a16:rowId xmlns:a16="http://schemas.microsoft.com/office/drawing/2014/main" val="188732694"/>
                  </a:ext>
                </a:extLst>
              </a:tr>
            </a:tbl>
          </a:graphicData>
        </a:graphic>
      </p:graphicFrame>
      <p:sp>
        <p:nvSpPr>
          <p:cNvPr id="3" name="Footer Placeholder 2">
            <a:extLst>
              <a:ext uri="{FF2B5EF4-FFF2-40B4-BE49-F238E27FC236}">
                <a16:creationId xmlns:a16="http://schemas.microsoft.com/office/drawing/2014/main" id="{814F49B6-F5FE-C1B2-D7FB-45600E2746BF}"/>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67FFBB9-5D36-F9A2-1FAA-7838DFDF4393}"/>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BE8287DD-A0FA-0A03-DC5D-23CCE2D3E8A1}"/>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F68B279C-3F2A-4C85-A3E5-CE58B2E2CBBB}"/>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3930083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Past exam questions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marL="514350" indent="-514350">
              <a:buFont typeface="+mj-lt"/>
              <a:buAutoNum type="arabicPeriod"/>
            </a:pPr>
            <a:r>
              <a:rPr lang="en-GB" dirty="0">
                <a:latin typeface="+mj-lt"/>
              </a:rPr>
              <a:t>Describe technologies that help officials to make decisions in sport	(3)</a:t>
            </a:r>
          </a:p>
          <a:p>
            <a:pPr marL="514350" indent="-514350">
              <a:buFont typeface="+mj-lt"/>
              <a:buAutoNum type="arabicPeriod"/>
            </a:pPr>
            <a:r>
              <a:rPr lang="en-GB" dirty="0">
                <a:latin typeface="+mj-lt"/>
              </a:rPr>
              <a:t>Describe the impact of technological advances for sports performers	(3)</a:t>
            </a:r>
          </a:p>
          <a:p>
            <a:pPr marL="514350" indent="-514350">
              <a:buFont typeface="+mj-lt"/>
              <a:buAutoNum type="arabicPeriod"/>
            </a:pPr>
            <a:r>
              <a:rPr lang="en-GB" dirty="0">
                <a:latin typeface="+mj-lt"/>
              </a:rPr>
              <a:t>Hawkeye is used in tennis to make judgements on whether the ball landed in or out of the court. Explain the advantages and disadvantages of this technology (3)</a:t>
            </a:r>
          </a:p>
          <a:p>
            <a:pPr marL="514350" indent="-514350">
              <a:buFont typeface="+mj-lt"/>
              <a:buAutoNum type="arabicPeriod"/>
            </a:pPr>
            <a:endParaRPr lang="en-GB" dirty="0">
              <a:latin typeface="+mj-lt"/>
            </a:endParaRPr>
          </a:p>
          <a:p>
            <a:pPr marL="514350" indent="-514350">
              <a:buNone/>
            </a:pPr>
            <a:endParaRPr lang="en-GB" i="1" dirty="0">
              <a:latin typeface="+mj-lt"/>
            </a:endParaRPr>
          </a:p>
        </p:txBody>
      </p:sp>
      <p:sp>
        <p:nvSpPr>
          <p:cNvPr id="4" name="Footer Placeholder 2">
            <a:extLst>
              <a:ext uri="{FF2B5EF4-FFF2-40B4-BE49-F238E27FC236}">
                <a16:creationId xmlns:a16="http://schemas.microsoft.com/office/drawing/2014/main" id="{C98ACBD1-4ADA-DA98-036F-DBA8118CFCD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0151BC5-447D-4964-3FAA-15EF96BBF6EC}"/>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E2446540-0DA3-629B-B700-B7CCFD4DA7D4}"/>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506B57DD-83A2-9E6A-F6E0-C1CE7C8799A6}"/>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866796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Physical recreation - influences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51239726"/>
              </p:ext>
            </p:extLst>
          </p:nvPr>
        </p:nvGraphicFramePr>
        <p:xfrm>
          <a:off x="457200" y="1484315"/>
          <a:ext cx="8229600" cy="2941659"/>
        </p:xfrm>
        <a:graphic>
          <a:graphicData uri="http://schemas.openxmlformats.org/drawingml/2006/table">
            <a:tbl>
              <a:tblPr firstRow="1" bandRow="1">
                <a:tableStyleId>{5C22544A-7EE6-4342-B048-85BDC9FD1C3A}</a:tableStyleId>
              </a:tblPr>
              <a:tblGrid>
                <a:gridCol w="2314600">
                  <a:extLst>
                    <a:ext uri="{9D8B030D-6E8A-4147-A177-3AD203B41FA5}">
                      <a16:colId xmlns:a16="http://schemas.microsoft.com/office/drawing/2014/main" val="20000"/>
                    </a:ext>
                  </a:extLst>
                </a:gridCol>
                <a:gridCol w="5915000">
                  <a:extLst>
                    <a:ext uri="{9D8B030D-6E8A-4147-A177-3AD203B41FA5}">
                      <a16:colId xmlns:a16="http://schemas.microsoft.com/office/drawing/2014/main" val="20001"/>
                    </a:ext>
                  </a:extLst>
                </a:gridCol>
              </a:tblGrid>
              <a:tr h="472779">
                <a:tc>
                  <a:txBody>
                    <a:bodyPr/>
                    <a:lstStyle/>
                    <a:p>
                      <a:r>
                        <a:rPr lang="en-GB" dirty="0"/>
                        <a:t>Influences</a:t>
                      </a:r>
                    </a:p>
                  </a:txBody>
                  <a:tcPr/>
                </a:tc>
                <a:tc>
                  <a:txBody>
                    <a:bodyPr/>
                    <a:lstStyle/>
                    <a:p>
                      <a:r>
                        <a:rPr lang="en-GB" dirty="0"/>
                        <a:t>Explanation</a:t>
                      </a:r>
                    </a:p>
                  </a:txBody>
                  <a:tcPr/>
                </a:tc>
                <a:extLst>
                  <a:ext uri="{0D108BD9-81ED-4DB2-BD59-A6C34878D82A}">
                    <a16:rowId xmlns:a16="http://schemas.microsoft.com/office/drawing/2014/main" val="10000"/>
                  </a:ext>
                </a:extLst>
              </a:tr>
              <a:tr h="573813">
                <a:tc>
                  <a:txBody>
                    <a:bodyPr/>
                    <a:lstStyle/>
                    <a:p>
                      <a:r>
                        <a:rPr lang="en-GB" dirty="0"/>
                        <a:t>Where you live</a:t>
                      </a:r>
                    </a:p>
                  </a:txBody>
                  <a:tcPr/>
                </a:tc>
                <a:tc>
                  <a:txBody>
                    <a:bodyPr/>
                    <a:lstStyle/>
                    <a:p>
                      <a:r>
                        <a:rPr lang="en-GB" dirty="0"/>
                        <a:t>Geography, climate</a:t>
                      </a:r>
                      <a:r>
                        <a:rPr lang="en-GB" baseline="0" dirty="0"/>
                        <a:t> and culture all influences the activities you are likely to participate in. Ski jumping is generally only available to those who live in snowy climates</a:t>
                      </a:r>
                      <a:endParaRPr lang="en-GB" dirty="0"/>
                    </a:p>
                  </a:txBody>
                  <a:tcPr/>
                </a:tc>
                <a:extLst>
                  <a:ext uri="{0D108BD9-81ED-4DB2-BD59-A6C34878D82A}">
                    <a16:rowId xmlns:a16="http://schemas.microsoft.com/office/drawing/2014/main" val="10001"/>
                  </a:ext>
                </a:extLst>
              </a:tr>
              <a:tr h="573813">
                <a:tc>
                  <a:txBody>
                    <a:bodyPr/>
                    <a:lstStyle/>
                    <a:p>
                      <a:r>
                        <a:rPr lang="en-GB" dirty="0"/>
                        <a:t>Social circumstances</a:t>
                      </a:r>
                    </a:p>
                  </a:txBody>
                  <a:tcPr/>
                </a:tc>
                <a:tc>
                  <a:txBody>
                    <a:bodyPr/>
                    <a:lstStyle/>
                    <a:p>
                      <a:r>
                        <a:rPr lang="en-GB" dirty="0"/>
                        <a:t>Activities such as horse riding, sailing and golf can be expensive. Your social circumstances may</a:t>
                      </a:r>
                      <a:r>
                        <a:rPr lang="en-GB" baseline="0" dirty="0"/>
                        <a:t> mean that you cannot afford to participate in such activities</a:t>
                      </a:r>
                      <a:endParaRPr lang="en-GB" dirty="0"/>
                    </a:p>
                  </a:txBody>
                  <a:tcPr/>
                </a:tc>
                <a:extLst>
                  <a:ext uri="{0D108BD9-81ED-4DB2-BD59-A6C34878D82A}">
                    <a16:rowId xmlns:a16="http://schemas.microsoft.com/office/drawing/2014/main" val="10002"/>
                  </a:ext>
                </a:extLst>
              </a:tr>
              <a:tr h="573813">
                <a:tc>
                  <a:txBody>
                    <a:bodyPr/>
                    <a:lstStyle/>
                    <a:p>
                      <a:r>
                        <a:rPr lang="en-GB" dirty="0"/>
                        <a:t>Family</a:t>
                      </a:r>
                      <a:r>
                        <a:rPr lang="en-GB" baseline="0" dirty="0"/>
                        <a:t> influences</a:t>
                      </a:r>
                      <a:endParaRPr lang="en-GB" dirty="0"/>
                    </a:p>
                  </a:txBody>
                  <a:tcPr/>
                </a:tc>
                <a:tc>
                  <a:txBody>
                    <a:bodyPr/>
                    <a:lstStyle/>
                    <a:p>
                      <a:r>
                        <a:rPr lang="en-GB" dirty="0"/>
                        <a:t>If</a:t>
                      </a:r>
                      <a:r>
                        <a:rPr lang="en-GB" baseline="0" dirty="0"/>
                        <a:t> your family shows interest in an activity and encourages you then you are more likely to participate in that activity</a:t>
                      </a:r>
                      <a:endParaRPr lang="en-GB" dirty="0"/>
                    </a:p>
                  </a:txBody>
                  <a:tcPr/>
                </a:tc>
                <a:extLst>
                  <a:ext uri="{0D108BD9-81ED-4DB2-BD59-A6C34878D82A}">
                    <a16:rowId xmlns:a16="http://schemas.microsoft.com/office/drawing/2014/main" val="10003"/>
                  </a:ext>
                </a:extLst>
              </a:tr>
            </a:tbl>
          </a:graphicData>
        </a:graphic>
      </p:graphicFrame>
      <p:sp>
        <p:nvSpPr>
          <p:cNvPr id="4" name="TextBox 3"/>
          <p:cNvSpPr txBox="1"/>
          <p:nvPr/>
        </p:nvSpPr>
        <p:spPr>
          <a:xfrm>
            <a:off x="467544" y="4653136"/>
            <a:ext cx="4392488" cy="646331"/>
          </a:xfrm>
          <a:prstGeom prst="rect">
            <a:avLst/>
          </a:prstGeom>
          <a:noFill/>
          <a:ln>
            <a:solidFill>
              <a:srgbClr val="FF0000"/>
            </a:solidFill>
          </a:ln>
        </p:spPr>
        <p:txBody>
          <a:bodyPr wrap="square" rtlCol="0">
            <a:spAutoFit/>
          </a:bodyPr>
          <a:lstStyle/>
          <a:p>
            <a:r>
              <a:rPr lang="en-GB" dirty="0">
                <a:latin typeface="+mj-lt"/>
              </a:rPr>
              <a:t>Think of a sport that people play a lot of in your country. Can you explain why?</a:t>
            </a:r>
          </a:p>
        </p:txBody>
      </p:sp>
      <p:sp>
        <p:nvSpPr>
          <p:cNvPr id="7" name="Rectangle 6">
            <a:extLst>
              <a:ext uri="{FF2B5EF4-FFF2-40B4-BE49-F238E27FC236}">
                <a16:creationId xmlns:a16="http://schemas.microsoft.com/office/drawing/2014/main" id="{C02448C9-EA83-3341-BEDC-8F739DD21BA5}"/>
              </a:ext>
            </a:extLst>
          </p:cNvPr>
          <p:cNvSpPr/>
          <p:nvPr/>
        </p:nvSpPr>
        <p:spPr>
          <a:xfrm>
            <a:off x="4572000" y="2924944"/>
            <a:ext cx="2820955"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D293A700-7576-8F5D-8353-DF55A9EE6D8E}"/>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204B526-1608-DA08-BBE9-E7BD585F57E3}"/>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8AA981F2-30B4-34D2-8147-29E4AE924F75}"/>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AA69E490-34CD-3CE9-AC29-C27923F5ADB1}"/>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53152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Questions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marL="514350" indent="-514350">
              <a:buFont typeface="+mj-lt"/>
              <a:buAutoNum type="arabicPeriod"/>
            </a:pPr>
            <a:r>
              <a:rPr lang="en-GB" dirty="0">
                <a:latin typeface="+mj-lt"/>
              </a:rPr>
              <a:t>What is meant by the term ‘leisure time?’</a:t>
            </a:r>
          </a:p>
          <a:p>
            <a:pPr marL="514350" indent="-514350">
              <a:buFont typeface="+mj-lt"/>
              <a:buAutoNum type="arabicPeriod"/>
            </a:pPr>
            <a:r>
              <a:rPr lang="en-GB" b="1" dirty="0">
                <a:latin typeface="+mj-lt"/>
              </a:rPr>
              <a:t>Explain</a:t>
            </a:r>
            <a:r>
              <a:rPr lang="en-GB" dirty="0">
                <a:latin typeface="+mj-lt"/>
              </a:rPr>
              <a:t> 2 factors that determine what people do in their leisure time</a:t>
            </a:r>
          </a:p>
          <a:p>
            <a:pPr marL="514350" indent="-514350">
              <a:buFont typeface="+mj-lt"/>
              <a:buAutoNum type="arabicPeriod"/>
            </a:pPr>
            <a:r>
              <a:rPr lang="en-GB" dirty="0">
                <a:latin typeface="+mj-lt"/>
              </a:rPr>
              <a:t>Name </a:t>
            </a:r>
            <a:r>
              <a:rPr lang="en-GB" b="1" dirty="0">
                <a:latin typeface="+mj-lt"/>
              </a:rPr>
              <a:t>one</a:t>
            </a:r>
            <a:r>
              <a:rPr lang="en-GB" dirty="0">
                <a:latin typeface="+mj-lt"/>
              </a:rPr>
              <a:t> difference between sport and play</a:t>
            </a:r>
          </a:p>
          <a:p>
            <a:pPr marL="514350" indent="-514350">
              <a:buFont typeface="+mj-lt"/>
              <a:buAutoNum type="arabicPeriod"/>
            </a:pPr>
            <a:r>
              <a:rPr lang="en-GB" dirty="0">
                <a:latin typeface="+mj-lt"/>
              </a:rPr>
              <a:t>Give one reason why someone who lives in a rural area might find it difficult to perform at the highest level in certain sports</a:t>
            </a:r>
          </a:p>
          <a:p>
            <a:pPr marL="514350" indent="-514350">
              <a:buNone/>
            </a:pPr>
            <a:r>
              <a:rPr lang="en-GB" sz="2000" i="1" dirty="0">
                <a:latin typeface="+mj-lt"/>
              </a:rPr>
              <a:t>- May not have access to specialist facilities and coaching</a:t>
            </a:r>
          </a:p>
          <a:p>
            <a:pPr marL="514350" indent="-514350">
              <a:buNone/>
            </a:pPr>
            <a:r>
              <a:rPr lang="en-GB" sz="2000" i="1" dirty="0">
                <a:latin typeface="+mj-lt"/>
              </a:rPr>
              <a:t>- Centres of excellence may be situated in urban areas</a:t>
            </a:r>
          </a:p>
          <a:p>
            <a:pPr marL="514350" indent="-514350">
              <a:buNone/>
            </a:pPr>
            <a:r>
              <a:rPr lang="en-GB" sz="2000" i="1" dirty="0">
                <a:latin typeface="+mj-lt"/>
              </a:rPr>
              <a:t>- May need to rely on others for transport</a:t>
            </a:r>
          </a:p>
          <a:p>
            <a:pPr marL="514350" indent="-514350">
              <a:buNone/>
            </a:pPr>
            <a:r>
              <a:rPr lang="en-GB" sz="2000" i="1" dirty="0">
                <a:latin typeface="+mj-lt"/>
              </a:rPr>
              <a:t>- This may be too costly or time consuming</a:t>
            </a:r>
          </a:p>
        </p:txBody>
      </p:sp>
      <p:sp>
        <p:nvSpPr>
          <p:cNvPr id="5" name="Rounded Rectangle 4"/>
          <p:cNvSpPr/>
          <p:nvPr/>
        </p:nvSpPr>
        <p:spPr>
          <a:xfrm>
            <a:off x="323528" y="3400864"/>
            <a:ext cx="8496944" cy="1152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2">
            <a:extLst>
              <a:ext uri="{FF2B5EF4-FFF2-40B4-BE49-F238E27FC236}">
                <a16:creationId xmlns:a16="http://schemas.microsoft.com/office/drawing/2014/main" id="{D85348C5-4747-E153-414A-52AE44A7C3B0}"/>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29DEF8B-680D-1CDF-9980-CB9D00F0A197}"/>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F049B13F-DFDC-974E-41A4-90B58175F5E0}"/>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14E3746D-E921-DF0E-5A5E-E9914633B179}"/>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30709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animEffect transition="in" filter="blinds(horizontal)">
                                      <p:cBhvr>
                                        <p:cTn id="9" dur="500"/>
                                        <p:tgtEl>
                                          <p:spTgt spid="3">
                                            <p:txEl>
                                              <p:pRg st="4" end="4"/>
                                            </p:txEl>
                                          </p:spTgt>
                                        </p:tgtEl>
                                      </p:cBhvr>
                                    </p:animEffect>
                                  </p:childTnLst>
                                </p:cTn>
                              </p:par>
                              <p:par>
                                <p:cTn id="10" presetID="3" presetClass="entr" presetSubtype="1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blinds(horizontal)">
                                      <p:cBhvr>
                                        <p:cTn id="15" dur="500"/>
                                        <p:tgtEl>
                                          <p:spTgt spid="3">
                                            <p:txEl>
                                              <p:pRg st="6" end="6"/>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blinds(horizontal)">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408" y="2492896"/>
            <a:ext cx="7851648" cy="731693"/>
          </a:xfrm>
          <a:ln>
            <a:solidFill>
              <a:schemeClr val="tx1"/>
            </a:solidFill>
          </a:ln>
        </p:spPr>
        <p:txBody>
          <a:bodyPr>
            <a:normAutofit fontScale="90000"/>
          </a:bodyPr>
          <a:lstStyle/>
          <a:p>
            <a:pPr algn="l"/>
            <a:r>
              <a:rPr lang="en-GB" sz="3600" dirty="0"/>
              <a:t> </a:t>
            </a:r>
            <a:br>
              <a:rPr lang="en-GB" dirty="0"/>
            </a:br>
            <a:r>
              <a:rPr lang="en-GB" sz="4200" dirty="0"/>
              <a:t>10.2 The sports development pyramid</a:t>
            </a:r>
          </a:p>
        </p:txBody>
      </p:sp>
      <p:sp>
        <p:nvSpPr>
          <p:cNvPr id="3" name="Subtitle 2"/>
          <p:cNvSpPr>
            <a:spLocks noGrp="1"/>
          </p:cNvSpPr>
          <p:nvPr>
            <p:ph type="subTitle" idx="1"/>
          </p:nvPr>
        </p:nvSpPr>
        <p:spPr>
          <a:xfrm>
            <a:off x="605408" y="3284984"/>
            <a:ext cx="7851648" cy="2088232"/>
          </a:xfrm>
          <a:ln>
            <a:solidFill>
              <a:schemeClr val="tx1"/>
            </a:solidFill>
          </a:ln>
        </p:spPr>
        <p:txBody>
          <a:bodyPr>
            <a:normAutofit fontScale="92500" lnSpcReduction="20000"/>
          </a:bodyPr>
          <a:lstStyle/>
          <a:p>
            <a:pPr algn="ctr"/>
            <a:r>
              <a:rPr lang="en-GB" sz="2400" dirty="0">
                <a:latin typeface="+mj-lt"/>
              </a:rPr>
              <a:t> </a:t>
            </a:r>
            <a:r>
              <a:rPr lang="en-GB" sz="2400" u="sng" dirty="0">
                <a:latin typeface="+mj-lt"/>
              </a:rPr>
              <a:t>Learning objectives</a:t>
            </a:r>
          </a:p>
          <a:p>
            <a:pPr algn="l"/>
            <a:r>
              <a:rPr lang="en-GB" sz="2400" dirty="0">
                <a:latin typeface="+mj-lt"/>
              </a:rPr>
              <a:t> 1) Define sports development and identify the different levels of the</a:t>
            </a:r>
          </a:p>
          <a:p>
            <a:pPr algn="l"/>
            <a:r>
              <a:rPr lang="en-GB" sz="2400" dirty="0">
                <a:latin typeface="+mj-lt"/>
              </a:rPr>
              <a:t>      pyramid</a:t>
            </a:r>
          </a:p>
          <a:p>
            <a:pPr algn="l"/>
            <a:r>
              <a:rPr lang="en-GB" sz="2400" dirty="0">
                <a:latin typeface="+mj-lt"/>
              </a:rPr>
              <a:t> 2) Describe the pathways performers take through the pyramid in</a:t>
            </a:r>
          </a:p>
          <a:p>
            <a:pPr algn="l"/>
            <a:r>
              <a:rPr lang="en-GB" sz="2400" dirty="0">
                <a:latin typeface="+mj-lt"/>
              </a:rPr>
              <a:t>      different sports</a:t>
            </a:r>
          </a:p>
          <a:p>
            <a:pPr algn="l"/>
            <a:r>
              <a:rPr lang="en-GB" sz="2400" dirty="0">
                <a:latin typeface="+mj-lt"/>
              </a:rPr>
              <a:t> 3) Investigate the role of sports development officers</a:t>
            </a:r>
          </a:p>
        </p:txBody>
      </p:sp>
      <p:sp>
        <p:nvSpPr>
          <p:cNvPr id="6" name="Rounded Rectangle 5">
            <a:extLst>
              <a:ext uri="{FF2B5EF4-FFF2-40B4-BE49-F238E27FC236}">
                <a16:creationId xmlns:a16="http://schemas.microsoft.com/office/drawing/2014/main" id="{C5856E02-3AE4-6F4C-9FA8-CBFC0D893D7E}"/>
              </a:ext>
            </a:extLst>
          </p:cNvPr>
          <p:cNvSpPr/>
          <p:nvPr/>
        </p:nvSpPr>
        <p:spPr>
          <a:xfrm>
            <a:off x="395536" y="395952"/>
            <a:ext cx="4101954" cy="1569661"/>
          </a:xfrm>
          <a:prstGeom prst="roundRect">
            <a:avLst/>
          </a:prstGeom>
          <a:solidFill>
            <a:schemeClr val="accent6">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643DB1-4BBD-BB4D-A4C9-0168BE0B6EAA}"/>
              </a:ext>
            </a:extLst>
          </p:cNvPr>
          <p:cNvSpPr txBox="1"/>
          <p:nvPr/>
        </p:nvSpPr>
        <p:spPr>
          <a:xfrm>
            <a:off x="539552" y="623590"/>
            <a:ext cx="3816424" cy="1077218"/>
          </a:xfrm>
          <a:prstGeom prst="rect">
            <a:avLst/>
          </a:prstGeom>
          <a:noFill/>
        </p:spPr>
        <p:txBody>
          <a:bodyPr wrap="square" rtlCol="0">
            <a:spAutoFit/>
          </a:bodyPr>
          <a:lstStyle/>
          <a:p>
            <a:pPr algn="ctr"/>
            <a:r>
              <a:rPr lang="en-GB" sz="3200" dirty="0">
                <a:solidFill>
                  <a:schemeClr val="bg1"/>
                </a:solidFill>
                <a:latin typeface="+mj-lt"/>
              </a:rPr>
              <a:t>Social, cultural and ethical influences</a:t>
            </a:r>
            <a:endParaRPr lang="en-US" sz="3200" dirty="0">
              <a:solidFill>
                <a:schemeClr val="bg1"/>
              </a:solidFill>
              <a:latin typeface="+mj-lt"/>
            </a:endParaRPr>
          </a:p>
        </p:txBody>
      </p:sp>
      <p:sp>
        <p:nvSpPr>
          <p:cNvPr id="9" name="Rounded Rectangle 8">
            <a:extLst>
              <a:ext uri="{FF2B5EF4-FFF2-40B4-BE49-F238E27FC236}">
                <a16:creationId xmlns:a16="http://schemas.microsoft.com/office/drawing/2014/main" id="{41544A29-2240-584F-B2ED-049EFFFFA7E8}"/>
              </a:ext>
            </a:extLst>
          </p:cNvPr>
          <p:cNvSpPr/>
          <p:nvPr/>
        </p:nvSpPr>
        <p:spPr>
          <a:xfrm>
            <a:off x="4603913" y="395952"/>
            <a:ext cx="4101954" cy="1569661"/>
          </a:xfrm>
          <a:prstGeom prst="roundRect">
            <a:avLst/>
          </a:prstGeom>
          <a:solidFill>
            <a:srgbClr val="D883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B26D15-AB79-7743-9BA8-D26F7EECCBBE}"/>
              </a:ext>
            </a:extLst>
          </p:cNvPr>
          <p:cNvSpPr txBox="1"/>
          <p:nvPr/>
        </p:nvSpPr>
        <p:spPr>
          <a:xfrm>
            <a:off x="4745427" y="395953"/>
            <a:ext cx="3816424" cy="1569660"/>
          </a:xfrm>
          <a:prstGeom prst="rect">
            <a:avLst/>
          </a:prstGeom>
          <a:noFill/>
        </p:spPr>
        <p:txBody>
          <a:bodyPr wrap="square" rtlCol="0">
            <a:spAutoFit/>
          </a:bodyPr>
          <a:lstStyle/>
          <a:p>
            <a:pPr algn="ctr"/>
            <a:r>
              <a:rPr lang="en-GB" sz="3200" u="sng" dirty="0">
                <a:solidFill>
                  <a:schemeClr val="bg1"/>
                </a:solidFill>
                <a:latin typeface="+mj-lt"/>
              </a:rPr>
              <a:t>Chapter 10</a:t>
            </a:r>
            <a:endParaRPr lang="en-GB" sz="3200" dirty="0">
              <a:solidFill>
                <a:schemeClr val="bg1"/>
              </a:solidFill>
              <a:latin typeface="+mj-lt"/>
            </a:endParaRPr>
          </a:p>
          <a:p>
            <a:pPr algn="ctr"/>
            <a:r>
              <a:rPr lang="en-GB" sz="3200" dirty="0">
                <a:solidFill>
                  <a:schemeClr val="bg1"/>
                </a:solidFill>
                <a:latin typeface="+mj-lt"/>
              </a:rPr>
              <a:t>Social and cultural influences</a:t>
            </a:r>
            <a:endParaRPr lang="en-US" sz="3200" dirty="0">
              <a:solidFill>
                <a:schemeClr val="bg1"/>
              </a:solidFill>
              <a:latin typeface="+mj-lt"/>
            </a:endParaRPr>
          </a:p>
        </p:txBody>
      </p:sp>
      <p:sp>
        <p:nvSpPr>
          <p:cNvPr id="4" name="Footer Placeholder 2">
            <a:extLst>
              <a:ext uri="{FF2B5EF4-FFF2-40B4-BE49-F238E27FC236}">
                <a16:creationId xmlns:a16="http://schemas.microsoft.com/office/drawing/2014/main" id="{0B8B5AD8-33E0-180A-AD0F-AB517765C7D6}"/>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73B3826-0B81-E02A-84AD-D72A224CE122}"/>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86EDF7AB-2F7F-9FDD-BA3D-94F9341F43AB}"/>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0C48BA11-F7CE-E294-5DE1-8E9759C18CE6}"/>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4212304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What you need to know</a:t>
            </a:r>
          </a:p>
        </p:txBody>
      </p:sp>
      <p:pic>
        <p:nvPicPr>
          <p:cNvPr id="4" name="Picture 3">
            <a:extLst>
              <a:ext uri="{FF2B5EF4-FFF2-40B4-BE49-F238E27FC236}">
                <a16:creationId xmlns:a16="http://schemas.microsoft.com/office/drawing/2014/main" id="{1900D515-F58E-5C42-B01D-F078306F7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722885"/>
            <a:ext cx="8784976" cy="1570211"/>
          </a:xfrm>
          <a:prstGeom prst="rect">
            <a:avLst/>
          </a:prstGeom>
        </p:spPr>
      </p:pic>
      <p:sp>
        <p:nvSpPr>
          <p:cNvPr id="3" name="Footer Placeholder 2">
            <a:extLst>
              <a:ext uri="{FF2B5EF4-FFF2-40B4-BE49-F238E27FC236}">
                <a16:creationId xmlns:a16="http://schemas.microsoft.com/office/drawing/2014/main" id="{3E487D2D-3870-1DCF-8E29-F78894B57373}"/>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914B65B-B4FD-7B8E-79C5-2848B0BD73CC}"/>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FF2207F9-038F-7FE6-2D47-7532868F5B45}"/>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9A05C6A7-85AA-ABEA-CE5A-5251F1BE93F1}"/>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973328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The sports development pyramid</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endParaRPr lang="en-GB" dirty="0">
              <a:latin typeface="+mj-lt"/>
            </a:endParaRPr>
          </a:p>
          <a:p>
            <a:endParaRPr lang="en-GB" dirty="0">
              <a:latin typeface="+mj-lt"/>
            </a:endParaRPr>
          </a:p>
          <a:p>
            <a:pPr>
              <a:buNone/>
            </a:pPr>
            <a:endParaRPr lang="en-GB" dirty="0">
              <a:latin typeface="+mj-lt"/>
            </a:endParaRPr>
          </a:p>
        </p:txBody>
      </p:sp>
      <p:sp>
        <p:nvSpPr>
          <p:cNvPr id="7" name="TextBox 6"/>
          <p:cNvSpPr txBox="1"/>
          <p:nvPr/>
        </p:nvSpPr>
        <p:spPr>
          <a:xfrm>
            <a:off x="4932040" y="6300028"/>
            <a:ext cx="4032448" cy="369332"/>
          </a:xfrm>
          <a:prstGeom prst="rect">
            <a:avLst/>
          </a:prstGeom>
          <a:solidFill>
            <a:schemeClr val="bg1"/>
          </a:solidFill>
          <a:ln>
            <a:solidFill>
              <a:srgbClr val="FF0000"/>
            </a:solidFill>
          </a:ln>
        </p:spPr>
        <p:txBody>
          <a:bodyPr wrap="square" rtlCol="0">
            <a:spAutoFit/>
          </a:bodyPr>
          <a:lstStyle/>
          <a:p>
            <a:r>
              <a:rPr lang="en-GB" b="1" dirty="0">
                <a:latin typeface="+mj-lt"/>
              </a:rPr>
              <a:t>F</a:t>
            </a:r>
            <a:r>
              <a:rPr lang="en-GB" dirty="0">
                <a:latin typeface="+mj-lt"/>
              </a:rPr>
              <a:t>eel </a:t>
            </a:r>
            <a:r>
              <a:rPr lang="en-GB" b="1" dirty="0">
                <a:latin typeface="+mj-lt"/>
              </a:rPr>
              <a:t>P</a:t>
            </a:r>
            <a:r>
              <a:rPr lang="en-GB" dirty="0">
                <a:latin typeface="+mj-lt"/>
              </a:rPr>
              <a:t>ositive </a:t>
            </a:r>
            <a:r>
              <a:rPr lang="en-GB" i="1" dirty="0">
                <a:latin typeface="+mj-lt"/>
              </a:rPr>
              <a:t>about</a:t>
            </a:r>
            <a:r>
              <a:rPr lang="en-GB" dirty="0">
                <a:latin typeface="+mj-lt"/>
              </a:rPr>
              <a:t> </a:t>
            </a:r>
            <a:r>
              <a:rPr lang="en-GB" b="1" dirty="0">
                <a:latin typeface="+mj-lt"/>
              </a:rPr>
              <a:t>P</a:t>
            </a:r>
            <a:r>
              <a:rPr lang="en-GB" dirty="0">
                <a:latin typeface="+mj-lt"/>
              </a:rPr>
              <a:t>hysical </a:t>
            </a:r>
            <a:r>
              <a:rPr lang="en-GB" b="1" dirty="0">
                <a:latin typeface="+mj-lt"/>
              </a:rPr>
              <a:t>E</a:t>
            </a:r>
            <a:r>
              <a:rPr lang="en-GB" dirty="0">
                <a:latin typeface="+mj-lt"/>
              </a:rPr>
              <a:t>ducation</a:t>
            </a:r>
            <a:endParaRPr lang="en-GB" b="1" dirty="0">
              <a:latin typeface="+mj-lt"/>
            </a:endParaRPr>
          </a:p>
        </p:txBody>
      </p:sp>
      <p:sp>
        <p:nvSpPr>
          <p:cNvPr id="8" name="Isosceles Triangle 7"/>
          <p:cNvSpPr/>
          <p:nvPr/>
        </p:nvSpPr>
        <p:spPr>
          <a:xfrm>
            <a:off x="611560" y="1700808"/>
            <a:ext cx="3888432" cy="4536504"/>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cxnSp>
        <p:nvCxnSpPr>
          <p:cNvPr id="10" name="Straight Connector 9"/>
          <p:cNvCxnSpPr/>
          <p:nvPr/>
        </p:nvCxnSpPr>
        <p:spPr>
          <a:xfrm>
            <a:off x="2007848" y="2982884"/>
            <a:ext cx="1080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1"/>
            <a:endCxn id="8" idx="5"/>
          </p:cNvCxnSpPr>
          <p:nvPr/>
        </p:nvCxnSpPr>
        <p:spPr>
          <a:xfrm>
            <a:off x="1583668" y="3969060"/>
            <a:ext cx="19442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15616" y="5085184"/>
            <a:ext cx="288032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6" name="Table 15"/>
          <p:cNvGraphicFramePr>
            <a:graphicFrameLocks noGrp="1"/>
          </p:cNvGraphicFramePr>
          <p:nvPr/>
        </p:nvGraphicFramePr>
        <p:xfrm>
          <a:off x="4788024" y="1700808"/>
          <a:ext cx="3552056" cy="4248472"/>
        </p:xfrm>
        <a:graphic>
          <a:graphicData uri="http://schemas.openxmlformats.org/drawingml/2006/table">
            <a:tbl>
              <a:tblPr firstRow="1" bandRow="1">
                <a:tableStyleId>{5940675A-B579-460E-94D1-54222C63F5DA}</a:tableStyleId>
              </a:tblPr>
              <a:tblGrid>
                <a:gridCol w="3552056">
                  <a:extLst>
                    <a:ext uri="{9D8B030D-6E8A-4147-A177-3AD203B41FA5}">
                      <a16:colId xmlns:a16="http://schemas.microsoft.com/office/drawing/2014/main" val="20000"/>
                    </a:ext>
                  </a:extLst>
                </a:gridCol>
              </a:tblGrid>
              <a:tr h="1062118">
                <a:tc>
                  <a:txBody>
                    <a:bodyPr/>
                    <a:lstStyle/>
                    <a:p>
                      <a:r>
                        <a:rPr lang="en-GB" b="1" dirty="0">
                          <a:latin typeface="+mj-lt"/>
                        </a:rPr>
                        <a:t>Elite</a:t>
                      </a:r>
                      <a:r>
                        <a:rPr lang="en-GB" b="1" baseline="0" dirty="0">
                          <a:latin typeface="+mj-lt"/>
                        </a:rPr>
                        <a:t> – </a:t>
                      </a:r>
                      <a:r>
                        <a:rPr lang="en-GB" b="0" baseline="0" dirty="0">
                          <a:latin typeface="+mj-lt"/>
                        </a:rPr>
                        <a:t>International and elite club competition (Olympics, world championships...)</a:t>
                      </a:r>
                    </a:p>
                  </a:txBody>
                  <a:tcPr/>
                </a:tc>
                <a:extLst>
                  <a:ext uri="{0D108BD9-81ED-4DB2-BD59-A6C34878D82A}">
                    <a16:rowId xmlns:a16="http://schemas.microsoft.com/office/drawing/2014/main" val="10000"/>
                  </a:ext>
                </a:extLst>
              </a:tr>
              <a:tr h="1062118">
                <a:tc>
                  <a:txBody>
                    <a:bodyPr/>
                    <a:lstStyle/>
                    <a:p>
                      <a:r>
                        <a:rPr lang="en-GB" b="1" dirty="0">
                          <a:latin typeface="+mj-lt"/>
                        </a:rPr>
                        <a:t>Performance</a:t>
                      </a:r>
                      <a:r>
                        <a:rPr lang="en-GB" b="0" dirty="0">
                          <a:latin typeface="+mj-lt"/>
                        </a:rPr>
                        <a:t> – Local and regional coaching,</a:t>
                      </a:r>
                      <a:r>
                        <a:rPr lang="en-GB" b="0" baseline="0" dirty="0">
                          <a:latin typeface="+mj-lt"/>
                        </a:rPr>
                        <a:t> training and competition</a:t>
                      </a:r>
                      <a:endParaRPr lang="en-GB" b="1" dirty="0">
                        <a:latin typeface="+mj-lt"/>
                      </a:endParaRPr>
                    </a:p>
                  </a:txBody>
                  <a:tcPr/>
                </a:tc>
                <a:extLst>
                  <a:ext uri="{0D108BD9-81ED-4DB2-BD59-A6C34878D82A}">
                    <a16:rowId xmlns:a16="http://schemas.microsoft.com/office/drawing/2014/main" val="10001"/>
                  </a:ext>
                </a:extLst>
              </a:tr>
              <a:tr h="1062118">
                <a:tc>
                  <a:txBody>
                    <a:bodyPr/>
                    <a:lstStyle/>
                    <a:p>
                      <a:r>
                        <a:rPr lang="en-GB" b="1" dirty="0">
                          <a:latin typeface="+mj-lt"/>
                        </a:rPr>
                        <a:t>Participation</a:t>
                      </a:r>
                      <a:r>
                        <a:rPr lang="en-GB" b="0" dirty="0">
                          <a:latin typeface="+mj-lt"/>
                        </a:rPr>
                        <a:t> – Sports</a:t>
                      </a:r>
                      <a:r>
                        <a:rPr lang="en-GB" b="0" baseline="0" dirty="0">
                          <a:latin typeface="+mj-lt"/>
                        </a:rPr>
                        <a:t> clubs, leisure centres, extracurricular activities</a:t>
                      </a:r>
                      <a:endParaRPr lang="en-GB" b="1" dirty="0">
                        <a:latin typeface="+mj-lt"/>
                      </a:endParaRPr>
                    </a:p>
                  </a:txBody>
                  <a:tcPr/>
                </a:tc>
                <a:extLst>
                  <a:ext uri="{0D108BD9-81ED-4DB2-BD59-A6C34878D82A}">
                    <a16:rowId xmlns:a16="http://schemas.microsoft.com/office/drawing/2014/main" val="10002"/>
                  </a:ext>
                </a:extLst>
              </a:tr>
              <a:tr h="1062118">
                <a:tc>
                  <a:txBody>
                    <a:bodyPr/>
                    <a:lstStyle/>
                    <a:p>
                      <a:r>
                        <a:rPr lang="en-GB" b="1" dirty="0">
                          <a:latin typeface="+mj-lt"/>
                        </a:rPr>
                        <a:t>Foundation</a:t>
                      </a:r>
                      <a:r>
                        <a:rPr lang="en-GB" b="0" dirty="0">
                          <a:latin typeface="+mj-lt"/>
                        </a:rPr>
                        <a:t> – PE and recreational sports </a:t>
                      </a:r>
                      <a:endParaRPr lang="en-GB" b="1" dirty="0">
                        <a:latin typeface="+mj-lt"/>
                      </a:endParaRPr>
                    </a:p>
                  </a:txBody>
                  <a:tcPr/>
                </a:tc>
                <a:extLst>
                  <a:ext uri="{0D108BD9-81ED-4DB2-BD59-A6C34878D82A}">
                    <a16:rowId xmlns:a16="http://schemas.microsoft.com/office/drawing/2014/main" val="10003"/>
                  </a:ext>
                </a:extLst>
              </a:tr>
            </a:tbl>
          </a:graphicData>
        </a:graphic>
      </p:graphicFrame>
      <p:sp>
        <p:nvSpPr>
          <p:cNvPr id="19" name="TextBox 18"/>
          <p:cNvSpPr txBox="1"/>
          <p:nvPr/>
        </p:nvSpPr>
        <p:spPr>
          <a:xfrm>
            <a:off x="107504" y="1580599"/>
            <a:ext cx="1872208" cy="1200329"/>
          </a:xfrm>
          <a:prstGeom prst="rect">
            <a:avLst/>
          </a:prstGeom>
          <a:solidFill>
            <a:schemeClr val="bg1"/>
          </a:solidFill>
          <a:ln>
            <a:solidFill>
              <a:srgbClr val="FF0000"/>
            </a:solidFill>
          </a:ln>
        </p:spPr>
        <p:txBody>
          <a:bodyPr wrap="square" rtlCol="0">
            <a:spAutoFit/>
          </a:bodyPr>
          <a:lstStyle/>
          <a:p>
            <a:r>
              <a:rPr lang="en-GB" dirty="0">
                <a:latin typeface="+mj-lt"/>
              </a:rPr>
              <a:t>The further up the pyramid, the fewer the people who participate</a:t>
            </a:r>
          </a:p>
        </p:txBody>
      </p:sp>
      <p:sp>
        <p:nvSpPr>
          <p:cNvPr id="4" name="Footer Placeholder 2">
            <a:extLst>
              <a:ext uri="{FF2B5EF4-FFF2-40B4-BE49-F238E27FC236}">
                <a16:creationId xmlns:a16="http://schemas.microsoft.com/office/drawing/2014/main" id="{C666006F-096A-7EEC-C8D6-7BB632286B4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76D8F18-B947-7208-555E-1C6666139FB7}"/>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A836F9E9-410C-B50E-441E-5D0F068A4A27}"/>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2A695786-4D20-03F5-C0A3-9BCFC7446617}"/>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675347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Stage 1 - foundation</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The first stage at which people come into contact with sports</a:t>
            </a:r>
          </a:p>
          <a:p>
            <a:pPr lvl="1"/>
            <a:r>
              <a:rPr lang="en-GB" dirty="0">
                <a:latin typeface="+mj-lt"/>
              </a:rPr>
              <a:t>Consists of beginners (often younger people)</a:t>
            </a:r>
          </a:p>
          <a:p>
            <a:pPr lvl="1"/>
            <a:r>
              <a:rPr lang="en-GB" dirty="0">
                <a:latin typeface="+mj-lt"/>
              </a:rPr>
              <a:t>Involves mass participation</a:t>
            </a:r>
          </a:p>
          <a:p>
            <a:pPr lvl="1"/>
            <a:r>
              <a:rPr lang="en-GB" dirty="0">
                <a:latin typeface="+mj-lt"/>
              </a:rPr>
              <a:t>Is about recreation and having fun</a:t>
            </a:r>
          </a:p>
          <a:p>
            <a:pPr lvl="1"/>
            <a:r>
              <a:rPr lang="en-GB" dirty="0">
                <a:latin typeface="+mj-lt"/>
              </a:rPr>
              <a:t>Involves learning the basic skills</a:t>
            </a:r>
          </a:p>
          <a:p>
            <a:pPr lvl="1"/>
            <a:r>
              <a:rPr lang="en-GB" dirty="0">
                <a:latin typeface="+mj-lt"/>
              </a:rPr>
              <a:t>Is found in PE lessons</a:t>
            </a:r>
          </a:p>
        </p:txBody>
      </p:sp>
      <p:sp>
        <p:nvSpPr>
          <p:cNvPr id="5" name="TextBox 4"/>
          <p:cNvSpPr txBox="1"/>
          <p:nvPr/>
        </p:nvSpPr>
        <p:spPr>
          <a:xfrm>
            <a:off x="549896" y="5256154"/>
            <a:ext cx="4659832" cy="1200329"/>
          </a:xfrm>
          <a:prstGeom prst="rect">
            <a:avLst/>
          </a:prstGeom>
          <a:solidFill>
            <a:schemeClr val="bg1"/>
          </a:solidFill>
          <a:ln>
            <a:solidFill>
              <a:srgbClr val="FF0000"/>
            </a:solidFill>
          </a:ln>
        </p:spPr>
        <p:txBody>
          <a:bodyPr wrap="square" rtlCol="0">
            <a:spAutoFit/>
          </a:bodyPr>
          <a:lstStyle/>
          <a:p>
            <a:r>
              <a:rPr lang="en-GB" dirty="0">
                <a:latin typeface="+mj-lt"/>
              </a:rPr>
              <a:t>Having a strong foundation in any sport is vital. The more people who take part in sports, the greater the number who will progress to the top of the pyramid</a:t>
            </a:r>
          </a:p>
        </p:txBody>
      </p:sp>
      <p:pic>
        <p:nvPicPr>
          <p:cNvPr id="4" name="Picture 3">
            <a:extLst>
              <a:ext uri="{FF2B5EF4-FFF2-40B4-BE49-F238E27FC236}">
                <a16:creationId xmlns:a16="http://schemas.microsoft.com/office/drawing/2014/main" id="{10709F21-37F0-4A49-8BB9-B106221CDF20}"/>
              </a:ext>
            </a:extLst>
          </p:cNvPr>
          <p:cNvPicPr>
            <a:picLocks noChangeAspect="1"/>
          </p:cNvPicPr>
          <p:nvPr/>
        </p:nvPicPr>
        <p:blipFill>
          <a:blip r:embed="rId2"/>
          <a:stretch>
            <a:fillRect/>
          </a:stretch>
        </p:blipFill>
        <p:spPr>
          <a:xfrm>
            <a:off x="5292080" y="4322893"/>
            <a:ext cx="3302024" cy="2202451"/>
          </a:xfrm>
          <a:prstGeom prst="rect">
            <a:avLst/>
          </a:prstGeom>
          <a:ln>
            <a:noFill/>
          </a:ln>
          <a:effectLst>
            <a:softEdge rad="112500"/>
          </a:effectLst>
        </p:spPr>
      </p:pic>
      <p:sp>
        <p:nvSpPr>
          <p:cNvPr id="6" name="Footer Placeholder 2">
            <a:extLst>
              <a:ext uri="{FF2B5EF4-FFF2-40B4-BE49-F238E27FC236}">
                <a16:creationId xmlns:a16="http://schemas.microsoft.com/office/drawing/2014/main" id="{52367CEB-22AF-2C39-A3DB-11DB766588C0}"/>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169F394-FB87-9E09-7A6C-AE38837F9AA9}"/>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9B1D038C-3F84-6E41-F8A7-C57C71FF7083}"/>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45277FF5-06E9-082B-8AB4-2E2266EDD072}"/>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789850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Stage 2 - participation</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The participation stage is about the enjoyment factor of taking part in sports</a:t>
            </a:r>
          </a:p>
          <a:p>
            <a:pPr marL="0" indent="0">
              <a:buNone/>
            </a:pPr>
            <a:endParaRPr lang="en-GB" sz="1050" dirty="0">
              <a:latin typeface="+mj-lt"/>
            </a:endParaRPr>
          </a:p>
          <a:p>
            <a:pPr lvl="1"/>
            <a:r>
              <a:rPr lang="en-GB" sz="2100" dirty="0">
                <a:latin typeface="+mj-lt"/>
              </a:rPr>
              <a:t>Taking part in organised sporting activities at clubs or leisure centres</a:t>
            </a:r>
          </a:p>
          <a:p>
            <a:pPr lvl="1"/>
            <a:r>
              <a:rPr lang="en-GB" sz="2100" dirty="0">
                <a:latin typeface="+mj-lt"/>
              </a:rPr>
              <a:t>Having a more structured environment than at the foundation stage</a:t>
            </a:r>
          </a:p>
          <a:p>
            <a:pPr lvl="1"/>
            <a:r>
              <a:rPr lang="en-GB" sz="2100" dirty="0">
                <a:latin typeface="+mj-lt"/>
              </a:rPr>
              <a:t>Being with friends and like minded individuals who are there to play sport</a:t>
            </a:r>
          </a:p>
        </p:txBody>
      </p:sp>
      <p:sp>
        <p:nvSpPr>
          <p:cNvPr id="5" name="TextBox 4"/>
          <p:cNvSpPr txBox="1"/>
          <p:nvPr/>
        </p:nvSpPr>
        <p:spPr>
          <a:xfrm>
            <a:off x="539552" y="5229200"/>
            <a:ext cx="4320480" cy="1200329"/>
          </a:xfrm>
          <a:prstGeom prst="rect">
            <a:avLst/>
          </a:prstGeom>
          <a:solidFill>
            <a:schemeClr val="bg1"/>
          </a:solidFill>
          <a:ln>
            <a:solidFill>
              <a:srgbClr val="FF0000"/>
            </a:solidFill>
          </a:ln>
        </p:spPr>
        <p:txBody>
          <a:bodyPr wrap="square" rtlCol="0">
            <a:spAutoFit/>
          </a:bodyPr>
          <a:lstStyle/>
          <a:p>
            <a:r>
              <a:rPr lang="en-GB" dirty="0">
                <a:latin typeface="+mj-lt"/>
              </a:rPr>
              <a:t>People at this stage make choices about the sports they want to pursue. Sports clubs are very important at this stage as they bridge the gap to the next stage – ‘performance’ </a:t>
            </a:r>
          </a:p>
        </p:txBody>
      </p:sp>
      <p:pic>
        <p:nvPicPr>
          <p:cNvPr id="4" name="Picture 3">
            <a:extLst>
              <a:ext uri="{FF2B5EF4-FFF2-40B4-BE49-F238E27FC236}">
                <a16:creationId xmlns:a16="http://schemas.microsoft.com/office/drawing/2014/main" id="{42CD6F9F-9C80-6E48-99B7-4F26761A9E3C}"/>
              </a:ext>
            </a:extLst>
          </p:cNvPr>
          <p:cNvPicPr>
            <a:picLocks noChangeAspect="1"/>
          </p:cNvPicPr>
          <p:nvPr/>
        </p:nvPicPr>
        <p:blipFill>
          <a:blip r:embed="rId2"/>
          <a:stretch>
            <a:fillRect/>
          </a:stretch>
        </p:blipFill>
        <p:spPr>
          <a:xfrm>
            <a:off x="4870376" y="3987957"/>
            <a:ext cx="3806080" cy="2537387"/>
          </a:xfrm>
          <a:prstGeom prst="rect">
            <a:avLst/>
          </a:prstGeom>
          <a:ln>
            <a:noFill/>
          </a:ln>
          <a:effectLst>
            <a:softEdge rad="112500"/>
          </a:effectLst>
        </p:spPr>
      </p:pic>
      <p:sp>
        <p:nvSpPr>
          <p:cNvPr id="6" name="Footer Placeholder 2">
            <a:extLst>
              <a:ext uri="{FF2B5EF4-FFF2-40B4-BE49-F238E27FC236}">
                <a16:creationId xmlns:a16="http://schemas.microsoft.com/office/drawing/2014/main" id="{4DFF2623-FDB7-F1E4-A15D-32DC8D5D7974}"/>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1C53265-306F-CB7D-164F-A79B7E3AB4A1}"/>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A7F9438B-918A-C570-197D-113D8A68D026}"/>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8D9739DA-5110-5BBD-6245-16561DFE894F}"/>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677880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Stage 3 - Performance</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This stage is about competition. Performers have a higher level of skill and are largely at the autonomous stage of learning</a:t>
            </a:r>
          </a:p>
          <a:p>
            <a:pPr lvl="1"/>
            <a:r>
              <a:rPr lang="en-GB" sz="2000" dirty="0">
                <a:latin typeface="+mj-lt"/>
              </a:rPr>
              <a:t>The focus is on developing performance toward the elite level</a:t>
            </a:r>
          </a:p>
          <a:p>
            <a:pPr lvl="1"/>
            <a:r>
              <a:rPr lang="en-GB" sz="2000" dirty="0">
                <a:latin typeface="+mj-lt"/>
              </a:rPr>
              <a:t>Performers concentrate on one or two sports</a:t>
            </a:r>
          </a:p>
          <a:p>
            <a:pPr lvl="1"/>
            <a:r>
              <a:rPr lang="en-GB" sz="2000" dirty="0">
                <a:latin typeface="+mj-lt"/>
              </a:rPr>
              <a:t>Training and competition are regular and more important</a:t>
            </a:r>
          </a:p>
          <a:p>
            <a:pPr lvl="1"/>
            <a:r>
              <a:rPr lang="en-GB" sz="2000" dirty="0">
                <a:latin typeface="+mj-lt"/>
              </a:rPr>
              <a:t>Emphasis on professionalism and not just having fun</a:t>
            </a:r>
          </a:p>
        </p:txBody>
      </p:sp>
      <p:sp>
        <p:nvSpPr>
          <p:cNvPr id="5" name="TextBox 4"/>
          <p:cNvSpPr txBox="1"/>
          <p:nvPr/>
        </p:nvSpPr>
        <p:spPr>
          <a:xfrm>
            <a:off x="539552" y="5229200"/>
            <a:ext cx="4032448" cy="1200329"/>
          </a:xfrm>
          <a:prstGeom prst="rect">
            <a:avLst/>
          </a:prstGeom>
          <a:solidFill>
            <a:schemeClr val="bg1"/>
          </a:solidFill>
          <a:ln>
            <a:solidFill>
              <a:srgbClr val="FF0000"/>
            </a:solidFill>
          </a:ln>
        </p:spPr>
        <p:txBody>
          <a:bodyPr wrap="square" rtlCol="0">
            <a:spAutoFit/>
          </a:bodyPr>
          <a:lstStyle/>
          <a:p>
            <a:r>
              <a:rPr lang="en-GB" dirty="0">
                <a:latin typeface="+mj-lt"/>
              </a:rPr>
              <a:t>Coaching will be available to improve tactical and physical skills as they move towards elite level. (Not all performers at this level strive to become elite however)</a:t>
            </a:r>
          </a:p>
        </p:txBody>
      </p:sp>
      <p:pic>
        <p:nvPicPr>
          <p:cNvPr id="4" name="Picture 3">
            <a:extLst>
              <a:ext uri="{FF2B5EF4-FFF2-40B4-BE49-F238E27FC236}">
                <a16:creationId xmlns:a16="http://schemas.microsoft.com/office/drawing/2014/main" id="{7170B23E-FF46-1340-B3F5-F4E3DABDA49F}"/>
              </a:ext>
            </a:extLst>
          </p:cNvPr>
          <p:cNvPicPr>
            <a:picLocks noChangeAspect="1"/>
          </p:cNvPicPr>
          <p:nvPr/>
        </p:nvPicPr>
        <p:blipFill rotWithShape="1">
          <a:blip r:embed="rId2"/>
          <a:srcRect t="19023" r="12018" b="4015"/>
          <a:stretch/>
        </p:blipFill>
        <p:spPr>
          <a:xfrm>
            <a:off x="4654352" y="4221088"/>
            <a:ext cx="3950096" cy="2304256"/>
          </a:xfrm>
          <a:prstGeom prst="rect">
            <a:avLst/>
          </a:prstGeom>
          <a:ln>
            <a:noFill/>
          </a:ln>
          <a:effectLst>
            <a:softEdge rad="112500"/>
          </a:effectLst>
        </p:spPr>
      </p:pic>
      <p:sp>
        <p:nvSpPr>
          <p:cNvPr id="6" name="Footer Placeholder 2">
            <a:extLst>
              <a:ext uri="{FF2B5EF4-FFF2-40B4-BE49-F238E27FC236}">
                <a16:creationId xmlns:a16="http://schemas.microsoft.com/office/drawing/2014/main" id="{65E99BD4-822A-A301-AA80-68448BA5B1C0}"/>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9CF568B-34C0-6B0B-14A0-E52FFE16BC85}"/>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2B5293AC-F7F4-DE56-6A5E-1C4C30319749}"/>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0CCBB1A7-843F-5FE9-A55A-61D00923C7D2}"/>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277879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937118"/>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Stage 4 - elite</a:t>
            </a:r>
          </a:p>
        </p:txBody>
      </p:sp>
      <p:sp>
        <p:nvSpPr>
          <p:cNvPr id="3" name="Content Placeholder 2"/>
          <p:cNvSpPr>
            <a:spLocks noGrp="1"/>
          </p:cNvSpPr>
          <p:nvPr>
            <p:ph idx="1"/>
          </p:nvPr>
        </p:nvSpPr>
        <p:spPr>
          <a:xfrm>
            <a:off x="457200" y="1251075"/>
            <a:ext cx="8229600" cy="5274269"/>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Performance is of the highest level. Very few people reach this stage, hence why it is so narrow at the top</a:t>
            </a:r>
          </a:p>
          <a:p>
            <a:pPr lvl="1"/>
            <a:r>
              <a:rPr lang="en-GB" sz="2000" dirty="0">
                <a:latin typeface="+mj-lt"/>
              </a:rPr>
              <a:t>Performers are in regional or national squads</a:t>
            </a:r>
          </a:p>
          <a:p>
            <a:pPr lvl="1"/>
            <a:r>
              <a:rPr lang="en-GB" sz="2000" b="1" dirty="0">
                <a:latin typeface="+mj-lt"/>
              </a:rPr>
              <a:t>Governing bodies </a:t>
            </a:r>
            <a:r>
              <a:rPr lang="en-GB" sz="2000" dirty="0">
                <a:latin typeface="+mj-lt"/>
              </a:rPr>
              <a:t>are responsible for the performer’s development. Performers are rarely required to fund their own development</a:t>
            </a:r>
          </a:p>
          <a:p>
            <a:pPr lvl="1"/>
            <a:r>
              <a:rPr lang="en-GB" sz="2000" dirty="0">
                <a:latin typeface="+mj-lt"/>
              </a:rPr>
              <a:t>High levels of support are provided, including coaching, medical care and nutrition</a:t>
            </a:r>
          </a:p>
          <a:p>
            <a:pPr lvl="1"/>
            <a:r>
              <a:rPr lang="en-GB" sz="2000" dirty="0">
                <a:latin typeface="+mj-lt"/>
              </a:rPr>
              <a:t>Performers are often professional (depending on the sport) and may receive money from sponsorship</a:t>
            </a:r>
          </a:p>
          <a:p>
            <a:pPr lvl="1"/>
            <a:endParaRPr lang="en-GB" dirty="0">
              <a:latin typeface="+mj-lt"/>
            </a:endParaRPr>
          </a:p>
        </p:txBody>
      </p:sp>
      <p:sp>
        <p:nvSpPr>
          <p:cNvPr id="5" name="TextBox 4"/>
          <p:cNvSpPr txBox="1"/>
          <p:nvPr/>
        </p:nvSpPr>
        <p:spPr>
          <a:xfrm>
            <a:off x="516303" y="5517232"/>
            <a:ext cx="3839673" cy="923330"/>
          </a:xfrm>
          <a:prstGeom prst="rect">
            <a:avLst/>
          </a:prstGeom>
          <a:solidFill>
            <a:schemeClr val="bg1"/>
          </a:solidFill>
          <a:ln>
            <a:solidFill>
              <a:srgbClr val="FF0000"/>
            </a:solidFill>
          </a:ln>
        </p:spPr>
        <p:txBody>
          <a:bodyPr wrap="square" rtlCol="0">
            <a:spAutoFit/>
          </a:bodyPr>
          <a:lstStyle/>
          <a:p>
            <a:r>
              <a:rPr lang="en-GB" dirty="0">
                <a:latin typeface="+mj-lt"/>
              </a:rPr>
              <a:t>Performers make sacrifices to reside at this stage. Their loves tend to revolve around training and competition.</a:t>
            </a:r>
          </a:p>
        </p:txBody>
      </p:sp>
      <p:pic>
        <p:nvPicPr>
          <p:cNvPr id="4" name="Picture 3">
            <a:extLst>
              <a:ext uri="{FF2B5EF4-FFF2-40B4-BE49-F238E27FC236}">
                <a16:creationId xmlns:a16="http://schemas.microsoft.com/office/drawing/2014/main" id="{EA25F115-208A-5D42-82F2-E5AEAB8AA28E}"/>
              </a:ext>
            </a:extLst>
          </p:cNvPr>
          <p:cNvPicPr>
            <a:picLocks noChangeAspect="1"/>
          </p:cNvPicPr>
          <p:nvPr/>
        </p:nvPicPr>
        <p:blipFill rotWithShape="1">
          <a:blip r:embed="rId2"/>
          <a:srcRect t="5754" b="6040"/>
          <a:stretch/>
        </p:blipFill>
        <p:spPr>
          <a:xfrm>
            <a:off x="4415079" y="4437112"/>
            <a:ext cx="4208863" cy="2088232"/>
          </a:xfrm>
          <a:prstGeom prst="rect">
            <a:avLst/>
          </a:prstGeom>
          <a:ln>
            <a:noFill/>
          </a:ln>
          <a:effectLst>
            <a:softEdge rad="112500"/>
          </a:effectLst>
        </p:spPr>
      </p:pic>
      <p:sp>
        <p:nvSpPr>
          <p:cNvPr id="6" name="Footer Placeholder 2">
            <a:extLst>
              <a:ext uri="{FF2B5EF4-FFF2-40B4-BE49-F238E27FC236}">
                <a16:creationId xmlns:a16="http://schemas.microsoft.com/office/drawing/2014/main" id="{8D5C0B92-B77D-79AE-0135-6B5177A216A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6DF0D31-9598-81C5-324E-7CE08D31C6D6}"/>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AEE516EE-6AA2-D1B3-DC34-5E6048BB6721}"/>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03A7C186-F767-7F32-964E-6BB5DCFDDED5}"/>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390634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What you need to know</a:t>
            </a:r>
          </a:p>
        </p:txBody>
      </p:sp>
      <p:pic>
        <p:nvPicPr>
          <p:cNvPr id="4" name="Picture 3">
            <a:extLst>
              <a:ext uri="{FF2B5EF4-FFF2-40B4-BE49-F238E27FC236}">
                <a16:creationId xmlns:a16="http://schemas.microsoft.com/office/drawing/2014/main" id="{AB4E8C11-11D1-814E-8DC2-0C63A7912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390" y="1700808"/>
            <a:ext cx="8743098" cy="4320480"/>
          </a:xfrm>
          <a:prstGeom prst="rect">
            <a:avLst/>
          </a:prstGeom>
        </p:spPr>
      </p:pic>
      <p:sp>
        <p:nvSpPr>
          <p:cNvPr id="3" name="Footer Placeholder 2">
            <a:extLst>
              <a:ext uri="{FF2B5EF4-FFF2-40B4-BE49-F238E27FC236}">
                <a16:creationId xmlns:a16="http://schemas.microsoft.com/office/drawing/2014/main" id="{F1B2F42C-83FC-7F00-6AAC-9EEE865303F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A72A3A0-52AD-ABEC-7137-00C30C7CABC0}"/>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EDA442BF-D4FF-0C71-9079-D5944E3D734C}"/>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7F44DCAC-3A4F-C0D0-B1A4-5B57557C3FDA}"/>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829277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The sports development pyramid</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endParaRPr lang="en-GB" dirty="0">
              <a:latin typeface="+mj-lt"/>
            </a:endParaRPr>
          </a:p>
          <a:p>
            <a:r>
              <a:rPr lang="en-GB" dirty="0">
                <a:latin typeface="+mj-lt"/>
              </a:rPr>
              <a:t>At which level of the pyramid would you place the following?</a:t>
            </a:r>
          </a:p>
          <a:p>
            <a:pPr marL="850392" lvl="1" indent="-457200">
              <a:buFont typeface="+mj-lt"/>
              <a:buAutoNum type="arabicPeriod"/>
            </a:pPr>
            <a:r>
              <a:rPr lang="en-GB" dirty="0">
                <a:latin typeface="+mj-lt"/>
              </a:rPr>
              <a:t>A badminton player who meets up every week for a game with her friends</a:t>
            </a:r>
          </a:p>
          <a:p>
            <a:pPr marL="850392" lvl="1" indent="-457200">
              <a:buFont typeface="+mj-lt"/>
              <a:buAutoNum type="arabicPeriod"/>
            </a:pPr>
            <a:r>
              <a:rPr lang="en-GB" dirty="0">
                <a:latin typeface="+mj-lt"/>
              </a:rPr>
              <a:t>A medal winner at the Paralympic games</a:t>
            </a:r>
          </a:p>
          <a:p>
            <a:pPr marL="850392" lvl="1" indent="-457200">
              <a:buFont typeface="+mj-lt"/>
              <a:buAutoNum type="arabicPeriod"/>
            </a:pPr>
            <a:r>
              <a:rPr lang="en-GB" dirty="0">
                <a:latin typeface="+mj-lt"/>
              </a:rPr>
              <a:t>A pupil at primary school learning tee-ball</a:t>
            </a:r>
          </a:p>
          <a:p>
            <a:pPr marL="850392" lvl="1" indent="-457200">
              <a:buFont typeface="+mj-lt"/>
              <a:buAutoNum type="arabicPeriod"/>
            </a:pPr>
            <a:r>
              <a:rPr lang="en-GB" dirty="0">
                <a:latin typeface="+mj-lt"/>
              </a:rPr>
              <a:t>A footballer who plays for their local team in the regional league	</a:t>
            </a:r>
          </a:p>
          <a:p>
            <a:endParaRPr lang="en-GB" dirty="0">
              <a:latin typeface="+mj-lt"/>
            </a:endParaRPr>
          </a:p>
          <a:p>
            <a:endParaRPr lang="en-GB" dirty="0">
              <a:latin typeface="+mj-lt"/>
            </a:endParaRPr>
          </a:p>
          <a:p>
            <a:endParaRPr lang="en-GB" dirty="0">
              <a:latin typeface="+mj-lt"/>
            </a:endParaRPr>
          </a:p>
          <a:p>
            <a:pPr>
              <a:buNone/>
            </a:pPr>
            <a:endParaRPr lang="en-GB" dirty="0">
              <a:latin typeface="+mj-lt"/>
            </a:endParaRPr>
          </a:p>
        </p:txBody>
      </p:sp>
      <p:sp>
        <p:nvSpPr>
          <p:cNvPr id="6" name="Rounded Rectangle 5"/>
          <p:cNvSpPr/>
          <p:nvPr/>
        </p:nvSpPr>
        <p:spPr>
          <a:xfrm>
            <a:off x="323528" y="2867005"/>
            <a:ext cx="8496944" cy="24482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7" name="TextBox 6"/>
          <p:cNvSpPr txBox="1"/>
          <p:nvPr/>
        </p:nvSpPr>
        <p:spPr>
          <a:xfrm>
            <a:off x="179512" y="5661248"/>
            <a:ext cx="8784976" cy="923330"/>
          </a:xfrm>
          <a:prstGeom prst="rect">
            <a:avLst/>
          </a:prstGeom>
          <a:solidFill>
            <a:schemeClr val="bg1"/>
          </a:solidFill>
          <a:ln>
            <a:solidFill>
              <a:srgbClr val="FF0000"/>
            </a:solidFill>
          </a:ln>
        </p:spPr>
        <p:txBody>
          <a:bodyPr wrap="square" rtlCol="0">
            <a:spAutoFit/>
          </a:bodyPr>
          <a:lstStyle/>
          <a:p>
            <a:r>
              <a:rPr lang="en-GB" b="1" dirty="0">
                <a:latin typeface="+mj-lt"/>
              </a:rPr>
              <a:t>Sports development</a:t>
            </a:r>
            <a:r>
              <a:rPr lang="en-GB" dirty="0">
                <a:latin typeface="+mj-lt"/>
              </a:rPr>
              <a:t>: ‘Promoting sports activities for the community’</a:t>
            </a:r>
          </a:p>
          <a:p>
            <a:pPr marL="342900" indent="-342900">
              <a:buFont typeface="+mj-lt"/>
              <a:buAutoNum type="arabicPeriod"/>
            </a:pPr>
            <a:r>
              <a:rPr lang="en-GB" i="1" dirty="0">
                <a:latin typeface="+mj-lt"/>
              </a:rPr>
              <a:t>Which stage of the pyramid does this target?</a:t>
            </a:r>
          </a:p>
          <a:p>
            <a:pPr marL="342900" indent="-342900">
              <a:buFont typeface="+mj-lt"/>
              <a:buAutoNum type="arabicPeriod"/>
            </a:pPr>
            <a:r>
              <a:rPr lang="en-GB" i="1" dirty="0">
                <a:latin typeface="+mj-lt"/>
              </a:rPr>
              <a:t>How will this influence participation at the other stages?</a:t>
            </a:r>
          </a:p>
        </p:txBody>
      </p:sp>
      <p:sp>
        <p:nvSpPr>
          <p:cNvPr id="4" name="Footer Placeholder 2">
            <a:extLst>
              <a:ext uri="{FF2B5EF4-FFF2-40B4-BE49-F238E27FC236}">
                <a16:creationId xmlns:a16="http://schemas.microsoft.com/office/drawing/2014/main" id="{B9FF0945-3A93-F7B3-BCA0-C054A0C3C1D6}"/>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DDE2EFA-3AA7-E81A-244A-4958CB2FE308}"/>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A6E7EEAF-6022-3EA8-E861-7BD4ED20E5CE}"/>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25865D90-8993-132C-9269-698850F84D91}"/>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536492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Past exam question</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Describe the participation level of the sports development pyramid	(2)</a:t>
            </a:r>
          </a:p>
          <a:p>
            <a:endParaRPr lang="en-GB" dirty="0">
              <a:latin typeface="+mj-lt"/>
            </a:endParaRPr>
          </a:p>
          <a:p>
            <a:r>
              <a:rPr lang="en-GB" i="1" dirty="0">
                <a:latin typeface="+mj-lt"/>
              </a:rPr>
              <a:t>At the participation level, participants have chosen to take part in the sport by joining clubs or playing with friends. The level is not serious however and having fun is the main objective. The environment tends to be more structured than at the foundation stage.</a:t>
            </a:r>
          </a:p>
          <a:p>
            <a:endParaRPr lang="en-GB" dirty="0">
              <a:latin typeface="+mj-lt"/>
            </a:endParaRPr>
          </a:p>
          <a:p>
            <a:endParaRPr lang="en-GB" dirty="0">
              <a:latin typeface="+mj-lt"/>
            </a:endParaRPr>
          </a:p>
          <a:p>
            <a:endParaRPr lang="en-GB" dirty="0">
              <a:latin typeface="+mj-lt"/>
            </a:endParaRPr>
          </a:p>
        </p:txBody>
      </p:sp>
      <p:sp>
        <p:nvSpPr>
          <p:cNvPr id="6" name="Rounded Rectangle 5"/>
          <p:cNvSpPr/>
          <p:nvPr/>
        </p:nvSpPr>
        <p:spPr>
          <a:xfrm>
            <a:off x="323528" y="2867005"/>
            <a:ext cx="8496944" cy="20741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4" name="Footer Placeholder 2">
            <a:extLst>
              <a:ext uri="{FF2B5EF4-FFF2-40B4-BE49-F238E27FC236}">
                <a16:creationId xmlns:a16="http://schemas.microsoft.com/office/drawing/2014/main" id="{CF74EA39-48E3-78DE-B3CA-E68D7ACE6EE5}"/>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FAE1A25-7414-A927-2A6F-4A53203C9E5D}"/>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84B393C4-6CA5-4617-BD4C-2044D8BCFB24}"/>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0010BB99-1485-6F11-F831-24ADF0E9B061}"/>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50851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408" y="2492896"/>
            <a:ext cx="7851648" cy="731693"/>
          </a:xfrm>
          <a:ln>
            <a:solidFill>
              <a:schemeClr val="tx1"/>
            </a:solidFill>
          </a:ln>
        </p:spPr>
        <p:txBody>
          <a:bodyPr>
            <a:normAutofit fontScale="90000"/>
          </a:bodyPr>
          <a:lstStyle/>
          <a:p>
            <a:pPr algn="l"/>
            <a:r>
              <a:rPr lang="en-GB" sz="3600" dirty="0"/>
              <a:t> </a:t>
            </a:r>
            <a:br>
              <a:rPr lang="en-GB" dirty="0"/>
            </a:br>
            <a:r>
              <a:rPr lang="en-GB" sz="4200" dirty="0"/>
              <a:t>10.3 Access and participation in sport</a:t>
            </a:r>
          </a:p>
        </p:txBody>
      </p:sp>
      <p:sp>
        <p:nvSpPr>
          <p:cNvPr id="3" name="Subtitle 2"/>
          <p:cNvSpPr>
            <a:spLocks noGrp="1"/>
          </p:cNvSpPr>
          <p:nvPr>
            <p:ph type="subTitle" idx="1"/>
          </p:nvPr>
        </p:nvSpPr>
        <p:spPr>
          <a:xfrm>
            <a:off x="605408" y="3284984"/>
            <a:ext cx="7851648" cy="2088232"/>
          </a:xfrm>
          <a:ln>
            <a:solidFill>
              <a:schemeClr val="tx1"/>
            </a:solidFill>
          </a:ln>
        </p:spPr>
        <p:txBody>
          <a:bodyPr>
            <a:normAutofit fontScale="92500"/>
          </a:bodyPr>
          <a:lstStyle/>
          <a:p>
            <a:pPr algn="ctr"/>
            <a:r>
              <a:rPr lang="en-GB" sz="2400" dirty="0">
                <a:latin typeface="+mj-lt"/>
              </a:rPr>
              <a:t> </a:t>
            </a:r>
            <a:r>
              <a:rPr lang="en-GB" sz="2400" u="sng" dirty="0">
                <a:latin typeface="+mj-lt"/>
              </a:rPr>
              <a:t>Learning objectives</a:t>
            </a:r>
          </a:p>
          <a:p>
            <a:pPr algn="l"/>
            <a:r>
              <a:rPr lang="en-GB" sz="2400" dirty="0">
                <a:latin typeface="+mj-lt"/>
              </a:rPr>
              <a:t> 1) Identify the factors that affect access to physical activity</a:t>
            </a:r>
          </a:p>
          <a:p>
            <a:pPr algn="l"/>
            <a:r>
              <a:rPr lang="en-GB" sz="2400" dirty="0">
                <a:latin typeface="+mj-lt"/>
              </a:rPr>
              <a:t> 2) Describe the factors that affect participation in sports and</a:t>
            </a:r>
          </a:p>
          <a:p>
            <a:pPr algn="l"/>
            <a:r>
              <a:rPr lang="en-GB" sz="2400" dirty="0">
                <a:latin typeface="+mj-lt"/>
              </a:rPr>
              <a:t>      physical activities</a:t>
            </a:r>
          </a:p>
          <a:p>
            <a:pPr algn="l"/>
            <a:r>
              <a:rPr lang="en-GB" sz="2400" dirty="0">
                <a:latin typeface="+mj-lt"/>
              </a:rPr>
              <a:t> 3) Explain strategies for increasing access and participation in sports</a:t>
            </a:r>
          </a:p>
        </p:txBody>
      </p:sp>
      <p:sp>
        <p:nvSpPr>
          <p:cNvPr id="6" name="Rounded Rectangle 5">
            <a:extLst>
              <a:ext uri="{FF2B5EF4-FFF2-40B4-BE49-F238E27FC236}">
                <a16:creationId xmlns:a16="http://schemas.microsoft.com/office/drawing/2014/main" id="{C5856E02-3AE4-6F4C-9FA8-CBFC0D893D7E}"/>
              </a:ext>
            </a:extLst>
          </p:cNvPr>
          <p:cNvSpPr/>
          <p:nvPr/>
        </p:nvSpPr>
        <p:spPr>
          <a:xfrm>
            <a:off x="395536" y="395952"/>
            <a:ext cx="4101954" cy="1569661"/>
          </a:xfrm>
          <a:prstGeom prst="roundRect">
            <a:avLst/>
          </a:prstGeom>
          <a:solidFill>
            <a:schemeClr val="accent6">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643DB1-4BBD-BB4D-A4C9-0168BE0B6EAA}"/>
              </a:ext>
            </a:extLst>
          </p:cNvPr>
          <p:cNvSpPr txBox="1"/>
          <p:nvPr/>
        </p:nvSpPr>
        <p:spPr>
          <a:xfrm>
            <a:off x="539552" y="623590"/>
            <a:ext cx="3816424" cy="1077218"/>
          </a:xfrm>
          <a:prstGeom prst="rect">
            <a:avLst/>
          </a:prstGeom>
          <a:noFill/>
        </p:spPr>
        <p:txBody>
          <a:bodyPr wrap="square" rtlCol="0">
            <a:spAutoFit/>
          </a:bodyPr>
          <a:lstStyle/>
          <a:p>
            <a:pPr algn="ctr"/>
            <a:r>
              <a:rPr lang="en-GB" sz="3200" dirty="0">
                <a:solidFill>
                  <a:schemeClr val="bg1"/>
                </a:solidFill>
                <a:latin typeface="+mj-lt"/>
              </a:rPr>
              <a:t>Social, cultural and ethical influences</a:t>
            </a:r>
            <a:endParaRPr lang="en-US" sz="3200" dirty="0">
              <a:solidFill>
                <a:schemeClr val="bg1"/>
              </a:solidFill>
              <a:latin typeface="+mj-lt"/>
            </a:endParaRPr>
          </a:p>
        </p:txBody>
      </p:sp>
      <p:sp>
        <p:nvSpPr>
          <p:cNvPr id="9" name="Rounded Rectangle 8">
            <a:extLst>
              <a:ext uri="{FF2B5EF4-FFF2-40B4-BE49-F238E27FC236}">
                <a16:creationId xmlns:a16="http://schemas.microsoft.com/office/drawing/2014/main" id="{41544A29-2240-584F-B2ED-049EFFFFA7E8}"/>
              </a:ext>
            </a:extLst>
          </p:cNvPr>
          <p:cNvSpPr/>
          <p:nvPr/>
        </p:nvSpPr>
        <p:spPr>
          <a:xfrm>
            <a:off x="4603913" y="395952"/>
            <a:ext cx="4101954" cy="1569661"/>
          </a:xfrm>
          <a:prstGeom prst="roundRect">
            <a:avLst/>
          </a:prstGeom>
          <a:solidFill>
            <a:srgbClr val="D883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B26D15-AB79-7743-9BA8-D26F7EECCBBE}"/>
              </a:ext>
            </a:extLst>
          </p:cNvPr>
          <p:cNvSpPr txBox="1"/>
          <p:nvPr/>
        </p:nvSpPr>
        <p:spPr>
          <a:xfrm>
            <a:off x="4745427" y="395953"/>
            <a:ext cx="3816424" cy="1569660"/>
          </a:xfrm>
          <a:prstGeom prst="rect">
            <a:avLst/>
          </a:prstGeom>
          <a:noFill/>
        </p:spPr>
        <p:txBody>
          <a:bodyPr wrap="square" rtlCol="0">
            <a:spAutoFit/>
          </a:bodyPr>
          <a:lstStyle/>
          <a:p>
            <a:pPr algn="ctr"/>
            <a:r>
              <a:rPr lang="en-GB" sz="3200" u="sng" dirty="0">
                <a:solidFill>
                  <a:schemeClr val="bg1"/>
                </a:solidFill>
                <a:latin typeface="+mj-lt"/>
              </a:rPr>
              <a:t>Chapter 10</a:t>
            </a:r>
            <a:endParaRPr lang="en-GB" sz="3200" dirty="0">
              <a:solidFill>
                <a:schemeClr val="bg1"/>
              </a:solidFill>
              <a:latin typeface="+mj-lt"/>
            </a:endParaRPr>
          </a:p>
          <a:p>
            <a:pPr algn="ctr"/>
            <a:r>
              <a:rPr lang="en-GB" sz="3200" dirty="0">
                <a:solidFill>
                  <a:schemeClr val="bg1"/>
                </a:solidFill>
                <a:latin typeface="+mj-lt"/>
              </a:rPr>
              <a:t>Social and cultural influences</a:t>
            </a:r>
            <a:endParaRPr lang="en-US" sz="3200" dirty="0">
              <a:solidFill>
                <a:schemeClr val="bg1"/>
              </a:solidFill>
              <a:latin typeface="+mj-lt"/>
            </a:endParaRPr>
          </a:p>
        </p:txBody>
      </p:sp>
      <p:sp>
        <p:nvSpPr>
          <p:cNvPr id="4" name="Footer Placeholder 2">
            <a:extLst>
              <a:ext uri="{FF2B5EF4-FFF2-40B4-BE49-F238E27FC236}">
                <a16:creationId xmlns:a16="http://schemas.microsoft.com/office/drawing/2014/main" id="{2E1299AB-AB8C-4213-384D-00A88A525120}"/>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3976A7B-EFDB-6A55-D8FE-FA8867E85F90}"/>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FE90F9F1-3899-37BE-1853-9FAC39CC5D14}"/>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24CF0668-E6E0-CF4D-2183-169EED60F099}"/>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578340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What you need to know</a:t>
            </a:r>
          </a:p>
        </p:txBody>
      </p:sp>
      <p:pic>
        <p:nvPicPr>
          <p:cNvPr id="9" name="Picture 8">
            <a:extLst>
              <a:ext uri="{FF2B5EF4-FFF2-40B4-BE49-F238E27FC236}">
                <a16:creationId xmlns:a16="http://schemas.microsoft.com/office/drawing/2014/main" id="{88C7AD23-9F66-E445-8363-F1413F0E3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268760"/>
            <a:ext cx="8784976" cy="5398244"/>
          </a:xfrm>
          <a:prstGeom prst="rect">
            <a:avLst/>
          </a:prstGeom>
        </p:spPr>
      </p:pic>
      <p:sp>
        <p:nvSpPr>
          <p:cNvPr id="3" name="Footer Placeholder 2">
            <a:extLst>
              <a:ext uri="{FF2B5EF4-FFF2-40B4-BE49-F238E27FC236}">
                <a16:creationId xmlns:a16="http://schemas.microsoft.com/office/drawing/2014/main" id="{DC3BABDC-71E9-4163-7087-E24B159EF6FA}"/>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FF799DB-679B-6FE1-84BA-ABC5D1D7A00D}"/>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5" name="Picture 4">
            <a:extLst>
              <a:ext uri="{FF2B5EF4-FFF2-40B4-BE49-F238E27FC236}">
                <a16:creationId xmlns:a16="http://schemas.microsoft.com/office/drawing/2014/main" id="{1DFD06B6-246B-7C97-BF9F-002812F696B0}"/>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6" name="Picture 5">
            <a:extLst>
              <a:ext uri="{FF2B5EF4-FFF2-40B4-BE49-F238E27FC236}">
                <a16:creationId xmlns:a16="http://schemas.microsoft.com/office/drawing/2014/main" id="{2349515D-C12F-C5D2-E0F8-9035C48674E4}"/>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4023590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Access and participation in sport</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dirty="0">
                <a:latin typeface="+mj-lt"/>
              </a:rPr>
              <a:t>Accessing sport and physical activity should be an easy decision to make: you simply decide which activity interests you and get involved! There are however many factors that affect which activities you are able to access. </a:t>
            </a:r>
          </a:p>
          <a:p>
            <a:endParaRPr lang="en-GB" dirty="0">
              <a:latin typeface="+mj-lt"/>
            </a:endParaRPr>
          </a:p>
          <a:p>
            <a:pPr marL="0" indent="0">
              <a:buNone/>
            </a:pPr>
            <a:r>
              <a:rPr lang="en-GB" b="1" dirty="0">
                <a:latin typeface="+mj-lt"/>
              </a:rPr>
              <a:t>Starter questions</a:t>
            </a:r>
          </a:p>
          <a:p>
            <a:pPr marL="514350" indent="-514350">
              <a:buFont typeface="+mj-lt"/>
              <a:buAutoNum type="arabicPeriod"/>
            </a:pPr>
            <a:r>
              <a:rPr lang="en-GB" dirty="0">
                <a:latin typeface="+mj-lt"/>
              </a:rPr>
              <a:t>Name and describe factors that could affect your ability to access certain sports or physical activities</a:t>
            </a:r>
          </a:p>
          <a:p>
            <a:pPr marL="514350" indent="-514350">
              <a:buFont typeface="+mj-lt"/>
              <a:buAutoNum type="arabicPeriod"/>
            </a:pPr>
            <a:r>
              <a:rPr lang="en-GB" dirty="0">
                <a:latin typeface="+mj-lt"/>
              </a:rPr>
              <a:t>Name strategies that could be used to improve participation</a:t>
            </a:r>
          </a:p>
          <a:p>
            <a:pPr>
              <a:buNone/>
            </a:pPr>
            <a:endParaRPr lang="en-GB" dirty="0">
              <a:latin typeface="+mj-lt"/>
            </a:endParaRPr>
          </a:p>
        </p:txBody>
      </p:sp>
      <p:sp>
        <p:nvSpPr>
          <p:cNvPr id="4" name="Footer Placeholder 2">
            <a:extLst>
              <a:ext uri="{FF2B5EF4-FFF2-40B4-BE49-F238E27FC236}">
                <a16:creationId xmlns:a16="http://schemas.microsoft.com/office/drawing/2014/main" id="{AB40AE13-F37E-2733-0024-7201F381BE82}"/>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87EC4C2-F9CF-9CBB-D93C-973953E6CB91}"/>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01A000C2-915E-466A-CFE3-C21B52032BB5}"/>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CB643FAD-8147-7559-E2C7-BE80224D7F9D}"/>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489272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Access and participation in sport</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Many people come across obstacles that prevent them from progressing up the sports development pyramid, or even participating at all</a:t>
            </a:r>
          </a:p>
          <a:p>
            <a:r>
              <a:rPr lang="en-GB" dirty="0">
                <a:latin typeface="+mj-lt"/>
              </a:rPr>
              <a:t>These obstacles fall into two main groups:</a:t>
            </a:r>
          </a:p>
          <a:p>
            <a:pPr marL="0" indent="0">
              <a:buNone/>
            </a:pPr>
            <a:endParaRPr lang="en-GB" sz="1050" dirty="0">
              <a:latin typeface="+mj-lt"/>
            </a:endParaRPr>
          </a:p>
          <a:p>
            <a:pPr lvl="1"/>
            <a:r>
              <a:rPr lang="en-GB" b="1" dirty="0">
                <a:latin typeface="+mj-lt"/>
              </a:rPr>
              <a:t>Factors that affect access </a:t>
            </a:r>
            <a:r>
              <a:rPr lang="en-GB" dirty="0">
                <a:latin typeface="+mj-lt"/>
              </a:rPr>
              <a:t>(factors that determine whether on not it is possible for an individual to access a certain sport or activity)</a:t>
            </a:r>
          </a:p>
          <a:p>
            <a:pPr lvl="1"/>
            <a:r>
              <a:rPr lang="en-GB" b="1" dirty="0">
                <a:latin typeface="+mj-lt"/>
              </a:rPr>
              <a:t>Factors that affect participation </a:t>
            </a:r>
            <a:r>
              <a:rPr lang="en-GB" dirty="0">
                <a:latin typeface="+mj-lt"/>
              </a:rPr>
              <a:t>(factors that influence the likelihood that individuals will participate in a certain sport or activity – provided they have access to it) </a:t>
            </a:r>
          </a:p>
          <a:p>
            <a:pPr>
              <a:buNone/>
            </a:pPr>
            <a:endParaRPr lang="en-GB" dirty="0">
              <a:latin typeface="+mj-lt"/>
            </a:endParaRPr>
          </a:p>
        </p:txBody>
      </p:sp>
      <p:sp>
        <p:nvSpPr>
          <p:cNvPr id="4" name="TextBox 3"/>
          <p:cNvSpPr txBox="1"/>
          <p:nvPr/>
        </p:nvSpPr>
        <p:spPr>
          <a:xfrm>
            <a:off x="5414062" y="6021288"/>
            <a:ext cx="3528392" cy="646331"/>
          </a:xfrm>
          <a:prstGeom prst="rect">
            <a:avLst/>
          </a:prstGeom>
          <a:solidFill>
            <a:schemeClr val="bg1"/>
          </a:solidFill>
          <a:ln>
            <a:solidFill>
              <a:srgbClr val="FF0000"/>
            </a:solidFill>
          </a:ln>
        </p:spPr>
        <p:txBody>
          <a:bodyPr wrap="square" rtlCol="0">
            <a:spAutoFit/>
          </a:bodyPr>
          <a:lstStyle/>
          <a:p>
            <a:r>
              <a:rPr lang="en-GB" dirty="0">
                <a:latin typeface="+mj-lt"/>
              </a:rPr>
              <a:t>Many factors are linked, affecting both access and participation</a:t>
            </a:r>
          </a:p>
        </p:txBody>
      </p:sp>
      <p:sp>
        <p:nvSpPr>
          <p:cNvPr id="5" name="Footer Placeholder 2">
            <a:extLst>
              <a:ext uri="{FF2B5EF4-FFF2-40B4-BE49-F238E27FC236}">
                <a16:creationId xmlns:a16="http://schemas.microsoft.com/office/drawing/2014/main" id="{1639298F-EA86-49AD-24F7-F596C5D270CB}"/>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AF03A55-952B-A051-3B47-C840C5B4350F}"/>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2B203225-D20A-AA3D-0720-86FB14C241B7}"/>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FE5A4307-191A-5711-7A49-69E7C6C642A4}"/>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901162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Factors that affect access to physical activity</a:t>
            </a:r>
          </a:p>
        </p:txBody>
      </p:sp>
      <p:graphicFrame>
        <p:nvGraphicFramePr>
          <p:cNvPr id="8" name="Content Placeholder 7"/>
          <p:cNvGraphicFramePr>
            <a:graphicFrameLocks noGrp="1"/>
          </p:cNvGraphicFramePr>
          <p:nvPr>
            <p:ph idx="1"/>
          </p:nvPr>
        </p:nvGraphicFramePr>
        <p:xfrm>
          <a:off x="457200" y="1484311"/>
          <a:ext cx="8229600" cy="4205290"/>
        </p:xfrm>
        <a:graphic>
          <a:graphicData uri="http://schemas.openxmlformats.org/drawingml/2006/table">
            <a:tbl>
              <a:tblPr firstRow="1" bandRow="1">
                <a:tableStyleId>{5C22544A-7EE6-4342-B048-85BDC9FD1C3A}</a:tableStyleId>
              </a:tblPr>
              <a:tblGrid>
                <a:gridCol w="1666528">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gridCol w="4906888">
                  <a:extLst>
                    <a:ext uri="{9D8B030D-6E8A-4147-A177-3AD203B41FA5}">
                      <a16:colId xmlns:a16="http://schemas.microsoft.com/office/drawing/2014/main" val="20002"/>
                    </a:ext>
                  </a:extLst>
                </a:gridCol>
              </a:tblGrid>
              <a:tr h="639130">
                <a:tc>
                  <a:txBody>
                    <a:bodyPr/>
                    <a:lstStyle/>
                    <a:p>
                      <a:r>
                        <a:rPr lang="en-GB" dirty="0">
                          <a:latin typeface="+mj-lt"/>
                        </a:rPr>
                        <a:t>Factor</a:t>
                      </a:r>
                    </a:p>
                  </a:txBody>
                  <a:tcPr/>
                </a:tc>
                <a:tc>
                  <a:txBody>
                    <a:bodyPr/>
                    <a:lstStyle/>
                    <a:p>
                      <a:r>
                        <a:rPr lang="en-GB" dirty="0">
                          <a:latin typeface="+mj-lt"/>
                        </a:rPr>
                        <a:t>Group</a:t>
                      </a:r>
                    </a:p>
                  </a:txBody>
                  <a:tcPr/>
                </a:tc>
                <a:tc>
                  <a:txBody>
                    <a:bodyPr/>
                    <a:lstStyle/>
                    <a:p>
                      <a:r>
                        <a:rPr lang="en-GB" dirty="0">
                          <a:latin typeface="+mj-lt"/>
                        </a:rPr>
                        <a:t>How it affects</a:t>
                      </a:r>
                      <a:r>
                        <a:rPr lang="en-GB" baseline="0" dirty="0">
                          <a:latin typeface="+mj-lt"/>
                        </a:rPr>
                        <a:t> access to sport</a:t>
                      </a:r>
                      <a:endParaRPr lang="en-GB" dirty="0">
                        <a:latin typeface="+mj-lt"/>
                      </a:endParaRPr>
                    </a:p>
                  </a:txBody>
                  <a:tcPr/>
                </a:tc>
                <a:extLst>
                  <a:ext uri="{0D108BD9-81ED-4DB2-BD59-A6C34878D82A}">
                    <a16:rowId xmlns:a16="http://schemas.microsoft.com/office/drawing/2014/main" val="10000"/>
                  </a:ext>
                </a:extLst>
              </a:tr>
              <a:tr h="639130">
                <a:tc rowSpan="2">
                  <a:txBody>
                    <a:bodyPr/>
                    <a:lstStyle/>
                    <a:p>
                      <a:r>
                        <a:rPr lang="en-GB" dirty="0">
                          <a:latin typeface="+mj-lt"/>
                        </a:rPr>
                        <a:t>Age</a:t>
                      </a:r>
                    </a:p>
                  </a:txBody>
                  <a:tcPr/>
                </a:tc>
                <a:tc>
                  <a:txBody>
                    <a:bodyPr/>
                    <a:lstStyle/>
                    <a:p>
                      <a:r>
                        <a:rPr lang="en-GB" dirty="0">
                          <a:latin typeface="+mj-lt"/>
                        </a:rPr>
                        <a:t>Young children</a:t>
                      </a:r>
                    </a:p>
                  </a:txBody>
                  <a:tcPr/>
                </a:tc>
                <a:tc>
                  <a:txBody>
                    <a:bodyPr/>
                    <a:lstStyle/>
                    <a:p>
                      <a:r>
                        <a:rPr lang="en-GB" dirty="0">
                          <a:latin typeface="+mj-lt"/>
                        </a:rPr>
                        <a:t>Some activities such as weight training are not appropriate as young joints are not fully developed</a:t>
                      </a:r>
                    </a:p>
                  </a:txBody>
                  <a:tcPr/>
                </a:tc>
                <a:extLst>
                  <a:ext uri="{0D108BD9-81ED-4DB2-BD59-A6C34878D82A}">
                    <a16:rowId xmlns:a16="http://schemas.microsoft.com/office/drawing/2014/main" val="10001"/>
                  </a:ext>
                </a:extLst>
              </a:tr>
              <a:tr h="639130">
                <a:tc vMerge="1">
                  <a:txBody>
                    <a:bodyPr/>
                    <a:lstStyle/>
                    <a:p>
                      <a:endParaRPr lang="en-GB" dirty="0"/>
                    </a:p>
                  </a:txBody>
                  <a:tcPr/>
                </a:tc>
                <a:tc>
                  <a:txBody>
                    <a:bodyPr/>
                    <a:lstStyle/>
                    <a:p>
                      <a:r>
                        <a:rPr lang="en-GB" dirty="0">
                          <a:latin typeface="+mj-lt"/>
                        </a:rPr>
                        <a:t>Older people</a:t>
                      </a:r>
                    </a:p>
                  </a:txBody>
                  <a:tcPr/>
                </a:tc>
                <a:tc>
                  <a:txBody>
                    <a:bodyPr/>
                    <a:lstStyle/>
                    <a:p>
                      <a:r>
                        <a:rPr lang="en-GB" dirty="0">
                          <a:latin typeface="+mj-lt"/>
                        </a:rPr>
                        <a:t>May</a:t>
                      </a:r>
                      <a:r>
                        <a:rPr lang="en-GB" baseline="0" dirty="0">
                          <a:latin typeface="+mj-lt"/>
                        </a:rPr>
                        <a:t> not have the physical capabilities to do some sports (less strength, diseases such as arthritis, poor eyesight, poor hearing)</a:t>
                      </a:r>
                      <a:endParaRPr lang="en-GB" dirty="0">
                        <a:latin typeface="+mj-lt"/>
                      </a:endParaRPr>
                    </a:p>
                  </a:txBody>
                  <a:tcPr/>
                </a:tc>
                <a:extLst>
                  <a:ext uri="{0D108BD9-81ED-4DB2-BD59-A6C34878D82A}">
                    <a16:rowId xmlns:a16="http://schemas.microsoft.com/office/drawing/2014/main" val="10002"/>
                  </a:ext>
                </a:extLst>
              </a:tr>
              <a:tr h="639130">
                <a:tc>
                  <a:txBody>
                    <a:bodyPr/>
                    <a:lstStyle/>
                    <a:p>
                      <a:r>
                        <a:rPr lang="en-GB" dirty="0">
                          <a:latin typeface="+mj-lt"/>
                        </a:rPr>
                        <a:t>Gender</a:t>
                      </a:r>
                    </a:p>
                  </a:txBody>
                  <a:tcPr/>
                </a:tc>
                <a:tc>
                  <a:txBody>
                    <a:bodyPr/>
                    <a:lstStyle/>
                    <a:p>
                      <a:r>
                        <a:rPr lang="en-GB" dirty="0">
                          <a:latin typeface="+mj-lt"/>
                        </a:rPr>
                        <a:t>Females</a:t>
                      </a:r>
                    </a:p>
                  </a:txBody>
                  <a:tcPr/>
                </a:tc>
                <a:tc>
                  <a:txBody>
                    <a:bodyPr/>
                    <a:lstStyle/>
                    <a:p>
                      <a:r>
                        <a:rPr lang="en-GB" dirty="0">
                          <a:latin typeface="+mj-lt"/>
                        </a:rPr>
                        <a:t>Some organisations restrict access to men only (e.g. some golf clubs)</a:t>
                      </a:r>
                    </a:p>
                    <a:p>
                      <a:r>
                        <a:rPr lang="en-GB" dirty="0">
                          <a:latin typeface="+mj-lt"/>
                        </a:rPr>
                        <a:t>Women may be made to feel unwelcome even if access is allowed</a:t>
                      </a:r>
                    </a:p>
                    <a:p>
                      <a:r>
                        <a:rPr lang="en-GB" dirty="0">
                          <a:latin typeface="+mj-lt"/>
                        </a:rPr>
                        <a:t>Women’s sports may not have the same levels of finance, facilities</a:t>
                      </a:r>
                      <a:r>
                        <a:rPr lang="en-GB" baseline="0" dirty="0">
                          <a:latin typeface="+mj-lt"/>
                        </a:rPr>
                        <a:t> and coaching</a:t>
                      </a:r>
                      <a:endParaRPr lang="en-GB" dirty="0">
                        <a:latin typeface="+mj-lt"/>
                      </a:endParaRPr>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5436096" y="5733256"/>
            <a:ext cx="3384376" cy="369332"/>
          </a:xfrm>
          <a:prstGeom prst="rect">
            <a:avLst/>
          </a:prstGeom>
          <a:noFill/>
        </p:spPr>
        <p:txBody>
          <a:bodyPr wrap="square" rtlCol="0">
            <a:spAutoFit/>
          </a:bodyPr>
          <a:lstStyle/>
          <a:p>
            <a:endParaRPr lang="en-GB" dirty="0">
              <a:latin typeface="+mj-lt"/>
            </a:endParaRPr>
          </a:p>
        </p:txBody>
      </p:sp>
      <p:sp>
        <p:nvSpPr>
          <p:cNvPr id="6" name="TextBox 5"/>
          <p:cNvSpPr txBox="1"/>
          <p:nvPr/>
        </p:nvSpPr>
        <p:spPr>
          <a:xfrm>
            <a:off x="4952728" y="5782638"/>
            <a:ext cx="3734072" cy="830997"/>
          </a:xfrm>
          <a:prstGeom prst="rect">
            <a:avLst/>
          </a:prstGeom>
          <a:solidFill>
            <a:schemeClr val="bg1"/>
          </a:solidFill>
          <a:ln>
            <a:solidFill>
              <a:srgbClr val="FF0000"/>
            </a:solidFill>
          </a:ln>
        </p:spPr>
        <p:txBody>
          <a:bodyPr wrap="square" rtlCol="0">
            <a:spAutoFit/>
          </a:bodyPr>
          <a:lstStyle/>
          <a:p>
            <a:r>
              <a:rPr lang="en-GB" sz="1600" dirty="0">
                <a:latin typeface="+mj-lt"/>
              </a:rPr>
              <a:t>Often it is not as simple as deciding to take part in an activity that you have an interest in. Many people simply don’t have access!</a:t>
            </a:r>
            <a:endParaRPr lang="en-GB" dirty="0">
              <a:latin typeface="+mj-lt"/>
            </a:endParaRPr>
          </a:p>
        </p:txBody>
      </p:sp>
      <p:sp>
        <p:nvSpPr>
          <p:cNvPr id="3" name="Footer Placeholder 2">
            <a:extLst>
              <a:ext uri="{FF2B5EF4-FFF2-40B4-BE49-F238E27FC236}">
                <a16:creationId xmlns:a16="http://schemas.microsoft.com/office/drawing/2014/main" id="{A6DEC55D-FE26-0EE8-ABED-0ABB9A94C95D}"/>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2514F3B-1890-F331-598B-8609E98D0AF7}"/>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ADC82300-F55D-D891-87FF-DA34B5B42503}"/>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5A98035F-2C62-A2F8-FE01-4D3F1BDA7B0D}"/>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459359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467544" y="1484784"/>
          <a:ext cx="8229600" cy="4571050"/>
        </p:xfrm>
        <a:graphic>
          <a:graphicData uri="http://schemas.openxmlformats.org/drawingml/2006/table">
            <a:tbl>
              <a:tblPr firstRow="1" bandRow="1">
                <a:tableStyleId>{5C22544A-7EE6-4342-B048-85BDC9FD1C3A}</a:tableStyleId>
              </a:tblPr>
              <a:tblGrid>
                <a:gridCol w="1666528">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gridCol w="4906888">
                  <a:extLst>
                    <a:ext uri="{9D8B030D-6E8A-4147-A177-3AD203B41FA5}">
                      <a16:colId xmlns:a16="http://schemas.microsoft.com/office/drawing/2014/main" val="20002"/>
                    </a:ext>
                  </a:extLst>
                </a:gridCol>
              </a:tblGrid>
              <a:tr h="639130">
                <a:tc>
                  <a:txBody>
                    <a:bodyPr/>
                    <a:lstStyle/>
                    <a:p>
                      <a:r>
                        <a:rPr lang="en-GB" dirty="0">
                          <a:latin typeface="+mj-lt"/>
                        </a:rPr>
                        <a:t>Factor</a:t>
                      </a:r>
                    </a:p>
                  </a:txBody>
                  <a:tcPr/>
                </a:tc>
                <a:tc>
                  <a:txBody>
                    <a:bodyPr/>
                    <a:lstStyle/>
                    <a:p>
                      <a:r>
                        <a:rPr lang="en-GB" dirty="0">
                          <a:latin typeface="+mj-lt"/>
                        </a:rPr>
                        <a:t>Group</a:t>
                      </a:r>
                    </a:p>
                  </a:txBody>
                  <a:tcPr/>
                </a:tc>
                <a:tc>
                  <a:txBody>
                    <a:bodyPr/>
                    <a:lstStyle/>
                    <a:p>
                      <a:r>
                        <a:rPr lang="en-GB" dirty="0">
                          <a:latin typeface="+mj-lt"/>
                        </a:rPr>
                        <a:t>How it affects access to sport</a:t>
                      </a:r>
                    </a:p>
                  </a:txBody>
                  <a:tcPr/>
                </a:tc>
                <a:extLst>
                  <a:ext uri="{0D108BD9-81ED-4DB2-BD59-A6C34878D82A}">
                    <a16:rowId xmlns:a16="http://schemas.microsoft.com/office/drawing/2014/main" val="10000"/>
                  </a:ext>
                </a:extLst>
              </a:tr>
              <a:tr h="639130">
                <a:tc>
                  <a:txBody>
                    <a:bodyPr/>
                    <a:lstStyle/>
                    <a:p>
                      <a:r>
                        <a:rPr lang="en-GB" dirty="0">
                          <a:latin typeface="+mj-lt"/>
                        </a:rPr>
                        <a:t>Disability</a:t>
                      </a:r>
                    </a:p>
                  </a:txBody>
                  <a:tcPr/>
                </a:tc>
                <a:tc>
                  <a:txBody>
                    <a:bodyPr/>
                    <a:lstStyle/>
                    <a:p>
                      <a:r>
                        <a:rPr lang="en-GB" dirty="0">
                          <a:latin typeface="+mj-lt"/>
                        </a:rPr>
                        <a:t>Physical</a:t>
                      </a:r>
                    </a:p>
                  </a:txBody>
                  <a:tcPr/>
                </a:tc>
                <a:tc>
                  <a:txBody>
                    <a:bodyPr/>
                    <a:lstStyle/>
                    <a:p>
                      <a:r>
                        <a:rPr lang="en-GB" dirty="0">
                          <a:latin typeface="+mj-lt"/>
                        </a:rPr>
                        <a:t>There is a lack of facilities and support for people</a:t>
                      </a:r>
                      <a:r>
                        <a:rPr lang="en-GB" baseline="0" dirty="0">
                          <a:latin typeface="+mj-lt"/>
                        </a:rPr>
                        <a:t> with disabilities</a:t>
                      </a:r>
                    </a:p>
                    <a:p>
                      <a:r>
                        <a:rPr lang="en-GB" baseline="0" dirty="0">
                          <a:latin typeface="+mj-lt"/>
                        </a:rPr>
                        <a:t>Lack of parking and disabled friendly transport meaning people can’t access facilities</a:t>
                      </a:r>
                      <a:endParaRPr lang="en-GB" dirty="0">
                        <a:latin typeface="+mj-lt"/>
                      </a:endParaRPr>
                    </a:p>
                  </a:txBody>
                  <a:tcPr/>
                </a:tc>
                <a:extLst>
                  <a:ext uri="{0D108BD9-81ED-4DB2-BD59-A6C34878D82A}">
                    <a16:rowId xmlns:a16="http://schemas.microsoft.com/office/drawing/2014/main" val="10001"/>
                  </a:ext>
                </a:extLst>
              </a:tr>
              <a:tr h="639130">
                <a:tc rowSpan="2">
                  <a:txBody>
                    <a:bodyPr/>
                    <a:lstStyle/>
                    <a:p>
                      <a:r>
                        <a:rPr lang="en-GB" dirty="0">
                          <a:latin typeface="+mj-lt"/>
                        </a:rPr>
                        <a:t>Social influences</a:t>
                      </a:r>
                    </a:p>
                  </a:txBody>
                  <a:tcPr/>
                </a:tc>
                <a:tc>
                  <a:txBody>
                    <a:bodyPr/>
                    <a:lstStyle/>
                    <a:p>
                      <a:r>
                        <a:rPr lang="en-GB" dirty="0">
                          <a:latin typeface="+mj-lt"/>
                        </a:rPr>
                        <a:t>Family</a:t>
                      </a:r>
                    </a:p>
                  </a:txBody>
                  <a:tcPr/>
                </a:tc>
                <a:tc>
                  <a:txBody>
                    <a:bodyPr/>
                    <a:lstStyle/>
                    <a:p>
                      <a:r>
                        <a:rPr lang="en-GB" dirty="0">
                          <a:latin typeface="+mj-lt"/>
                        </a:rPr>
                        <a:t>Family</a:t>
                      </a:r>
                      <a:r>
                        <a:rPr lang="en-GB" baseline="0" dirty="0">
                          <a:latin typeface="+mj-lt"/>
                        </a:rPr>
                        <a:t> may not be able to afford equipment, club membership or coaching fees</a:t>
                      </a:r>
                      <a:endParaRPr lang="en-GB" dirty="0">
                        <a:latin typeface="+mj-lt"/>
                      </a:endParaRPr>
                    </a:p>
                  </a:txBody>
                  <a:tcPr/>
                </a:tc>
                <a:extLst>
                  <a:ext uri="{0D108BD9-81ED-4DB2-BD59-A6C34878D82A}">
                    <a16:rowId xmlns:a16="http://schemas.microsoft.com/office/drawing/2014/main" val="10002"/>
                  </a:ext>
                </a:extLst>
              </a:tr>
              <a:tr h="639130">
                <a:tc vMerge="1">
                  <a:txBody>
                    <a:bodyPr/>
                    <a:lstStyle/>
                    <a:p>
                      <a:endParaRPr lang="en-GB" dirty="0"/>
                    </a:p>
                  </a:txBody>
                  <a:tcPr/>
                </a:tc>
                <a:tc>
                  <a:txBody>
                    <a:bodyPr/>
                    <a:lstStyle/>
                    <a:p>
                      <a:r>
                        <a:rPr lang="en-GB" dirty="0">
                          <a:latin typeface="+mj-lt"/>
                        </a:rPr>
                        <a:t>School</a:t>
                      </a:r>
                    </a:p>
                  </a:txBody>
                  <a:tcPr/>
                </a:tc>
                <a:tc>
                  <a:txBody>
                    <a:bodyPr/>
                    <a:lstStyle/>
                    <a:p>
                      <a:r>
                        <a:rPr lang="en-GB" dirty="0">
                          <a:latin typeface="+mj-lt"/>
                        </a:rPr>
                        <a:t>Schools may not provide facilities for certain sports, or offer them on the timetable</a:t>
                      </a:r>
                    </a:p>
                  </a:txBody>
                  <a:tcPr/>
                </a:tc>
                <a:extLst>
                  <a:ext uri="{0D108BD9-81ED-4DB2-BD59-A6C34878D82A}">
                    <a16:rowId xmlns:a16="http://schemas.microsoft.com/office/drawing/2014/main" val="10003"/>
                  </a:ext>
                </a:extLst>
              </a:tr>
              <a:tr h="639130">
                <a:tc>
                  <a:txBody>
                    <a:bodyPr/>
                    <a:lstStyle/>
                    <a:p>
                      <a:r>
                        <a:rPr lang="en-GB" dirty="0">
                          <a:latin typeface="+mj-lt"/>
                        </a:rPr>
                        <a:t>Cultural influences</a:t>
                      </a:r>
                    </a:p>
                  </a:txBody>
                  <a:tcPr/>
                </a:tc>
                <a:tc>
                  <a:txBody>
                    <a:bodyPr/>
                    <a:lstStyle/>
                    <a:p>
                      <a:r>
                        <a:rPr lang="en-GB" dirty="0">
                          <a:latin typeface="+mj-lt"/>
                        </a:rPr>
                        <a:t>Religion</a:t>
                      </a:r>
                    </a:p>
                  </a:txBody>
                  <a:tcPr/>
                </a:tc>
                <a:tc>
                  <a:txBody>
                    <a:bodyPr/>
                    <a:lstStyle/>
                    <a:p>
                      <a:r>
                        <a:rPr lang="en-GB" dirty="0">
                          <a:latin typeface="+mj-lt"/>
                        </a:rPr>
                        <a:t>Some</a:t>
                      </a:r>
                      <a:r>
                        <a:rPr lang="en-GB" baseline="0" dirty="0">
                          <a:latin typeface="+mj-lt"/>
                        </a:rPr>
                        <a:t> faiths won’t allow people to participate on certain (holy) days</a:t>
                      </a:r>
                    </a:p>
                    <a:p>
                      <a:r>
                        <a:rPr lang="en-GB" baseline="0" dirty="0">
                          <a:latin typeface="+mj-lt"/>
                        </a:rPr>
                        <a:t>Some faiths may impose restrictions on sports that can be played or the clothing women can wear (e.g. gymnastics, swimming)</a:t>
                      </a:r>
                      <a:endParaRPr lang="en-GB" dirty="0">
                        <a:latin typeface="+mj-lt"/>
                      </a:endParaRPr>
                    </a:p>
                  </a:txBody>
                  <a:tcP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Factors that affect access to physical activity</a:t>
            </a:r>
          </a:p>
        </p:txBody>
      </p:sp>
      <p:sp>
        <p:nvSpPr>
          <p:cNvPr id="5" name="TextBox 4"/>
          <p:cNvSpPr txBox="1"/>
          <p:nvPr/>
        </p:nvSpPr>
        <p:spPr>
          <a:xfrm>
            <a:off x="5436096" y="5733256"/>
            <a:ext cx="3384376" cy="369332"/>
          </a:xfrm>
          <a:prstGeom prst="rect">
            <a:avLst/>
          </a:prstGeom>
          <a:noFill/>
        </p:spPr>
        <p:txBody>
          <a:bodyPr wrap="square" rtlCol="0">
            <a:spAutoFit/>
          </a:bodyPr>
          <a:lstStyle/>
          <a:p>
            <a:endParaRPr lang="en-GB" dirty="0"/>
          </a:p>
        </p:txBody>
      </p:sp>
      <p:sp>
        <p:nvSpPr>
          <p:cNvPr id="3" name="Footer Placeholder 2">
            <a:extLst>
              <a:ext uri="{FF2B5EF4-FFF2-40B4-BE49-F238E27FC236}">
                <a16:creationId xmlns:a16="http://schemas.microsoft.com/office/drawing/2014/main" id="{123635ED-44E9-A76F-8121-B7260FAE09C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98E7127-6AD4-708C-F2C1-176998C221ED}"/>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855FF8C6-12CB-6CB4-DD76-AA07D8A9C817}"/>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19146518-90E5-51B6-BAF6-9768D4FB16C8}"/>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279710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Access and participation in sport</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Using the information provided and your own ideas, write a short article explaining why </a:t>
            </a:r>
            <a:r>
              <a:rPr lang="en-GB" b="1" dirty="0">
                <a:latin typeface="+mj-lt"/>
              </a:rPr>
              <a:t>two</a:t>
            </a:r>
            <a:r>
              <a:rPr lang="en-GB" dirty="0">
                <a:latin typeface="+mj-lt"/>
              </a:rPr>
              <a:t> of the listed factors can affect </a:t>
            </a:r>
            <a:r>
              <a:rPr lang="en-GB" b="1" dirty="0">
                <a:latin typeface="+mj-lt"/>
              </a:rPr>
              <a:t>access</a:t>
            </a:r>
            <a:r>
              <a:rPr lang="en-GB" dirty="0">
                <a:latin typeface="+mj-lt"/>
              </a:rPr>
              <a:t> and how access can be improved for those individuals affected</a:t>
            </a:r>
          </a:p>
          <a:p>
            <a:endParaRPr lang="en-GB" sz="1000" dirty="0">
              <a:latin typeface="+mj-lt"/>
            </a:endParaRPr>
          </a:p>
          <a:p>
            <a:r>
              <a:rPr lang="en-GB" sz="2200" i="1" dirty="0">
                <a:latin typeface="+mj-lt"/>
              </a:rPr>
              <a:t>E.g. Those with disabilities may not be able to access certain activities as there may be a lack of specialist facilities and equipment to allow them to participate. Access could be improved by developing local leisure centres to accommodate the disabled (e.g. by installing lifts that enable people to enter and exit swimming pools). Improving disabled parking and public transport links could also help to enable the disabled to access the available facilities. </a:t>
            </a:r>
          </a:p>
          <a:p>
            <a:pPr>
              <a:buNone/>
            </a:pPr>
            <a:endParaRPr lang="en-GB" dirty="0">
              <a:latin typeface="+mj-lt"/>
            </a:endParaRPr>
          </a:p>
        </p:txBody>
      </p:sp>
      <p:sp>
        <p:nvSpPr>
          <p:cNvPr id="5" name="TextBox 4">
            <a:extLst>
              <a:ext uri="{FF2B5EF4-FFF2-40B4-BE49-F238E27FC236}">
                <a16:creationId xmlns:a16="http://schemas.microsoft.com/office/drawing/2014/main" id="{D292793B-40D6-4B4A-B7C7-24C84688B915}"/>
              </a:ext>
            </a:extLst>
          </p:cNvPr>
          <p:cNvSpPr txBox="1"/>
          <p:nvPr/>
        </p:nvSpPr>
        <p:spPr>
          <a:xfrm>
            <a:off x="107504" y="6165304"/>
            <a:ext cx="5832648" cy="584775"/>
          </a:xfrm>
          <a:prstGeom prst="rect">
            <a:avLst/>
          </a:prstGeom>
          <a:solidFill>
            <a:schemeClr val="bg1"/>
          </a:solidFill>
          <a:ln>
            <a:solidFill>
              <a:srgbClr val="FF0000"/>
            </a:solidFill>
          </a:ln>
        </p:spPr>
        <p:txBody>
          <a:bodyPr wrap="square" rtlCol="0">
            <a:spAutoFit/>
          </a:bodyPr>
          <a:lstStyle/>
          <a:p>
            <a:r>
              <a:rPr lang="en-GB" sz="1600" b="1" dirty="0">
                <a:latin typeface="+mj-lt"/>
              </a:rPr>
              <a:t>Alternatively</a:t>
            </a:r>
            <a:r>
              <a:rPr lang="en-GB" sz="1600" dirty="0">
                <a:latin typeface="+mj-lt"/>
              </a:rPr>
              <a:t> – for each factor, come up with ideas in pairs to improve access (then share with group to create revision mind-map)</a:t>
            </a:r>
          </a:p>
        </p:txBody>
      </p:sp>
      <p:sp>
        <p:nvSpPr>
          <p:cNvPr id="4" name="Footer Placeholder 2">
            <a:extLst>
              <a:ext uri="{FF2B5EF4-FFF2-40B4-BE49-F238E27FC236}">
                <a16:creationId xmlns:a16="http://schemas.microsoft.com/office/drawing/2014/main" id="{09A34671-2A13-CA87-1963-CADAE153F82C}"/>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C679046-EFA6-FFFE-77B0-E8D538CDDEC2}"/>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D92DE39E-FDE4-B706-FF46-8B6D014761BC}"/>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3012A19C-980A-2283-D6AC-57E929704972}"/>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824697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Factors that affect participation in physical activity</a:t>
            </a:r>
          </a:p>
        </p:txBody>
      </p:sp>
      <p:sp>
        <p:nvSpPr>
          <p:cNvPr id="4" name="Oval 3"/>
          <p:cNvSpPr/>
          <p:nvPr/>
        </p:nvSpPr>
        <p:spPr>
          <a:xfrm>
            <a:off x="3436640" y="2996952"/>
            <a:ext cx="2088232"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 name="TextBox 4"/>
          <p:cNvSpPr txBox="1"/>
          <p:nvPr/>
        </p:nvSpPr>
        <p:spPr>
          <a:xfrm>
            <a:off x="3508648" y="3465874"/>
            <a:ext cx="2016224" cy="646331"/>
          </a:xfrm>
          <a:prstGeom prst="rect">
            <a:avLst/>
          </a:prstGeom>
          <a:noFill/>
        </p:spPr>
        <p:txBody>
          <a:bodyPr wrap="square" rtlCol="0">
            <a:spAutoFit/>
          </a:bodyPr>
          <a:lstStyle/>
          <a:p>
            <a:pPr algn="ctr"/>
            <a:r>
              <a:rPr lang="en-GB" dirty="0">
                <a:solidFill>
                  <a:schemeClr val="bg1"/>
                </a:solidFill>
                <a:latin typeface="+mj-lt"/>
              </a:rPr>
              <a:t>Factors that affect participation</a:t>
            </a:r>
          </a:p>
        </p:txBody>
      </p:sp>
      <p:sp>
        <p:nvSpPr>
          <p:cNvPr id="6" name="TextBox 5"/>
          <p:cNvSpPr txBox="1"/>
          <p:nvPr/>
        </p:nvSpPr>
        <p:spPr>
          <a:xfrm>
            <a:off x="3148608" y="1844824"/>
            <a:ext cx="864096" cy="369332"/>
          </a:xfrm>
          <a:prstGeom prst="rect">
            <a:avLst/>
          </a:prstGeom>
          <a:solidFill>
            <a:schemeClr val="bg1"/>
          </a:solidFill>
          <a:ln>
            <a:solidFill>
              <a:schemeClr val="accent3"/>
            </a:solidFill>
          </a:ln>
        </p:spPr>
        <p:txBody>
          <a:bodyPr wrap="square" rtlCol="0">
            <a:spAutoFit/>
          </a:bodyPr>
          <a:lstStyle/>
          <a:p>
            <a:r>
              <a:rPr lang="en-GB" dirty="0">
                <a:latin typeface="+mj-lt"/>
              </a:rPr>
              <a:t>Access</a:t>
            </a:r>
          </a:p>
        </p:txBody>
      </p:sp>
      <p:sp>
        <p:nvSpPr>
          <p:cNvPr id="7" name="TextBox 6"/>
          <p:cNvSpPr txBox="1"/>
          <p:nvPr/>
        </p:nvSpPr>
        <p:spPr>
          <a:xfrm>
            <a:off x="2140496" y="4941168"/>
            <a:ext cx="1503784" cy="646331"/>
          </a:xfrm>
          <a:prstGeom prst="rect">
            <a:avLst/>
          </a:prstGeom>
          <a:solidFill>
            <a:schemeClr val="bg1"/>
          </a:solidFill>
          <a:ln>
            <a:solidFill>
              <a:schemeClr val="accent3"/>
            </a:solidFill>
          </a:ln>
        </p:spPr>
        <p:txBody>
          <a:bodyPr wrap="square" rtlCol="0">
            <a:spAutoFit/>
          </a:bodyPr>
          <a:lstStyle/>
          <a:p>
            <a:r>
              <a:rPr lang="en-GB" dirty="0">
                <a:latin typeface="+mj-lt"/>
              </a:rPr>
              <a:t>Environment/climate</a:t>
            </a:r>
          </a:p>
        </p:txBody>
      </p:sp>
      <p:sp>
        <p:nvSpPr>
          <p:cNvPr id="8" name="TextBox 7"/>
          <p:cNvSpPr txBox="1"/>
          <p:nvPr/>
        </p:nvSpPr>
        <p:spPr>
          <a:xfrm>
            <a:off x="4948808" y="5229200"/>
            <a:ext cx="1215752" cy="369332"/>
          </a:xfrm>
          <a:prstGeom prst="rect">
            <a:avLst/>
          </a:prstGeom>
          <a:solidFill>
            <a:schemeClr val="bg1"/>
          </a:solidFill>
          <a:ln>
            <a:solidFill>
              <a:schemeClr val="accent3"/>
            </a:solidFill>
          </a:ln>
        </p:spPr>
        <p:txBody>
          <a:bodyPr wrap="square" rtlCol="0">
            <a:spAutoFit/>
          </a:bodyPr>
          <a:lstStyle/>
          <a:p>
            <a:r>
              <a:rPr lang="en-GB" dirty="0">
                <a:latin typeface="+mj-lt"/>
              </a:rPr>
              <a:t>Education</a:t>
            </a:r>
          </a:p>
        </p:txBody>
      </p:sp>
      <p:sp>
        <p:nvSpPr>
          <p:cNvPr id="9" name="TextBox 8"/>
          <p:cNvSpPr txBox="1"/>
          <p:nvPr/>
        </p:nvSpPr>
        <p:spPr>
          <a:xfrm>
            <a:off x="5884912" y="4437112"/>
            <a:ext cx="864096" cy="369332"/>
          </a:xfrm>
          <a:prstGeom prst="rect">
            <a:avLst/>
          </a:prstGeom>
          <a:solidFill>
            <a:schemeClr val="bg1"/>
          </a:solidFill>
          <a:ln>
            <a:solidFill>
              <a:schemeClr val="accent3"/>
            </a:solidFill>
          </a:ln>
        </p:spPr>
        <p:txBody>
          <a:bodyPr wrap="square" rtlCol="0">
            <a:spAutoFit/>
          </a:bodyPr>
          <a:lstStyle/>
          <a:p>
            <a:r>
              <a:rPr lang="en-GB" dirty="0">
                <a:latin typeface="+mj-lt"/>
              </a:rPr>
              <a:t>Family</a:t>
            </a:r>
          </a:p>
        </p:txBody>
      </p:sp>
      <p:sp>
        <p:nvSpPr>
          <p:cNvPr id="10" name="TextBox 9"/>
          <p:cNvSpPr txBox="1"/>
          <p:nvPr/>
        </p:nvSpPr>
        <p:spPr>
          <a:xfrm>
            <a:off x="1132384" y="3356992"/>
            <a:ext cx="1639416" cy="646331"/>
          </a:xfrm>
          <a:prstGeom prst="rect">
            <a:avLst/>
          </a:prstGeom>
          <a:solidFill>
            <a:schemeClr val="bg1"/>
          </a:solidFill>
          <a:ln>
            <a:solidFill>
              <a:schemeClr val="accent3"/>
            </a:solidFill>
          </a:ln>
        </p:spPr>
        <p:txBody>
          <a:bodyPr wrap="square" rtlCol="0">
            <a:spAutoFit/>
          </a:bodyPr>
          <a:lstStyle/>
          <a:p>
            <a:r>
              <a:rPr lang="en-GB" dirty="0">
                <a:latin typeface="+mj-lt"/>
              </a:rPr>
              <a:t>Financial considerations</a:t>
            </a:r>
          </a:p>
        </p:txBody>
      </p:sp>
      <p:sp>
        <p:nvSpPr>
          <p:cNvPr id="11" name="TextBox 10"/>
          <p:cNvSpPr txBox="1"/>
          <p:nvPr/>
        </p:nvSpPr>
        <p:spPr>
          <a:xfrm>
            <a:off x="2068488" y="2564904"/>
            <a:ext cx="1063352" cy="646331"/>
          </a:xfrm>
          <a:prstGeom prst="rect">
            <a:avLst/>
          </a:prstGeom>
          <a:solidFill>
            <a:schemeClr val="bg1"/>
          </a:solidFill>
          <a:ln>
            <a:solidFill>
              <a:schemeClr val="accent3"/>
            </a:solidFill>
          </a:ln>
        </p:spPr>
        <p:txBody>
          <a:bodyPr wrap="square" rtlCol="0">
            <a:spAutoFit/>
          </a:bodyPr>
          <a:lstStyle/>
          <a:p>
            <a:r>
              <a:rPr lang="en-GB" dirty="0">
                <a:latin typeface="+mj-lt"/>
              </a:rPr>
              <a:t>Media coverage</a:t>
            </a:r>
          </a:p>
        </p:txBody>
      </p:sp>
      <p:sp>
        <p:nvSpPr>
          <p:cNvPr id="12" name="TextBox 11"/>
          <p:cNvSpPr txBox="1"/>
          <p:nvPr/>
        </p:nvSpPr>
        <p:spPr>
          <a:xfrm>
            <a:off x="5308848" y="1844824"/>
            <a:ext cx="919336" cy="646331"/>
          </a:xfrm>
          <a:prstGeom prst="rect">
            <a:avLst/>
          </a:prstGeom>
          <a:solidFill>
            <a:schemeClr val="bg1"/>
          </a:solidFill>
          <a:ln>
            <a:solidFill>
              <a:schemeClr val="accent3"/>
            </a:solidFill>
          </a:ln>
        </p:spPr>
        <p:txBody>
          <a:bodyPr wrap="square" rtlCol="0">
            <a:spAutoFit/>
          </a:bodyPr>
          <a:lstStyle/>
          <a:p>
            <a:r>
              <a:rPr lang="en-GB" dirty="0">
                <a:latin typeface="+mj-lt"/>
              </a:rPr>
              <a:t>Role models</a:t>
            </a:r>
          </a:p>
        </p:txBody>
      </p:sp>
      <p:sp>
        <p:nvSpPr>
          <p:cNvPr id="13" name="TextBox 12"/>
          <p:cNvSpPr txBox="1"/>
          <p:nvPr/>
        </p:nvSpPr>
        <p:spPr>
          <a:xfrm>
            <a:off x="6388968" y="3501008"/>
            <a:ext cx="1567408" cy="646331"/>
          </a:xfrm>
          <a:prstGeom prst="rect">
            <a:avLst/>
          </a:prstGeom>
          <a:solidFill>
            <a:schemeClr val="bg1"/>
          </a:solidFill>
          <a:ln>
            <a:solidFill>
              <a:schemeClr val="accent3"/>
            </a:solidFill>
          </a:ln>
        </p:spPr>
        <p:txBody>
          <a:bodyPr wrap="square" rtlCol="0">
            <a:spAutoFit/>
          </a:bodyPr>
          <a:lstStyle/>
          <a:p>
            <a:r>
              <a:rPr lang="en-GB" dirty="0">
                <a:latin typeface="+mj-lt"/>
              </a:rPr>
              <a:t>Time and commitments</a:t>
            </a:r>
          </a:p>
        </p:txBody>
      </p:sp>
      <p:sp>
        <p:nvSpPr>
          <p:cNvPr id="14" name="TextBox 13"/>
          <p:cNvSpPr txBox="1"/>
          <p:nvPr/>
        </p:nvSpPr>
        <p:spPr>
          <a:xfrm>
            <a:off x="5740896" y="2852936"/>
            <a:ext cx="1711424" cy="369332"/>
          </a:xfrm>
          <a:prstGeom prst="rect">
            <a:avLst/>
          </a:prstGeom>
          <a:solidFill>
            <a:schemeClr val="bg1"/>
          </a:solidFill>
          <a:ln>
            <a:solidFill>
              <a:schemeClr val="accent3"/>
            </a:solidFill>
          </a:ln>
        </p:spPr>
        <p:txBody>
          <a:bodyPr wrap="square" rtlCol="0">
            <a:spAutoFit/>
          </a:bodyPr>
          <a:lstStyle/>
          <a:p>
            <a:r>
              <a:rPr lang="en-GB" dirty="0">
                <a:latin typeface="+mj-lt"/>
              </a:rPr>
              <a:t>Discrimination</a:t>
            </a:r>
          </a:p>
        </p:txBody>
      </p:sp>
      <p:sp>
        <p:nvSpPr>
          <p:cNvPr id="15" name="TextBox 14"/>
          <p:cNvSpPr txBox="1"/>
          <p:nvPr/>
        </p:nvSpPr>
        <p:spPr>
          <a:xfrm>
            <a:off x="395536" y="6156012"/>
            <a:ext cx="8352928" cy="369332"/>
          </a:xfrm>
          <a:prstGeom prst="rect">
            <a:avLst/>
          </a:prstGeom>
          <a:solidFill>
            <a:schemeClr val="bg1"/>
          </a:solidFill>
          <a:ln>
            <a:solidFill>
              <a:srgbClr val="FF0000"/>
            </a:solidFill>
          </a:ln>
        </p:spPr>
        <p:txBody>
          <a:bodyPr wrap="square" rtlCol="0">
            <a:spAutoFit/>
          </a:bodyPr>
          <a:lstStyle/>
          <a:p>
            <a:pPr algn="ctr"/>
            <a:r>
              <a:rPr lang="en-GB" dirty="0">
                <a:latin typeface="+mj-lt"/>
              </a:rPr>
              <a:t>Create a whole page ‘mind-map’ explaining how each of the factors affect participation</a:t>
            </a:r>
          </a:p>
        </p:txBody>
      </p:sp>
      <p:sp>
        <p:nvSpPr>
          <p:cNvPr id="3" name="Footer Placeholder 2">
            <a:extLst>
              <a:ext uri="{FF2B5EF4-FFF2-40B4-BE49-F238E27FC236}">
                <a16:creationId xmlns:a16="http://schemas.microsoft.com/office/drawing/2014/main" id="{4E66CB4A-2497-5BE5-AFBF-BA005B4238B6}"/>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DBA9017-897A-D86E-D59A-FFA69BA585B4}"/>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7" name="Picture 16">
            <a:extLst>
              <a:ext uri="{FF2B5EF4-FFF2-40B4-BE49-F238E27FC236}">
                <a16:creationId xmlns:a16="http://schemas.microsoft.com/office/drawing/2014/main" id="{5EBB1FA8-E314-1375-F159-E3FD5540B6CE}"/>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8" name="Picture 17">
            <a:extLst>
              <a:ext uri="{FF2B5EF4-FFF2-40B4-BE49-F238E27FC236}">
                <a16:creationId xmlns:a16="http://schemas.microsoft.com/office/drawing/2014/main" id="{9C3C360B-90E2-26B1-2B73-CE6C7D845A15}"/>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259783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What you need to know</a:t>
            </a:r>
          </a:p>
        </p:txBody>
      </p:sp>
      <p:pic>
        <p:nvPicPr>
          <p:cNvPr id="5" name="Picture 4">
            <a:extLst>
              <a:ext uri="{FF2B5EF4-FFF2-40B4-BE49-F238E27FC236}">
                <a16:creationId xmlns:a16="http://schemas.microsoft.com/office/drawing/2014/main" id="{3CE1EAA7-89F3-A145-AB07-1A18D9688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365536"/>
            <a:ext cx="8784976" cy="2719648"/>
          </a:xfrm>
          <a:prstGeom prst="rect">
            <a:avLst/>
          </a:prstGeom>
        </p:spPr>
      </p:pic>
      <p:sp>
        <p:nvSpPr>
          <p:cNvPr id="3" name="Footer Placeholder 2">
            <a:extLst>
              <a:ext uri="{FF2B5EF4-FFF2-40B4-BE49-F238E27FC236}">
                <a16:creationId xmlns:a16="http://schemas.microsoft.com/office/drawing/2014/main" id="{F0978A0E-2024-BC9D-09F0-BBCBFD3EB68A}"/>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1464245-296C-9997-6048-426733818AAE}"/>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46BFD7BD-A6A1-BDDD-0F2B-C0B6621222D1}"/>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FD3591A5-D36E-79AC-0BF2-395C9B519C9C}"/>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677783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Factors that affect participation in physical activity</a:t>
            </a:r>
          </a:p>
        </p:txBody>
      </p:sp>
      <p:graphicFrame>
        <p:nvGraphicFramePr>
          <p:cNvPr id="3" name="Table 2">
            <a:extLst>
              <a:ext uri="{FF2B5EF4-FFF2-40B4-BE49-F238E27FC236}">
                <a16:creationId xmlns:a16="http://schemas.microsoft.com/office/drawing/2014/main" id="{9E93960F-11FC-3449-8AA5-AB984DFED2CD}"/>
              </a:ext>
            </a:extLst>
          </p:cNvPr>
          <p:cNvGraphicFramePr>
            <a:graphicFrameLocks noGrp="1"/>
          </p:cNvGraphicFramePr>
          <p:nvPr>
            <p:extLst>
              <p:ext uri="{D42A27DB-BD31-4B8C-83A1-F6EECF244321}">
                <p14:modId xmlns:p14="http://schemas.microsoft.com/office/powerpoint/2010/main" val="1118042058"/>
              </p:ext>
            </p:extLst>
          </p:nvPr>
        </p:nvGraphicFramePr>
        <p:xfrm>
          <a:off x="467544" y="1484784"/>
          <a:ext cx="8229600" cy="4765040"/>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2359441294"/>
                    </a:ext>
                  </a:extLst>
                </a:gridCol>
                <a:gridCol w="6501408">
                  <a:extLst>
                    <a:ext uri="{9D8B030D-6E8A-4147-A177-3AD203B41FA5}">
                      <a16:colId xmlns:a16="http://schemas.microsoft.com/office/drawing/2014/main" val="3611602069"/>
                    </a:ext>
                  </a:extLst>
                </a:gridCol>
              </a:tblGrid>
              <a:tr h="370840">
                <a:tc>
                  <a:txBody>
                    <a:bodyPr/>
                    <a:lstStyle/>
                    <a:p>
                      <a:r>
                        <a:rPr lang="en-US" dirty="0">
                          <a:latin typeface="+mj-lt"/>
                        </a:rPr>
                        <a:t>Factor</a:t>
                      </a:r>
                    </a:p>
                  </a:txBody>
                  <a:tcPr/>
                </a:tc>
                <a:tc>
                  <a:txBody>
                    <a:bodyPr/>
                    <a:lstStyle/>
                    <a:p>
                      <a:r>
                        <a:rPr lang="en-US" dirty="0">
                          <a:latin typeface="+mj-lt"/>
                        </a:rPr>
                        <a:t>Whom does it affect and why?</a:t>
                      </a:r>
                    </a:p>
                  </a:txBody>
                  <a:tcPr/>
                </a:tc>
                <a:extLst>
                  <a:ext uri="{0D108BD9-81ED-4DB2-BD59-A6C34878D82A}">
                    <a16:rowId xmlns:a16="http://schemas.microsoft.com/office/drawing/2014/main" val="444243289"/>
                  </a:ext>
                </a:extLst>
              </a:tr>
              <a:tr h="370840">
                <a:tc>
                  <a:txBody>
                    <a:bodyPr/>
                    <a:lstStyle/>
                    <a:p>
                      <a:r>
                        <a:rPr lang="en-US" dirty="0">
                          <a:latin typeface="+mj-lt"/>
                        </a:rPr>
                        <a:t>Access</a:t>
                      </a:r>
                    </a:p>
                  </a:txBody>
                  <a:tcPr/>
                </a:tc>
                <a:tc>
                  <a:txBody>
                    <a:bodyPr/>
                    <a:lstStyle/>
                    <a:p>
                      <a:r>
                        <a:rPr lang="en-US" dirty="0">
                          <a:latin typeface="+mj-lt"/>
                        </a:rPr>
                        <a:t>People with disabilities, the elderly, women (see slides 26-27)</a:t>
                      </a:r>
                    </a:p>
                  </a:txBody>
                  <a:tcPr/>
                </a:tc>
                <a:extLst>
                  <a:ext uri="{0D108BD9-81ED-4DB2-BD59-A6C34878D82A}">
                    <a16:rowId xmlns:a16="http://schemas.microsoft.com/office/drawing/2014/main" val="1846545266"/>
                  </a:ext>
                </a:extLst>
              </a:tr>
              <a:tr h="370840">
                <a:tc>
                  <a:txBody>
                    <a:bodyPr/>
                    <a:lstStyle/>
                    <a:p>
                      <a:r>
                        <a:rPr lang="en-US" dirty="0">
                          <a:latin typeface="+mj-lt"/>
                        </a:rPr>
                        <a:t>Discrimination</a:t>
                      </a:r>
                    </a:p>
                  </a:txBody>
                  <a:tcPr/>
                </a:tc>
                <a:tc>
                  <a:txBody>
                    <a:bodyPr/>
                    <a:lstStyle/>
                    <a:p>
                      <a:r>
                        <a:rPr lang="en-US" dirty="0">
                          <a:latin typeface="+mj-lt"/>
                        </a:rPr>
                        <a:t>People of minority ethnic groups / people with disabilities. May be discriminated against, discouraging them from participating</a:t>
                      </a:r>
                    </a:p>
                  </a:txBody>
                  <a:tcPr/>
                </a:tc>
                <a:extLst>
                  <a:ext uri="{0D108BD9-81ED-4DB2-BD59-A6C34878D82A}">
                    <a16:rowId xmlns:a16="http://schemas.microsoft.com/office/drawing/2014/main" val="2490976257"/>
                  </a:ext>
                </a:extLst>
              </a:tr>
              <a:tr h="370840">
                <a:tc>
                  <a:txBody>
                    <a:bodyPr/>
                    <a:lstStyle/>
                    <a:p>
                      <a:r>
                        <a:rPr lang="en-US" dirty="0">
                          <a:latin typeface="+mj-lt"/>
                        </a:rPr>
                        <a:t>Education</a:t>
                      </a:r>
                    </a:p>
                  </a:txBody>
                  <a:tcPr/>
                </a:tc>
                <a:tc>
                  <a:txBody>
                    <a:bodyPr/>
                    <a:lstStyle/>
                    <a:p>
                      <a:r>
                        <a:rPr lang="en-US" dirty="0">
                          <a:latin typeface="+mj-lt"/>
                        </a:rPr>
                        <a:t>Those educated on the health benefits of physical activity may be more likely to participate</a:t>
                      </a:r>
                    </a:p>
                  </a:txBody>
                  <a:tcPr/>
                </a:tc>
                <a:extLst>
                  <a:ext uri="{0D108BD9-81ED-4DB2-BD59-A6C34878D82A}">
                    <a16:rowId xmlns:a16="http://schemas.microsoft.com/office/drawing/2014/main" val="679500674"/>
                  </a:ext>
                </a:extLst>
              </a:tr>
              <a:tr h="370840">
                <a:tc>
                  <a:txBody>
                    <a:bodyPr/>
                    <a:lstStyle/>
                    <a:p>
                      <a:r>
                        <a:rPr lang="en-US" dirty="0">
                          <a:latin typeface="+mj-lt"/>
                        </a:rPr>
                        <a:t>Environment / climate</a:t>
                      </a:r>
                    </a:p>
                  </a:txBody>
                  <a:tcPr/>
                </a:tc>
                <a:tc>
                  <a:txBody>
                    <a:bodyPr/>
                    <a:lstStyle/>
                    <a:p>
                      <a:r>
                        <a:rPr lang="en-US" dirty="0">
                          <a:latin typeface="+mj-lt"/>
                        </a:rPr>
                        <a:t>In mountainous areas, activities such as hiking or skiing may be popular and well supported</a:t>
                      </a:r>
                    </a:p>
                  </a:txBody>
                  <a:tcPr/>
                </a:tc>
                <a:extLst>
                  <a:ext uri="{0D108BD9-81ED-4DB2-BD59-A6C34878D82A}">
                    <a16:rowId xmlns:a16="http://schemas.microsoft.com/office/drawing/2014/main" val="3665518543"/>
                  </a:ext>
                </a:extLst>
              </a:tr>
              <a:tr h="370840">
                <a:tc>
                  <a:txBody>
                    <a:bodyPr/>
                    <a:lstStyle/>
                    <a:p>
                      <a:r>
                        <a:rPr lang="en-US" dirty="0">
                          <a:latin typeface="+mj-lt"/>
                        </a:rPr>
                        <a:t>Family</a:t>
                      </a:r>
                    </a:p>
                  </a:txBody>
                  <a:tcPr/>
                </a:tc>
                <a:tc>
                  <a:txBody>
                    <a:bodyPr/>
                    <a:lstStyle/>
                    <a:p>
                      <a:r>
                        <a:rPr lang="en-US" dirty="0">
                          <a:latin typeface="+mj-lt"/>
                        </a:rPr>
                        <a:t>Traditionally, in some countries women are expected to look after the family, meaning fewer opportunities to participate in physical activities. </a:t>
                      </a:r>
                    </a:p>
                    <a:p>
                      <a:r>
                        <a:rPr lang="en-US" dirty="0">
                          <a:latin typeface="+mj-lt"/>
                        </a:rPr>
                        <a:t>Your family’s habits and attitude towards exercise could influence your approach.</a:t>
                      </a:r>
                    </a:p>
                  </a:txBody>
                  <a:tcPr/>
                </a:tc>
                <a:extLst>
                  <a:ext uri="{0D108BD9-81ED-4DB2-BD59-A6C34878D82A}">
                    <a16:rowId xmlns:a16="http://schemas.microsoft.com/office/drawing/2014/main" val="366498310"/>
                  </a:ext>
                </a:extLst>
              </a:tr>
              <a:tr h="370840">
                <a:tc>
                  <a:txBody>
                    <a:bodyPr/>
                    <a:lstStyle/>
                    <a:p>
                      <a:r>
                        <a:rPr lang="en-US" dirty="0">
                          <a:latin typeface="+mj-lt"/>
                        </a:rPr>
                        <a:t>Financial considerations</a:t>
                      </a:r>
                    </a:p>
                  </a:txBody>
                  <a:tcPr/>
                </a:tc>
                <a:tc>
                  <a:txBody>
                    <a:bodyPr/>
                    <a:lstStyle/>
                    <a:p>
                      <a:r>
                        <a:rPr lang="en-US" dirty="0">
                          <a:latin typeface="+mj-lt"/>
                        </a:rPr>
                        <a:t>Expensive activities such as golf and horse riding may not be accessible for those from lower socio-economic backgrounds</a:t>
                      </a:r>
                    </a:p>
                  </a:txBody>
                  <a:tcPr/>
                </a:tc>
                <a:extLst>
                  <a:ext uri="{0D108BD9-81ED-4DB2-BD59-A6C34878D82A}">
                    <a16:rowId xmlns:a16="http://schemas.microsoft.com/office/drawing/2014/main" val="2712337319"/>
                  </a:ext>
                </a:extLst>
              </a:tr>
            </a:tbl>
          </a:graphicData>
        </a:graphic>
      </p:graphicFrame>
      <p:sp>
        <p:nvSpPr>
          <p:cNvPr id="4" name="Footer Placeholder 2">
            <a:extLst>
              <a:ext uri="{FF2B5EF4-FFF2-40B4-BE49-F238E27FC236}">
                <a16:creationId xmlns:a16="http://schemas.microsoft.com/office/drawing/2014/main" id="{B18C5D00-61D9-A780-A48E-D9A2D385422F}"/>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C822A09-A56B-569A-F0D5-1A2D392EA67C}"/>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2A744A75-EA0D-573E-43D9-B79F8532458C}"/>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028DBCC5-B6A4-01F2-27C1-4EF2BA8F5108}"/>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062878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Factors that affect participation in physical activity</a:t>
            </a:r>
          </a:p>
        </p:txBody>
      </p:sp>
      <p:graphicFrame>
        <p:nvGraphicFramePr>
          <p:cNvPr id="3" name="Table 2">
            <a:extLst>
              <a:ext uri="{FF2B5EF4-FFF2-40B4-BE49-F238E27FC236}">
                <a16:creationId xmlns:a16="http://schemas.microsoft.com/office/drawing/2014/main" id="{9E93960F-11FC-3449-8AA5-AB984DFED2CD}"/>
              </a:ext>
            </a:extLst>
          </p:cNvPr>
          <p:cNvGraphicFramePr>
            <a:graphicFrameLocks noGrp="1"/>
          </p:cNvGraphicFramePr>
          <p:nvPr>
            <p:extLst>
              <p:ext uri="{D42A27DB-BD31-4B8C-83A1-F6EECF244321}">
                <p14:modId xmlns:p14="http://schemas.microsoft.com/office/powerpoint/2010/main" val="2048287808"/>
              </p:ext>
            </p:extLst>
          </p:nvPr>
        </p:nvGraphicFramePr>
        <p:xfrm>
          <a:off x="467544" y="1484784"/>
          <a:ext cx="8229600" cy="3388360"/>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2359441294"/>
                    </a:ext>
                  </a:extLst>
                </a:gridCol>
                <a:gridCol w="6501408">
                  <a:extLst>
                    <a:ext uri="{9D8B030D-6E8A-4147-A177-3AD203B41FA5}">
                      <a16:colId xmlns:a16="http://schemas.microsoft.com/office/drawing/2014/main" val="3611602069"/>
                    </a:ext>
                  </a:extLst>
                </a:gridCol>
              </a:tblGrid>
              <a:tr h="370840">
                <a:tc>
                  <a:txBody>
                    <a:bodyPr/>
                    <a:lstStyle/>
                    <a:p>
                      <a:r>
                        <a:rPr lang="en-US" dirty="0">
                          <a:latin typeface="+mj-lt"/>
                        </a:rPr>
                        <a:t>Factor</a:t>
                      </a:r>
                    </a:p>
                  </a:txBody>
                  <a:tcPr/>
                </a:tc>
                <a:tc>
                  <a:txBody>
                    <a:bodyPr/>
                    <a:lstStyle/>
                    <a:p>
                      <a:r>
                        <a:rPr lang="en-US" dirty="0">
                          <a:latin typeface="+mj-lt"/>
                        </a:rPr>
                        <a:t>Whom does it affect and why?</a:t>
                      </a:r>
                    </a:p>
                  </a:txBody>
                  <a:tcPr/>
                </a:tc>
                <a:extLst>
                  <a:ext uri="{0D108BD9-81ED-4DB2-BD59-A6C34878D82A}">
                    <a16:rowId xmlns:a16="http://schemas.microsoft.com/office/drawing/2014/main" val="444243289"/>
                  </a:ext>
                </a:extLst>
              </a:tr>
              <a:tr h="370840">
                <a:tc>
                  <a:txBody>
                    <a:bodyPr/>
                    <a:lstStyle/>
                    <a:p>
                      <a:r>
                        <a:rPr lang="en-US" dirty="0">
                          <a:latin typeface="+mj-lt"/>
                        </a:rPr>
                        <a:t>Media coverage</a:t>
                      </a:r>
                    </a:p>
                  </a:txBody>
                  <a:tcPr/>
                </a:tc>
                <a:tc>
                  <a:txBody>
                    <a:bodyPr/>
                    <a:lstStyle/>
                    <a:p>
                      <a:r>
                        <a:rPr lang="en-US" dirty="0">
                          <a:latin typeface="+mj-lt"/>
                        </a:rPr>
                        <a:t>Very dominated by male sports, meaning males have plenty of inspiration to participate.</a:t>
                      </a:r>
                    </a:p>
                    <a:p>
                      <a:r>
                        <a:rPr lang="en-US" dirty="0">
                          <a:latin typeface="+mj-lt"/>
                        </a:rPr>
                        <a:t>Little female sport covered in the media means less inspiration to participate.</a:t>
                      </a:r>
                    </a:p>
                  </a:txBody>
                  <a:tcPr/>
                </a:tc>
                <a:extLst>
                  <a:ext uri="{0D108BD9-81ED-4DB2-BD59-A6C34878D82A}">
                    <a16:rowId xmlns:a16="http://schemas.microsoft.com/office/drawing/2014/main" val="1846545266"/>
                  </a:ext>
                </a:extLst>
              </a:tr>
              <a:tr h="370840">
                <a:tc>
                  <a:txBody>
                    <a:bodyPr/>
                    <a:lstStyle/>
                    <a:p>
                      <a:r>
                        <a:rPr lang="en-US" dirty="0">
                          <a:latin typeface="+mj-lt"/>
                        </a:rPr>
                        <a:t>Role models</a:t>
                      </a:r>
                    </a:p>
                  </a:txBody>
                  <a:tcPr/>
                </a:tc>
                <a:tc>
                  <a:txBody>
                    <a:bodyPr/>
                    <a:lstStyle/>
                    <a:p>
                      <a:r>
                        <a:rPr lang="en-US" dirty="0">
                          <a:latin typeface="+mj-lt"/>
                        </a:rPr>
                        <a:t>Males have many role models due to extensive media coverage in male sport (females have fewer role models)</a:t>
                      </a:r>
                    </a:p>
                    <a:p>
                      <a:r>
                        <a:rPr lang="en-US" dirty="0">
                          <a:latin typeface="+mj-lt"/>
                        </a:rPr>
                        <a:t>Minority sports are not covered in the media to the same extent, meaning there are fewer role models in such activities</a:t>
                      </a:r>
                    </a:p>
                  </a:txBody>
                  <a:tcPr/>
                </a:tc>
                <a:extLst>
                  <a:ext uri="{0D108BD9-81ED-4DB2-BD59-A6C34878D82A}">
                    <a16:rowId xmlns:a16="http://schemas.microsoft.com/office/drawing/2014/main" val="2490976257"/>
                  </a:ext>
                </a:extLst>
              </a:tr>
              <a:tr h="370840">
                <a:tc>
                  <a:txBody>
                    <a:bodyPr/>
                    <a:lstStyle/>
                    <a:p>
                      <a:r>
                        <a:rPr lang="en-US" dirty="0">
                          <a:latin typeface="+mj-lt"/>
                        </a:rPr>
                        <a:t>Time and work commitment</a:t>
                      </a:r>
                    </a:p>
                  </a:txBody>
                  <a:tcPr/>
                </a:tc>
                <a:tc>
                  <a:txBody>
                    <a:bodyPr/>
                    <a:lstStyle/>
                    <a:p>
                      <a:r>
                        <a:rPr lang="en-US" dirty="0">
                          <a:latin typeface="+mj-lt"/>
                        </a:rPr>
                        <a:t>People in full-time work may have less time for activities or may feel too tired to take part</a:t>
                      </a:r>
                    </a:p>
                  </a:txBody>
                  <a:tcPr/>
                </a:tc>
                <a:extLst>
                  <a:ext uri="{0D108BD9-81ED-4DB2-BD59-A6C34878D82A}">
                    <a16:rowId xmlns:a16="http://schemas.microsoft.com/office/drawing/2014/main" val="679500674"/>
                  </a:ext>
                </a:extLst>
              </a:tr>
            </a:tbl>
          </a:graphicData>
        </a:graphic>
      </p:graphicFrame>
      <p:sp>
        <p:nvSpPr>
          <p:cNvPr id="4" name="Footer Placeholder 2">
            <a:extLst>
              <a:ext uri="{FF2B5EF4-FFF2-40B4-BE49-F238E27FC236}">
                <a16:creationId xmlns:a16="http://schemas.microsoft.com/office/drawing/2014/main" id="{8FEB1A4E-502F-4EC0-991E-AA79858568A2}"/>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8DCE72C-DBBA-7D8C-E539-35B32A3A35B8}"/>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1E2DBE48-39D5-0DF9-3E5D-0928A61E97BE}"/>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25BBC4D8-9AB7-3520-FD85-F2DD33273B73}"/>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018847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Strategies to increase participation in physical activity</a:t>
            </a:r>
          </a:p>
        </p:txBody>
      </p:sp>
      <p:sp>
        <p:nvSpPr>
          <p:cNvPr id="4" name="Oval 3"/>
          <p:cNvSpPr/>
          <p:nvPr/>
        </p:nvSpPr>
        <p:spPr>
          <a:xfrm>
            <a:off x="3436640" y="2996952"/>
            <a:ext cx="2088232"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 name="TextBox 4"/>
          <p:cNvSpPr txBox="1"/>
          <p:nvPr/>
        </p:nvSpPr>
        <p:spPr>
          <a:xfrm>
            <a:off x="3476802" y="3319462"/>
            <a:ext cx="2016224" cy="923330"/>
          </a:xfrm>
          <a:prstGeom prst="rect">
            <a:avLst/>
          </a:prstGeom>
          <a:noFill/>
        </p:spPr>
        <p:txBody>
          <a:bodyPr wrap="square" rtlCol="0">
            <a:spAutoFit/>
          </a:bodyPr>
          <a:lstStyle/>
          <a:p>
            <a:pPr algn="ctr"/>
            <a:r>
              <a:rPr lang="en-GB" dirty="0">
                <a:solidFill>
                  <a:schemeClr val="bg1"/>
                </a:solidFill>
                <a:latin typeface="+mj-lt"/>
              </a:rPr>
              <a:t>Strategies to increase participation</a:t>
            </a:r>
          </a:p>
        </p:txBody>
      </p:sp>
      <p:sp>
        <p:nvSpPr>
          <p:cNvPr id="6" name="TextBox 5"/>
          <p:cNvSpPr txBox="1"/>
          <p:nvPr/>
        </p:nvSpPr>
        <p:spPr>
          <a:xfrm>
            <a:off x="3148608" y="1844824"/>
            <a:ext cx="864096" cy="369332"/>
          </a:xfrm>
          <a:prstGeom prst="rect">
            <a:avLst/>
          </a:prstGeom>
          <a:solidFill>
            <a:schemeClr val="bg1"/>
          </a:solidFill>
          <a:ln>
            <a:solidFill>
              <a:schemeClr val="accent3"/>
            </a:solidFill>
          </a:ln>
        </p:spPr>
        <p:txBody>
          <a:bodyPr wrap="square" rtlCol="0">
            <a:spAutoFit/>
          </a:bodyPr>
          <a:lstStyle/>
          <a:p>
            <a:r>
              <a:rPr lang="en-GB" dirty="0">
                <a:latin typeface="+mj-lt"/>
              </a:rPr>
              <a:t>Access</a:t>
            </a:r>
          </a:p>
        </p:txBody>
      </p:sp>
      <p:sp>
        <p:nvSpPr>
          <p:cNvPr id="7" name="TextBox 6"/>
          <p:cNvSpPr txBox="1"/>
          <p:nvPr/>
        </p:nvSpPr>
        <p:spPr>
          <a:xfrm>
            <a:off x="2140496" y="4941168"/>
            <a:ext cx="1503784" cy="646331"/>
          </a:xfrm>
          <a:prstGeom prst="rect">
            <a:avLst/>
          </a:prstGeom>
          <a:solidFill>
            <a:schemeClr val="bg1"/>
          </a:solidFill>
          <a:ln>
            <a:solidFill>
              <a:schemeClr val="accent3"/>
            </a:solidFill>
          </a:ln>
        </p:spPr>
        <p:txBody>
          <a:bodyPr wrap="square" rtlCol="0">
            <a:spAutoFit/>
          </a:bodyPr>
          <a:lstStyle/>
          <a:p>
            <a:r>
              <a:rPr lang="en-GB" dirty="0">
                <a:latin typeface="+mj-lt"/>
              </a:rPr>
              <a:t>Environment/climate</a:t>
            </a:r>
          </a:p>
        </p:txBody>
      </p:sp>
      <p:sp>
        <p:nvSpPr>
          <p:cNvPr id="8" name="TextBox 7"/>
          <p:cNvSpPr txBox="1"/>
          <p:nvPr/>
        </p:nvSpPr>
        <p:spPr>
          <a:xfrm>
            <a:off x="4948808" y="5229200"/>
            <a:ext cx="1215752" cy="369332"/>
          </a:xfrm>
          <a:prstGeom prst="rect">
            <a:avLst/>
          </a:prstGeom>
          <a:solidFill>
            <a:schemeClr val="bg1"/>
          </a:solidFill>
          <a:ln>
            <a:solidFill>
              <a:schemeClr val="accent3"/>
            </a:solidFill>
          </a:ln>
        </p:spPr>
        <p:txBody>
          <a:bodyPr wrap="square" rtlCol="0">
            <a:spAutoFit/>
          </a:bodyPr>
          <a:lstStyle/>
          <a:p>
            <a:r>
              <a:rPr lang="en-GB" dirty="0">
                <a:latin typeface="+mj-lt"/>
              </a:rPr>
              <a:t>Education</a:t>
            </a:r>
          </a:p>
        </p:txBody>
      </p:sp>
      <p:sp>
        <p:nvSpPr>
          <p:cNvPr id="9" name="TextBox 8"/>
          <p:cNvSpPr txBox="1"/>
          <p:nvPr/>
        </p:nvSpPr>
        <p:spPr>
          <a:xfrm>
            <a:off x="5884912" y="4437112"/>
            <a:ext cx="864096" cy="369332"/>
          </a:xfrm>
          <a:prstGeom prst="rect">
            <a:avLst/>
          </a:prstGeom>
          <a:solidFill>
            <a:schemeClr val="bg1"/>
          </a:solidFill>
          <a:ln>
            <a:solidFill>
              <a:schemeClr val="accent3"/>
            </a:solidFill>
          </a:ln>
        </p:spPr>
        <p:txBody>
          <a:bodyPr wrap="square" rtlCol="0">
            <a:spAutoFit/>
          </a:bodyPr>
          <a:lstStyle/>
          <a:p>
            <a:r>
              <a:rPr lang="en-GB" dirty="0">
                <a:latin typeface="+mj-lt"/>
              </a:rPr>
              <a:t>Family</a:t>
            </a:r>
          </a:p>
        </p:txBody>
      </p:sp>
      <p:sp>
        <p:nvSpPr>
          <p:cNvPr id="10" name="TextBox 9"/>
          <p:cNvSpPr txBox="1"/>
          <p:nvPr/>
        </p:nvSpPr>
        <p:spPr>
          <a:xfrm>
            <a:off x="1132384" y="3356992"/>
            <a:ext cx="1639416" cy="646331"/>
          </a:xfrm>
          <a:prstGeom prst="rect">
            <a:avLst/>
          </a:prstGeom>
          <a:solidFill>
            <a:schemeClr val="bg1"/>
          </a:solidFill>
          <a:ln>
            <a:solidFill>
              <a:schemeClr val="accent3"/>
            </a:solidFill>
          </a:ln>
        </p:spPr>
        <p:txBody>
          <a:bodyPr wrap="square" rtlCol="0">
            <a:spAutoFit/>
          </a:bodyPr>
          <a:lstStyle/>
          <a:p>
            <a:r>
              <a:rPr lang="en-GB" dirty="0">
                <a:latin typeface="+mj-lt"/>
              </a:rPr>
              <a:t>Financial considerations</a:t>
            </a:r>
          </a:p>
        </p:txBody>
      </p:sp>
      <p:sp>
        <p:nvSpPr>
          <p:cNvPr id="11" name="TextBox 10"/>
          <p:cNvSpPr txBox="1"/>
          <p:nvPr/>
        </p:nvSpPr>
        <p:spPr>
          <a:xfrm>
            <a:off x="2068488" y="2564904"/>
            <a:ext cx="1063352" cy="646331"/>
          </a:xfrm>
          <a:prstGeom prst="rect">
            <a:avLst/>
          </a:prstGeom>
          <a:solidFill>
            <a:schemeClr val="bg1"/>
          </a:solidFill>
          <a:ln>
            <a:solidFill>
              <a:schemeClr val="accent3"/>
            </a:solidFill>
          </a:ln>
        </p:spPr>
        <p:txBody>
          <a:bodyPr wrap="square" rtlCol="0">
            <a:spAutoFit/>
          </a:bodyPr>
          <a:lstStyle/>
          <a:p>
            <a:r>
              <a:rPr lang="en-GB" dirty="0">
                <a:latin typeface="+mj-lt"/>
              </a:rPr>
              <a:t>Media coverage</a:t>
            </a:r>
          </a:p>
        </p:txBody>
      </p:sp>
      <p:sp>
        <p:nvSpPr>
          <p:cNvPr id="12" name="TextBox 11"/>
          <p:cNvSpPr txBox="1"/>
          <p:nvPr/>
        </p:nvSpPr>
        <p:spPr>
          <a:xfrm>
            <a:off x="5308848" y="1844824"/>
            <a:ext cx="919336" cy="646331"/>
          </a:xfrm>
          <a:prstGeom prst="rect">
            <a:avLst/>
          </a:prstGeom>
          <a:solidFill>
            <a:schemeClr val="bg1"/>
          </a:solidFill>
          <a:ln>
            <a:solidFill>
              <a:schemeClr val="accent3"/>
            </a:solidFill>
          </a:ln>
        </p:spPr>
        <p:txBody>
          <a:bodyPr wrap="square" rtlCol="0">
            <a:spAutoFit/>
          </a:bodyPr>
          <a:lstStyle/>
          <a:p>
            <a:r>
              <a:rPr lang="en-GB" dirty="0">
                <a:latin typeface="+mj-lt"/>
              </a:rPr>
              <a:t>Role models</a:t>
            </a:r>
          </a:p>
        </p:txBody>
      </p:sp>
      <p:sp>
        <p:nvSpPr>
          <p:cNvPr id="13" name="TextBox 12"/>
          <p:cNvSpPr txBox="1"/>
          <p:nvPr/>
        </p:nvSpPr>
        <p:spPr>
          <a:xfrm>
            <a:off x="6388968" y="3501008"/>
            <a:ext cx="1567408" cy="646331"/>
          </a:xfrm>
          <a:prstGeom prst="rect">
            <a:avLst/>
          </a:prstGeom>
          <a:solidFill>
            <a:schemeClr val="bg1"/>
          </a:solidFill>
          <a:ln>
            <a:solidFill>
              <a:schemeClr val="accent3"/>
            </a:solidFill>
          </a:ln>
        </p:spPr>
        <p:txBody>
          <a:bodyPr wrap="square" rtlCol="0">
            <a:spAutoFit/>
          </a:bodyPr>
          <a:lstStyle/>
          <a:p>
            <a:r>
              <a:rPr lang="en-GB" dirty="0">
                <a:latin typeface="+mj-lt"/>
              </a:rPr>
              <a:t>Time and commitments</a:t>
            </a:r>
          </a:p>
        </p:txBody>
      </p:sp>
      <p:sp>
        <p:nvSpPr>
          <p:cNvPr id="14" name="TextBox 13"/>
          <p:cNvSpPr txBox="1"/>
          <p:nvPr/>
        </p:nvSpPr>
        <p:spPr>
          <a:xfrm>
            <a:off x="5740896" y="2852936"/>
            <a:ext cx="1711424" cy="369332"/>
          </a:xfrm>
          <a:prstGeom prst="rect">
            <a:avLst/>
          </a:prstGeom>
          <a:solidFill>
            <a:schemeClr val="bg1"/>
          </a:solidFill>
          <a:ln>
            <a:solidFill>
              <a:schemeClr val="accent3"/>
            </a:solidFill>
          </a:ln>
        </p:spPr>
        <p:txBody>
          <a:bodyPr wrap="square" rtlCol="0">
            <a:spAutoFit/>
          </a:bodyPr>
          <a:lstStyle/>
          <a:p>
            <a:r>
              <a:rPr lang="en-GB" dirty="0">
                <a:latin typeface="+mj-lt"/>
              </a:rPr>
              <a:t>Discrimination</a:t>
            </a:r>
          </a:p>
        </p:txBody>
      </p:sp>
      <p:sp>
        <p:nvSpPr>
          <p:cNvPr id="15" name="TextBox 14"/>
          <p:cNvSpPr txBox="1"/>
          <p:nvPr/>
        </p:nvSpPr>
        <p:spPr>
          <a:xfrm>
            <a:off x="395536" y="6093296"/>
            <a:ext cx="8352928" cy="369332"/>
          </a:xfrm>
          <a:prstGeom prst="rect">
            <a:avLst/>
          </a:prstGeom>
          <a:solidFill>
            <a:schemeClr val="bg1"/>
          </a:solidFill>
          <a:ln>
            <a:solidFill>
              <a:srgbClr val="FF0000"/>
            </a:solidFill>
          </a:ln>
        </p:spPr>
        <p:txBody>
          <a:bodyPr wrap="square" rtlCol="0">
            <a:spAutoFit/>
          </a:bodyPr>
          <a:lstStyle/>
          <a:p>
            <a:pPr algn="ctr"/>
            <a:r>
              <a:rPr lang="en-GB" dirty="0">
                <a:latin typeface="+mj-lt"/>
              </a:rPr>
              <a:t>Create a whole page ‘mind-map’ describing strategies to increase participation</a:t>
            </a:r>
          </a:p>
        </p:txBody>
      </p:sp>
      <p:sp>
        <p:nvSpPr>
          <p:cNvPr id="3" name="Footer Placeholder 2">
            <a:extLst>
              <a:ext uri="{FF2B5EF4-FFF2-40B4-BE49-F238E27FC236}">
                <a16:creationId xmlns:a16="http://schemas.microsoft.com/office/drawing/2014/main" id="{3FD2F22D-E267-AD7E-3F27-73D6EB98A3E9}"/>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B7B5C90-B3B4-B4E4-1B7D-7CED255B2A6E}"/>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7" name="Picture 16">
            <a:extLst>
              <a:ext uri="{FF2B5EF4-FFF2-40B4-BE49-F238E27FC236}">
                <a16:creationId xmlns:a16="http://schemas.microsoft.com/office/drawing/2014/main" id="{123D007D-B2C0-A04A-FB90-D8BC68E03481}"/>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8" name="Picture 17">
            <a:extLst>
              <a:ext uri="{FF2B5EF4-FFF2-40B4-BE49-F238E27FC236}">
                <a16:creationId xmlns:a16="http://schemas.microsoft.com/office/drawing/2014/main" id="{9394555C-8B1E-E60C-71DE-9A1D669408B6}"/>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078174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Strategies to increase participation in physical activity</a:t>
            </a:r>
          </a:p>
        </p:txBody>
      </p:sp>
      <p:graphicFrame>
        <p:nvGraphicFramePr>
          <p:cNvPr id="3" name="Table 2">
            <a:extLst>
              <a:ext uri="{FF2B5EF4-FFF2-40B4-BE49-F238E27FC236}">
                <a16:creationId xmlns:a16="http://schemas.microsoft.com/office/drawing/2014/main" id="{9E93960F-11FC-3449-8AA5-AB984DFED2CD}"/>
              </a:ext>
            </a:extLst>
          </p:cNvPr>
          <p:cNvGraphicFramePr>
            <a:graphicFrameLocks noGrp="1"/>
          </p:cNvGraphicFramePr>
          <p:nvPr>
            <p:extLst>
              <p:ext uri="{D42A27DB-BD31-4B8C-83A1-F6EECF244321}">
                <p14:modId xmlns:p14="http://schemas.microsoft.com/office/powerpoint/2010/main" val="2486898612"/>
              </p:ext>
            </p:extLst>
          </p:nvPr>
        </p:nvGraphicFramePr>
        <p:xfrm>
          <a:off x="467544" y="1484784"/>
          <a:ext cx="8229600" cy="4119880"/>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2359441294"/>
                    </a:ext>
                  </a:extLst>
                </a:gridCol>
                <a:gridCol w="6501408">
                  <a:extLst>
                    <a:ext uri="{9D8B030D-6E8A-4147-A177-3AD203B41FA5}">
                      <a16:colId xmlns:a16="http://schemas.microsoft.com/office/drawing/2014/main" val="3611602069"/>
                    </a:ext>
                  </a:extLst>
                </a:gridCol>
              </a:tblGrid>
              <a:tr h="370840">
                <a:tc>
                  <a:txBody>
                    <a:bodyPr/>
                    <a:lstStyle/>
                    <a:p>
                      <a:r>
                        <a:rPr lang="en-US" dirty="0">
                          <a:latin typeface="+mj-lt"/>
                        </a:rPr>
                        <a:t>Factor</a:t>
                      </a:r>
                    </a:p>
                  </a:txBody>
                  <a:tcPr/>
                </a:tc>
                <a:tc>
                  <a:txBody>
                    <a:bodyPr/>
                    <a:lstStyle/>
                    <a:p>
                      <a:r>
                        <a:rPr kumimoji="0" lang="en-GB" b="1" kern="1200" dirty="0">
                          <a:solidFill>
                            <a:schemeClr val="lt1"/>
                          </a:solidFill>
                          <a:latin typeface="+mj-lt"/>
                          <a:ea typeface="+mn-ea"/>
                          <a:cs typeface="+mn-cs"/>
                        </a:rPr>
                        <a:t>Strategies to increase participation</a:t>
                      </a:r>
                      <a:endParaRPr lang="en-US" dirty="0">
                        <a:latin typeface="+mj-lt"/>
                      </a:endParaRPr>
                    </a:p>
                  </a:txBody>
                  <a:tcPr/>
                </a:tc>
                <a:extLst>
                  <a:ext uri="{0D108BD9-81ED-4DB2-BD59-A6C34878D82A}">
                    <a16:rowId xmlns:a16="http://schemas.microsoft.com/office/drawing/2014/main" val="444243289"/>
                  </a:ext>
                </a:extLst>
              </a:tr>
              <a:tr h="370840">
                <a:tc>
                  <a:txBody>
                    <a:bodyPr/>
                    <a:lstStyle/>
                    <a:p>
                      <a:r>
                        <a:rPr lang="en-US" dirty="0">
                          <a:latin typeface="+mj-lt"/>
                        </a:rPr>
                        <a:t>Access</a:t>
                      </a:r>
                    </a:p>
                  </a:txBody>
                  <a:tcPr/>
                </a:tc>
                <a:tc>
                  <a:txBody>
                    <a:bodyPr/>
                    <a:lstStyle/>
                    <a:p>
                      <a:pPr marL="285750" indent="-285750">
                        <a:buFontTx/>
                        <a:buChar char="-"/>
                      </a:pPr>
                      <a:r>
                        <a:rPr lang="en-US" dirty="0">
                          <a:latin typeface="+mj-lt"/>
                        </a:rPr>
                        <a:t>Disabled-friendly leisure </a:t>
                      </a:r>
                      <a:r>
                        <a:rPr lang="en-US" dirty="0" err="1">
                          <a:latin typeface="+mj-lt"/>
                        </a:rPr>
                        <a:t>centres</a:t>
                      </a:r>
                      <a:r>
                        <a:rPr lang="en-US" dirty="0">
                          <a:latin typeface="+mj-lt"/>
                        </a:rPr>
                        <a:t> (larger doors, access ramps, hoists for swimming pools)</a:t>
                      </a:r>
                    </a:p>
                    <a:p>
                      <a:pPr marL="285750" indent="-285750">
                        <a:buFontTx/>
                        <a:buChar char="-"/>
                      </a:pPr>
                      <a:r>
                        <a:rPr lang="en-US" dirty="0">
                          <a:latin typeface="+mj-lt"/>
                        </a:rPr>
                        <a:t>Provide specific activities for the elderly and disabled </a:t>
                      </a:r>
                    </a:p>
                  </a:txBody>
                  <a:tcPr/>
                </a:tc>
                <a:extLst>
                  <a:ext uri="{0D108BD9-81ED-4DB2-BD59-A6C34878D82A}">
                    <a16:rowId xmlns:a16="http://schemas.microsoft.com/office/drawing/2014/main" val="1846545266"/>
                  </a:ext>
                </a:extLst>
              </a:tr>
              <a:tr h="370840">
                <a:tc>
                  <a:txBody>
                    <a:bodyPr/>
                    <a:lstStyle/>
                    <a:p>
                      <a:r>
                        <a:rPr lang="en-US" dirty="0">
                          <a:latin typeface="+mj-lt"/>
                        </a:rPr>
                        <a:t>Discrimination</a:t>
                      </a:r>
                    </a:p>
                  </a:txBody>
                  <a:tcPr/>
                </a:tc>
                <a:tc>
                  <a:txBody>
                    <a:bodyPr/>
                    <a:lstStyle/>
                    <a:p>
                      <a:pPr marL="285750" indent="-285750">
                        <a:buFontTx/>
                        <a:buChar char="-"/>
                      </a:pPr>
                      <a:r>
                        <a:rPr lang="en-US" dirty="0">
                          <a:latin typeface="+mj-lt"/>
                        </a:rPr>
                        <a:t>Promoting tolerance through anti-discrimination initiatives, e.g. ‘kick it out’ (racism in football)</a:t>
                      </a:r>
                    </a:p>
                  </a:txBody>
                  <a:tcPr/>
                </a:tc>
                <a:extLst>
                  <a:ext uri="{0D108BD9-81ED-4DB2-BD59-A6C34878D82A}">
                    <a16:rowId xmlns:a16="http://schemas.microsoft.com/office/drawing/2014/main" val="2490976257"/>
                  </a:ext>
                </a:extLst>
              </a:tr>
              <a:tr h="370840">
                <a:tc>
                  <a:txBody>
                    <a:bodyPr/>
                    <a:lstStyle/>
                    <a:p>
                      <a:r>
                        <a:rPr lang="en-US" dirty="0">
                          <a:latin typeface="+mj-lt"/>
                        </a:rPr>
                        <a:t>Education</a:t>
                      </a:r>
                    </a:p>
                  </a:txBody>
                  <a:tcPr/>
                </a:tc>
                <a:tc>
                  <a:txBody>
                    <a:bodyPr/>
                    <a:lstStyle/>
                    <a:p>
                      <a:pPr marL="285750" indent="-285750">
                        <a:buFontTx/>
                        <a:buChar char="-"/>
                      </a:pPr>
                      <a:r>
                        <a:rPr lang="en-US" dirty="0">
                          <a:latin typeface="+mj-lt"/>
                        </a:rPr>
                        <a:t>Educational initiatives delivered through schools to improve knowledge of the health benefits of exercise</a:t>
                      </a:r>
                    </a:p>
                  </a:txBody>
                  <a:tcPr/>
                </a:tc>
                <a:extLst>
                  <a:ext uri="{0D108BD9-81ED-4DB2-BD59-A6C34878D82A}">
                    <a16:rowId xmlns:a16="http://schemas.microsoft.com/office/drawing/2014/main" val="679500674"/>
                  </a:ext>
                </a:extLst>
              </a:tr>
              <a:tr h="370840">
                <a:tc>
                  <a:txBody>
                    <a:bodyPr/>
                    <a:lstStyle/>
                    <a:p>
                      <a:r>
                        <a:rPr lang="en-US" dirty="0">
                          <a:latin typeface="+mj-lt"/>
                        </a:rPr>
                        <a:t>Environment / climate</a:t>
                      </a:r>
                    </a:p>
                  </a:txBody>
                  <a:tcPr/>
                </a:tc>
                <a:tc>
                  <a:txBody>
                    <a:bodyPr/>
                    <a:lstStyle/>
                    <a:p>
                      <a:pPr marL="285750" indent="-285750">
                        <a:buFontTx/>
                        <a:buChar char="-"/>
                      </a:pPr>
                      <a:r>
                        <a:rPr lang="en-US" dirty="0">
                          <a:latin typeface="+mj-lt"/>
                        </a:rPr>
                        <a:t>Specialist facilities to allow access to activities that would not usually be available in a given environment (e.g. indoor ski </a:t>
                      </a:r>
                      <a:r>
                        <a:rPr lang="en-US" dirty="0" err="1">
                          <a:latin typeface="+mj-lt"/>
                        </a:rPr>
                        <a:t>centres</a:t>
                      </a:r>
                      <a:r>
                        <a:rPr lang="en-US" dirty="0">
                          <a:latin typeface="+mj-lt"/>
                        </a:rPr>
                        <a:t>, rock climbing </a:t>
                      </a:r>
                      <a:r>
                        <a:rPr lang="en-US" dirty="0" err="1">
                          <a:latin typeface="+mj-lt"/>
                        </a:rPr>
                        <a:t>centres</a:t>
                      </a:r>
                      <a:r>
                        <a:rPr lang="en-US" dirty="0">
                          <a:latin typeface="+mj-lt"/>
                        </a:rPr>
                        <a:t>)</a:t>
                      </a:r>
                    </a:p>
                  </a:txBody>
                  <a:tcPr/>
                </a:tc>
                <a:extLst>
                  <a:ext uri="{0D108BD9-81ED-4DB2-BD59-A6C34878D82A}">
                    <a16:rowId xmlns:a16="http://schemas.microsoft.com/office/drawing/2014/main" val="3665518543"/>
                  </a:ext>
                </a:extLst>
              </a:tr>
              <a:tr h="370840">
                <a:tc>
                  <a:txBody>
                    <a:bodyPr/>
                    <a:lstStyle/>
                    <a:p>
                      <a:r>
                        <a:rPr lang="en-US" dirty="0">
                          <a:latin typeface="+mj-lt"/>
                        </a:rPr>
                        <a:t>Family</a:t>
                      </a:r>
                    </a:p>
                  </a:txBody>
                  <a:tcPr/>
                </a:tc>
                <a:tc>
                  <a:txBody>
                    <a:bodyPr/>
                    <a:lstStyle/>
                    <a:p>
                      <a:pPr marL="285750" indent="-285750">
                        <a:buFontTx/>
                        <a:buChar char="-"/>
                      </a:pPr>
                      <a:r>
                        <a:rPr lang="en-US" dirty="0">
                          <a:latin typeface="+mj-lt"/>
                        </a:rPr>
                        <a:t>Cheaper memberships when enrolling as a family</a:t>
                      </a:r>
                    </a:p>
                    <a:p>
                      <a:pPr marL="285750" indent="-285750">
                        <a:buFontTx/>
                        <a:buChar char="-"/>
                      </a:pPr>
                      <a:r>
                        <a:rPr lang="en-US" dirty="0">
                          <a:latin typeface="+mj-lt"/>
                        </a:rPr>
                        <a:t>Childcare facilities at leisure </a:t>
                      </a:r>
                      <a:r>
                        <a:rPr lang="en-US" dirty="0" err="1">
                          <a:latin typeface="+mj-lt"/>
                        </a:rPr>
                        <a:t>centres</a:t>
                      </a:r>
                      <a:endParaRPr lang="en-US" dirty="0">
                        <a:latin typeface="+mj-lt"/>
                      </a:endParaRPr>
                    </a:p>
                  </a:txBody>
                  <a:tcPr/>
                </a:tc>
                <a:extLst>
                  <a:ext uri="{0D108BD9-81ED-4DB2-BD59-A6C34878D82A}">
                    <a16:rowId xmlns:a16="http://schemas.microsoft.com/office/drawing/2014/main" val="366498310"/>
                  </a:ext>
                </a:extLst>
              </a:tr>
            </a:tbl>
          </a:graphicData>
        </a:graphic>
      </p:graphicFrame>
      <p:sp>
        <p:nvSpPr>
          <p:cNvPr id="4" name="Footer Placeholder 2">
            <a:extLst>
              <a:ext uri="{FF2B5EF4-FFF2-40B4-BE49-F238E27FC236}">
                <a16:creationId xmlns:a16="http://schemas.microsoft.com/office/drawing/2014/main" id="{7231E540-87DB-6EFF-166D-C0A9E6EF8EFC}"/>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AD5A991-3F42-2BE2-B07F-24E5C56925A7}"/>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B2B89831-1936-FAC6-4EB0-B5B94999EBFF}"/>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88C9F8DA-D4F0-DD2C-2DB4-52A268A91880}"/>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216380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Strategies to increase participation in physical activity</a:t>
            </a:r>
          </a:p>
        </p:txBody>
      </p:sp>
      <p:graphicFrame>
        <p:nvGraphicFramePr>
          <p:cNvPr id="3" name="Table 2">
            <a:extLst>
              <a:ext uri="{FF2B5EF4-FFF2-40B4-BE49-F238E27FC236}">
                <a16:creationId xmlns:a16="http://schemas.microsoft.com/office/drawing/2014/main" id="{9E93960F-11FC-3449-8AA5-AB984DFED2CD}"/>
              </a:ext>
            </a:extLst>
          </p:cNvPr>
          <p:cNvGraphicFramePr>
            <a:graphicFrameLocks noGrp="1"/>
          </p:cNvGraphicFramePr>
          <p:nvPr>
            <p:extLst>
              <p:ext uri="{D42A27DB-BD31-4B8C-83A1-F6EECF244321}">
                <p14:modId xmlns:p14="http://schemas.microsoft.com/office/powerpoint/2010/main" val="3272481001"/>
              </p:ext>
            </p:extLst>
          </p:nvPr>
        </p:nvGraphicFramePr>
        <p:xfrm>
          <a:off x="467544" y="1484784"/>
          <a:ext cx="8229600" cy="4302760"/>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2359441294"/>
                    </a:ext>
                  </a:extLst>
                </a:gridCol>
                <a:gridCol w="6501408">
                  <a:extLst>
                    <a:ext uri="{9D8B030D-6E8A-4147-A177-3AD203B41FA5}">
                      <a16:colId xmlns:a16="http://schemas.microsoft.com/office/drawing/2014/main" val="3611602069"/>
                    </a:ext>
                  </a:extLst>
                </a:gridCol>
              </a:tblGrid>
              <a:tr h="370840">
                <a:tc>
                  <a:txBody>
                    <a:bodyPr/>
                    <a:lstStyle/>
                    <a:p>
                      <a:r>
                        <a:rPr lang="en-US" dirty="0">
                          <a:latin typeface="+mj-lt"/>
                        </a:rPr>
                        <a:t>Factor</a:t>
                      </a:r>
                    </a:p>
                  </a:txBody>
                  <a:tcPr/>
                </a:tc>
                <a:tc>
                  <a:txBody>
                    <a:bodyPr/>
                    <a:lstStyle/>
                    <a:p>
                      <a:r>
                        <a:rPr kumimoji="0" lang="en-GB" b="1" kern="1200" dirty="0">
                          <a:solidFill>
                            <a:schemeClr val="lt1"/>
                          </a:solidFill>
                          <a:latin typeface="+mj-lt"/>
                          <a:ea typeface="+mn-ea"/>
                          <a:cs typeface="+mn-cs"/>
                        </a:rPr>
                        <a:t>Strategies to increase participation</a:t>
                      </a:r>
                      <a:endParaRPr lang="en-US" dirty="0">
                        <a:latin typeface="+mj-lt"/>
                      </a:endParaRPr>
                    </a:p>
                  </a:txBody>
                  <a:tcPr/>
                </a:tc>
                <a:extLst>
                  <a:ext uri="{0D108BD9-81ED-4DB2-BD59-A6C34878D82A}">
                    <a16:rowId xmlns:a16="http://schemas.microsoft.com/office/drawing/2014/main" val="444243289"/>
                  </a:ext>
                </a:extLst>
              </a:tr>
              <a:tr h="370840">
                <a:tc>
                  <a:txBody>
                    <a:bodyPr/>
                    <a:lstStyle/>
                    <a:p>
                      <a:r>
                        <a:rPr lang="en-US" dirty="0">
                          <a:latin typeface="+mj-lt"/>
                        </a:rPr>
                        <a:t>Financial considerations</a:t>
                      </a:r>
                    </a:p>
                  </a:txBody>
                  <a:tcPr/>
                </a:tc>
                <a:tc>
                  <a:txBody>
                    <a:bodyPr/>
                    <a:lstStyle/>
                    <a:p>
                      <a:pPr marL="285750" indent="-285750">
                        <a:buFontTx/>
                        <a:buChar char="-"/>
                      </a:pPr>
                      <a:r>
                        <a:rPr lang="en-US" dirty="0">
                          <a:latin typeface="+mj-lt"/>
                        </a:rPr>
                        <a:t>Reducing the cost of memberships through concessions (e.g. for under 16s and pensioners)</a:t>
                      </a:r>
                    </a:p>
                    <a:p>
                      <a:pPr marL="285750" indent="-285750">
                        <a:buFontTx/>
                        <a:buChar char="-"/>
                      </a:pPr>
                      <a:r>
                        <a:rPr lang="en-US" dirty="0">
                          <a:latin typeface="+mj-lt"/>
                        </a:rPr>
                        <a:t>Local group activities using public spaces to keep costs down and offer easy access (e.g. park runs)</a:t>
                      </a:r>
                    </a:p>
                  </a:txBody>
                  <a:tcPr/>
                </a:tc>
                <a:extLst>
                  <a:ext uri="{0D108BD9-81ED-4DB2-BD59-A6C34878D82A}">
                    <a16:rowId xmlns:a16="http://schemas.microsoft.com/office/drawing/2014/main" val="1846545266"/>
                  </a:ext>
                </a:extLst>
              </a:tr>
              <a:tr h="370840">
                <a:tc>
                  <a:txBody>
                    <a:bodyPr/>
                    <a:lstStyle/>
                    <a:p>
                      <a:r>
                        <a:rPr lang="en-US" dirty="0">
                          <a:latin typeface="+mj-lt"/>
                        </a:rPr>
                        <a:t>Media coverage</a:t>
                      </a:r>
                    </a:p>
                  </a:txBody>
                  <a:tcPr/>
                </a:tc>
                <a:tc>
                  <a:txBody>
                    <a:bodyPr/>
                    <a:lstStyle/>
                    <a:p>
                      <a:pPr marL="285750" indent="-285750">
                        <a:buFontTx/>
                        <a:buChar char="-"/>
                      </a:pPr>
                      <a:r>
                        <a:rPr lang="en-US" dirty="0">
                          <a:latin typeface="+mj-lt"/>
                        </a:rPr>
                        <a:t>More coverage of female sports</a:t>
                      </a:r>
                    </a:p>
                    <a:p>
                      <a:pPr marL="285750" indent="-285750">
                        <a:buFontTx/>
                        <a:buChar char="-"/>
                      </a:pPr>
                      <a:r>
                        <a:rPr lang="en-US" dirty="0" err="1">
                          <a:latin typeface="+mj-lt"/>
                        </a:rPr>
                        <a:t>Programmes</a:t>
                      </a:r>
                      <a:r>
                        <a:rPr lang="en-US" dirty="0">
                          <a:latin typeface="+mj-lt"/>
                        </a:rPr>
                        <a:t> aimed at women with high profile TV presenters, e.g. Sky TV’s ‘Sports Women’</a:t>
                      </a:r>
                    </a:p>
                  </a:txBody>
                  <a:tcPr/>
                </a:tc>
                <a:extLst>
                  <a:ext uri="{0D108BD9-81ED-4DB2-BD59-A6C34878D82A}">
                    <a16:rowId xmlns:a16="http://schemas.microsoft.com/office/drawing/2014/main" val="2490976257"/>
                  </a:ext>
                </a:extLst>
              </a:tr>
              <a:tr h="370840">
                <a:tc>
                  <a:txBody>
                    <a:bodyPr/>
                    <a:lstStyle/>
                    <a:p>
                      <a:r>
                        <a:rPr lang="en-US" dirty="0">
                          <a:latin typeface="+mj-lt"/>
                        </a:rPr>
                        <a:t>Role models</a:t>
                      </a:r>
                    </a:p>
                  </a:txBody>
                  <a:tcPr/>
                </a:tc>
                <a:tc>
                  <a:txBody>
                    <a:bodyPr/>
                    <a:lstStyle/>
                    <a:p>
                      <a:pPr marL="285750" indent="-285750">
                        <a:buFontTx/>
                        <a:buChar char="-"/>
                      </a:pPr>
                      <a:r>
                        <a:rPr lang="en-US" dirty="0">
                          <a:latin typeface="+mj-lt"/>
                        </a:rPr>
                        <a:t>Greater media attention on female athletes and elite athletes from minority and disability sports</a:t>
                      </a:r>
                    </a:p>
                  </a:txBody>
                  <a:tcPr/>
                </a:tc>
                <a:extLst>
                  <a:ext uri="{0D108BD9-81ED-4DB2-BD59-A6C34878D82A}">
                    <a16:rowId xmlns:a16="http://schemas.microsoft.com/office/drawing/2014/main" val="679500674"/>
                  </a:ext>
                </a:extLst>
              </a:tr>
              <a:tr h="370840">
                <a:tc>
                  <a:txBody>
                    <a:bodyPr/>
                    <a:lstStyle/>
                    <a:p>
                      <a:r>
                        <a:rPr lang="en-US" dirty="0">
                          <a:latin typeface="+mj-lt"/>
                        </a:rPr>
                        <a:t>Time and work commitment </a:t>
                      </a:r>
                    </a:p>
                  </a:txBody>
                  <a:tcPr/>
                </a:tc>
                <a:tc>
                  <a:txBody>
                    <a:bodyPr/>
                    <a:lstStyle/>
                    <a:p>
                      <a:pPr marL="285750" indent="-285750">
                        <a:buFontTx/>
                        <a:buChar char="-"/>
                      </a:pPr>
                      <a:r>
                        <a:rPr lang="en-US" dirty="0">
                          <a:latin typeface="+mj-lt"/>
                        </a:rPr>
                        <a:t>Improved access to leisure facilities such as gyms for use during office hours</a:t>
                      </a:r>
                    </a:p>
                    <a:p>
                      <a:pPr marL="285750" indent="-285750">
                        <a:buFontTx/>
                        <a:buChar char="-"/>
                      </a:pPr>
                      <a:r>
                        <a:rPr lang="en-US" dirty="0">
                          <a:latin typeface="+mj-lt"/>
                        </a:rPr>
                        <a:t>Childcare facilities at leisure </a:t>
                      </a:r>
                      <a:r>
                        <a:rPr lang="en-US" dirty="0" err="1">
                          <a:latin typeface="+mj-lt"/>
                        </a:rPr>
                        <a:t>centres</a:t>
                      </a:r>
                      <a:r>
                        <a:rPr lang="en-US" dirty="0">
                          <a:latin typeface="+mj-lt"/>
                        </a:rPr>
                        <a:t> that allow parents to find the time to exercise</a:t>
                      </a:r>
                    </a:p>
                  </a:txBody>
                  <a:tcPr/>
                </a:tc>
                <a:extLst>
                  <a:ext uri="{0D108BD9-81ED-4DB2-BD59-A6C34878D82A}">
                    <a16:rowId xmlns:a16="http://schemas.microsoft.com/office/drawing/2014/main" val="3665518543"/>
                  </a:ext>
                </a:extLst>
              </a:tr>
            </a:tbl>
          </a:graphicData>
        </a:graphic>
      </p:graphicFrame>
      <p:sp>
        <p:nvSpPr>
          <p:cNvPr id="4" name="Footer Placeholder 2">
            <a:extLst>
              <a:ext uri="{FF2B5EF4-FFF2-40B4-BE49-F238E27FC236}">
                <a16:creationId xmlns:a16="http://schemas.microsoft.com/office/drawing/2014/main" id="{A0E9F58C-13C0-9ADA-5222-57CFF234C17C}"/>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93EA1BA-7709-98C4-A284-ED1A290D6D67}"/>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970235DF-D74E-4BAF-1859-DBEE85328B8D}"/>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A205CC6E-9501-C195-0D73-3CDF62C51F1A}"/>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320046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Past exam questions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latin typeface="+mj-lt"/>
              </a:rPr>
              <a:t>Suggest reasons why there has been an increase in the number of disabled athletes taking part in sport	(2)</a:t>
            </a:r>
          </a:p>
          <a:p>
            <a:endParaRPr lang="en-GB" dirty="0">
              <a:latin typeface="+mj-lt"/>
            </a:endParaRPr>
          </a:p>
          <a:p>
            <a:r>
              <a:rPr lang="en-GB" i="1" dirty="0">
                <a:latin typeface="+mj-lt"/>
              </a:rPr>
              <a:t>Wider variety of activities available</a:t>
            </a:r>
          </a:p>
          <a:p>
            <a:r>
              <a:rPr lang="en-GB" i="1" dirty="0">
                <a:latin typeface="+mj-lt"/>
              </a:rPr>
              <a:t>Greater willingness to adapt sports to people’s needs</a:t>
            </a:r>
          </a:p>
          <a:p>
            <a:r>
              <a:rPr lang="en-GB" i="1" dirty="0">
                <a:latin typeface="+mj-lt"/>
              </a:rPr>
              <a:t>Improvement in facilities for performers and spectators</a:t>
            </a:r>
          </a:p>
          <a:p>
            <a:r>
              <a:rPr lang="en-GB" i="1" dirty="0">
                <a:latin typeface="+mj-lt"/>
              </a:rPr>
              <a:t>Increasing number of coaches, including coaches specialising in disability sport</a:t>
            </a:r>
          </a:p>
          <a:p>
            <a:r>
              <a:rPr lang="en-GB" i="1" dirty="0">
                <a:latin typeface="+mj-lt"/>
              </a:rPr>
              <a:t>Open competitions (enabling anyone to enter)</a:t>
            </a:r>
          </a:p>
          <a:p>
            <a:r>
              <a:rPr lang="en-GB" i="1" dirty="0">
                <a:latin typeface="+mj-lt"/>
              </a:rPr>
              <a:t>Disability games alongside able-bodied (Paralympics)</a:t>
            </a:r>
          </a:p>
          <a:p>
            <a:r>
              <a:rPr lang="en-GB" i="1" dirty="0">
                <a:latin typeface="+mj-lt"/>
              </a:rPr>
              <a:t>Greater acceptance of disability sport</a:t>
            </a:r>
          </a:p>
          <a:p>
            <a:r>
              <a:rPr lang="en-GB" i="1" dirty="0">
                <a:latin typeface="+mj-lt"/>
              </a:rPr>
              <a:t>Increased media coverage and sponsorship</a:t>
            </a:r>
          </a:p>
        </p:txBody>
      </p:sp>
      <p:sp>
        <p:nvSpPr>
          <p:cNvPr id="4" name="Footer Placeholder 2">
            <a:extLst>
              <a:ext uri="{FF2B5EF4-FFF2-40B4-BE49-F238E27FC236}">
                <a16:creationId xmlns:a16="http://schemas.microsoft.com/office/drawing/2014/main" id="{E8B819C4-BC71-FE61-937F-176A5A08D64F}"/>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E11B903-F216-DA18-D506-92970BC313D5}"/>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AF68C7A1-9539-6B94-0145-C7CC76A9CEDB}"/>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4EC01FC8-6314-25FE-6C14-3C1F7285932C}"/>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00639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ox(in)">
                                      <p:cBhvr>
                                        <p:cTn id="10" dur="500"/>
                                        <p:tgtEl>
                                          <p:spTgt spid="3">
                                            <p:txEl>
                                              <p:pRg st="3" end="3"/>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ox(in)">
                                      <p:cBhvr>
                                        <p:cTn id="13" dur="500"/>
                                        <p:tgtEl>
                                          <p:spTgt spid="3">
                                            <p:txEl>
                                              <p:pRg st="4" end="4"/>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ox(in)">
                                      <p:cBhvr>
                                        <p:cTn id="16" dur="500"/>
                                        <p:tgtEl>
                                          <p:spTgt spid="3">
                                            <p:txEl>
                                              <p:pRg st="5" end="5"/>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box(in)">
                                      <p:cBhvr>
                                        <p:cTn id="19" dur="500"/>
                                        <p:tgtEl>
                                          <p:spTgt spid="3">
                                            <p:txEl>
                                              <p:pRg st="6" end="6"/>
                                            </p:txEl>
                                          </p:spTgt>
                                        </p:tgtEl>
                                      </p:cBhvr>
                                    </p:animEffect>
                                  </p:childTnLst>
                                </p:cTn>
                              </p:par>
                              <p:par>
                                <p:cTn id="20" presetID="4" presetClass="entr" presetSubtype="16"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ox(in)">
                                      <p:cBhvr>
                                        <p:cTn id="22" dur="500"/>
                                        <p:tgtEl>
                                          <p:spTgt spid="3">
                                            <p:txEl>
                                              <p:pRg st="7" end="7"/>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ox(in)">
                                      <p:cBhvr>
                                        <p:cTn id="25" dur="500"/>
                                        <p:tgtEl>
                                          <p:spTgt spid="3">
                                            <p:txEl>
                                              <p:pRg st="8" end="8"/>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ox(in)">
                                      <p:cBhvr>
                                        <p:cTn id="2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Past exam questions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latin typeface="+mj-lt"/>
              </a:rPr>
              <a:t>Why do some women find it difficult to participate in sport on a regular basis?	(2)</a:t>
            </a:r>
          </a:p>
          <a:p>
            <a:endParaRPr lang="en-GB" i="1" dirty="0">
              <a:latin typeface="+mj-lt"/>
            </a:endParaRPr>
          </a:p>
          <a:p>
            <a:r>
              <a:rPr lang="en-GB" i="1" dirty="0">
                <a:latin typeface="+mj-lt"/>
              </a:rPr>
              <a:t>Traditional roles of females (housewife role)</a:t>
            </a:r>
          </a:p>
          <a:p>
            <a:r>
              <a:rPr lang="en-GB" i="1" dirty="0">
                <a:latin typeface="+mj-lt"/>
              </a:rPr>
              <a:t>Family commitments</a:t>
            </a:r>
          </a:p>
          <a:p>
            <a:r>
              <a:rPr lang="en-GB" i="1" dirty="0">
                <a:latin typeface="+mj-lt"/>
              </a:rPr>
              <a:t>Limited transport (use of family car)</a:t>
            </a:r>
          </a:p>
          <a:p>
            <a:r>
              <a:rPr lang="en-GB" i="1" dirty="0">
                <a:latin typeface="+mj-lt"/>
              </a:rPr>
              <a:t>Limited child care/cost of child care</a:t>
            </a:r>
          </a:p>
          <a:p>
            <a:r>
              <a:rPr lang="en-GB" i="1" dirty="0">
                <a:latin typeface="+mj-lt"/>
              </a:rPr>
              <a:t>Cost of participation (equipment, memberships)</a:t>
            </a:r>
          </a:p>
          <a:p>
            <a:r>
              <a:rPr lang="en-GB" i="1" dirty="0">
                <a:latin typeface="+mj-lt"/>
              </a:rPr>
              <a:t>Cultural/religious attitudes and restrictions</a:t>
            </a:r>
          </a:p>
          <a:p>
            <a:r>
              <a:rPr lang="en-GB" i="1" dirty="0">
                <a:latin typeface="+mj-lt"/>
              </a:rPr>
              <a:t>Time owing to other commitments</a:t>
            </a:r>
          </a:p>
          <a:p>
            <a:r>
              <a:rPr lang="en-GB" i="1" dirty="0">
                <a:latin typeface="+mj-lt"/>
              </a:rPr>
              <a:t>Single parents</a:t>
            </a:r>
          </a:p>
          <a:p>
            <a:r>
              <a:rPr lang="en-GB" i="1" dirty="0">
                <a:latin typeface="+mj-lt"/>
              </a:rPr>
              <a:t>Limited opportunities (e.g. some clubs only allow men)</a:t>
            </a:r>
          </a:p>
        </p:txBody>
      </p:sp>
      <p:sp>
        <p:nvSpPr>
          <p:cNvPr id="4" name="Footer Placeholder 2">
            <a:extLst>
              <a:ext uri="{FF2B5EF4-FFF2-40B4-BE49-F238E27FC236}">
                <a16:creationId xmlns:a16="http://schemas.microsoft.com/office/drawing/2014/main" id="{75468F8B-EDCC-7171-EC32-8B951E02D9B2}"/>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836F83A-5C1C-B673-B89E-243563F8D85F}"/>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3BBD7AF1-42C4-B6E1-B539-2FFDE880944B}"/>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141A151D-B1D7-1695-894B-EBF09EE902F4}"/>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34384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ox(in)">
                                      <p:cBhvr>
                                        <p:cTn id="10" dur="500"/>
                                        <p:tgtEl>
                                          <p:spTgt spid="3">
                                            <p:txEl>
                                              <p:pRg st="3" end="3"/>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ox(in)">
                                      <p:cBhvr>
                                        <p:cTn id="13" dur="500"/>
                                        <p:tgtEl>
                                          <p:spTgt spid="3">
                                            <p:txEl>
                                              <p:pRg st="4" end="4"/>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ox(in)">
                                      <p:cBhvr>
                                        <p:cTn id="16" dur="500"/>
                                        <p:tgtEl>
                                          <p:spTgt spid="3">
                                            <p:txEl>
                                              <p:pRg st="5" end="5"/>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box(in)">
                                      <p:cBhvr>
                                        <p:cTn id="19" dur="500"/>
                                        <p:tgtEl>
                                          <p:spTgt spid="3">
                                            <p:txEl>
                                              <p:pRg st="6" end="6"/>
                                            </p:txEl>
                                          </p:spTgt>
                                        </p:tgtEl>
                                      </p:cBhvr>
                                    </p:animEffect>
                                  </p:childTnLst>
                                </p:cTn>
                              </p:par>
                              <p:par>
                                <p:cTn id="20" presetID="4" presetClass="entr" presetSubtype="16"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ox(in)">
                                      <p:cBhvr>
                                        <p:cTn id="22" dur="500"/>
                                        <p:tgtEl>
                                          <p:spTgt spid="3">
                                            <p:txEl>
                                              <p:pRg st="7" end="7"/>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ox(in)">
                                      <p:cBhvr>
                                        <p:cTn id="25" dur="500"/>
                                        <p:tgtEl>
                                          <p:spTgt spid="3">
                                            <p:txEl>
                                              <p:pRg st="8" end="8"/>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ox(in)">
                                      <p:cBhvr>
                                        <p:cTn id="28" dur="500"/>
                                        <p:tgtEl>
                                          <p:spTgt spid="3">
                                            <p:txEl>
                                              <p:pRg st="9" end="9"/>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box(in)">
                                      <p:cBhvr>
                                        <p:cTn id="3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408" y="2492896"/>
            <a:ext cx="7851648" cy="731693"/>
          </a:xfrm>
          <a:ln>
            <a:solidFill>
              <a:schemeClr val="tx1"/>
            </a:solidFill>
          </a:ln>
        </p:spPr>
        <p:txBody>
          <a:bodyPr>
            <a:normAutofit fontScale="90000"/>
          </a:bodyPr>
          <a:lstStyle/>
          <a:p>
            <a:pPr algn="l"/>
            <a:r>
              <a:rPr lang="en-GB" sz="3600" dirty="0"/>
              <a:t> </a:t>
            </a:r>
            <a:br>
              <a:rPr lang="en-GB" dirty="0"/>
            </a:br>
            <a:r>
              <a:rPr lang="en-GB" sz="4900" dirty="0"/>
              <a:t>10.4 Sponsorship </a:t>
            </a:r>
            <a:endParaRPr lang="en-GB" dirty="0"/>
          </a:p>
        </p:txBody>
      </p:sp>
      <p:sp>
        <p:nvSpPr>
          <p:cNvPr id="3" name="Subtitle 2"/>
          <p:cNvSpPr>
            <a:spLocks noGrp="1"/>
          </p:cNvSpPr>
          <p:nvPr>
            <p:ph type="subTitle" idx="1"/>
          </p:nvPr>
        </p:nvSpPr>
        <p:spPr>
          <a:xfrm>
            <a:off x="605408" y="3284984"/>
            <a:ext cx="7851648" cy="2088232"/>
          </a:xfrm>
          <a:ln>
            <a:solidFill>
              <a:schemeClr val="tx1"/>
            </a:solidFill>
          </a:ln>
        </p:spPr>
        <p:txBody>
          <a:bodyPr>
            <a:normAutofit lnSpcReduction="10000"/>
          </a:bodyPr>
          <a:lstStyle/>
          <a:p>
            <a:pPr algn="ctr"/>
            <a:r>
              <a:rPr lang="en-GB" sz="2400" dirty="0">
                <a:latin typeface="+mj-lt"/>
              </a:rPr>
              <a:t> </a:t>
            </a:r>
            <a:r>
              <a:rPr lang="en-GB" sz="2400" u="sng" dirty="0">
                <a:latin typeface="+mj-lt"/>
              </a:rPr>
              <a:t>Learning objectives</a:t>
            </a:r>
          </a:p>
          <a:p>
            <a:pPr algn="l"/>
            <a:r>
              <a:rPr lang="en-GB" sz="2400" dirty="0">
                <a:latin typeface="+mj-lt"/>
              </a:rPr>
              <a:t> 1) Identify the different forms sponsorship can take</a:t>
            </a:r>
          </a:p>
          <a:p>
            <a:pPr algn="l"/>
            <a:r>
              <a:rPr lang="en-GB" sz="2400" dirty="0">
                <a:latin typeface="+mj-lt"/>
              </a:rPr>
              <a:t> 2) Describe the role that sponsorship plays in sport</a:t>
            </a:r>
          </a:p>
          <a:p>
            <a:pPr algn="l"/>
            <a:r>
              <a:rPr lang="en-GB" sz="2400" dirty="0">
                <a:latin typeface="+mj-lt"/>
              </a:rPr>
              <a:t> 3) Explain the advantages and disadvantages of sponsorship in</a:t>
            </a:r>
          </a:p>
          <a:p>
            <a:pPr algn="l"/>
            <a:r>
              <a:rPr lang="en-GB" sz="2400" dirty="0">
                <a:latin typeface="+mj-lt"/>
              </a:rPr>
              <a:t>      sport</a:t>
            </a:r>
          </a:p>
        </p:txBody>
      </p:sp>
      <p:sp>
        <p:nvSpPr>
          <p:cNvPr id="6" name="Rounded Rectangle 5">
            <a:extLst>
              <a:ext uri="{FF2B5EF4-FFF2-40B4-BE49-F238E27FC236}">
                <a16:creationId xmlns:a16="http://schemas.microsoft.com/office/drawing/2014/main" id="{C5856E02-3AE4-6F4C-9FA8-CBFC0D893D7E}"/>
              </a:ext>
            </a:extLst>
          </p:cNvPr>
          <p:cNvSpPr/>
          <p:nvPr/>
        </p:nvSpPr>
        <p:spPr>
          <a:xfrm>
            <a:off x="395536" y="395952"/>
            <a:ext cx="4101954" cy="1569661"/>
          </a:xfrm>
          <a:prstGeom prst="roundRect">
            <a:avLst/>
          </a:prstGeom>
          <a:solidFill>
            <a:schemeClr val="accent6">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643DB1-4BBD-BB4D-A4C9-0168BE0B6EAA}"/>
              </a:ext>
            </a:extLst>
          </p:cNvPr>
          <p:cNvSpPr txBox="1"/>
          <p:nvPr/>
        </p:nvSpPr>
        <p:spPr>
          <a:xfrm>
            <a:off x="539552" y="623590"/>
            <a:ext cx="3816424" cy="1077218"/>
          </a:xfrm>
          <a:prstGeom prst="rect">
            <a:avLst/>
          </a:prstGeom>
          <a:noFill/>
        </p:spPr>
        <p:txBody>
          <a:bodyPr wrap="square" rtlCol="0">
            <a:spAutoFit/>
          </a:bodyPr>
          <a:lstStyle/>
          <a:p>
            <a:pPr algn="ctr"/>
            <a:r>
              <a:rPr lang="en-GB" sz="3200" dirty="0">
                <a:solidFill>
                  <a:schemeClr val="bg1"/>
                </a:solidFill>
                <a:latin typeface="+mj-lt"/>
              </a:rPr>
              <a:t>Social, cultural and ethical influences</a:t>
            </a:r>
            <a:endParaRPr lang="en-US" sz="3200" dirty="0">
              <a:solidFill>
                <a:schemeClr val="bg1"/>
              </a:solidFill>
              <a:latin typeface="+mj-lt"/>
            </a:endParaRPr>
          </a:p>
        </p:txBody>
      </p:sp>
      <p:sp>
        <p:nvSpPr>
          <p:cNvPr id="9" name="Rounded Rectangle 8">
            <a:extLst>
              <a:ext uri="{FF2B5EF4-FFF2-40B4-BE49-F238E27FC236}">
                <a16:creationId xmlns:a16="http://schemas.microsoft.com/office/drawing/2014/main" id="{41544A29-2240-584F-B2ED-049EFFFFA7E8}"/>
              </a:ext>
            </a:extLst>
          </p:cNvPr>
          <p:cNvSpPr/>
          <p:nvPr/>
        </p:nvSpPr>
        <p:spPr>
          <a:xfrm>
            <a:off x="4603913" y="395952"/>
            <a:ext cx="4101954" cy="1569661"/>
          </a:xfrm>
          <a:prstGeom prst="roundRect">
            <a:avLst/>
          </a:prstGeom>
          <a:solidFill>
            <a:srgbClr val="D883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B26D15-AB79-7743-9BA8-D26F7EECCBBE}"/>
              </a:ext>
            </a:extLst>
          </p:cNvPr>
          <p:cNvSpPr txBox="1"/>
          <p:nvPr/>
        </p:nvSpPr>
        <p:spPr>
          <a:xfrm>
            <a:off x="4745427" y="395953"/>
            <a:ext cx="3816424" cy="1569660"/>
          </a:xfrm>
          <a:prstGeom prst="rect">
            <a:avLst/>
          </a:prstGeom>
          <a:noFill/>
        </p:spPr>
        <p:txBody>
          <a:bodyPr wrap="square" rtlCol="0">
            <a:spAutoFit/>
          </a:bodyPr>
          <a:lstStyle/>
          <a:p>
            <a:pPr algn="ctr"/>
            <a:r>
              <a:rPr lang="en-GB" sz="3200" u="sng" dirty="0">
                <a:solidFill>
                  <a:schemeClr val="bg1"/>
                </a:solidFill>
                <a:latin typeface="+mj-lt"/>
              </a:rPr>
              <a:t>Chapter 10</a:t>
            </a:r>
            <a:endParaRPr lang="en-GB" sz="3200" dirty="0">
              <a:solidFill>
                <a:schemeClr val="bg1"/>
              </a:solidFill>
              <a:latin typeface="+mj-lt"/>
            </a:endParaRPr>
          </a:p>
          <a:p>
            <a:pPr algn="ctr"/>
            <a:r>
              <a:rPr lang="en-GB" sz="3200" dirty="0">
                <a:solidFill>
                  <a:schemeClr val="bg1"/>
                </a:solidFill>
                <a:latin typeface="+mj-lt"/>
              </a:rPr>
              <a:t>Social and cultural influences</a:t>
            </a:r>
            <a:endParaRPr lang="en-US" sz="3200" dirty="0">
              <a:solidFill>
                <a:schemeClr val="bg1"/>
              </a:solidFill>
              <a:latin typeface="+mj-lt"/>
            </a:endParaRPr>
          </a:p>
        </p:txBody>
      </p:sp>
      <p:sp>
        <p:nvSpPr>
          <p:cNvPr id="4" name="Footer Placeholder 2">
            <a:extLst>
              <a:ext uri="{FF2B5EF4-FFF2-40B4-BE49-F238E27FC236}">
                <a16:creationId xmlns:a16="http://schemas.microsoft.com/office/drawing/2014/main" id="{212C4D2F-BE39-CAF7-8612-95AE2980DB37}"/>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D72A05F-3D08-6559-2CA4-0CD791C0E65F}"/>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8B2CA31A-01F0-37BC-AF70-FCEE8BEBFE30}"/>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8ED3F787-26C7-920E-44CA-D32EB163F68A}"/>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318032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What you need to know</a:t>
            </a:r>
          </a:p>
        </p:txBody>
      </p:sp>
      <p:pic>
        <p:nvPicPr>
          <p:cNvPr id="4" name="Picture 3">
            <a:extLst>
              <a:ext uri="{FF2B5EF4-FFF2-40B4-BE49-F238E27FC236}">
                <a16:creationId xmlns:a16="http://schemas.microsoft.com/office/drawing/2014/main" id="{D59B0FE6-4470-2844-BEFE-83A8E463F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006628"/>
            <a:ext cx="8784976" cy="2965956"/>
          </a:xfrm>
          <a:prstGeom prst="rect">
            <a:avLst/>
          </a:prstGeom>
        </p:spPr>
      </p:pic>
      <p:sp>
        <p:nvSpPr>
          <p:cNvPr id="3" name="Footer Placeholder 2">
            <a:extLst>
              <a:ext uri="{FF2B5EF4-FFF2-40B4-BE49-F238E27FC236}">
                <a16:creationId xmlns:a16="http://schemas.microsoft.com/office/drawing/2014/main" id="{A603071A-FCE0-48EB-FA91-971EAE9502E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31275EE-6897-051D-EDD7-D7B8FBDA0E87}"/>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8754D908-E141-192C-3CF6-EB8D9CE07D86}"/>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6B2560CD-F0B6-4DEE-2EB7-0DB72DAE7C0C}"/>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864279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72008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What is sponsorship?</a:t>
            </a:r>
          </a:p>
        </p:txBody>
      </p:sp>
      <p:sp>
        <p:nvSpPr>
          <p:cNvPr id="3" name="Content Placeholder 2"/>
          <p:cNvSpPr>
            <a:spLocks noGrp="1"/>
          </p:cNvSpPr>
          <p:nvPr>
            <p:ph idx="1"/>
          </p:nvPr>
        </p:nvSpPr>
        <p:spPr>
          <a:xfrm>
            <a:off x="457200" y="1052736"/>
            <a:ext cx="8229600" cy="5472608"/>
          </a:xfrm>
          <a:noFill/>
        </p:spPr>
        <p:style>
          <a:lnRef idx="2">
            <a:schemeClr val="dk1"/>
          </a:lnRef>
          <a:fillRef idx="1">
            <a:schemeClr val="lt1"/>
          </a:fillRef>
          <a:effectRef idx="0">
            <a:schemeClr val="dk1"/>
          </a:effectRef>
          <a:fontRef idx="minor">
            <a:schemeClr val="dk1"/>
          </a:fontRef>
        </p:style>
        <p:txBody>
          <a:bodyPr>
            <a:normAutofit/>
          </a:bodyPr>
          <a:lstStyle/>
          <a:p>
            <a:pPr>
              <a:buNone/>
            </a:pPr>
            <a:endParaRPr lang="en-GB" dirty="0">
              <a:latin typeface="+mj-lt"/>
            </a:endParaRPr>
          </a:p>
        </p:txBody>
      </p:sp>
      <p:pic>
        <p:nvPicPr>
          <p:cNvPr id="1027" name="Picture 3"/>
          <p:cNvPicPr>
            <a:picLocks noChangeAspect="1" noChangeArrowheads="1"/>
          </p:cNvPicPr>
          <p:nvPr/>
        </p:nvPicPr>
        <p:blipFill>
          <a:blip r:embed="rId2" cstate="print"/>
          <a:srcRect/>
          <a:stretch>
            <a:fillRect/>
          </a:stretch>
        </p:blipFill>
        <p:spPr bwMode="auto">
          <a:xfrm>
            <a:off x="467544" y="2475257"/>
            <a:ext cx="5744904" cy="2537920"/>
          </a:xfrm>
          <a:prstGeom prst="rect">
            <a:avLst/>
          </a:prstGeom>
          <a:ln>
            <a:noFill/>
          </a:ln>
          <a:effectLst>
            <a:softEdge rad="112500"/>
          </a:effectLst>
        </p:spPr>
      </p:pic>
      <p:sp>
        <p:nvSpPr>
          <p:cNvPr id="7" name="TextBox 6"/>
          <p:cNvSpPr txBox="1"/>
          <p:nvPr/>
        </p:nvSpPr>
        <p:spPr>
          <a:xfrm>
            <a:off x="539552" y="1124744"/>
            <a:ext cx="3888432" cy="1200329"/>
          </a:xfrm>
          <a:prstGeom prst="rect">
            <a:avLst/>
          </a:prstGeom>
          <a:solidFill>
            <a:schemeClr val="bg1"/>
          </a:solidFill>
          <a:ln>
            <a:solidFill>
              <a:srgbClr val="FF0000"/>
            </a:solidFill>
          </a:ln>
        </p:spPr>
        <p:txBody>
          <a:bodyPr wrap="square" rtlCol="0">
            <a:spAutoFit/>
          </a:bodyPr>
          <a:lstStyle/>
          <a:p>
            <a:r>
              <a:rPr lang="en-GB" b="1" dirty="0">
                <a:latin typeface="+mj-lt"/>
              </a:rPr>
              <a:t>Sponsorship</a:t>
            </a:r>
            <a:r>
              <a:rPr lang="en-GB" dirty="0">
                <a:latin typeface="+mj-lt"/>
              </a:rPr>
              <a:t> - the support given to a sport, event, organisation or individual by an outside body for the mutual benefit of both parties</a:t>
            </a:r>
            <a:endParaRPr lang="en-GB" b="1" dirty="0">
              <a:latin typeface="+mj-lt"/>
            </a:endParaRPr>
          </a:p>
        </p:txBody>
      </p:sp>
      <p:sp>
        <p:nvSpPr>
          <p:cNvPr id="8" name="TextBox 7"/>
          <p:cNvSpPr txBox="1"/>
          <p:nvPr/>
        </p:nvSpPr>
        <p:spPr>
          <a:xfrm>
            <a:off x="6212448" y="1124744"/>
            <a:ext cx="2411760" cy="1477328"/>
          </a:xfrm>
          <a:prstGeom prst="rect">
            <a:avLst/>
          </a:prstGeom>
          <a:solidFill>
            <a:schemeClr val="bg1"/>
          </a:solidFill>
          <a:ln>
            <a:solidFill>
              <a:srgbClr val="00B050"/>
            </a:solidFill>
          </a:ln>
        </p:spPr>
        <p:txBody>
          <a:bodyPr wrap="square" rtlCol="0">
            <a:spAutoFit/>
          </a:bodyPr>
          <a:lstStyle/>
          <a:p>
            <a:r>
              <a:rPr lang="en-GB" dirty="0">
                <a:latin typeface="+mj-lt"/>
              </a:rPr>
              <a:t>Nike pays </a:t>
            </a:r>
            <a:r>
              <a:rPr lang="en-GB" dirty="0" err="1">
                <a:latin typeface="+mj-lt"/>
              </a:rPr>
              <a:t>Christiano</a:t>
            </a:r>
            <a:r>
              <a:rPr lang="en-GB" dirty="0">
                <a:latin typeface="+mj-lt"/>
              </a:rPr>
              <a:t> </a:t>
            </a:r>
            <a:r>
              <a:rPr lang="en-GB" dirty="0" err="1">
                <a:latin typeface="+mj-lt"/>
              </a:rPr>
              <a:t>Ronaldo</a:t>
            </a:r>
            <a:r>
              <a:rPr lang="en-GB" dirty="0">
                <a:latin typeface="+mj-lt"/>
              </a:rPr>
              <a:t> around $20 million a year for him to wear their clothing and represent their brand</a:t>
            </a:r>
          </a:p>
        </p:txBody>
      </p:sp>
      <p:sp>
        <p:nvSpPr>
          <p:cNvPr id="9" name="TextBox 8"/>
          <p:cNvSpPr txBox="1"/>
          <p:nvPr/>
        </p:nvSpPr>
        <p:spPr>
          <a:xfrm>
            <a:off x="6190407" y="3048454"/>
            <a:ext cx="2411760" cy="1200329"/>
          </a:xfrm>
          <a:prstGeom prst="rect">
            <a:avLst/>
          </a:prstGeom>
          <a:solidFill>
            <a:schemeClr val="bg1"/>
          </a:solidFill>
          <a:ln>
            <a:solidFill>
              <a:srgbClr val="00B050"/>
            </a:solidFill>
          </a:ln>
        </p:spPr>
        <p:txBody>
          <a:bodyPr wrap="square" rtlCol="0">
            <a:spAutoFit/>
          </a:bodyPr>
          <a:lstStyle/>
          <a:p>
            <a:r>
              <a:rPr lang="en-GB" dirty="0">
                <a:latin typeface="+mj-lt"/>
              </a:rPr>
              <a:t>Slazenger pay money to Wimbledon for the rights to be affiliated to it</a:t>
            </a:r>
          </a:p>
        </p:txBody>
      </p:sp>
      <p:sp>
        <p:nvSpPr>
          <p:cNvPr id="10" name="TextBox 9"/>
          <p:cNvSpPr txBox="1"/>
          <p:nvPr/>
        </p:nvSpPr>
        <p:spPr>
          <a:xfrm>
            <a:off x="6212448" y="4699010"/>
            <a:ext cx="2411760" cy="1754326"/>
          </a:xfrm>
          <a:prstGeom prst="rect">
            <a:avLst/>
          </a:prstGeom>
          <a:solidFill>
            <a:schemeClr val="bg1"/>
          </a:solidFill>
          <a:ln>
            <a:solidFill>
              <a:srgbClr val="00B050"/>
            </a:solidFill>
          </a:ln>
        </p:spPr>
        <p:txBody>
          <a:bodyPr wrap="square" rtlCol="0">
            <a:spAutoFit/>
          </a:bodyPr>
          <a:lstStyle/>
          <a:p>
            <a:r>
              <a:rPr lang="en-GB" dirty="0">
                <a:latin typeface="+mj-lt"/>
              </a:rPr>
              <a:t>JPMorgan Chase have paid the Golden State Warriors hundreds of millions of dollars to name the team’s new stadium</a:t>
            </a:r>
          </a:p>
        </p:txBody>
      </p:sp>
      <p:sp>
        <p:nvSpPr>
          <p:cNvPr id="11" name="TextBox 10"/>
          <p:cNvSpPr txBox="1"/>
          <p:nvPr/>
        </p:nvSpPr>
        <p:spPr>
          <a:xfrm>
            <a:off x="539552" y="5085184"/>
            <a:ext cx="4032448" cy="646331"/>
          </a:xfrm>
          <a:prstGeom prst="rect">
            <a:avLst/>
          </a:prstGeom>
          <a:solidFill>
            <a:schemeClr val="bg1"/>
          </a:solidFill>
          <a:ln>
            <a:solidFill>
              <a:schemeClr val="accent3">
                <a:lumMod val="75000"/>
              </a:schemeClr>
            </a:solidFill>
          </a:ln>
        </p:spPr>
        <p:txBody>
          <a:bodyPr wrap="square" rtlCol="0">
            <a:spAutoFit/>
          </a:bodyPr>
          <a:lstStyle/>
          <a:p>
            <a:r>
              <a:rPr lang="en-GB" dirty="0">
                <a:latin typeface="+mj-lt"/>
              </a:rPr>
              <a:t>Rolex sponsor the French Open, enabling them to promote their brand</a:t>
            </a:r>
          </a:p>
        </p:txBody>
      </p:sp>
      <p:sp>
        <p:nvSpPr>
          <p:cNvPr id="12" name="TextBox 11"/>
          <p:cNvSpPr txBox="1"/>
          <p:nvPr/>
        </p:nvSpPr>
        <p:spPr>
          <a:xfrm>
            <a:off x="6372200" y="179348"/>
            <a:ext cx="2592288" cy="584775"/>
          </a:xfrm>
          <a:prstGeom prst="rect">
            <a:avLst/>
          </a:prstGeom>
          <a:solidFill>
            <a:schemeClr val="bg1"/>
          </a:solidFill>
          <a:ln>
            <a:solidFill>
              <a:schemeClr val="accent3">
                <a:lumMod val="75000"/>
              </a:schemeClr>
            </a:solidFill>
          </a:ln>
        </p:spPr>
        <p:txBody>
          <a:bodyPr wrap="square" rtlCol="0">
            <a:spAutoFit/>
          </a:bodyPr>
          <a:lstStyle/>
          <a:p>
            <a:pPr algn="ctr"/>
            <a:r>
              <a:rPr lang="en-MY" sz="1600" dirty="0">
                <a:latin typeface="+mj-lt"/>
                <a:hlinkClick r:id="rId3"/>
              </a:rPr>
              <a:t>https://www.youtube.com/watch?v=aIHhd4X09og</a:t>
            </a:r>
            <a:endParaRPr lang="en-GB" sz="1600" dirty="0">
              <a:latin typeface="+mj-lt"/>
            </a:endParaRPr>
          </a:p>
        </p:txBody>
      </p:sp>
      <p:sp>
        <p:nvSpPr>
          <p:cNvPr id="4" name="Footer Placeholder 2">
            <a:extLst>
              <a:ext uri="{FF2B5EF4-FFF2-40B4-BE49-F238E27FC236}">
                <a16:creationId xmlns:a16="http://schemas.microsoft.com/office/drawing/2014/main" id="{2D3E5746-B62F-EF76-095D-991FD449088E}"/>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A0730A8-D38D-458F-2C27-6F972E59F1AD}"/>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F8853394-CB75-DA00-9618-BEE880925BFA}"/>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3" name="Picture 12">
            <a:extLst>
              <a:ext uri="{FF2B5EF4-FFF2-40B4-BE49-F238E27FC236}">
                <a16:creationId xmlns:a16="http://schemas.microsoft.com/office/drawing/2014/main" id="{73311851-1010-784B-9B83-D3F38F98E9B8}"/>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785519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Leisure and physical recreation</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What is leisure time?</a:t>
            </a:r>
          </a:p>
          <a:p>
            <a:r>
              <a:rPr lang="en-GB" dirty="0">
                <a:latin typeface="+mj-lt"/>
              </a:rPr>
              <a:t>What is physical recreation?</a:t>
            </a:r>
          </a:p>
          <a:p>
            <a:r>
              <a:rPr lang="en-GB" dirty="0">
                <a:latin typeface="+mj-lt"/>
              </a:rPr>
              <a:t>What are the differences between sport and play?</a:t>
            </a:r>
          </a:p>
          <a:p>
            <a:r>
              <a:rPr lang="en-GB" dirty="0">
                <a:latin typeface="+mj-lt"/>
              </a:rPr>
              <a:t>Name some factors that might influence the activities people choose to take part in during their free time</a:t>
            </a:r>
          </a:p>
          <a:p>
            <a:pPr>
              <a:buNone/>
            </a:pPr>
            <a:endParaRPr lang="en-GB" dirty="0">
              <a:latin typeface="+mj-lt"/>
            </a:endParaRPr>
          </a:p>
        </p:txBody>
      </p:sp>
      <p:pic>
        <p:nvPicPr>
          <p:cNvPr id="1026" name="Picture 2"/>
          <p:cNvPicPr>
            <a:picLocks noChangeAspect="1" noChangeArrowheads="1"/>
          </p:cNvPicPr>
          <p:nvPr/>
        </p:nvPicPr>
        <p:blipFill rotWithShape="1">
          <a:blip r:embed="rId2" cstate="print"/>
          <a:srcRect l="3005"/>
          <a:stretch/>
        </p:blipFill>
        <p:spPr bwMode="auto">
          <a:xfrm>
            <a:off x="467544" y="4077071"/>
            <a:ext cx="4647790" cy="2395903"/>
          </a:xfrm>
          <a:prstGeom prst="rect">
            <a:avLst/>
          </a:prstGeom>
          <a:ln>
            <a:noFill/>
          </a:ln>
          <a:effectLst>
            <a:softEdge rad="112500"/>
          </a:effectLst>
        </p:spPr>
      </p:pic>
      <p:pic>
        <p:nvPicPr>
          <p:cNvPr id="1027" name="Picture 3"/>
          <p:cNvPicPr>
            <a:picLocks noChangeAspect="1" noChangeArrowheads="1"/>
          </p:cNvPicPr>
          <p:nvPr/>
        </p:nvPicPr>
        <p:blipFill>
          <a:blip r:embed="rId3" cstate="print"/>
          <a:srcRect/>
          <a:stretch>
            <a:fillRect/>
          </a:stretch>
        </p:blipFill>
        <p:spPr bwMode="auto">
          <a:xfrm>
            <a:off x="5076056" y="4077072"/>
            <a:ext cx="3600400" cy="2395903"/>
          </a:xfrm>
          <a:prstGeom prst="rect">
            <a:avLst/>
          </a:prstGeom>
          <a:ln>
            <a:noFill/>
          </a:ln>
          <a:effectLst>
            <a:softEdge rad="112500"/>
          </a:effectLst>
        </p:spPr>
      </p:pic>
      <p:sp>
        <p:nvSpPr>
          <p:cNvPr id="4" name="Footer Placeholder 2">
            <a:extLst>
              <a:ext uri="{FF2B5EF4-FFF2-40B4-BE49-F238E27FC236}">
                <a16:creationId xmlns:a16="http://schemas.microsoft.com/office/drawing/2014/main" id="{0BBC861E-4955-75C2-E755-E6A13F39D96A}"/>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91CD8F1-F945-87B1-18CA-F16FE7ED49F1}"/>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2EA9AAA5-B955-9277-DAD5-3C4D4877D4B5}"/>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0E940E60-3B75-87D6-C5B7-AA6CF951443D}"/>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300641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The types of sponsorship</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Sponsorship can come in the following forms:</a:t>
            </a:r>
          </a:p>
          <a:p>
            <a:pPr lvl="1"/>
            <a:r>
              <a:rPr lang="en-GB" b="1" dirty="0">
                <a:latin typeface="+mj-lt"/>
              </a:rPr>
              <a:t>Financial support </a:t>
            </a:r>
            <a:r>
              <a:rPr lang="en-GB" dirty="0">
                <a:latin typeface="+mj-lt"/>
              </a:rPr>
              <a:t>– Funding from the sponsor can help pay for daily living and training costs of a performer or team. In return, the performers will need to promote the business by wearing branded sportswear during competitions or in public</a:t>
            </a:r>
          </a:p>
          <a:p>
            <a:pPr lvl="1"/>
            <a:r>
              <a:rPr lang="en-GB" b="1" dirty="0">
                <a:latin typeface="+mj-lt"/>
              </a:rPr>
              <a:t>Clothing, footwear, equipment </a:t>
            </a:r>
            <a:r>
              <a:rPr lang="en-GB" dirty="0">
                <a:latin typeface="+mj-lt"/>
              </a:rPr>
              <a:t>– Head provide tennis racquets to many high profile tennis players. In return the company will receive huge public exposure</a:t>
            </a:r>
          </a:p>
          <a:p>
            <a:pPr lvl="1"/>
            <a:r>
              <a:rPr lang="en-GB" b="1" dirty="0">
                <a:latin typeface="+mj-lt"/>
              </a:rPr>
              <a:t>Provision of specialist facilities </a:t>
            </a:r>
            <a:r>
              <a:rPr lang="en-GB" dirty="0">
                <a:latin typeface="+mj-lt"/>
              </a:rPr>
              <a:t>– Emirates partly paid for the construction of Arsenal’s stadium. In return they gained the rights to name it for advertising purposes</a:t>
            </a:r>
          </a:p>
          <a:p>
            <a:pPr>
              <a:buNone/>
            </a:pPr>
            <a:endParaRPr lang="en-GB" dirty="0">
              <a:latin typeface="+mj-lt"/>
            </a:endParaRPr>
          </a:p>
        </p:txBody>
      </p:sp>
      <p:sp>
        <p:nvSpPr>
          <p:cNvPr id="4" name="Footer Placeholder 2">
            <a:extLst>
              <a:ext uri="{FF2B5EF4-FFF2-40B4-BE49-F238E27FC236}">
                <a16:creationId xmlns:a16="http://schemas.microsoft.com/office/drawing/2014/main" id="{825B8FF6-9DAD-8F97-80FF-B34E5A1CEBC2}"/>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9A4BCD0-A6F8-2A28-15B9-B27BC6577D28}"/>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0A87C949-35E9-E319-DABC-98D595E8157E}"/>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F3AF957E-F0D8-9462-8CF8-DC5D9693CBA6}"/>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390465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The benefits of sponsorship</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There are a number of benefits and drawbacks for each of the parties involved. </a:t>
            </a:r>
          </a:p>
          <a:p>
            <a:endParaRPr lang="en-GB" dirty="0">
              <a:latin typeface="+mj-lt"/>
            </a:endParaRPr>
          </a:p>
          <a:p>
            <a:r>
              <a:rPr lang="en-GB" i="1" dirty="0">
                <a:latin typeface="+mj-lt"/>
              </a:rPr>
              <a:t>Discuss the benefits for each of the following, providing examples where possible</a:t>
            </a:r>
            <a:endParaRPr lang="en-GB" dirty="0">
              <a:latin typeface="+mj-lt"/>
            </a:endParaRPr>
          </a:p>
          <a:p>
            <a:pPr lvl="1"/>
            <a:r>
              <a:rPr lang="en-GB" dirty="0">
                <a:latin typeface="+mj-lt"/>
              </a:rPr>
              <a:t>Sponsor</a:t>
            </a:r>
          </a:p>
          <a:p>
            <a:pPr lvl="1"/>
            <a:r>
              <a:rPr lang="en-GB" dirty="0">
                <a:latin typeface="+mj-lt"/>
              </a:rPr>
              <a:t>Performer</a:t>
            </a:r>
          </a:p>
          <a:p>
            <a:pPr lvl="1"/>
            <a:r>
              <a:rPr lang="en-GB" dirty="0">
                <a:latin typeface="+mj-lt"/>
              </a:rPr>
              <a:t>Sport</a:t>
            </a:r>
          </a:p>
          <a:p>
            <a:pPr lvl="1"/>
            <a:r>
              <a:rPr lang="en-GB" dirty="0">
                <a:latin typeface="+mj-lt"/>
              </a:rPr>
              <a:t>Audience and spectators</a:t>
            </a:r>
          </a:p>
        </p:txBody>
      </p:sp>
      <p:pic>
        <p:nvPicPr>
          <p:cNvPr id="1026" name="Picture 2"/>
          <p:cNvPicPr>
            <a:picLocks noChangeAspect="1" noChangeArrowheads="1"/>
          </p:cNvPicPr>
          <p:nvPr/>
        </p:nvPicPr>
        <p:blipFill>
          <a:blip r:embed="rId2" cstate="print"/>
          <a:srcRect/>
          <a:stretch>
            <a:fillRect/>
          </a:stretch>
        </p:blipFill>
        <p:spPr bwMode="auto">
          <a:xfrm>
            <a:off x="4427984" y="3726682"/>
            <a:ext cx="4522029" cy="3014686"/>
          </a:xfrm>
          <a:prstGeom prst="rect">
            <a:avLst/>
          </a:prstGeom>
          <a:ln>
            <a:noFill/>
          </a:ln>
          <a:effectLst>
            <a:softEdge rad="635000"/>
          </a:effectLst>
        </p:spPr>
      </p:pic>
      <p:sp>
        <p:nvSpPr>
          <p:cNvPr id="4" name="Footer Placeholder 2">
            <a:extLst>
              <a:ext uri="{FF2B5EF4-FFF2-40B4-BE49-F238E27FC236}">
                <a16:creationId xmlns:a16="http://schemas.microsoft.com/office/drawing/2014/main" id="{EFC8D37C-FEEF-9828-3733-940C70B5B5FC}"/>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C762AB1-64BD-E926-6999-2F84D2D78F82}"/>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E60A1BC6-AF5E-ED76-8FE4-2D800D10682B}"/>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6A1279FC-0AD5-B371-EB86-14477355D99B}"/>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649804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The benefits of sponsorship</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lnSpcReduction="10000"/>
          </a:bodyPr>
          <a:lstStyle/>
          <a:p>
            <a:r>
              <a:rPr lang="en-GB" b="1" dirty="0">
                <a:latin typeface="+mj-lt"/>
              </a:rPr>
              <a:t>Sponsor</a:t>
            </a:r>
          </a:p>
          <a:p>
            <a:pPr lvl="1"/>
            <a:r>
              <a:rPr lang="en-GB" i="1" dirty="0">
                <a:latin typeface="+mj-lt"/>
              </a:rPr>
              <a:t>Being linked to successful sports performers can improve the public image of companies</a:t>
            </a:r>
          </a:p>
          <a:p>
            <a:pPr lvl="1"/>
            <a:r>
              <a:rPr lang="en-GB" i="1" dirty="0">
                <a:latin typeface="+mj-lt"/>
              </a:rPr>
              <a:t>Displaying the brand helps to increase sales through advertising</a:t>
            </a:r>
          </a:p>
          <a:p>
            <a:pPr lvl="1"/>
            <a:r>
              <a:rPr lang="en-GB" i="1" dirty="0">
                <a:latin typeface="+mj-lt"/>
              </a:rPr>
              <a:t>Sponsorship money is generally tax free, meaning sponsors can reduce their tax outlay</a:t>
            </a:r>
          </a:p>
          <a:p>
            <a:r>
              <a:rPr lang="en-GB" b="1" dirty="0">
                <a:latin typeface="+mj-lt"/>
              </a:rPr>
              <a:t>Performer</a:t>
            </a:r>
          </a:p>
          <a:p>
            <a:pPr lvl="1"/>
            <a:r>
              <a:rPr lang="en-GB" i="1" dirty="0">
                <a:latin typeface="+mj-lt"/>
              </a:rPr>
              <a:t>Financial support can allow the athlete to compete and train full time</a:t>
            </a:r>
          </a:p>
          <a:p>
            <a:pPr lvl="1"/>
            <a:r>
              <a:rPr lang="en-GB" i="1" dirty="0">
                <a:latin typeface="+mj-lt"/>
              </a:rPr>
              <a:t>Performers may receive free clothing and equipment</a:t>
            </a:r>
          </a:p>
          <a:p>
            <a:pPr lvl="1"/>
            <a:r>
              <a:rPr lang="en-GB" i="1" dirty="0">
                <a:latin typeface="+mj-lt"/>
              </a:rPr>
              <a:t>Performers may become extremely wealthy through sponsorship</a:t>
            </a:r>
          </a:p>
        </p:txBody>
      </p:sp>
      <p:sp>
        <p:nvSpPr>
          <p:cNvPr id="4" name="Footer Placeholder 2">
            <a:extLst>
              <a:ext uri="{FF2B5EF4-FFF2-40B4-BE49-F238E27FC236}">
                <a16:creationId xmlns:a16="http://schemas.microsoft.com/office/drawing/2014/main" id="{68AE92BB-769B-43E2-E594-F71132A4D130}"/>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0A4251A-60F0-F05C-1E3C-683350D5B7B8}"/>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5A22427D-CEF6-8F1A-009D-DF44DF00698A}"/>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0B6C0E19-ADEF-C520-8EC3-6AC4C0F2BF7D}"/>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41619877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The benefits of sponsorship</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b="1" dirty="0">
                <a:latin typeface="+mj-lt"/>
              </a:rPr>
              <a:t>Sport</a:t>
            </a:r>
          </a:p>
          <a:p>
            <a:pPr lvl="1"/>
            <a:r>
              <a:rPr lang="en-GB" i="1" dirty="0">
                <a:latin typeface="+mj-lt"/>
              </a:rPr>
              <a:t>Additional funding can be used to develop coaching and community schemes</a:t>
            </a:r>
          </a:p>
          <a:p>
            <a:pPr lvl="1"/>
            <a:r>
              <a:rPr lang="en-GB" i="1" dirty="0">
                <a:latin typeface="+mj-lt"/>
              </a:rPr>
              <a:t>This can increase the numbers of people playing the sport, improving quality later on </a:t>
            </a:r>
          </a:p>
          <a:p>
            <a:r>
              <a:rPr lang="en-GB" b="1" dirty="0">
                <a:latin typeface="+mj-lt"/>
              </a:rPr>
              <a:t>Audience and spectators</a:t>
            </a:r>
          </a:p>
          <a:p>
            <a:pPr lvl="1"/>
            <a:r>
              <a:rPr lang="en-GB" i="1" dirty="0">
                <a:latin typeface="+mj-lt"/>
              </a:rPr>
              <a:t>Sponsorship money can be used to improve spectator facilities</a:t>
            </a:r>
          </a:p>
          <a:p>
            <a:pPr lvl="1"/>
            <a:r>
              <a:rPr lang="en-GB" i="1" dirty="0">
                <a:latin typeface="+mj-lt"/>
              </a:rPr>
              <a:t>Sponsors can raise the profile of a sport, increasing the level of media coverage</a:t>
            </a:r>
          </a:p>
        </p:txBody>
      </p:sp>
      <p:sp>
        <p:nvSpPr>
          <p:cNvPr id="4" name="Footer Placeholder 2">
            <a:extLst>
              <a:ext uri="{FF2B5EF4-FFF2-40B4-BE49-F238E27FC236}">
                <a16:creationId xmlns:a16="http://schemas.microsoft.com/office/drawing/2014/main" id="{BCD1527D-8A54-44A8-26C4-94134CD64EE2}"/>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4F93B55-F619-69E6-AE8B-E92B277EA48D}"/>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AF37689C-3D40-026C-779A-0531875CFCA5}"/>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84AA3AD6-A53F-8554-94A7-0D7BBFE72C58}"/>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457173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Questions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latin typeface="+mj-lt"/>
              </a:rPr>
              <a:t>Explain the advantages of sponsorship to the performer and sponsor</a:t>
            </a:r>
            <a:r>
              <a:rPr lang="en-GB" b="1" dirty="0">
                <a:latin typeface="+mj-lt"/>
              </a:rPr>
              <a:t>	(3)</a:t>
            </a:r>
          </a:p>
          <a:p>
            <a:endParaRPr lang="en-GB" b="1" dirty="0">
              <a:latin typeface="+mj-lt"/>
            </a:endParaRPr>
          </a:p>
          <a:p>
            <a:r>
              <a:rPr lang="en-GB" b="1" i="1" dirty="0">
                <a:latin typeface="+mj-lt"/>
              </a:rPr>
              <a:t>Individual:</a:t>
            </a:r>
          </a:p>
          <a:p>
            <a:pPr lvl="1"/>
            <a:r>
              <a:rPr lang="en-GB" i="1" dirty="0">
                <a:latin typeface="+mj-lt"/>
              </a:rPr>
              <a:t>Helps to pay for living costs including transport, equipment and coaching </a:t>
            </a:r>
          </a:p>
          <a:p>
            <a:pPr lvl="1"/>
            <a:r>
              <a:rPr lang="en-GB" i="1" dirty="0">
                <a:latin typeface="+mj-lt"/>
              </a:rPr>
              <a:t>Financial support enables performer to train and compete full time</a:t>
            </a:r>
          </a:p>
          <a:p>
            <a:pPr lvl="1"/>
            <a:r>
              <a:rPr lang="en-GB" i="1" dirty="0">
                <a:latin typeface="+mj-lt"/>
              </a:rPr>
              <a:t>Funds the development of up and coming stars</a:t>
            </a:r>
          </a:p>
          <a:p>
            <a:r>
              <a:rPr lang="en-GB" b="1" i="1" dirty="0">
                <a:latin typeface="+mj-lt"/>
              </a:rPr>
              <a:t>Sponsor:</a:t>
            </a:r>
          </a:p>
          <a:p>
            <a:pPr lvl="1"/>
            <a:r>
              <a:rPr lang="en-GB" i="1" dirty="0">
                <a:latin typeface="+mj-lt"/>
              </a:rPr>
              <a:t>Develop a positive image, especially when associated with winning or glamour</a:t>
            </a:r>
          </a:p>
          <a:p>
            <a:pPr lvl="1"/>
            <a:r>
              <a:rPr lang="en-GB" i="1" dirty="0">
                <a:latin typeface="+mj-lt"/>
              </a:rPr>
              <a:t>Helps to increase sales through advertising</a:t>
            </a:r>
          </a:p>
          <a:p>
            <a:pPr lvl="1">
              <a:buNone/>
            </a:pPr>
            <a:endParaRPr lang="en-GB" i="1" dirty="0">
              <a:latin typeface="+mj-lt"/>
            </a:endParaRPr>
          </a:p>
        </p:txBody>
      </p:sp>
      <p:sp>
        <p:nvSpPr>
          <p:cNvPr id="4" name="Footer Placeholder 2">
            <a:extLst>
              <a:ext uri="{FF2B5EF4-FFF2-40B4-BE49-F238E27FC236}">
                <a16:creationId xmlns:a16="http://schemas.microsoft.com/office/drawing/2014/main" id="{C712BDE7-2864-8DF7-FA5E-792F0AA3E4A5}"/>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B5DD32B-EE3C-25D5-4EA8-4906B3A78D82}"/>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FD82709D-0900-6276-C145-D1CB224FECF0}"/>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C73A633F-2B54-6B7A-62D4-4F2C016D5DBF}"/>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952050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The disadvantages of sponsorship</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There are a number of benefits and drawbacks for each of the parties involved. </a:t>
            </a:r>
          </a:p>
          <a:p>
            <a:pPr marL="0" indent="0">
              <a:buNone/>
            </a:pPr>
            <a:endParaRPr lang="en-GB" dirty="0">
              <a:latin typeface="+mj-lt"/>
            </a:endParaRPr>
          </a:p>
          <a:p>
            <a:r>
              <a:rPr lang="en-GB" i="1" dirty="0">
                <a:latin typeface="+mj-lt"/>
              </a:rPr>
              <a:t>Discuss the disadvantages for each of the following, providing examples where possible</a:t>
            </a:r>
            <a:endParaRPr lang="en-GB" dirty="0">
              <a:latin typeface="+mj-lt"/>
            </a:endParaRPr>
          </a:p>
          <a:p>
            <a:pPr lvl="1"/>
            <a:r>
              <a:rPr lang="en-GB" sz="2000" dirty="0">
                <a:latin typeface="+mj-lt"/>
              </a:rPr>
              <a:t>Sponsor</a:t>
            </a:r>
          </a:p>
          <a:p>
            <a:pPr lvl="1"/>
            <a:r>
              <a:rPr lang="en-GB" sz="2000" dirty="0">
                <a:latin typeface="+mj-lt"/>
              </a:rPr>
              <a:t>Performer</a:t>
            </a:r>
          </a:p>
          <a:p>
            <a:pPr lvl="1"/>
            <a:r>
              <a:rPr lang="en-GB" sz="2000" dirty="0">
                <a:latin typeface="+mj-lt"/>
              </a:rPr>
              <a:t>Sport</a:t>
            </a:r>
          </a:p>
          <a:p>
            <a:pPr lvl="1"/>
            <a:r>
              <a:rPr lang="en-GB" sz="2000" dirty="0">
                <a:latin typeface="+mj-lt"/>
              </a:rPr>
              <a:t>Audience and spectators</a:t>
            </a:r>
          </a:p>
        </p:txBody>
      </p:sp>
      <p:pic>
        <p:nvPicPr>
          <p:cNvPr id="4" name="Picture 3">
            <a:extLst>
              <a:ext uri="{FF2B5EF4-FFF2-40B4-BE49-F238E27FC236}">
                <a16:creationId xmlns:a16="http://schemas.microsoft.com/office/drawing/2014/main" id="{79C5DF92-E96E-344F-9314-E3ADC7EC19F8}"/>
              </a:ext>
            </a:extLst>
          </p:cNvPr>
          <p:cNvPicPr>
            <a:picLocks noChangeAspect="1"/>
          </p:cNvPicPr>
          <p:nvPr/>
        </p:nvPicPr>
        <p:blipFill>
          <a:blip r:embed="rId2"/>
          <a:stretch>
            <a:fillRect/>
          </a:stretch>
        </p:blipFill>
        <p:spPr>
          <a:xfrm>
            <a:off x="3888432" y="4019611"/>
            <a:ext cx="4788024" cy="2505733"/>
          </a:xfrm>
          <a:prstGeom prst="rect">
            <a:avLst/>
          </a:prstGeom>
          <a:ln>
            <a:noFill/>
          </a:ln>
          <a:effectLst>
            <a:softEdge rad="112500"/>
          </a:effectLst>
        </p:spPr>
      </p:pic>
      <p:sp>
        <p:nvSpPr>
          <p:cNvPr id="5" name="Footer Placeholder 2">
            <a:extLst>
              <a:ext uri="{FF2B5EF4-FFF2-40B4-BE49-F238E27FC236}">
                <a16:creationId xmlns:a16="http://schemas.microsoft.com/office/drawing/2014/main" id="{2861CE04-67FC-B6DE-A7F1-FA079F34B96F}"/>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61291F1-4C79-03C7-1830-551AD60F2CB3}"/>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CE3D4F1D-C849-07EC-5DD6-A95E71A2D2ED}"/>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B41383B2-9B71-078B-29BA-1224184A048A}"/>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474511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The disadvantages of sponsorship</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b="1" dirty="0">
                <a:latin typeface="+mj-lt"/>
              </a:rPr>
              <a:t>Sponsor</a:t>
            </a:r>
          </a:p>
          <a:p>
            <a:pPr lvl="1"/>
            <a:r>
              <a:rPr lang="en-GB" dirty="0">
                <a:latin typeface="+mj-lt"/>
              </a:rPr>
              <a:t>Image may be damaged if the performer becomes a negative role model</a:t>
            </a:r>
          </a:p>
          <a:p>
            <a:r>
              <a:rPr lang="en-GB" b="1" dirty="0">
                <a:latin typeface="+mj-lt"/>
              </a:rPr>
              <a:t>Performer</a:t>
            </a:r>
          </a:p>
          <a:p>
            <a:pPr lvl="1"/>
            <a:r>
              <a:rPr lang="en-GB" dirty="0">
                <a:latin typeface="+mj-lt"/>
              </a:rPr>
              <a:t>Sponsors can go bankrupt causing financial difficulties for the performer or organisation</a:t>
            </a:r>
          </a:p>
          <a:p>
            <a:pPr lvl="1"/>
            <a:r>
              <a:rPr lang="en-GB" dirty="0">
                <a:latin typeface="+mj-lt"/>
              </a:rPr>
              <a:t>Sponsors can withdraw support if a performer’s image is damaged</a:t>
            </a:r>
          </a:p>
          <a:p>
            <a:pPr lvl="1"/>
            <a:r>
              <a:rPr lang="en-GB" dirty="0">
                <a:latin typeface="+mj-lt"/>
              </a:rPr>
              <a:t>Performers may be required to spend time at a sponsor’s event instead of resting or training</a:t>
            </a:r>
          </a:p>
          <a:p>
            <a:pPr lvl="1"/>
            <a:endParaRPr lang="en-GB" dirty="0">
              <a:latin typeface="+mj-lt"/>
            </a:endParaRPr>
          </a:p>
        </p:txBody>
      </p:sp>
      <p:sp>
        <p:nvSpPr>
          <p:cNvPr id="4" name="Footer Placeholder 2">
            <a:extLst>
              <a:ext uri="{FF2B5EF4-FFF2-40B4-BE49-F238E27FC236}">
                <a16:creationId xmlns:a16="http://schemas.microsoft.com/office/drawing/2014/main" id="{67B87E4B-2287-3E0A-A23B-E2BEFF69DE59}"/>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39D080E-56FD-3BC5-B022-9EFBD710A5F3}"/>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5234A86D-B848-CF8B-DFEF-121CA937805A}"/>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005227F3-F2F3-CA79-527E-C991AC6A3134}"/>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4523720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The disadvantages of sponsorship</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b="1" dirty="0">
                <a:latin typeface="+mj-lt"/>
              </a:rPr>
              <a:t>Sport</a:t>
            </a:r>
          </a:p>
          <a:p>
            <a:pPr lvl="1"/>
            <a:r>
              <a:rPr lang="en-GB" dirty="0">
                <a:latin typeface="+mj-lt"/>
              </a:rPr>
              <a:t>Pressure from sponsors can lead to changes in the rules of the sport (e.g. The introduction of video referees in rugby) which can interfere with the flow of the game</a:t>
            </a:r>
          </a:p>
          <a:p>
            <a:pPr lvl="1"/>
            <a:r>
              <a:rPr lang="en-GB" dirty="0">
                <a:latin typeface="+mj-lt"/>
              </a:rPr>
              <a:t>Sponsors prefer high profile sports to promote their brands. Minority sports may find it difficult to find sponsors.</a:t>
            </a:r>
          </a:p>
          <a:p>
            <a:r>
              <a:rPr lang="en-GB" b="1" dirty="0">
                <a:latin typeface="+mj-lt"/>
              </a:rPr>
              <a:t>Audience and spectators</a:t>
            </a:r>
          </a:p>
          <a:p>
            <a:pPr lvl="1"/>
            <a:r>
              <a:rPr lang="en-GB" dirty="0">
                <a:latin typeface="+mj-lt"/>
              </a:rPr>
              <a:t>Timings of games may change due to sponsors wanting prime-time exposure</a:t>
            </a:r>
          </a:p>
          <a:p>
            <a:pPr lvl="1"/>
            <a:r>
              <a:rPr lang="en-GB" dirty="0">
                <a:latin typeface="+mj-lt"/>
              </a:rPr>
              <a:t>Sponsorship deals with media companies may mean coverage changes from free to pay-per-view</a:t>
            </a:r>
          </a:p>
        </p:txBody>
      </p:sp>
      <p:sp>
        <p:nvSpPr>
          <p:cNvPr id="4" name="Footer Placeholder 2">
            <a:extLst>
              <a:ext uri="{FF2B5EF4-FFF2-40B4-BE49-F238E27FC236}">
                <a16:creationId xmlns:a16="http://schemas.microsoft.com/office/drawing/2014/main" id="{24C74742-1402-A777-39C7-BC65344DA54B}"/>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3FA3F1F-7356-F946-AB25-8ECB1765AE52}"/>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72E204C4-DB07-43D2-9CF4-F8C803475BF7}"/>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200CAA8E-F714-1940-B35D-0DCD146F533B}"/>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694358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Summary</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latin typeface="+mj-lt"/>
              </a:rPr>
              <a:t>McDonalds sponsored the 2016 Olympic games</a:t>
            </a:r>
          </a:p>
          <a:p>
            <a:r>
              <a:rPr lang="en-GB" i="1" dirty="0">
                <a:latin typeface="+mj-lt"/>
              </a:rPr>
              <a:t>Discuss the effects of this sponsorship with reference to </a:t>
            </a:r>
            <a:r>
              <a:rPr lang="en-GB" b="1" i="1" u="sng" dirty="0">
                <a:latin typeface="+mj-lt"/>
              </a:rPr>
              <a:t>one</a:t>
            </a:r>
            <a:r>
              <a:rPr lang="en-GB" i="1" dirty="0">
                <a:latin typeface="+mj-lt"/>
              </a:rPr>
              <a:t> of the stakeholders (performers, sponsors, sport or audience)</a:t>
            </a:r>
          </a:p>
          <a:p>
            <a:endParaRPr lang="en-GB" i="1" dirty="0">
              <a:latin typeface="+mj-lt"/>
            </a:endParaRPr>
          </a:p>
          <a:p>
            <a:r>
              <a:rPr lang="en-GB" dirty="0">
                <a:latin typeface="+mj-lt"/>
              </a:rPr>
              <a:t>E.g. Sponsor:</a:t>
            </a:r>
            <a:endParaRPr lang="en-GB" i="1" dirty="0">
              <a:latin typeface="+mj-lt"/>
            </a:endParaRPr>
          </a:p>
          <a:p>
            <a:r>
              <a:rPr lang="en-GB" i="1" dirty="0">
                <a:latin typeface="+mj-lt"/>
              </a:rPr>
              <a:t>McDonalds gained the rights to advertise at the games, meaning they gained massive exposure as the games were viewed by millions worldwide. This can lead to increased sales and revenue. </a:t>
            </a:r>
          </a:p>
          <a:p>
            <a:r>
              <a:rPr lang="en-GB" i="1" dirty="0">
                <a:latin typeface="+mj-lt"/>
              </a:rPr>
              <a:t>Their pubic image may also have improved due to associating with such a popular and respected institution.</a:t>
            </a:r>
            <a:endParaRPr lang="en-GB" dirty="0">
              <a:latin typeface="+mj-lt"/>
            </a:endParaRPr>
          </a:p>
        </p:txBody>
      </p:sp>
      <p:sp>
        <p:nvSpPr>
          <p:cNvPr id="5" name="Rounded Rectangle 4"/>
          <p:cNvSpPr/>
          <p:nvPr/>
        </p:nvSpPr>
        <p:spPr>
          <a:xfrm>
            <a:off x="251520" y="3501008"/>
            <a:ext cx="8640960" cy="2808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pic>
        <p:nvPicPr>
          <p:cNvPr id="4" name="Picture 2"/>
          <p:cNvPicPr>
            <a:picLocks noChangeAspect="1" noChangeArrowheads="1"/>
          </p:cNvPicPr>
          <p:nvPr/>
        </p:nvPicPr>
        <p:blipFill>
          <a:blip r:embed="rId2" cstate="print"/>
          <a:srcRect/>
          <a:stretch>
            <a:fillRect/>
          </a:stretch>
        </p:blipFill>
        <p:spPr bwMode="auto">
          <a:xfrm>
            <a:off x="6156176" y="-243408"/>
            <a:ext cx="3240360" cy="2160240"/>
          </a:xfrm>
          <a:prstGeom prst="rect">
            <a:avLst/>
          </a:prstGeom>
          <a:ln>
            <a:noFill/>
          </a:ln>
          <a:effectLst>
            <a:softEdge rad="635000"/>
          </a:effectLst>
        </p:spPr>
      </p:pic>
      <p:sp>
        <p:nvSpPr>
          <p:cNvPr id="6" name="Footer Placeholder 2">
            <a:extLst>
              <a:ext uri="{FF2B5EF4-FFF2-40B4-BE49-F238E27FC236}">
                <a16:creationId xmlns:a16="http://schemas.microsoft.com/office/drawing/2014/main" id="{AC082673-E094-95CB-59F1-237FC536FB5E}"/>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37BDF4B-2E8D-6BCA-241C-881703D97F75}"/>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D0437AEB-930A-4872-D6FD-57A5D12E1A1E}"/>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2BB838F4-6C5E-1954-3ACE-16889CAF9D1A}"/>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4006045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408" y="2492896"/>
            <a:ext cx="7851648" cy="731693"/>
          </a:xfrm>
          <a:ln>
            <a:solidFill>
              <a:schemeClr val="tx1"/>
            </a:solidFill>
          </a:ln>
        </p:spPr>
        <p:txBody>
          <a:bodyPr>
            <a:normAutofit fontScale="90000"/>
          </a:bodyPr>
          <a:lstStyle/>
          <a:p>
            <a:pPr algn="l"/>
            <a:r>
              <a:rPr lang="en-GB" sz="3600" dirty="0"/>
              <a:t> </a:t>
            </a:r>
            <a:br>
              <a:rPr lang="en-GB" dirty="0"/>
            </a:br>
            <a:r>
              <a:rPr lang="en-GB" sz="4900" dirty="0"/>
              <a:t>10.5 Media</a:t>
            </a:r>
            <a:endParaRPr lang="en-GB" dirty="0"/>
          </a:p>
        </p:txBody>
      </p:sp>
      <p:sp>
        <p:nvSpPr>
          <p:cNvPr id="3" name="Subtitle 2"/>
          <p:cNvSpPr>
            <a:spLocks noGrp="1"/>
          </p:cNvSpPr>
          <p:nvPr>
            <p:ph type="subTitle" idx="1"/>
          </p:nvPr>
        </p:nvSpPr>
        <p:spPr>
          <a:xfrm>
            <a:off x="605408" y="3284984"/>
            <a:ext cx="7851648" cy="2088232"/>
          </a:xfrm>
          <a:ln>
            <a:solidFill>
              <a:schemeClr val="tx1"/>
            </a:solidFill>
          </a:ln>
        </p:spPr>
        <p:txBody>
          <a:bodyPr>
            <a:normAutofit lnSpcReduction="10000"/>
          </a:bodyPr>
          <a:lstStyle/>
          <a:p>
            <a:pPr algn="ctr"/>
            <a:r>
              <a:rPr lang="en-GB" sz="2400" dirty="0">
                <a:latin typeface="+mj-lt"/>
              </a:rPr>
              <a:t> </a:t>
            </a:r>
            <a:r>
              <a:rPr lang="en-GB" sz="2400" u="sng" dirty="0">
                <a:latin typeface="+mj-lt"/>
              </a:rPr>
              <a:t>Learning objectives</a:t>
            </a:r>
          </a:p>
          <a:p>
            <a:pPr algn="l"/>
            <a:r>
              <a:rPr lang="en-GB" sz="2400" dirty="0">
                <a:latin typeface="+mj-lt"/>
              </a:rPr>
              <a:t> 1) Identify the different types of media coverage</a:t>
            </a:r>
          </a:p>
          <a:p>
            <a:pPr algn="l"/>
            <a:r>
              <a:rPr lang="en-GB" sz="2400" dirty="0">
                <a:latin typeface="+mj-lt"/>
              </a:rPr>
              <a:t> 2) Explain how the media functions in sport</a:t>
            </a:r>
          </a:p>
          <a:p>
            <a:pPr algn="l"/>
            <a:r>
              <a:rPr lang="en-GB" sz="2400" dirty="0">
                <a:latin typeface="+mj-lt"/>
              </a:rPr>
              <a:t> 3) Explain the advantages and disadvantages of media</a:t>
            </a:r>
          </a:p>
          <a:p>
            <a:pPr algn="l"/>
            <a:r>
              <a:rPr lang="en-GB" sz="2400" dirty="0">
                <a:latin typeface="+mj-lt"/>
              </a:rPr>
              <a:t>      coverage in sport</a:t>
            </a:r>
          </a:p>
        </p:txBody>
      </p:sp>
      <p:sp>
        <p:nvSpPr>
          <p:cNvPr id="6" name="Rounded Rectangle 5">
            <a:extLst>
              <a:ext uri="{FF2B5EF4-FFF2-40B4-BE49-F238E27FC236}">
                <a16:creationId xmlns:a16="http://schemas.microsoft.com/office/drawing/2014/main" id="{C5856E02-3AE4-6F4C-9FA8-CBFC0D893D7E}"/>
              </a:ext>
            </a:extLst>
          </p:cNvPr>
          <p:cNvSpPr/>
          <p:nvPr/>
        </p:nvSpPr>
        <p:spPr>
          <a:xfrm>
            <a:off x="395536" y="395952"/>
            <a:ext cx="4101954" cy="1569661"/>
          </a:xfrm>
          <a:prstGeom prst="roundRect">
            <a:avLst/>
          </a:prstGeom>
          <a:solidFill>
            <a:schemeClr val="accent6">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643DB1-4BBD-BB4D-A4C9-0168BE0B6EAA}"/>
              </a:ext>
            </a:extLst>
          </p:cNvPr>
          <p:cNvSpPr txBox="1"/>
          <p:nvPr/>
        </p:nvSpPr>
        <p:spPr>
          <a:xfrm>
            <a:off x="539552" y="623590"/>
            <a:ext cx="3816424" cy="1077218"/>
          </a:xfrm>
          <a:prstGeom prst="rect">
            <a:avLst/>
          </a:prstGeom>
          <a:noFill/>
        </p:spPr>
        <p:txBody>
          <a:bodyPr wrap="square" rtlCol="0">
            <a:spAutoFit/>
          </a:bodyPr>
          <a:lstStyle/>
          <a:p>
            <a:pPr algn="ctr"/>
            <a:r>
              <a:rPr lang="en-GB" sz="3200" dirty="0">
                <a:solidFill>
                  <a:schemeClr val="bg1"/>
                </a:solidFill>
                <a:latin typeface="+mj-lt"/>
              </a:rPr>
              <a:t>Social, cultural and ethical influences</a:t>
            </a:r>
            <a:endParaRPr lang="en-US" sz="3200" dirty="0">
              <a:solidFill>
                <a:schemeClr val="bg1"/>
              </a:solidFill>
              <a:latin typeface="+mj-lt"/>
            </a:endParaRPr>
          </a:p>
        </p:txBody>
      </p:sp>
      <p:sp>
        <p:nvSpPr>
          <p:cNvPr id="9" name="Rounded Rectangle 8">
            <a:extLst>
              <a:ext uri="{FF2B5EF4-FFF2-40B4-BE49-F238E27FC236}">
                <a16:creationId xmlns:a16="http://schemas.microsoft.com/office/drawing/2014/main" id="{41544A29-2240-584F-B2ED-049EFFFFA7E8}"/>
              </a:ext>
            </a:extLst>
          </p:cNvPr>
          <p:cNvSpPr/>
          <p:nvPr/>
        </p:nvSpPr>
        <p:spPr>
          <a:xfrm>
            <a:off x="4603913" y="395952"/>
            <a:ext cx="4101954" cy="1569661"/>
          </a:xfrm>
          <a:prstGeom prst="roundRect">
            <a:avLst/>
          </a:prstGeom>
          <a:solidFill>
            <a:srgbClr val="D883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B26D15-AB79-7743-9BA8-D26F7EECCBBE}"/>
              </a:ext>
            </a:extLst>
          </p:cNvPr>
          <p:cNvSpPr txBox="1"/>
          <p:nvPr/>
        </p:nvSpPr>
        <p:spPr>
          <a:xfrm>
            <a:off x="4745427" y="395953"/>
            <a:ext cx="3816424" cy="1569660"/>
          </a:xfrm>
          <a:prstGeom prst="rect">
            <a:avLst/>
          </a:prstGeom>
          <a:noFill/>
        </p:spPr>
        <p:txBody>
          <a:bodyPr wrap="square" rtlCol="0">
            <a:spAutoFit/>
          </a:bodyPr>
          <a:lstStyle/>
          <a:p>
            <a:pPr algn="ctr"/>
            <a:r>
              <a:rPr lang="en-GB" sz="3200" u="sng" dirty="0">
                <a:solidFill>
                  <a:schemeClr val="bg1"/>
                </a:solidFill>
                <a:latin typeface="+mj-lt"/>
              </a:rPr>
              <a:t>Chapter 10</a:t>
            </a:r>
            <a:endParaRPr lang="en-GB" sz="3200" dirty="0">
              <a:solidFill>
                <a:schemeClr val="bg1"/>
              </a:solidFill>
              <a:latin typeface="+mj-lt"/>
            </a:endParaRPr>
          </a:p>
          <a:p>
            <a:pPr algn="ctr"/>
            <a:r>
              <a:rPr lang="en-GB" sz="3200" dirty="0">
                <a:solidFill>
                  <a:schemeClr val="bg1"/>
                </a:solidFill>
                <a:latin typeface="+mj-lt"/>
              </a:rPr>
              <a:t>Social and cultural influences</a:t>
            </a:r>
            <a:endParaRPr lang="en-US" sz="3200" dirty="0">
              <a:solidFill>
                <a:schemeClr val="bg1"/>
              </a:solidFill>
              <a:latin typeface="+mj-lt"/>
            </a:endParaRPr>
          </a:p>
        </p:txBody>
      </p:sp>
      <p:sp>
        <p:nvSpPr>
          <p:cNvPr id="4" name="Footer Placeholder 2">
            <a:extLst>
              <a:ext uri="{FF2B5EF4-FFF2-40B4-BE49-F238E27FC236}">
                <a16:creationId xmlns:a16="http://schemas.microsoft.com/office/drawing/2014/main" id="{3DE0728F-79F3-519D-68CE-879CB3FFF147}"/>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A8B929B-2317-2F3B-46AA-A0290E1729BB}"/>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65AC5AA0-8A99-E68A-0337-492BA02F8979}"/>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21E335B6-1CA9-FFC9-F989-D0AD2AA2187B}"/>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046207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Leisure, physical recreation, sport or play?</a:t>
            </a:r>
          </a:p>
        </p:txBody>
      </p:sp>
      <p:sp>
        <p:nvSpPr>
          <p:cNvPr id="3" name="Content Placeholder 2"/>
          <p:cNvSpPr>
            <a:spLocks noGrp="1"/>
          </p:cNvSpPr>
          <p:nvPr>
            <p:ph idx="1"/>
          </p:nvPr>
        </p:nvSpPr>
        <p:spPr>
          <a:xfrm>
            <a:off x="457200" y="1484784"/>
            <a:ext cx="8229600" cy="5184576"/>
          </a:xfrm>
          <a:noFill/>
        </p:spPr>
        <p:style>
          <a:lnRef idx="2">
            <a:schemeClr val="dk1"/>
          </a:lnRef>
          <a:fillRef idx="1">
            <a:schemeClr val="lt1"/>
          </a:fillRef>
          <a:effectRef idx="0">
            <a:schemeClr val="dk1"/>
          </a:effectRef>
          <a:fontRef idx="minor">
            <a:schemeClr val="dk1"/>
          </a:fontRef>
        </p:style>
        <p:txBody>
          <a:bodyPr>
            <a:normAutofit/>
          </a:bodyPr>
          <a:lstStyle/>
          <a:p>
            <a:pPr>
              <a:buNone/>
            </a:pPr>
            <a:endParaRPr lang="en-GB" dirty="0"/>
          </a:p>
        </p:txBody>
      </p:sp>
      <p:pic>
        <p:nvPicPr>
          <p:cNvPr id="2050" name="Picture 2"/>
          <p:cNvPicPr>
            <a:picLocks noChangeAspect="1" noChangeArrowheads="1"/>
          </p:cNvPicPr>
          <p:nvPr/>
        </p:nvPicPr>
        <p:blipFill>
          <a:blip r:embed="rId2" cstate="print"/>
          <a:srcRect/>
          <a:stretch>
            <a:fillRect/>
          </a:stretch>
        </p:blipFill>
        <p:spPr bwMode="auto">
          <a:xfrm>
            <a:off x="539552" y="1556792"/>
            <a:ext cx="2619375" cy="1743075"/>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203848" y="1556792"/>
            <a:ext cx="2628900" cy="173355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1403648" y="3284984"/>
            <a:ext cx="3384376" cy="1692188"/>
          </a:xfrm>
          <a:prstGeom prst="rect">
            <a:avLst/>
          </a:prstGeom>
          <a:ln>
            <a:noFill/>
          </a:ln>
          <a:effectLst>
            <a:softEdge rad="112500"/>
          </a:effectLst>
        </p:spPr>
      </p:pic>
      <p:pic>
        <p:nvPicPr>
          <p:cNvPr id="2052" name="Picture 4"/>
          <p:cNvPicPr>
            <a:picLocks noChangeAspect="1" noChangeArrowheads="1"/>
          </p:cNvPicPr>
          <p:nvPr/>
        </p:nvPicPr>
        <p:blipFill>
          <a:blip r:embed="rId5" cstate="print"/>
          <a:srcRect/>
          <a:stretch>
            <a:fillRect/>
          </a:stretch>
        </p:blipFill>
        <p:spPr bwMode="auto">
          <a:xfrm>
            <a:off x="4716016" y="3331443"/>
            <a:ext cx="2828925" cy="1609725"/>
          </a:xfrm>
          <a:prstGeom prst="rect">
            <a:avLst/>
          </a:prstGeom>
          <a:noFill/>
          <a:ln w="9525">
            <a:noFill/>
            <a:miter lim="800000"/>
            <a:headEnd/>
            <a:tailEnd/>
          </a:ln>
        </p:spPr>
      </p:pic>
      <p:pic>
        <p:nvPicPr>
          <p:cNvPr id="2053" name="Picture 5"/>
          <p:cNvPicPr>
            <a:picLocks noChangeAspect="1" noChangeArrowheads="1"/>
          </p:cNvPicPr>
          <p:nvPr/>
        </p:nvPicPr>
        <p:blipFill>
          <a:blip r:embed="rId6" cstate="print"/>
          <a:srcRect/>
          <a:stretch>
            <a:fillRect/>
          </a:stretch>
        </p:blipFill>
        <p:spPr bwMode="auto">
          <a:xfrm>
            <a:off x="3059832" y="4941168"/>
            <a:ext cx="2600325" cy="1762125"/>
          </a:xfrm>
          <a:prstGeom prst="rect">
            <a:avLst/>
          </a:prstGeom>
          <a:ln>
            <a:noFill/>
          </a:ln>
          <a:effectLst>
            <a:softEdge rad="112500"/>
          </a:effectLst>
        </p:spPr>
      </p:pic>
      <p:pic>
        <p:nvPicPr>
          <p:cNvPr id="2054" name="Picture 6"/>
          <p:cNvPicPr>
            <a:picLocks noChangeAspect="1" noChangeArrowheads="1"/>
          </p:cNvPicPr>
          <p:nvPr/>
        </p:nvPicPr>
        <p:blipFill>
          <a:blip r:embed="rId7" cstate="print"/>
          <a:srcRect/>
          <a:stretch>
            <a:fillRect/>
          </a:stretch>
        </p:blipFill>
        <p:spPr bwMode="auto">
          <a:xfrm>
            <a:off x="6012160" y="1556792"/>
            <a:ext cx="2581275" cy="1771650"/>
          </a:xfrm>
          <a:prstGeom prst="rect">
            <a:avLst/>
          </a:prstGeom>
          <a:noFill/>
          <a:ln w="9525">
            <a:noFill/>
            <a:miter lim="800000"/>
            <a:headEnd/>
            <a:tailEnd/>
          </a:ln>
        </p:spPr>
      </p:pic>
      <p:pic>
        <p:nvPicPr>
          <p:cNvPr id="2055" name="Picture 7"/>
          <p:cNvPicPr>
            <a:picLocks noChangeAspect="1" noChangeArrowheads="1"/>
          </p:cNvPicPr>
          <p:nvPr/>
        </p:nvPicPr>
        <p:blipFill>
          <a:blip r:embed="rId8" cstate="print"/>
          <a:srcRect/>
          <a:stretch>
            <a:fillRect/>
          </a:stretch>
        </p:blipFill>
        <p:spPr bwMode="auto">
          <a:xfrm>
            <a:off x="5724128" y="5013176"/>
            <a:ext cx="2828925" cy="1609725"/>
          </a:xfrm>
          <a:prstGeom prst="rect">
            <a:avLst/>
          </a:prstGeom>
          <a:noFill/>
          <a:ln w="9525">
            <a:noFill/>
            <a:miter lim="800000"/>
            <a:headEnd/>
            <a:tailEnd/>
          </a:ln>
        </p:spPr>
      </p:pic>
      <p:pic>
        <p:nvPicPr>
          <p:cNvPr id="2056" name="Picture 8"/>
          <p:cNvPicPr>
            <a:picLocks noChangeAspect="1" noChangeArrowheads="1"/>
          </p:cNvPicPr>
          <p:nvPr/>
        </p:nvPicPr>
        <p:blipFill>
          <a:blip r:embed="rId9" cstate="print"/>
          <a:srcRect/>
          <a:stretch>
            <a:fillRect/>
          </a:stretch>
        </p:blipFill>
        <p:spPr bwMode="auto">
          <a:xfrm>
            <a:off x="467544" y="4941168"/>
            <a:ext cx="2619375" cy="1743075"/>
          </a:xfrm>
          <a:prstGeom prst="rect">
            <a:avLst/>
          </a:prstGeom>
          <a:ln>
            <a:noFill/>
          </a:ln>
          <a:effectLst>
            <a:softEdge rad="112500"/>
          </a:effectLst>
        </p:spPr>
      </p:pic>
      <p:sp>
        <p:nvSpPr>
          <p:cNvPr id="4" name="TextBox 3">
            <a:extLst>
              <a:ext uri="{FF2B5EF4-FFF2-40B4-BE49-F238E27FC236}">
                <a16:creationId xmlns:a16="http://schemas.microsoft.com/office/drawing/2014/main" id="{C73D9FC2-CE47-AC4B-8B94-D8433B7C9B1A}"/>
              </a:ext>
            </a:extLst>
          </p:cNvPr>
          <p:cNvSpPr txBox="1"/>
          <p:nvPr/>
        </p:nvSpPr>
        <p:spPr>
          <a:xfrm>
            <a:off x="611560" y="1599579"/>
            <a:ext cx="288032" cy="369332"/>
          </a:xfrm>
          <a:prstGeom prst="rect">
            <a:avLst/>
          </a:prstGeom>
          <a:solidFill>
            <a:schemeClr val="bg1"/>
          </a:solidFill>
          <a:ln>
            <a:solidFill>
              <a:schemeClr val="tx1"/>
            </a:solidFill>
          </a:ln>
        </p:spPr>
        <p:txBody>
          <a:bodyPr wrap="square" rtlCol="0">
            <a:spAutoFit/>
          </a:bodyPr>
          <a:lstStyle/>
          <a:p>
            <a:r>
              <a:rPr lang="en-US" dirty="0"/>
              <a:t>1</a:t>
            </a:r>
          </a:p>
        </p:txBody>
      </p:sp>
      <p:sp>
        <p:nvSpPr>
          <p:cNvPr id="13" name="TextBox 12">
            <a:extLst>
              <a:ext uri="{FF2B5EF4-FFF2-40B4-BE49-F238E27FC236}">
                <a16:creationId xmlns:a16="http://schemas.microsoft.com/office/drawing/2014/main" id="{473C9318-25CE-FC44-89C4-2D4A9C88C512}"/>
              </a:ext>
            </a:extLst>
          </p:cNvPr>
          <p:cNvSpPr txBox="1"/>
          <p:nvPr/>
        </p:nvSpPr>
        <p:spPr>
          <a:xfrm>
            <a:off x="5832748" y="5137001"/>
            <a:ext cx="288032" cy="369332"/>
          </a:xfrm>
          <a:prstGeom prst="rect">
            <a:avLst/>
          </a:prstGeom>
          <a:solidFill>
            <a:schemeClr val="bg1"/>
          </a:solidFill>
          <a:ln>
            <a:solidFill>
              <a:schemeClr val="tx1"/>
            </a:solidFill>
          </a:ln>
        </p:spPr>
        <p:txBody>
          <a:bodyPr wrap="square" rtlCol="0">
            <a:spAutoFit/>
          </a:bodyPr>
          <a:lstStyle/>
          <a:p>
            <a:r>
              <a:rPr lang="en-US" dirty="0"/>
              <a:t>8</a:t>
            </a:r>
          </a:p>
        </p:txBody>
      </p:sp>
      <p:sp>
        <p:nvSpPr>
          <p:cNvPr id="14" name="TextBox 13">
            <a:extLst>
              <a:ext uri="{FF2B5EF4-FFF2-40B4-BE49-F238E27FC236}">
                <a16:creationId xmlns:a16="http://schemas.microsoft.com/office/drawing/2014/main" id="{CEFF9191-E292-684D-BCB8-DF655BC6875A}"/>
              </a:ext>
            </a:extLst>
          </p:cNvPr>
          <p:cNvSpPr txBox="1"/>
          <p:nvPr/>
        </p:nvSpPr>
        <p:spPr>
          <a:xfrm>
            <a:off x="3230580" y="5191440"/>
            <a:ext cx="288032" cy="369332"/>
          </a:xfrm>
          <a:prstGeom prst="rect">
            <a:avLst/>
          </a:prstGeom>
          <a:solidFill>
            <a:schemeClr val="bg1"/>
          </a:solidFill>
          <a:ln>
            <a:solidFill>
              <a:schemeClr val="tx1"/>
            </a:solidFill>
          </a:ln>
        </p:spPr>
        <p:txBody>
          <a:bodyPr wrap="square" rtlCol="0">
            <a:spAutoFit/>
          </a:bodyPr>
          <a:lstStyle/>
          <a:p>
            <a:r>
              <a:rPr lang="en-US" dirty="0"/>
              <a:t>7</a:t>
            </a:r>
          </a:p>
        </p:txBody>
      </p:sp>
      <p:sp>
        <p:nvSpPr>
          <p:cNvPr id="15" name="TextBox 14">
            <a:extLst>
              <a:ext uri="{FF2B5EF4-FFF2-40B4-BE49-F238E27FC236}">
                <a16:creationId xmlns:a16="http://schemas.microsoft.com/office/drawing/2014/main" id="{A33241E0-BF62-3042-9431-19D696381243}"/>
              </a:ext>
            </a:extLst>
          </p:cNvPr>
          <p:cNvSpPr txBox="1"/>
          <p:nvPr/>
        </p:nvSpPr>
        <p:spPr>
          <a:xfrm>
            <a:off x="611560" y="5197009"/>
            <a:ext cx="288032" cy="369332"/>
          </a:xfrm>
          <a:prstGeom prst="rect">
            <a:avLst/>
          </a:prstGeom>
          <a:solidFill>
            <a:schemeClr val="bg1"/>
          </a:solidFill>
          <a:ln>
            <a:solidFill>
              <a:schemeClr val="tx1"/>
            </a:solidFill>
          </a:ln>
        </p:spPr>
        <p:txBody>
          <a:bodyPr wrap="square" rtlCol="0">
            <a:spAutoFit/>
          </a:bodyPr>
          <a:lstStyle/>
          <a:p>
            <a:r>
              <a:rPr lang="en-US" dirty="0"/>
              <a:t>6</a:t>
            </a:r>
          </a:p>
        </p:txBody>
      </p:sp>
      <p:sp>
        <p:nvSpPr>
          <p:cNvPr id="16" name="TextBox 15">
            <a:extLst>
              <a:ext uri="{FF2B5EF4-FFF2-40B4-BE49-F238E27FC236}">
                <a16:creationId xmlns:a16="http://schemas.microsoft.com/office/drawing/2014/main" id="{A5BFCB2E-7126-FA40-A1C1-43EA13EF474F}"/>
              </a:ext>
            </a:extLst>
          </p:cNvPr>
          <p:cNvSpPr txBox="1"/>
          <p:nvPr/>
        </p:nvSpPr>
        <p:spPr>
          <a:xfrm>
            <a:off x="4792042" y="3425500"/>
            <a:ext cx="288032" cy="369332"/>
          </a:xfrm>
          <a:prstGeom prst="rect">
            <a:avLst/>
          </a:prstGeom>
          <a:solidFill>
            <a:schemeClr val="bg1"/>
          </a:solidFill>
          <a:ln>
            <a:solidFill>
              <a:schemeClr val="tx1"/>
            </a:solidFill>
          </a:ln>
        </p:spPr>
        <p:txBody>
          <a:bodyPr wrap="square" rtlCol="0">
            <a:spAutoFit/>
          </a:bodyPr>
          <a:lstStyle/>
          <a:p>
            <a:r>
              <a:rPr lang="en-US" dirty="0"/>
              <a:t>5</a:t>
            </a:r>
          </a:p>
        </p:txBody>
      </p:sp>
      <p:sp>
        <p:nvSpPr>
          <p:cNvPr id="17" name="TextBox 16">
            <a:extLst>
              <a:ext uri="{FF2B5EF4-FFF2-40B4-BE49-F238E27FC236}">
                <a16:creationId xmlns:a16="http://schemas.microsoft.com/office/drawing/2014/main" id="{F2B2851B-2169-B046-8C4C-2F9834842090}"/>
              </a:ext>
            </a:extLst>
          </p:cNvPr>
          <p:cNvSpPr txBox="1"/>
          <p:nvPr/>
        </p:nvSpPr>
        <p:spPr>
          <a:xfrm>
            <a:off x="1633215" y="3471237"/>
            <a:ext cx="288032" cy="369332"/>
          </a:xfrm>
          <a:prstGeom prst="rect">
            <a:avLst/>
          </a:prstGeom>
          <a:solidFill>
            <a:schemeClr val="bg1"/>
          </a:solidFill>
          <a:ln>
            <a:solidFill>
              <a:schemeClr val="tx1"/>
            </a:solidFill>
          </a:ln>
        </p:spPr>
        <p:txBody>
          <a:bodyPr wrap="square" rtlCol="0">
            <a:spAutoFit/>
          </a:bodyPr>
          <a:lstStyle/>
          <a:p>
            <a:r>
              <a:rPr lang="en-US" dirty="0"/>
              <a:t>4</a:t>
            </a:r>
          </a:p>
        </p:txBody>
      </p:sp>
      <p:sp>
        <p:nvSpPr>
          <p:cNvPr id="18" name="TextBox 17">
            <a:extLst>
              <a:ext uri="{FF2B5EF4-FFF2-40B4-BE49-F238E27FC236}">
                <a16:creationId xmlns:a16="http://schemas.microsoft.com/office/drawing/2014/main" id="{58BD9858-B22B-5948-837E-21A77E27BC39}"/>
              </a:ext>
            </a:extLst>
          </p:cNvPr>
          <p:cNvSpPr txBox="1"/>
          <p:nvPr/>
        </p:nvSpPr>
        <p:spPr>
          <a:xfrm>
            <a:off x="6125563" y="1600362"/>
            <a:ext cx="288032" cy="369332"/>
          </a:xfrm>
          <a:prstGeom prst="rect">
            <a:avLst/>
          </a:prstGeom>
          <a:solidFill>
            <a:schemeClr val="bg1"/>
          </a:solidFill>
          <a:ln>
            <a:solidFill>
              <a:schemeClr val="tx1"/>
            </a:solidFill>
          </a:ln>
        </p:spPr>
        <p:txBody>
          <a:bodyPr wrap="square" rtlCol="0">
            <a:spAutoFit/>
          </a:bodyPr>
          <a:lstStyle/>
          <a:p>
            <a:r>
              <a:rPr lang="en-US" dirty="0"/>
              <a:t>3</a:t>
            </a:r>
          </a:p>
        </p:txBody>
      </p:sp>
      <p:sp>
        <p:nvSpPr>
          <p:cNvPr id="19" name="TextBox 18">
            <a:extLst>
              <a:ext uri="{FF2B5EF4-FFF2-40B4-BE49-F238E27FC236}">
                <a16:creationId xmlns:a16="http://schemas.microsoft.com/office/drawing/2014/main" id="{BB64C84C-E32E-3E4A-B267-426CCEBE91DC}"/>
              </a:ext>
            </a:extLst>
          </p:cNvPr>
          <p:cNvSpPr txBox="1"/>
          <p:nvPr/>
        </p:nvSpPr>
        <p:spPr>
          <a:xfrm>
            <a:off x="3251452" y="1599579"/>
            <a:ext cx="288032" cy="369332"/>
          </a:xfrm>
          <a:prstGeom prst="rect">
            <a:avLst/>
          </a:prstGeom>
          <a:solidFill>
            <a:schemeClr val="bg1"/>
          </a:solidFill>
          <a:ln>
            <a:solidFill>
              <a:schemeClr val="tx1"/>
            </a:solidFill>
          </a:ln>
        </p:spPr>
        <p:txBody>
          <a:bodyPr wrap="square" rtlCol="0">
            <a:spAutoFit/>
          </a:bodyPr>
          <a:lstStyle/>
          <a:p>
            <a:r>
              <a:rPr lang="en-US" dirty="0"/>
              <a:t>2</a:t>
            </a:r>
          </a:p>
        </p:txBody>
      </p:sp>
      <p:sp>
        <p:nvSpPr>
          <p:cNvPr id="20" name="TextBox 19">
            <a:extLst>
              <a:ext uri="{FF2B5EF4-FFF2-40B4-BE49-F238E27FC236}">
                <a16:creationId xmlns:a16="http://schemas.microsoft.com/office/drawing/2014/main" id="{2D9633C5-F353-F54D-BD3B-A320AC494A55}"/>
              </a:ext>
            </a:extLst>
          </p:cNvPr>
          <p:cNvSpPr txBox="1"/>
          <p:nvPr/>
        </p:nvSpPr>
        <p:spPr>
          <a:xfrm>
            <a:off x="5158333" y="894782"/>
            <a:ext cx="3394720" cy="369332"/>
          </a:xfrm>
          <a:prstGeom prst="rect">
            <a:avLst/>
          </a:prstGeom>
          <a:solidFill>
            <a:schemeClr val="bg1"/>
          </a:solidFill>
          <a:ln>
            <a:solidFill>
              <a:srgbClr val="00B050"/>
            </a:solidFill>
          </a:ln>
        </p:spPr>
        <p:txBody>
          <a:bodyPr wrap="square" rtlCol="0">
            <a:spAutoFit/>
          </a:bodyPr>
          <a:lstStyle/>
          <a:p>
            <a:r>
              <a:rPr lang="en-GB" dirty="0">
                <a:latin typeface="+mj-lt"/>
              </a:rPr>
              <a:t>Categorise each of the following</a:t>
            </a:r>
          </a:p>
        </p:txBody>
      </p:sp>
      <p:sp>
        <p:nvSpPr>
          <p:cNvPr id="5" name="Footer Placeholder 2">
            <a:extLst>
              <a:ext uri="{FF2B5EF4-FFF2-40B4-BE49-F238E27FC236}">
                <a16:creationId xmlns:a16="http://schemas.microsoft.com/office/drawing/2014/main" id="{C9B84D86-0E89-8D7F-BCB6-EB8955296794}"/>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F796F2A-F4CB-52FF-330C-E6122F8B8DE3}"/>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DD636D4F-27FC-FC26-D56E-43079EE4600B}"/>
              </a:ext>
            </a:extLst>
          </p:cNvPr>
          <p:cNvPicPr>
            <a:picLocks noChangeAspect="1"/>
          </p:cNvPicPr>
          <p:nvPr/>
        </p:nvPicPr>
        <p:blipFill>
          <a:blip r:embed="rId11"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C9DA9616-3EB5-9F14-370B-D0179501F49C}"/>
              </a:ext>
            </a:extLst>
          </p:cNvPr>
          <p:cNvPicPr>
            <a:picLocks noChangeAspect="1"/>
          </p:cNvPicPr>
          <p:nvPr/>
        </p:nvPicPr>
        <p:blipFill>
          <a:blip r:embed="rId12"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0948818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What you need to know</a:t>
            </a:r>
          </a:p>
        </p:txBody>
      </p:sp>
      <p:pic>
        <p:nvPicPr>
          <p:cNvPr id="4" name="Picture 3">
            <a:extLst>
              <a:ext uri="{FF2B5EF4-FFF2-40B4-BE49-F238E27FC236}">
                <a16:creationId xmlns:a16="http://schemas.microsoft.com/office/drawing/2014/main" id="{833DD72D-9868-0347-8BDF-0192B42EC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011550"/>
            <a:ext cx="8784976" cy="2955692"/>
          </a:xfrm>
          <a:prstGeom prst="rect">
            <a:avLst/>
          </a:prstGeom>
        </p:spPr>
      </p:pic>
      <p:sp>
        <p:nvSpPr>
          <p:cNvPr id="3" name="Footer Placeholder 2">
            <a:extLst>
              <a:ext uri="{FF2B5EF4-FFF2-40B4-BE49-F238E27FC236}">
                <a16:creationId xmlns:a16="http://schemas.microsoft.com/office/drawing/2014/main" id="{3F8C7087-F042-2A55-5CBA-BEE1DE46ED23}"/>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091DCCC-54E0-C5CF-2625-BF4E83B74450}"/>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0457FC62-1715-C82C-00D9-EB3F4890F27A}"/>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25E8471E-812C-04E3-108D-14AF4AE02C7F}"/>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6981852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Media</a:t>
            </a:r>
          </a:p>
        </p:txBody>
      </p:sp>
      <p:sp>
        <p:nvSpPr>
          <p:cNvPr id="3" name="Content Placeholder 2"/>
          <p:cNvSpPr>
            <a:spLocks noGrp="1"/>
          </p:cNvSpPr>
          <p:nvPr>
            <p:ph idx="1"/>
          </p:nvPr>
        </p:nvSpPr>
        <p:spPr>
          <a:xfrm>
            <a:off x="457200" y="1268760"/>
            <a:ext cx="8229600" cy="5256584"/>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“the variety of forms of communicating information to an audience”</a:t>
            </a:r>
          </a:p>
          <a:p>
            <a:pPr lvl="1"/>
            <a:r>
              <a:rPr lang="en-GB" dirty="0">
                <a:latin typeface="+mj-lt"/>
              </a:rPr>
              <a:t>How many of forms of media can you identify?</a:t>
            </a:r>
          </a:p>
          <a:p>
            <a:pPr lvl="1"/>
            <a:r>
              <a:rPr lang="en-GB" dirty="0">
                <a:latin typeface="+mj-lt"/>
              </a:rPr>
              <a:t>Can you identify any positives of the media in sport?</a:t>
            </a:r>
          </a:p>
          <a:p>
            <a:pPr lvl="1"/>
            <a:r>
              <a:rPr lang="en-GB" dirty="0">
                <a:latin typeface="+mj-lt"/>
              </a:rPr>
              <a:t>Can you identify any negatives of the media in sport?</a:t>
            </a:r>
          </a:p>
          <a:p>
            <a:pPr lvl="1"/>
            <a:r>
              <a:rPr lang="en-GB" dirty="0">
                <a:latin typeface="+mj-lt"/>
              </a:rPr>
              <a:t>Think of your favourite sporting event. In which ways do you think the media has influenced the event?</a:t>
            </a:r>
          </a:p>
          <a:p>
            <a:endParaRPr lang="en-GB" dirty="0">
              <a:latin typeface="+mj-lt"/>
            </a:endParaRPr>
          </a:p>
        </p:txBody>
      </p:sp>
      <p:pic>
        <p:nvPicPr>
          <p:cNvPr id="4" name="Picture 3">
            <a:extLst>
              <a:ext uri="{FF2B5EF4-FFF2-40B4-BE49-F238E27FC236}">
                <a16:creationId xmlns:a16="http://schemas.microsoft.com/office/drawing/2014/main" id="{24CB4315-79B2-DA44-AE54-C6DC821386CA}"/>
              </a:ext>
            </a:extLst>
          </p:cNvPr>
          <p:cNvPicPr>
            <a:picLocks noChangeAspect="1"/>
          </p:cNvPicPr>
          <p:nvPr/>
        </p:nvPicPr>
        <p:blipFill rotWithShape="1">
          <a:blip r:embed="rId2"/>
          <a:srcRect l="8697" r="11836"/>
          <a:stretch/>
        </p:blipFill>
        <p:spPr>
          <a:xfrm>
            <a:off x="467544" y="4533873"/>
            <a:ext cx="3384376" cy="1991471"/>
          </a:xfrm>
          <a:prstGeom prst="rect">
            <a:avLst/>
          </a:prstGeom>
          <a:ln>
            <a:noFill/>
          </a:ln>
          <a:effectLst>
            <a:softEdge rad="112500"/>
          </a:effectLst>
        </p:spPr>
      </p:pic>
      <p:pic>
        <p:nvPicPr>
          <p:cNvPr id="5" name="Picture 4">
            <a:extLst>
              <a:ext uri="{FF2B5EF4-FFF2-40B4-BE49-F238E27FC236}">
                <a16:creationId xmlns:a16="http://schemas.microsoft.com/office/drawing/2014/main" id="{472769ED-1B04-B64B-BE88-D8407F193120}"/>
              </a:ext>
            </a:extLst>
          </p:cNvPr>
          <p:cNvPicPr>
            <a:picLocks noChangeAspect="1"/>
          </p:cNvPicPr>
          <p:nvPr/>
        </p:nvPicPr>
        <p:blipFill rotWithShape="1">
          <a:blip r:embed="rId3"/>
          <a:srcRect l="14613"/>
          <a:stretch/>
        </p:blipFill>
        <p:spPr>
          <a:xfrm>
            <a:off x="3799926" y="4533872"/>
            <a:ext cx="2808312" cy="1973357"/>
          </a:xfrm>
          <a:prstGeom prst="rect">
            <a:avLst/>
          </a:prstGeom>
          <a:ln>
            <a:noFill/>
          </a:ln>
          <a:effectLst>
            <a:softEdge rad="112500"/>
          </a:effectLst>
        </p:spPr>
      </p:pic>
      <p:pic>
        <p:nvPicPr>
          <p:cNvPr id="6" name="Picture 5">
            <a:extLst>
              <a:ext uri="{FF2B5EF4-FFF2-40B4-BE49-F238E27FC236}">
                <a16:creationId xmlns:a16="http://schemas.microsoft.com/office/drawing/2014/main" id="{CF8CDF44-FD7C-014F-B981-72AB35FD0104}"/>
              </a:ext>
            </a:extLst>
          </p:cNvPr>
          <p:cNvPicPr>
            <a:picLocks noChangeAspect="1"/>
          </p:cNvPicPr>
          <p:nvPr/>
        </p:nvPicPr>
        <p:blipFill rotWithShape="1">
          <a:blip r:embed="rId4"/>
          <a:srcRect l="7417" r="18401"/>
          <a:stretch/>
        </p:blipFill>
        <p:spPr>
          <a:xfrm>
            <a:off x="6516216" y="4533872"/>
            <a:ext cx="2160240" cy="1979640"/>
          </a:xfrm>
          <a:prstGeom prst="rect">
            <a:avLst/>
          </a:prstGeom>
          <a:ln>
            <a:noFill/>
          </a:ln>
          <a:effectLst>
            <a:softEdge rad="112500"/>
          </a:effectLst>
        </p:spPr>
      </p:pic>
      <p:sp>
        <p:nvSpPr>
          <p:cNvPr id="7" name="Footer Placeholder 2">
            <a:extLst>
              <a:ext uri="{FF2B5EF4-FFF2-40B4-BE49-F238E27FC236}">
                <a16:creationId xmlns:a16="http://schemas.microsoft.com/office/drawing/2014/main" id="{54D657C1-0CBD-4CE7-58EB-86BE2FE0CF9E}"/>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C54DE0F-850B-584F-2435-D4F0E88335D9}"/>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9" name="Picture 8">
            <a:extLst>
              <a:ext uri="{FF2B5EF4-FFF2-40B4-BE49-F238E27FC236}">
                <a16:creationId xmlns:a16="http://schemas.microsoft.com/office/drawing/2014/main" id="{1504FCD6-9B7E-2802-79C1-BE9730084017}"/>
              </a:ext>
            </a:extLst>
          </p:cNvPr>
          <p:cNvPicPr>
            <a:picLocks noChangeAspect="1"/>
          </p:cNvPicPr>
          <p:nvPr/>
        </p:nvPicPr>
        <p:blipFill>
          <a:blip r:embed="rId6"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0" name="Picture 9">
            <a:extLst>
              <a:ext uri="{FF2B5EF4-FFF2-40B4-BE49-F238E27FC236}">
                <a16:creationId xmlns:a16="http://schemas.microsoft.com/office/drawing/2014/main" id="{53D82D43-9063-34A1-5BB8-DBA0E338F1F8}"/>
              </a:ext>
            </a:extLst>
          </p:cNvPr>
          <p:cNvPicPr>
            <a:picLocks noChangeAspect="1"/>
          </p:cNvPicPr>
          <p:nvPr/>
        </p:nvPicPr>
        <p:blipFill>
          <a:blip r:embed="rId7"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722225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Types of media coverage </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fontScale="92500"/>
          </a:bodyPr>
          <a:lstStyle/>
          <a:p>
            <a:r>
              <a:rPr lang="en-GB" b="1" dirty="0">
                <a:latin typeface="+mj-lt"/>
              </a:rPr>
              <a:t>Print</a:t>
            </a:r>
          </a:p>
          <a:p>
            <a:pPr lvl="1"/>
            <a:r>
              <a:rPr lang="en-GB" dirty="0">
                <a:latin typeface="+mj-lt"/>
              </a:rPr>
              <a:t>Newspapers – contain sports sections. There are some sports specific papers e.g. the racing post.</a:t>
            </a:r>
          </a:p>
          <a:p>
            <a:pPr lvl="1"/>
            <a:r>
              <a:rPr lang="en-GB" dirty="0">
                <a:latin typeface="+mj-lt"/>
              </a:rPr>
              <a:t>Magazines – Sporting articles, interviews and insight into sport, specific magazines for individual sports (golf, cycling etc…)</a:t>
            </a:r>
          </a:p>
          <a:p>
            <a:r>
              <a:rPr lang="en-GB" b="1" dirty="0">
                <a:latin typeface="+mj-lt"/>
              </a:rPr>
              <a:t>Internet and social media</a:t>
            </a:r>
          </a:p>
          <a:p>
            <a:pPr lvl="1"/>
            <a:r>
              <a:rPr lang="en-GB" dirty="0">
                <a:latin typeface="+mj-lt"/>
              </a:rPr>
              <a:t>Internet - allows access to radio, TV and print media</a:t>
            </a:r>
          </a:p>
          <a:p>
            <a:pPr lvl="1"/>
            <a:r>
              <a:rPr lang="en-GB" dirty="0">
                <a:latin typeface="+mj-lt"/>
              </a:rPr>
              <a:t>Provides up to date and varied information as well as a means to look up past events and statistics</a:t>
            </a:r>
          </a:p>
          <a:p>
            <a:pPr lvl="1"/>
            <a:r>
              <a:rPr lang="en-GB" dirty="0">
                <a:latin typeface="+mj-lt"/>
              </a:rPr>
              <a:t>Social media - provides access to ‘behind the scenes’ footage and information from performers and teams</a:t>
            </a:r>
          </a:p>
          <a:p>
            <a:pPr lvl="1"/>
            <a:r>
              <a:rPr lang="en-GB" dirty="0">
                <a:latin typeface="+mj-lt"/>
              </a:rPr>
              <a:t>Allows individuals to comment on posts and connect with sports performers</a:t>
            </a:r>
          </a:p>
          <a:p>
            <a:endParaRPr lang="en-GB" dirty="0">
              <a:latin typeface="+mj-lt"/>
            </a:endParaRPr>
          </a:p>
        </p:txBody>
      </p:sp>
      <p:sp>
        <p:nvSpPr>
          <p:cNvPr id="4" name="TextBox 3"/>
          <p:cNvSpPr txBox="1"/>
          <p:nvPr/>
        </p:nvSpPr>
        <p:spPr>
          <a:xfrm>
            <a:off x="7178356" y="93532"/>
            <a:ext cx="1872208" cy="1477328"/>
          </a:xfrm>
          <a:prstGeom prst="rect">
            <a:avLst/>
          </a:prstGeom>
          <a:solidFill>
            <a:schemeClr val="bg1"/>
          </a:solidFill>
          <a:ln>
            <a:solidFill>
              <a:srgbClr val="FF0000"/>
            </a:solidFill>
          </a:ln>
        </p:spPr>
        <p:txBody>
          <a:bodyPr wrap="square" rtlCol="0">
            <a:spAutoFit/>
          </a:bodyPr>
          <a:lstStyle/>
          <a:p>
            <a:r>
              <a:rPr lang="en-GB" dirty="0">
                <a:latin typeface="+mj-lt"/>
              </a:rPr>
              <a:t>Media coverage includes </a:t>
            </a:r>
            <a:r>
              <a:rPr lang="en-GB" b="1" dirty="0">
                <a:latin typeface="+mj-lt"/>
              </a:rPr>
              <a:t>print, internet/social media, TV </a:t>
            </a:r>
            <a:r>
              <a:rPr lang="en-GB" dirty="0">
                <a:latin typeface="+mj-lt"/>
              </a:rPr>
              <a:t>and</a:t>
            </a:r>
            <a:r>
              <a:rPr lang="en-GB" b="1" dirty="0">
                <a:latin typeface="+mj-lt"/>
              </a:rPr>
              <a:t> radio</a:t>
            </a:r>
            <a:endParaRPr lang="en-GB" dirty="0">
              <a:latin typeface="+mj-lt"/>
            </a:endParaRPr>
          </a:p>
        </p:txBody>
      </p:sp>
      <p:sp>
        <p:nvSpPr>
          <p:cNvPr id="5" name="Footer Placeholder 2">
            <a:extLst>
              <a:ext uri="{FF2B5EF4-FFF2-40B4-BE49-F238E27FC236}">
                <a16:creationId xmlns:a16="http://schemas.microsoft.com/office/drawing/2014/main" id="{9E8F804B-1C1F-4ECC-1DA4-9F8CD6878110}"/>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2CD3E57-81D0-BCA8-8E70-7A0BDD42F979}"/>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8822A55F-D240-B19E-B27F-B81E17F898B1}"/>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9843CDFC-B0F2-0115-4921-833EADA977D0}"/>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2890846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Types of media coverage </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lnSpcReduction="10000"/>
          </a:bodyPr>
          <a:lstStyle/>
          <a:p>
            <a:r>
              <a:rPr lang="en-GB" b="1" dirty="0">
                <a:latin typeface="+mj-lt"/>
              </a:rPr>
              <a:t>Television</a:t>
            </a:r>
          </a:p>
          <a:p>
            <a:pPr lvl="1"/>
            <a:r>
              <a:rPr lang="en-GB" dirty="0">
                <a:latin typeface="+mj-lt"/>
              </a:rPr>
              <a:t>Non-subscription channels deliver free sports coverage</a:t>
            </a:r>
          </a:p>
          <a:p>
            <a:pPr lvl="1"/>
            <a:r>
              <a:rPr lang="en-GB" dirty="0">
                <a:latin typeface="+mj-lt"/>
              </a:rPr>
              <a:t>Pay to view channels deliver sport with 24 hour coverage</a:t>
            </a:r>
          </a:p>
          <a:p>
            <a:pPr lvl="1"/>
            <a:r>
              <a:rPr lang="en-GB" dirty="0">
                <a:latin typeface="+mj-lt"/>
              </a:rPr>
              <a:t>Channels can bid to show sports or particular events</a:t>
            </a:r>
          </a:p>
          <a:p>
            <a:pPr lvl="1"/>
            <a:r>
              <a:rPr lang="en-GB" dirty="0">
                <a:latin typeface="+mj-lt"/>
              </a:rPr>
              <a:t>Subscription services have led to improved quality of broadcasting </a:t>
            </a:r>
          </a:p>
          <a:p>
            <a:r>
              <a:rPr lang="en-GB" b="1" dirty="0">
                <a:latin typeface="+mj-lt"/>
              </a:rPr>
              <a:t>Radio</a:t>
            </a:r>
          </a:p>
          <a:p>
            <a:pPr lvl="1"/>
            <a:r>
              <a:rPr lang="en-GB" dirty="0">
                <a:latin typeface="+mj-lt"/>
              </a:rPr>
              <a:t>Offers live coverage with up to date information</a:t>
            </a:r>
          </a:p>
          <a:p>
            <a:pPr lvl="1"/>
            <a:r>
              <a:rPr lang="en-GB" dirty="0">
                <a:latin typeface="+mj-lt"/>
              </a:rPr>
              <a:t>Sport specific stations (e.g. </a:t>
            </a:r>
            <a:r>
              <a:rPr lang="en-GB" dirty="0" err="1">
                <a:latin typeface="+mj-lt"/>
              </a:rPr>
              <a:t>talkSPORT</a:t>
            </a:r>
            <a:r>
              <a:rPr lang="en-GB" dirty="0">
                <a:latin typeface="+mj-lt"/>
              </a:rPr>
              <a:t>)</a:t>
            </a:r>
          </a:p>
          <a:p>
            <a:pPr lvl="1"/>
            <a:r>
              <a:rPr lang="en-GB" dirty="0">
                <a:latin typeface="+mj-lt"/>
              </a:rPr>
              <a:t>Can be listened to on the move</a:t>
            </a:r>
          </a:p>
          <a:p>
            <a:pPr lvl="1"/>
            <a:r>
              <a:rPr lang="en-GB" dirty="0">
                <a:latin typeface="+mj-lt"/>
              </a:rPr>
              <a:t>Allows people to interact and share opinions through phone-ins</a:t>
            </a:r>
          </a:p>
          <a:p>
            <a:endParaRPr lang="en-GB" dirty="0">
              <a:latin typeface="+mj-lt"/>
            </a:endParaRPr>
          </a:p>
        </p:txBody>
      </p:sp>
      <p:sp>
        <p:nvSpPr>
          <p:cNvPr id="4" name="Footer Placeholder 2">
            <a:extLst>
              <a:ext uri="{FF2B5EF4-FFF2-40B4-BE49-F238E27FC236}">
                <a16:creationId xmlns:a16="http://schemas.microsoft.com/office/drawing/2014/main" id="{7FD8BCDF-CDCE-26D4-CD63-C7B2301C57E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1785F00-D8F0-2B5D-6303-8FDC2DE09CC4}"/>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7E7B7B4F-1B2C-1CE1-9A90-55E4D9C64CC8}"/>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4CA4AC04-F9C0-E438-7D3E-CAF9EE6B0C2C}"/>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6734792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The impact of the media</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Media companies (SKY and BT) paid billions of dollars for the rights to broadcast premier league football matches in the UK this year</a:t>
            </a:r>
          </a:p>
          <a:p>
            <a:r>
              <a:rPr lang="en-GB" dirty="0">
                <a:latin typeface="+mj-lt"/>
              </a:rPr>
              <a:t>Each team received over £100 million as a result</a:t>
            </a:r>
          </a:p>
          <a:p>
            <a:r>
              <a:rPr lang="en-GB" dirty="0">
                <a:latin typeface="+mj-lt"/>
              </a:rPr>
              <a:t>What impact does this have?</a:t>
            </a:r>
          </a:p>
          <a:p>
            <a:pPr>
              <a:buNone/>
            </a:pPr>
            <a:endParaRPr lang="en-GB" dirty="0">
              <a:latin typeface="+mj-lt"/>
            </a:endParaRPr>
          </a:p>
        </p:txBody>
      </p:sp>
      <p:pic>
        <p:nvPicPr>
          <p:cNvPr id="1026" name="Picture 2"/>
          <p:cNvPicPr>
            <a:picLocks noChangeAspect="1" noChangeArrowheads="1"/>
          </p:cNvPicPr>
          <p:nvPr/>
        </p:nvPicPr>
        <p:blipFill>
          <a:blip r:embed="rId2" cstate="print"/>
          <a:srcRect/>
          <a:stretch>
            <a:fillRect/>
          </a:stretch>
        </p:blipFill>
        <p:spPr bwMode="auto">
          <a:xfrm>
            <a:off x="1605604" y="3715211"/>
            <a:ext cx="5832648" cy="3037838"/>
          </a:xfrm>
          <a:prstGeom prst="rect">
            <a:avLst/>
          </a:prstGeom>
          <a:noFill/>
          <a:ln w="9525">
            <a:solidFill>
              <a:schemeClr val="tx1"/>
            </a:solidFill>
            <a:miter lim="800000"/>
            <a:headEnd/>
            <a:tailEnd/>
          </a:ln>
        </p:spPr>
      </p:pic>
      <p:sp>
        <p:nvSpPr>
          <p:cNvPr id="4" name="Footer Placeholder 2">
            <a:extLst>
              <a:ext uri="{FF2B5EF4-FFF2-40B4-BE49-F238E27FC236}">
                <a16:creationId xmlns:a16="http://schemas.microsoft.com/office/drawing/2014/main" id="{F6996947-46D5-B669-2A13-943D66F1D357}"/>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FD0532F-6359-D4A6-43FD-8DF471A620B5}"/>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189FA186-543D-E9CB-3108-1180EE9E9231}"/>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092E4DA0-FCCC-610A-2E6E-4EB6C4C73AAF}"/>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6519964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72008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The impact of the media</a:t>
            </a:r>
          </a:p>
        </p:txBody>
      </p:sp>
      <p:sp>
        <p:nvSpPr>
          <p:cNvPr id="3" name="Content Placeholder 2"/>
          <p:cNvSpPr>
            <a:spLocks noGrp="1"/>
          </p:cNvSpPr>
          <p:nvPr>
            <p:ph idx="1"/>
          </p:nvPr>
        </p:nvSpPr>
        <p:spPr>
          <a:xfrm>
            <a:off x="457200" y="1052736"/>
            <a:ext cx="8229600" cy="5616624"/>
          </a:xfrm>
          <a:noFill/>
        </p:spPr>
        <p:style>
          <a:lnRef idx="2">
            <a:schemeClr val="dk1"/>
          </a:lnRef>
          <a:fillRef idx="1">
            <a:schemeClr val="lt1"/>
          </a:fillRef>
          <a:effectRef idx="0">
            <a:schemeClr val="dk1"/>
          </a:effectRef>
          <a:fontRef idx="minor">
            <a:schemeClr val="dk1"/>
          </a:fontRef>
        </p:style>
        <p:txBody>
          <a:bodyPr>
            <a:normAutofit/>
          </a:bodyPr>
          <a:lstStyle/>
          <a:p>
            <a:pPr>
              <a:buNone/>
            </a:pPr>
            <a:endParaRPr lang="en-GB" dirty="0"/>
          </a:p>
          <a:p>
            <a:pPr>
              <a:buNone/>
            </a:pPr>
            <a:endParaRPr lang="en-GB" dirty="0"/>
          </a:p>
        </p:txBody>
      </p:sp>
      <p:graphicFrame>
        <p:nvGraphicFramePr>
          <p:cNvPr id="4" name="Table 3"/>
          <p:cNvGraphicFramePr>
            <a:graphicFrameLocks noGrp="1"/>
          </p:cNvGraphicFramePr>
          <p:nvPr/>
        </p:nvGraphicFramePr>
        <p:xfrm>
          <a:off x="539552" y="1124744"/>
          <a:ext cx="8064896" cy="5184068"/>
        </p:xfrm>
        <a:graphic>
          <a:graphicData uri="http://schemas.openxmlformats.org/drawingml/2006/table">
            <a:tbl>
              <a:tblPr firstRow="1" bandRow="1">
                <a:tableStyleId>{5C22544A-7EE6-4342-B048-85BDC9FD1C3A}</a:tableStyleId>
              </a:tblPr>
              <a:tblGrid>
                <a:gridCol w="4032448">
                  <a:extLst>
                    <a:ext uri="{9D8B030D-6E8A-4147-A177-3AD203B41FA5}">
                      <a16:colId xmlns:a16="http://schemas.microsoft.com/office/drawing/2014/main" val="20000"/>
                    </a:ext>
                  </a:extLst>
                </a:gridCol>
                <a:gridCol w="4032448">
                  <a:extLst>
                    <a:ext uri="{9D8B030D-6E8A-4147-A177-3AD203B41FA5}">
                      <a16:colId xmlns:a16="http://schemas.microsoft.com/office/drawing/2014/main" val="20001"/>
                    </a:ext>
                  </a:extLst>
                </a:gridCol>
              </a:tblGrid>
              <a:tr h="612068">
                <a:tc>
                  <a:txBody>
                    <a:bodyPr/>
                    <a:lstStyle/>
                    <a:p>
                      <a:r>
                        <a:rPr lang="en-GB" dirty="0">
                          <a:latin typeface="+mj-lt"/>
                        </a:rPr>
                        <a:t>Positive</a:t>
                      </a:r>
                      <a:r>
                        <a:rPr lang="en-GB" baseline="0" dirty="0">
                          <a:latin typeface="+mj-lt"/>
                        </a:rPr>
                        <a:t> effects of the media</a:t>
                      </a:r>
                      <a:endParaRPr lang="en-GB" dirty="0">
                        <a:latin typeface="+mj-lt"/>
                      </a:endParaRPr>
                    </a:p>
                  </a:txBody>
                  <a:tcPr/>
                </a:tc>
                <a:tc>
                  <a:txBody>
                    <a:bodyPr/>
                    <a:lstStyle/>
                    <a:p>
                      <a:r>
                        <a:rPr lang="en-GB" dirty="0">
                          <a:latin typeface="+mj-lt"/>
                        </a:rPr>
                        <a:t>Negative effects of the media</a:t>
                      </a:r>
                    </a:p>
                  </a:txBody>
                  <a:tcPr/>
                </a:tc>
                <a:extLst>
                  <a:ext uri="{0D108BD9-81ED-4DB2-BD59-A6C34878D82A}">
                    <a16:rowId xmlns:a16="http://schemas.microsoft.com/office/drawing/2014/main" val="10000"/>
                  </a:ext>
                </a:extLst>
              </a:tr>
              <a:tr h="612068">
                <a:tc>
                  <a:txBody>
                    <a:bodyPr/>
                    <a:lstStyle/>
                    <a:p>
                      <a:r>
                        <a:rPr lang="en-GB" dirty="0">
                          <a:latin typeface="+mj-lt"/>
                        </a:rPr>
                        <a:t>Media coverage makes it easier to attract</a:t>
                      </a:r>
                      <a:r>
                        <a:rPr lang="en-GB" baseline="0" dirty="0">
                          <a:latin typeface="+mj-lt"/>
                        </a:rPr>
                        <a:t> sponsorship</a:t>
                      </a:r>
                      <a:endParaRPr lang="en-GB" dirty="0">
                        <a:latin typeface="+mj-lt"/>
                      </a:endParaRPr>
                    </a:p>
                  </a:txBody>
                  <a:tcPr/>
                </a:tc>
                <a:tc>
                  <a:txBody>
                    <a:bodyPr/>
                    <a:lstStyle/>
                    <a:p>
                      <a:r>
                        <a:rPr lang="en-GB" dirty="0">
                          <a:latin typeface="+mj-lt"/>
                        </a:rPr>
                        <a:t>Some sports get more exposure</a:t>
                      </a:r>
                      <a:r>
                        <a:rPr lang="en-GB" baseline="0" dirty="0">
                          <a:latin typeface="+mj-lt"/>
                        </a:rPr>
                        <a:t> than others; minority sports lose out</a:t>
                      </a:r>
                      <a:endParaRPr lang="en-GB" dirty="0">
                        <a:latin typeface="+mj-lt"/>
                      </a:endParaRPr>
                    </a:p>
                  </a:txBody>
                  <a:tcPr/>
                </a:tc>
                <a:extLst>
                  <a:ext uri="{0D108BD9-81ED-4DB2-BD59-A6C34878D82A}">
                    <a16:rowId xmlns:a16="http://schemas.microsoft.com/office/drawing/2014/main" val="10001"/>
                  </a:ext>
                </a:extLst>
              </a:tr>
              <a:tr h="612068">
                <a:tc>
                  <a:txBody>
                    <a:bodyPr/>
                    <a:lstStyle/>
                    <a:p>
                      <a:r>
                        <a:rPr lang="en-GB" dirty="0">
                          <a:latin typeface="+mj-lt"/>
                        </a:rPr>
                        <a:t>Supporters</a:t>
                      </a:r>
                      <a:r>
                        <a:rPr lang="en-GB" baseline="0" dirty="0">
                          <a:latin typeface="+mj-lt"/>
                        </a:rPr>
                        <a:t> can get a better view of the action</a:t>
                      </a:r>
                      <a:endParaRPr lang="en-GB" dirty="0">
                        <a:latin typeface="+mj-lt"/>
                      </a:endParaRPr>
                    </a:p>
                  </a:txBody>
                  <a:tcPr/>
                </a:tc>
                <a:tc>
                  <a:txBody>
                    <a:bodyPr/>
                    <a:lstStyle/>
                    <a:p>
                      <a:r>
                        <a:rPr lang="en-GB" dirty="0">
                          <a:latin typeface="+mj-lt"/>
                        </a:rPr>
                        <a:t>Media feeds an obsession with</a:t>
                      </a:r>
                      <a:r>
                        <a:rPr lang="en-GB" baseline="0" dirty="0">
                          <a:latin typeface="+mj-lt"/>
                        </a:rPr>
                        <a:t> statistics and records, rather than the skills of the sport</a:t>
                      </a:r>
                      <a:endParaRPr lang="en-GB" dirty="0">
                        <a:latin typeface="+mj-lt"/>
                      </a:endParaRPr>
                    </a:p>
                  </a:txBody>
                  <a:tcPr/>
                </a:tc>
                <a:extLst>
                  <a:ext uri="{0D108BD9-81ED-4DB2-BD59-A6C34878D82A}">
                    <a16:rowId xmlns:a16="http://schemas.microsoft.com/office/drawing/2014/main" val="10002"/>
                  </a:ext>
                </a:extLst>
              </a:tr>
              <a:tr h="612068">
                <a:tc>
                  <a:txBody>
                    <a:bodyPr/>
                    <a:lstStyle/>
                    <a:p>
                      <a:r>
                        <a:rPr lang="en-GB" dirty="0">
                          <a:latin typeface="+mj-lt"/>
                        </a:rPr>
                        <a:t>Supporters gain insider knowledge from</a:t>
                      </a:r>
                      <a:r>
                        <a:rPr lang="en-GB" baseline="0" dirty="0">
                          <a:latin typeface="+mj-lt"/>
                        </a:rPr>
                        <a:t> expert analysis</a:t>
                      </a:r>
                      <a:endParaRPr lang="en-GB" dirty="0">
                        <a:latin typeface="+mj-lt"/>
                      </a:endParaRPr>
                    </a:p>
                  </a:txBody>
                  <a:tcPr/>
                </a:tc>
                <a:tc>
                  <a:txBody>
                    <a:bodyPr/>
                    <a:lstStyle/>
                    <a:p>
                      <a:r>
                        <a:rPr lang="en-GB" dirty="0">
                          <a:latin typeface="+mj-lt"/>
                        </a:rPr>
                        <a:t>Media influence is large,</a:t>
                      </a:r>
                      <a:r>
                        <a:rPr lang="en-GB" baseline="0" dirty="0">
                          <a:latin typeface="+mj-lt"/>
                        </a:rPr>
                        <a:t> with sports changing formats to suit media needs (e.g. introduction of the tennis tie-break)</a:t>
                      </a:r>
                      <a:endParaRPr lang="en-GB" dirty="0">
                        <a:latin typeface="+mj-lt"/>
                      </a:endParaRPr>
                    </a:p>
                  </a:txBody>
                  <a:tcPr/>
                </a:tc>
                <a:extLst>
                  <a:ext uri="{0D108BD9-81ED-4DB2-BD59-A6C34878D82A}">
                    <a16:rowId xmlns:a16="http://schemas.microsoft.com/office/drawing/2014/main" val="10003"/>
                  </a:ext>
                </a:extLst>
              </a:tr>
              <a:tr h="612068">
                <a:tc>
                  <a:txBody>
                    <a:bodyPr/>
                    <a:lstStyle/>
                    <a:p>
                      <a:r>
                        <a:rPr lang="en-GB" dirty="0">
                          <a:latin typeface="+mj-lt"/>
                        </a:rPr>
                        <a:t>Media has influenced positive rule changes (e.g. the use of ‘hawk eye’ in tennis and goal-line technology</a:t>
                      </a:r>
                      <a:r>
                        <a:rPr lang="en-GB" baseline="0" dirty="0">
                          <a:latin typeface="+mj-lt"/>
                        </a:rPr>
                        <a:t> in football)</a:t>
                      </a:r>
                      <a:endParaRPr lang="en-GB" dirty="0">
                        <a:latin typeface="+mj-lt"/>
                      </a:endParaRPr>
                    </a:p>
                  </a:txBody>
                  <a:tcPr/>
                </a:tc>
                <a:tc>
                  <a:txBody>
                    <a:bodyPr/>
                    <a:lstStyle/>
                    <a:p>
                      <a:r>
                        <a:rPr lang="en-GB" dirty="0">
                          <a:latin typeface="+mj-lt"/>
                        </a:rPr>
                        <a:t>People</a:t>
                      </a:r>
                      <a:r>
                        <a:rPr lang="en-GB" baseline="0" dirty="0">
                          <a:latin typeface="+mj-lt"/>
                        </a:rPr>
                        <a:t> may stay at home to watch sporting events leading to reduced attendances</a:t>
                      </a:r>
                      <a:endParaRPr lang="en-GB" dirty="0">
                        <a:latin typeface="+mj-lt"/>
                      </a:endParaRPr>
                    </a:p>
                  </a:txBody>
                  <a:tcPr/>
                </a:tc>
                <a:extLst>
                  <a:ext uri="{0D108BD9-81ED-4DB2-BD59-A6C34878D82A}">
                    <a16:rowId xmlns:a16="http://schemas.microsoft.com/office/drawing/2014/main" val="10004"/>
                  </a:ext>
                </a:extLst>
              </a:tr>
              <a:tr h="612068">
                <a:tc>
                  <a:txBody>
                    <a:bodyPr/>
                    <a:lstStyle/>
                    <a:p>
                      <a:r>
                        <a:rPr lang="en-GB" dirty="0">
                          <a:latin typeface="+mj-lt"/>
                        </a:rPr>
                        <a:t>People</a:t>
                      </a:r>
                      <a:r>
                        <a:rPr lang="en-GB" baseline="0" dirty="0">
                          <a:latin typeface="+mj-lt"/>
                        </a:rPr>
                        <a:t> become more interested in sports leading to increased attendances</a:t>
                      </a:r>
                      <a:endParaRPr lang="en-GB" dirty="0">
                        <a:latin typeface="+mj-lt"/>
                      </a:endParaRPr>
                    </a:p>
                  </a:txBody>
                  <a:tcPr/>
                </a:tc>
                <a:tc>
                  <a:txBody>
                    <a:bodyPr/>
                    <a:lstStyle/>
                    <a:p>
                      <a:r>
                        <a:rPr lang="en-GB" dirty="0">
                          <a:latin typeface="+mj-lt"/>
                        </a:rPr>
                        <a:t>Pay-per-view channels may mean</a:t>
                      </a:r>
                      <a:r>
                        <a:rPr lang="en-GB" baseline="0" dirty="0">
                          <a:latin typeface="+mj-lt"/>
                        </a:rPr>
                        <a:t> that people can’t afford to access certain events</a:t>
                      </a:r>
                      <a:endParaRPr lang="en-GB" dirty="0">
                        <a:latin typeface="+mj-lt"/>
                      </a:endParaRPr>
                    </a:p>
                  </a:txBody>
                  <a:tcPr/>
                </a:tc>
                <a:extLst>
                  <a:ext uri="{0D108BD9-81ED-4DB2-BD59-A6C34878D82A}">
                    <a16:rowId xmlns:a16="http://schemas.microsoft.com/office/drawing/2014/main" val="10005"/>
                  </a:ext>
                </a:extLst>
              </a:tr>
            </a:tbl>
          </a:graphicData>
        </a:graphic>
      </p:graphicFrame>
      <p:sp>
        <p:nvSpPr>
          <p:cNvPr id="5" name="Footer Placeholder 2">
            <a:extLst>
              <a:ext uri="{FF2B5EF4-FFF2-40B4-BE49-F238E27FC236}">
                <a16:creationId xmlns:a16="http://schemas.microsoft.com/office/drawing/2014/main" id="{B42915EE-7414-89FB-7A0B-71FAB9E25394}"/>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8654CF4-1C2E-358E-1730-4B8C40CE570D}"/>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312B34AA-5893-8E18-6876-C1154F1E2CCE}"/>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31E179D4-0EC3-EA59-CACA-F09EFBB54055}"/>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8798280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72008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The impact of the media</a:t>
            </a:r>
          </a:p>
        </p:txBody>
      </p:sp>
      <p:sp>
        <p:nvSpPr>
          <p:cNvPr id="3" name="Content Placeholder 2"/>
          <p:cNvSpPr>
            <a:spLocks noGrp="1"/>
          </p:cNvSpPr>
          <p:nvPr>
            <p:ph idx="1"/>
          </p:nvPr>
        </p:nvSpPr>
        <p:spPr>
          <a:xfrm>
            <a:off x="457200" y="1052736"/>
            <a:ext cx="8229600" cy="5616624"/>
          </a:xfrm>
          <a:noFill/>
        </p:spPr>
        <p:style>
          <a:lnRef idx="2">
            <a:schemeClr val="dk1"/>
          </a:lnRef>
          <a:fillRef idx="1">
            <a:schemeClr val="lt1"/>
          </a:fillRef>
          <a:effectRef idx="0">
            <a:schemeClr val="dk1"/>
          </a:effectRef>
          <a:fontRef idx="minor">
            <a:schemeClr val="dk1"/>
          </a:fontRef>
        </p:style>
        <p:txBody>
          <a:bodyPr>
            <a:normAutofit/>
          </a:bodyPr>
          <a:lstStyle/>
          <a:p>
            <a:pPr>
              <a:buNone/>
            </a:pPr>
            <a:endParaRPr lang="en-GB" dirty="0"/>
          </a:p>
          <a:p>
            <a:pPr>
              <a:buNone/>
            </a:pPr>
            <a:endParaRPr lang="en-GB" dirty="0"/>
          </a:p>
        </p:txBody>
      </p:sp>
      <p:graphicFrame>
        <p:nvGraphicFramePr>
          <p:cNvPr id="4" name="Table 3"/>
          <p:cNvGraphicFramePr>
            <a:graphicFrameLocks noGrp="1"/>
          </p:cNvGraphicFramePr>
          <p:nvPr/>
        </p:nvGraphicFramePr>
        <p:xfrm>
          <a:off x="539552" y="1196752"/>
          <a:ext cx="8064896" cy="5001188"/>
        </p:xfrm>
        <a:graphic>
          <a:graphicData uri="http://schemas.openxmlformats.org/drawingml/2006/table">
            <a:tbl>
              <a:tblPr firstRow="1" bandRow="1">
                <a:tableStyleId>{5C22544A-7EE6-4342-B048-85BDC9FD1C3A}</a:tableStyleId>
              </a:tblPr>
              <a:tblGrid>
                <a:gridCol w="4032448">
                  <a:extLst>
                    <a:ext uri="{9D8B030D-6E8A-4147-A177-3AD203B41FA5}">
                      <a16:colId xmlns:a16="http://schemas.microsoft.com/office/drawing/2014/main" val="20000"/>
                    </a:ext>
                  </a:extLst>
                </a:gridCol>
                <a:gridCol w="4032448">
                  <a:extLst>
                    <a:ext uri="{9D8B030D-6E8A-4147-A177-3AD203B41FA5}">
                      <a16:colId xmlns:a16="http://schemas.microsoft.com/office/drawing/2014/main" val="20001"/>
                    </a:ext>
                  </a:extLst>
                </a:gridCol>
              </a:tblGrid>
              <a:tr h="612068">
                <a:tc>
                  <a:txBody>
                    <a:bodyPr/>
                    <a:lstStyle/>
                    <a:p>
                      <a:r>
                        <a:rPr lang="en-GB" dirty="0">
                          <a:latin typeface="+mj-lt"/>
                        </a:rPr>
                        <a:t>Positive</a:t>
                      </a:r>
                      <a:r>
                        <a:rPr lang="en-GB" baseline="0" dirty="0">
                          <a:latin typeface="+mj-lt"/>
                        </a:rPr>
                        <a:t> effects of the media</a:t>
                      </a:r>
                      <a:endParaRPr lang="en-GB" dirty="0">
                        <a:latin typeface="+mj-lt"/>
                      </a:endParaRPr>
                    </a:p>
                  </a:txBody>
                  <a:tcPr/>
                </a:tc>
                <a:tc>
                  <a:txBody>
                    <a:bodyPr/>
                    <a:lstStyle/>
                    <a:p>
                      <a:r>
                        <a:rPr lang="en-GB" dirty="0">
                          <a:latin typeface="+mj-lt"/>
                        </a:rPr>
                        <a:t>Negative effects of the media</a:t>
                      </a:r>
                    </a:p>
                  </a:txBody>
                  <a:tcPr/>
                </a:tc>
                <a:extLst>
                  <a:ext uri="{0D108BD9-81ED-4DB2-BD59-A6C34878D82A}">
                    <a16:rowId xmlns:a16="http://schemas.microsoft.com/office/drawing/2014/main" val="10000"/>
                  </a:ext>
                </a:extLst>
              </a:tr>
              <a:tr h="612068">
                <a:tc>
                  <a:txBody>
                    <a:bodyPr/>
                    <a:lstStyle/>
                    <a:p>
                      <a:r>
                        <a:rPr lang="en-GB" dirty="0">
                          <a:latin typeface="+mj-lt"/>
                        </a:rPr>
                        <a:t>Athlete pay and prize-money increases due to money from the media</a:t>
                      </a:r>
                    </a:p>
                  </a:txBody>
                  <a:tcPr/>
                </a:tc>
                <a:tc>
                  <a:txBody>
                    <a:bodyPr/>
                    <a:lstStyle/>
                    <a:p>
                      <a:r>
                        <a:rPr lang="en-GB" dirty="0">
                          <a:latin typeface="+mj-lt"/>
                        </a:rPr>
                        <a:t>Event timings may</a:t>
                      </a:r>
                      <a:r>
                        <a:rPr lang="en-GB" baseline="0" dirty="0">
                          <a:latin typeface="+mj-lt"/>
                        </a:rPr>
                        <a:t> be altered to suit the media, not the players or the fans</a:t>
                      </a:r>
                      <a:endParaRPr lang="en-GB" dirty="0">
                        <a:latin typeface="+mj-lt"/>
                      </a:endParaRPr>
                    </a:p>
                  </a:txBody>
                  <a:tcPr/>
                </a:tc>
                <a:extLst>
                  <a:ext uri="{0D108BD9-81ED-4DB2-BD59-A6C34878D82A}">
                    <a16:rowId xmlns:a16="http://schemas.microsoft.com/office/drawing/2014/main" val="10001"/>
                  </a:ext>
                </a:extLst>
              </a:tr>
              <a:tr h="612068">
                <a:tc>
                  <a:txBody>
                    <a:bodyPr/>
                    <a:lstStyle/>
                    <a:p>
                      <a:r>
                        <a:rPr lang="en-GB" dirty="0">
                          <a:latin typeface="+mj-lt"/>
                        </a:rPr>
                        <a:t>Standards</a:t>
                      </a:r>
                      <a:r>
                        <a:rPr lang="en-GB" baseline="0" dirty="0">
                          <a:latin typeface="+mj-lt"/>
                        </a:rPr>
                        <a:t> increase due to media money used for facilities and coaching</a:t>
                      </a:r>
                      <a:endParaRPr lang="en-GB" dirty="0">
                        <a:latin typeface="+mj-lt"/>
                      </a:endParaRPr>
                    </a:p>
                  </a:txBody>
                  <a:tcPr/>
                </a:tc>
                <a:tc>
                  <a:txBody>
                    <a:bodyPr/>
                    <a:lstStyle/>
                    <a:p>
                      <a:r>
                        <a:rPr lang="en-GB" dirty="0">
                          <a:latin typeface="+mj-lt"/>
                        </a:rPr>
                        <a:t>Increased exposure can lead to a lack of privacy for performers and families</a:t>
                      </a:r>
                    </a:p>
                  </a:txBody>
                  <a:tcPr/>
                </a:tc>
                <a:extLst>
                  <a:ext uri="{0D108BD9-81ED-4DB2-BD59-A6C34878D82A}">
                    <a16:rowId xmlns:a16="http://schemas.microsoft.com/office/drawing/2014/main" val="10002"/>
                  </a:ext>
                </a:extLst>
              </a:tr>
              <a:tr h="612068">
                <a:tc>
                  <a:txBody>
                    <a:bodyPr/>
                    <a:lstStyle/>
                    <a:p>
                      <a:r>
                        <a:rPr lang="en-GB" dirty="0">
                          <a:latin typeface="+mj-lt"/>
                        </a:rPr>
                        <a:t>Performers can become role models,</a:t>
                      </a:r>
                      <a:r>
                        <a:rPr lang="en-GB" baseline="0" dirty="0">
                          <a:latin typeface="+mj-lt"/>
                        </a:rPr>
                        <a:t> developing their reputation, promoting themselves and products</a:t>
                      </a:r>
                      <a:endParaRPr lang="en-GB" dirty="0">
                        <a:latin typeface="+mj-lt"/>
                      </a:endParaRPr>
                    </a:p>
                  </a:txBody>
                  <a:tcPr/>
                </a:tc>
                <a:tc>
                  <a:txBody>
                    <a:bodyPr/>
                    <a:lstStyle/>
                    <a:p>
                      <a:r>
                        <a:rPr lang="en-GB" dirty="0">
                          <a:latin typeface="+mj-lt"/>
                        </a:rPr>
                        <a:t>Media</a:t>
                      </a:r>
                      <a:r>
                        <a:rPr lang="en-GB" baseline="0" dirty="0">
                          <a:latin typeface="+mj-lt"/>
                        </a:rPr>
                        <a:t> scrutiny means that comments and behaviour can lead to fines and loss of sponsorship</a:t>
                      </a:r>
                      <a:endParaRPr lang="en-GB" dirty="0">
                        <a:latin typeface="+mj-lt"/>
                      </a:endParaRPr>
                    </a:p>
                  </a:txBody>
                  <a:tcPr/>
                </a:tc>
                <a:extLst>
                  <a:ext uri="{0D108BD9-81ED-4DB2-BD59-A6C34878D82A}">
                    <a16:rowId xmlns:a16="http://schemas.microsoft.com/office/drawing/2014/main" val="10003"/>
                  </a:ext>
                </a:extLst>
              </a:tr>
              <a:tr h="612068">
                <a:tc>
                  <a:txBody>
                    <a:bodyPr/>
                    <a:lstStyle/>
                    <a:p>
                      <a:r>
                        <a:rPr lang="en-GB" dirty="0">
                          <a:latin typeface="+mj-lt"/>
                        </a:rPr>
                        <a:t>Media coverage can increase participation levels and interest in sports</a:t>
                      </a:r>
                    </a:p>
                  </a:txBody>
                  <a:tcPr/>
                </a:tc>
                <a:tc>
                  <a:txBody>
                    <a:bodyPr/>
                    <a:lstStyle/>
                    <a:p>
                      <a:r>
                        <a:rPr lang="en-GB" dirty="0" err="1">
                          <a:latin typeface="+mj-lt"/>
                        </a:rPr>
                        <a:t>Sensationalisation</a:t>
                      </a:r>
                      <a:r>
                        <a:rPr lang="en-GB" dirty="0">
                          <a:latin typeface="+mj-lt"/>
                        </a:rPr>
                        <a:t> by the media to promote events</a:t>
                      </a:r>
                      <a:r>
                        <a:rPr lang="en-GB" baseline="0" dirty="0">
                          <a:latin typeface="+mj-lt"/>
                        </a:rPr>
                        <a:t> can affect people’s views of sports and individuals</a:t>
                      </a:r>
                      <a:endParaRPr lang="en-GB" dirty="0">
                        <a:latin typeface="+mj-lt"/>
                      </a:endParaRPr>
                    </a:p>
                  </a:txBody>
                  <a:tcPr/>
                </a:tc>
                <a:extLst>
                  <a:ext uri="{0D108BD9-81ED-4DB2-BD59-A6C34878D82A}">
                    <a16:rowId xmlns:a16="http://schemas.microsoft.com/office/drawing/2014/main" val="10004"/>
                  </a:ext>
                </a:extLst>
              </a:tr>
              <a:tr h="612068">
                <a:tc>
                  <a:txBody>
                    <a:bodyPr/>
                    <a:lstStyle/>
                    <a:p>
                      <a:endParaRPr lang="en-GB" dirty="0">
                        <a:latin typeface="+mj-lt"/>
                      </a:endParaRPr>
                    </a:p>
                  </a:txBody>
                  <a:tcPr/>
                </a:tc>
                <a:tc>
                  <a:txBody>
                    <a:bodyPr/>
                    <a:lstStyle/>
                    <a:p>
                      <a:r>
                        <a:rPr lang="en-GB" dirty="0">
                          <a:latin typeface="+mj-lt"/>
                        </a:rPr>
                        <a:t>Over-exposure</a:t>
                      </a:r>
                      <a:r>
                        <a:rPr lang="en-GB" baseline="0" dirty="0">
                          <a:latin typeface="+mj-lt"/>
                        </a:rPr>
                        <a:t> can lead to a loss of interest in the sport</a:t>
                      </a:r>
                      <a:endParaRPr lang="en-GB" dirty="0">
                        <a:latin typeface="+mj-lt"/>
                      </a:endParaRPr>
                    </a:p>
                  </a:txBody>
                  <a:tcPr/>
                </a:tc>
                <a:extLst>
                  <a:ext uri="{0D108BD9-81ED-4DB2-BD59-A6C34878D82A}">
                    <a16:rowId xmlns:a16="http://schemas.microsoft.com/office/drawing/2014/main" val="10005"/>
                  </a:ext>
                </a:extLst>
              </a:tr>
              <a:tr h="612068">
                <a:tc>
                  <a:txBody>
                    <a:bodyPr/>
                    <a:lstStyle/>
                    <a:p>
                      <a:endParaRPr lang="en-GB" dirty="0">
                        <a:latin typeface="+mj-lt"/>
                      </a:endParaRPr>
                    </a:p>
                  </a:txBody>
                  <a:tcPr/>
                </a:tc>
                <a:tc>
                  <a:txBody>
                    <a:bodyPr/>
                    <a:lstStyle/>
                    <a:p>
                      <a:r>
                        <a:rPr lang="en-GB" dirty="0">
                          <a:latin typeface="+mj-lt"/>
                        </a:rPr>
                        <a:t>Sports may become dependent on money</a:t>
                      </a:r>
                      <a:r>
                        <a:rPr lang="en-GB" baseline="0" dirty="0">
                          <a:latin typeface="+mj-lt"/>
                        </a:rPr>
                        <a:t> from the media</a:t>
                      </a:r>
                      <a:endParaRPr lang="en-GB" dirty="0">
                        <a:latin typeface="+mj-lt"/>
                      </a:endParaRPr>
                    </a:p>
                  </a:txBody>
                  <a:tcPr/>
                </a:tc>
                <a:extLst>
                  <a:ext uri="{0D108BD9-81ED-4DB2-BD59-A6C34878D82A}">
                    <a16:rowId xmlns:a16="http://schemas.microsoft.com/office/drawing/2014/main" val="10006"/>
                  </a:ext>
                </a:extLst>
              </a:tr>
            </a:tbl>
          </a:graphicData>
        </a:graphic>
      </p:graphicFrame>
      <p:sp>
        <p:nvSpPr>
          <p:cNvPr id="5" name="TextBox 4"/>
          <p:cNvSpPr txBox="1"/>
          <p:nvPr/>
        </p:nvSpPr>
        <p:spPr>
          <a:xfrm>
            <a:off x="107504" y="5664150"/>
            <a:ext cx="3384376" cy="1077218"/>
          </a:xfrm>
          <a:prstGeom prst="rect">
            <a:avLst/>
          </a:prstGeom>
          <a:solidFill>
            <a:schemeClr val="bg1"/>
          </a:solidFill>
          <a:ln>
            <a:solidFill>
              <a:srgbClr val="FF0000"/>
            </a:solidFill>
          </a:ln>
        </p:spPr>
        <p:txBody>
          <a:bodyPr wrap="square" rtlCol="0">
            <a:spAutoFit/>
          </a:bodyPr>
          <a:lstStyle/>
          <a:p>
            <a:r>
              <a:rPr lang="en-GB" sz="1600" b="1" dirty="0" err="1">
                <a:latin typeface="+mj-lt"/>
              </a:rPr>
              <a:t>Sensationalisation</a:t>
            </a:r>
            <a:r>
              <a:rPr lang="en-GB" sz="1600" dirty="0">
                <a:latin typeface="+mj-lt"/>
              </a:rPr>
              <a:t> – </a:t>
            </a:r>
            <a:r>
              <a:rPr lang="en-GB" sz="1600" i="1" dirty="0">
                <a:latin typeface="+mj-lt"/>
              </a:rPr>
              <a:t>the reporting of something in a  way that arouses curiosity by exaggerating a story or focusing on specific details</a:t>
            </a:r>
          </a:p>
        </p:txBody>
      </p:sp>
      <p:sp>
        <p:nvSpPr>
          <p:cNvPr id="6" name="Footer Placeholder 2">
            <a:extLst>
              <a:ext uri="{FF2B5EF4-FFF2-40B4-BE49-F238E27FC236}">
                <a16:creationId xmlns:a16="http://schemas.microsoft.com/office/drawing/2014/main" id="{E0995816-716B-F001-7441-D0B2C6E21050}"/>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4286562-0BB5-2AB9-E910-010E28C65B9E}"/>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7B3CCD10-BB5C-2C09-3A56-4F5842FB727B}"/>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A855B30F-4FA5-D20F-BB2C-2F480BC35C4F}"/>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9495424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Task – The impact of the media</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i="1" dirty="0">
                <a:latin typeface="+mj-lt"/>
              </a:rPr>
              <a:t>For each positive and negative effect of the media, state which stakeholder it influences</a:t>
            </a:r>
          </a:p>
          <a:p>
            <a:r>
              <a:rPr lang="en-GB" i="1" dirty="0">
                <a:latin typeface="+mj-lt"/>
              </a:rPr>
              <a:t>Select one of thee following scenarios</a:t>
            </a:r>
          </a:p>
          <a:p>
            <a:r>
              <a:rPr lang="en-GB" i="1" dirty="0">
                <a:latin typeface="+mj-lt"/>
              </a:rPr>
              <a:t>Discuss the impact on each of the three stakeholders</a:t>
            </a:r>
          </a:p>
          <a:p>
            <a:pPr>
              <a:buNone/>
            </a:pPr>
            <a:endParaRPr lang="en-GB" i="1" dirty="0">
              <a:latin typeface="+mj-lt"/>
            </a:endParaRPr>
          </a:p>
          <a:p>
            <a:pPr algn="ctr">
              <a:buNone/>
            </a:pPr>
            <a:r>
              <a:rPr lang="en-GB" b="1" i="1" dirty="0">
                <a:latin typeface="+mj-lt"/>
              </a:rPr>
              <a:t>Scenarios</a:t>
            </a:r>
          </a:p>
          <a:p>
            <a:r>
              <a:rPr lang="en-GB" dirty="0">
                <a:latin typeface="+mj-lt"/>
              </a:rPr>
              <a:t>the influence of extensive television coverage in football </a:t>
            </a:r>
          </a:p>
          <a:p>
            <a:r>
              <a:rPr lang="en-GB" dirty="0">
                <a:latin typeface="+mj-lt"/>
              </a:rPr>
              <a:t>the effect of limited television coverage in minority sports </a:t>
            </a:r>
          </a:p>
          <a:p>
            <a:r>
              <a:rPr lang="en-GB" dirty="0">
                <a:latin typeface="+mj-lt"/>
              </a:rPr>
              <a:t>the effect of multimedia coverage of large global events </a:t>
            </a:r>
          </a:p>
          <a:p>
            <a:endParaRPr lang="en-GB" dirty="0">
              <a:latin typeface="+mj-lt"/>
            </a:endParaRPr>
          </a:p>
          <a:p>
            <a:r>
              <a:rPr lang="en-GB" dirty="0">
                <a:latin typeface="+mj-lt"/>
              </a:rPr>
              <a:t>from the viewpoint of the different stakeholders:</a:t>
            </a:r>
          </a:p>
          <a:p>
            <a:pPr lvl="1"/>
            <a:r>
              <a:rPr lang="en-GB" dirty="0">
                <a:solidFill>
                  <a:schemeClr val="tx1"/>
                </a:solidFill>
                <a:latin typeface="+mj-lt"/>
              </a:rPr>
              <a:t>Performer</a:t>
            </a:r>
          </a:p>
          <a:p>
            <a:pPr lvl="1"/>
            <a:r>
              <a:rPr lang="en-GB" dirty="0">
                <a:solidFill>
                  <a:schemeClr val="tx1"/>
                </a:solidFill>
                <a:latin typeface="+mj-lt"/>
              </a:rPr>
              <a:t>Sport/event</a:t>
            </a:r>
          </a:p>
          <a:p>
            <a:pPr lvl="1"/>
            <a:r>
              <a:rPr lang="en-GB" dirty="0">
                <a:solidFill>
                  <a:schemeClr val="tx1"/>
                </a:solidFill>
                <a:latin typeface="+mj-lt"/>
              </a:rPr>
              <a:t>Audience/spectators</a:t>
            </a:r>
          </a:p>
          <a:p>
            <a:endParaRPr lang="en-GB" dirty="0">
              <a:latin typeface="+mj-lt"/>
            </a:endParaRPr>
          </a:p>
        </p:txBody>
      </p:sp>
      <p:sp>
        <p:nvSpPr>
          <p:cNvPr id="4" name="Rounded Rectangle 3"/>
          <p:cNvSpPr/>
          <p:nvPr/>
        </p:nvSpPr>
        <p:spPr>
          <a:xfrm>
            <a:off x="323528" y="3573016"/>
            <a:ext cx="8496944" cy="1152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 name="Footer Placeholder 2">
            <a:extLst>
              <a:ext uri="{FF2B5EF4-FFF2-40B4-BE49-F238E27FC236}">
                <a16:creationId xmlns:a16="http://schemas.microsoft.com/office/drawing/2014/main" id="{AC602725-F767-C81D-708F-FE27CB77F63E}"/>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508E364-7AE4-0F04-9EF2-F543293F5151}"/>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7F7C3338-BC85-E488-2EC6-C08273A20F73}"/>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A64A6216-4F06-8148-9F64-31C28726958A}"/>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8556067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Example</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fontScale="92500" lnSpcReduction="10000"/>
          </a:bodyPr>
          <a:lstStyle/>
          <a:p>
            <a:pPr algn="ctr">
              <a:buNone/>
            </a:pPr>
            <a:r>
              <a:rPr lang="en-GB" b="1" i="1" dirty="0">
                <a:latin typeface="+mj-lt"/>
              </a:rPr>
              <a:t>Scenario</a:t>
            </a:r>
          </a:p>
          <a:p>
            <a:r>
              <a:rPr lang="en-GB" dirty="0">
                <a:latin typeface="+mj-lt"/>
              </a:rPr>
              <a:t>the effect of multimedia coverage of large global events</a:t>
            </a:r>
          </a:p>
          <a:p>
            <a:endParaRPr lang="en-GB" dirty="0">
              <a:solidFill>
                <a:schemeClr val="tx1"/>
              </a:solidFill>
              <a:latin typeface="+mj-lt"/>
            </a:endParaRPr>
          </a:p>
          <a:p>
            <a:r>
              <a:rPr lang="en-GB" b="1" dirty="0">
                <a:solidFill>
                  <a:schemeClr val="tx1"/>
                </a:solidFill>
                <a:latin typeface="+mj-lt"/>
              </a:rPr>
              <a:t>Performer</a:t>
            </a:r>
            <a:r>
              <a:rPr lang="en-GB" dirty="0">
                <a:solidFill>
                  <a:schemeClr val="tx1"/>
                </a:solidFill>
                <a:latin typeface="+mj-lt"/>
              </a:rPr>
              <a:t>: </a:t>
            </a:r>
            <a:r>
              <a:rPr lang="en-GB" i="1" dirty="0">
                <a:solidFill>
                  <a:schemeClr val="tx1"/>
                </a:solidFill>
                <a:latin typeface="+mj-lt"/>
              </a:rPr>
              <a:t>May be required to perform at unfavourable times due to pressure from the media. The injection of funds from the media can lead to increased pay and prize money however.</a:t>
            </a:r>
            <a:endParaRPr lang="en-GB" dirty="0">
              <a:solidFill>
                <a:schemeClr val="tx1"/>
              </a:solidFill>
              <a:latin typeface="+mj-lt"/>
            </a:endParaRPr>
          </a:p>
          <a:p>
            <a:r>
              <a:rPr lang="en-GB" b="1" dirty="0">
                <a:solidFill>
                  <a:schemeClr val="tx1"/>
                </a:solidFill>
                <a:latin typeface="+mj-lt"/>
              </a:rPr>
              <a:t>Sport/event</a:t>
            </a:r>
            <a:r>
              <a:rPr lang="en-GB" dirty="0">
                <a:solidFill>
                  <a:schemeClr val="tx1"/>
                </a:solidFill>
                <a:latin typeface="+mj-lt"/>
              </a:rPr>
              <a:t>: </a:t>
            </a:r>
            <a:r>
              <a:rPr lang="en-GB" i="1" dirty="0">
                <a:solidFill>
                  <a:schemeClr val="tx1"/>
                </a:solidFill>
                <a:latin typeface="+mj-lt"/>
              </a:rPr>
              <a:t>The media has a large influence over the event in some cases leading to changes in competition times and rules. Supporters may also choose to watch from home leading to a drop in attendance. </a:t>
            </a:r>
            <a:endParaRPr lang="en-GB" dirty="0">
              <a:solidFill>
                <a:schemeClr val="tx1"/>
              </a:solidFill>
              <a:latin typeface="+mj-lt"/>
            </a:endParaRPr>
          </a:p>
          <a:p>
            <a:r>
              <a:rPr lang="en-GB" b="1" dirty="0">
                <a:solidFill>
                  <a:schemeClr val="tx1"/>
                </a:solidFill>
                <a:latin typeface="+mj-lt"/>
              </a:rPr>
              <a:t>Audience/spectators</a:t>
            </a:r>
            <a:r>
              <a:rPr lang="en-GB" dirty="0">
                <a:solidFill>
                  <a:schemeClr val="tx1"/>
                </a:solidFill>
                <a:latin typeface="+mj-lt"/>
              </a:rPr>
              <a:t>: </a:t>
            </a:r>
            <a:r>
              <a:rPr lang="en-GB" i="1" dirty="0">
                <a:solidFill>
                  <a:schemeClr val="tx1"/>
                </a:solidFill>
                <a:latin typeface="+mj-lt"/>
              </a:rPr>
              <a:t>Supporters can gain more knowledge from expert analysis, although they may not be able to access certain events due to costly ‘pay-per-view’ TV channels.</a:t>
            </a:r>
            <a:endParaRPr lang="en-GB" dirty="0">
              <a:solidFill>
                <a:schemeClr val="tx1"/>
              </a:solidFill>
              <a:latin typeface="+mj-lt"/>
            </a:endParaRPr>
          </a:p>
          <a:p>
            <a:endParaRPr lang="en-GB" dirty="0">
              <a:latin typeface="+mj-lt"/>
            </a:endParaRPr>
          </a:p>
        </p:txBody>
      </p:sp>
      <p:sp>
        <p:nvSpPr>
          <p:cNvPr id="4" name="Rounded Rectangle 3"/>
          <p:cNvSpPr/>
          <p:nvPr/>
        </p:nvSpPr>
        <p:spPr>
          <a:xfrm>
            <a:off x="323528" y="2508632"/>
            <a:ext cx="8496944" cy="38164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 name="Footer Placeholder 2">
            <a:extLst>
              <a:ext uri="{FF2B5EF4-FFF2-40B4-BE49-F238E27FC236}">
                <a16:creationId xmlns:a16="http://schemas.microsoft.com/office/drawing/2014/main" id="{A5BAC79D-9F45-135E-4903-927B9125F04C}"/>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4F20582-E1E7-93D6-5958-7F5F63BDD1B3}"/>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CFABD54C-0A87-9057-B1D3-157EF8C592A0}"/>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B2044201-249C-E05F-9507-32341135A8A6}"/>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287857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Questions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lnSpcReduction="10000"/>
          </a:bodyPr>
          <a:lstStyle/>
          <a:p>
            <a:pPr marL="514350" indent="-514350">
              <a:buFont typeface="+mj-lt"/>
              <a:buAutoNum type="arabicPeriod"/>
            </a:pPr>
            <a:r>
              <a:rPr lang="en-GB" dirty="0">
                <a:latin typeface="+mj-lt"/>
              </a:rPr>
              <a:t>Describe </a:t>
            </a:r>
            <a:r>
              <a:rPr lang="en-GB" b="1" dirty="0">
                <a:latin typeface="+mj-lt"/>
              </a:rPr>
              <a:t>one</a:t>
            </a:r>
            <a:r>
              <a:rPr lang="en-GB" dirty="0">
                <a:latin typeface="+mj-lt"/>
              </a:rPr>
              <a:t> benefit of the media for sports performers (1)</a:t>
            </a:r>
          </a:p>
          <a:p>
            <a:pPr marL="514350" indent="-514350">
              <a:buFont typeface="+mj-lt"/>
              <a:buAutoNum type="arabicPeriod"/>
            </a:pPr>
            <a:r>
              <a:rPr lang="en-GB" dirty="0">
                <a:latin typeface="+mj-lt"/>
              </a:rPr>
              <a:t>What advantages are there for a sport when it receives regular television coverage?	(4)</a:t>
            </a:r>
          </a:p>
          <a:p>
            <a:pPr marL="0" indent="0">
              <a:buNone/>
            </a:pPr>
            <a:endParaRPr lang="en-GB" dirty="0">
              <a:latin typeface="+mj-lt"/>
            </a:endParaRPr>
          </a:p>
          <a:p>
            <a:pPr>
              <a:buFont typeface="Arial" panose="020B0604020202020204" pitchFamily="34" charset="0"/>
              <a:buChar char="•"/>
            </a:pPr>
            <a:r>
              <a:rPr lang="en-GB" sz="2200" i="1" dirty="0">
                <a:latin typeface="+mj-lt"/>
              </a:rPr>
              <a:t>Increased popularity leading to increased attendance</a:t>
            </a:r>
          </a:p>
          <a:p>
            <a:pPr>
              <a:buFont typeface="Arial" panose="020B0604020202020204" pitchFamily="34" charset="0"/>
              <a:buChar char="•"/>
            </a:pPr>
            <a:r>
              <a:rPr lang="en-GB" sz="2200" i="1" dirty="0">
                <a:latin typeface="+mj-lt"/>
              </a:rPr>
              <a:t>and increased levels of participation</a:t>
            </a:r>
          </a:p>
          <a:p>
            <a:pPr>
              <a:buFont typeface="Arial" panose="020B0604020202020204" pitchFamily="34" charset="0"/>
              <a:buChar char="•"/>
            </a:pPr>
            <a:r>
              <a:rPr lang="en-GB" sz="2200" i="1" dirty="0">
                <a:latin typeface="+mj-lt"/>
              </a:rPr>
              <a:t>Sponsors are more likely to be attracted to the sport</a:t>
            </a:r>
          </a:p>
          <a:p>
            <a:pPr>
              <a:buFont typeface="Arial" panose="020B0604020202020204" pitchFamily="34" charset="0"/>
              <a:buChar char="•"/>
            </a:pPr>
            <a:r>
              <a:rPr lang="en-GB" sz="2200" i="1" dirty="0">
                <a:latin typeface="+mj-lt"/>
              </a:rPr>
              <a:t>Money from sponsorship can lead to improved facilities</a:t>
            </a:r>
          </a:p>
          <a:p>
            <a:pPr>
              <a:buFont typeface="Arial" panose="020B0604020202020204" pitchFamily="34" charset="0"/>
              <a:buChar char="•"/>
            </a:pPr>
            <a:r>
              <a:rPr lang="en-GB" sz="2200" i="1" dirty="0">
                <a:latin typeface="+mj-lt"/>
              </a:rPr>
              <a:t>TV deals provide money directly to the sport</a:t>
            </a:r>
          </a:p>
          <a:p>
            <a:pPr>
              <a:buFont typeface="Arial" panose="020B0604020202020204" pitchFamily="34" charset="0"/>
              <a:buChar char="•"/>
            </a:pPr>
            <a:r>
              <a:rPr lang="en-GB" sz="2200" i="1" dirty="0">
                <a:latin typeface="+mj-lt"/>
              </a:rPr>
              <a:t>This can lead to improved quality of coaching </a:t>
            </a:r>
          </a:p>
          <a:p>
            <a:pPr>
              <a:buFont typeface="Arial" panose="020B0604020202020204" pitchFamily="34" charset="0"/>
              <a:buChar char="•"/>
            </a:pPr>
            <a:r>
              <a:rPr lang="en-GB" sz="2200" i="1" dirty="0">
                <a:latin typeface="+mj-lt"/>
              </a:rPr>
              <a:t>Overall increase in the quality of performance</a:t>
            </a:r>
          </a:p>
          <a:p>
            <a:pPr>
              <a:buFont typeface="Arial" panose="020B0604020202020204" pitchFamily="34" charset="0"/>
              <a:buChar char="•"/>
            </a:pPr>
            <a:r>
              <a:rPr lang="en-GB" sz="2200" i="1" dirty="0">
                <a:latin typeface="+mj-lt"/>
              </a:rPr>
              <a:t>Presence of the media can motivate performers</a:t>
            </a:r>
            <a:endParaRPr lang="en-GB" sz="2200" dirty="0">
              <a:latin typeface="+mj-lt"/>
            </a:endParaRPr>
          </a:p>
          <a:p>
            <a:pPr marL="0" indent="0">
              <a:buNone/>
            </a:pPr>
            <a:endParaRPr lang="en-GB" dirty="0">
              <a:latin typeface="+mj-lt"/>
            </a:endParaRPr>
          </a:p>
        </p:txBody>
      </p:sp>
      <p:sp>
        <p:nvSpPr>
          <p:cNvPr id="4" name="Footer Placeholder 2">
            <a:extLst>
              <a:ext uri="{FF2B5EF4-FFF2-40B4-BE49-F238E27FC236}">
                <a16:creationId xmlns:a16="http://schemas.microsoft.com/office/drawing/2014/main" id="{8F40AC78-B8A1-C8C3-5457-C4BBE9BE8E6E}"/>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B352764-B816-EEB5-A93F-18037ACAA40B}"/>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2BC1AD80-048D-E192-3A1B-F80166B0A911}"/>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AF7E59E6-B8DA-B5D0-E4C9-A4F7C57F165D}"/>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77364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Leisure and physical recreation</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a:buNone/>
            </a:pPr>
            <a:r>
              <a:rPr lang="en-GB" dirty="0">
                <a:latin typeface="+mj-lt"/>
              </a:rPr>
              <a:t>	‘People take part in </a:t>
            </a:r>
            <a:r>
              <a:rPr lang="en-GB" b="1" dirty="0">
                <a:latin typeface="+mj-lt"/>
              </a:rPr>
              <a:t>physical recreation </a:t>
            </a:r>
            <a:r>
              <a:rPr lang="en-GB" dirty="0">
                <a:latin typeface="+mj-lt"/>
              </a:rPr>
              <a:t>for a variety of reasons. For many, this happens during their </a:t>
            </a:r>
            <a:r>
              <a:rPr lang="en-GB" b="1" dirty="0">
                <a:latin typeface="+mj-lt"/>
              </a:rPr>
              <a:t>leisure time</a:t>
            </a:r>
            <a:r>
              <a:rPr lang="en-GB" dirty="0">
                <a:latin typeface="+mj-lt"/>
              </a:rPr>
              <a:t>’</a:t>
            </a:r>
          </a:p>
          <a:p>
            <a:pPr>
              <a:buNone/>
            </a:pPr>
            <a:endParaRPr lang="en-GB" dirty="0">
              <a:latin typeface="+mj-lt"/>
            </a:endParaRPr>
          </a:p>
          <a:p>
            <a:r>
              <a:rPr lang="en-GB" dirty="0">
                <a:latin typeface="+mj-lt"/>
              </a:rPr>
              <a:t>Leisure and recreation have become a vast industry in recent years. Sport is only a section of it.</a:t>
            </a:r>
          </a:p>
          <a:p>
            <a:pPr>
              <a:buNone/>
            </a:pPr>
            <a:endParaRPr lang="en-GB" dirty="0">
              <a:latin typeface="+mj-lt"/>
            </a:endParaRPr>
          </a:p>
        </p:txBody>
      </p:sp>
      <p:sp>
        <p:nvSpPr>
          <p:cNvPr id="5" name="Rounded Rectangle 4"/>
          <p:cNvSpPr/>
          <p:nvPr/>
        </p:nvSpPr>
        <p:spPr>
          <a:xfrm>
            <a:off x="323528" y="1484784"/>
            <a:ext cx="8496944" cy="9361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323528" y="5445224"/>
            <a:ext cx="3384376" cy="923330"/>
          </a:xfrm>
          <a:prstGeom prst="rect">
            <a:avLst/>
          </a:prstGeom>
          <a:solidFill>
            <a:schemeClr val="bg1"/>
          </a:solidFill>
          <a:ln>
            <a:solidFill>
              <a:srgbClr val="FF0000"/>
            </a:solidFill>
          </a:ln>
        </p:spPr>
        <p:txBody>
          <a:bodyPr wrap="square" rtlCol="0">
            <a:spAutoFit/>
          </a:bodyPr>
          <a:lstStyle/>
          <a:p>
            <a:r>
              <a:rPr lang="en-GB" b="1" dirty="0">
                <a:latin typeface="+mj-lt"/>
              </a:rPr>
              <a:t>Physical recreation – </a:t>
            </a:r>
            <a:r>
              <a:rPr lang="en-GB" dirty="0">
                <a:latin typeface="+mj-lt"/>
              </a:rPr>
              <a:t>a physical activity or pastime that promotes health, relaxation and enjoyment</a:t>
            </a:r>
            <a:endParaRPr lang="en-GB" b="1" dirty="0">
              <a:latin typeface="+mj-lt"/>
            </a:endParaRPr>
          </a:p>
        </p:txBody>
      </p:sp>
      <p:sp>
        <p:nvSpPr>
          <p:cNvPr id="7" name="TextBox 6"/>
          <p:cNvSpPr txBox="1"/>
          <p:nvPr/>
        </p:nvSpPr>
        <p:spPr>
          <a:xfrm>
            <a:off x="323528" y="4725144"/>
            <a:ext cx="3384376" cy="646331"/>
          </a:xfrm>
          <a:prstGeom prst="rect">
            <a:avLst/>
          </a:prstGeom>
          <a:solidFill>
            <a:schemeClr val="bg1"/>
          </a:solidFill>
          <a:ln>
            <a:solidFill>
              <a:srgbClr val="FF0000"/>
            </a:solidFill>
          </a:ln>
        </p:spPr>
        <p:txBody>
          <a:bodyPr wrap="square" rtlCol="0">
            <a:spAutoFit/>
          </a:bodyPr>
          <a:lstStyle/>
          <a:p>
            <a:r>
              <a:rPr lang="en-GB" b="1" dirty="0">
                <a:latin typeface="+mj-lt"/>
              </a:rPr>
              <a:t>Leisure time– </a:t>
            </a:r>
            <a:r>
              <a:rPr lang="en-GB" dirty="0">
                <a:latin typeface="+mj-lt"/>
              </a:rPr>
              <a:t>time spent away from work, free of obligations </a:t>
            </a:r>
            <a:endParaRPr lang="en-GB" b="1" dirty="0">
              <a:latin typeface="+mj-lt"/>
            </a:endParaRPr>
          </a:p>
        </p:txBody>
      </p:sp>
      <p:sp>
        <p:nvSpPr>
          <p:cNvPr id="9" name="TextBox 8"/>
          <p:cNvSpPr txBox="1"/>
          <p:nvPr/>
        </p:nvSpPr>
        <p:spPr>
          <a:xfrm>
            <a:off x="5292080" y="3801814"/>
            <a:ext cx="3672408" cy="923330"/>
          </a:xfrm>
          <a:prstGeom prst="rect">
            <a:avLst/>
          </a:prstGeom>
          <a:solidFill>
            <a:schemeClr val="bg1"/>
          </a:solidFill>
          <a:ln>
            <a:solidFill>
              <a:srgbClr val="00B050"/>
            </a:solidFill>
          </a:ln>
        </p:spPr>
        <p:txBody>
          <a:bodyPr wrap="square" rtlCol="0">
            <a:spAutoFit/>
          </a:bodyPr>
          <a:lstStyle/>
          <a:p>
            <a:r>
              <a:rPr lang="en-GB" dirty="0">
                <a:latin typeface="+mj-lt"/>
              </a:rPr>
              <a:t>What leisure activities (other than sport) might someone be engaged in?</a:t>
            </a:r>
          </a:p>
        </p:txBody>
      </p:sp>
      <p:sp>
        <p:nvSpPr>
          <p:cNvPr id="4" name="Footer Placeholder 2">
            <a:extLst>
              <a:ext uri="{FF2B5EF4-FFF2-40B4-BE49-F238E27FC236}">
                <a16:creationId xmlns:a16="http://schemas.microsoft.com/office/drawing/2014/main" id="{3E5966DC-3C41-422D-8A0A-C209C5836B9E}"/>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13E5BDA-7BA2-6B5D-7AE2-FF61C19121E8}"/>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CC49781A-6D30-FFA0-E774-99D25979E5C9}"/>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C9DC7B96-8480-53FF-0B12-8ECD04306E02}"/>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1900438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408" y="2492896"/>
            <a:ext cx="7851648" cy="731693"/>
          </a:xfrm>
          <a:ln>
            <a:solidFill>
              <a:schemeClr val="tx1"/>
            </a:solidFill>
          </a:ln>
        </p:spPr>
        <p:txBody>
          <a:bodyPr>
            <a:normAutofit fontScale="90000"/>
          </a:bodyPr>
          <a:lstStyle/>
          <a:p>
            <a:pPr algn="l"/>
            <a:r>
              <a:rPr lang="en-GB" sz="3600" dirty="0"/>
              <a:t> </a:t>
            </a:r>
            <a:br>
              <a:rPr lang="en-GB" dirty="0"/>
            </a:br>
            <a:r>
              <a:rPr lang="en-GB" sz="4900" dirty="0"/>
              <a:t>10.6 Global events</a:t>
            </a:r>
            <a:endParaRPr lang="en-GB" dirty="0"/>
          </a:p>
        </p:txBody>
      </p:sp>
      <p:sp>
        <p:nvSpPr>
          <p:cNvPr id="3" name="Subtitle 2"/>
          <p:cNvSpPr>
            <a:spLocks noGrp="1"/>
          </p:cNvSpPr>
          <p:nvPr>
            <p:ph type="subTitle" idx="1"/>
          </p:nvPr>
        </p:nvSpPr>
        <p:spPr>
          <a:xfrm>
            <a:off x="605408" y="3284984"/>
            <a:ext cx="7851648" cy="2232248"/>
          </a:xfrm>
          <a:ln>
            <a:solidFill>
              <a:schemeClr val="tx1"/>
            </a:solidFill>
          </a:ln>
        </p:spPr>
        <p:txBody>
          <a:bodyPr>
            <a:normAutofit fontScale="85000" lnSpcReduction="20000"/>
          </a:bodyPr>
          <a:lstStyle/>
          <a:p>
            <a:pPr algn="ctr"/>
            <a:r>
              <a:rPr lang="en-GB" sz="2400" dirty="0">
                <a:latin typeface="+mj-lt"/>
              </a:rPr>
              <a:t> </a:t>
            </a:r>
            <a:r>
              <a:rPr lang="en-GB" sz="2400" u="sng" dirty="0">
                <a:latin typeface="+mj-lt"/>
              </a:rPr>
              <a:t>Learning objectives</a:t>
            </a:r>
          </a:p>
          <a:p>
            <a:pPr algn="l"/>
            <a:r>
              <a:rPr lang="en-GB" sz="2400" dirty="0">
                <a:latin typeface="+mj-lt"/>
              </a:rPr>
              <a:t> 1) Identify the advantages and disadvantages of hosting global sporting</a:t>
            </a:r>
          </a:p>
          <a:p>
            <a:pPr algn="l"/>
            <a:r>
              <a:rPr lang="en-GB" sz="2400" dirty="0">
                <a:latin typeface="+mj-lt"/>
              </a:rPr>
              <a:t>      events</a:t>
            </a:r>
          </a:p>
          <a:p>
            <a:pPr algn="l"/>
            <a:r>
              <a:rPr lang="en-GB" sz="2400" dirty="0">
                <a:latin typeface="+mj-lt"/>
              </a:rPr>
              <a:t> 2) Understand how global sports events can affect areas of sport and</a:t>
            </a:r>
          </a:p>
          <a:p>
            <a:pPr algn="l"/>
            <a:r>
              <a:rPr lang="en-GB" sz="2400" dirty="0">
                <a:latin typeface="+mj-lt"/>
              </a:rPr>
              <a:t>      society</a:t>
            </a:r>
          </a:p>
          <a:p>
            <a:pPr algn="l"/>
            <a:r>
              <a:rPr lang="en-GB" sz="2400" dirty="0">
                <a:latin typeface="+mj-lt"/>
              </a:rPr>
              <a:t> 3) Describe the effects of global sports events on different host</a:t>
            </a:r>
          </a:p>
          <a:p>
            <a:pPr algn="l"/>
            <a:r>
              <a:rPr lang="en-GB" sz="2400" dirty="0">
                <a:latin typeface="+mj-lt"/>
              </a:rPr>
              <a:t>      cities/countries</a:t>
            </a:r>
          </a:p>
        </p:txBody>
      </p:sp>
      <p:sp>
        <p:nvSpPr>
          <p:cNvPr id="6" name="Rounded Rectangle 5">
            <a:extLst>
              <a:ext uri="{FF2B5EF4-FFF2-40B4-BE49-F238E27FC236}">
                <a16:creationId xmlns:a16="http://schemas.microsoft.com/office/drawing/2014/main" id="{C5856E02-3AE4-6F4C-9FA8-CBFC0D893D7E}"/>
              </a:ext>
            </a:extLst>
          </p:cNvPr>
          <p:cNvSpPr/>
          <p:nvPr/>
        </p:nvSpPr>
        <p:spPr>
          <a:xfrm>
            <a:off x="395536" y="395952"/>
            <a:ext cx="4101954" cy="1569661"/>
          </a:xfrm>
          <a:prstGeom prst="roundRect">
            <a:avLst/>
          </a:prstGeom>
          <a:solidFill>
            <a:schemeClr val="accent6">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643DB1-4BBD-BB4D-A4C9-0168BE0B6EAA}"/>
              </a:ext>
            </a:extLst>
          </p:cNvPr>
          <p:cNvSpPr txBox="1"/>
          <p:nvPr/>
        </p:nvSpPr>
        <p:spPr>
          <a:xfrm>
            <a:off x="539552" y="623590"/>
            <a:ext cx="3816424" cy="1077218"/>
          </a:xfrm>
          <a:prstGeom prst="rect">
            <a:avLst/>
          </a:prstGeom>
          <a:noFill/>
        </p:spPr>
        <p:txBody>
          <a:bodyPr wrap="square" rtlCol="0">
            <a:spAutoFit/>
          </a:bodyPr>
          <a:lstStyle/>
          <a:p>
            <a:pPr algn="ctr"/>
            <a:r>
              <a:rPr lang="en-GB" sz="3200" dirty="0">
                <a:solidFill>
                  <a:schemeClr val="bg1"/>
                </a:solidFill>
                <a:latin typeface="+mj-lt"/>
              </a:rPr>
              <a:t>Social, cultural and ethical influences</a:t>
            </a:r>
            <a:endParaRPr lang="en-US" sz="3200" dirty="0">
              <a:solidFill>
                <a:schemeClr val="bg1"/>
              </a:solidFill>
              <a:latin typeface="+mj-lt"/>
            </a:endParaRPr>
          </a:p>
        </p:txBody>
      </p:sp>
      <p:sp>
        <p:nvSpPr>
          <p:cNvPr id="9" name="Rounded Rectangle 8">
            <a:extLst>
              <a:ext uri="{FF2B5EF4-FFF2-40B4-BE49-F238E27FC236}">
                <a16:creationId xmlns:a16="http://schemas.microsoft.com/office/drawing/2014/main" id="{41544A29-2240-584F-B2ED-049EFFFFA7E8}"/>
              </a:ext>
            </a:extLst>
          </p:cNvPr>
          <p:cNvSpPr/>
          <p:nvPr/>
        </p:nvSpPr>
        <p:spPr>
          <a:xfrm>
            <a:off x="4603913" y="395952"/>
            <a:ext cx="4101954" cy="1569661"/>
          </a:xfrm>
          <a:prstGeom prst="roundRect">
            <a:avLst/>
          </a:prstGeom>
          <a:solidFill>
            <a:srgbClr val="D883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B26D15-AB79-7743-9BA8-D26F7EECCBBE}"/>
              </a:ext>
            </a:extLst>
          </p:cNvPr>
          <p:cNvSpPr txBox="1"/>
          <p:nvPr/>
        </p:nvSpPr>
        <p:spPr>
          <a:xfrm>
            <a:off x="4745427" y="395953"/>
            <a:ext cx="3816424" cy="1569660"/>
          </a:xfrm>
          <a:prstGeom prst="rect">
            <a:avLst/>
          </a:prstGeom>
          <a:noFill/>
        </p:spPr>
        <p:txBody>
          <a:bodyPr wrap="square" rtlCol="0">
            <a:spAutoFit/>
          </a:bodyPr>
          <a:lstStyle/>
          <a:p>
            <a:pPr algn="ctr"/>
            <a:r>
              <a:rPr lang="en-GB" sz="3200" u="sng" dirty="0">
                <a:solidFill>
                  <a:schemeClr val="bg1"/>
                </a:solidFill>
                <a:latin typeface="+mj-lt"/>
              </a:rPr>
              <a:t>Chapter 10</a:t>
            </a:r>
            <a:endParaRPr lang="en-GB" sz="3200" dirty="0">
              <a:solidFill>
                <a:schemeClr val="bg1"/>
              </a:solidFill>
              <a:latin typeface="+mj-lt"/>
            </a:endParaRPr>
          </a:p>
          <a:p>
            <a:pPr algn="ctr"/>
            <a:r>
              <a:rPr lang="en-GB" sz="3200" dirty="0">
                <a:solidFill>
                  <a:schemeClr val="bg1"/>
                </a:solidFill>
                <a:latin typeface="+mj-lt"/>
              </a:rPr>
              <a:t>Social and cultural influences</a:t>
            </a:r>
            <a:endParaRPr lang="en-US" sz="3200" dirty="0">
              <a:solidFill>
                <a:schemeClr val="bg1"/>
              </a:solidFill>
              <a:latin typeface="+mj-lt"/>
            </a:endParaRPr>
          </a:p>
        </p:txBody>
      </p:sp>
      <p:sp>
        <p:nvSpPr>
          <p:cNvPr id="4" name="Footer Placeholder 2">
            <a:extLst>
              <a:ext uri="{FF2B5EF4-FFF2-40B4-BE49-F238E27FC236}">
                <a16:creationId xmlns:a16="http://schemas.microsoft.com/office/drawing/2014/main" id="{51798378-178C-6169-3957-1763C4263F1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9D732-5B29-B33D-E5B3-E8CC25487FD8}"/>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CAA3E8BF-FF19-2EC8-0796-27BF2051B8A4}"/>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C0337537-A6B6-6FC3-9EEF-FF92956E5C34}"/>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5533877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What you need to know</a:t>
            </a:r>
          </a:p>
        </p:txBody>
      </p:sp>
      <p:pic>
        <p:nvPicPr>
          <p:cNvPr id="13" name="Picture 12">
            <a:extLst>
              <a:ext uri="{FF2B5EF4-FFF2-40B4-BE49-F238E27FC236}">
                <a16:creationId xmlns:a16="http://schemas.microsoft.com/office/drawing/2014/main" id="{F02ADA5F-AFA5-6A41-A354-9EA21FCE0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262555"/>
            <a:ext cx="8784976" cy="2432290"/>
          </a:xfrm>
          <a:prstGeom prst="rect">
            <a:avLst/>
          </a:prstGeom>
        </p:spPr>
      </p:pic>
      <p:sp>
        <p:nvSpPr>
          <p:cNvPr id="3" name="Footer Placeholder 2">
            <a:extLst>
              <a:ext uri="{FF2B5EF4-FFF2-40B4-BE49-F238E27FC236}">
                <a16:creationId xmlns:a16="http://schemas.microsoft.com/office/drawing/2014/main" id="{E9BB1672-6124-9BD5-FA00-5EA5854179AA}"/>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77EA68E-4C6B-5C1F-B6A6-C7FAD2B893B7}"/>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5" name="Picture 4">
            <a:extLst>
              <a:ext uri="{FF2B5EF4-FFF2-40B4-BE49-F238E27FC236}">
                <a16:creationId xmlns:a16="http://schemas.microsoft.com/office/drawing/2014/main" id="{7C0ECB29-7919-F64A-1D14-151C27BA6573}"/>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6" name="Picture 5">
            <a:extLst>
              <a:ext uri="{FF2B5EF4-FFF2-40B4-BE49-F238E27FC236}">
                <a16:creationId xmlns:a16="http://schemas.microsoft.com/office/drawing/2014/main" id="{C70B0F7B-451C-D8BA-613F-FAE5447327E2}"/>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6197566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Global events – why host?</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i="1" dirty="0">
                <a:latin typeface="+mj-lt"/>
              </a:rPr>
              <a:t>Several years before each major global competition, nations put huge resources into bidding for the rights to host that event</a:t>
            </a:r>
            <a:endParaRPr lang="en-GB" dirty="0">
              <a:latin typeface="+mj-lt"/>
            </a:endParaRPr>
          </a:p>
          <a:p>
            <a:r>
              <a:rPr lang="en-GB" dirty="0">
                <a:latin typeface="+mj-lt"/>
              </a:rPr>
              <a:t>Why do you think a nation would want to host a global event? (take notes in pairs)</a:t>
            </a:r>
          </a:p>
          <a:p>
            <a:endParaRPr lang="en-GB" dirty="0">
              <a:latin typeface="+mj-lt"/>
            </a:endParaRPr>
          </a:p>
          <a:p>
            <a:pPr>
              <a:buNone/>
            </a:pPr>
            <a:endParaRPr lang="en-GB" dirty="0">
              <a:latin typeface="+mj-lt"/>
            </a:endParaRPr>
          </a:p>
          <a:p>
            <a:endParaRPr lang="en-GB" dirty="0">
              <a:latin typeface="+mj-lt"/>
            </a:endParaRPr>
          </a:p>
          <a:p>
            <a:endParaRPr lang="en-GB" dirty="0">
              <a:latin typeface="+mj-lt"/>
            </a:endParaRPr>
          </a:p>
        </p:txBody>
      </p:sp>
      <p:pic>
        <p:nvPicPr>
          <p:cNvPr id="2050" name="Picture 2"/>
          <p:cNvPicPr>
            <a:picLocks noChangeAspect="1" noChangeArrowheads="1"/>
          </p:cNvPicPr>
          <p:nvPr/>
        </p:nvPicPr>
        <p:blipFill>
          <a:blip r:embed="rId2" cstate="print"/>
          <a:srcRect/>
          <a:stretch>
            <a:fillRect/>
          </a:stretch>
        </p:blipFill>
        <p:spPr bwMode="auto">
          <a:xfrm>
            <a:off x="634380" y="4437112"/>
            <a:ext cx="1993404" cy="1993404"/>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2910728" y="4448129"/>
            <a:ext cx="3500429" cy="1960240"/>
          </a:xfrm>
          <a:prstGeom prst="rect">
            <a:avLst/>
          </a:prstGeom>
          <a:ln>
            <a:noFill/>
          </a:ln>
          <a:effectLst>
            <a:softEdge rad="112500"/>
          </a:effectLst>
        </p:spPr>
      </p:pic>
      <p:pic>
        <p:nvPicPr>
          <p:cNvPr id="2052" name="Picture 4"/>
          <p:cNvPicPr>
            <a:picLocks noChangeAspect="1" noChangeArrowheads="1"/>
          </p:cNvPicPr>
          <p:nvPr/>
        </p:nvPicPr>
        <p:blipFill>
          <a:blip r:embed="rId4" cstate="print"/>
          <a:srcRect l="20391" r="20474"/>
          <a:stretch>
            <a:fillRect/>
          </a:stretch>
        </p:blipFill>
        <p:spPr bwMode="auto">
          <a:xfrm>
            <a:off x="6444208" y="4437111"/>
            <a:ext cx="2088232" cy="1977521"/>
          </a:xfrm>
          <a:prstGeom prst="rect">
            <a:avLst/>
          </a:prstGeom>
          <a:noFill/>
          <a:ln w="9525">
            <a:noFill/>
            <a:miter lim="800000"/>
            <a:headEnd/>
            <a:tailEnd/>
          </a:ln>
        </p:spPr>
      </p:pic>
      <p:sp>
        <p:nvSpPr>
          <p:cNvPr id="8" name="TextBox 7"/>
          <p:cNvSpPr txBox="1"/>
          <p:nvPr/>
        </p:nvSpPr>
        <p:spPr>
          <a:xfrm>
            <a:off x="2195736" y="3789040"/>
            <a:ext cx="2088232" cy="369332"/>
          </a:xfrm>
          <a:prstGeom prst="rect">
            <a:avLst/>
          </a:prstGeom>
          <a:solidFill>
            <a:schemeClr val="bg1"/>
          </a:solidFill>
          <a:ln>
            <a:solidFill>
              <a:schemeClr val="accent1"/>
            </a:solidFill>
          </a:ln>
        </p:spPr>
        <p:txBody>
          <a:bodyPr wrap="square" rtlCol="0">
            <a:spAutoFit/>
          </a:bodyPr>
          <a:lstStyle/>
          <a:p>
            <a:r>
              <a:rPr lang="en-GB" dirty="0">
                <a:latin typeface="+mj-lt"/>
              </a:rPr>
              <a:t>Single sport events</a:t>
            </a:r>
          </a:p>
        </p:txBody>
      </p:sp>
      <p:sp>
        <p:nvSpPr>
          <p:cNvPr id="9" name="TextBox 8"/>
          <p:cNvSpPr txBox="1"/>
          <p:nvPr/>
        </p:nvSpPr>
        <p:spPr>
          <a:xfrm>
            <a:off x="5724128" y="3789040"/>
            <a:ext cx="1944216" cy="369332"/>
          </a:xfrm>
          <a:prstGeom prst="rect">
            <a:avLst/>
          </a:prstGeom>
          <a:solidFill>
            <a:schemeClr val="bg1"/>
          </a:solidFill>
          <a:ln>
            <a:solidFill>
              <a:schemeClr val="accent1"/>
            </a:solidFill>
          </a:ln>
        </p:spPr>
        <p:txBody>
          <a:bodyPr wrap="square" rtlCol="0">
            <a:spAutoFit/>
          </a:bodyPr>
          <a:lstStyle/>
          <a:p>
            <a:r>
              <a:rPr lang="en-GB" dirty="0">
                <a:latin typeface="+mj-lt"/>
              </a:rPr>
              <a:t>Multi sport event</a:t>
            </a:r>
          </a:p>
        </p:txBody>
      </p:sp>
      <p:cxnSp>
        <p:nvCxnSpPr>
          <p:cNvPr id="11" name="Straight Arrow Connector 10"/>
          <p:cNvCxnSpPr>
            <a:stCxn id="8" idx="2"/>
          </p:cNvCxnSpPr>
          <p:nvPr/>
        </p:nvCxnSpPr>
        <p:spPr>
          <a:xfrm flipH="1">
            <a:off x="2771800" y="4158372"/>
            <a:ext cx="468052" cy="206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2"/>
          </p:cNvCxnSpPr>
          <p:nvPr/>
        </p:nvCxnSpPr>
        <p:spPr>
          <a:xfrm>
            <a:off x="3239852" y="4158372"/>
            <a:ext cx="828092" cy="278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2"/>
          </p:cNvCxnSpPr>
          <p:nvPr/>
        </p:nvCxnSpPr>
        <p:spPr>
          <a:xfrm>
            <a:off x="6696236" y="4158372"/>
            <a:ext cx="468052" cy="206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47DEF728-FFC4-789B-5411-AF1ECB654851}"/>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3A23A6B-D7DF-396C-F3DA-32E6F8494253}"/>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F5B75D07-4558-93BF-CB03-991131E9687B}"/>
              </a:ext>
            </a:extLst>
          </p:cNvPr>
          <p:cNvPicPr>
            <a:picLocks noChangeAspect="1"/>
          </p:cNvPicPr>
          <p:nvPr/>
        </p:nvPicPr>
        <p:blipFill>
          <a:blip r:embed="rId6"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F67E77DF-F74A-9C29-58B8-DB210C578E70}"/>
              </a:ext>
            </a:extLst>
          </p:cNvPr>
          <p:cNvPicPr>
            <a:picLocks noChangeAspect="1"/>
          </p:cNvPicPr>
          <p:nvPr/>
        </p:nvPicPr>
        <p:blipFill>
          <a:blip r:embed="rId7"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3817932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Advantages of hosting a </a:t>
            </a:r>
            <a:br>
              <a:rPr lang="en-GB" dirty="0">
                <a:latin typeface="+mj-lt"/>
              </a:rPr>
            </a:br>
            <a:r>
              <a:rPr lang="en-GB" dirty="0">
                <a:latin typeface="+mj-lt"/>
              </a:rPr>
              <a:t>global competition</a:t>
            </a:r>
          </a:p>
        </p:txBody>
      </p:sp>
      <p:graphicFrame>
        <p:nvGraphicFramePr>
          <p:cNvPr id="7" name="Content Placeholder 6"/>
          <p:cNvGraphicFramePr>
            <a:graphicFrameLocks noGrp="1"/>
          </p:cNvGraphicFramePr>
          <p:nvPr>
            <p:ph idx="1"/>
          </p:nvPr>
        </p:nvGraphicFramePr>
        <p:xfrm>
          <a:off x="457200" y="1484313"/>
          <a:ext cx="8229600" cy="4318000"/>
        </p:xfrm>
        <a:graphic>
          <a:graphicData uri="http://schemas.openxmlformats.org/drawingml/2006/table">
            <a:tbl>
              <a:tblPr firstRow="1" bandRow="1">
                <a:tableStyleId>{5C22544A-7EE6-4342-B048-85BDC9FD1C3A}</a:tableStyleId>
              </a:tblPr>
              <a:tblGrid>
                <a:gridCol w="1594520">
                  <a:extLst>
                    <a:ext uri="{9D8B030D-6E8A-4147-A177-3AD203B41FA5}">
                      <a16:colId xmlns:a16="http://schemas.microsoft.com/office/drawing/2014/main" val="20000"/>
                    </a:ext>
                  </a:extLst>
                </a:gridCol>
                <a:gridCol w="6635080">
                  <a:extLst>
                    <a:ext uri="{9D8B030D-6E8A-4147-A177-3AD203B41FA5}">
                      <a16:colId xmlns:a16="http://schemas.microsoft.com/office/drawing/2014/main" val="20001"/>
                    </a:ext>
                  </a:extLst>
                </a:gridCol>
              </a:tblGrid>
              <a:tr h="370840">
                <a:tc>
                  <a:txBody>
                    <a:bodyPr/>
                    <a:lstStyle/>
                    <a:p>
                      <a:r>
                        <a:rPr lang="en-GB" dirty="0">
                          <a:latin typeface="+mj-lt"/>
                        </a:rPr>
                        <a:t>Factor</a:t>
                      </a:r>
                    </a:p>
                  </a:txBody>
                  <a:tcPr/>
                </a:tc>
                <a:tc>
                  <a:txBody>
                    <a:bodyPr/>
                    <a:lstStyle/>
                    <a:p>
                      <a:r>
                        <a:rPr lang="en-GB" dirty="0">
                          <a:latin typeface="+mj-lt"/>
                        </a:rPr>
                        <a:t>Advantages of hosting a global competition</a:t>
                      </a:r>
                    </a:p>
                  </a:txBody>
                  <a:tcPr/>
                </a:tc>
                <a:extLst>
                  <a:ext uri="{0D108BD9-81ED-4DB2-BD59-A6C34878D82A}">
                    <a16:rowId xmlns:a16="http://schemas.microsoft.com/office/drawing/2014/main" val="10000"/>
                  </a:ext>
                </a:extLst>
              </a:tr>
              <a:tr h="370840">
                <a:tc>
                  <a:txBody>
                    <a:bodyPr/>
                    <a:lstStyle/>
                    <a:p>
                      <a:r>
                        <a:rPr lang="en-GB" dirty="0">
                          <a:latin typeface="+mj-lt"/>
                        </a:rPr>
                        <a:t>Stadia and training facilities</a:t>
                      </a:r>
                    </a:p>
                  </a:txBody>
                  <a:tcPr/>
                </a:tc>
                <a:tc>
                  <a:txBody>
                    <a:bodyPr/>
                    <a:lstStyle/>
                    <a:p>
                      <a:endParaRPr lang="en-GB" dirty="0">
                        <a:latin typeface="+mj-lt"/>
                      </a:endParaRPr>
                    </a:p>
                  </a:txBody>
                  <a:tcPr/>
                </a:tc>
                <a:extLst>
                  <a:ext uri="{0D108BD9-81ED-4DB2-BD59-A6C34878D82A}">
                    <a16:rowId xmlns:a16="http://schemas.microsoft.com/office/drawing/2014/main" val="10001"/>
                  </a:ext>
                </a:extLst>
              </a:tr>
              <a:tr h="370840">
                <a:tc>
                  <a:txBody>
                    <a:bodyPr/>
                    <a:lstStyle/>
                    <a:p>
                      <a:r>
                        <a:rPr lang="en-GB" dirty="0">
                          <a:latin typeface="+mj-lt"/>
                        </a:rPr>
                        <a:t>Home advantage</a:t>
                      </a:r>
                    </a:p>
                  </a:txBody>
                  <a:tcPr/>
                </a:tc>
                <a:tc>
                  <a:txBody>
                    <a:bodyPr/>
                    <a:lstStyle/>
                    <a:p>
                      <a:endParaRPr lang="en-GB">
                        <a:latin typeface="+mj-lt"/>
                      </a:endParaRPr>
                    </a:p>
                  </a:txBody>
                  <a:tcPr/>
                </a:tc>
                <a:extLst>
                  <a:ext uri="{0D108BD9-81ED-4DB2-BD59-A6C34878D82A}">
                    <a16:rowId xmlns:a16="http://schemas.microsoft.com/office/drawing/2014/main" val="10002"/>
                  </a:ext>
                </a:extLst>
              </a:tr>
              <a:tr h="370840">
                <a:tc>
                  <a:txBody>
                    <a:bodyPr/>
                    <a:lstStyle/>
                    <a:p>
                      <a:r>
                        <a:rPr lang="en-GB" dirty="0">
                          <a:latin typeface="+mj-lt"/>
                        </a:rPr>
                        <a:t>National pride</a:t>
                      </a:r>
                    </a:p>
                  </a:txBody>
                  <a:tcPr/>
                </a:tc>
                <a:tc>
                  <a:txBody>
                    <a:bodyPr/>
                    <a:lstStyle/>
                    <a:p>
                      <a:endParaRPr lang="en-GB">
                        <a:latin typeface="+mj-lt"/>
                      </a:endParaRPr>
                    </a:p>
                  </a:txBody>
                  <a:tcPr/>
                </a:tc>
                <a:extLst>
                  <a:ext uri="{0D108BD9-81ED-4DB2-BD59-A6C34878D82A}">
                    <a16:rowId xmlns:a16="http://schemas.microsoft.com/office/drawing/2014/main" val="10003"/>
                  </a:ext>
                </a:extLst>
              </a:tr>
              <a:tr h="370840">
                <a:tc>
                  <a:txBody>
                    <a:bodyPr/>
                    <a:lstStyle/>
                    <a:p>
                      <a:r>
                        <a:rPr lang="en-GB" dirty="0">
                          <a:latin typeface="+mj-lt"/>
                        </a:rPr>
                        <a:t>Tourism</a:t>
                      </a:r>
                    </a:p>
                  </a:txBody>
                  <a:tcPr/>
                </a:tc>
                <a:tc>
                  <a:txBody>
                    <a:bodyPr/>
                    <a:lstStyle/>
                    <a:p>
                      <a:endParaRPr lang="en-GB">
                        <a:latin typeface="+mj-lt"/>
                      </a:endParaRPr>
                    </a:p>
                  </a:txBody>
                  <a:tcPr/>
                </a:tc>
                <a:extLst>
                  <a:ext uri="{0D108BD9-81ED-4DB2-BD59-A6C34878D82A}">
                    <a16:rowId xmlns:a16="http://schemas.microsoft.com/office/drawing/2014/main" val="10004"/>
                  </a:ext>
                </a:extLst>
              </a:tr>
              <a:tr h="370840">
                <a:tc>
                  <a:txBody>
                    <a:bodyPr/>
                    <a:lstStyle/>
                    <a:p>
                      <a:r>
                        <a:rPr lang="en-GB" dirty="0">
                          <a:latin typeface="+mj-lt"/>
                        </a:rPr>
                        <a:t>Economy</a:t>
                      </a:r>
                      <a:r>
                        <a:rPr lang="en-GB" baseline="0" dirty="0">
                          <a:latin typeface="+mj-lt"/>
                        </a:rPr>
                        <a:t> and employment</a:t>
                      </a:r>
                      <a:endParaRPr lang="en-GB" dirty="0">
                        <a:latin typeface="+mj-lt"/>
                      </a:endParaRPr>
                    </a:p>
                  </a:txBody>
                  <a:tcPr/>
                </a:tc>
                <a:tc>
                  <a:txBody>
                    <a:bodyPr/>
                    <a:lstStyle/>
                    <a:p>
                      <a:endParaRPr lang="en-GB">
                        <a:latin typeface="+mj-lt"/>
                      </a:endParaRPr>
                    </a:p>
                  </a:txBody>
                  <a:tcPr/>
                </a:tc>
                <a:extLst>
                  <a:ext uri="{0D108BD9-81ED-4DB2-BD59-A6C34878D82A}">
                    <a16:rowId xmlns:a16="http://schemas.microsoft.com/office/drawing/2014/main" val="10005"/>
                  </a:ext>
                </a:extLst>
              </a:tr>
              <a:tr h="370840">
                <a:tc>
                  <a:txBody>
                    <a:bodyPr/>
                    <a:lstStyle/>
                    <a:p>
                      <a:r>
                        <a:rPr lang="en-GB" dirty="0">
                          <a:latin typeface="+mj-lt"/>
                        </a:rPr>
                        <a:t>Legacy implications</a:t>
                      </a:r>
                    </a:p>
                  </a:txBody>
                  <a:tcPr/>
                </a:tc>
                <a:tc>
                  <a:txBody>
                    <a:bodyPr/>
                    <a:lstStyle/>
                    <a:p>
                      <a:endParaRPr lang="en-GB">
                        <a:latin typeface="+mj-lt"/>
                      </a:endParaRPr>
                    </a:p>
                  </a:txBody>
                  <a:tcPr/>
                </a:tc>
                <a:extLst>
                  <a:ext uri="{0D108BD9-81ED-4DB2-BD59-A6C34878D82A}">
                    <a16:rowId xmlns:a16="http://schemas.microsoft.com/office/drawing/2014/main" val="10006"/>
                  </a:ext>
                </a:extLst>
              </a:tr>
              <a:tr h="370840">
                <a:tc>
                  <a:txBody>
                    <a:bodyPr/>
                    <a:lstStyle/>
                    <a:p>
                      <a:r>
                        <a:rPr lang="en-GB" dirty="0">
                          <a:latin typeface="+mj-lt"/>
                        </a:rPr>
                        <a:t>Infrastructure</a:t>
                      </a:r>
                    </a:p>
                  </a:txBody>
                  <a:tcPr/>
                </a:tc>
                <a:tc>
                  <a:txBody>
                    <a:bodyPr/>
                    <a:lstStyle/>
                    <a:p>
                      <a:endParaRPr lang="en-GB" dirty="0">
                        <a:latin typeface="+mj-lt"/>
                      </a:endParaRPr>
                    </a:p>
                  </a:txBody>
                  <a:tcPr/>
                </a:tc>
                <a:extLst>
                  <a:ext uri="{0D108BD9-81ED-4DB2-BD59-A6C34878D82A}">
                    <a16:rowId xmlns:a16="http://schemas.microsoft.com/office/drawing/2014/main" val="10007"/>
                  </a:ext>
                </a:extLst>
              </a:tr>
            </a:tbl>
          </a:graphicData>
        </a:graphic>
      </p:graphicFrame>
      <p:sp>
        <p:nvSpPr>
          <p:cNvPr id="5" name="TextBox 4"/>
          <p:cNvSpPr txBox="1"/>
          <p:nvPr/>
        </p:nvSpPr>
        <p:spPr>
          <a:xfrm>
            <a:off x="6948264" y="94598"/>
            <a:ext cx="2088232" cy="923330"/>
          </a:xfrm>
          <a:prstGeom prst="rect">
            <a:avLst/>
          </a:prstGeom>
          <a:solidFill>
            <a:schemeClr val="bg1"/>
          </a:solidFill>
          <a:ln>
            <a:solidFill>
              <a:srgbClr val="FF0000"/>
            </a:solidFill>
          </a:ln>
        </p:spPr>
        <p:txBody>
          <a:bodyPr wrap="square" rtlCol="0">
            <a:spAutoFit/>
          </a:bodyPr>
          <a:lstStyle/>
          <a:p>
            <a:r>
              <a:rPr lang="en-MY" dirty="0">
                <a:latin typeface="+mj-lt"/>
                <a:hlinkClick r:id="rId2"/>
              </a:rPr>
              <a:t>https://www.youtube.com/watch?v=UiV_6nAvEFA</a:t>
            </a:r>
            <a:endParaRPr lang="en-GB" dirty="0">
              <a:latin typeface="+mj-lt"/>
            </a:endParaRPr>
          </a:p>
        </p:txBody>
      </p:sp>
      <p:sp>
        <p:nvSpPr>
          <p:cNvPr id="8" name="TextBox 7"/>
          <p:cNvSpPr txBox="1"/>
          <p:nvPr/>
        </p:nvSpPr>
        <p:spPr>
          <a:xfrm>
            <a:off x="4427984" y="5661248"/>
            <a:ext cx="4464496" cy="923330"/>
          </a:xfrm>
          <a:prstGeom prst="rect">
            <a:avLst/>
          </a:prstGeom>
          <a:solidFill>
            <a:schemeClr val="bg1"/>
          </a:solidFill>
          <a:ln>
            <a:solidFill>
              <a:srgbClr val="FF0000"/>
            </a:solidFill>
          </a:ln>
        </p:spPr>
        <p:txBody>
          <a:bodyPr wrap="square" rtlCol="0">
            <a:spAutoFit/>
          </a:bodyPr>
          <a:lstStyle/>
          <a:p>
            <a:r>
              <a:rPr lang="en-GB" dirty="0">
                <a:latin typeface="+mj-lt"/>
              </a:rPr>
              <a:t>Explain how each of the factors could be an advantage for a host nation. You could also provide examples</a:t>
            </a:r>
          </a:p>
        </p:txBody>
      </p:sp>
      <p:sp>
        <p:nvSpPr>
          <p:cNvPr id="3" name="Footer Placeholder 2">
            <a:extLst>
              <a:ext uri="{FF2B5EF4-FFF2-40B4-BE49-F238E27FC236}">
                <a16:creationId xmlns:a16="http://schemas.microsoft.com/office/drawing/2014/main" id="{0E63952F-0625-2F3E-0960-A91598E103C2}"/>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41BD9AA-4131-1A08-5EF4-A18A5C4B7154}"/>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3FD128A8-0167-1784-74FA-33588911CFB0}"/>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9FC8A3BE-9C5C-88F8-BF4D-4FF50A7DBA15}"/>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41556963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251520" y="218446"/>
          <a:ext cx="8640960" cy="637025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20000"/>
                    </a:ext>
                  </a:extLst>
                </a:gridCol>
                <a:gridCol w="7056784">
                  <a:extLst>
                    <a:ext uri="{9D8B030D-6E8A-4147-A177-3AD203B41FA5}">
                      <a16:colId xmlns:a16="http://schemas.microsoft.com/office/drawing/2014/main" val="20001"/>
                    </a:ext>
                  </a:extLst>
                </a:gridCol>
              </a:tblGrid>
              <a:tr h="518090">
                <a:tc>
                  <a:txBody>
                    <a:bodyPr/>
                    <a:lstStyle/>
                    <a:p>
                      <a:r>
                        <a:rPr lang="en-GB" dirty="0">
                          <a:latin typeface="+mj-lt"/>
                        </a:rPr>
                        <a:t>Factor</a:t>
                      </a:r>
                    </a:p>
                  </a:txBody>
                  <a:tcPr/>
                </a:tc>
                <a:tc>
                  <a:txBody>
                    <a:bodyPr/>
                    <a:lstStyle/>
                    <a:p>
                      <a:r>
                        <a:rPr lang="en-GB" dirty="0">
                          <a:latin typeface="+mj-lt"/>
                        </a:rPr>
                        <a:t>Advantages of hosting a global competition</a:t>
                      </a:r>
                    </a:p>
                  </a:txBody>
                  <a:tcPr/>
                </a:tc>
                <a:extLst>
                  <a:ext uri="{0D108BD9-81ED-4DB2-BD59-A6C34878D82A}">
                    <a16:rowId xmlns:a16="http://schemas.microsoft.com/office/drawing/2014/main" val="10000"/>
                  </a:ext>
                </a:extLst>
              </a:tr>
              <a:tr h="0">
                <a:tc>
                  <a:txBody>
                    <a:bodyPr/>
                    <a:lstStyle/>
                    <a:p>
                      <a:r>
                        <a:rPr lang="en-GB" dirty="0">
                          <a:latin typeface="+mj-lt"/>
                        </a:rPr>
                        <a:t>Stadia and training facilities</a:t>
                      </a:r>
                    </a:p>
                  </a:txBody>
                  <a:tcPr/>
                </a:tc>
                <a:tc>
                  <a:txBody>
                    <a:bodyPr/>
                    <a:lstStyle/>
                    <a:p>
                      <a:r>
                        <a:rPr lang="en-GB" dirty="0">
                          <a:latin typeface="+mj-lt"/>
                        </a:rPr>
                        <a:t>Improved</a:t>
                      </a:r>
                      <a:r>
                        <a:rPr lang="en-GB" baseline="0" dirty="0">
                          <a:latin typeface="+mj-lt"/>
                        </a:rPr>
                        <a:t> sports facilities are built that can be used both before and after the competition.</a:t>
                      </a:r>
                      <a:endParaRPr lang="en-GB" dirty="0">
                        <a:latin typeface="+mj-lt"/>
                      </a:endParaRPr>
                    </a:p>
                  </a:txBody>
                  <a:tcPr/>
                </a:tc>
                <a:extLst>
                  <a:ext uri="{0D108BD9-81ED-4DB2-BD59-A6C34878D82A}">
                    <a16:rowId xmlns:a16="http://schemas.microsoft.com/office/drawing/2014/main" val="10001"/>
                  </a:ext>
                </a:extLst>
              </a:tr>
              <a:tr h="121880">
                <a:tc>
                  <a:txBody>
                    <a:bodyPr/>
                    <a:lstStyle/>
                    <a:p>
                      <a:r>
                        <a:rPr lang="en-GB" dirty="0">
                          <a:latin typeface="+mj-lt"/>
                        </a:rPr>
                        <a:t>Home advantage</a:t>
                      </a:r>
                    </a:p>
                  </a:txBody>
                  <a:tcPr/>
                </a:tc>
                <a:tc>
                  <a:txBody>
                    <a:bodyPr/>
                    <a:lstStyle/>
                    <a:p>
                      <a:r>
                        <a:rPr lang="en-GB" dirty="0">
                          <a:latin typeface="+mj-lt"/>
                        </a:rPr>
                        <a:t>Hosting an event can give the country home advantage, with more spectators cheering home performers on. Performers can also benefit from competing in a familiar environment and climate.</a:t>
                      </a:r>
                    </a:p>
                  </a:txBody>
                  <a:tcPr/>
                </a:tc>
                <a:extLst>
                  <a:ext uri="{0D108BD9-81ED-4DB2-BD59-A6C34878D82A}">
                    <a16:rowId xmlns:a16="http://schemas.microsoft.com/office/drawing/2014/main" val="10002"/>
                  </a:ext>
                </a:extLst>
              </a:tr>
              <a:tr h="143584">
                <a:tc>
                  <a:txBody>
                    <a:bodyPr/>
                    <a:lstStyle/>
                    <a:p>
                      <a:r>
                        <a:rPr lang="en-GB" dirty="0">
                          <a:latin typeface="+mj-lt"/>
                        </a:rPr>
                        <a:t>National pride</a:t>
                      </a:r>
                    </a:p>
                  </a:txBody>
                  <a:tcPr/>
                </a:tc>
                <a:tc>
                  <a:txBody>
                    <a:bodyPr/>
                    <a:lstStyle/>
                    <a:p>
                      <a:r>
                        <a:rPr lang="en-GB" dirty="0">
                          <a:latin typeface="+mj-lt"/>
                        </a:rPr>
                        <a:t>Can create a buzz for local residents,</a:t>
                      </a:r>
                      <a:r>
                        <a:rPr lang="en-GB" baseline="0" dirty="0">
                          <a:latin typeface="+mj-lt"/>
                        </a:rPr>
                        <a:t> improving optimism and a sense of national pride.</a:t>
                      </a:r>
                      <a:endParaRPr lang="en-GB" dirty="0">
                        <a:latin typeface="+mj-lt"/>
                      </a:endParaRPr>
                    </a:p>
                  </a:txBody>
                  <a:tcPr/>
                </a:tc>
                <a:extLst>
                  <a:ext uri="{0D108BD9-81ED-4DB2-BD59-A6C34878D82A}">
                    <a16:rowId xmlns:a16="http://schemas.microsoft.com/office/drawing/2014/main" val="10003"/>
                  </a:ext>
                </a:extLst>
              </a:tr>
              <a:tr h="151576">
                <a:tc>
                  <a:txBody>
                    <a:bodyPr/>
                    <a:lstStyle/>
                    <a:p>
                      <a:r>
                        <a:rPr lang="en-GB" dirty="0">
                          <a:latin typeface="+mj-lt"/>
                        </a:rPr>
                        <a:t>Tourism</a:t>
                      </a:r>
                    </a:p>
                  </a:txBody>
                  <a:tcPr/>
                </a:tc>
                <a:tc>
                  <a:txBody>
                    <a:bodyPr/>
                    <a:lstStyle/>
                    <a:p>
                      <a:r>
                        <a:rPr lang="en-GB" dirty="0">
                          <a:latin typeface="+mj-lt"/>
                        </a:rPr>
                        <a:t>More visitors in the country spending money on hotels, food, souvenirs, transport etc… This can also lead to improved awareness and status of the city/country increasing visitor numbers in the future</a:t>
                      </a:r>
                    </a:p>
                  </a:txBody>
                  <a:tcPr/>
                </a:tc>
                <a:extLst>
                  <a:ext uri="{0D108BD9-81ED-4DB2-BD59-A6C34878D82A}">
                    <a16:rowId xmlns:a16="http://schemas.microsoft.com/office/drawing/2014/main" val="10004"/>
                  </a:ext>
                </a:extLst>
              </a:tr>
              <a:tr h="0">
                <a:tc>
                  <a:txBody>
                    <a:bodyPr/>
                    <a:lstStyle/>
                    <a:p>
                      <a:r>
                        <a:rPr lang="en-GB" dirty="0">
                          <a:latin typeface="+mj-lt"/>
                        </a:rPr>
                        <a:t>Economy</a:t>
                      </a:r>
                      <a:r>
                        <a:rPr lang="en-GB" baseline="0" dirty="0">
                          <a:latin typeface="+mj-lt"/>
                        </a:rPr>
                        <a:t> and employment</a:t>
                      </a:r>
                      <a:endParaRPr lang="en-GB" dirty="0">
                        <a:latin typeface="+mj-lt"/>
                      </a:endParaRPr>
                    </a:p>
                  </a:txBody>
                  <a:tcPr/>
                </a:tc>
                <a:tc>
                  <a:txBody>
                    <a:bodyPr/>
                    <a:lstStyle/>
                    <a:p>
                      <a:r>
                        <a:rPr lang="en-GB" dirty="0">
                          <a:latin typeface="+mj-lt"/>
                        </a:rPr>
                        <a:t>Increased employment in preparation for and during the event. Extra revenue from visitors during and after the event.</a:t>
                      </a:r>
                    </a:p>
                  </a:txBody>
                  <a:tcPr/>
                </a:tc>
                <a:extLst>
                  <a:ext uri="{0D108BD9-81ED-4DB2-BD59-A6C34878D82A}">
                    <a16:rowId xmlns:a16="http://schemas.microsoft.com/office/drawing/2014/main" val="10005"/>
                  </a:ext>
                </a:extLst>
              </a:tr>
              <a:tr h="0">
                <a:tc>
                  <a:txBody>
                    <a:bodyPr/>
                    <a:lstStyle/>
                    <a:p>
                      <a:r>
                        <a:rPr lang="en-GB" dirty="0">
                          <a:latin typeface="+mj-lt"/>
                        </a:rPr>
                        <a:t>Legacy implications</a:t>
                      </a:r>
                    </a:p>
                  </a:txBody>
                  <a:tcPr/>
                </a:tc>
                <a:tc>
                  <a:txBody>
                    <a:bodyPr/>
                    <a:lstStyle/>
                    <a:p>
                      <a:r>
                        <a:rPr lang="en-GB" dirty="0">
                          <a:latin typeface="+mj-lt"/>
                        </a:rPr>
                        <a:t>The event offers a legacy;</a:t>
                      </a:r>
                      <a:r>
                        <a:rPr lang="en-GB" baseline="0" dirty="0">
                          <a:latin typeface="+mj-lt"/>
                        </a:rPr>
                        <a:t> better facilities will be available for elite training and community use. Increased interest following the event can lead to more participation in sports.</a:t>
                      </a:r>
                      <a:endParaRPr lang="en-GB" dirty="0">
                        <a:latin typeface="+mj-lt"/>
                      </a:endParaRPr>
                    </a:p>
                  </a:txBody>
                  <a:tcPr/>
                </a:tc>
                <a:extLst>
                  <a:ext uri="{0D108BD9-81ED-4DB2-BD59-A6C34878D82A}">
                    <a16:rowId xmlns:a16="http://schemas.microsoft.com/office/drawing/2014/main" val="10006"/>
                  </a:ext>
                </a:extLst>
              </a:tr>
              <a:tr h="518090">
                <a:tc>
                  <a:txBody>
                    <a:bodyPr/>
                    <a:lstStyle/>
                    <a:p>
                      <a:r>
                        <a:rPr lang="en-GB" dirty="0">
                          <a:latin typeface="+mj-lt"/>
                        </a:rPr>
                        <a:t>Infrastructure</a:t>
                      </a:r>
                    </a:p>
                  </a:txBody>
                  <a:tcPr/>
                </a:tc>
                <a:tc>
                  <a:txBody>
                    <a:bodyPr/>
                    <a:lstStyle/>
                    <a:p>
                      <a:r>
                        <a:rPr lang="en-GB" dirty="0">
                          <a:latin typeface="+mj-lt"/>
                        </a:rPr>
                        <a:t>Improved infrastructure around the venues and main cities such as road, rail and accommodation, offering longer term benefits for the local society</a:t>
                      </a:r>
                    </a:p>
                  </a:txBody>
                  <a:tcPr/>
                </a:tc>
                <a:extLst>
                  <a:ext uri="{0D108BD9-81ED-4DB2-BD59-A6C34878D82A}">
                    <a16:rowId xmlns:a16="http://schemas.microsoft.com/office/drawing/2014/main" val="10007"/>
                  </a:ext>
                </a:extLst>
              </a:tr>
            </a:tbl>
          </a:graphicData>
        </a:graphic>
      </p:graphicFrame>
      <p:sp>
        <p:nvSpPr>
          <p:cNvPr id="2" name="Footer Placeholder 2">
            <a:extLst>
              <a:ext uri="{FF2B5EF4-FFF2-40B4-BE49-F238E27FC236}">
                <a16:creationId xmlns:a16="http://schemas.microsoft.com/office/drawing/2014/main" id="{0BCDCA5C-38A8-866C-6C7A-9415A83FABCA}"/>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2C34E0D-9AFB-14E3-1B8B-58B37D9B10AA}"/>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4" name="Picture 3">
            <a:extLst>
              <a:ext uri="{FF2B5EF4-FFF2-40B4-BE49-F238E27FC236}">
                <a16:creationId xmlns:a16="http://schemas.microsoft.com/office/drawing/2014/main" id="{1197EA18-72A1-89A7-434C-173C4BF7782F}"/>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5" name="Picture 4">
            <a:extLst>
              <a:ext uri="{FF2B5EF4-FFF2-40B4-BE49-F238E27FC236}">
                <a16:creationId xmlns:a16="http://schemas.microsoft.com/office/drawing/2014/main" id="{BE2CFF60-7305-62B1-135F-47BF60B9D2F4}"/>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9862263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999091"/>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Benefits for athletes</a:t>
            </a:r>
          </a:p>
        </p:txBody>
      </p:sp>
      <p:sp>
        <p:nvSpPr>
          <p:cNvPr id="3" name="Content Placeholder 2"/>
          <p:cNvSpPr>
            <a:spLocks noGrp="1"/>
          </p:cNvSpPr>
          <p:nvPr>
            <p:ph idx="1"/>
          </p:nvPr>
        </p:nvSpPr>
        <p:spPr>
          <a:xfrm>
            <a:off x="467544" y="1340768"/>
            <a:ext cx="8229600" cy="5143062"/>
          </a:xfrm>
          <a:noFill/>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GB" sz="2400" dirty="0">
                <a:latin typeface="+mj-lt"/>
              </a:rPr>
              <a:t>There are also a number of benefits for the athletes themselves when competing on the biggest stage</a:t>
            </a:r>
          </a:p>
        </p:txBody>
      </p:sp>
      <p:sp>
        <p:nvSpPr>
          <p:cNvPr id="4" name="TextBox 3"/>
          <p:cNvSpPr txBox="1"/>
          <p:nvPr/>
        </p:nvSpPr>
        <p:spPr>
          <a:xfrm>
            <a:off x="6046313" y="138105"/>
            <a:ext cx="2952328" cy="923330"/>
          </a:xfrm>
          <a:prstGeom prst="rect">
            <a:avLst/>
          </a:prstGeom>
          <a:solidFill>
            <a:schemeClr val="bg1"/>
          </a:solidFill>
          <a:ln>
            <a:solidFill>
              <a:srgbClr val="FF0000"/>
            </a:solidFill>
          </a:ln>
        </p:spPr>
        <p:txBody>
          <a:bodyPr wrap="square" rtlCol="0">
            <a:spAutoFit/>
          </a:bodyPr>
          <a:lstStyle/>
          <a:p>
            <a:pPr algn="ctr"/>
            <a:r>
              <a:rPr lang="en-GB" dirty="0">
                <a:latin typeface="+mj-lt"/>
              </a:rPr>
              <a:t>List benefits and drawbacks for athletes competing in the Olympic games</a:t>
            </a:r>
          </a:p>
        </p:txBody>
      </p:sp>
      <p:pic>
        <p:nvPicPr>
          <p:cNvPr id="5" name="Picture 4">
            <a:extLst>
              <a:ext uri="{FF2B5EF4-FFF2-40B4-BE49-F238E27FC236}">
                <a16:creationId xmlns:a16="http://schemas.microsoft.com/office/drawing/2014/main" id="{8FADECDD-BE83-6149-B32F-DB1F5C6C2021}"/>
              </a:ext>
            </a:extLst>
          </p:cNvPr>
          <p:cNvPicPr>
            <a:picLocks noChangeAspect="1"/>
          </p:cNvPicPr>
          <p:nvPr/>
        </p:nvPicPr>
        <p:blipFill>
          <a:blip r:embed="rId2"/>
          <a:stretch>
            <a:fillRect/>
          </a:stretch>
        </p:blipFill>
        <p:spPr>
          <a:xfrm>
            <a:off x="1979712" y="2663140"/>
            <a:ext cx="5046836" cy="3505464"/>
          </a:xfrm>
          <a:prstGeom prst="rect">
            <a:avLst/>
          </a:prstGeom>
          <a:ln>
            <a:noFill/>
          </a:ln>
          <a:effectLst>
            <a:softEdge rad="112500"/>
          </a:effectLst>
        </p:spPr>
      </p:pic>
      <p:sp>
        <p:nvSpPr>
          <p:cNvPr id="6" name="TextBox 5">
            <a:extLst>
              <a:ext uri="{FF2B5EF4-FFF2-40B4-BE49-F238E27FC236}">
                <a16:creationId xmlns:a16="http://schemas.microsoft.com/office/drawing/2014/main" id="{77B364DE-2DCA-434F-947D-4B137E930BC6}"/>
              </a:ext>
            </a:extLst>
          </p:cNvPr>
          <p:cNvSpPr txBox="1"/>
          <p:nvPr/>
        </p:nvSpPr>
        <p:spPr>
          <a:xfrm>
            <a:off x="7035166" y="2229853"/>
            <a:ext cx="1731894" cy="923330"/>
          </a:xfrm>
          <a:prstGeom prst="rect">
            <a:avLst/>
          </a:prstGeom>
          <a:solidFill>
            <a:schemeClr val="bg1"/>
          </a:solidFill>
          <a:ln>
            <a:solidFill>
              <a:srgbClr val="00B050"/>
            </a:solidFill>
          </a:ln>
        </p:spPr>
        <p:txBody>
          <a:bodyPr wrap="square" rtlCol="0">
            <a:spAutoFit/>
          </a:bodyPr>
          <a:lstStyle/>
          <a:p>
            <a:r>
              <a:rPr lang="en-GB" dirty="0">
                <a:latin typeface="+mj-lt"/>
              </a:rPr>
              <a:t>Opportunity to compete against the best</a:t>
            </a:r>
          </a:p>
        </p:txBody>
      </p:sp>
      <p:sp>
        <p:nvSpPr>
          <p:cNvPr id="7" name="TextBox 6">
            <a:extLst>
              <a:ext uri="{FF2B5EF4-FFF2-40B4-BE49-F238E27FC236}">
                <a16:creationId xmlns:a16="http://schemas.microsoft.com/office/drawing/2014/main" id="{A290587D-F1A3-1846-81C4-42AB3158EE30}"/>
              </a:ext>
            </a:extLst>
          </p:cNvPr>
          <p:cNvSpPr txBox="1"/>
          <p:nvPr/>
        </p:nvSpPr>
        <p:spPr>
          <a:xfrm>
            <a:off x="6751966" y="5736354"/>
            <a:ext cx="2015093" cy="923330"/>
          </a:xfrm>
          <a:prstGeom prst="rect">
            <a:avLst/>
          </a:prstGeom>
          <a:solidFill>
            <a:schemeClr val="bg1"/>
          </a:solidFill>
          <a:ln>
            <a:solidFill>
              <a:srgbClr val="00B050"/>
            </a:solidFill>
          </a:ln>
        </p:spPr>
        <p:txBody>
          <a:bodyPr wrap="square" rtlCol="0">
            <a:spAutoFit/>
          </a:bodyPr>
          <a:lstStyle/>
          <a:p>
            <a:r>
              <a:rPr lang="en-GB" dirty="0">
                <a:latin typeface="+mj-lt"/>
              </a:rPr>
              <a:t>Chance to obtain better contracts and sponsorship</a:t>
            </a:r>
          </a:p>
        </p:txBody>
      </p:sp>
      <p:sp>
        <p:nvSpPr>
          <p:cNvPr id="8" name="TextBox 7">
            <a:extLst>
              <a:ext uri="{FF2B5EF4-FFF2-40B4-BE49-F238E27FC236}">
                <a16:creationId xmlns:a16="http://schemas.microsoft.com/office/drawing/2014/main" id="{0AC37E8A-1422-0746-8D7F-DD681BD7A617}"/>
              </a:ext>
            </a:extLst>
          </p:cNvPr>
          <p:cNvSpPr txBox="1"/>
          <p:nvPr/>
        </p:nvSpPr>
        <p:spPr>
          <a:xfrm>
            <a:off x="4707938" y="5746030"/>
            <a:ext cx="1963828" cy="923330"/>
          </a:xfrm>
          <a:prstGeom prst="rect">
            <a:avLst/>
          </a:prstGeom>
          <a:solidFill>
            <a:schemeClr val="bg1"/>
          </a:solidFill>
          <a:ln>
            <a:solidFill>
              <a:srgbClr val="00B050"/>
            </a:solidFill>
          </a:ln>
        </p:spPr>
        <p:txBody>
          <a:bodyPr wrap="square" rtlCol="0">
            <a:spAutoFit/>
          </a:bodyPr>
          <a:lstStyle/>
          <a:p>
            <a:r>
              <a:rPr lang="en-GB" dirty="0">
                <a:latin typeface="+mj-lt"/>
              </a:rPr>
              <a:t>Athletes can become role models for others</a:t>
            </a:r>
          </a:p>
        </p:txBody>
      </p:sp>
      <p:sp>
        <p:nvSpPr>
          <p:cNvPr id="9" name="TextBox 8">
            <a:extLst>
              <a:ext uri="{FF2B5EF4-FFF2-40B4-BE49-F238E27FC236}">
                <a16:creationId xmlns:a16="http://schemas.microsoft.com/office/drawing/2014/main" id="{BB7C2B06-3232-7C46-B27A-1B7EDF71B8DB}"/>
              </a:ext>
            </a:extLst>
          </p:cNvPr>
          <p:cNvSpPr txBox="1"/>
          <p:nvPr/>
        </p:nvSpPr>
        <p:spPr>
          <a:xfrm>
            <a:off x="4922423" y="2229264"/>
            <a:ext cx="2019926" cy="923330"/>
          </a:xfrm>
          <a:prstGeom prst="rect">
            <a:avLst/>
          </a:prstGeom>
          <a:solidFill>
            <a:schemeClr val="bg1"/>
          </a:solidFill>
          <a:ln>
            <a:solidFill>
              <a:srgbClr val="00B050"/>
            </a:solidFill>
          </a:ln>
        </p:spPr>
        <p:txBody>
          <a:bodyPr wrap="square" rtlCol="0">
            <a:spAutoFit/>
          </a:bodyPr>
          <a:lstStyle/>
          <a:p>
            <a:r>
              <a:rPr lang="en-GB" dirty="0">
                <a:latin typeface="+mj-lt"/>
              </a:rPr>
              <a:t>Athletes feel proud to represent their nation</a:t>
            </a:r>
          </a:p>
        </p:txBody>
      </p:sp>
      <p:sp>
        <p:nvSpPr>
          <p:cNvPr id="10" name="TextBox 9">
            <a:extLst>
              <a:ext uri="{FF2B5EF4-FFF2-40B4-BE49-F238E27FC236}">
                <a16:creationId xmlns:a16="http://schemas.microsoft.com/office/drawing/2014/main" id="{540B12A9-B89C-C74A-BE86-C32B25C0EC48}"/>
              </a:ext>
            </a:extLst>
          </p:cNvPr>
          <p:cNvSpPr txBox="1"/>
          <p:nvPr/>
        </p:nvSpPr>
        <p:spPr>
          <a:xfrm>
            <a:off x="2808241" y="2229264"/>
            <a:ext cx="2019926" cy="923330"/>
          </a:xfrm>
          <a:prstGeom prst="rect">
            <a:avLst/>
          </a:prstGeom>
          <a:solidFill>
            <a:schemeClr val="bg1"/>
          </a:solidFill>
          <a:ln>
            <a:solidFill>
              <a:srgbClr val="00B050"/>
            </a:solidFill>
          </a:ln>
        </p:spPr>
        <p:txBody>
          <a:bodyPr wrap="square" rtlCol="0">
            <a:spAutoFit/>
          </a:bodyPr>
          <a:lstStyle/>
          <a:p>
            <a:r>
              <a:rPr lang="en-GB" dirty="0">
                <a:latin typeface="+mj-lt"/>
              </a:rPr>
              <a:t>Increased fame/ gaining status as a top-level athlete</a:t>
            </a:r>
          </a:p>
        </p:txBody>
      </p:sp>
      <p:sp>
        <p:nvSpPr>
          <p:cNvPr id="12" name="TextBox 11">
            <a:extLst>
              <a:ext uri="{FF2B5EF4-FFF2-40B4-BE49-F238E27FC236}">
                <a16:creationId xmlns:a16="http://schemas.microsoft.com/office/drawing/2014/main" id="{B2D93326-6EDF-0F4C-8CCC-16C53E5EACD3}"/>
              </a:ext>
            </a:extLst>
          </p:cNvPr>
          <p:cNvSpPr txBox="1"/>
          <p:nvPr/>
        </p:nvSpPr>
        <p:spPr>
          <a:xfrm>
            <a:off x="395536" y="5746030"/>
            <a:ext cx="1917901" cy="923330"/>
          </a:xfrm>
          <a:prstGeom prst="rect">
            <a:avLst/>
          </a:prstGeom>
          <a:solidFill>
            <a:schemeClr val="bg1"/>
          </a:solidFill>
          <a:ln>
            <a:solidFill>
              <a:srgbClr val="00B050"/>
            </a:solidFill>
          </a:ln>
        </p:spPr>
        <p:txBody>
          <a:bodyPr wrap="square" rtlCol="0">
            <a:spAutoFit/>
          </a:bodyPr>
          <a:lstStyle/>
          <a:p>
            <a:r>
              <a:rPr lang="en-GB" dirty="0">
                <a:latin typeface="+mj-lt"/>
              </a:rPr>
              <a:t>Could be a once in a lifetime opportunity</a:t>
            </a:r>
          </a:p>
        </p:txBody>
      </p:sp>
      <p:sp>
        <p:nvSpPr>
          <p:cNvPr id="13" name="TextBox 12">
            <a:extLst>
              <a:ext uri="{FF2B5EF4-FFF2-40B4-BE49-F238E27FC236}">
                <a16:creationId xmlns:a16="http://schemas.microsoft.com/office/drawing/2014/main" id="{45C5B424-F224-5F49-8E7C-57C2DC64DBD7}"/>
              </a:ext>
            </a:extLst>
          </p:cNvPr>
          <p:cNvSpPr txBox="1"/>
          <p:nvPr/>
        </p:nvSpPr>
        <p:spPr>
          <a:xfrm>
            <a:off x="395536" y="3987647"/>
            <a:ext cx="1299753" cy="923330"/>
          </a:xfrm>
          <a:prstGeom prst="rect">
            <a:avLst/>
          </a:prstGeom>
          <a:solidFill>
            <a:schemeClr val="bg1"/>
          </a:solidFill>
          <a:ln>
            <a:solidFill>
              <a:srgbClr val="00B050"/>
            </a:solidFill>
          </a:ln>
        </p:spPr>
        <p:txBody>
          <a:bodyPr wrap="square" rtlCol="0">
            <a:spAutoFit/>
          </a:bodyPr>
          <a:lstStyle/>
          <a:p>
            <a:r>
              <a:rPr lang="en-GB" dirty="0">
                <a:latin typeface="+mj-lt"/>
              </a:rPr>
              <a:t>Financial rewards for competing</a:t>
            </a:r>
          </a:p>
        </p:txBody>
      </p:sp>
      <p:sp>
        <p:nvSpPr>
          <p:cNvPr id="14" name="TextBox 13">
            <a:extLst>
              <a:ext uri="{FF2B5EF4-FFF2-40B4-BE49-F238E27FC236}">
                <a16:creationId xmlns:a16="http://schemas.microsoft.com/office/drawing/2014/main" id="{511BC2C6-271E-3240-9806-EE8BD862CD28}"/>
              </a:ext>
            </a:extLst>
          </p:cNvPr>
          <p:cNvSpPr txBox="1"/>
          <p:nvPr/>
        </p:nvSpPr>
        <p:spPr>
          <a:xfrm>
            <a:off x="395536" y="2229264"/>
            <a:ext cx="2317144" cy="923330"/>
          </a:xfrm>
          <a:prstGeom prst="rect">
            <a:avLst/>
          </a:prstGeom>
          <a:solidFill>
            <a:schemeClr val="bg1"/>
          </a:solidFill>
          <a:ln>
            <a:solidFill>
              <a:srgbClr val="FF0000"/>
            </a:solidFill>
          </a:ln>
        </p:spPr>
        <p:txBody>
          <a:bodyPr wrap="square" rtlCol="0">
            <a:spAutoFit/>
          </a:bodyPr>
          <a:lstStyle/>
          <a:p>
            <a:r>
              <a:rPr lang="en-GB" dirty="0">
                <a:latin typeface="+mj-lt"/>
              </a:rPr>
              <a:t>High levels of pressure could impact performance</a:t>
            </a:r>
          </a:p>
        </p:txBody>
      </p:sp>
      <p:sp>
        <p:nvSpPr>
          <p:cNvPr id="15" name="TextBox 14">
            <a:extLst>
              <a:ext uri="{FF2B5EF4-FFF2-40B4-BE49-F238E27FC236}">
                <a16:creationId xmlns:a16="http://schemas.microsoft.com/office/drawing/2014/main" id="{A9C858A6-BEE9-3B4D-A78F-B744AFB70AC1}"/>
              </a:ext>
            </a:extLst>
          </p:cNvPr>
          <p:cNvSpPr txBox="1"/>
          <p:nvPr/>
        </p:nvSpPr>
        <p:spPr>
          <a:xfrm>
            <a:off x="2393638" y="5746030"/>
            <a:ext cx="2234099" cy="923330"/>
          </a:xfrm>
          <a:prstGeom prst="rect">
            <a:avLst/>
          </a:prstGeom>
          <a:solidFill>
            <a:schemeClr val="bg1"/>
          </a:solidFill>
          <a:ln>
            <a:solidFill>
              <a:srgbClr val="FF0000"/>
            </a:solidFill>
          </a:ln>
        </p:spPr>
        <p:txBody>
          <a:bodyPr wrap="square" rtlCol="0">
            <a:spAutoFit/>
          </a:bodyPr>
          <a:lstStyle/>
          <a:p>
            <a:r>
              <a:rPr lang="en-GB" dirty="0">
                <a:latin typeface="+mj-lt"/>
              </a:rPr>
              <a:t>Pressure to win can lead to cheating (e.g. PED use)</a:t>
            </a:r>
          </a:p>
        </p:txBody>
      </p:sp>
      <p:sp>
        <p:nvSpPr>
          <p:cNvPr id="11" name="Footer Placeholder 2">
            <a:extLst>
              <a:ext uri="{FF2B5EF4-FFF2-40B4-BE49-F238E27FC236}">
                <a16:creationId xmlns:a16="http://schemas.microsoft.com/office/drawing/2014/main" id="{21B19A67-3F38-59B3-0DE3-B602A2C169A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5A7D49C-B936-B457-DD41-DF7F235D4D0A}"/>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7" name="Picture 16">
            <a:extLst>
              <a:ext uri="{FF2B5EF4-FFF2-40B4-BE49-F238E27FC236}">
                <a16:creationId xmlns:a16="http://schemas.microsoft.com/office/drawing/2014/main" id="{858B85AE-FD8D-2E29-805E-63CEC1D352B8}"/>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8" name="Picture 17">
            <a:extLst>
              <a:ext uri="{FF2B5EF4-FFF2-40B4-BE49-F238E27FC236}">
                <a16:creationId xmlns:a16="http://schemas.microsoft.com/office/drawing/2014/main" id="{291ED09A-F7C9-7B0D-EEE2-16FC192D42D3}"/>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75670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P spid="14" grpId="0" animBg="1"/>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Disadvantages of hosting a </a:t>
            </a:r>
            <a:br>
              <a:rPr lang="en-GB" dirty="0">
                <a:latin typeface="+mj-lt"/>
              </a:rPr>
            </a:br>
            <a:r>
              <a:rPr lang="en-GB" dirty="0">
                <a:latin typeface="+mj-lt"/>
              </a:rPr>
              <a:t>global competition</a:t>
            </a:r>
          </a:p>
        </p:txBody>
      </p:sp>
      <p:graphicFrame>
        <p:nvGraphicFramePr>
          <p:cNvPr id="7" name="Content Placeholder 6"/>
          <p:cNvGraphicFramePr>
            <a:graphicFrameLocks noGrp="1"/>
          </p:cNvGraphicFramePr>
          <p:nvPr>
            <p:ph idx="1"/>
          </p:nvPr>
        </p:nvGraphicFramePr>
        <p:xfrm>
          <a:off x="457200" y="1484313"/>
          <a:ext cx="8229600" cy="4318000"/>
        </p:xfrm>
        <a:graphic>
          <a:graphicData uri="http://schemas.openxmlformats.org/drawingml/2006/table">
            <a:tbl>
              <a:tblPr firstRow="1" bandRow="1">
                <a:tableStyleId>{5C22544A-7EE6-4342-B048-85BDC9FD1C3A}</a:tableStyleId>
              </a:tblPr>
              <a:tblGrid>
                <a:gridCol w="1594520">
                  <a:extLst>
                    <a:ext uri="{9D8B030D-6E8A-4147-A177-3AD203B41FA5}">
                      <a16:colId xmlns:a16="http://schemas.microsoft.com/office/drawing/2014/main" val="20000"/>
                    </a:ext>
                  </a:extLst>
                </a:gridCol>
                <a:gridCol w="6635080">
                  <a:extLst>
                    <a:ext uri="{9D8B030D-6E8A-4147-A177-3AD203B41FA5}">
                      <a16:colId xmlns:a16="http://schemas.microsoft.com/office/drawing/2014/main" val="20001"/>
                    </a:ext>
                  </a:extLst>
                </a:gridCol>
              </a:tblGrid>
              <a:tr h="370840">
                <a:tc>
                  <a:txBody>
                    <a:bodyPr/>
                    <a:lstStyle/>
                    <a:p>
                      <a:r>
                        <a:rPr lang="en-GB" dirty="0">
                          <a:latin typeface="+mj-lt"/>
                        </a:rPr>
                        <a:t>Factor</a:t>
                      </a:r>
                    </a:p>
                  </a:txBody>
                  <a:tcPr/>
                </a:tc>
                <a:tc>
                  <a:txBody>
                    <a:bodyPr/>
                    <a:lstStyle/>
                    <a:p>
                      <a:r>
                        <a:rPr lang="en-GB" dirty="0">
                          <a:latin typeface="+mj-lt"/>
                        </a:rPr>
                        <a:t>Advantages of hosting a global competition</a:t>
                      </a:r>
                    </a:p>
                  </a:txBody>
                  <a:tcPr/>
                </a:tc>
                <a:extLst>
                  <a:ext uri="{0D108BD9-81ED-4DB2-BD59-A6C34878D82A}">
                    <a16:rowId xmlns:a16="http://schemas.microsoft.com/office/drawing/2014/main" val="10000"/>
                  </a:ext>
                </a:extLst>
              </a:tr>
              <a:tr h="370840">
                <a:tc>
                  <a:txBody>
                    <a:bodyPr/>
                    <a:lstStyle/>
                    <a:p>
                      <a:r>
                        <a:rPr lang="en-GB" dirty="0">
                          <a:latin typeface="+mj-lt"/>
                        </a:rPr>
                        <a:t>Stadia and training facilities</a:t>
                      </a:r>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r>
                        <a:rPr lang="en-GB" dirty="0">
                          <a:latin typeface="+mj-lt"/>
                        </a:rPr>
                        <a:t>Home advantage</a:t>
                      </a:r>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r>
                        <a:rPr lang="en-GB" dirty="0">
                          <a:latin typeface="+mj-lt"/>
                        </a:rPr>
                        <a:t>National pride</a:t>
                      </a:r>
                    </a:p>
                  </a:txBody>
                  <a:tcPr/>
                </a:tc>
                <a:tc>
                  <a:txBody>
                    <a:bodyPr/>
                    <a:lstStyle/>
                    <a:p>
                      <a:endParaRPr lang="en-US"/>
                    </a:p>
                  </a:txBody>
                  <a:tcPr/>
                </a:tc>
                <a:extLst>
                  <a:ext uri="{0D108BD9-81ED-4DB2-BD59-A6C34878D82A}">
                    <a16:rowId xmlns:a16="http://schemas.microsoft.com/office/drawing/2014/main" val="10003"/>
                  </a:ext>
                </a:extLst>
              </a:tr>
              <a:tr h="370840">
                <a:tc>
                  <a:txBody>
                    <a:bodyPr/>
                    <a:lstStyle/>
                    <a:p>
                      <a:r>
                        <a:rPr lang="en-GB" dirty="0">
                          <a:latin typeface="+mj-lt"/>
                        </a:rPr>
                        <a:t>Tourism</a:t>
                      </a:r>
                    </a:p>
                  </a:txBody>
                  <a:tcPr/>
                </a:tc>
                <a:tc>
                  <a:txBody>
                    <a:bodyPr/>
                    <a:lstStyle/>
                    <a:p>
                      <a:endParaRPr lang="en-US"/>
                    </a:p>
                  </a:txBody>
                  <a:tcPr/>
                </a:tc>
                <a:extLst>
                  <a:ext uri="{0D108BD9-81ED-4DB2-BD59-A6C34878D82A}">
                    <a16:rowId xmlns:a16="http://schemas.microsoft.com/office/drawing/2014/main" val="10004"/>
                  </a:ext>
                </a:extLst>
              </a:tr>
              <a:tr h="370840">
                <a:tc>
                  <a:txBody>
                    <a:bodyPr/>
                    <a:lstStyle/>
                    <a:p>
                      <a:r>
                        <a:rPr lang="en-GB" dirty="0">
                          <a:latin typeface="+mj-lt"/>
                        </a:rPr>
                        <a:t>Economy</a:t>
                      </a:r>
                      <a:r>
                        <a:rPr lang="en-GB" baseline="0" dirty="0">
                          <a:latin typeface="+mj-lt"/>
                        </a:rPr>
                        <a:t> and employment</a:t>
                      </a:r>
                      <a:endParaRPr lang="en-GB" dirty="0">
                        <a:latin typeface="+mj-lt"/>
                      </a:endParaRPr>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r>
                        <a:rPr lang="en-GB" dirty="0">
                          <a:latin typeface="+mj-lt"/>
                        </a:rPr>
                        <a:t>Legacy implications</a:t>
                      </a:r>
                    </a:p>
                  </a:txBody>
                  <a:tcPr/>
                </a:tc>
                <a:tc>
                  <a:txBody>
                    <a:bodyPr/>
                    <a:lstStyle/>
                    <a:p>
                      <a:endParaRPr lang="en-US"/>
                    </a:p>
                  </a:txBody>
                  <a:tcPr/>
                </a:tc>
                <a:extLst>
                  <a:ext uri="{0D108BD9-81ED-4DB2-BD59-A6C34878D82A}">
                    <a16:rowId xmlns:a16="http://schemas.microsoft.com/office/drawing/2014/main" val="10006"/>
                  </a:ext>
                </a:extLst>
              </a:tr>
              <a:tr h="370840">
                <a:tc>
                  <a:txBody>
                    <a:bodyPr/>
                    <a:lstStyle/>
                    <a:p>
                      <a:r>
                        <a:rPr lang="en-GB" dirty="0">
                          <a:latin typeface="+mj-lt"/>
                        </a:rPr>
                        <a:t>Infrastructure</a:t>
                      </a:r>
                    </a:p>
                  </a:txBody>
                  <a:tcPr/>
                </a:tc>
                <a:tc>
                  <a:txBody>
                    <a:bodyPr/>
                    <a:lstStyle/>
                    <a:p>
                      <a:endParaRPr lang="en-US" dirty="0"/>
                    </a:p>
                  </a:txBody>
                  <a:tcPr/>
                </a:tc>
                <a:extLst>
                  <a:ext uri="{0D108BD9-81ED-4DB2-BD59-A6C34878D82A}">
                    <a16:rowId xmlns:a16="http://schemas.microsoft.com/office/drawing/2014/main" val="10007"/>
                  </a:ext>
                </a:extLst>
              </a:tr>
            </a:tbl>
          </a:graphicData>
        </a:graphic>
      </p:graphicFrame>
      <p:sp>
        <p:nvSpPr>
          <p:cNvPr id="5" name="TextBox 4"/>
          <p:cNvSpPr txBox="1"/>
          <p:nvPr/>
        </p:nvSpPr>
        <p:spPr>
          <a:xfrm>
            <a:off x="6948264" y="94598"/>
            <a:ext cx="2088232" cy="923330"/>
          </a:xfrm>
          <a:prstGeom prst="rect">
            <a:avLst/>
          </a:prstGeom>
          <a:solidFill>
            <a:schemeClr val="bg1"/>
          </a:solidFill>
          <a:ln>
            <a:solidFill>
              <a:srgbClr val="FF0000"/>
            </a:solidFill>
          </a:ln>
        </p:spPr>
        <p:txBody>
          <a:bodyPr wrap="square" rtlCol="0">
            <a:spAutoFit/>
          </a:bodyPr>
          <a:lstStyle/>
          <a:p>
            <a:r>
              <a:rPr lang="en-MY" dirty="0">
                <a:latin typeface="+mj-lt"/>
                <a:hlinkClick r:id="rId2"/>
              </a:rPr>
              <a:t>https://www.youtube.com/watch?v=Zh3L1S31WAo</a:t>
            </a:r>
            <a:endParaRPr lang="en-GB" dirty="0">
              <a:latin typeface="+mj-lt"/>
            </a:endParaRPr>
          </a:p>
        </p:txBody>
      </p:sp>
      <p:sp>
        <p:nvSpPr>
          <p:cNvPr id="8" name="TextBox 7"/>
          <p:cNvSpPr txBox="1"/>
          <p:nvPr/>
        </p:nvSpPr>
        <p:spPr>
          <a:xfrm>
            <a:off x="4427984" y="5733256"/>
            <a:ext cx="4464496" cy="923330"/>
          </a:xfrm>
          <a:prstGeom prst="rect">
            <a:avLst/>
          </a:prstGeom>
          <a:solidFill>
            <a:schemeClr val="bg1"/>
          </a:solidFill>
          <a:ln>
            <a:solidFill>
              <a:srgbClr val="FF0000"/>
            </a:solidFill>
          </a:ln>
        </p:spPr>
        <p:txBody>
          <a:bodyPr wrap="square" rtlCol="0">
            <a:spAutoFit/>
          </a:bodyPr>
          <a:lstStyle/>
          <a:p>
            <a:r>
              <a:rPr lang="en-GB" dirty="0">
                <a:latin typeface="+mj-lt"/>
              </a:rPr>
              <a:t>Explain how each of the factors could be an disadvantage for a host nation. You could also provide examples</a:t>
            </a:r>
          </a:p>
        </p:txBody>
      </p:sp>
      <p:sp>
        <p:nvSpPr>
          <p:cNvPr id="3" name="Footer Placeholder 2">
            <a:extLst>
              <a:ext uri="{FF2B5EF4-FFF2-40B4-BE49-F238E27FC236}">
                <a16:creationId xmlns:a16="http://schemas.microsoft.com/office/drawing/2014/main" id="{735E503E-48B0-A6F1-A86E-9C41285B762A}"/>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CDC60CD-29EA-0E64-C54A-D58D2F54D19C}"/>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7CE0269C-A1AE-D5B3-857D-054F9BCD3FBB}"/>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0235FDA2-DEC8-CE2A-0B30-CF7AFF3437BF}"/>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1120205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251520" y="218446"/>
          <a:ext cx="8640960" cy="487666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20000"/>
                    </a:ext>
                  </a:extLst>
                </a:gridCol>
                <a:gridCol w="7056784">
                  <a:extLst>
                    <a:ext uri="{9D8B030D-6E8A-4147-A177-3AD203B41FA5}">
                      <a16:colId xmlns:a16="http://schemas.microsoft.com/office/drawing/2014/main" val="20001"/>
                    </a:ext>
                  </a:extLst>
                </a:gridCol>
              </a:tblGrid>
              <a:tr h="518090">
                <a:tc>
                  <a:txBody>
                    <a:bodyPr/>
                    <a:lstStyle/>
                    <a:p>
                      <a:r>
                        <a:rPr lang="en-GB" dirty="0">
                          <a:latin typeface="+mj-lt"/>
                        </a:rPr>
                        <a:t>Factor</a:t>
                      </a:r>
                    </a:p>
                  </a:txBody>
                  <a:tcPr/>
                </a:tc>
                <a:tc>
                  <a:txBody>
                    <a:bodyPr/>
                    <a:lstStyle/>
                    <a:p>
                      <a:r>
                        <a:rPr lang="en-GB" dirty="0">
                          <a:latin typeface="+mj-lt"/>
                        </a:rPr>
                        <a:t>Disadvantages of hosting a global competition</a:t>
                      </a:r>
                    </a:p>
                  </a:txBody>
                  <a:tcPr/>
                </a:tc>
                <a:extLst>
                  <a:ext uri="{0D108BD9-81ED-4DB2-BD59-A6C34878D82A}">
                    <a16:rowId xmlns:a16="http://schemas.microsoft.com/office/drawing/2014/main" val="10000"/>
                  </a:ext>
                </a:extLst>
              </a:tr>
              <a:tr h="0">
                <a:tc>
                  <a:txBody>
                    <a:bodyPr/>
                    <a:lstStyle/>
                    <a:p>
                      <a:r>
                        <a:rPr lang="en-GB" dirty="0">
                          <a:latin typeface="+mj-lt"/>
                        </a:rPr>
                        <a:t>Stadia and training facilities</a:t>
                      </a:r>
                    </a:p>
                  </a:txBody>
                  <a:tcPr/>
                </a:tc>
                <a:tc>
                  <a:txBody>
                    <a:bodyPr/>
                    <a:lstStyle/>
                    <a:p>
                      <a:r>
                        <a:rPr lang="en-GB" dirty="0">
                          <a:latin typeface="+mj-lt"/>
                        </a:rPr>
                        <a:t>Sports facilities can be a target for terrorists, or those seeking to make their political views known. A</a:t>
                      </a:r>
                      <a:r>
                        <a:rPr lang="en-GB" i="1" dirty="0">
                          <a:latin typeface="+mj-lt"/>
                        </a:rPr>
                        <a:t> huge amount of money was spent on anti-terrorism security during the Rio 2016 games</a:t>
                      </a:r>
                      <a:r>
                        <a:rPr lang="en-GB" i="0" dirty="0">
                          <a:latin typeface="+mj-lt"/>
                        </a:rPr>
                        <a:t>.</a:t>
                      </a:r>
                      <a:endParaRPr lang="en-GB" dirty="0">
                        <a:latin typeface="+mj-lt"/>
                      </a:endParaRPr>
                    </a:p>
                  </a:txBody>
                  <a:tcPr/>
                </a:tc>
                <a:extLst>
                  <a:ext uri="{0D108BD9-81ED-4DB2-BD59-A6C34878D82A}">
                    <a16:rowId xmlns:a16="http://schemas.microsoft.com/office/drawing/2014/main" val="10001"/>
                  </a:ext>
                </a:extLst>
              </a:tr>
              <a:tr h="121880">
                <a:tc>
                  <a:txBody>
                    <a:bodyPr/>
                    <a:lstStyle/>
                    <a:p>
                      <a:r>
                        <a:rPr lang="en-GB" dirty="0">
                          <a:latin typeface="+mj-lt"/>
                        </a:rPr>
                        <a:t>Home advantage</a:t>
                      </a:r>
                    </a:p>
                  </a:txBody>
                  <a:tcPr/>
                </a:tc>
                <a:tc>
                  <a:txBody>
                    <a:bodyPr/>
                    <a:lstStyle/>
                    <a:p>
                      <a:r>
                        <a:rPr lang="en-GB" dirty="0">
                          <a:latin typeface="+mj-lt"/>
                        </a:rPr>
                        <a:t>Added pressure on home performers to succeed could have a negative effect on performances</a:t>
                      </a:r>
                    </a:p>
                  </a:txBody>
                  <a:tcPr/>
                </a:tc>
                <a:extLst>
                  <a:ext uri="{0D108BD9-81ED-4DB2-BD59-A6C34878D82A}">
                    <a16:rowId xmlns:a16="http://schemas.microsoft.com/office/drawing/2014/main" val="10002"/>
                  </a:ext>
                </a:extLst>
              </a:tr>
              <a:tr h="143584">
                <a:tc>
                  <a:txBody>
                    <a:bodyPr/>
                    <a:lstStyle/>
                    <a:p>
                      <a:r>
                        <a:rPr lang="en-GB" dirty="0">
                          <a:latin typeface="+mj-lt"/>
                        </a:rPr>
                        <a:t>National pride</a:t>
                      </a:r>
                    </a:p>
                  </a:txBody>
                  <a:tcPr/>
                </a:tc>
                <a:tc>
                  <a:txBody>
                    <a:bodyPr/>
                    <a:lstStyle/>
                    <a:p>
                      <a:r>
                        <a:rPr lang="en-GB" dirty="0">
                          <a:latin typeface="+mj-lt"/>
                        </a:rPr>
                        <a:t>Negativity or lowering of morale if home team does not perform well</a:t>
                      </a:r>
                    </a:p>
                  </a:txBody>
                  <a:tcPr/>
                </a:tc>
                <a:extLst>
                  <a:ext uri="{0D108BD9-81ED-4DB2-BD59-A6C34878D82A}">
                    <a16:rowId xmlns:a16="http://schemas.microsoft.com/office/drawing/2014/main" val="10003"/>
                  </a:ext>
                </a:extLst>
              </a:tr>
              <a:tr h="151576">
                <a:tc>
                  <a:txBody>
                    <a:bodyPr/>
                    <a:lstStyle/>
                    <a:p>
                      <a:r>
                        <a:rPr lang="en-GB" dirty="0">
                          <a:latin typeface="+mj-lt"/>
                        </a:rPr>
                        <a:t>Tourism</a:t>
                      </a:r>
                    </a:p>
                  </a:txBody>
                  <a:tcPr/>
                </a:tc>
                <a:tc>
                  <a:txBody>
                    <a:bodyPr/>
                    <a:lstStyle/>
                    <a:p>
                      <a:r>
                        <a:rPr lang="en-GB" dirty="0">
                          <a:latin typeface="+mj-lt"/>
                        </a:rPr>
                        <a:t>Increased tourism can put pressure on facilities (e.g. transport problems). Tourist’s experiences could create bad publicity for the host nation.</a:t>
                      </a:r>
                    </a:p>
                  </a:txBody>
                  <a:tcPr/>
                </a:tc>
                <a:extLst>
                  <a:ext uri="{0D108BD9-81ED-4DB2-BD59-A6C34878D82A}">
                    <a16:rowId xmlns:a16="http://schemas.microsoft.com/office/drawing/2014/main" val="10004"/>
                  </a:ext>
                </a:extLst>
              </a:tr>
              <a:tr h="0">
                <a:tc>
                  <a:txBody>
                    <a:bodyPr/>
                    <a:lstStyle/>
                    <a:p>
                      <a:r>
                        <a:rPr lang="en-GB" dirty="0">
                          <a:latin typeface="+mj-lt"/>
                        </a:rPr>
                        <a:t>Economy</a:t>
                      </a:r>
                      <a:r>
                        <a:rPr lang="en-GB" baseline="0" dirty="0">
                          <a:latin typeface="+mj-lt"/>
                        </a:rPr>
                        <a:t> and employment</a:t>
                      </a:r>
                      <a:endParaRPr lang="en-GB" dirty="0">
                        <a:latin typeface="+mj-lt"/>
                      </a:endParaRPr>
                    </a:p>
                  </a:txBody>
                  <a:tcPr/>
                </a:tc>
                <a:tc>
                  <a:txBody>
                    <a:bodyPr/>
                    <a:lstStyle/>
                    <a:p>
                      <a:r>
                        <a:rPr lang="en-GB" dirty="0">
                          <a:latin typeface="+mj-lt"/>
                        </a:rPr>
                        <a:t>The cost of hosting a global event can be huge. A poorly run competition could give the country a poor image, which could effect future tourism. </a:t>
                      </a:r>
                    </a:p>
                  </a:txBody>
                  <a:tcPr/>
                </a:tc>
                <a:extLst>
                  <a:ext uri="{0D108BD9-81ED-4DB2-BD59-A6C34878D82A}">
                    <a16:rowId xmlns:a16="http://schemas.microsoft.com/office/drawing/2014/main" val="10005"/>
                  </a:ext>
                </a:extLst>
              </a:tr>
              <a:tr h="0">
                <a:tc>
                  <a:txBody>
                    <a:bodyPr/>
                    <a:lstStyle/>
                    <a:p>
                      <a:r>
                        <a:rPr lang="en-GB" dirty="0">
                          <a:latin typeface="+mj-lt"/>
                        </a:rPr>
                        <a:t>Legacy implications</a:t>
                      </a:r>
                    </a:p>
                  </a:txBody>
                  <a:tcPr/>
                </a:tc>
                <a:tc>
                  <a:txBody>
                    <a:bodyPr/>
                    <a:lstStyle/>
                    <a:p>
                      <a:r>
                        <a:rPr lang="en-GB" dirty="0">
                          <a:latin typeface="+mj-lt"/>
                        </a:rPr>
                        <a:t>Facilities can quickly become run-down and disused if not maintained and managed properly</a:t>
                      </a:r>
                    </a:p>
                  </a:txBody>
                  <a:tcPr/>
                </a:tc>
                <a:extLst>
                  <a:ext uri="{0D108BD9-81ED-4DB2-BD59-A6C34878D82A}">
                    <a16:rowId xmlns:a16="http://schemas.microsoft.com/office/drawing/2014/main" val="10006"/>
                  </a:ext>
                </a:extLst>
              </a:tr>
              <a:tr h="518090">
                <a:tc>
                  <a:txBody>
                    <a:bodyPr/>
                    <a:lstStyle/>
                    <a:p>
                      <a:r>
                        <a:rPr lang="en-GB" dirty="0">
                          <a:latin typeface="+mj-lt"/>
                        </a:rPr>
                        <a:t>Infrastructure</a:t>
                      </a:r>
                    </a:p>
                  </a:txBody>
                  <a:tcPr/>
                </a:tc>
                <a:tc>
                  <a:txBody>
                    <a:bodyPr/>
                    <a:lstStyle/>
                    <a:p>
                      <a:r>
                        <a:rPr lang="en-GB" dirty="0">
                          <a:latin typeface="+mj-lt"/>
                        </a:rPr>
                        <a:t>Huge financial cost of investing in new sports facilities</a:t>
                      </a:r>
                    </a:p>
                  </a:txBody>
                  <a:tcPr/>
                </a:tc>
                <a:extLst>
                  <a:ext uri="{0D108BD9-81ED-4DB2-BD59-A6C34878D82A}">
                    <a16:rowId xmlns:a16="http://schemas.microsoft.com/office/drawing/2014/main" val="10007"/>
                  </a:ext>
                </a:extLst>
              </a:tr>
            </a:tbl>
          </a:graphicData>
        </a:graphic>
      </p:graphicFrame>
      <p:sp>
        <p:nvSpPr>
          <p:cNvPr id="2" name="Footer Placeholder 2">
            <a:extLst>
              <a:ext uri="{FF2B5EF4-FFF2-40B4-BE49-F238E27FC236}">
                <a16:creationId xmlns:a16="http://schemas.microsoft.com/office/drawing/2014/main" id="{C66F5435-580B-5EFD-894D-8928870580A7}"/>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B041C05-C6EA-0E79-1D44-F1657194C09D}"/>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4" name="Picture 3">
            <a:extLst>
              <a:ext uri="{FF2B5EF4-FFF2-40B4-BE49-F238E27FC236}">
                <a16:creationId xmlns:a16="http://schemas.microsoft.com/office/drawing/2014/main" id="{871D4C64-1725-0AEC-CAFE-BF86F8CBCF59}"/>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5" name="Picture 4">
            <a:extLst>
              <a:ext uri="{FF2B5EF4-FFF2-40B4-BE49-F238E27FC236}">
                <a16:creationId xmlns:a16="http://schemas.microsoft.com/office/drawing/2014/main" id="{C627AC14-3FBB-FD42-E923-FD6B8C35024D}"/>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0821399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792088"/>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Summary Questions</a:t>
            </a:r>
          </a:p>
        </p:txBody>
      </p:sp>
      <p:sp>
        <p:nvSpPr>
          <p:cNvPr id="3" name="Content Placeholder 2"/>
          <p:cNvSpPr>
            <a:spLocks noGrp="1"/>
          </p:cNvSpPr>
          <p:nvPr>
            <p:ph idx="1"/>
          </p:nvPr>
        </p:nvSpPr>
        <p:spPr>
          <a:xfrm>
            <a:off x="467544" y="1124744"/>
            <a:ext cx="8229600" cy="5400600"/>
          </a:xfrm>
          <a:noFill/>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514350" indent="-514350">
              <a:buFont typeface="+mj-lt"/>
              <a:buAutoNum type="arabicPeriod"/>
            </a:pPr>
            <a:r>
              <a:rPr lang="en-GB" dirty="0">
                <a:latin typeface="+mj-lt"/>
              </a:rPr>
              <a:t>Provide an example of a recognised global event	(1)</a:t>
            </a:r>
          </a:p>
          <a:p>
            <a:pPr marL="0" indent="0">
              <a:buNone/>
            </a:pPr>
            <a:endParaRPr lang="en-GB" sz="800" dirty="0">
              <a:latin typeface="+mj-lt"/>
            </a:endParaRPr>
          </a:p>
          <a:p>
            <a:pPr marL="1154430" lvl="2" indent="-514350">
              <a:buNone/>
            </a:pPr>
            <a:r>
              <a:rPr lang="en-GB" i="1" dirty="0">
                <a:latin typeface="+mj-lt"/>
              </a:rPr>
              <a:t>- FIFA world cup</a:t>
            </a:r>
          </a:p>
          <a:p>
            <a:pPr marL="1154430" lvl="2" indent="-514350">
              <a:buNone/>
            </a:pPr>
            <a:r>
              <a:rPr lang="en-GB" i="1" dirty="0">
                <a:latin typeface="+mj-lt"/>
              </a:rPr>
              <a:t>- WRU world cup</a:t>
            </a:r>
          </a:p>
          <a:p>
            <a:pPr marL="1154430" lvl="2" indent="-514350">
              <a:buNone/>
            </a:pPr>
            <a:r>
              <a:rPr lang="en-GB" i="1" dirty="0">
                <a:latin typeface="+mj-lt"/>
              </a:rPr>
              <a:t>- FINA national swimming championships</a:t>
            </a:r>
          </a:p>
          <a:p>
            <a:pPr marL="0" indent="0">
              <a:buNone/>
            </a:pPr>
            <a:endParaRPr lang="en-GB" sz="1200" dirty="0">
              <a:latin typeface="+mj-lt"/>
            </a:endParaRPr>
          </a:p>
          <a:p>
            <a:pPr marL="514350" indent="-514350">
              <a:buFont typeface="+mj-lt"/>
              <a:buAutoNum type="arabicPeriod" startAt="2"/>
            </a:pPr>
            <a:r>
              <a:rPr lang="en-GB" dirty="0">
                <a:latin typeface="+mj-lt"/>
              </a:rPr>
              <a:t>Describe the advantages of hosting a major global event for the host nation	(4)</a:t>
            </a:r>
          </a:p>
          <a:p>
            <a:pPr marL="0" indent="0">
              <a:buNone/>
            </a:pPr>
            <a:endParaRPr lang="en-GB" sz="900" i="1" dirty="0">
              <a:latin typeface="+mj-lt"/>
            </a:endParaRPr>
          </a:p>
          <a:p>
            <a:pPr marL="640080" lvl="2" indent="0">
              <a:buNone/>
            </a:pPr>
            <a:r>
              <a:rPr lang="en-GB" i="1" dirty="0">
                <a:latin typeface="+mj-lt"/>
              </a:rPr>
              <a:t>Hosting a major global event such as the Olympics has many advantages for the host nation. Newly built stadia and training facilities can be used both before and after competition, benefiting both performers and spectators. The event will also provide employment opportunities through increased tourism and preparing and running the event. This can help to develop the economy of the nation. Infrastructure, including transport networks will improve, benefiting the wider society. The event may also leave a positive legacy with greater levels of participation and training facilities for elite development. </a:t>
            </a:r>
          </a:p>
          <a:p>
            <a:pPr marL="514350" indent="-514350">
              <a:buNone/>
            </a:pPr>
            <a:endParaRPr lang="en-GB" dirty="0">
              <a:latin typeface="+mj-lt"/>
            </a:endParaRPr>
          </a:p>
        </p:txBody>
      </p:sp>
      <p:sp>
        <p:nvSpPr>
          <p:cNvPr id="4" name="Footer Placeholder 2">
            <a:extLst>
              <a:ext uri="{FF2B5EF4-FFF2-40B4-BE49-F238E27FC236}">
                <a16:creationId xmlns:a16="http://schemas.microsoft.com/office/drawing/2014/main" id="{802FD421-FF5B-5308-DD2C-4780C81C40A6}"/>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DD0D9FD-D8E9-563E-3C91-691AC6B965CA}"/>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F6253A3E-3269-0031-807B-19E961A03F3D}"/>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1FAB58B1-1685-A0E0-4F6B-276536EBA769}"/>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4797544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408" y="2492896"/>
            <a:ext cx="7851648" cy="731693"/>
          </a:xfrm>
          <a:ln>
            <a:solidFill>
              <a:schemeClr val="tx1"/>
            </a:solidFill>
          </a:ln>
        </p:spPr>
        <p:txBody>
          <a:bodyPr>
            <a:normAutofit fontScale="90000"/>
          </a:bodyPr>
          <a:lstStyle/>
          <a:p>
            <a:pPr algn="l"/>
            <a:r>
              <a:rPr lang="en-GB" sz="3600" dirty="0"/>
              <a:t> </a:t>
            </a:r>
            <a:br>
              <a:rPr lang="en-GB" dirty="0"/>
            </a:br>
            <a:r>
              <a:rPr lang="en-GB" sz="3900" dirty="0"/>
              <a:t>10.7 Professional and amateur performers</a:t>
            </a:r>
          </a:p>
        </p:txBody>
      </p:sp>
      <p:sp>
        <p:nvSpPr>
          <p:cNvPr id="3" name="Subtitle 2"/>
          <p:cNvSpPr>
            <a:spLocks noGrp="1"/>
          </p:cNvSpPr>
          <p:nvPr>
            <p:ph type="subTitle" idx="1"/>
          </p:nvPr>
        </p:nvSpPr>
        <p:spPr>
          <a:xfrm>
            <a:off x="605408" y="3284984"/>
            <a:ext cx="7851648" cy="2448272"/>
          </a:xfrm>
          <a:ln>
            <a:solidFill>
              <a:schemeClr val="tx1"/>
            </a:solidFill>
          </a:ln>
        </p:spPr>
        <p:txBody>
          <a:bodyPr>
            <a:normAutofit fontScale="92500" lnSpcReduction="20000"/>
          </a:bodyPr>
          <a:lstStyle/>
          <a:p>
            <a:pPr algn="ctr"/>
            <a:r>
              <a:rPr lang="en-GB" sz="2400" dirty="0">
                <a:latin typeface="+mj-lt"/>
              </a:rPr>
              <a:t> </a:t>
            </a:r>
            <a:r>
              <a:rPr lang="en-GB" sz="2400" u="sng" dirty="0">
                <a:latin typeface="+mj-lt"/>
              </a:rPr>
              <a:t>Learning objectives</a:t>
            </a:r>
          </a:p>
          <a:p>
            <a:pPr algn="l"/>
            <a:r>
              <a:rPr lang="en-GB" sz="2400" dirty="0">
                <a:latin typeface="+mj-lt"/>
              </a:rPr>
              <a:t> 1) Identify the differences between professional and amateur</a:t>
            </a:r>
          </a:p>
          <a:p>
            <a:pPr algn="l"/>
            <a:r>
              <a:rPr lang="en-GB" sz="2400" dirty="0">
                <a:latin typeface="+mj-lt"/>
              </a:rPr>
              <a:t>      performers</a:t>
            </a:r>
          </a:p>
          <a:p>
            <a:pPr algn="l"/>
            <a:r>
              <a:rPr lang="en-GB" sz="2400" dirty="0">
                <a:latin typeface="+mj-lt"/>
              </a:rPr>
              <a:t> 2) Explain the blurred lines between professional and amateur</a:t>
            </a:r>
          </a:p>
          <a:p>
            <a:pPr algn="l"/>
            <a:r>
              <a:rPr lang="en-GB" sz="2400" dirty="0">
                <a:latin typeface="+mj-lt"/>
              </a:rPr>
              <a:t>      status</a:t>
            </a:r>
          </a:p>
          <a:p>
            <a:pPr algn="l"/>
            <a:r>
              <a:rPr lang="en-GB" sz="2400" dirty="0">
                <a:latin typeface="+mj-lt"/>
              </a:rPr>
              <a:t> 3) Describe how sportsmanship and gamesmanship are displayed in</a:t>
            </a:r>
          </a:p>
          <a:p>
            <a:pPr algn="l"/>
            <a:r>
              <a:rPr lang="en-GB" sz="2400" dirty="0">
                <a:latin typeface="+mj-lt"/>
              </a:rPr>
              <a:t>      physical activities</a:t>
            </a:r>
          </a:p>
        </p:txBody>
      </p:sp>
      <p:sp>
        <p:nvSpPr>
          <p:cNvPr id="6" name="Rounded Rectangle 5">
            <a:extLst>
              <a:ext uri="{FF2B5EF4-FFF2-40B4-BE49-F238E27FC236}">
                <a16:creationId xmlns:a16="http://schemas.microsoft.com/office/drawing/2014/main" id="{C5856E02-3AE4-6F4C-9FA8-CBFC0D893D7E}"/>
              </a:ext>
            </a:extLst>
          </p:cNvPr>
          <p:cNvSpPr/>
          <p:nvPr/>
        </p:nvSpPr>
        <p:spPr>
          <a:xfrm>
            <a:off x="395536" y="395952"/>
            <a:ext cx="4101954" cy="1569661"/>
          </a:xfrm>
          <a:prstGeom prst="roundRect">
            <a:avLst/>
          </a:prstGeom>
          <a:solidFill>
            <a:schemeClr val="accent6">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643DB1-4BBD-BB4D-A4C9-0168BE0B6EAA}"/>
              </a:ext>
            </a:extLst>
          </p:cNvPr>
          <p:cNvSpPr txBox="1"/>
          <p:nvPr/>
        </p:nvSpPr>
        <p:spPr>
          <a:xfrm>
            <a:off x="539552" y="623590"/>
            <a:ext cx="3816424" cy="1077218"/>
          </a:xfrm>
          <a:prstGeom prst="rect">
            <a:avLst/>
          </a:prstGeom>
          <a:noFill/>
        </p:spPr>
        <p:txBody>
          <a:bodyPr wrap="square" rtlCol="0">
            <a:spAutoFit/>
          </a:bodyPr>
          <a:lstStyle/>
          <a:p>
            <a:pPr algn="ctr"/>
            <a:r>
              <a:rPr lang="en-GB" sz="3200" dirty="0">
                <a:solidFill>
                  <a:schemeClr val="bg1"/>
                </a:solidFill>
                <a:latin typeface="+mj-lt"/>
              </a:rPr>
              <a:t>Social, cultural and ethical influences</a:t>
            </a:r>
            <a:endParaRPr lang="en-US" sz="3200" dirty="0">
              <a:solidFill>
                <a:schemeClr val="bg1"/>
              </a:solidFill>
              <a:latin typeface="+mj-lt"/>
            </a:endParaRPr>
          </a:p>
        </p:txBody>
      </p:sp>
      <p:sp>
        <p:nvSpPr>
          <p:cNvPr id="9" name="Rounded Rectangle 8">
            <a:extLst>
              <a:ext uri="{FF2B5EF4-FFF2-40B4-BE49-F238E27FC236}">
                <a16:creationId xmlns:a16="http://schemas.microsoft.com/office/drawing/2014/main" id="{41544A29-2240-584F-B2ED-049EFFFFA7E8}"/>
              </a:ext>
            </a:extLst>
          </p:cNvPr>
          <p:cNvSpPr/>
          <p:nvPr/>
        </p:nvSpPr>
        <p:spPr>
          <a:xfrm>
            <a:off x="4603913" y="395952"/>
            <a:ext cx="4101954" cy="1569661"/>
          </a:xfrm>
          <a:prstGeom prst="roundRect">
            <a:avLst/>
          </a:prstGeom>
          <a:solidFill>
            <a:srgbClr val="D883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B26D15-AB79-7743-9BA8-D26F7EECCBBE}"/>
              </a:ext>
            </a:extLst>
          </p:cNvPr>
          <p:cNvSpPr txBox="1"/>
          <p:nvPr/>
        </p:nvSpPr>
        <p:spPr>
          <a:xfrm>
            <a:off x="4745427" y="395953"/>
            <a:ext cx="3816424" cy="1569660"/>
          </a:xfrm>
          <a:prstGeom prst="rect">
            <a:avLst/>
          </a:prstGeom>
          <a:noFill/>
        </p:spPr>
        <p:txBody>
          <a:bodyPr wrap="square" rtlCol="0">
            <a:spAutoFit/>
          </a:bodyPr>
          <a:lstStyle/>
          <a:p>
            <a:pPr algn="ctr"/>
            <a:r>
              <a:rPr lang="en-GB" sz="3200" u="sng" dirty="0">
                <a:solidFill>
                  <a:schemeClr val="bg1"/>
                </a:solidFill>
                <a:latin typeface="+mj-lt"/>
              </a:rPr>
              <a:t>Chapter 10</a:t>
            </a:r>
            <a:endParaRPr lang="en-GB" sz="3200" dirty="0">
              <a:solidFill>
                <a:schemeClr val="bg1"/>
              </a:solidFill>
              <a:latin typeface="+mj-lt"/>
            </a:endParaRPr>
          </a:p>
          <a:p>
            <a:pPr algn="ctr"/>
            <a:r>
              <a:rPr lang="en-GB" sz="3200" dirty="0">
                <a:solidFill>
                  <a:schemeClr val="bg1"/>
                </a:solidFill>
                <a:latin typeface="+mj-lt"/>
              </a:rPr>
              <a:t>Social and cultural influences</a:t>
            </a:r>
            <a:endParaRPr lang="en-US" sz="3200" dirty="0">
              <a:solidFill>
                <a:schemeClr val="bg1"/>
              </a:solidFill>
              <a:latin typeface="+mj-lt"/>
            </a:endParaRPr>
          </a:p>
        </p:txBody>
      </p:sp>
      <p:sp>
        <p:nvSpPr>
          <p:cNvPr id="4" name="Footer Placeholder 2">
            <a:extLst>
              <a:ext uri="{FF2B5EF4-FFF2-40B4-BE49-F238E27FC236}">
                <a16:creationId xmlns:a16="http://schemas.microsoft.com/office/drawing/2014/main" id="{7CC30B2E-9286-A00F-A6EB-3E8FEAFADEA0}"/>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42256B3-3664-A01F-9237-7F75F3866CE9}"/>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E6C9CE2F-ADF3-5443-3533-4700AD05BD00}"/>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C1D5FCC2-13FB-60ED-BA7F-749E8F0E93C3}"/>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800580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Sport and play</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a:buNone/>
            </a:pPr>
            <a:r>
              <a:rPr lang="en-GB" dirty="0">
                <a:latin typeface="+mj-lt"/>
              </a:rPr>
              <a:t>	Sport, play and physical recreation may all take place during leisure time</a:t>
            </a:r>
          </a:p>
          <a:p>
            <a:r>
              <a:rPr lang="en-GB" dirty="0">
                <a:latin typeface="+mj-lt"/>
              </a:rPr>
              <a:t>Sports are competitive, they have rules, the aim is to win. Sport includes organised events and competitions</a:t>
            </a:r>
          </a:p>
          <a:p>
            <a:r>
              <a:rPr lang="en-GB" dirty="0">
                <a:latin typeface="+mj-lt"/>
              </a:rPr>
              <a:t>Play is less structured and not as serious</a:t>
            </a:r>
          </a:p>
          <a:p>
            <a:pPr>
              <a:buNone/>
            </a:pPr>
            <a:endParaRPr lang="en-GB" dirty="0">
              <a:latin typeface="+mj-lt"/>
            </a:endParaRPr>
          </a:p>
        </p:txBody>
      </p:sp>
      <p:sp>
        <p:nvSpPr>
          <p:cNvPr id="5" name="Rounded Rectangle 4"/>
          <p:cNvSpPr/>
          <p:nvPr/>
        </p:nvSpPr>
        <p:spPr>
          <a:xfrm>
            <a:off x="323528" y="1484784"/>
            <a:ext cx="8496944" cy="8640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323528" y="6023029"/>
            <a:ext cx="3384376" cy="646331"/>
          </a:xfrm>
          <a:prstGeom prst="rect">
            <a:avLst/>
          </a:prstGeom>
          <a:solidFill>
            <a:schemeClr val="bg1"/>
          </a:solidFill>
          <a:ln>
            <a:solidFill>
              <a:srgbClr val="FF0000"/>
            </a:solidFill>
          </a:ln>
        </p:spPr>
        <p:txBody>
          <a:bodyPr wrap="square" rtlCol="0">
            <a:spAutoFit/>
          </a:bodyPr>
          <a:lstStyle/>
          <a:p>
            <a:r>
              <a:rPr lang="en-GB" b="1" dirty="0">
                <a:latin typeface="+mj-lt"/>
              </a:rPr>
              <a:t>Play</a:t>
            </a:r>
            <a:r>
              <a:rPr lang="en-GB" dirty="0">
                <a:latin typeface="+mj-lt"/>
              </a:rPr>
              <a:t> – To take part in a sport or activity for </a:t>
            </a:r>
            <a:r>
              <a:rPr lang="en-GB" u="sng" dirty="0">
                <a:latin typeface="+mj-lt"/>
              </a:rPr>
              <a:t>enjoyment</a:t>
            </a:r>
            <a:endParaRPr lang="en-GB" b="1" dirty="0">
              <a:latin typeface="+mj-lt"/>
            </a:endParaRPr>
          </a:p>
        </p:txBody>
      </p:sp>
      <p:pic>
        <p:nvPicPr>
          <p:cNvPr id="3077" name="Picture 5"/>
          <p:cNvPicPr>
            <a:picLocks noChangeAspect="1" noChangeArrowheads="1"/>
          </p:cNvPicPr>
          <p:nvPr/>
        </p:nvPicPr>
        <p:blipFill>
          <a:blip r:embed="rId2" cstate="print"/>
          <a:srcRect/>
          <a:stretch>
            <a:fillRect/>
          </a:stretch>
        </p:blipFill>
        <p:spPr bwMode="auto">
          <a:xfrm>
            <a:off x="3707904" y="3645024"/>
            <a:ext cx="3570889" cy="2376264"/>
          </a:xfrm>
          <a:prstGeom prst="rect">
            <a:avLst/>
          </a:prstGeom>
          <a:ln>
            <a:noFill/>
          </a:ln>
          <a:effectLst>
            <a:softEdge rad="112500"/>
          </a:effectLst>
        </p:spPr>
      </p:pic>
      <p:pic>
        <p:nvPicPr>
          <p:cNvPr id="3074" name="Picture 2"/>
          <p:cNvPicPr>
            <a:picLocks noChangeAspect="1" noChangeArrowheads="1"/>
          </p:cNvPicPr>
          <p:nvPr/>
        </p:nvPicPr>
        <p:blipFill>
          <a:blip r:embed="rId3" cstate="print"/>
          <a:srcRect/>
          <a:stretch>
            <a:fillRect/>
          </a:stretch>
        </p:blipFill>
        <p:spPr bwMode="auto">
          <a:xfrm>
            <a:off x="5940152" y="4791000"/>
            <a:ext cx="3203848" cy="2066999"/>
          </a:xfrm>
          <a:prstGeom prst="rect">
            <a:avLst/>
          </a:prstGeom>
          <a:ln>
            <a:noFill/>
          </a:ln>
          <a:effectLst>
            <a:softEdge rad="112500"/>
          </a:effectLst>
        </p:spPr>
      </p:pic>
      <p:sp>
        <p:nvSpPr>
          <p:cNvPr id="7" name="TextBox 6"/>
          <p:cNvSpPr txBox="1"/>
          <p:nvPr/>
        </p:nvSpPr>
        <p:spPr>
          <a:xfrm>
            <a:off x="323528" y="4471952"/>
            <a:ext cx="3384376" cy="1477328"/>
          </a:xfrm>
          <a:prstGeom prst="rect">
            <a:avLst/>
          </a:prstGeom>
          <a:solidFill>
            <a:schemeClr val="bg1"/>
          </a:solidFill>
          <a:ln>
            <a:solidFill>
              <a:srgbClr val="FF0000"/>
            </a:solidFill>
          </a:ln>
        </p:spPr>
        <p:txBody>
          <a:bodyPr wrap="square" rtlCol="0">
            <a:spAutoFit/>
          </a:bodyPr>
          <a:lstStyle/>
          <a:p>
            <a:r>
              <a:rPr lang="en-GB" b="1" dirty="0">
                <a:latin typeface="+mj-lt"/>
              </a:rPr>
              <a:t>Sport</a:t>
            </a:r>
            <a:r>
              <a:rPr lang="en-GB" dirty="0">
                <a:latin typeface="+mj-lt"/>
              </a:rPr>
              <a:t> – an activity that involves physical exertion and skill, either as an individual or as part of a team </a:t>
            </a:r>
            <a:r>
              <a:rPr lang="en-GB" u="sng" dirty="0">
                <a:latin typeface="+mj-lt"/>
              </a:rPr>
              <a:t>competing</a:t>
            </a:r>
            <a:r>
              <a:rPr lang="en-GB" dirty="0">
                <a:latin typeface="+mj-lt"/>
              </a:rPr>
              <a:t> against another person or team</a:t>
            </a:r>
            <a:endParaRPr lang="en-GB" b="1" dirty="0">
              <a:latin typeface="+mj-lt"/>
            </a:endParaRPr>
          </a:p>
        </p:txBody>
      </p:sp>
      <p:sp>
        <p:nvSpPr>
          <p:cNvPr id="4" name="Footer Placeholder 2">
            <a:extLst>
              <a:ext uri="{FF2B5EF4-FFF2-40B4-BE49-F238E27FC236}">
                <a16:creationId xmlns:a16="http://schemas.microsoft.com/office/drawing/2014/main" id="{A84AFF3E-5EF1-6A5B-A4C5-5E53F5F68E8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E3FB91E-5ADE-A8E3-5B35-91F48647BAC1}"/>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9" name="Picture 8">
            <a:extLst>
              <a:ext uri="{FF2B5EF4-FFF2-40B4-BE49-F238E27FC236}">
                <a16:creationId xmlns:a16="http://schemas.microsoft.com/office/drawing/2014/main" id="{4D63AB68-21D5-AEB2-2EB2-E07C892FC557}"/>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0" name="Picture 9">
            <a:extLst>
              <a:ext uri="{FF2B5EF4-FFF2-40B4-BE49-F238E27FC236}">
                <a16:creationId xmlns:a16="http://schemas.microsoft.com/office/drawing/2014/main" id="{DF89E0A8-F8B5-10E6-2DAA-BC936E91A3F2}"/>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5095831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What you need to know</a:t>
            </a:r>
          </a:p>
        </p:txBody>
      </p:sp>
      <p:pic>
        <p:nvPicPr>
          <p:cNvPr id="4" name="Picture 3">
            <a:extLst>
              <a:ext uri="{FF2B5EF4-FFF2-40B4-BE49-F238E27FC236}">
                <a16:creationId xmlns:a16="http://schemas.microsoft.com/office/drawing/2014/main" id="{20AEE836-4E18-6845-95C8-3D31654C2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348880"/>
            <a:ext cx="8784976" cy="1282852"/>
          </a:xfrm>
          <a:prstGeom prst="rect">
            <a:avLst/>
          </a:prstGeom>
        </p:spPr>
      </p:pic>
      <p:pic>
        <p:nvPicPr>
          <p:cNvPr id="5" name="Picture 2">
            <a:extLst>
              <a:ext uri="{FF2B5EF4-FFF2-40B4-BE49-F238E27FC236}">
                <a16:creationId xmlns:a16="http://schemas.microsoft.com/office/drawing/2014/main" id="{E09F3C8E-92FF-BA4C-85A2-9B28938BA98A}"/>
              </a:ext>
            </a:extLst>
          </p:cNvPr>
          <p:cNvPicPr>
            <a:picLocks noChangeAspect="1" noChangeArrowheads="1"/>
          </p:cNvPicPr>
          <p:nvPr/>
        </p:nvPicPr>
        <p:blipFill>
          <a:blip r:embed="rId3" cstate="print"/>
          <a:srcRect/>
          <a:stretch>
            <a:fillRect/>
          </a:stretch>
        </p:blipFill>
        <p:spPr bwMode="auto">
          <a:xfrm>
            <a:off x="190651" y="3756180"/>
            <a:ext cx="8759982" cy="1440160"/>
          </a:xfrm>
          <a:prstGeom prst="rect">
            <a:avLst/>
          </a:prstGeom>
          <a:noFill/>
          <a:ln w="9525">
            <a:noFill/>
            <a:miter lim="800000"/>
            <a:headEnd/>
            <a:tailEnd/>
          </a:ln>
        </p:spPr>
      </p:pic>
      <p:sp>
        <p:nvSpPr>
          <p:cNvPr id="3" name="Footer Placeholder 2">
            <a:extLst>
              <a:ext uri="{FF2B5EF4-FFF2-40B4-BE49-F238E27FC236}">
                <a16:creationId xmlns:a16="http://schemas.microsoft.com/office/drawing/2014/main" id="{A5B4C1EA-77AB-883D-88EC-7538E06BCF9C}"/>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0AC97D7-901D-0546-6929-AB83E74C203D}"/>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161A0F57-157A-B96D-F7E0-F644E3BE9330}"/>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BA051C21-FC13-FE1C-DEFC-B6D8BED72BED}"/>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2589446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Professional and amateur performers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marL="514350" indent="-514350"/>
            <a:r>
              <a:rPr lang="en-GB" dirty="0">
                <a:latin typeface="+mj-lt"/>
              </a:rPr>
              <a:t>What does it mean to be a professional sports performer?</a:t>
            </a:r>
          </a:p>
          <a:p>
            <a:pPr marL="514350" indent="-514350">
              <a:buNone/>
            </a:pPr>
            <a:r>
              <a:rPr lang="en-GB" i="1" dirty="0">
                <a:latin typeface="+mj-lt"/>
              </a:rPr>
              <a:t>	In recent years, more and more athletes have become professional and the majority of top level athletes are now professional.</a:t>
            </a:r>
          </a:p>
          <a:p>
            <a:pPr marL="514350" indent="-514350"/>
            <a:r>
              <a:rPr lang="en-GB" dirty="0">
                <a:latin typeface="+mj-lt"/>
              </a:rPr>
              <a:t>What do you think caused the rise in numbers of professional athletes?</a:t>
            </a:r>
          </a:p>
          <a:p>
            <a:pPr marL="514350" indent="-514350">
              <a:buFont typeface="+mj-lt"/>
              <a:buAutoNum type="arabicPeriod"/>
            </a:pPr>
            <a:endParaRPr lang="en-GB" dirty="0">
              <a:latin typeface="+mj-lt"/>
            </a:endParaRPr>
          </a:p>
        </p:txBody>
      </p:sp>
      <p:sp>
        <p:nvSpPr>
          <p:cNvPr id="5" name="Rounded Rectangle 4"/>
          <p:cNvSpPr/>
          <p:nvPr/>
        </p:nvSpPr>
        <p:spPr>
          <a:xfrm>
            <a:off x="251520" y="2420888"/>
            <a:ext cx="8640960" cy="12241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6" name="TextBox 5"/>
          <p:cNvSpPr txBox="1"/>
          <p:nvPr/>
        </p:nvSpPr>
        <p:spPr>
          <a:xfrm>
            <a:off x="5940152" y="692696"/>
            <a:ext cx="2664295" cy="646331"/>
          </a:xfrm>
          <a:prstGeom prst="rect">
            <a:avLst/>
          </a:prstGeom>
          <a:solidFill>
            <a:schemeClr val="bg1"/>
          </a:solidFill>
          <a:ln>
            <a:solidFill>
              <a:srgbClr val="FF0000"/>
            </a:solidFill>
          </a:ln>
        </p:spPr>
        <p:txBody>
          <a:bodyPr wrap="square" rtlCol="0">
            <a:spAutoFit/>
          </a:bodyPr>
          <a:lstStyle/>
          <a:p>
            <a:r>
              <a:rPr lang="en-GB" dirty="0">
                <a:latin typeface="+mj-lt"/>
              </a:rPr>
              <a:t>Discuss questions in pairs or record your own notes</a:t>
            </a:r>
          </a:p>
        </p:txBody>
      </p:sp>
      <p:pic>
        <p:nvPicPr>
          <p:cNvPr id="4" name="Picture 3">
            <a:extLst>
              <a:ext uri="{FF2B5EF4-FFF2-40B4-BE49-F238E27FC236}">
                <a16:creationId xmlns:a16="http://schemas.microsoft.com/office/drawing/2014/main" id="{71BAB71A-9DCC-9347-8C80-85905B9BC8D7}"/>
              </a:ext>
            </a:extLst>
          </p:cNvPr>
          <p:cNvPicPr>
            <a:picLocks noChangeAspect="1"/>
          </p:cNvPicPr>
          <p:nvPr/>
        </p:nvPicPr>
        <p:blipFill>
          <a:blip r:embed="rId2"/>
          <a:stretch>
            <a:fillRect/>
          </a:stretch>
        </p:blipFill>
        <p:spPr>
          <a:xfrm>
            <a:off x="755576" y="4464456"/>
            <a:ext cx="3672408" cy="2060888"/>
          </a:xfrm>
          <a:prstGeom prst="rect">
            <a:avLst/>
          </a:prstGeom>
          <a:ln>
            <a:noFill/>
          </a:ln>
          <a:effectLst>
            <a:softEdge rad="112500"/>
          </a:effectLst>
        </p:spPr>
      </p:pic>
      <p:pic>
        <p:nvPicPr>
          <p:cNvPr id="7" name="Picture 6">
            <a:extLst>
              <a:ext uri="{FF2B5EF4-FFF2-40B4-BE49-F238E27FC236}">
                <a16:creationId xmlns:a16="http://schemas.microsoft.com/office/drawing/2014/main" id="{A37331A9-77B4-2043-AEC0-6A1F7E1C988E}"/>
              </a:ext>
            </a:extLst>
          </p:cNvPr>
          <p:cNvPicPr>
            <a:picLocks noChangeAspect="1"/>
          </p:cNvPicPr>
          <p:nvPr/>
        </p:nvPicPr>
        <p:blipFill>
          <a:blip r:embed="rId3"/>
          <a:stretch>
            <a:fillRect/>
          </a:stretch>
        </p:blipFill>
        <p:spPr>
          <a:xfrm>
            <a:off x="4716016" y="4463346"/>
            <a:ext cx="3663213" cy="2061997"/>
          </a:xfrm>
          <a:prstGeom prst="rect">
            <a:avLst/>
          </a:prstGeom>
          <a:ln>
            <a:noFill/>
          </a:ln>
          <a:effectLst>
            <a:softEdge rad="112500"/>
          </a:effectLst>
        </p:spPr>
      </p:pic>
      <p:sp>
        <p:nvSpPr>
          <p:cNvPr id="8" name="Footer Placeholder 2">
            <a:extLst>
              <a:ext uri="{FF2B5EF4-FFF2-40B4-BE49-F238E27FC236}">
                <a16:creationId xmlns:a16="http://schemas.microsoft.com/office/drawing/2014/main" id="{85863F3A-B5F2-2A0B-0915-A6E61056BEC9}"/>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F5A038D-46EF-C6DD-D3EC-66ADD3F9B304}"/>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CA4A994E-D8CC-34DF-B4C6-AC561B49B74B}"/>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244A25CB-FFCE-9215-A36C-B4F2E2F44EDC}"/>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8440760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Professional and amateur performers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b="1" dirty="0">
                <a:latin typeface="+mj-lt"/>
              </a:rPr>
              <a:t>Professional – </a:t>
            </a:r>
          </a:p>
          <a:p>
            <a:pPr lvl="1"/>
            <a:r>
              <a:rPr lang="en-GB" dirty="0">
                <a:latin typeface="+mj-lt"/>
              </a:rPr>
              <a:t>Performing a sports activity as a paid occupation, rather than a pastime</a:t>
            </a:r>
          </a:p>
          <a:p>
            <a:r>
              <a:rPr lang="en-GB" b="1" dirty="0">
                <a:latin typeface="+mj-lt"/>
              </a:rPr>
              <a:t>Amateur – </a:t>
            </a:r>
          </a:p>
          <a:p>
            <a:pPr lvl="1"/>
            <a:r>
              <a:rPr lang="en-GB" dirty="0">
                <a:latin typeface="+mj-lt"/>
              </a:rPr>
              <a:t>Engaging in a sports activity, on an unpaid basis</a:t>
            </a:r>
          </a:p>
          <a:p>
            <a:pPr>
              <a:buNone/>
            </a:pPr>
            <a:endParaRPr lang="en-GB" b="1" dirty="0">
              <a:latin typeface="+mj-lt"/>
            </a:endParaRPr>
          </a:p>
          <a:p>
            <a:r>
              <a:rPr lang="en-GB" i="1" dirty="0">
                <a:latin typeface="+mj-lt"/>
              </a:rPr>
              <a:t>Most people that take part in sport are </a:t>
            </a:r>
            <a:r>
              <a:rPr lang="en-GB" b="1" i="1" dirty="0">
                <a:latin typeface="+mj-lt"/>
              </a:rPr>
              <a:t>amateur</a:t>
            </a:r>
            <a:r>
              <a:rPr lang="en-GB" i="1" dirty="0">
                <a:latin typeface="+mj-lt"/>
              </a:rPr>
              <a:t>; they do so for the enjoyment of performing. Over the years, sponsorship and media became more involved and now the majority of elite sport is now </a:t>
            </a:r>
            <a:r>
              <a:rPr lang="en-GB" b="1" i="1" dirty="0">
                <a:latin typeface="+mj-lt"/>
              </a:rPr>
              <a:t>professional</a:t>
            </a:r>
            <a:endParaRPr lang="en-GB" i="1" dirty="0">
              <a:latin typeface="+mj-lt"/>
            </a:endParaRPr>
          </a:p>
          <a:p>
            <a:pPr>
              <a:buNone/>
            </a:pPr>
            <a:endParaRPr lang="en-GB" dirty="0">
              <a:latin typeface="+mj-lt"/>
            </a:endParaRPr>
          </a:p>
          <a:p>
            <a:endParaRPr lang="en-GB" dirty="0">
              <a:latin typeface="+mj-lt"/>
            </a:endParaRPr>
          </a:p>
          <a:p>
            <a:endParaRPr lang="en-GB" dirty="0">
              <a:latin typeface="+mj-lt"/>
            </a:endParaRPr>
          </a:p>
        </p:txBody>
      </p:sp>
      <p:sp>
        <p:nvSpPr>
          <p:cNvPr id="4" name="Footer Placeholder 2">
            <a:extLst>
              <a:ext uri="{FF2B5EF4-FFF2-40B4-BE49-F238E27FC236}">
                <a16:creationId xmlns:a16="http://schemas.microsoft.com/office/drawing/2014/main" id="{D7A23931-3D68-3BA1-3D19-2C27289F1CED}"/>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48026AB-E18C-C94B-247A-33C0F4B488A3}"/>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932F98C1-7476-A322-1AD7-5F055260559B}"/>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F7E452BD-ABD9-E4D6-9D83-60C3CBF6BF0B}"/>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42742740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Autofit/>
          </a:bodyPr>
          <a:lstStyle/>
          <a:p>
            <a:r>
              <a:rPr lang="en-GB" sz="4000" dirty="0">
                <a:latin typeface="+mj-lt"/>
              </a:rPr>
              <a:t>Professional and amateur performers – traditional differences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Many modern sports can be traced back to British schools in the 1800s attended by the upper classes</a:t>
            </a:r>
          </a:p>
          <a:p>
            <a:r>
              <a:rPr lang="en-GB" dirty="0">
                <a:latin typeface="+mj-lt"/>
              </a:rPr>
              <a:t>It was believed that the purest form of sport was </a:t>
            </a:r>
            <a:r>
              <a:rPr lang="en-GB" b="1" dirty="0">
                <a:latin typeface="+mj-lt"/>
              </a:rPr>
              <a:t>amateur</a:t>
            </a:r>
            <a:r>
              <a:rPr lang="en-GB" dirty="0">
                <a:latin typeface="+mj-lt"/>
              </a:rPr>
              <a:t> (without payment or reward)</a:t>
            </a:r>
          </a:p>
          <a:p>
            <a:r>
              <a:rPr lang="en-GB" dirty="0">
                <a:latin typeface="+mj-lt"/>
              </a:rPr>
              <a:t>Professional athletes tended to come from the lower classes as they competed for money (often from bets)</a:t>
            </a:r>
          </a:p>
          <a:p>
            <a:r>
              <a:rPr lang="en-GB" dirty="0">
                <a:latin typeface="+mj-lt"/>
              </a:rPr>
              <a:t>Amateurs believed that competing for money was not ‘gentlemanly’</a:t>
            </a:r>
          </a:p>
          <a:p>
            <a:endParaRPr lang="en-GB" dirty="0">
              <a:latin typeface="+mj-lt"/>
            </a:endParaRPr>
          </a:p>
          <a:p>
            <a:r>
              <a:rPr lang="en-GB" i="1" dirty="0">
                <a:latin typeface="+mj-lt"/>
              </a:rPr>
              <a:t>The traditional differences between amateur and professional performers are summarised on the next slide</a:t>
            </a:r>
          </a:p>
          <a:p>
            <a:pPr>
              <a:buNone/>
            </a:pPr>
            <a:endParaRPr lang="en-GB" dirty="0">
              <a:latin typeface="+mj-lt"/>
            </a:endParaRPr>
          </a:p>
          <a:p>
            <a:endParaRPr lang="en-GB" dirty="0">
              <a:latin typeface="+mj-lt"/>
            </a:endParaRPr>
          </a:p>
          <a:p>
            <a:endParaRPr lang="en-GB" dirty="0">
              <a:latin typeface="+mj-lt"/>
            </a:endParaRPr>
          </a:p>
        </p:txBody>
      </p:sp>
      <p:sp>
        <p:nvSpPr>
          <p:cNvPr id="4" name="Footer Placeholder 2">
            <a:extLst>
              <a:ext uri="{FF2B5EF4-FFF2-40B4-BE49-F238E27FC236}">
                <a16:creationId xmlns:a16="http://schemas.microsoft.com/office/drawing/2014/main" id="{E03A008F-842D-0E3C-DC32-F677C8CF06F4}"/>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21567E4-A6E1-7326-6F1A-61E4C0FBA3A3}"/>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5808903A-D3FD-39B1-5B31-F2A211B4C7DC}"/>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80EA98FB-BB2B-43A0-CB27-604CB9B8F871}"/>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9628767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Autofit/>
          </a:bodyPr>
          <a:lstStyle/>
          <a:p>
            <a:r>
              <a:rPr lang="en-GB" sz="4000" dirty="0">
                <a:latin typeface="+mj-lt"/>
              </a:rPr>
              <a:t>Professional and amateur performers – traditional differences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Label the following as either a characteristic of amateur or professional performers</a:t>
            </a:r>
          </a:p>
          <a:p>
            <a:endParaRPr lang="en-GB" dirty="0">
              <a:latin typeface="+mj-lt"/>
            </a:endParaRPr>
          </a:p>
          <a:p>
            <a:endParaRPr lang="en-GB" dirty="0">
              <a:latin typeface="+mj-lt"/>
            </a:endParaRPr>
          </a:p>
        </p:txBody>
      </p:sp>
      <p:sp>
        <p:nvSpPr>
          <p:cNvPr id="4" name="TextBox 3"/>
          <p:cNvSpPr txBox="1"/>
          <p:nvPr/>
        </p:nvSpPr>
        <p:spPr>
          <a:xfrm>
            <a:off x="971600" y="2577678"/>
            <a:ext cx="2952328" cy="923330"/>
          </a:xfrm>
          <a:prstGeom prst="rect">
            <a:avLst/>
          </a:prstGeom>
          <a:solidFill>
            <a:schemeClr val="bg1"/>
          </a:solidFill>
          <a:ln>
            <a:solidFill>
              <a:srgbClr val="C00000"/>
            </a:solidFill>
          </a:ln>
        </p:spPr>
        <p:txBody>
          <a:bodyPr wrap="square" rtlCol="0">
            <a:spAutoFit/>
          </a:bodyPr>
          <a:lstStyle/>
          <a:p>
            <a:r>
              <a:rPr lang="en-GB" dirty="0">
                <a:latin typeface="+mj-lt"/>
              </a:rPr>
              <a:t>Winning is the main aim as performers often receive more money when they win</a:t>
            </a:r>
          </a:p>
        </p:txBody>
      </p:sp>
      <p:sp>
        <p:nvSpPr>
          <p:cNvPr id="5" name="TextBox 4"/>
          <p:cNvSpPr txBox="1"/>
          <p:nvPr/>
        </p:nvSpPr>
        <p:spPr>
          <a:xfrm>
            <a:off x="539552" y="5530006"/>
            <a:ext cx="2808312" cy="923330"/>
          </a:xfrm>
          <a:prstGeom prst="rect">
            <a:avLst/>
          </a:prstGeom>
          <a:solidFill>
            <a:schemeClr val="bg1"/>
          </a:solidFill>
          <a:ln>
            <a:solidFill>
              <a:srgbClr val="C00000"/>
            </a:solidFill>
          </a:ln>
        </p:spPr>
        <p:txBody>
          <a:bodyPr wrap="square" rtlCol="0">
            <a:spAutoFit/>
          </a:bodyPr>
          <a:lstStyle/>
          <a:p>
            <a:r>
              <a:rPr lang="en-GB" dirty="0">
                <a:latin typeface="+mj-lt"/>
              </a:rPr>
              <a:t>They perform when they are told to (by clubs, sponsors, managers etc...</a:t>
            </a:r>
          </a:p>
        </p:txBody>
      </p:sp>
      <p:sp>
        <p:nvSpPr>
          <p:cNvPr id="6" name="TextBox 5"/>
          <p:cNvSpPr txBox="1"/>
          <p:nvPr/>
        </p:nvSpPr>
        <p:spPr>
          <a:xfrm>
            <a:off x="3635896" y="5517232"/>
            <a:ext cx="4752528" cy="369332"/>
          </a:xfrm>
          <a:prstGeom prst="rect">
            <a:avLst/>
          </a:prstGeom>
          <a:solidFill>
            <a:schemeClr val="bg1"/>
          </a:solidFill>
          <a:ln>
            <a:solidFill>
              <a:srgbClr val="C00000"/>
            </a:solidFill>
          </a:ln>
        </p:spPr>
        <p:txBody>
          <a:bodyPr wrap="square" rtlCol="0">
            <a:spAutoFit/>
          </a:bodyPr>
          <a:lstStyle/>
          <a:p>
            <a:r>
              <a:rPr lang="en-GB" dirty="0">
                <a:latin typeface="+mj-lt"/>
              </a:rPr>
              <a:t>Taking part is more important than the result</a:t>
            </a:r>
          </a:p>
        </p:txBody>
      </p:sp>
      <p:sp>
        <p:nvSpPr>
          <p:cNvPr id="7" name="TextBox 6"/>
          <p:cNvSpPr txBox="1"/>
          <p:nvPr/>
        </p:nvSpPr>
        <p:spPr>
          <a:xfrm>
            <a:off x="3779912" y="4859868"/>
            <a:ext cx="3312368" cy="369332"/>
          </a:xfrm>
          <a:prstGeom prst="rect">
            <a:avLst/>
          </a:prstGeom>
          <a:solidFill>
            <a:schemeClr val="bg1"/>
          </a:solidFill>
          <a:ln>
            <a:solidFill>
              <a:srgbClr val="C00000"/>
            </a:solidFill>
          </a:ln>
        </p:spPr>
        <p:txBody>
          <a:bodyPr wrap="square" rtlCol="0">
            <a:spAutoFit/>
          </a:bodyPr>
          <a:lstStyle/>
          <a:p>
            <a:r>
              <a:rPr lang="en-GB" dirty="0">
                <a:latin typeface="+mj-lt"/>
              </a:rPr>
              <a:t>Performers take part for money</a:t>
            </a:r>
          </a:p>
        </p:txBody>
      </p:sp>
      <p:sp>
        <p:nvSpPr>
          <p:cNvPr id="8" name="TextBox 7"/>
          <p:cNvSpPr txBox="1"/>
          <p:nvPr/>
        </p:nvSpPr>
        <p:spPr>
          <a:xfrm>
            <a:off x="611560" y="4438853"/>
            <a:ext cx="2952328" cy="646331"/>
          </a:xfrm>
          <a:prstGeom prst="rect">
            <a:avLst/>
          </a:prstGeom>
          <a:solidFill>
            <a:schemeClr val="bg1"/>
          </a:solidFill>
          <a:ln>
            <a:solidFill>
              <a:srgbClr val="C00000"/>
            </a:solidFill>
          </a:ln>
        </p:spPr>
        <p:txBody>
          <a:bodyPr wrap="square" rtlCol="0">
            <a:spAutoFit/>
          </a:bodyPr>
          <a:lstStyle/>
          <a:p>
            <a:r>
              <a:rPr lang="en-GB" dirty="0">
                <a:latin typeface="+mj-lt"/>
              </a:rPr>
              <a:t>Training is done in spare time, fitted in around work </a:t>
            </a:r>
          </a:p>
        </p:txBody>
      </p:sp>
      <p:sp>
        <p:nvSpPr>
          <p:cNvPr id="9" name="TextBox 8"/>
          <p:cNvSpPr txBox="1"/>
          <p:nvPr/>
        </p:nvSpPr>
        <p:spPr>
          <a:xfrm>
            <a:off x="755576" y="3851756"/>
            <a:ext cx="3672408" cy="369332"/>
          </a:xfrm>
          <a:prstGeom prst="rect">
            <a:avLst/>
          </a:prstGeom>
          <a:solidFill>
            <a:schemeClr val="bg1"/>
          </a:solidFill>
          <a:ln>
            <a:solidFill>
              <a:srgbClr val="C00000"/>
            </a:solidFill>
          </a:ln>
        </p:spPr>
        <p:txBody>
          <a:bodyPr wrap="square" rtlCol="0">
            <a:spAutoFit/>
          </a:bodyPr>
          <a:lstStyle/>
          <a:p>
            <a:r>
              <a:rPr lang="en-GB" dirty="0">
                <a:latin typeface="+mj-lt"/>
              </a:rPr>
              <a:t>Performers take part for enjoyment</a:t>
            </a:r>
          </a:p>
        </p:txBody>
      </p:sp>
      <p:sp>
        <p:nvSpPr>
          <p:cNvPr id="10" name="TextBox 9"/>
          <p:cNvSpPr txBox="1"/>
          <p:nvPr/>
        </p:nvSpPr>
        <p:spPr>
          <a:xfrm>
            <a:off x="4932040" y="3502749"/>
            <a:ext cx="3456384" cy="646331"/>
          </a:xfrm>
          <a:prstGeom prst="rect">
            <a:avLst/>
          </a:prstGeom>
          <a:solidFill>
            <a:schemeClr val="bg1"/>
          </a:solidFill>
          <a:ln>
            <a:solidFill>
              <a:srgbClr val="C00000"/>
            </a:solidFill>
          </a:ln>
        </p:spPr>
        <p:txBody>
          <a:bodyPr wrap="square" rtlCol="0">
            <a:spAutoFit/>
          </a:bodyPr>
          <a:lstStyle/>
          <a:p>
            <a:r>
              <a:rPr lang="en-GB" dirty="0">
                <a:latin typeface="+mj-lt"/>
              </a:rPr>
              <a:t>Training and performing is their job and a full-time occupation</a:t>
            </a:r>
          </a:p>
        </p:txBody>
      </p:sp>
      <p:sp>
        <p:nvSpPr>
          <p:cNvPr id="11" name="TextBox 10"/>
          <p:cNvSpPr txBox="1"/>
          <p:nvPr/>
        </p:nvSpPr>
        <p:spPr>
          <a:xfrm>
            <a:off x="5292080" y="2564904"/>
            <a:ext cx="2592288" cy="646331"/>
          </a:xfrm>
          <a:prstGeom prst="rect">
            <a:avLst/>
          </a:prstGeom>
          <a:solidFill>
            <a:schemeClr val="bg1"/>
          </a:solidFill>
          <a:ln>
            <a:solidFill>
              <a:srgbClr val="C00000"/>
            </a:solidFill>
          </a:ln>
        </p:spPr>
        <p:txBody>
          <a:bodyPr wrap="square" rtlCol="0">
            <a:spAutoFit/>
          </a:bodyPr>
          <a:lstStyle/>
          <a:p>
            <a:r>
              <a:rPr lang="en-GB" dirty="0">
                <a:latin typeface="+mj-lt"/>
              </a:rPr>
              <a:t>They choose when and where to take part</a:t>
            </a:r>
          </a:p>
        </p:txBody>
      </p:sp>
      <p:sp>
        <p:nvSpPr>
          <p:cNvPr id="12" name="TextBox 11"/>
          <p:cNvSpPr txBox="1"/>
          <p:nvPr/>
        </p:nvSpPr>
        <p:spPr>
          <a:xfrm>
            <a:off x="5580112" y="4293096"/>
            <a:ext cx="2592288" cy="369332"/>
          </a:xfrm>
          <a:prstGeom prst="rect">
            <a:avLst/>
          </a:prstGeom>
          <a:solidFill>
            <a:schemeClr val="bg1"/>
          </a:solidFill>
          <a:ln>
            <a:solidFill>
              <a:srgbClr val="C00000"/>
            </a:solidFill>
          </a:ln>
        </p:spPr>
        <p:txBody>
          <a:bodyPr wrap="square" rtlCol="0">
            <a:spAutoFit/>
          </a:bodyPr>
          <a:lstStyle/>
          <a:p>
            <a:r>
              <a:rPr lang="en-GB" dirty="0">
                <a:latin typeface="+mj-lt"/>
              </a:rPr>
              <a:t>Sport is a leisure activity</a:t>
            </a:r>
          </a:p>
        </p:txBody>
      </p:sp>
      <p:sp>
        <p:nvSpPr>
          <p:cNvPr id="13" name="TextBox 12"/>
          <p:cNvSpPr txBox="1"/>
          <p:nvPr/>
        </p:nvSpPr>
        <p:spPr>
          <a:xfrm>
            <a:off x="4716016" y="6084004"/>
            <a:ext cx="2592288" cy="369332"/>
          </a:xfrm>
          <a:prstGeom prst="rect">
            <a:avLst/>
          </a:prstGeom>
          <a:solidFill>
            <a:schemeClr val="bg1"/>
          </a:solidFill>
          <a:ln>
            <a:solidFill>
              <a:srgbClr val="C00000"/>
            </a:solidFill>
          </a:ln>
        </p:spPr>
        <p:txBody>
          <a:bodyPr wrap="square" rtlCol="0">
            <a:spAutoFit/>
          </a:bodyPr>
          <a:lstStyle/>
          <a:p>
            <a:r>
              <a:rPr lang="en-GB" dirty="0">
                <a:latin typeface="+mj-lt"/>
              </a:rPr>
              <a:t>Sport is their job</a:t>
            </a:r>
          </a:p>
        </p:txBody>
      </p:sp>
      <p:sp>
        <p:nvSpPr>
          <p:cNvPr id="14" name="Footer Placeholder 2">
            <a:extLst>
              <a:ext uri="{FF2B5EF4-FFF2-40B4-BE49-F238E27FC236}">
                <a16:creationId xmlns:a16="http://schemas.microsoft.com/office/drawing/2014/main" id="{7654F4F9-6564-FF2D-F9DA-87C37B625AEA}"/>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3CC1B27-8C4F-5C5E-3562-1DD51171D909}"/>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6" name="Picture 15">
            <a:extLst>
              <a:ext uri="{FF2B5EF4-FFF2-40B4-BE49-F238E27FC236}">
                <a16:creationId xmlns:a16="http://schemas.microsoft.com/office/drawing/2014/main" id="{BDAE90DE-7C1A-3D9A-A4B9-2AB970888779}"/>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7" name="Picture 16">
            <a:extLst>
              <a:ext uri="{FF2B5EF4-FFF2-40B4-BE49-F238E27FC236}">
                <a16:creationId xmlns:a16="http://schemas.microsoft.com/office/drawing/2014/main" id="{7535A190-3FED-F5E8-C0B4-5FEED695C116}"/>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6094129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Blurring between professional and amateur status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fontScale="92500" lnSpcReduction="10000"/>
          </a:bodyPr>
          <a:lstStyle/>
          <a:p>
            <a:endParaRPr lang="en-GB" sz="2200" dirty="0">
              <a:latin typeface="+mj-lt"/>
            </a:endParaRPr>
          </a:p>
          <a:p>
            <a:r>
              <a:rPr lang="en-GB" sz="2200" dirty="0">
                <a:latin typeface="+mj-lt"/>
              </a:rPr>
              <a:t>Over time however, the division between amateur and professional status started to become blurred</a:t>
            </a:r>
          </a:p>
          <a:p>
            <a:r>
              <a:rPr lang="en-GB" sz="2200" dirty="0">
                <a:latin typeface="+mj-lt"/>
              </a:rPr>
              <a:t>For many amateurs, sport was no longer simply a leisure activity where taking part was more important than the result! </a:t>
            </a:r>
          </a:p>
          <a:p>
            <a:r>
              <a:rPr lang="en-GB" sz="2200" dirty="0">
                <a:latin typeface="+mj-lt"/>
              </a:rPr>
              <a:t>Amateurs were gaining funding from a variety of sources, allowing them to dedicate more time and energy to their sport</a:t>
            </a:r>
          </a:p>
          <a:p>
            <a:r>
              <a:rPr lang="en-GB" sz="2200" dirty="0">
                <a:latin typeface="+mj-lt"/>
              </a:rPr>
              <a:t> Funding also helped them to access better quality facilities, coaching and equipment</a:t>
            </a:r>
          </a:p>
          <a:p>
            <a:r>
              <a:rPr lang="en-GB" sz="2200" dirty="0">
                <a:latin typeface="+mj-lt"/>
              </a:rPr>
              <a:t>In some instances, it meant that ‘amateur’ performers were essentially professional</a:t>
            </a:r>
          </a:p>
          <a:p>
            <a:r>
              <a:rPr lang="en-GB" sz="2200" dirty="0">
                <a:latin typeface="+mj-lt"/>
              </a:rPr>
              <a:t>Once exclusively amateur events such as the Olympics, eventually changed their rules to allow professionals to compete</a:t>
            </a:r>
          </a:p>
          <a:p>
            <a:r>
              <a:rPr lang="en-GB" sz="2200" dirty="0">
                <a:latin typeface="+mj-lt"/>
              </a:rPr>
              <a:t>They did this as it became harder to distinguish between professional and amateur competitors</a:t>
            </a:r>
          </a:p>
          <a:p>
            <a:pPr>
              <a:buNone/>
            </a:pPr>
            <a:endParaRPr lang="en-GB" dirty="0">
              <a:latin typeface="+mj-lt"/>
            </a:endParaRPr>
          </a:p>
          <a:p>
            <a:endParaRPr lang="en-GB" dirty="0">
              <a:latin typeface="+mj-lt"/>
            </a:endParaRPr>
          </a:p>
          <a:p>
            <a:endParaRPr lang="en-GB" dirty="0">
              <a:latin typeface="+mj-lt"/>
            </a:endParaRPr>
          </a:p>
        </p:txBody>
      </p:sp>
      <p:sp>
        <p:nvSpPr>
          <p:cNvPr id="4" name="TextBox 3">
            <a:extLst>
              <a:ext uri="{FF2B5EF4-FFF2-40B4-BE49-F238E27FC236}">
                <a16:creationId xmlns:a16="http://schemas.microsoft.com/office/drawing/2014/main" id="{E2010844-BAF0-DF49-98B5-23FEC2BFCB87}"/>
              </a:ext>
            </a:extLst>
          </p:cNvPr>
          <p:cNvSpPr txBox="1"/>
          <p:nvPr/>
        </p:nvSpPr>
        <p:spPr>
          <a:xfrm>
            <a:off x="4211960" y="692696"/>
            <a:ext cx="4104456" cy="1077218"/>
          </a:xfrm>
          <a:prstGeom prst="rect">
            <a:avLst/>
          </a:prstGeom>
          <a:solidFill>
            <a:schemeClr val="bg1"/>
          </a:solidFill>
          <a:ln>
            <a:solidFill>
              <a:srgbClr val="FF0000"/>
            </a:solidFill>
          </a:ln>
        </p:spPr>
        <p:txBody>
          <a:bodyPr wrap="square" rtlCol="0">
            <a:spAutoFit/>
          </a:bodyPr>
          <a:lstStyle/>
          <a:p>
            <a:pPr algn="ctr"/>
            <a:r>
              <a:rPr lang="en-GB" sz="1600" b="1" dirty="0">
                <a:latin typeface="+mj-lt"/>
              </a:rPr>
              <a:t>Read the information</a:t>
            </a:r>
            <a:r>
              <a:rPr lang="en-GB" sz="1600" dirty="0">
                <a:latin typeface="+mj-lt"/>
              </a:rPr>
              <a:t> then summarise in your own words why the IOC (International Olympic Committee) eventually allowed professionals to compete in the Olympic games. </a:t>
            </a:r>
          </a:p>
        </p:txBody>
      </p:sp>
      <p:sp>
        <p:nvSpPr>
          <p:cNvPr id="5" name="Footer Placeholder 2">
            <a:extLst>
              <a:ext uri="{FF2B5EF4-FFF2-40B4-BE49-F238E27FC236}">
                <a16:creationId xmlns:a16="http://schemas.microsoft.com/office/drawing/2014/main" id="{4E0D32BB-C85A-CF17-A10E-F1F5CCC170A5}"/>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35C1943-E6E0-DB65-F7FB-24D62AF838F9}"/>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58F84D91-45DE-9A3E-58EA-971D81354BC2}"/>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A06FDB1F-B6FA-0392-6B8B-63729F2A194A}"/>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5856904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Blurring between professional and amateur status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latin typeface="+mj-lt"/>
              </a:rPr>
              <a:t>Where did funding for performers in the Olympic games come from?</a:t>
            </a:r>
          </a:p>
          <a:p>
            <a:pPr lvl="1"/>
            <a:r>
              <a:rPr lang="en-GB" dirty="0">
                <a:latin typeface="+mj-lt"/>
              </a:rPr>
              <a:t>Some countries’ competitors were sponsored by their government to train and compete (e.g. East Germany)</a:t>
            </a:r>
          </a:p>
          <a:p>
            <a:pPr lvl="1"/>
            <a:r>
              <a:rPr lang="en-GB" dirty="0">
                <a:latin typeface="+mj-lt"/>
              </a:rPr>
              <a:t>Some athletes were being paid secretly to enable them to train and compete full time</a:t>
            </a:r>
          </a:p>
          <a:p>
            <a:pPr lvl="1"/>
            <a:r>
              <a:rPr lang="en-GB" dirty="0">
                <a:latin typeface="+mj-lt"/>
              </a:rPr>
              <a:t>In 1971 the IOC (International Olympic Committee) began providing compensation for missing work or funding</a:t>
            </a:r>
          </a:p>
          <a:p>
            <a:pPr lvl="1"/>
            <a:r>
              <a:rPr lang="en-GB" dirty="0">
                <a:latin typeface="+mj-lt"/>
              </a:rPr>
              <a:t>Some athletes made money through sponsorship</a:t>
            </a:r>
          </a:p>
          <a:p>
            <a:pPr lvl="1"/>
            <a:r>
              <a:rPr lang="en-GB" dirty="0">
                <a:latin typeface="+mj-lt"/>
              </a:rPr>
              <a:t>Or achieved athletic scholarships to help them train and compete at the highest level</a:t>
            </a:r>
          </a:p>
          <a:p>
            <a:pPr lvl="1"/>
            <a:r>
              <a:rPr lang="en-GB" dirty="0">
                <a:latin typeface="+mj-lt"/>
              </a:rPr>
              <a:t>Some were given grants or had trust-funds set up</a:t>
            </a:r>
          </a:p>
          <a:p>
            <a:pPr lvl="1"/>
            <a:r>
              <a:rPr lang="en-GB" dirty="0">
                <a:latin typeface="+mj-lt"/>
              </a:rPr>
              <a:t>As a result, in 1986 a rule change meant professionals were allowed to compete in the Olympics (e.g. Basketball stars such as Michael Jordan were able to represent their nation)</a:t>
            </a:r>
          </a:p>
          <a:p>
            <a:pPr>
              <a:buNone/>
            </a:pPr>
            <a:endParaRPr lang="en-GB" dirty="0">
              <a:latin typeface="+mj-lt"/>
            </a:endParaRPr>
          </a:p>
          <a:p>
            <a:endParaRPr lang="en-GB" dirty="0">
              <a:latin typeface="+mj-lt"/>
            </a:endParaRPr>
          </a:p>
          <a:p>
            <a:endParaRPr lang="en-GB" dirty="0">
              <a:latin typeface="+mj-lt"/>
            </a:endParaRPr>
          </a:p>
        </p:txBody>
      </p:sp>
      <p:sp>
        <p:nvSpPr>
          <p:cNvPr id="4" name="Footer Placeholder 2">
            <a:extLst>
              <a:ext uri="{FF2B5EF4-FFF2-40B4-BE49-F238E27FC236}">
                <a16:creationId xmlns:a16="http://schemas.microsoft.com/office/drawing/2014/main" id="{61CCD57D-11B7-40F4-6429-3541F90B6B5E}"/>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F71F336-61CE-BD7D-2ABD-13E0E7FAEE97}"/>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F351CC28-75DC-0DA1-ADD5-CEFC691B0039}"/>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CCF638CC-A621-EA5E-3092-A998ABE6D886}"/>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9690829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Professional and amateur performers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latin typeface="+mj-lt"/>
              </a:rPr>
              <a:t>Today, both amateur and professionals are able to compete at the Olympic Games</a:t>
            </a:r>
          </a:p>
          <a:p>
            <a:r>
              <a:rPr lang="en-GB" dirty="0">
                <a:latin typeface="+mj-lt"/>
              </a:rPr>
              <a:t>Although the vast majority of performers are professional, amateur athletes still have an opportunity to become famous through determination rather than domination</a:t>
            </a:r>
          </a:p>
          <a:p>
            <a:endParaRPr lang="en-GB" i="1" dirty="0">
              <a:latin typeface="+mj-lt"/>
            </a:endParaRPr>
          </a:p>
          <a:p>
            <a:r>
              <a:rPr lang="en-GB" i="1" dirty="0">
                <a:latin typeface="+mj-lt"/>
              </a:rPr>
              <a:t>‘Eric the Eel’ (Eric </a:t>
            </a:r>
            <a:r>
              <a:rPr lang="en-GB" i="1" dirty="0" err="1">
                <a:latin typeface="+mj-lt"/>
              </a:rPr>
              <a:t>Moussambani</a:t>
            </a:r>
            <a:r>
              <a:rPr lang="en-GB" i="1" dirty="0">
                <a:latin typeface="+mj-lt"/>
              </a:rPr>
              <a:t>) represented Equatorial Guinea in the 2000 Olympic Games in Sydney</a:t>
            </a:r>
          </a:p>
          <a:p>
            <a:r>
              <a:rPr lang="en-GB" i="1" dirty="0">
                <a:latin typeface="+mj-lt"/>
              </a:rPr>
              <a:t>He had only learned to swim 8 months before and finished over a minute behind the winner of his semi-final in the 100m freestyle</a:t>
            </a:r>
          </a:p>
          <a:p>
            <a:r>
              <a:rPr lang="en-GB" i="1" dirty="0">
                <a:latin typeface="+mj-lt"/>
              </a:rPr>
              <a:t>His determination brought fame, and encapsulated the spirit of the Games</a:t>
            </a:r>
          </a:p>
          <a:p>
            <a:endParaRPr lang="en-GB" i="1" dirty="0">
              <a:latin typeface="+mj-lt"/>
            </a:endParaRPr>
          </a:p>
        </p:txBody>
      </p:sp>
      <p:sp>
        <p:nvSpPr>
          <p:cNvPr id="4" name="Rounded Rectangle 3"/>
          <p:cNvSpPr/>
          <p:nvPr/>
        </p:nvSpPr>
        <p:spPr>
          <a:xfrm>
            <a:off x="323528" y="3645024"/>
            <a:ext cx="8496944" cy="25922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 name="Footer Placeholder 2">
            <a:extLst>
              <a:ext uri="{FF2B5EF4-FFF2-40B4-BE49-F238E27FC236}">
                <a16:creationId xmlns:a16="http://schemas.microsoft.com/office/drawing/2014/main" id="{A3DF2FBC-E9E0-22D1-064D-8692F62F1ED1}"/>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DE4C6FC-3ED8-CD2B-5238-2094B90726B5}"/>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94B6EA01-92A9-E43F-547F-12F7430C3FCE}"/>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7A6AFFD3-895B-C71E-A91F-4DFD3C10D7CE}"/>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998829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Questions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latin typeface="+mj-lt"/>
              </a:rPr>
              <a:t>Explain how some performers are able to maintain amateur status whilst being able to perform at the highest level	(3)</a:t>
            </a:r>
          </a:p>
          <a:p>
            <a:endParaRPr lang="en-GB" dirty="0">
              <a:latin typeface="+mj-lt"/>
            </a:endParaRPr>
          </a:p>
          <a:p>
            <a:r>
              <a:rPr lang="en-GB" i="1" dirty="0">
                <a:latin typeface="+mj-lt"/>
              </a:rPr>
              <a:t>Sponsorship deals</a:t>
            </a:r>
          </a:p>
          <a:p>
            <a:r>
              <a:rPr lang="en-GB" i="1" dirty="0">
                <a:latin typeface="+mj-lt"/>
              </a:rPr>
              <a:t>Part time employment</a:t>
            </a:r>
          </a:p>
          <a:p>
            <a:r>
              <a:rPr lang="en-GB" i="1" dirty="0">
                <a:latin typeface="+mj-lt"/>
              </a:rPr>
              <a:t>Trust funds</a:t>
            </a:r>
          </a:p>
          <a:p>
            <a:r>
              <a:rPr lang="en-GB" i="1" dirty="0">
                <a:latin typeface="+mj-lt"/>
              </a:rPr>
              <a:t>Grants</a:t>
            </a:r>
          </a:p>
          <a:p>
            <a:r>
              <a:rPr lang="en-GB" i="1" dirty="0">
                <a:latin typeface="+mj-lt"/>
              </a:rPr>
              <a:t>Prize money</a:t>
            </a:r>
          </a:p>
          <a:p>
            <a:pPr>
              <a:buNone/>
            </a:pPr>
            <a:endParaRPr lang="en-GB" i="1" dirty="0">
              <a:latin typeface="+mj-lt"/>
            </a:endParaRPr>
          </a:p>
          <a:p>
            <a:pPr>
              <a:buNone/>
            </a:pPr>
            <a:r>
              <a:rPr lang="en-GB" i="1" dirty="0">
                <a:latin typeface="+mj-lt"/>
              </a:rPr>
              <a:t>	</a:t>
            </a:r>
            <a:r>
              <a:rPr lang="en-GB" b="1" dirty="0">
                <a:latin typeface="+mj-lt"/>
              </a:rPr>
              <a:t>Remember, simply listing points is not sufficient. You need to explain your understanding. </a:t>
            </a:r>
            <a:r>
              <a:rPr lang="en-GB" i="1" dirty="0">
                <a:latin typeface="+mj-lt"/>
              </a:rPr>
              <a:t>E.g. Sponsors pay athletes to endorse/use their products. This money may mean athletes don’t have to work and can focus fully on training and competition. </a:t>
            </a:r>
          </a:p>
          <a:p>
            <a:pPr>
              <a:buNone/>
            </a:pPr>
            <a:endParaRPr lang="en-GB" dirty="0">
              <a:latin typeface="+mj-lt"/>
            </a:endParaRPr>
          </a:p>
          <a:p>
            <a:endParaRPr lang="en-GB" dirty="0">
              <a:latin typeface="+mj-lt"/>
            </a:endParaRPr>
          </a:p>
          <a:p>
            <a:endParaRPr lang="en-GB" dirty="0">
              <a:latin typeface="+mj-lt"/>
            </a:endParaRPr>
          </a:p>
        </p:txBody>
      </p:sp>
      <p:sp>
        <p:nvSpPr>
          <p:cNvPr id="4" name="Footer Placeholder 2">
            <a:extLst>
              <a:ext uri="{FF2B5EF4-FFF2-40B4-BE49-F238E27FC236}">
                <a16:creationId xmlns:a16="http://schemas.microsoft.com/office/drawing/2014/main" id="{EC27CE31-288F-FAB2-799F-51A5D0421E8C}"/>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C6D1652-DCA2-AA56-D59A-27BBDC9FD066}"/>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F6D56675-7C6D-7A9E-6690-D55F82D2595B}"/>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3EE2ABEA-7EEF-35E6-B387-7A4E773BB853}"/>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85732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linds(horizontal)">
                                      <p:cBhvr>
                                        <p:cTn id="13" dur="500"/>
                                        <p:tgtEl>
                                          <p:spTgt spid="3">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linds(horizontal)">
                                      <p:cBhvr>
                                        <p:cTn id="16" dur="500"/>
                                        <p:tgtEl>
                                          <p:spTgt spid="3">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blinds(horizontal)">
                                      <p:cBhvr>
                                        <p:cTn id="19" dur="500"/>
                                        <p:tgtEl>
                                          <p:spTgt spid="3">
                                            <p:txEl>
                                              <p:pRg st="6" end="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linds(horizontal)">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Questions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latin typeface="+mj-lt"/>
              </a:rPr>
              <a:t>Professional sports people compete in the Olympic Games when there is little financial reward. Give </a:t>
            </a:r>
            <a:r>
              <a:rPr lang="en-GB" b="1" dirty="0">
                <a:latin typeface="+mj-lt"/>
              </a:rPr>
              <a:t>three</a:t>
            </a:r>
            <a:r>
              <a:rPr lang="en-GB" dirty="0">
                <a:latin typeface="+mj-lt"/>
              </a:rPr>
              <a:t> reasons why they would choose to do so	(3)</a:t>
            </a:r>
          </a:p>
          <a:p>
            <a:endParaRPr lang="en-GB" dirty="0">
              <a:latin typeface="+mj-lt"/>
            </a:endParaRPr>
          </a:p>
          <a:p>
            <a:r>
              <a:rPr lang="en-GB" i="1" dirty="0">
                <a:latin typeface="+mj-lt"/>
              </a:rPr>
              <a:t>Pride in representing their country</a:t>
            </a:r>
          </a:p>
          <a:p>
            <a:r>
              <a:rPr lang="en-GB" i="1" dirty="0">
                <a:latin typeface="+mj-lt"/>
              </a:rPr>
              <a:t>Olympic Games represents a unique opportunity as it only occurs every 4 years</a:t>
            </a:r>
          </a:p>
          <a:p>
            <a:r>
              <a:rPr lang="en-GB" i="1" dirty="0">
                <a:latin typeface="+mj-lt"/>
              </a:rPr>
              <a:t>The chance to win a medal could be a once only opportunity</a:t>
            </a:r>
          </a:p>
          <a:p>
            <a:r>
              <a:rPr lang="en-GB" i="1" dirty="0">
                <a:latin typeface="+mj-lt"/>
              </a:rPr>
              <a:t>The history of the games. People want to be involved in such a great and historical event</a:t>
            </a:r>
          </a:p>
          <a:p>
            <a:r>
              <a:rPr lang="en-GB" i="1" dirty="0">
                <a:latin typeface="+mj-lt"/>
              </a:rPr>
              <a:t>Opportunity to compete at the highest level (winning at the games is considered to be the pinnacle of sporting achievement)</a:t>
            </a:r>
          </a:p>
          <a:p>
            <a:r>
              <a:rPr lang="en-GB" i="1" dirty="0">
                <a:latin typeface="+mj-lt"/>
              </a:rPr>
              <a:t>To enhance reputation and recognition/to gain more opportunities to gain sponsorship</a:t>
            </a:r>
          </a:p>
          <a:p>
            <a:endParaRPr lang="en-GB" i="1" dirty="0">
              <a:latin typeface="+mj-lt"/>
            </a:endParaRPr>
          </a:p>
          <a:p>
            <a:pPr>
              <a:buNone/>
            </a:pPr>
            <a:endParaRPr lang="en-GB" dirty="0">
              <a:latin typeface="+mj-lt"/>
            </a:endParaRPr>
          </a:p>
          <a:p>
            <a:endParaRPr lang="en-GB" dirty="0">
              <a:latin typeface="+mj-lt"/>
            </a:endParaRPr>
          </a:p>
          <a:p>
            <a:endParaRPr lang="en-GB" dirty="0">
              <a:latin typeface="+mj-lt"/>
            </a:endParaRPr>
          </a:p>
        </p:txBody>
      </p:sp>
      <p:sp>
        <p:nvSpPr>
          <p:cNvPr id="4" name="Footer Placeholder 2">
            <a:extLst>
              <a:ext uri="{FF2B5EF4-FFF2-40B4-BE49-F238E27FC236}">
                <a16:creationId xmlns:a16="http://schemas.microsoft.com/office/drawing/2014/main" id="{8E06E15C-0A73-8014-0AD9-023D71694600}"/>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ECFE2CA-4FEC-22E3-1BF9-DC16B7E05D0B}"/>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BB7196C1-AB9D-F2CF-9FF6-DB7275E5D854}"/>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56C0A770-ED96-8E42-88F1-DE2881499F65}"/>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66950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linds(horizontal)">
                                      <p:cBhvr>
                                        <p:cTn id="13" dur="500"/>
                                        <p:tgtEl>
                                          <p:spTgt spid="3">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linds(horizontal)">
                                      <p:cBhvr>
                                        <p:cTn id="16" dur="500"/>
                                        <p:tgtEl>
                                          <p:spTgt spid="3">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blinds(horizontal)">
                                      <p:cBhvr>
                                        <p:cTn id="19" dur="500"/>
                                        <p:tgtEl>
                                          <p:spTgt spid="3">
                                            <p:txEl>
                                              <p:pRg st="6" end="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linds(horizontal)">
                                      <p:cBhvr>
                                        <p:cTn id="27" dur="500"/>
                                        <p:tgtEl>
                                          <p:spTgt spid="3">
                                            <p:txEl>
                                              <p:pRg st="2" end="2"/>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blinds(horizontal)">
                                      <p:cBhvr>
                                        <p:cTn id="30" dur="500"/>
                                        <p:tgtEl>
                                          <p:spTgt spid="3">
                                            <p:txEl>
                                              <p:pRg st="3" end="3"/>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linds(horizontal)">
                                      <p:cBhvr>
                                        <p:cTn id="33" dur="500"/>
                                        <p:tgtEl>
                                          <p:spTgt spid="3">
                                            <p:txEl>
                                              <p:pRg st="4" end="4"/>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blinds(horizontal)">
                                      <p:cBhvr>
                                        <p:cTn id="36" dur="500"/>
                                        <p:tgtEl>
                                          <p:spTgt spid="3">
                                            <p:txEl>
                                              <p:pRg st="5" end="5"/>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blinds(horizontal)">
                                      <p:cBhvr>
                                        <p:cTn id="39" dur="500"/>
                                        <p:tgtEl>
                                          <p:spTgt spid="3">
                                            <p:txEl>
                                              <p:pRg st="6" end="6"/>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Leisure, physical recreation, sport or play?</a:t>
            </a:r>
          </a:p>
        </p:txBody>
      </p:sp>
      <p:sp>
        <p:nvSpPr>
          <p:cNvPr id="3" name="Content Placeholder 2"/>
          <p:cNvSpPr>
            <a:spLocks noGrp="1"/>
          </p:cNvSpPr>
          <p:nvPr>
            <p:ph idx="1"/>
          </p:nvPr>
        </p:nvSpPr>
        <p:spPr>
          <a:xfrm>
            <a:off x="457200" y="1484784"/>
            <a:ext cx="8229600" cy="5184576"/>
          </a:xfrm>
          <a:noFill/>
        </p:spPr>
        <p:style>
          <a:lnRef idx="2">
            <a:schemeClr val="dk1"/>
          </a:lnRef>
          <a:fillRef idx="1">
            <a:schemeClr val="lt1"/>
          </a:fillRef>
          <a:effectRef idx="0">
            <a:schemeClr val="dk1"/>
          </a:effectRef>
          <a:fontRef idx="minor">
            <a:schemeClr val="dk1"/>
          </a:fontRef>
        </p:style>
        <p:txBody>
          <a:bodyPr>
            <a:normAutofit/>
          </a:bodyPr>
          <a:lstStyle/>
          <a:p>
            <a:pPr>
              <a:buNone/>
            </a:pPr>
            <a:endParaRPr lang="en-GB" dirty="0"/>
          </a:p>
        </p:txBody>
      </p:sp>
      <p:pic>
        <p:nvPicPr>
          <p:cNvPr id="2050" name="Picture 2"/>
          <p:cNvPicPr>
            <a:picLocks noChangeAspect="1" noChangeArrowheads="1"/>
          </p:cNvPicPr>
          <p:nvPr/>
        </p:nvPicPr>
        <p:blipFill>
          <a:blip r:embed="rId2" cstate="print"/>
          <a:srcRect/>
          <a:stretch>
            <a:fillRect/>
          </a:stretch>
        </p:blipFill>
        <p:spPr bwMode="auto">
          <a:xfrm>
            <a:off x="539552" y="1556792"/>
            <a:ext cx="2619375" cy="1743075"/>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203848" y="1556792"/>
            <a:ext cx="2628900" cy="173355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1403648" y="3284984"/>
            <a:ext cx="3384376" cy="1692188"/>
          </a:xfrm>
          <a:prstGeom prst="rect">
            <a:avLst/>
          </a:prstGeom>
          <a:ln>
            <a:noFill/>
          </a:ln>
          <a:effectLst>
            <a:softEdge rad="112500"/>
          </a:effectLst>
        </p:spPr>
      </p:pic>
      <p:pic>
        <p:nvPicPr>
          <p:cNvPr id="2052" name="Picture 4"/>
          <p:cNvPicPr>
            <a:picLocks noChangeAspect="1" noChangeArrowheads="1"/>
          </p:cNvPicPr>
          <p:nvPr/>
        </p:nvPicPr>
        <p:blipFill>
          <a:blip r:embed="rId5" cstate="print"/>
          <a:srcRect/>
          <a:stretch>
            <a:fillRect/>
          </a:stretch>
        </p:blipFill>
        <p:spPr bwMode="auto">
          <a:xfrm>
            <a:off x="4716016" y="3331443"/>
            <a:ext cx="2828925" cy="1609725"/>
          </a:xfrm>
          <a:prstGeom prst="rect">
            <a:avLst/>
          </a:prstGeom>
          <a:noFill/>
          <a:ln w="9525">
            <a:noFill/>
            <a:miter lim="800000"/>
            <a:headEnd/>
            <a:tailEnd/>
          </a:ln>
        </p:spPr>
      </p:pic>
      <p:pic>
        <p:nvPicPr>
          <p:cNvPr id="2053" name="Picture 5"/>
          <p:cNvPicPr>
            <a:picLocks noChangeAspect="1" noChangeArrowheads="1"/>
          </p:cNvPicPr>
          <p:nvPr/>
        </p:nvPicPr>
        <p:blipFill>
          <a:blip r:embed="rId6" cstate="print"/>
          <a:srcRect/>
          <a:stretch>
            <a:fillRect/>
          </a:stretch>
        </p:blipFill>
        <p:spPr bwMode="auto">
          <a:xfrm>
            <a:off x="3059832" y="4941168"/>
            <a:ext cx="2600325" cy="1762125"/>
          </a:xfrm>
          <a:prstGeom prst="rect">
            <a:avLst/>
          </a:prstGeom>
          <a:ln>
            <a:noFill/>
          </a:ln>
          <a:effectLst>
            <a:softEdge rad="112500"/>
          </a:effectLst>
        </p:spPr>
      </p:pic>
      <p:pic>
        <p:nvPicPr>
          <p:cNvPr id="2054" name="Picture 6"/>
          <p:cNvPicPr>
            <a:picLocks noChangeAspect="1" noChangeArrowheads="1"/>
          </p:cNvPicPr>
          <p:nvPr/>
        </p:nvPicPr>
        <p:blipFill>
          <a:blip r:embed="rId7" cstate="print"/>
          <a:srcRect/>
          <a:stretch>
            <a:fillRect/>
          </a:stretch>
        </p:blipFill>
        <p:spPr bwMode="auto">
          <a:xfrm>
            <a:off x="6012160" y="1556792"/>
            <a:ext cx="2581275" cy="1771650"/>
          </a:xfrm>
          <a:prstGeom prst="rect">
            <a:avLst/>
          </a:prstGeom>
          <a:noFill/>
          <a:ln w="9525">
            <a:noFill/>
            <a:miter lim="800000"/>
            <a:headEnd/>
            <a:tailEnd/>
          </a:ln>
        </p:spPr>
      </p:pic>
      <p:pic>
        <p:nvPicPr>
          <p:cNvPr id="2055" name="Picture 7"/>
          <p:cNvPicPr>
            <a:picLocks noChangeAspect="1" noChangeArrowheads="1"/>
          </p:cNvPicPr>
          <p:nvPr/>
        </p:nvPicPr>
        <p:blipFill>
          <a:blip r:embed="rId8" cstate="print"/>
          <a:srcRect/>
          <a:stretch>
            <a:fillRect/>
          </a:stretch>
        </p:blipFill>
        <p:spPr bwMode="auto">
          <a:xfrm>
            <a:off x="5724128" y="5013176"/>
            <a:ext cx="2828925" cy="1609725"/>
          </a:xfrm>
          <a:prstGeom prst="rect">
            <a:avLst/>
          </a:prstGeom>
          <a:noFill/>
          <a:ln w="9525">
            <a:noFill/>
            <a:miter lim="800000"/>
            <a:headEnd/>
            <a:tailEnd/>
          </a:ln>
        </p:spPr>
      </p:pic>
      <p:pic>
        <p:nvPicPr>
          <p:cNvPr id="2056" name="Picture 8"/>
          <p:cNvPicPr>
            <a:picLocks noChangeAspect="1" noChangeArrowheads="1"/>
          </p:cNvPicPr>
          <p:nvPr/>
        </p:nvPicPr>
        <p:blipFill>
          <a:blip r:embed="rId9" cstate="print"/>
          <a:srcRect/>
          <a:stretch>
            <a:fillRect/>
          </a:stretch>
        </p:blipFill>
        <p:spPr bwMode="auto">
          <a:xfrm>
            <a:off x="467544" y="4941168"/>
            <a:ext cx="2619375" cy="1743075"/>
          </a:xfrm>
          <a:prstGeom prst="rect">
            <a:avLst/>
          </a:prstGeom>
          <a:ln>
            <a:noFill/>
          </a:ln>
          <a:effectLst>
            <a:softEdge rad="112500"/>
          </a:effectLst>
        </p:spPr>
      </p:pic>
      <p:sp>
        <p:nvSpPr>
          <p:cNvPr id="4" name="TextBox 3">
            <a:extLst>
              <a:ext uri="{FF2B5EF4-FFF2-40B4-BE49-F238E27FC236}">
                <a16:creationId xmlns:a16="http://schemas.microsoft.com/office/drawing/2014/main" id="{C73D9FC2-CE47-AC4B-8B94-D8433B7C9B1A}"/>
              </a:ext>
            </a:extLst>
          </p:cNvPr>
          <p:cNvSpPr txBox="1"/>
          <p:nvPr/>
        </p:nvSpPr>
        <p:spPr>
          <a:xfrm>
            <a:off x="611560" y="1599579"/>
            <a:ext cx="288032" cy="369332"/>
          </a:xfrm>
          <a:prstGeom prst="rect">
            <a:avLst/>
          </a:prstGeom>
          <a:solidFill>
            <a:schemeClr val="bg1"/>
          </a:solidFill>
          <a:ln>
            <a:solidFill>
              <a:schemeClr val="tx1"/>
            </a:solidFill>
          </a:ln>
        </p:spPr>
        <p:txBody>
          <a:bodyPr wrap="square" rtlCol="0">
            <a:spAutoFit/>
          </a:bodyPr>
          <a:lstStyle/>
          <a:p>
            <a:r>
              <a:rPr lang="en-US" dirty="0"/>
              <a:t>1</a:t>
            </a:r>
          </a:p>
        </p:txBody>
      </p:sp>
      <p:sp>
        <p:nvSpPr>
          <p:cNvPr id="13" name="TextBox 12">
            <a:extLst>
              <a:ext uri="{FF2B5EF4-FFF2-40B4-BE49-F238E27FC236}">
                <a16:creationId xmlns:a16="http://schemas.microsoft.com/office/drawing/2014/main" id="{473C9318-25CE-FC44-89C4-2D4A9C88C512}"/>
              </a:ext>
            </a:extLst>
          </p:cNvPr>
          <p:cNvSpPr txBox="1"/>
          <p:nvPr/>
        </p:nvSpPr>
        <p:spPr>
          <a:xfrm>
            <a:off x="5832748" y="5137001"/>
            <a:ext cx="288032" cy="369332"/>
          </a:xfrm>
          <a:prstGeom prst="rect">
            <a:avLst/>
          </a:prstGeom>
          <a:solidFill>
            <a:schemeClr val="bg1"/>
          </a:solidFill>
          <a:ln>
            <a:solidFill>
              <a:schemeClr val="tx1"/>
            </a:solidFill>
          </a:ln>
        </p:spPr>
        <p:txBody>
          <a:bodyPr wrap="square" rtlCol="0">
            <a:spAutoFit/>
          </a:bodyPr>
          <a:lstStyle/>
          <a:p>
            <a:r>
              <a:rPr lang="en-US" dirty="0"/>
              <a:t>8</a:t>
            </a:r>
          </a:p>
        </p:txBody>
      </p:sp>
      <p:sp>
        <p:nvSpPr>
          <p:cNvPr id="14" name="TextBox 13">
            <a:extLst>
              <a:ext uri="{FF2B5EF4-FFF2-40B4-BE49-F238E27FC236}">
                <a16:creationId xmlns:a16="http://schemas.microsoft.com/office/drawing/2014/main" id="{CEFF9191-E292-684D-BCB8-DF655BC6875A}"/>
              </a:ext>
            </a:extLst>
          </p:cNvPr>
          <p:cNvSpPr txBox="1"/>
          <p:nvPr/>
        </p:nvSpPr>
        <p:spPr>
          <a:xfrm>
            <a:off x="3230580" y="5191440"/>
            <a:ext cx="288032" cy="369332"/>
          </a:xfrm>
          <a:prstGeom prst="rect">
            <a:avLst/>
          </a:prstGeom>
          <a:solidFill>
            <a:schemeClr val="bg1"/>
          </a:solidFill>
          <a:ln>
            <a:solidFill>
              <a:schemeClr val="tx1"/>
            </a:solidFill>
          </a:ln>
        </p:spPr>
        <p:txBody>
          <a:bodyPr wrap="square" rtlCol="0">
            <a:spAutoFit/>
          </a:bodyPr>
          <a:lstStyle/>
          <a:p>
            <a:r>
              <a:rPr lang="en-US" dirty="0"/>
              <a:t>7</a:t>
            </a:r>
          </a:p>
        </p:txBody>
      </p:sp>
      <p:sp>
        <p:nvSpPr>
          <p:cNvPr id="15" name="TextBox 14">
            <a:extLst>
              <a:ext uri="{FF2B5EF4-FFF2-40B4-BE49-F238E27FC236}">
                <a16:creationId xmlns:a16="http://schemas.microsoft.com/office/drawing/2014/main" id="{A33241E0-BF62-3042-9431-19D696381243}"/>
              </a:ext>
            </a:extLst>
          </p:cNvPr>
          <p:cNvSpPr txBox="1"/>
          <p:nvPr/>
        </p:nvSpPr>
        <p:spPr>
          <a:xfrm>
            <a:off x="611560" y="5197009"/>
            <a:ext cx="288032" cy="369332"/>
          </a:xfrm>
          <a:prstGeom prst="rect">
            <a:avLst/>
          </a:prstGeom>
          <a:solidFill>
            <a:schemeClr val="bg1"/>
          </a:solidFill>
          <a:ln>
            <a:solidFill>
              <a:schemeClr val="tx1"/>
            </a:solidFill>
          </a:ln>
        </p:spPr>
        <p:txBody>
          <a:bodyPr wrap="square" rtlCol="0">
            <a:spAutoFit/>
          </a:bodyPr>
          <a:lstStyle/>
          <a:p>
            <a:r>
              <a:rPr lang="en-US" dirty="0"/>
              <a:t>6</a:t>
            </a:r>
          </a:p>
        </p:txBody>
      </p:sp>
      <p:sp>
        <p:nvSpPr>
          <p:cNvPr id="16" name="TextBox 15">
            <a:extLst>
              <a:ext uri="{FF2B5EF4-FFF2-40B4-BE49-F238E27FC236}">
                <a16:creationId xmlns:a16="http://schemas.microsoft.com/office/drawing/2014/main" id="{A5BFCB2E-7126-FA40-A1C1-43EA13EF474F}"/>
              </a:ext>
            </a:extLst>
          </p:cNvPr>
          <p:cNvSpPr txBox="1"/>
          <p:nvPr/>
        </p:nvSpPr>
        <p:spPr>
          <a:xfrm>
            <a:off x="4792042" y="3425500"/>
            <a:ext cx="288032" cy="369332"/>
          </a:xfrm>
          <a:prstGeom prst="rect">
            <a:avLst/>
          </a:prstGeom>
          <a:solidFill>
            <a:schemeClr val="bg1"/>
          </a:solidFill>
          <a:ln>
            <a:solidFill>
              <a:schemeClr val="tx1"/>
            </a:solidFill>
          </a:ln>
        </p:spPr>
        <p:txBody>
          <a:bodyPr wrap="square" rtlCol="0">
            <a:spAutoFit/>
          </a:bodyPr>
          <a:lstStyle/>
          <a:p>
            <a:r>
              <a:rPr lang="en-US" dirty="0"/>
              <a:t>5</a:t>
            </a:r>
          </a:p>
        </p:txBody>
      </p:sp>
      <p:sp>
        <p:nvSpPr>
          <p:cNvPr id="17" name="TextBox 16">
            <a:extLst>
              <a:ext uri="{FF2B5EF4-FFF2-40B4-BE49-F238E27FC236}">
                <a16:creationId xmlns:a16="http://schemas.microsoft.com/office/drawing/2014/main" id="{F2B2851B-2169-B046-8C4C-2F9834842090}"/>
              </a:ext>
            </a:extLst>
          </p:cNvPr>
          <p:cNvSpPr txBox="1"/>
          <p:nvPr/>
        </p:nvSpPr>
        <p:spPr>
          <a:xfrm>
            <a:off x="1633215" y="3471237"/>
            <a:ext cx="288032" cy="369332"/>
          </a:xfrm>
          <a:prstGeom prst="rect">
            <a:avLst/>
          </a:prstGeom>
          <a:solidFill>
            <a:schemeClr val="bg1"/>
          </a:solidFill>
          <a:ln>
            <a:solidFill>
              <a:schemeClr val="tx1"/>
            </a:solidFill>
          </a:ln>
        </p:spPr>
        <p:txBody>
          <a:bodyPr wrap="square" rtlCol="0">
            <a:spAutoFit/>
          </a:bodyPr>
          <a:lstStyle/>
          <a:p>
            <a:r>
              <a:rPr lang="en-US" dirty="0"/>
              <a:t>4</a:t>
            </a:r>
          </a:p>
        </p:txBody>
      </p:sp>
      <p:sp>
        <p:nvSpPr>
          <p:cNvPr id="18" name="TextBox 17">
            <a:extLst>
              <a:ext uri="{FF2B5EF4-FFF2-40B4-BE49-F238E27FC236}">
                <a16:creationId xmlns:a16="http://schemas.microsoft.com/office/drawing/2014/main" id="{58BD9858-B22B-5948-837E-21A77E27BC39}"/>
              </a:ext>
            </a:extLst>
          </p:cNvPr>
          <p:cNvSpPr txBox="1"/>
          <p:nvPr/>
        </p:nvSpPr>
        <p:spPr>
          <a:xfrm>
            <a:off x="6125563" y="1600362"/>
            <a:ext cx="288032" cy="369332"/>
          </a:xfrm>
          <a:prstGeom prst="rect">
            <a:avLst/>
          </a:prstGeom>
          <a:solidFill>
            <a:schemeClr val="bg1"/>
          </a:solidFill>
          <a:ln>
            <a:solidFill>
              <a:schemeClr val="tx1"/>
            </a:solidFill>
          </a:ln>
        </p:spPr>
        <p:txBody>
          <a:bodyPr wrap="square" rtlCol="0">
            <a:spAutoFit/>
          </a:bodyPr>
          <a:lstStyle/>
          <a:p>
            <a:r>
              <a:rPr lang="en-US" dirty="0"/>
              <a:t>3</a:t>
            </a:r>
          </a:p>
        </p:txBody>
      </p:sp>
      <p:sp>
        <p:nvSpPr>
          <p:cNvPr id="19" name="TextBox 18">
            <a:extLst>
              <a:ext uri="{FF2B5EF4-FFF2-40B4-BE49-F238E27FC236}">
                <a16:creationId xmlns:a16="http://schemas.microsoft.com/office/drawing/2014/main" id="{BB64C84C-E32E-3E4A-B267-426CCEBE91DC}"/>
              </a:ext>
            </a:extLst>
          </p:cNvPr>
          <p:cNvSpPr txBox="1"/>
          <p:nvPr/>
        </p:nvSpPr>
        <p:spPr>
          <a:xfrm>
            <a:off x="3251452" y="1599579"/>
            <a:ext cx="288032" cy="369332"/>
          </a:xfrm>
          <a:prstGeom prst="rect">
            <a:avLst/>
          </a:prstGeom>
          <a:solidFill>
            <a:schemeClr val="bg1"/>
          </a:solidFill>
          <a:ln>
            <a:solidFill>
              <a:schemeClr val="tx1"/>
            </a:solidFill>
          </a:ln>
        </p:spPr>
        <p:txBody>
          <a:bodyPr wrap="square" rtlCol="0">
            <a:spAutoFit/>
          </a:bodyPr>
          <a:lstStyle/>
          <a:p>
            <a:r>
              <a:rPr lang="en-US" dirty="0"/>
              <a:t>2</a:t>
            </a:r>
          </a:p>
        </p:txBody>
      </p:sp>
      <p:sp>
        <p:nvSpPr>
          <p:cNvPr id="20" name="TextBox 19">
            <a:extLst>
              <a:ext uri="{FF2B5EF4-FFF2-40B4-BE49-F238E27FC236}">
                <a16:creationId xmlns:a16="http://schemas.microsoft.com/office/drawing/2014/main" id="{AF707C11-2E77-8A4C-91F2-C5325415DC95}"/>
              </a:ext>
            </a:extLst>
          </p:cNvPr>
          <p:cNvSpPr txBox="1"/>
          <p:nvPr/>
        </p:nvSpPr>
        <p:spPr>
          <a:xfrm>
            <a:off x="5832850" y="902557"/>
            <a:ext cx="2726035" cy="369332"/>
          </a:xfrm>
          <a:prstGeom prst="rect">
            <a:avLst/>
          </a:prstGeom>
          <a:solidFill>
            <a:schemeClr val="bg1"/>
          </a:solidFill>
          <a:ln>
            <a:solidFill>
              <a:srgbClr val="00B050"/>
            </a:solidFill>
          </a:ln>
        </p:spPr>
        <p:txBody>
          <a:bodyPr wrap="square" rtlCol="0">
            <a:spAutoFit/>
          </a:bodyPr>
          <a:lstStyle/>
          <a:p>
            <a:r>
              <a:rPr lang="en-GB" dirty="0">
                <a:latin typeface="+mj-lt"/>
              </a:rPr>
              <a:t>Has your opinion changed?</a:t>
            </a:r>
          </a:p>
        </p:txBody>
      </p:sp>
      <p:sp>
        <p:nvSpPr>
          <p:cNvPr id="5" name="Footer Placeholder 2">
            <a:extLst>
              <a:ext uri="{FF2B5EF4-FFF2-40B4-BE49-F238E27FC236}">
                <a16:creationId xmlns:a16="http://schemas.microsoft.com/office/drawing/2014/main" id="{F75939D9-AF07-964A-5520-A930F92436C4}"/>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6F1974F-1B7C-915B-22BA-FC2AC2C623AC}"/>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4E6556F4-902B-01F3-B554-97CAE2375AFD}"/>
              </a:ext>
            </a:extLst>
          </p:cNvPr>
          <p:cNvPicPr>
            <a:picLocks noChangeAspect="1"/>
          </p:cNvPicPr>
          <p:nvPr/>
        </p:nvPicPr>
        <p:blipFill>
          <a:blip r:embed="rId11"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CBE417D9-E1DB-0052-A40E-D2DC732323B0}"/>
              </a:ext>
            </a:extLst>
          </p:cNvPr>
          <p:cNvPicPr>
            <a:picLocks noChangeAspect="1"/>
          </p:cNvPicPr>
          <p:nvPr/>
        </p:nvPicPr>
        <p:blipFill>
          <a:blip r:embed="rId12"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6007299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Questions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Explain why amateur competitions such as the Olympic Games prevented professional athletes from competing for so long	(2)</a:t>
            </a:r>
          </a:p>
          <a:p>
            <a:endParaRPr lang="en-GB" dirty="0">
              <a:latin typeface="+mj-lt"/>
            </a:endParaRPr>
          </a:p>
          <a:p>
            <a:r>
              <a:rPr lang="en-GB" i="1" dirty="0">
                <a:latin typeface="+mj-lt"/>
              </a:rPr>
              <a:t>Belief that the purest form of sport was amateur</a:t>
            </a:r>
          </a:p>
          <a:p>
            <a:r>
              <a:rPr lang="en-GB" i="1" dirty="0">
                <a:latin typeface="+mj-lt"/>
              </a:rPr>
              <a:t>Belief that competing for money was not ‘gentlemanly’</a:t>
            </a:r>
          </a:p>
          <a:p>
            <a:r>
              <a:rPr lang="en-GB" i="1" dirty="0">
                <a:latin typeface="+mj-lt"/>
              </a:rPr>
              <a:t>Beliefs established by the upper classes in the 1800’s</a:t>
            </a:r>
          </a:p>
          <a:p>
            <a:r>
              <a:rPr lang="en-GB" i="1" dirty="0">
                <a:latin typeface="+mj-lt"/>
              </a:rPr>
              <a:t>Fairness as an underlying principle; it was thought that training and competing professionally gave athletes an unfair advantage</a:t>
            </a:r>
          </a:p>
          <a:p>
            <a:endParaRPr lang="en-GB" i="1" dirty="0">
              <a:latin typeface="+mj-lt"/>
            </a:endParaRPr>
          </a:p>
          <a:p>
            <a:pPr>
              <a:buNone/>
            </a:pPr>
            <a:endParaRPr lang="en-GB" dirty="0">
              <a:latin typeface="+mj-lt"/>
            </a:endParaRPr>
          </a:p>
          <a:p>
            <a:endParaRPr lang="en-GB" dirty="0">
              <a:latin typeface="+mj-lt"/>
            </a:endParaRPr>
          </a:p>
          <a:p>
            <a:endParaRPr lang="en-GB" dirty="0">
              <a:latin typeface="+mj-lt"/>
            </a:endParaRPr>
          </a:p>
        </p:txBody>
      </p:sp>
      <p:sp>
        <p:nvSpPr>
          <p:cNvPr id="4" name="Footer Placeholder 2">
            <a:extLst>
              <a:ext uri="{FF2B5EF4-FFF2-40B4-BE49-F238E27FC236}">
                <a16:creationId xmlns:a16="http://schemas.microsoft.com/office/drawing/2014/main" id="{C79E95A4-B63C-0642-5817-E1393B4B1FE9}"/>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514CBDB-7473-E209-0BD6-CEFDD25D2817}"/>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84F97A98-CAC3-CEEA-9AAD-5E15FA1CF988}"/>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D65BC7C6-A188-5BE5-A332-76DF31622B7E}"/>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20997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linds(horizontal)">
                                      <p:cBhvr>
                                        <p:cTn id="13" dur="500"/>
                                        <p:tgtEl>
                                          <p:spTgt spid="3">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linds(horizontal)">
                                      <p:cBhvr>
                                        <p:cTn id="16" dur="500"/>
                                        <p:tgtEl>
                                          <p:spTgt spid="3">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linds(horizontal)">
                                      <p:cBhvr>
                                        <p:cTn id="19" dur="500"/>
                                        <p:tgtEl>
                                          <p:spTgt spid="3">
                                            <p:txEl>
                                              <p:pRg st="2" end="2"/>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linds(horizont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Questions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latin typeface="+mj-lt"/>
              </a:rPr>
              <a:t>Explain why events such as the Olympic Games made the transition to allow professionals to compete (3)</a:t>
            </a:r>
          </a:p>
          <a:p>
            <a:endParaRPr lang="en-GB" i="1" dirty="0">
              <a:latin typeface="+mj-lt"/>
            </a:endParaRPr>
          </a:p>
          <a:p>
            <a:r>
              <a:rPr lang="en-GB" i="1" dirty="0">
                <a:latin typeface="+mj-lt"/>
              </a:rPr>
              <a:t>The division between amateur and professional status started to become blurred</a:t>
            </a:r>
          </a:p>
          <a:p>
            <a:r>
              <a:rPr lang="en-GB" i="1" dirty="0">
                <a:latin typeface="+mj-lt"/>
              </a:rPr>
              <a:t>Amateurs began to gain funding from a variety of sources</a:t>
            </a:r>
          </a:p>
          <a:p>
            <a:r>
              <a:rPr lang="en-GB" i="1" dirty="0">
                <a:latin typeface="+mj-lt"/>
              </a:rPr>
              <a:t>Funding meant amateurs were able to dedicate more time to their sport</a:t>
            </a:r>
          </a:p>
          <a:p>
            <a:r>
              <a:rPr lang="en-GB" i="1" dirty="0">
                <a:latin typeface="+mj-lt"/>
              </a:rPr>
              <a:t> Funding also helped them to access better quality facilities, coaching and equipment</a:t>
            </a:r>
          </a:p>
          <a:p>
            <a:r>
              <a:rPr lang="en-GB" i="1" dirty="0">
                <a:latin typeface="+mj-lt"/>
              </a:rPr>
              <a:t>Some athletes were sponsored by their government/secretly paid/gained sponsorships/trust-funds/grants/compensated for missing work</a:t>
            </a:r>
          </a:p>
          <a:p>
            <a:r>
              <a:rPr lang="en-GB" i="1" dirty="0">
                <a:latin typeface="+mj-lt"/>
              </a:rPr>
              <a:t>It became harder to distinguish between professional and amateur performers</a:t>
            </a:r>
          </a:p>
          <a:p>
            <a:endParaRPr lang="en-GB" dirty="0">
              <a:latin typeface="+mj-lt"/>
            </a:endParaRPr>
          </a:p>
          <a:p>
            <a:endParaRPr lang="en-GB" i="1" dirty="0">
              <a:latin typeface="+mj-lt"/>
            </a:endParaRPr>
          </a:p>
          <a:p>
            <a:pPr>
              <a:buNone/>
            </a:pPr>
            <a:endParaRPr lang="en-GB" dirty="0">
              <a:latin typeface="+mj-lt"/>
            </a:endParaRPr>
          </a:p>
          <a:p>
            <a:endParaRPr lang="en-GB" dirty="0">
              <a:latin typeface="+mj-lt"/>
            </a:endParaRPr>
          </a:p>
          <a:p>
            <a:endParaRPr lang="en-GB" dirty="0">
              <a:latin typeface="+mj-lt"/>
            </a:endParaRPr>
          </a:p>
        </p:txBody>
      </p:sp>
      <p:sp>
        <p:nvSpPr>
          <p:cNvPr id="4" name="Footer Placeholder 2">
            <a:extLst>
              <a:ext uri="{FF2B5EF4-FFF2-40B4-BE49-F238E27FC236}">
                <a16:creationId xmlns:a16="http://schemas.microsoft.com/office/drawing/2014/main" id="{14CDB34C-C10E-9C02-1912-D90794DF0E74}"/>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E366593-A070-6BC7-EE6C-AACE2FD4AC4C}"/>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D3E41C7A-9C17-35A9-8AA6-A802276FC66F}"/>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5A275247-8640-BF5A-C9DB-1BA8B06E09CD}"/>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94662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linds(horizontal)">
                                      <p:cBhvr>
                                        <p:cTn id="16" dur="500"/>
                                        <p:tgtEl>
                                          <p:spTgt spid="3">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linds(horizontal)">
                                      <p:cBhvr>
                                        <p:cTn id="19" dur="500"/>
                                        <p:tgtEl>
                                          <p:spTgt spid="3">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blinds(horizontal)">
                                      <p:cBhvr>
                                        <p:cTn id="25" dur="500"/>
                                        <p:tgtEl>
                                          <p:spTgt spid="3">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linds(horizontal)">
                                      <p:cBhvr>
                                        <p:cTn id="28" dur="500"/>
                                        <p:tgtEl>
                                          <p:spTgt spid="3">
                                            <p:txEl>
                                              <p:pRg st="0" end="0"/>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blinds(horizontal)">
                                      <p:cBhvr>
                                        <p:cTn id="31" dur="500"/>
                                        <p:tgtEl>
                                          <p:spTgt spid="3">
                                            <p:txEl>
                                              <p:pRg st="2" end="2"/>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blinds(horizontal)">
                                      <p:cBhvr>
                                        <p:cTn id="34" dur="500"/>
                                        <p:tgtEl>
                                          <p:spTgt spid="3">
                                            <p:txEl>
                                              <p:pRg st="3" end="3"/>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blinds(horizontal)">
                                      <p:cBhvr>
                                        <p:cTn id="37" dur="500"/>
                                        <p:tgtEl>
                                          <p:spTgt spid="3">
                                            <p:txEl>
                                              <p:pRg st="4" end="4"/>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blinds(horizontal)">
                                      <p:cBhvr>
                                        <p:cTn id="40" dur="500"/>
                                        <p:tgtEl>
                                          <p:spTgt spid="3">
                                            <p:txEl>
                                              <p:pRg st="5" end="5"/>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blinds(horizontal)">
                                      <p:cBhvr>
                                        <p:cTn id="43" dur="500"/>
                                        <p:tgtEl>
                                          <p:spTgt spid="3">
                                            <p:txEl>
                                              <p:pRg st="6" end="6"/>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blinds(horizontal)">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864096"/>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Sportsmanship and gamesmanship</a:t>
            </a:r>
          </a:p>
        </p:txBody>
      </p:sp>
      <p:sp>
        <p:nvSpPr>
          <p:cNvPr id="3" name="Content Placeholder 2"/>
          <p:cNvSpPr>
            <a:spLocks noGrp="1"/>
          </p:cNvSpPr>
          <p:nvPr>
            <p:ph idx="1"/>
          </p:nvPr>
        </p:nvSpPr>
        <p:spPr>
          <a:xfrm>
            <a:off x="457200" y="1196752"/>
            <a:ext cx="8229600" cy="5328592"/>
          </a:xfrm>
          <a:no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en-GB" sz="2400" dirty="0">
              <a:latin typeface="+mj-lt"/>
            </a:endParaRPr>
          </a:p>
          <a:p>
            <a:pPr>
              <a:buNone/>
            </a:pPr>
            <a:endParaRPr lang="en-GB" sz="2400" dirty="0">
              <a:latin typeface="+mj-lt"/>
            </a:endParaRPr>
          </a:p>
          <a:p>
            <a:r>
              <a:rPr lang="en-GB" sz="2400" dirty="0">
                <a:latin typeface="+mj-lt"/>
              </a:rPr>
              <a:t>What do you know about the terms </a:t>
            </a:r>
            <a:r>
              <a:rPr lang="en-GB" sz="2400" u="sng" dirty="0">
                <a:latin typeface="+mj-lt"/>
              </a:rPr>
              <a:t>sportsmanship</a:t>
            </a:r>
            <a:r>
              <a:rPr lang="en-GB" sz="2400" dirty="0">
                <a:latin typeface="+mj-lt"/>
              </a:rPr>
              <a:t> and </a:t>
            </a:r>
            <a:r>
              <a:rPr lang="en-GB" sz="2400" u="sng" dirty="0">
                <a:latin typeface="+mj-lt"/>
              </a:rPr>
              <a:t>gamesmanship</a:t>
            </a:r>
            <a:r>
              <a:rPr lang="en-GB" sz="2400" dirty="0">
                <a:latin typeface="+mj-lt"/>
              </a:rPr>
              <a:t>?</a:t>
            </a:r>
          </a:p>
          <a:p>
            <a:r>
              <a:rPr lang="en-GB" sz="2400" dirty="0">
                <a:latin typeface="+mj-lt"/>
              </a:rPr>
              <a:t>Can you provide any practical examples of </a:t>
            </a:r>
            <a:r>
              <a:rPr lang="en-GB" sz="2400" u="sng" dirty="0">
                <a:latin typeface="+mj-lt"/>
              </a:rPr>
              <a:t>sportsmanship</a:t>
            </a:r>
            <a:r>
              <a:rPr lang="en-GB" sz="2400" dirty="0">
                <a:latin typeface="+mj-lt"/>
              </a:rPr>
              <a:t>?</a:t>
            </a:r>
            <a:endParaRPr lang="en-GB" sz="2400" u="sng" dirty="0">
              <a:latin typeface="+mj-lt"/>
            </a:endParaRPr>
          </a:p>
          <a:p>
            <a:r>
              <a:rPr lang="en-GB" sz="2400" dirty="0">
                <a:latin typeface="+mj-lt"/>
              </a:rPr>
              <a:t>Can you provide any practical examples of </a:t>
            </a:r>
            <a:r>
              <a:rPr lang="en-GB" sz="2400" u="sng" dirty="0">
                <a:latin typeface="+mj-lt"/>
              </a:rPr>
              <a:t>gamesmanship</a:t>
            </a:r>
            <a:r>
              <a:rPr lang="en-GB" sz="2400" dirty="0">
                <a:latin typeface="+mj-lt"/>
              </a:rPr>
              <a:t>?</a:t>
            </a:r>
          </a:p>
          <a:p>
            <a:endParaRPr lang="en-GB" sz="2400" u="sng" dirty="0">
              <a:latin typeface="+mj-lt"/>
            </a:endParaRPr>
          </a:p>
          <a:p>
            <a:endParaRPr lang="en-GB" sz="2400" dirty="0">
              <a:latin typeface="+mj-lt"/>
            </a:endParaRPr>
          </a:p>
          <a:p>
            <a:endParaRPr lang="en-GB" dirty="0">
              <a:latin typeface="+mj-lt"/>
            </a:endParaRPr>
          </a:p>
          <a:p>
            <a:endParaRPr lang="en-GB" dirty="0">
              <a:latin typeface="+mj-lt"/>
            </a:endParaRPr>
          </a:p>
        </p:txBody>
      </p:sp>
      <p:sp>
        <p:nvSpPr>
          <p:cNvPr id="5" name="TextBox 4">
            <a:extLst>
              <a:ext uri="{FF2B5EF4-FFF2-40B4-BE49-F238E27FC236}">
                <a16:creationId xmlns:a16="http://schemas.microsoft.com/office/drawing/2014/main" id="{097BC3FA-B866-D04C-8488-9DC5F10E6F98}"/>
              </a:ext>
            </a:extLst>
          </p:cNvPr>
          <p:cNvSpPr txBox="1"/>
          <p:nvPr/>
        </p:nvSpPr>
        <p:spPr>
          <a:xfrm>
            <a:off x="5940152" y="1268760"/>
            <a:ext cx="2664295" cy="646331"/>
          </a:xfrm>
          <a:prstGeom prst="rect">
            <a:avLst/>
          </a:prstGeom>
          <a:solidFill>
            <a:schemeClr val="bg1"/>
          </a:solidFill>
          <a:ln>
            <a:solidFill>
              <a:srgbClr val="FF0000"/>
            </a:solidFill>
          </a:ln>
        </p:spPr>
        <p:txBody>
          <a:bodyPr wrap="square" rtlCol="0">
            <a:spAutoFit/>
          </a:bodyPr>
          <a:lstStyle/>
          <a:p>
            <a:r>
              <a:rPr lang="en-GB" dirty="0">
                <a:latin typeface="+mj-lt"/>
              </a:rPr>
              <a:t>Discuss questions in pairs or record your own notes</a:t>
            </a:r>
          </a:p>
        </p:txBody>
      </p:sp>
      <p:pic>
        <p:nvPicPr>
          <p:cNvPr id="6" name="Picture 5">
            <a:extLst>
              <a:ext uri="{FF2B5EF4-FFF2-40B4-BE49-F238E27FC236}">
                <a16:creationId xmlns:a16="http://schemas.microsoft.com/office/drawing/2014/main" id="{6491D6D4-EEEB-4849-83C9-46654C18C0CA}"/>
              </a:ext>
            </a:extLst>
          </p:cNvPr>
          <p:cNvPicPr>
            <a:picLocks noChangeAspect="1"/>
          </p:cNvPicPr>
          <p:nvPr/>
        </p:nvPicPr>
        <p:blipFill rotWithShape="1">
          <a:blip r:embed="rId3"/>
          <a:srcRect l="16273" r="12690"/>
          <a:stretch/>
        </p:blipFill>
        <p:spPr>
          <a:xfrm>
            <a:off x="440844" y="4371377"/>
            <a:ext cx="2952328" cy="2173082"/>
          </a:xfrm>
          <a:prstGeom prst="rect">
            <a:avLst/>
          </a:prstGeom>
          <a:ln>
            <a:noFill/>
          </a:ln>
          <a:effectLst>
            <a:softEdge rad="112500"/>
          </a:effectLst>
        </p:spPr>
      </p:pic>
      <p:pic>
        <p:nvPicPr>
          <p:cNvPr id="7" name="Picture 6">
            <a:extLst>
              <a:ext uri="{FF2B5EF4-FFF2-40B4-BE49-F238E27FC236}">
                <a16:creationId xmlns:a16="http://schemas.microsoft.com/office/drawing/2014/main" id="{AFD0C4FE-A18B-A840-BA4B-772714FD0A63}"/>
              </a:ext>
            </a:extLst>
          </p:cNvPr>
          <p:cNvPicPr>
            <a:picLocks noChangeAspect="1"/>
          </p:cNvPicPr>
          <p:nvPr/>
        </p:nvPicPr>
        <p:blipFill rotWithShape="1">
          <a:blip r:embed="rId4"/>
          <a:srcRect l="20855" r="15829"/>
          <a:stretch/>
        </p:blipFill>
        <p:spPr>
          <a:xfrm>
            <a:off x="3249156" y="4365850"/>
            <a:ext cx="2418637" cy="2148727"/>
          </a:xfrm>
          <a:prstGeom prst="rect">
            <a:avLst/>
          </a:prstGeom>
          <a:ln>
            <a:noFill/>
          </a:ln>
          <a:effectLst>
            <a:softEdge rad="112500"/>
          </a:effectLst>
        </p:spPr>
      </p:pic>
      <p:pic>
        <p:nvPicPr>
          <p:cNvPr id="8" name="Picture 7">
            <a:extLst>
              <a:ext uri="{FF2B5EF4-FFF2-40B4-BE49-F238E27FC236}">
                <a16:creationId xmlns:a16="http://schemas.microsoft.com/office/drawing/2014/main" id="{93D66B6C-88B7-A04D-A645-360E7D993248}"/>
              </a:ext>
            </a:extLst>
          </p:cNvPr>
          <p:cNvPicPr>
            <a:picLocks noChangeAspect="1"/>
          </p:cNvPicPr>
          <p:nvPr/>
        </p:nvPicPr>
        <p:blipFill rotWithShape="1">
          <a:blip r:embed="rId5"/>
          <a:srcRect r="16884"/>
          <a:stretch/>
        </p:blipFill>
        <p:spPr>
          <a:xfrm>
            <a:off x="5501498" y="4365104"/>
            <a:ext cx="3220266" cy="2179356"/>
          </a:xfrm>
          <a:prstGeom prst="rect">
            <a:avLst/>
          </a:prstGeom>
          <a:ln>
            <a:noFill/>
          </a:ln>
          <a:effectLst>
            <a:softEdge rad="112500"/>
          </a:effectLst>
        </p:spPr>
      </p:pic>
      <p:sp>
        <p:nvSpPr>
          <p:cNvPr id="4" name="Footer Placeholder 2">
            <a:extLst>
              <a:ext uri="{FF2B5EF4-FFF2-40B4-BE49-F238E27FC236}">
                <a16:creationId xmlns:a16="http://schemas.microsoft.com/office/drawing/2014/main" id="{7CD14BEC-30F9-3C18-EAB4-594971E832D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3492F48-0ADA-A96D-4B78-8B6C462CD16A}"/>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12E96959-54D9-326C-5FFA-E9978EB5C96D}"/>
              </a:ext>
            </a:extLst>
          </p:cNvPr>
          <p:cNvPicPr>
            <a:picLocks noChangeAspect="1"/>
          </p:cNvPicPr>
          <p:nvPr/>
        </p:nvPicPr>
        <p:blipFill>
          <a:blip r:embed="rId7"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140DDE6B-211A-7FB7-4B9C-98E5F22E9809}"/>
              </a:ext>
            </a:extLst>
          </p:cNvPr>
          <p:cNvPicPr>
            <a:picLocks noChangeAspect="1"/>
          </p:cNvPicPr>
          <p:nvPr/>
        </p:nvPicPr>
        <p:blipFill>
          <a:blip r:embed="rId8"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246045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792088"/>
          </a:xfrm>
          <a:noFill/>
        </p:spPr>
        <p:style>
          <a:lnRef idx="2">
            <a:schemeClr val="dk1"/>
          </a:lnRef>
          <a:fillRef idx="1">
            <a:schemeClr val="lt1"/>
          </a:fillRef>
          <a:effectRef idx="0">
            <a:schemeClr val="dk1"/>
          </a:effectRef>
          <a:fontRef idx="minor">
            <a:schemeClr val="dk1"/>
          </a:fontRef>
        </p:style>
        <p:txBody>
          <a:bodyPr>
            <a:noAutofit/>
          </a:bodyPr>
          <a:lstStyle/>
          <a:p>
            <a:r>
              <a:rPr lang="en-GB" sz="4000" dirty="0">
                <a:latin typeface="+mj-lt"/>
              </a:rPr>
              <a:t>Sportsmanship and gamesmanship</a:t>
            </a:r>
          </a:p>
        </p:txBody>
      </p:sp>
      <p:sp>
        <p:nvSpPr>
          <p:cNvPr id="3" name="Content Placeholder 2"/>
          <p:cNvSpPr>
            <a:spLocks noGrp="1"/>
          </p:cNvSpPr>
          <p:nvPr>
            <p:ph idx="1"/>
          </p:nvPr>
        </p:nvSpPr>
        <p:spPr>
          <a:xfrm>
            <a:off x="457200" y="1124744"/>
            <a:ext cx="8229600" cy="5400600"/>
          </a:xfrm>
          <a:noFill/>
        </p:spPr>
        <p:style>
          <a:lnRef idx="2">
            <a:schemeClr val="dk1"/>
          </a:lnRef>
          <a:fillRef idx="1">
            <a:schemeClr val="lt1"/>
          </a:fillRef>
          <a:effectRef idx="0">
            <a:schemeClr val="dk1"/>
          </a:effectRef>
          <a:fontRef idx="minor">
            <a:schemeClr val="dk1"/>
          </a:fontRef>
        </p:style>
        <p:txBody>
          <a:bodyPr>
            <a:normAutofit/>
          </a:bodyPr>
          <a:lstStyle/>
          <a:p>
            <a:r>
              <a:rPr lang="en-GB" sz="2000" b="1" dirty="0">
                <a:latin typeface="+mj-lt"/>
              </a:rPr>
              <a:t>Sportsmanship – </a:t>
            </a:r>
          </a:p>
          <a:p>
            <a:r>
              <a:rPr lang="en-GB" sz="2000" u="sng" dirty="0">
                <a:latin typeface="+mj-lt"/>
              </a:rPr>
              <a:t>‘Upholding the spirit of the game by being honest, playing by the rules and showing respect for your opponents’</a:t>
            </a:r>
          </a:p>
          <a:p>
            <a:r>
              <a:rPr lang="en-GB" sz="2000" dirty="0">
                <a:latin typeface="+mj-lt"/>
              </a:rPr>
              <a:t>This relates to the traditional values of amateur sport; acting with sportsmanlike behaviour was seen as essential to the ‘gentleman amateur’</a:t>
            </a:r>
          </a:p>
          <a:p>
            <a:r>
              <a:rPr lang="en-GB" sz="2000" b="1" dirty="0">
                <a:latin typeface="+mj-lt"/>
              </a:rPr>
              <a:t>Gamesmanship – </a:t>
            </a:r>
          </a:p>
          <a:p>
            <a:r>
              <a:rPr lang="en-GB" sz="2000" u="sng" dirty="0">
                <a:latin typeface="+mj-lt"/>
              </a:rPr>
              <a:t>‘Seeking to gain an advantage in any way you can that is not against the rules’</a:t>
            </a:r>
          </a:p>
          <a:p>
            <a:r>
              <a:rPr lang="en-GB" sz="2000" dirty="0">
                <a:latin typeface="+mj-lt"/>
              </a:rPr>
              <a:t>At times this may seem unfair and treads a fine line between cheating and playing by the rules</a:t>
            </a:r>
          </a:p>
          <a:p>
            <a:endParaRPr lang="en-GB" dirty="0">
              <a:latin typeface="+mj-lt"/>
            </a:endParaRPr>
          </a:p>
          <a:p>
            <a:endParaRPr lang="en-GB" dirty="0">
              <a:latin typeface="+mj-lt"/>
            </a:endParaRPr>
          </a:p>
        </p:txBody>
      </p:sp>
      <p:sp>
        <p:nvSpPr>
          <p:cNvPr id="5" name="TextBox 4"/>
          <p:cNvSpPr txBox="1"/>
          <p:nvPr/>
        </p:nvSpPr>
        <p:spPr>
          <a:xfrm>
            <a:off x="179512" y="4941168"/>
            <a:ext cx="6264696" cy="1754326"/>
          </a:xfrm>
          <a:prstGeom prst="rect">
            <a:avLst/>
          </a:prstGeom>
          <a:solidFill>
            <a:schemeClr val="bg1"/>
          </a:solidFill>
          <a:ln>
            <a:solidFill>
              <a:srgbClr val="FF0000"/>
            </a:solidFill>
          </a:ln>
        </p:spPr>
        <p:txBody>
          <a:bodyPr wrap="square" rtlCol="0">
            <a:spAutoFit/>
          </a:bodyPr>
          <a:lstStyle/>
          <a:p>
            <a:r>
              <a:rPr lang="en-GB" b="1" dirty="0">
                <a:latin typeface="+mj-lt"/>
              </a:rPr>
              <a:t>Videos – </a:t>
            </a:r>
            <a:r>
              <a:rPr lang="en-GB" i="1" dirty="0">
                <a:latin typeface="+mj-lt"/>
              </a:rPr>
              <a:t>sportsmanship or gamesmanship?</a:t>
            </a:r>
          </a:p>
          <a:p>
            <a:pPr marL="342900" indent="-342900">
              <a:buAutoNum type="arabicParenR"/>
            </a:pPr>
            <a:r>
              <a:rPr lang="en-MY" dirty="0">
                <a:latin typeface="+mj-lt"/>
                <a:hlinkClick r:id="rId3"/>
              </a:rPr>
              <a:t>https://www.youtube.com/watch?v=xOZ8VZi6mQs&amp;t=3s</a:t>
            </a:r>
            <a:endParaRPr lang="en-MY" dirty="0">
              <a:latin typeface="+mj-lt"/>
            </a:endParaRPr>
          </a:p>
          <a:p>
            <a:pPr marL="342900" indent="-342900">
              <a:buAutoNum type="arabicParenR"/>
            </a:pPr>
            <a:r>
              <a:rPr lang="en-MY" dirty="0">
                <a:latin typeface="+mj-lt"/>
                <a:hlinkClick r:id="rId4"/>
              </a:rPr>
              <a:t>https://www.youtube.com/watch?v=dCVlRFWOjgE</a:t>
            </a:r>
            <a:endParaRPr lang="en-GB" b="1" dirty="0">
              <a:latin typeface="+mj-lt"/>
            </a:endParaRPr>
          </a:p>
          <a:p>
            <a:pPr marL="342900" indent="-342900">
              <a:buAutoNum type="arabicParenR"/>
            </a:pPr>
            <a:r>
              <a:rPr lang="en-MY" dirty="0">
                <a:latin typeface="+mj-lt"/>
                <a:hlinkClick r:id="rId5"/>
              </a:rPr>
              <a:t>https://www.youtube.com/watch?v=liCRrheKIOI</a:t>
            </a:r>
            <a:endParaRPr lang="en-MY" dirty="0">
              <a:latin typeface="+mj-lt"/>
            </a:endParaRPr>
          </a:p>
          <a:p>
            <a:pPr marL="342900" indent="-342900">
              <a:buAutoNum type="arabicParenR"/>
            </a:pPr>
            <a:r>
              <a:rPr lang="en-MY" dirty="0">
                <a:latin typeface="+mj-lt"/>
                <a:hlinkClick r:id="rId6"/>
              </a:rPr>
              <a:t>https://www.youtube.com/watch?v=OiW0IPrv1Ro</a:t>
            </a:r>
            <a:endParaRPr lang="en-MY" dirty="0">
              <a:latin typeface="+mj-lt"/>
            </a:endParaRPr>
          </a:p>
          <a:p>
            <a:pPr marL="342900" indent="-342900">
              <a:buAutoNum type="arabicParenR"/>
            </a:pPr>
            <a:r>
              <a:rPr lang="en-MY" dirty="0">
                <a:latin typeface="+mj-lt"/>
                <a:hlinkClick r:id="rId7"/>
              </a:rPr>
              <a:t>https://www.youtube.com/watch?v=5mHjvFpsjLk</a:t>
            </a:r>
            <a:endParaRPr lang="en-GB" dirty="0">
              <a:latin typeface="+mj-lt"/>
            </a:endParaRPr>
          </a:p>
        </p:txBody>
      </p:sp>
      <p:sp>
        <p:nvSpPr>
          <p:cNvPr id="6" name="TextBox 5"/>
          <p:cNvSpPr txBox="1"/>
          <p:nvPr/>
        </p:nvSpPr>
        <p:spPr>
          <a:xfrm>
            <a:off x="7668344" y="116632"/>
            <a:ext cx="1368152" cy="369332"/>
          </a:xfrm>
          <a:prstGeom prst="rect">
            <a:avLst/>
          </a:prstGeom>
          <a:solidFill>
            <a:schemeClr val="bg1"/>
          </a:solidFill>
          <a:ln>
            <a:solidFill>
              <a:srgbClr val="FF0000"/>
            </a:solidFill>
          </a:ln>
        </p:spPr>
        <p:txBody>
          <a:bodyPr wrap="square" rtlCol="0">
            <a:spAutoFit/>
          </a:bodyPr>
          <a:lstStyle/>
          <a:p>
            <a:r>
              <a:rPr lang="en-GB" dirty="0">
                <a:latin typeface="+mj-lt"/>
              </a:rPr>
              <a:t>Definitions</a:t>
            </a:r>
          </a:p>
        </p:txBody>
      </p:sp>
      <p:sp>
        <p:nvSpPr>
          <p:cNvPr id="4" name="Footer Placeholder 2">
            <a:extLst>
              <a:ext uri="{FF2B5EF4-FFF2-40B4-BE49-F238E27FC236}">
                <a16:creationId xmlns:a16="http://schemas.microsoft.com/office/drawing/2014/main" id="{3264216F-A2D1-7282-022C-CCBC6C1A0CEF}"/>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4815E1D-0D91-BAFA-AE9E-5407685E7770}"/>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D1D64FFF-82E1-5E61-5F53-2E8F5D8B5EAA}"/>
              </a:ext>
            </a:extLst>
          </p:cNvPr>
          <p:cNvPicPr>
            <a:picLocks noChangeAspect="1"/>
          </p:cNvPicPr>
          <p:nvPr/>
        </p:nvPicPr>
        <p:blipFill>
          <a:blip r:embed="rId9"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AEE36A1C-65A8-A5BF-97EA-EF805A7283E4}"/>
              </a:ext>
            </a:extLst>
          </p:cNvPr>
          <p:cNvPicPr>
            <a:picLocks noChangeAspect="1"/>
          </p:cNvPicPr>
          <p:nvPr/>
        </p:nvPicPr>
        <p:blipFill>
          <a:blip r:embed="rId10"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41454765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Sportsmanship and gamesmanship</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endParaRPr lang="en-GB" sz="2400" b="1" dirty="0">
              <a:latin typeface="+mj-lt"/>
            </a:endParaRPr>
          </a:p>
          <a:p>
            <a:endParaRPr lang="en-GB" sz="2400" b="1" dirty="0">
              <a:latin typeface="+mj-lt"/>
            </a:endParaRPr>
          </a:p>
          <a:p>
            <a:r>
              <a:rPr lang="en-GB" sz="2400" b="1" dirty="0">
                <a:latin typeface="+mj-lt"/>
              </a:rPr>
              <a:t>Task – </a:t>
            </a:r>
            <a:endParaRPr lang="en-GB" sz="2400" dirty="0">
              <a:latin typeface="+mj-lt"/>
            </a:endParaRPr>
          </a:p>
          <a:p>
            <a:pPr marL="850392" lvl="1" indent="-457200">
              <a:buFont typeface="+mj-lt"/>
              <a:buAutoNum type="arabicPeriod"/>
            </a:pPr>
            <a:r>
              <a:rPr lang="en-GB" sz="2000" dirty="0">
                <a:latin typeface="+mj-lt"/>
              </a:rPr>
              <a:t>Select a sport that you play regularly or enjoy watching</a:t>
            </a:r>
          </a:p>
          <a:p>
            <a:pPr marL="850392" lvl="1" indent="-457200">
              <a:buFont typeface="+mj-lt"/>
              <a:buAutoNum type="arabicPeriod"/>
            </a:pPr>
            <a:r>
              <a:rPr lang="en-GB" sz="2000" dirty="0">
                <a:latin typeface="+mj-lt"/>
              </a:rPr>
              <a:t>Note down examples of </a:t>
            </a:r>
            <a:r>
              <a:rPr lang="en-GB" sz="2000" u="sng" dirty="0">
                <a:latin typeface="+mj-lt"/>
              </a:rPr>
              <a:t>sportsmanship</a:t>
            </a:r>
            <a:r>
              <a:rPr lang="en-GB" sz="2000" dirty="0">
                <a:latin typeface="+mj-lt"/>
              </a:rPr>
              <a:t> that exist in that sport</a:t>
            </a:r>
          </a:p>
          <a:p>
            <a:pPr marL="850392" lvl="1" indent="-457200">
              <a:buFont typeface="+mj-lt"/>
              <a:buAutoNum type="arabicPeriod"/>
            </a:pPr>
            <a:r>
              <a:rPr lang="en-GB" sz="2000" dirty="0">
                <a:latin typeface="+mj-lt"/>
              </a:rPr>
              <a:t>Note down examples of </a:t>
            </a:r>
            <a:r>
              <a:rPr lang="en-GB" sz="2000" u="sng" dirty="0">
                <a:latin typeface="+mj-lt"/>
              </a:rPr>
              <a:t>gamesmanship</a:t>
            </a:r>
            <a:r>
              <a:rPr lang="en-GB" sz="2000" dirty="0">
                <a:latin typeface="+mj-lt"/>
              </a:rPr>
              <a:t> that exist in that sport</a:t>
            </a:r>
          </a:p>
          <a:p>
            <a:pPr marL="850392" lvl="1" indent="-457200">
              <a:buFont typeface="+mj-lt"/>
              <a:buAutoNum type="arabicPeriod"/>
            </a:pPr>
            <a:r>
              <a:rPr lang="en-GB" sz="2000" dirty="0">
                <a:latin typeface="+mj-lt"/>
              </a:rPr>
              <a:t>Share your answers with a partner and see if they can identify any examples that you missed</a:t>
            </a:r>
          </a:p>
          <a:p>
            <a:pPr marL="850392" lvl="1" indent="-457200">
              <a:buFont typeface="+mj-lt"/>
              <a:buAutoNum type="arabicPeriod"/>
            </a:pPr>
            <a:endParaRPr lang="en-GB" sz="2000" dirty="0">
              <a:latin typeface="+mj-lt"/>
            </a:endParaRPr>
          </a:p>
          <a:p>
            <a:pPr marL="850392" lvl="1" indent="-457200">
              <a:buNone/>
            </a:pPr>
            <a:r>
              <a:rPr lang="en-GB" sz="2000" b="1" i="1" u="sng" dirty="0">
                <a:latin typeface="+mj-lt"/>
              </a:rPr>
              <a:t>Extension</a:t>
            </a:r>
            <a:r>
              <a:rPr lang="en-GB" sz="2000" i="1" dirty="0">
                <a:latin typeface="+mj-lt"/>
              </a:rPr>
              <a:t> – for at least one of the examples you have given, explain why it demonstrates sportsmanship or gamesmanship</a:t>
            </a:r>
          </a:p>
          <a:p>
            <a:endParaRPr lang="en-GB" sz="2400" dirty="0">
              <a:latin typeface="+mj-lt"/>
            </a:endParaRPr>
          </a:p>
          <a:p>
            <a:endParaRPr lang="en-GB" dirty="0">
              <a:latin typeface="+mj-lt"/>
            </a:endParaRPr>
          </a:p>
          <a:p>
            <a:endParaRPr lang="en-GB" dirty="0">
              <a:latin typeface="+mj-lt"/>
            </a:endParaRPr>
          </a:p>
        </p:txBody>
      </p:sp>
      <p:sp>
        <p:nvSpPr>
          <p:cNvPr id="4" name="Footer Placeholder 2">
            <a:extLst>
              <a:ext uri="{FF2B5EF4-FFF2-40B4-BE49-F238E27FC236}">
                <a16:creationId xmlns:a16="http://schemas.microsoft.com/office/drawing/2014/main" id="{A7234ACC-68D0-EBF8-A9FA-EB1033CD4BC3}"/>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6CC1E4-A5C2-130A-4D9D-C5CFDB95A8DF}"/>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892F193D-C7E0-D3C2-CB3E-96844D803421}"/>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C015D126-F699-8B90-2A7F-BE60D2E13843}"/>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0753567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97768"/>
            <a:ext cx="8517632" cy="638944"/>
          </a:xfrm>
          <a:noFill/>
        </p:spPr>
        <p:style>
          <a:lnRef idx="2">
            <a:schemeClr val="dk1"/>
          </a:lnRef>
          <a:fillRef idx="1">
            <a:schemeClr val="lt1"/>
          </a:fillRef>
          <a:effectRef idx="0">
            <a:schemeClr val="dk1"/>
          </a:effectRef>
          <a:fontRef idx="minor">
            <a:schemeClr val="dk1"/>
          </a:fontRef>
        </p:style>
        <p:txBody>
          <a:bodyPr>
            <a:noAutofit/>
          </a:bodyPr>
          <a:lstStyle/>
          <a:p>
            <a:r>
              <a:rPr lang="en-GB" sz="3600" dirty="0">
                <a:latin typeface="+mj-lt"/>
              </a:rPr>
              <a:t>Sportsmanship or gamesmanship?</a:t>
            </a:r>
          </a:p>
        </p:txBody>
      </p:sp>
      <p:sp>
        <p:nvSpPr>
          <p:cNvPr id="3" name="Content Placeholder 2"/>
          <p:cNvSpPr>
            <a:spLocks noGrp="1"/>
          </p:cNvSpPr>
          <p:nvPr>
            <p:ph idx="1"/>
          </p:nvPr>
        </p:nvSpPr>
        <p:spPr>
          <a:xfrm>
            <a:off x="179512" y="908720"/>
            <a:ext cx="8507288" cy="5760639"/>
          </a:xfrm>
          <a:noFill/>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457200" indent="-457200"/>
            <a:r>
              <a:rPr lang="en-GB" sz="2000" dirty="0">
                <a:latin typeface="+mj-lt"/>
              </a:rPr>
              <a:t>For each of the following state whether you think it’s an example of </a:t>
            </a:r>
            <a:r>
              <a:rPr lang="en-GB" sz="2000" u="sng" dirty="0">
                <a:latin typeface="+mj-lt"/>
              </a:rPr>
              <a:t>sportsmanship</a:t>
            </a:r>
            <a:r>
              <a:rPr lang="en-GB" sz="2000" dirty="0">
                <a:latin typeface="+mj-lt"/>
              </a:rPr>
              <a:t>, </a:t>
            </a:r>
            <a:r>
              <a:rPr lang="en-GB" sz="2000" u="sng" dirty="0">
                <a:latin typeface="+mj-lt"/>
              </a:rPr>
              <a:t>gamesmanship</a:t>
            </a:r>
            <a:r>
              <a:rPr lang="en-GB" sz="2000" dirty="0">
                <a:latin typeface="+mj-lt"/>
              </a:rPr>
              <a:t>, or </a:t>
            </a:r>
            <a:r>
              <a:rPr lang="en-GB" sz="2000" u="sng" dirty="0">
                <a:latin typeface="+mj-lt"/>
              </a:rPr>
              <a:t>breaking the rules</a:t>
            </a:r>
          </a:p>
          <a:p>
            <a:pPr marL="457200" indent="-457200"/>
            <a:endParaRPr lang="en-GB" sz="2000" u="sng" dirty="0">
              <a:latin typeface="+mj-lt"/>
            </a:endParaRPr>
          </a:p>
          <a:p>
            <a:pPr marL="457200" indent="-457200">
              <a:buFont typeface="+mj-lt"/>
              <a:buAutoNum type="arabicPeriod"/>
            </a:pPr>
            <a:r>
              <a:rPr lang="en-GB" sz="2000" b="1" dirty="0">
                <a:latin typeface="+mj-lt"/>
              </a:rPr>
              <a:t>Football</a:t>
            </a:r>
            <a:r>
              <a:rPr lang="en-GB" sz="2000" dirty="0">
                <a:latin typeface="+mj-lt"/>
              </a:rPr>
              <a:t> – Shielding the ball by the corner flag to run down the clock</a:t>
            </a:r>
          </a:p>
          <a:p>
            <a:pPr marL="457200" indent="-457200">
              <a:buFont typeface="+mj-lt"/>
              <a:buAutoNum type="arabicPeriod"/>
            </a:pPr>
            <a:r>
              <a:rPr lang="en-GB" sz="2000" b="1" dirty="0">
                <a:latin typeface="+mj-lt"/>
              </a:rPr>
              <a:t>Cricket</a:t>
            </a:r>
            <a:r>
              <a:rPr lang="en-GB" sz="2000" dirty="0">
                <a:latin typeface="+mj-lt"/>
              </a:rPr>
              <a:t> – Fielding team applauding an outstanding shot</a:t>
            </a:r>
          </a:p>
          <a:p>
            <a:pPr marL="457200" indent="-457200">
              <a:buFont typeface="+mj-lt"/>
              <a:buAutoNum type="arabicPeriod"/>
            </a:pPr>
            <a:r>
              <a:rPr lang="en-GB" sz="2000" b="1" dirty="0">
                <a:latin typeface="+mj-lt"/>
              </a:rPr>
              <a:t>Cricket</a:t>
            </a:r>
            <a:r>
              <a:rPr lang="en-GB" sz="2000" dirty="0">
                <a:latin typeface="+mj-lt"/>
              </a:rPr>
              <a:t> – Pretending the ball didn’t touch the bat when caught out</a:t>
            </a:r>
          </a:p>
          <a:p>
            <a:pPr marL="457200" indent="-457200">
              <a:buFont typeface="+mj-lt"/>
              <a:buAutoNum type="arabicPeriod"/>
            </a:pPr>
            <a:r>
              <a:rPr lang="en-GB" sz="2000" b="1" dirty="0">
                <a:latin typeface="+mj-lt"/>
              </a:rPr>
              <a:t>Boxing</a:t>
            </a:r>
            <a:r>
              <a:rPr lang="en-GB" sz="2000" dirty="0">
                <a:latin typeface="+mj-lt"/>
              </a:rPr>
              <a:t> – ‘Psyching out’ the opponent during the fight</a:t>
            </a:r>
          </a:p>
          <a:p>
            <a:pPr marL="457200" indent="-457200">
              <a:buFont typeface="+mj-lt"/>
              <a:buAutoNum type="arabicPeriod"/>
            </a:pPr>
            <a:r>
              <a:rPr lang="en-GB" sz="2000" b="1" dirty="0">
                <a:latin typeface="+mj-lt"/>
              </a:rPr>
              <a:t>Tennis</a:t>
            </a:r>
            <a:r>
              <a:rPr lang="en-GB" sz="2000" dirty="0">
                <a:latin typeface="+mj-lt"/>
              </a:rPr>
              <a:t> – ‘Grunting’ during a point</a:t>
            </a:r>
          </a:p>
          <a:p>
            <a:pPr marL="457200" indent="-457200">
              <a:buFont typeface="+mj-lt"/>
              <a:buAutoNum type="arabicPeriod"/>
            </a:pPr>
            <a:r>
              <a:rPr lang="en-GB" sz="2000" b="1" dirty="0">
                <a:latin typeface="+mj-lt"/>
              </a:rPr>
              <a:t>Football</a:t>
            </a:r>
            <a:r>
              <a:rPr lang="en-GB" sz="2000" dirty="0">
                <a:latin typeface="+mj-lt"/>
              </a:rPr>
              <a:t> – Refusing to celebrate when scoring against former club</a:t>
            </a:r>
          </a:p>
          <a:p>
            <a:pPr marL="457200" indent="-457200">
              <a:buFont typeface="+mj-lt"/>
              <a:buAutoNum type="arabicPeriod"/>
            </a:pPr>
            <a:r>
              <a:rPr lang="en-GB" sz="2000" b="1" dirty="0">
                <a:latin typeface="+mj-lt"/>
              </a:rPr>
              <a:t>Boxing</a:t>
            </a:r>
            <a:r>
              <a:rPr lang="en-GB" sz="2000" dirty="0">
                <a:latin typeface="+mj-lt"/>
              </a:rPr>
              <a:t> – Hitting below the belt</a:t>
            </a:r>
          </a:p>
          <a:p>
            <a:pPr marL="457200" indent="-457200">
              <a:buFont typeface="+mj-lt"/>
              <a:buAutoNum type="arabicPeriod"/>
            </a:pPr>
            <a:r>
              <a:rPr lang="en-GB" sz="2000" b="1" dirty="0">
                <a:latin typeface="+mj-lt"/>
              </a:rPr>
              <a:t>General </a:t>
            </a:r>
            <a:r>
              <a:rPr lang="en-GB" sz="2000" dirty="0">
                <a:latin typeface="+mj-lt"/>
              </a:rPr>
              <a:t>- Shaking hands/apologising after committing a foul </a:t>
            </a:r>
            <a:endParaRPr lang="en-GB" sz="2000" b="1" dirty="0">
              <a:latin typeface="+mj-lt"/>
            </a:endParaRPr>
          </a:p>
          <a:p>
            <a:pPr marL="457200" indent="-457200">
              <a:buFont typeface="+mj-lt"/>
              <a:buAutoNum type="arabicPeriod"/>
            </a:pPr>
            <a:r>
              <a:rPr lang="en-GB" sz="2000" b="1" dirty="0">
                <a:latin typeface="+mj-lt"/>
              </a:rPr>
              <a:t>General </a:t>
            </a:r>
            <a:r>
              <a:rPr lang="en-GB" sz="2000" dirty="0">
                <a:latin typeface="+mj-lt"/>
              </a:rPr>
              <a:t>– Celebrating in front of the opposition after scoring</a:t>
            </a:r>
          </a:p>
          <a:p>
            <a:pPr marL="457200" indent="-457200">
              <a:buFont typeface="+mj-lt"/>
              <a:buAutoNum type="arabicPeriod"/>
            </a:pPr>
            <a:r>
              <a:rPr lang="en-GB" sz="2000" b="1" dirty="0">
                <a:latin typeface="+mj-lt"/>
              </a:rPr>
              <a:t>Cricket</a:t>
            </a:r>
            <a:r>
              <a:rPr lang="en-GB" sz="2000" dirty="0">
                <a:latin typeface="+mj-lt"/>
              </a:rPr>
              <a:t> – A batter walking off the field having been caught when they know they touched the ball, even when the umpire has given ‘not out’</a:t>
            </a:r>
          </a:p>
          <a:p>
            <a:pPr marL="457200" indent="-457200">
              <a:buFont typeface="+mj-lt"/>
              <a:buAutoNum type="arabicPeriod"/>
            </a:pPr>
            <a:r>
              <a:rPr lang="en-GB" sz="2000" b="1" dirty="0">
                <a:latin typeface="+mj-lt"/>
              </a:rPr>
              <a:t>Netball</a:t>
            </a:r>
            <a:r>
              <a:rPr lang="en-GB" sz="2000" dirty="0">
                <a:latin typeface="+mj-lt"/>
              </a:rPr>
              <a:t> – Deliberately using </a:t>
            </a:r>
            <a:r>
              <a:rPr lang="en-GB" sz="2000">
                <a:latin typeface="+mj-lt"/>
              </a:rPr>
              <a:t>the foot </a:t>
            </a:r>
            <a:r>
              <a:rPr lang="en-GB" sz="2000" dirty="0">
                <a:latin typeface="+mj-lt"/>
              </a:rPr>
              <a:t>to prevent a bounce-pass </a:t>
            </a:r>
          </a:p>
          <a:p>
            <a:pPr marL="457200" indent="-457200">
              <a:buFont typeface="+mj-lt"/>
              <a:buAutoNum type="arabicPeriod"/>
            </a:pPr>
            <a:r>
              <a:rPr lang="en-GB" sz="2000" b="1" dirty="0">
                <a:latin typeface="+mj-lt"/>
              </a:rPr>
              <a:t>Football</a:t>
            </a:r>
            <a:r>
              <a:rPr lang="en-GB" sz="2000" dirty="0">
                <a:latin typeface="+mj-lt"/>
              </a:rPr>
              <a:t> – Kicking the ball away to prevent opponent from taking a quick free-kick</a:t>
            </a:r>
            <a:endParaRPr lang="en-GB" sz="2000" b="1" dirty="0">
              <a:latin typeface="+mj-lt"/>
            </a:endParaRPr>
          </a:p>
          <a:p>
            <a:endParaRPr lang="en-GB" dirty="0">
              <a:latin typeface="+mj-lt"/>
            </a:endParaRPr>
          </a:p>
          <a:p>
            <a:endParaRPr lang="en-GB" dirty="0">
              <a:latin typeface="+mj-lt"/>
            </a:endParaRPr>
          </a:p>
        </p:txBody>
      </p:sp>
      <p:sp>
        <p:nvSpPr>
          <p:cNvPr id="4" name="TextBox 3"/>
          <p:cNvSpPr txBox="1"/>
          <p:nvPr/>
        </p:nvSpPr>
        <p:spPr>
          <a:xfrm>
            <a:off x="7380312" y="332656"/>
            <a:ext cx="1584176" cy="369332"/>
          </a:xfrm>
          <a:prstGeom prst="rect">
            <a:avLst/>
          </a:prstGeom>
          <a:solidFill>
            <a:schemeClr val="bg1"/>
          </a:solidFill>
          <a:ln>
            <a:solidFill>
              <a:srgbClr val="FF0000"/>
            </a:solidFill>
          </a:ln>
        </p:spPr>
        <p:txBody>
          <a:bodyPr wrap="square" rtlCol="0">
            <a:spAutoFit/>
          </a:bodyPr>
          <a:lstStyle/>
          <a:p>
            <a:r>
              <a:rPr lang="en-GB" dirty="0">
                <a:latin typeface="+mj-lt"/>
              </a:rPr>
              <a:t>...or cheating?</a:t>
            </a:r>
          </a:p>
        </p:txBody>
      </p:sp>
      <p:sp>
        <p:nvSpPr>
          <p:cNvPr id="5" name="TextBox 4"/>
          <p:cNvSpPr txBox="1"/>
          <p:nvPr/>
        </p:nvSpPr>
        <p:spPr>
          <a:xfrm flipH="1">
            <a:off x="8388424" y="1817114"/>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G</a:t>
            </a:r>
          </a:p>
        </p:txBody>
      </p:sp>
      <p:sp>
        <p:nvSpPr>
          <p:cNvPr id="6" name="TextBox 5"/>
          <p:cNvSpPr txBox="1"/>
          <p:nvPr/>
        </p:nvSpPr>
        <p:spPr>
          <a:xfrm flipH="1">
            <a:off x="7164288" y="2132856"/>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S</a:t>
            </a:r>
          </a:p>
        </p:txBody>
      </p:sp>
      <p:sp>
        <p:nvSpPr>
          <p:cNvPr id="7" name="TextBox 6"/>
          <p:cNvSpPr txBox="1"/>
          <p:nvPr/>
        </p:nvSpPr>
        <p:spPr>
          <a:xfrm flipH="1">
            <a:off x="8244408" y="2434743"/>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G</a:t>
            </a:r>
          </a:p>
        </p:txBody>
      </p:sp>
      <p:sp>
        <p:nvSpPr>
          <p:cNvPr id="8" name="TextBox 7"/>
          <p:cNvSpPr txBox="1"/>
          <p:nvPr/>
        </p:nvSpPr>
        <p:spPr>
          <a:xfrm flipH="1">
            <a:off x="7092280" y="2767073"/>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G</a:t>
            </a:r>
          </a:p>
        </p:txBody>
      </p:sp>
      <p:sp>
        <p:nvSpPr>
          <p:cNvPr id="9" name="TextBox 8"/>
          <p:cNvSpPr txBox="1"/>
          <p:nvPr/>
        </p:nvSpPr>
        <p:spPr>
          <a:xfrm flipH="1">
            <a:off x="4860032" y="3068960"/>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a:t>
            </a:r>
          </a:p>
        </p:txBody>
      </p:sp>
      <p:sp>
        <p:nvSpPr>
          <p:cNvPr id="10" name="TextBox 9"/>
          <p:cNvSpPr txBox="1"/>
          <p:nvPr/>
        </p:nvSpPr>
        <p:spPr>
          <a:xfrm flipH="1">
            <a:off x="8244408" y="3370847"/>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S</a:t>
            </a:r>
          </a:p>
        </p:txBody>
      </p:sp>
      <p:sp>
        <p:nvSpPr>
          <p:cNvPr id="11" name="TextBox 10"/>
          <p:cNvSpPr txBox="1"/>
          <p:nvPr/>
        </p:nvSpPr>
        <p:spPr>
          <a:xfrm flipH="1">
            <a:off x="4932040" y="3717032"/>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a:t>
            </a:r>
          </a:p>
        </p:txBody>
      </p:sp>
      <p:sp>
        <p:nvSpPr>
          <p:cNvPr id="12" name="TextBox 11"/>
          <p:cNvSpPr txBox="1"/>
          <p:nvPr/>
        </p:nvSpPr>
        <p:spPr>
          <a:xfrm flipH="1">
            <a:off x="8028384" y="4005064"/>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S</a:t>
            </a:r>
          </a:p>
        </p:txBody>
      </p:sp>
      <p:sp>
        <p:nvSpPr>
          <p:cNvPr id="13" name="TextBox 12"/>
          <p:cNvSpPr txBox="1"/>
          <p:nvPr/>
        </p:nvSpPr>
        <p:spPr>
          <a:xfrm flipH="1">
            <a:off x="7740352" y="4293096"/>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G</a:t>
            </a:r>
          </a:p>
        </p:txBody>
      </p:sp>
      <p:sp>
        <p:nvSpPr>
          <p:cNvPr id="14" name="TextBox 13"/>
          <p:cNvSpPr txBox="1"/>
          <p:nvPr/>
        </p:nvSpPr>
        <p:spPr>
          <a:xfrm flipH="1">
            <a:off x="8729143" y="5589240"/>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a:t>
            </a:r>
          </a:p>
        </p:txBody>
      </p:sp>
      <p:sp>
        <p:nvSpPr>
          <p:cNvPr id="15" name="TextBox 14"/>
          <p:cNvSpPr txBox="1"/>
          <p:nvPr/>
        </p:nvSpPr>
        <p:spPr>
          <a:xfrm flipH="1">
            <a:off x="8172400" y="5229200"/>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a:t>
            </a:r>
          </a:p>
        </p:txBody>
      </p:sp>
      <p:sp>
        <p:nvSpPr>
          <p:cNvPr id="16" name="TextBox 15"/>
          <p:cNvSpPr txBox="1"/>
          <p:nvPr/>
        </p:nvSpPr>
        <p:spPr>
          <a:xfrm flipH="1">
            <a:off x="8604448" y="4653136"/>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S</a:t>
            </a:r>
          </a:p>
        </p:txBody>
      </p:sp>
      <p:sp>
        <p:nvSpPr>
          <p:cNvPr id="17" name="Footer Placeholder 2">
            <a:extLst>
              <a:ext uri="{FF2B5EF4-FFF2-40B4-BE49-F238E27FC236}">
                <a16:creationId xmlns:a16="http://schemas.microsoft.com/office/drawing/2014/main" id="{64239251-713C-BB5C-710E-97947A60A360}"/>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64BA0567-0681-9604-6164-264A430EBDEC}"/>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9" name="Picture 18">
            <a:extLst>
              <a:ext uri="{FF2B5EF4-FFF2-40B4-BE49-F238E27FC236}">
                <a16:creationId xmlns:a16="http://schemas.microsoft.com/office/drawing/2014/main" id="{43DBD0EF-4ABD-451D-BA43-E5981F19FF94}"/>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20" name="Picture 19">
            <a:extLst>
              <a:ext uri="{FF2B5EF4-FFF2-40B4-BE49-F238E27FC236}">
                <a16:creationId xmlns:a16="http://schemas.microsoft.com/office/drawing/2014/main" id="{0E70EC38-93F4-0BB7-D67D-CEC3C9C0B4E6}"/>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31770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blinds(horizontal)">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blinds(horizontal)">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blinds(horizontal)">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blinds(horizontal)">
                                      <p:cBhvr>
                                        <p:cTn id="52" dur="500"/>
                                        <p:tgtEl>
                                          <p:spTgt spid="3">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blinds(horizontal)">
                                      <p:cBhvr>
                                        <p:cTn id="57" dur="500"/>
                                        <p:tgtEl>
                                          <p:spTgt spid="3">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animEffect transition="in" filter="blinds(horizontal)">
                                      <p:cBhvr>
                                        <p:cTn id="62" dur="500"/>
                                        <p:tgtEl>
                                          <p:spTgt spid="3">
                                            <p:txEl>
                                              <p:pRg st="13" end="1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blinds(horizontal)">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blinds(horizontal)">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blinds(horizontal)">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blinds(horizontal)">
                                      <p:cBhvr>
                                        <p:cTn id="82" dur="500"/>
                                        <p:tgtEl>
                                          <p:spTgt spid="8"/>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blinds(horizontal)">
                                      <p:cBhvr>
                                        <p:cTn id="87" dur="500"/>
                                        <p:tgtEl>
                                          <p:spTgt spid="9"/>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linds(horizontal)">
                                      <p:cBhvr>
                                        <p:cTn id="92" dur="500"/>
                                        <p:tgtEl>
                                          <p:spTgt spid="10"/>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blinds(horizontal)">
                                      <p:cBhvr>
                                        <p:cTn id="97" dur="500"/>
                                        <p:tgtEl>
                                          <p:spTgt spid="11"/>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12"/>
                                        </p:tgtEl>
                                        <p:attrNameLst>
                                          <p:attrName>style.visibility</p:attrName>
                                        </p:attrNameLst>
                                      </p:cBhvr>
                                      <p:to>
                                        <p:strVal val="visible"/>
                                      </p:to>
                                    </p:set>
                                    <p:animEffect transition="in" filter="blinds(horizontal)">
                                      <p:cBhvr>
                                        <p:cTn id="102" dur="500"/>
                                        <p:tgtEl>
                                          <p:spTgt spid="12"/>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blinds(horizontal)">
                                      <p:cBhvr>
                                        <p:cTn id="107" dur="500"/>
                                        <p:tgtEl>
                                          <p:spTgt spid="13"/>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blinds(horizontal)">
                                      <p:cBhvr>
                                        <p:cTn id="112" dur="500"/>
                                        <p:tgtEl>
                                          <p:spTgt spid="16"/>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15"/>
                                        </p:tgtEl>
                                        <p:attrNameLst>
                                          <p:attrName>style.visibility</p:attrName>
                                        </p:attrNameLst>
                                      </p:cBhvr>
                                      <p:to>
                                        <p:strVal val="visible"/>
                                      </p:to>
                                    </p:set>
                                    <p:animEffect transition="in" filter="blinds(horizontal)">
                                      <p:cBhvr>
                                        <p:cTn id="117" dur="500"/>
                                        <p:tgtEl>
                                          <p:spTgt spid="15"/>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14"/>
                                        </p:tgtEl>
                                        <p:attrNameLst>
                                          <p:attrName>style.visibility</p:attrName>
                                        </p:attrNameLst>
                                      </p:cBhvr>
                                      <p:to>
                                        <p:strVal val="visible"/>
                                      </p:to>
                                    </p:set>
                                    <p:animEffect transition="in" filter="blinds(horizontal)">
                                      <p:cBhvr>
                                        <p:cTn id="1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97768"/>
            <a:ext cx="8517632" cy="638944"/>
          </a:xfrm>
          <a:noFill/>
        </p:spPr>
        <p:style>
          <a:lnRef idx="2">
            <a:schemeClr val="dk1"/>
          </a:lnRef>
          <a:fillRef idx="1">
            <a:schemeClr val="lt1"/>
          </a:fillRef>
          <a:effectRef idx="0">
            <a:schemeClr val="dk1"/>
          </a:effectRef>
          <a:fontRef idx="minor">
            <a:schemeClr val="dk1"/>
          </a:fontRef>
        </p:style>
        <p:txBody>
          <a:bodyPr>
            <a:noAutofit/>
          </a:bodyPr>
          <a:lstStyle/>
          <a:p>
            <a:r>
              <a:rPr lang="en-GB" sz="3600" dirty="0">
                <a:latin typeface="+mj-lt"/>
              </a:rPr>
              <a:t>Sportsmanship or gamesmanship?</a:t>
            </a:r>
          </a:p>
        </p:txBody>
      </p:sp>
      <p:sp>
        <p:nvSpPr>
          <p:cNvPr id="3" name="Content Placeholder 2"/>
          <p:cNvSpPr>
            <a:spLocks noGrp="1"/>
          </p:cNvSpPr>
          <p:nvPr>
            <p:ph idx="1"/>
          </p:nvPr>
        </p:nvSpPr>
        <p:spPr>
          <a:xfrm>
            <a:off x="179512" y="908720"/>
            <a:ext cx="8507288" cy="5760639"/>
          </a:xfrm>
          <a:noFill/>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457200" indent="-457200"/>
            <a:r>
              <a:rPr lang="en-GB" sz="2000" dirty="0">
                <a:latin typeface="+mj-lt"/>
              </a:rPr>
              <a:t>For each of the following state whether you think it’s an example of </a:t>
            </a:r>
            <a:r>
              <a:rPr lang="en-GB" sz="2000" u="sng" dirty="0">
                <a:latin typeface="+mj-lt"/>
              </a:rPr>
              <a:t>sportsmanship</a:t>
            </a:r>
            <a:r>
              <a:rPr lang="en-GB" sz="2000" dirty="0">
                <a:latin typeface="+mj-lt"/>
              </a:rPr>
              <a:t>, </a:t>
            </a:r>
            <a:r>
              <a:rPr lang="en-GB" sz="2000" u="sng" dirty="0">
                <a:latin typeface="+mj-lt"/>
              </a:rPr>
              <a:t>gamesmanship</a:t>
            </a:r>
            <a:r>
              <a:rPr lang="en-GB" sz="2000" dirty="0">
                <a:latin typeface="+mj-lt"/>
              </a:rPr>
              <a:t>, or </a:t>
            </a:r>
            <a:r>
              <a:rPr lang="en-GB" sz="2000" u="sng" dirty="0">
                <a:latin typeface="+mj-lt"/>
              </a:rPr>
              <a:t>breaking the rules</a:t>
            </a:r>
          </a:p>
          <a:p>
            <a:pPr marL="457200" indent="-457200"/>
            <a:endParaRPr lang="en-GB" sz="2000" u="sng" dirty="0">
              <a:latin typeface="+mj-lt"/>
            </a:endParaRPr>
          </a:p>
          <a:p>
            <a:pPr marL="457200" indent="-457200">
              <a:buFont typeface="+mj-lt"/>
              <a:buAutoNum type="arabicPeriod" startAt="13"/>
            </a:pPr>
            <a:r>
              <a:rPr lang="en-GB" sz="2000" b="1" dirty="0">
                <a:latin typeface="+mj-lt"/>
              </a:rPr>
              <a:t>Cricket</a:t>
            </a:r>
            <a:r>
              <a:rPr lang="en-GB" sz="2000" dirty="0">
                <a:latin typeface="+mj-lt"/>
              </a:rPr>
              <a:t> – ‘Sledging’ from the wicketkeeper towards the batter</a:t>
            </a:r>
          </a:p>
          <a:p>
            <a:pPr marL="457200" indent="-457200">
              <a:buFont typeface="+mj-lt"/>
              <a:buAutoNum type="arabicPeriod" startAt="13"/>
            </a:pPr>
            <a:r>
              <a:rPr lang="en-GB" sz="2000" b="1" dirty="0">
                <a:latin typeface="+mj-lt"/>
              </a:rPr>
              <a:t>Football</a:t>
            </a:r>
            <a:r>
              <a:rPr lang="en-GB" sz="2000" dirty="0">
                <a:latin typeface="+mj-lt"/>
              </a:rPr>
              <a:t> – Kicking the ball out of play when an opponent is injured</a:t>
            </a:r>
          </a:p>
          <a:p>
            <a:pPr marL="457200" indent="-457200">
              <a:buFont typeface="+mj-lt"/>
              <a:buAutoNum type="arabicPeriod" startAt="13"/>
            </a:pPr>
            <a:r>
              <a:rPr lang="en-GB" sz="2000" b="1" dirty="0">
                <a:latin typeface="+mj-lt"/>
              </a:rPr>
              <a:t>Football</a:t>
            </a:r>
            <a:r>
              <a:rPr lang="en-GB" sz="2000" dirty="0">
                <a:latin typeface="+mj-lt"/>
              </a:rPr>
              <a:t> – Passing the ball back to the team who kicked it out of play</a:t>
            </a:r>
          </a:p>
          <a:p>
            <a:pPr marL="457200" indent="-457200">
              <a:buFont typeface="+mj-lt"/>
              <a:buAutoNum type="arabicPeriod" startAt="13"/>
            </a:pPr>
            <a:r>
              <a:rPr lang="en-GB" sz="2000" b="1" dirty="0">
                <a:latin typeface="+mj-lt"/>
              </a:rPr>
              <a:t>Football</a:t>
            </a:r>
            <a:r>
              <a:rPr lang="en-GB" sz="2000" dirty="0">
                <a:latin typeface="+mj-lt"/>
              </a:rPr>
              <a:t> – Goalkeeper holding on to the ball to run down the clock</a:t>
            </a:r>
          </a:p>
          <a:p>
            <a:pPr marL="457200" indent="-457200">
              <a:buFont typeface="+mj-lt"/>
              <a:buAutoNum type="arabicPeriod" startAt="13"/>
            </a:pPr>
            <a:r>
              <a:rPr lang="en-GB" sz="2000" b="1" dirty="0">
                <a:latin typeface="+mj-lt"/>
              </a:rPr>
              <a:t>General</a:t>
            </a:r>
            <a:r>
              <a:rPr lang="en-GB" sz="2000" dirty="0">
                <a:latin typeface="+mj-lt"/>
              </a:rPr>
              <a:t> – Helping a opponent to their feet</a:t>
            </a:r>
          </a:p>
          <a:p>
            <a:pPr marL="457200" indent="-457200">
              <a:buFont typeface="+mj-lt"/>
              <a:buAutoNum type="arabicPeriod" startAt="13"/>
            </a:pPr>
            <a:r>
              <a:rPr lang="en-GB" sz="2000" b="1" dirty="0">
                <a:latin typeface="+mj-lt"/>
              </a:rPr>
              <a:t>General</a:t>
            </a:r>
            <a:r>
              <a:rPr lang="en-GB" sz="2000" dirty="0">
                <a:latin typeface="+mj-lt"/>
              </a:rPr>
              <a:t> – Feigning injury to break up the flow of the game</a:t>
            </a:r>
          </a:p>
          <a:p>
            <a:pPr marL="457200" indent="-457200">
              <a:buFont typeface="+mj-lt"/>
              <a:buAutoNum type="arabicPeriod" startAt="13"/>
            </a:pPr>
            <a:r>
              <a:rPr lang="en-GB" sz="2000" b="1" dirty="0">
                <a:latin typeface="+mj-lt"/>
              </a:rPr>
              <a:t>General</a:t>
            </a:r>
            <a:r>
              <a:rPr lang="en-GB" sz="2000" dirty="0">
                <a:latin typeface="+mj-lt"/>
              </a:rPr>
              <a:t> – Diving (simulation)</a:t>
            </a:r>
          </a:p>
          <a:p>
            <a:pPr marL="457200" indent="-457200">
              <a:buFont typeface="+mj-lt"/>
              <a:buAutoNum type="arabicPeriod" startAt="13"/>
            </a:pPr>
            <a:r>
              <a:rPr lang="en-GB" sz="2000" b="1" dirty="0">
                <a:latin typeface="+mj-lt"/>
              </a:rPr>
              <a:t>Cycling</a:t>
            </a:r>
            <a:r>
              <a:rPr lang="en-GB" sz="2000" dirty="0">
                <a:latin typeface="+mj-lt"/>
              </a:rPr>
              <a:t> – Allowing a competitor to catch up following a crash </a:t>
            </a:r>
            <a:endParaRPr lang="en-GB" sz="2000" b="1" dirty="0">
              <a:latin typeface="+mj-lt"/>
            </a:endParaRPr>
          </a:p>
          <a:p>
            <a:pPr marL="457200" indent="-457200">
              <a:buFont typeface="+mj-lt"/>
              <a:buAutoNum type="arabicPeriod" startAt="13"/>
            </a:pPr>
            <a:r>
              <a:rPr lang="en-GB" sz="2000" b="1" dirty="0">
                <a:latin typeface="+mj-lt"/>
              </a:rPr>
              <a:t>Boxing </a:t>
            </a:r>
            <a:r>
              <a:rPr lang="en-GB" sz="2000" dirty="0">
                <a:latin typeface="+mj-lt"/>
              </a:rPr>
              <a:t>– ‘Grappling’ to run down the clock and avoid being hit</a:t>
            </a:r>
          </a:p>
          <a:p>
            <a:pPr marL="457200" indent="-457200">
              <a:buFont typeface="+mj-lt"/>
              <a:buAutoNum type="arabicPeriod" startAt="13"/>
            </a:pPr>
            <a:r>
              <a:rPr lang="en-GB" sz="2000" b="1" dirty="0">
                <a:latin typeface="+mj-lt"/>
              </a:rPr>
              <a:t>Rugby</a:t>
            </a:r>
            <a:r>
              <a:rPr lang="en-GB" sz="2000" dirty="0">
                <a:latin typeface="+mj-lt"/>
              </a:rPr>
              <a:t> – Holding onto the ball after a tackle, but releasing quickly enough to avoid being penalised</a:t>
            </a:r>
          </a:p>
          <a:p>
            <a:pPr marL="457200" indent="-457200">
              <a:buFont typeface="+mj-lt"/>
              <a:buAutoNum type="arabicPeriod" startAt="13"/>
            </a:pPr>
            <a:r>
              <a:rPr lang="en-GB" sz="2000" b="1" dirty="0">
                <a:latin typeface="+mj-lt"/>
              </a:rPr>
              <a:t>Cricket</a:t>
            </a:r>
            <a:r>
              <a:rPr lang="en-GB" sz="2000" dirty="0">
                <a:latin typeface="+mj-lt"/>
              </a:rPr>
              <a:t> – Bowler runs across the wicket to create rough patches which will give their spin bowlers an advantage</a:t>
            </a:r>
          </a:p>
          <a:p>
            <a:pPr marL="457200" indent="-457200">
              <a:buFont typeface="+mj-lt"/>
              <a:buAutoNum type="arabicPeriod" startAt="13"/>
            </a:pPr>
            <a:r>
              <a:rPr lang="en-GB" sz="2000" b="1" dirty="0">
                <a:latin typeface="+mj-lt"/>
              </a:rPr>
              <a:t>Football</a:t>
            </a:r>
            <a:r>
              <a:rPr lang="en-GB" sz="2000" dirty="0">
                <a:latin typeface="+mj-lt"/>
              </a:rPr>
              <a:t> – Waving an imaginary card to the referee, encouraging them to book an opponent</a:t>
            </a:r>
          </a:p>
          <a:p>
            <a:pPr marL="457200" indent="-457200">
              <a:buNone/>
            </a:pPr>
            <a:endParaRPr lang="en-GB" sz="2000" b="1" dirty="0">
              <a:latin typeface="+mj-lt"/>
            </a:endParaRPr>
          </a:p>
          <a:p>
            <a:endParaRPr lang="en-GB" dirty="0">
              <a:latin typeface="+mj-lt"/>
            </a:endParaRPr>
          </a:p>
          <a:p>
            <a:endParaRPr lang="en-GB" dirty="0">
              <a:latin typeface="+mj-lt"/>
            </a:endParaRPr>
          </a:p>
        </p:txBody>
      </p:sp>
      <p:sp>
        <p:nvSpPr>
          <p:cNvPr id="4" name="TextBox 3"/>
          <p:cNvSpPr txBox="1"/>
          <p:nvPr/>
        </p:nvSpPr>
        <p:spPr>
          <a:xfrm>
            <a:off x="7380312" y="332656"/>
            <a:ext cx="1584176" cy="369332"/>
          </a:xfrm>
          <a:prstGeom prst="rect">
            <a:avLst/>
          </a:prstGeom>
          <a:solidFill>
            <a:schemeClr val="bg1"/>
          </a:solidFill>
          <a:ln>
            <a:solidFill>
              <a:srgbClr val="FF0000"/>
            </a:solidFill>
          </a:ln>
        </p:spPr>
        <p:txBody>
          <a:bodyPr wrap="square" rtlCol="0">
            <a:spAutoFit/>
          </a:bodyPr>
          <a:lstStyle/>
          <a:p>
            <a:r>
              <a:rPr lang="en-GB" dirty="0">
                <a:latin typeface="+mj-lt"/>
              </a:rPr>
              <a:t>...or cheating?</a:t>
            </a:r>
          </a:p>
        </p:txBody>
      </p:sp>
      <p:sp>
        <p:nvSpPr>
          <p:cNvPr id="5" name="TextBox 4"/>
          <p:cNvSpPr txBox="1"/>
          <p:nvPr/>
        </p:nvSpPr>
        <p:spPr>
          <a:xfrm flipH="1">
            <a:off x="7812360" y="1817114"/>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G</a:t>
            </a:r>
          </a:p>
        </p:txBody>
      </p:sp>
      <p:sp>
        <p:nvSpPr>
          <p:cNvPr id="6" name="TextBox 5"/>
          <p:cNvSpPr txBox="1"/>
          <p:nvPr/>
        </p:nvSpPr>
        <p:spPr>
          <a:xfrm flipH="1">
            <a:off x="8172400" y="2132856"/>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S</a:t>
            </a:r>
          </a:p>
        </p:txBody>
      </p:sp>
      <p:sp>
        <p:nvSpPr>
          <p:cNvPr id="7" name="TextBox 6"/>
          <p:cNvSpPr txBox="1"/>
          <p:nvPr/>
        </p:nvSpPr>
        <p:spPr>
          <a:xfrm flipH="1">
            <a:off x="8532440" y="2434743"/>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S</a:t>
            </a:r>
          </a:p>
        </p:txBody>
      </p:sp>
      <p:sp>
        <p:nvSpPr>
          <p:cNvPr id="8" name="TextBox 7"/>
          <p:cNvSpPr txBox="1"/>
          <p:nvPr/>
        </p:nvSpPr>
        <p:spPr>
          <a:xfrm flipH="1">
            <a:off x="8172400" y="2767073"/>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G</a:t>
            </a:r>
          </a:p>
        </p:txBody>
      </p:sp>
      <p:sp>
        <p:nvSpPr>
          <p:cNvPr id="9" name="TextBox 8"/>
          <p:cNvSpPr txBox="1"/>
          <p:nvPr/>
        </p:nvSpPr>
        <p:spPr>
          <a:xfrm flipH="1">
            <a:off x="5724128" y="3068960"/>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S</a:t>
            </a:r>
          </a:p>
        </p:txBody>
      </p:sp>
      <p:sp>
        <p:nvSpPr>
          <p:cNvPr id="10" name="TextBox 9"/>
          <p:cNvSpPr txBox="1"/>
          <p:nvPr/>
        </p:nvSpPr>
        <p:spPr>
          <a:xfrm flipH="1">
            <a:off x="7308304" y="3370847"/>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G</a:t>
            </a:r>
          </a:p>
        </p:txBody>
      </p:sp>
      <p:sp>
        <p:nvSpPr>
          <p:cNvPr id="11" name="TextBox 10"/>
          <p:cNvSpPr txBox="1"/>
          <p:nvPr/>
        </p:nvSpPr>
        <p:spPr>
          <a:xfrm flipH="1">
            <a:off x="5004048" y="3717032"/>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a:t>
            </a:r>
          </a:p>
        </p:txBody>
      </p:sp>
      <p:sp>
        <p:nvSpPr>
          <p:cNvPr id="12" name="TextBox 11"/>
          <p:cNvSpPr txBox="1"/>
          <p:nvPr/>
        </p:nvSpPr>
        <p:spPr>
          <a:xfrm flipH="1">
            <a:off x="8028384" y="4005064"/>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S</a:t>
            </a:r>
          </a:p>
        </p:txBody>
      </p:sp>
      <p:sp>
        <p:nvSpPr>
          <p:cNvPr id="13" name="TextBox 12"/>
          <p:cNvSpPr txBox="1"/>
          <p:nvPr/>
        </p:nvSpPr>
        <p:spPr>
          <a:xfrm flipH="1">
            <a:off x="7740352" y="4337340"/>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G</a:t>
            </a:r>
          </a:p>
        </p:txBody>
      </p:sp>
      <p:sp>
        <p:nvSpPr>
          <p:cNvPr id="14" name="TextBox 13"/>
          <p:cNvSpPr txBox="1"/>
          <p:nvPr/>
        </p:nvSpPr>
        <p:spPr>
          <a:xfrm flipH="1">
            <a:off x="8729143" y="5877272"/>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G</a:t>
            </a:r>
          </a:p>
        </p:txBody>
      </p:sp>
      <p:sp>
        <p:nvSpPr>
          <p:cNvPr id="15" name="TextBox 14"/>
          <p:cNvSpPr txBox="1"/>
          <p:nvPr/>
        </p:nvSpPr>
        <p:spPr>
          <a:xfrm flipH="1">
            <a:off x="8733716" y="5280182"/>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G</a:t>
            </a:r>
          </a:p>
        </p:txBody>
      </p:sp>
      <p:sp>
        <p:nvSpPr>
          <p:cNvPr id="16" name="TextBox 15"/>
          <p:cNvSpPr txBox="1"/>
          <p:nvPr/>
        </p:nvSpPr>
        <p:spPr>
          <a:xfrm flipH="1">
            <a:off x="8737180" y="4697380"/>
            <a:ext cx="360040" cy="338554"/>
          </a:xfrm>
          <a:prstGeom prst="rect">
            <a:avLst/>
          </a:prstGeom>
          <a:solidFill>
            <a:schemeClr val="bg1"/>
          </a:solidFill>
          <a:ln>
            <a:solidFill>
              <a:srgbClr val="FF0000"/>
            </a:solidFill>
          </a:ln>
        </p:spPr>
        <p:txBody>
          <a:bodyPr wrap="square" rtlCol="0">
            <a:spAutoFit/>
          </a:bodyPr>
          <a:lstStyle/>
          <a:p>
            <a:pPr algn="ctr"/>
            <a:r>
              <a:rPr lang="en-GB" sz="1600" dirty="0">
                <a:latin typeface="+mj-lt"/>
              </a:rPr>
              <a:t>G</a:t>
            </a:r>
          </a:p>
        </p:txBody>
      </p:sp>
      <p:sp>
        <p:nvSpPr>
          <p:cNvPr id="17" name="Footer Placeholder 2">
            <a:extLst>
              <a:ext uri="{FF2B5EF4-FFF2-40B4-BE49-F238E27FC236}">
                <a16:creationId xmlns:a16="http://schemas.microsoft.com/office/drawing/2014/main" id="{DF5CABF1-50FC-85A2-7FE4-84CD1850F926}"/>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BDAD0378-F791-058A-C89C-F78BD8354B49}"/>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9" name="Picture 18">
            <a:extLst>
              <a:ext uri="{FF2B5EF4-FFF2-40B4-BE49-F238E27FC236}">
                <a16:creationId xmlns:a16="http://schemas.microsoft.com/office/drawing/2014/main" id="{37B6E479-680F-5F99-EDA2-11D46B1948B5}"/>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20" name="Picture 19">
            <a:extLst>
              <a:ext uri="{FF2B5EF4-FFF2-40B4-BE49-F238E27FC236}">
                <a16:creationId xmlns:a16="http://schemas.microsoft.com/office/drawing/2014/main" id="{43A3DABF-25E6-D945-B2AC-912C16E4E65D}"/>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28987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blinds(horizontal)">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blinds(horizontal)">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blinds(horizontal)">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blinds(horizontal)">
                                      <p:cBhvr>
                                        <p:cTn id="52" dur="500"/>
                                        <p:tgtEl>
                                          <p:spTgt spid="3">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blinds(horizontal)">
                                      <p:cBhvr>
                                        <p:cTn id="57" dur="500"/>
                                        <p:tgtEl>
                                          <p:spTgt spid="3">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animEffect transition="in" filter="blinds(horizontal)">
                                      <p:cBhvr>
                                        <p:cTn id="62" dur="500"/>
                                        <p:tgtEl>
                                          <p:spTgt spid="3">
                                            <p:txEl>
                                              <p:pRg st="13" end="1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blinds(horizontal)">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blinds(horizontal)">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blinds(horizontal)">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blinds(horizontal)">
                                      <p:cBhvr>
                                        <p:cTn id="82" dur="500"/>
                                        <p:tgtEl>
                                          <p:spTgt spid="8"/>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blinds(horizontal)">
                                      <p:cBhvr>
                                        <p:cTn id="87" dur="500"/>
                                        <p:tgtEl>
                                          <p:spTgt spid="9"/>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linds(horizontal)">
                                      <p:cBhvr>
                                        <p:cTn id="92" dur="500"/>
                                        <p:tgtEl>
                                          <p:spTgt spid="10"/>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blinds(horizontal)">
                                      <p:cBhvr>
                                        <p:cTn id="97" dur="500"/>
                                        <p:tgtEl>
                                          <p:spTgt spid="11"/>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12"/>
                                        </p:tgtEl>
                                        <p:attrNameLst>
                                          <p:attrName>style.visibility</p:attrName>
                                        </p:attrNameLst>
                                      </p:cBhvr>
                                      <p:to>
                                        <p:strVal val="visible"/>
                                      </p:to>
                                    </p:set>
                                    <p:animEffect transition="in" filter="blinds(horizontal)">
                                      <p:cBhvr>
                                        <p:cTn id="102" dur="500"/>
                                        <p:tgtEl>
                                          <p:spTgt spid="12"/>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blinds(horizontal)">
                                      <p:cBhvr>
                                        <p:cTn id="107" dur="500"/>
                                        <p:tgtEl>
                                          <p:spTgt spid="13"/>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blinds(horizontal)">
                                      <p:cBhvr>
                                        <p:cTn id="112" dur="500"/>
                                        <p:tgtEl>
                                          <p:spTgt spid="16"/>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15"/>
                                        </p:tgtEl>
                                        <p:attrNameLst>
                                          <p:attrName>style.visibility</p:attrName>
                                        </p:attrNameLst>
                                      </p:cBhvr>
                                      <p:to>
                                        <p:strVal val="visible"/>
                                      </p:to>
                                    </p:set>
                                    <p:animEffect transition="in" filter="blinds(horizontal)">
                                      <p:cBhvr>
                                        <p:cTn id="117" dur="500"/>
                                        <p:tgtEl>
                                          <p:spTgt spid="15"/>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14"/>
                                        </p:tgtEl>
                                        <p:attrNameLst>
                                          <p:attrName>style.visibility</p:attrName>
                                        </p:attrNameLst>
                                      </p:cBhvr>
                                      <p:to>
                                        <p:strVal val="visible"/>
                                      </p:to>
                                    </p:set>
                                    <p:animEffect transition="in" filter="blinds(horizontal)">
                                      <p:cBhvr>
                                        <p:cTn id="1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864096"/>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Summary questions</a:t>
            </a:r>
          </a:p>
        </p:txBody>
      </p:sp>
      <p:sp>
        <p:nvSpPr>
          <p:cNvPr id="3" name="Content Placeholder 2"/>
          <p:cNvSpPr>
            <a:spLocks noGrp="1"/>
          </p:cNvSpPr>
          <p:nvPr>
            <p:ph idx="1"/>
          </p:nvPr>
        </p:nvSpPr>
        <p:spPr>
          <a:xfrm>
            <a:off x="457200" y="1196752"/>
            <a:ext cx="8229600" cy="5328592"/>
          </a:xfrm>
          <a:noFill/>
        </p:spPr>
        <p:style>
          <a:lnRef idx="2">
            <a:schemeClr val="dk1"/>
          </a:lnRef>
          <a:fillRef idx="1">
            <a:schemeClr val="lt1"/>
          </a:fillRef>
          <a:effectRef idx="0">
            <a:schemeClr val="dk1"/>
          </a:effectRef>
          <a:fontRef idx="minor">
            <a:schemeClr val="dk1"/>
          </a:fontRef>
        </p:style>
        <p:txBody>
          <a:bodyPr>
            <a:normAutofit/>
          </a:bodyPr>
          <a:lstStyle/>
          <a:p>
            <a:r>
              <a:rPr lang="en-GB" sz="2400" dirty="0">
                <a:latin typeface="+mj-lt"/>
              </a:rPr>
              <a:t>Can you </a:t>
            </a:r>
            <a:r>
              <a:rPr lang="en-GB" sz="2400" u="sng" dirty="0">
                <a:latin typeface="+mj-lt"/>
              </a:rPr>
              <a:t>define</a:t>
            </a:r>
            <a:r>
              <a:rPr lang="en-GB" sz="2400" dirty="0">
                <a:latin typeface="+mj-lt"/>
              </a:rPr>
              <a:t> the terms sportsmanship and gamesmanship?</a:t>
            </a:r>
          </a:p>
          <a:p>
            <a:r>
              <a:rPr lang="en-GB" sz="2400" dirty="0">
                <a:latin typeface="+mj-lt"/>
              </a:rPr>
              <a:t>Can you </a:t>
            </a:r>
            <a:r>
              <a:rPr lang="en-GB" sz="2400" u="sng" dirty="0">
                <a:latin typeface="+mj-lt"/>
              </a:rPr>
              <a:t>explain</a:t>
            </a:r>
            <a:r>
              <a:rPr lang="en-GB" sz="2400" dirty="0">
                <a:latin typeface="+mj-lt"/>
              </a:rPr>
              <a:t> the differences between the two?</a:t>
            </a:r>
          </a:p>
          <a:p>
            <a:r>
              <a:rPr lang="en-GB" sz="2400" dirty="0">
                <a:latin typeface="+mj-lt"/>
              </a:rPr>
              <a:t>Can you use a range of </a:t>
            </a:r>
            <a:r>
              <a:rPr lang="en-GB" sz="2400" u="sng" dirty="0">
                <a:latin typeface="+mj-lt"/>
              </a:rPr>
              <a:t>practical examples</a:t>
            </a:r>
            <a:r>
              <a:rPr lang="en-GB" sz="2400" dirty="0">
                <a:latin typeface="+mj-lt"/>
              </a:rPr>
              <a:t> to help you explain the term sportsmanship? – </a:t>
            </a:r>
            <a:r>
              <a:rPr lang="en-GB" sz="2400" i="1" dirty="0">
                <a:latin typeface="+mj-lt"/>
              </a:rPr>
              <a:t>choose 1 or 2</a:t>
            </a:r>
          </a:p>
          <a:p>
            <a:r>
              <a:rPr lang="en-GB" sz="2400" dirty="0">
                <a:latin typeface="+mj-lt"/>
              </a:rPr>
              <a:t>Can you use a range of </a:t>
            </a:r>
            <a:r>
              <a:rPr lang="en-GB" sz="2400" u="sng" dirty="0">
                <a:latin typeface="+mj-lt"/>
              </a:rPr>
              <a:t>practical examples</a:t>
            </a:r>
            <a:r>
              <a:rPr lang="en-GB" sz="2400" dirty="0">
                <a:latin typeface="+mj-lt"/>
              </a:rPr>
              <a:t> to help you explain the term gamesmanship? – </a:t>
            </a:r>
            <a:r>
              <a:rPr lang="en-GB" sz="2400" i="1" dirty="0">
                <a:latin typeface="+mj-lt"/>
              </a:rPr>
              <a:t>choose 1 or 2</a:t>
            </a:r>
          </a:p>
          <a:p>
            <a:r>
              <a:rPr lang="en-GB" sz="2400" dirty="0">
                <a:latin typeface="+mj-lt"/>
              </a:rPr>
              <a:t>Can you state whether ‘feigning injury to waste time’ is an example of sportsmanship or gamesmanship and </a:t>
            </a:r>
            <a:r>
              <a:rPr lang="en-GB" sz="2400" u="sng" dirty="0">
                <a:latin typeface="+mj-lt"/>
              </a:rPr>
              <a:t>explain why</a:t>
            </a:r>
            <a:r>
              <a:rPr lang="en-GB" sz="2400" dirty="0">
                <a:latin typeface="+mj-lt"/>
              </a:rPr>
              <a:t>?</a:t>
            </a:r>
          </a:p>
          <a:p>
            <a:endParaRPr lang="en-GB" sz="2400" dirty="0">
              <a:latin typeface="+mj-lt"/>
            </a:endParaRPr>
          </a:p>
          <a:p>
            <a:endParaRPr lang="en-GB" dirty="0">
              <a:latin typeface="+mj-lt"/>
            </a:endParaRPr>
          </a:p>
          <a:p>
            <a:endParaRPr lang="en-GB" dirty="0">
              <a:latin typeface="+mj-lt"/>
            </a:endParaRPr>
          </a:p>
        </p:txBody>
      </p:sp>
      <p:sp>
        <p:nvSpPr>
          <p:cNvPr id="4" name="TextBox 3"/>
          <p:cNvSpPr txBox="1"/>
          <p:nvPr/>
        </p:nvSpPr>
        <p:spPr>
          <a:xfrm>
            <a:off x="1907704" y="5445224"/>
            <a:ext cx="5184576" cy="923330"/>
          </a:xfrm>
          <a:prstGeom prst="rect">
            <a:avLst/>
          </a:prstGeom>
          <a:solidFill>
            <a:schemeClr val="bg1"/>
          </a:solidFill>
          <a:ln>
            <a:solidFill>
              <a:srgbClr val="FF0000"/>
            </a:solidFill>
          </a:ln>
        </p:spPr>
        <p:txBody>
          <a:bodyPr wrap="square" rtlCol="0">
            <a:spAutoFit/>
          </a:bodyPr>
          <a:lstStyle/>
          <a:p>
            <a:r>
              <a:rPr lang="en-GB" dirty="0">
                <a:latin typeface="+mj-lt"/>
              </a:rPr>
              <a:t>Answer one or more of the above without your notes, then check back to ensure all information is accurate and your answer is sufficiently detailed</a:t>
            </a:r>
          </a:p>
        </p:txBody>
      </p:sp>
      <p:sp>
        <p:nvSpPr>
          <p:cNvPr id="5" name="Footer Placeholder 2">
            <a:extLst>
              <a:ext uri="{FF2B5EF4-FFF2-40B4-BE49-F238E27FC236}">
                <a16:creationId xmlns:a16="http://schemas.microsoft.com/office/drawing/2014/main" id="{F751D25A-6DCD-48D8-29A2-8A55A151AB5C}"/>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C55E0D8-852C-7315-426D-67488D08D0C3}"/>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22DE593D-36CA-593B-F6EA-FB0E45509472}"/>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36284DAA-44E4-13FB-B38F-C0577EFFA101}"/>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9325106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408" y="2492896"/>
            <a:ext cx="7851648" cy="731693"/>
          </a:xfrm>
          <a:ln>
            <a:solidFill>
              <a:schemeClr val="tx1"/>
            </a:solidFill>
          </a:ln>
        </p:spPr>
        <p:txBody>
          <a:bodyPr>
            <a:normAutofit fontScale="90000"/>
          </a:bodyPr>
          <a:lstStyle/>
          <a:p>
            <a:pPr algn="l"/>
            <a:r>
              <a:rPr lang="en-GB" sz="3600" dirty="0"/>
              <a:t> </a:t>
            </a:r>
            <a:br>
              <a:rPr lang="en-GB" dirty="0"/>
            </a:br>
            <a:r>
              <a:rPr lang="en-GB" sz="4900" dirty="0"/>
              <a:t>10.8 Technology in sport</a:t>
            </a:r>
            <a:endParaRPr lang="en-GB" dirty="0"/>
          </a:p>
        </p:txBody>
      </p:sp>
      <p:sp>
        <p:nvSpPr>
          <p:cNvPr id="3" name="Subtitle 2"/>
          <p:cNvSpPr>
            <a:spLocks noGrp="1"/>
          </p:cNvSpPr>
          <p:nvPr>
            <p:ph type="subTitle" idx="1"/>
          </p:nvPr>
        </p:nvSpPr>
        <p:spPr>
          <a:xfrm>
            <a:off x="605408" y="3284984"/>
            <a:ext cx="7851648" cy="2088232"/>
          </a:xfrm>
          <a:ln>
            <a:solidFill>
              <a:schemeClr val="tx1"/>
            </a:solidFill>
          </a:ln>
        </p:spPr>
        <p:txBody>
          <a:bodyPr>
            <a:normAutofit fontScale="92500"/>
          </a:bodyPr>
          <a:lstStyle/>
          <a:p>
            <a:pPr algn="ctr"/>
            <a:r>
              <a:rPr lang="en-GB" sz="2400" dirty="0">
                <a:latin typeface="+mj-lt"/>
              </a:rPr>
              <a:t> </a:t>
            </a:r>
            <a:r>
              <a:rPr lang="en-GB" sz="2400" u="sng" dirty="0">
                <a:latin typeface="+mj-lt"/>
              </a:rPr>
              <a:t>Learning objectives</a:t>
            </a:r>
          </a:p>
          <a:p>
            <a:pPr algn="l"/>
            <a:r>
              <a:rPr lang="en-GB" sz="2400" dirty="0">
                <a:latin typeface="+mj-lt"/>
              </a:rPr>
              <a:t> 1) Identify the different forms of technology used in sport</a:t>
            </a:r>
          </a:p>
          <a:p>
            <a:pPr algn="l"/>
            <a:r>
              <a:rPr lang="en-GB" sz="2400" dirty="0">
                <a:latin typeface="+mj-lt"/>
              </a:rPr>
              <a:t> 2) Understand how technology is used in sport by officials,</a:t>
            </a:r>
          </a:p>
          <a:p>
            <a:pPr algn="l"/>
            <a:r>
              <a:rPr lang="en-GB" sz="2400" dirty="0">
                <a:latin typeface="+mj-lt"/>
              </a:rPr>
              <a:t>      improving performance, recording time and distance</a:t>
            </a:r>
          </a:p>
          <a:p>
            <a:pPr algn="l"/>
            <a:r>
              <a:rPr lang="en-GB" sz="2400" dirty="0">
                <a:latin typeface="+mj-lt"/>
              </a:rPr>
              <a:t> 3) Describe the positive and negative impact of technology on sport</a:t>
            </a:r>
          </a:p>
        </p:txBody>
      </p:sp>
      <p:sp>
        <p:nvSpPr>
          <p:cNvPr id="6" name="Rounded Rectangle 5">
            <a:extLst>
              <a:ext uri="{FF2B5EF4-FFF2-40B4-BE49-F238E27FC236}">
                <a16:creationId xmlns:a16="http://schemas.microsoft.com/office/drawing/2014/main" id="{C5856E02-3AE4-6F4C-9FA8-CBFC0D893D7E}"/>
              </a:ext>
            </a:extLst>
          </p:cNvPr>
          <p:cNvSpPr/>
          <p:nvPr/>
        </p:nvSpPr>
        <p:spPr>
          <a:xfrm>
            <a:off x="395536" y="395952"/>
            <a:ext cx="4101954" cy="1569661"/>
          </a:xfrm>
          <a:prstGeom prst="roundRect">
            <a:avLst/>
          </a:prstGeom>
          <a:solidFill>
            <a:schemeClr val="accent6">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643DB1-4BBD-BB4D-A4C9-0168BE0B6EAA}"/>
              </a:ext>
            </a:extLst>
          </p:cNvPr>
          <p:cNvSpPr txBox="1"/>
          <p:nvPr/>
        </p:nvSpPr>
        <p:spPr>
          <a:xfrm>
            <a:off x="539552" y="623590"/>
            <a:ext cx="3816424" cy="1077218"/>
          </a:xfrm>
          <a:prstGeom prst="rect">
            <a:avLst/>
          </a:prstGeom>
          <a:noFill/>
        </p:spPr>
        <p:txBody>
          <a:bodyPr wrap="square" rtlCol="0">
            <a:spAutoFit/>
          </a:bodyPr>
          <a:lstStyle/>
          <a:p>
            <a:pPr algn="ctr"/>
            <a:r>
              <a:rPr lang="en-GB" sz="3200" dirty="0">
                <a:solidFill>
                  <a:schemeClr val="bg1"/>
                </a:solidFill>
                <a:latin typeface="+mj-lt"/>
              </a:rPr>
              <a:t>Social, cultural and ethical influences</a:t>
            </a:r>
            <a:endParaRPr lang="en-US" sz="3200" dirty="0">
              <a:solidFill>
                <a:schemeClr val="bg1"/>
              </a:solidFill>
              <a:latin typeface="+mj-lt"/>
            </a:endParaRPr>
          </a:p>
        </p:txBody>
      </p:sp>
      <p:sp>
        <p:nvSpPr>
          <p:cNvPr id="9" name="Rounded Rectangle 8">
            <a:extLst>
              <a:ext uri="{FF2B5EF4-FFF2-40B4-BE49-F238E27FC236}">
                <a16:creationId xmlns:a16="http://schemas.microsoft.com/office/drawing/2014/main" id="{41544A29-2240-584F-B2ED-049EFFFFA7E8}"/>
              </a:ext>
            </a:extLst>
          </p:cNvPr>
          <p:cNvSpPr/>
          <p:nvPr/>
        </p:nvSpPr>
        <p:spPr>
          <a:xfrm>
            <a:off x="4603913" y="395952"/>
            <a:ext cx="4101954" cy="1569661"/>
          </a:xfrm>
          <a:prstGeom prst="roundRect">
            <a:avLst/>
          </a:prstGeom>
          <a:solidFill>
            <a:srgbClr val="D883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B26D15-AB79-7743-9BA8-D26F7EECCBBE}"/>
              </a:ext>
            </a:extLst>
          </p:cNvPr>
          <p:cNvSpPr txBox="1"/>
          <p:nvPr/>
        </p:nvSpPr>
        <p:spPr>
          <a:xfrm>
            <a:off x="4745427" y="395953"/>
            <a:ext cx="3816424" cy="1569660"/>
          </a:xfrm>
          <a:prstGeom prst="rect">
            <a:avLst/>
          </a:prstGeom>
          <a:noFill/>
        </p:spPr>
        <p:txBody>
          <a:bodyPr wrap="square" rtlCol="0">
            <a:spAutoFit/>
          </a:bodyPr>
          <a:lstStyle/>
          <a:p>
            <a:pPr algn="ctr"/>
            <a:r>
              <a:rPr lang="en-GB" sz="3200" u="sng" dirty="0">
                <a:solidFill>
                  <a:schemeClr val="bg1"/>
                </a:solidFill>
                <a:latin typeface="+mj-lt"/>
              </a:rPr>
              <a:t>Chapter 10</a:t>
            </a:r>
            <a:endParaRPr lang="en-GB" sz="3200" dirty="0">
              <a:solidFill>
                <a:schemeClr val="bg1"/>
              </a:solidFill>
              <a:latin typeface="+mj-lt"/>
            </a:endParaRPr>
          </a:p>
          <a:p>
            <a:pPr algn="ctr"/>
            <a:r>
              <a:rPr lang="en-GB" sz="3200" dirty="0">
                <a:solidFill>
                  <a:schemeClr val="bg1"/>
                </a:solidFill>
                <a:latin typeface="+mj-lt"/>
              </a:rPr>
              <a:t>Social and cultural influences</a:t>
            </a:r>
            <a:endParaRPr lang="en-US" sz="3200" dirty="0">
              <a:solidFill>
                <a:schemeClr val="bg1"/>
              </a:solidFill>
              <a:latin typeface="+mj-lt"/>
            </a:endParaRPr>
          </a:p>
        </p:txBody>
      </p:sp>
      <p:sp>
        <p:nvSpPr>
          <p:cNvPr id="4" name="Footer Placeholder 2">
            <a:extLst>
              <a:ext uri="{FF2B5EF4-FFF2-40B4-BE49-F238E27FC236}">
                <a16:creationId xmlns:a16="http://schemas.microsoft.com/office/drawing/2014/main" id="{7EFCAA0A-D3BE-427C-A88A-CB8B739F6C6B}"/>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CA69578-2169-A4DA-6997-7618524B53EB}"/>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D042BED6-7B2E-DF11-F992-A3FCC4F71F2B}"/>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689FCDA2-B774-0EDB-BB66-D21A2D8FBD16}"/>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3836744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What you need to know</a:t>
            </a:r>
          </a:p>
        </p:txBody>
      </p:sp>
      <p:pic>
        <p:nvPicPr>
          <p:cNvPr id="4" name="Picture 3">
            <a:extLst>
              <a:ext uri="{FF2B5EF4-FFF2-40B4-BE49-F238E27FC236}">
                <a16:creationId xmlns:a16="http://schemas.microsoft.com/office/drawing/2014/main" id="{B336AFC0-9311-0A46-9B4E-DEA2D09FEA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011550"/>
            <a:ext cx="8784976" cy="2955692"/>
          </a:xfrm>
          <a:prstGeom prst="rect">
            <a:avLst/>
          </a:prstGeom>
        </p:spPr>
      </p:pic>
      <p:sp>
        <p:nvSpPr>
          <p:cNvPr id="3" name="Footer Placeholder 2">
            <a:extLst>
              <a:ext uri="{FF2B5EF4-FFF2-40B4-BE49-F238E27FC236}">
                <a16:creationId xmlns:a16="http://schemas.microsoft.com/office/drawing/2014/main" id="{C21E3A8B-A1AB-CCD8-BBA1-5D88C3D20B1E}"/>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61D9ADC-21EE-603E-9A9F-03F7BC192C69}"/>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FD0ED78B-6370-F0BA-15A3-1594DF53747A}"/>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68172949-61EF-48F7-6477-44DD6675CF4C}"/>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4176122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Physical recreation - influences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a:buNone/>
            </a:pPr>
            <a:r>
              <a:rPr lang="en-GB" dirty="0">
                <a:latin typeface="+mj-lt"/>
              </a:rPr>
              <a:t>	There are many reasons why people choose to take part in certain recreational activities</a:t>
            </a:r>
          </a:p>
          <a:p>
            <a:pPr marL="514350" indent="-514350">
              <a:buFont typeface="+mj-lt"/>
              <a:buAutoNum type="arabicPeriod"/>
            </a:pPr>
            <a:endParaRPr lang="en-GB" dirty="0">
              <a:latin typeface="+mj-lt"/>
            </a:endParaRPr>
          </a:p>
          <a:p>
            <a:pPr marL="514350" indent="-514350">
              <a:buFont typeface="+mj-lt"/>
              <a:buAutoNum type="arabicPeriod"/>
            </a:pPr>
            <a:r>
              <a:rPr lang="en-GB" dirty="0">
                <a:latin typeface="+mj-lt"/>
              </a:rPr>
              <a:t>Name a recreational activity that you are regularly involved in</a:t>
            </a:r>
          </a:p>
          <a:p>
            <a:pPr marL="514350" indent="-514350">
              <a:buFont typeface="+mj-lt"/>
              <a:buAutoNum type="arabicPeriod"/>
            </a:pPr>
            <a:r>
              <a:rPr lang="en-GB" dirty="0">
                <a:latin typeface="+mj-lt"/>
              </a:rPr>
              <a:t>Explain the factors that caused/enabled you to participate in that activity</a:t>
            </a:r>
          </a:p>
        </p:txBody>
      </p:sp>
      <p:sp>
        <p:nvSpPr>
          <p:cNvPr id="5" name="Rounded Rectangle 4"/>
          <p:cNvSpPr/>
          <p:nvPr/>
        </p:nvSpPr>
        <p:spPr>
          <a:xfrm>
            <a:off x="323528" y="1541056"/>
            <a:ext cx="8496944" cy="8078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39552" y="5501870"/>
            <a:ext cx="8064896" cy="923330"/>
          </a:xfrm>
          <a:prstGeom prst="rect">
            <a:avLst/>
          </a:prstGeom>
          <a:noFill/>
          <a:ln>
            <a:solidFill>
              <a:srgbClr val="FF0000"/>
            </a:solidFill>
          </a:ln>
        </p:spPr>
        <p:txBody>
          <a:bodyPr wrap="square" rtlCol="0">
            <a:spAutoFit/>
          </a:bodyPr>
          <a:lstStyle/>
          <a:p>
            <a:pPr algn="ctr"/>
            <a:r>
              <a:rPr lang="en-GB" dirty="0">
                <a:latin typeface="+mj-lt"/>
              </a:rPr>
              <a:t>Age and health          Interests          Facilities          Peer influences</a:t>
            </a:r>
          </a:p>
          <a:p>
            <a:pPr algn="ctr"/>
            <a:endParaRPr lang="en-GB" dirty="0">
              <a:latin typeface="+mj-lt"/>
            </a:endParaRPr>
          </a:p>
          <a:p>
            <a:pPr algn="ctr"/>
            <a:r>
              <a:rPr lang="en-GB" dirty="0">
                <a:latin typeface="+mj-lt"/>
              </a:rPr>
              <a:t>Social circumstances          Family influences          Where you live</a:t>
            </a:r>
          </a:p>
        </p:txBody>
      </p:sp>
      <p:sp>
        <p:nvSpPr>
          <p:cNvPr id="4" name="Footer Placeholder 2">
            <a:extLst>
              <a:ext uri="{FF2B5EF4-FFF2-40B4-BE49-F238E27FC236}">
                <a16:creationId xmlns:a16="http://schemas.microsoft.com/office/drawing/2014/main" id="{7973A110-6BEC-3009-7D74-2C54ED25110B}"/>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EC0B6BB-6924-506A-0B58-7BF11EBD0E54}"/>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CEF49895-B42E-B1BD-36AF-E2B6338295FE}"/>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D1052970-87C2-08FE-5021-425C8009571E}"/>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62995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3C0D3D-55FD-8A4D-A3EB-D338B7C2DC51}"/>
              </a:ext>
            </a:extLst>
          </p:cNvPr>
          <p:cNvPicPr>
            <a:picLocks noChangeAspect="1"/>
          </p:cNvPicPr>
          <p:nvPr/>
        </p:nvPicPr>
        <p:blipFill rotWithShape="1">
          <a:blip r:embed="rId2"/>
          <a:srcRect l="16537"/>
          <a:stretch/>
        </p:blipFill>
        <p:spPr>
          <a:xfrm>
            <a:off x="6300192" y="4587046"/>
            <a:ext cx="2396952" cy="2010306"/>
          </a:xfrm>
          <a:prstGeom prst="rect">
            <a:avLst/>
          </a:prstGeom>
          <a:ln>
            <a:noFill/>
          </a:ln>
          <a:effectLst>
            <a:softEdge rad="112500"/>
          </a:effectLst>
        </p:spPr>
      </p:pic>
      <p:sp>
        <p:nvSpPr>
          <p:cNvPr id="2" name="Title 1"/>
          <p:cNvSpPr>
            <a:spLocks noGrp="1"/>
          </p:cNvSpPr>
          <p:nvPr>
            <p:ph type="title"/>
          </p:nvPr>
        </p:nvSpPr>
        <p:spPr>
          <a:xfrm>
            <a:off x="349188" y="260648"/>
            <a:ext cx="8347956" cy="108012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Technology in sport</a:t>
            </a:r>
          </a:p>
        </p:txBody>
      </p:sp>
      <p:sp>
        <p:nvSpPr>
          <p:cNvPr id="3" name="Content Placeholder 2"/>
          <p:cNvSpPr>
            <a:spLocks noGrp="1"/>
          </p:cNvSpPr>
          <p:nvPr>
            <p:ph idx="1"/>
          </p:nvPr>
        </p:nvSpPr>
        <p:spPr>
          <a:xfrm>
            <a:off x="349188" y="1422068"/>
            <a:ext cx="5951004" cy="5103276"/>
          </a:xfrm>
          <a:noFill/>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r>
              <a:rPr lang="en-GB" dirty="0">
                <a:latin typeface="+mj-lt"/>
              </a:rPr>
              <a:t>Technology has had a major impact in the world of sport, affecting almost every area:</a:t>
            </a:r>
          </a:p>
          <a:p>
            <a:pPr marL="0" indent="0">
              <a:buNone/>
            </a:pPr>
            <a:endParaRPr lang="en-GB" sz="800" dirty="0">
              <a:latin typeface="+mj-lt"/>
            </a:endParaRPr>
          </a:p>
          <a:p>
            <a:pPr lvl="1"/>
            <a:r>
              <a:rPr lang="en-GB" dirty="0">
                <a:latin typeface="+mj-lt"/>
              </a:rPr>
              <a:t>How officials make decisions</a:t>
            </a:r>
          </a:p>
          <a:p>
            <a:pPr lvl="1"/>
            <a:r>
              <a:rPr lang="en-GB" dirty="0">
                <a:latin typeface="+mj-lt"/>
              </a:rPr>
              <a:t>How performers train for events and deliver their best performance</a:t>
            </a:r>
          </a:p>
          <a:p>
            <a:pPr lvl="1"/>
            <a:r>
              <a:rPr lang="en-GB" dirty="0">
                <a:latin typeface="+mj-lt"/>
              </a:rPr>
              <a:t>How performances are measured and recorded</a:t>
            </a:r>
          </a:p>
          <a:p>
            <a:pPr marL="0" indent="0">
              <a:buNone/>
            </a:pPr>
            <a:endParaRPr lang="en-GB" sz="1200" dirty="0">
              <a:latin typeface="+mj-lt"/>
            </a:endParaRPr>
          </a:p>
          <a:p>
            <a:pPr marL="0" indent="0" algn="ctr">
              <a:buNone/>
            </a:pPr>
            <a:r>
              <a:rPr lang="en-GB" b="1" u="sng" dirty="0">
                <a:latin typeface="+mj-lt"/>
              </a:rPr>
              <a:t>Starter task </a:t>
            </a:r>
          </a:p>
          <a:p>
            <a:r>
              <a:rPr lang="en-GB" dirty="0">
                <a:latin typeface="+mj-lt"/>
              </a:rPr>
              <a:t>Discuss technologies that are used in sport today</a:t>
            </a:r>
          </a:p>
          <a:p>
            <a:r>
              <a:rPr lang="en-GB" dirty="0">
                <a:latin typeface="+mj-lt"/>
              </a:rPr>
              <a:t>Use the categories above to assist</a:t>
            </a:r>
          </a:p>
        </p:txBody>
      </p:sp>
      <p:sp>
        <p:nvSpPr>
          <p:cNvPr id="4" name="TextBox 3"/>
          <p:cNvSpPr txBox="1"/>
          <p:nvPr/>
        </p:nvSpPr>
        <p:spPr>
          <a:xfrm>
            <a:off x="6876256" y="179348"/>
            <a:ext cx="2088232" cy="923330"/>
          </a:xfrm>
          <a:prstGeom prst="rect">
            <a:avLst/>
          </a:prstGeom>
          <a:solidFill>
            <a:schemeClr val="bg1"/>
          </a:solidFill>
          <a:ln>
            <a:solidFill>
              <a:srgbClr val="FF0000"/>
            </a:solidFill>
          </a:ln>
        </p:spPr>
        <p:txBody>
          <a:bodyPr wrap="square" rtlCol="0">
            <a:spAutoFit/>
          </a:bodyPr>
          <a:lstStyle/>
          <a:p>
            <a:r>
              <a:rPr lang="en-MY" dirty="0">
                <a:hlinkClick r:id="rId3"/>
              </a:rPr>
              <a:t>https://www.youtube.com/watch?v=dqDZftgB2lw</a:t>
            </a:r>
            <a:endParaRPr lang="en-GB" dirty="0">
              <a:latin typeface="+mj-lt"/>
            </a:endParaRPr>
          </a:p>
        </p:txBody>
      </p:sp>
      <p:pic>
        <p:nvPicPr>
          <p:cNvPr id="6" name="Picture 5">
            <a:extLst>
              <a:ext uri="{FF2B5EF4-FFF2-40B4-BE49-F238E27FC236}">
                <a16:creationId xmlns:a16="http://schemas.microsoft.com/office/drawing/2014/main" id="{CEA837C9-33B3-4245-BFAB-BFF809C445E7}"/>
              </a:ext>
            </a:extLst>
          </p:cNvPr>
          <p:cNvPicPr>
            <a:picLocks noChangeAspect="1"/>
          </p:cNvPicPr>
          <p:nvPr/>
        </p:nvPicPr>
        <p:blipFill rotWithShape="1">
          <a:blip r:embed="rId4"/>
          <a:srcRect l="22554"/>
          <a:stretch/>
        </p:blipFill>
        <p:spPr>
          <a:xfrm>
            <a:off x="6300192" y="2906829"/>
            <a:ext cx="2371180" cy="1746307"/>
          </a:xfrm>
          <a:prstGeom prst="rect">
            <a:avLst/>
          </a:prstGeom>
          <a:ln>
            <a:noFill/>
          </a:ln>
          <a:effectLst>
            <a:softEdge rad="112500"/>
          </a:effectLst>
        </p:spPr>
      </p:pic>
      <p:pic>
        <p:nvPicPr>
          <p:cNvPr id="7" name="Picture 6">
            <a:extLst>
              <a:ext uri="{FF2B5EF4-FFF2-40B4-BE49-F238E27FC236}">
                <a16:creationId xmlns:a16="http://schemas.microsoft.com/office/drawing/2014/main" id="{83E63EEC-1917-2E4C-B2DD-3FA13A7636EC}"/>
              </a:ext>
            </a:extLst>
          </p:cNvPr>
          <p:cNvPicPr>
            <a:picLocks noChangeAspect="1"/>
          </p:cNvPicPr>
          <p:nvPr/>
        </p:nvPicPr>
        <p:blipFill>
          <a:blip r:embed="rId5"/>
          <a:stretch>
            <a:fillRect/>
          </a:stretch>
        </p:blipFill>
        <p:spPr>
          <a:xfrm>
            <a:off x="6300192" y="1396283"/>
            <a:ext cx="2371180" cy="1551072"/>
          </a:xfrm>
          <a:prstGeom prst="rect">
            <a:avLst/>
          </a:prstGeom>
          <a:ln>
            <a:noFill/>
          </a:ln>
          <a:effectLst>
            <a:softEdge rad="112500"/>
          </a:effectLst>
        </p:spPr>
      </p:pic>
      <p:sp>
        <p:nvSpPr>
          <p:cNvPr id="8" name="Footer Placeholder 2">
            <a:extLst>
              <a:ext uri="{FF2B5EF4-FFF2-40B4-BE49-F238E27FC236}">
                <a16:creationId xmlns:a16="http://schemas.microsoft.com/office/drawing/2014/main" id="{D0F0D8F6-DBA0-8643-9081-207C20A885BB}"/>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60FEF69-E359-CF01-DB03-06BCC24F6A4F}"/>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240294DA-9B93-1C35-6C3A-3BD3B2EFA190}"/>
              </a:ext>
            </a:extLst>
          </p:cNvPr>
          <p:cNvPicPr>
            <a:picLocks noChangeAspect="1"/>
          </p:cNvPicPr>
          <p:nvPr/>
        </p:nvPicPr>
        <p:blipFill>
          <a:blip r:embed="rId7"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06D71941-54D9-0E6F-F944-62D3524D958C}"/>
              </a:ext>
            </a:extLst>
          </p:cNvPr>
          <p:cNvPicPr>
            <a:picLocks noChangeAspect="1"/>
          </p:cNvPicPr>
          <p:nvPr/>
        </p:nvPicPr>
        <p:blipFill>
          <a:blip r:embed="rId8"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209303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Technology</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Technological advances are continuing to improve performance</a:t>
            </a:r>
          </a:p>
          <a:p>
            <a:endParaRPr lang="en-GB" sz="1400" dirty="0">
              <a:latin typeface="+mj-lt"/>
            </a:endParaRPr>
          </a:p>
          <a:p>
            <a:r>
              <a:rPr lang="en-GB" i="1" dirty="0">
                <a:latin typeface="+mj-lt"/>
              </a:rPr>
              <a:t>Watch the video and note the technologies that have led to improvements in athletic performance over time</a:t>
            </a:r>
          </a:p>
          <a:p>
            <a:endParaRPr lang="en-GB" sz="1600" i="1" dirty="0">
              <a:latin typeface="+mj-lt"/>
            </a:endParaRPr>
          </a:p>
          <a:p>
            <a:pPr marL="0" indent="0">
              <a:buNone/>
            </a:pPr>
            <a:r>
              <a:rPr lang="en-GB" b="1" i="1" dirty="0">
                <a:latin typeface="+mj-lt"/>
              </a:rPr>
              <a:t>Did you manage to come up with the following?</a:t>
            </a:r>
          </a:p>
          <a:p>
            <a:r>
              <a:rPr lang="en-GB" dirty="0">
                <a:latin typeface="+mj-lt"/>
              </a:rPr>
              <a:t>Starting blocks, synthetic running tracks, faster skis, running shoes, swimming pool guttering, low friction swim suits, aerodynamic bicycles </a:t>
            </a:r>
          </a:p>
        </p:txBody>
      </p:sp>
      <p:sp>
        <p:nvSpPr>
          <p:cNvPr id="4" name="TextBox 3"/>
          <p:cNvSpPr txBox="1"/>
          <p:nvPr/>
        </p:nvSpPr>
        <p:spPr>
          <a:xfrm>
            <a:off x="6406736" y="370877"/>
            <a:ext cx="2160240" cy="923330"/>
          </a:xfrm>
          <a:prstGeom prst="rect">
            <a:avLst/>
          </a:prstGeom>
          <a:solidFill>
            <a:schemeClr val="bg1"/>
          </a:solidFill>
          <a:ln>
            <a:solidFill>
              <a:srgbClr val="FF0000"/>
            </a:solidFill>
          </a:ln>
        </p:spPr>
        <p:txBody>
          <a:bodyPr wrap="square" rtlCol="0">
            <a:spAutoFit/>
          </a:bodyPr>
          <a:lstStyle/>
          <a:p>
            <a:r>
              <a:rPr lang="en-MY" dirty="0">
                <a:hlinkClick r:id="rId3"/>
              </a:rPr>
              <a:t>https://www.youtube.com/watch?v=8COaMKbNrX0</a:t>
            </a:r>
            <a:endParaRPr lang="en-GB" dirty="0">
              <a:latin typeface="+mj-lt"/>
            </a:endParaRPr>
          </a:p>
        </p:txBody>
      </p:sp>
      <p:sp>
        <p:nvSpPr>
          <p:cNvPr id="5" name="TextBox 4"/>
          <p:cNvSpPr txBox="1"/>
          <p:nvPr/>
        </p:nvSpPr>
        <p:spPr>
          <a:xfrm>
            <a:off x="4384112" y="5805264"/>
            <a:ext cx="4608512" cy="923330"/>
          </a:xfrm>
          <a:prstGeom prst="rect">
            <a:avLst/>
          </a:prstGeom>
          <a:solidFill>
            <a:schemeClr val="bg1"/>
          </a:solidFill>
          <a:ln>
            <a:solidFill>
              <a:srgbClr val="FF0000"/>
            </a:solidFill>
          </a:ln>
        </p:spPr>
        <p:txBody>
          <a:bodyPr wrap="square" rtlCol="0">
            <a:spAutoFit/>
          </a:bodyPr>
          <a:lstStyle/>
          <a:p>
            <a:r>
              <a:rPr lang="en-GB" dirty="0">
                <a:latin typeface="+mj-lt"/>
              </a:rPr>
              <a:t>Equipment has improved over time, but so have technologies associated with training, sports medicine and analysis of performance</a:t>
            </a:r>
          </a:p>
        </p:txBody>
      </p:sp>
      <p:sp>
        <p:nvSpPr>
          <p:cNvPr id="6" name="TextBox 5">
            <a:extLst>
              <a:ext uri="{FF2B5EF4-FFF2-40B4-BE49-F238E27FC236}">
                <a16:creationId xmlns:a16="http://schemas.microsoft.com/office/drawing/2014/main" id="{0309B3EB-2AC2-EC4F-9F30-4CA5936911A8}"/>
              </a:ext>
            </a:extLst>
          </p:cNvPr>
          <p:cNvSpPr txBox="1"/>
          <p:nvPr/>
        </p:nvSpPr>
        <p:spPr>
          <a:xfrm>
            <a:off x="323528" y="110122"/>
            <a:ext cx="2592288" cy="369332"/>
          </a:xfrm>
          <a:prstGeom prst="rect">
            <a:avLst/>
          </a:prstGeom>
          <a:solidFill>
            <a:schemeClr val="bg1"/>
          </a:solidFill>
          <a:ln>
            <a:solidFill>
              <a:srgbClr val="FF0000"/>
            </a:solidFill>
          </a:ln>
        </p:spPr>
        <p:txBody>
          <a:bodyPr wrap="square" rtlCol="0">
            <a:spAutoFit/>
          </a:bodyPr>
          <a:lstStyle/>
          <a:p>
            <a:pPr algn="ctr"/>
            <a:r>
              <a:rPr lang="en-GB" dirty="0">
                <a:latin typeface="+mj-lt"/>
              </a:rPr>
              <a:t>Enhancing performance</a:t>
            </a:r>
          </a:p>
        </p:txBody>
      </p:sp>
      <p:sp>
        <p:nvSpPr>
          <p:cNvPr id="7" name="Footer Placeholder 2">
            <a:extLst>
              <a:ext uri="{FF2B5EF4-FFF2-40B4-BE49-F238E27FC236}">
                <a16:creationId xmlns:a16="http://schemas.microsoft.com/office/drawing/2014/main" id="{5B8923E9-33F4-CA13-8781-E91F48AE770E}"/>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2D3CFAB-EDAC-6C5D-F596-32D12F25BBDE}"/>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9" name="Picture 8">
            <a:extLst>
              <a:ext uri="{FF2B5EF4-FFF2-40B4-BE49-F238E27FC236}">
                <a16:creationId xmlns:a16="http://schemas.microsoft.com/office/drawing/2014/main" id="{D7983E38-3423-BAC8-7876-8C195CE08E9E}"/>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0" name="Picture 9">
            <a:extLst>
              <a:ext uri="{FF2B5EF4-FFF2-40B4-BE49-F238E27FC236}">
                <a16:creationId xmlns:a16="http://schemas.microsoft.com/office/drawing/2014/main" id="{E1EACBBE-1162-53DF-7BDC-4282C3583643}"/>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95761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ox(in)">
                                      <p:cBhvr>
                                        <p:cTn id="7" dur="500"/>
                                        <p:tgtEl>
                                          <p:spTgt spid="3">
                                            <p:txEl>
                                              <p:pRg st="5" end="5"/>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008112"/>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Technology</a:t>
            </a:r>
          </a:p>
        </p:txBody>
      </p:sp>
      <p:sp>
        <p:nvSpPr>
          <p:cNvPr id="3" name="Content Placeholder 2"/>
          <p:cNvSpPr>
            <a:spLocks noGrp="1"/>
          </p:cNvSpPr>
          <p:nvPr>
            <p:ph idx="1"/>
          </p:nvPr>
        </p:nvSpPr>
        <p:spPr>
          <a:xfrm>
            <a:off x="457200" y="1340768"/>
            <a:ext cx="5554960" cy="5184576"/>
          </a:xfrm>
          <a:noFill/>
        </p:spPr>
        <p:style>
          <a:lnRef idx="2">
            <a:schemeClr val="dk1"/>
          </a:lnRef>
          <a:fillRef idx="1">
            <a:schemeClr val="lt1"/>
          </a:fillRef>
          <a:effectRef idx="0">
            <a:schemeClr val="dk1"/>
          </a:effectRef>
          <a:fontRef idx="minor">
            <a:schemeClr val="dk1"/>
          </a:fontRef>
        </p:style>
        <p:txBody>
          <a:bodyPr>
            <a:normAutofit fontScale="77500" lnSpcReduction="20000"/>
          </a:bodyPr>
          <a:lstStyle/>
          <a:p>
            <a:pPr marL="0" indent="0">
              <a:buNone/>
            </a:pPr>
            <a:r>
              <a:rPr lang="en-GB" sz="3100" b="1" dirty="0">
                <a:latin typeface="+mj-lt"/>
              </a:rPr>
              <a:t>Altitude tents</a:t>
            </a:r>
            <a:r>
              <a:rPr lang="en-GB" sz="3100" dirty="0">
                <a:latin typeface="+mj-lt"/>
              </a:rPr>
              <a:t> – </a:t>
            </a:r>
          </a:p>
          <a:p>
            <a:r>
              <a:rPr lang="en-GB" dirty="0">
                <a:latin typeface="+mj-lt"/>
              </a:rPr>
              <a:t>Used to enhance performance in endurance athletes</a:t>
            </a:r>
          </a:p>
          <a:p>
            <a:r>
              <a:rPr lang="en-GB" dirty="0">
                <a:latin typeface="+mj-lt"/>
              </a:rPr>
              <a:t>Recreates living and training at altitude</a:t>
            </a:r>
          </a:p>
          <a:p>
            <a:r>
              <a:rPr lang="en-GB" dirty="0">
                <a:latin typeface="+mj-lt"/>
              </a:rPr>
              <a:t>Expose performers to low oxygen (hypoxic) conditions simulating living and training at high altitude</a:t>
            </a:r>
          </a:p>
          <a:p>
            <a:r>
              <a:rPr lang="en-GB" dirty="0">
                <a:latin typeface="+mj-lt"/>
              </a:rPr>
              <a:t>Leads to an increase in red blood cell concentration</a:t>
            </a:r>
          </a:p>
          <a:p>
            <a:r>
              <a:rPr lang="en-GB" dirty="0">
                <a:latin typeface="+mj-lt"/>
              </a:rPr>
              <a:t>Increasing the oxygen carrying capacity of the blood</a:t>
            </a:r>
          </a:p>
          <a:p>
            <a:r>
              <a:rPr lang="en-GB" dirty="0">
                <a:latin typeface="+mj-lt"/>
              </a:rPr>
              <a:t>And improving aerobic performance</a:t>
            </a:r>
          </a:p>
          <a:p>
            <a:r>
              <a:rPr lang="en-GB" dirty="0">
                <a:latin typeface="+mj-lt"/>
              </a:rPr>
              <a:t>Beneficial for marathon runners</a:t>
            </a:r>
          </a:p>
          <a:p>
            <a:r>
              <a:rPr lang="en-GB" dirty="0">
                <a:latin typeface="+mj-lt"/>
              </a:rPr>
              <a:t>The technology is expensive however and therefore may not be available to all giving higher profile/professional athletes an unfair advantage</a:t>
            </a:r>
          </a:p>
          <a:p>
            <a:pPr lvl="1"/>
            <a:endParaRPr lang="en-GB" dirty="0">
              <a:latin typeface="+mj-lt"/>
            </a:endParaRPr>
          </a:p>
        </p:txBody>
      </p:sp>
      <p:pic>
        <p:nvPicPr>
          <p:cNvPr id="7" name="Picture 7"/>
          <p:cNvPicPr>
            <a:picLocks noChangeAspect="1" noChangeArrowheads="1"/>
          </p:cNvPicPr>
          <p:nvPr/>
        </p:nvPicPr>
        <p:blipFill rotWithShape="1">
          <a:blip r:embed="rId2" cstate="print"/>
          <a:srcRect l="4548" r="7158"/>
          <a:stretch/>
        </p:blipFill>
        <p:spPr bwMode="auto">
          <a:xfrm>
            <a:off x="6012160" y="1340768"/>
            <a:ext cx="2664296" cy="2662459"/>
          </a:xfrm>
          <a:prstGeom prst="rect">
            <a:avLst/>
          </a:prstGeom>
          <a:ln>
            <a:noFill/>
          </a:ln>
          <a:effectLst>
            <a:softEdge rad="112500"/>
          </a:effectLst>
        </p:spPr>
      </p:pic>
      <p:pic>
        <p:nvPicPr>
          <p:cNvPr id="6" name="Picture 6"/>
          <p:cNvPicPr>
            <a:picLocks noChangeAspect="1" noChangeArrowheads="1"/>
          </p:cNvPicPr>
          <p:nvPr/>
        </p:nvPicPr>
        <p:blipFill>
          <a:blip r:embed="rId3" cstate="print"/>
          <a:srcRect/>
          <a:stretch>
            <a:fillRect/>
          </a:stretch>
        </p:blipFill>
        <p:spPr bwMode="auto">
          <a:xfrm>
            <a:off x="6018963" y="4031071"/>
            <a:ext cx="2678182" cy="2494273"/>
          </a:xfrm>
          <a:prstGeom prst="rect">
            <a:avLst/>
          </a:prstGeom>
          <a:ln>
            <a:noFill/>
          </a:ln>
          <a:effectLst>
            <a:softEdge rad="112500"/>
          </a:effectLst>
        </p:spPr>
      </p:pic>
      <p:sp>
        <p:nvSpPr>
          <p:cNvPr id="9" name="TextBox 8">
            <a:extLst>
              <a:ext uri="{FF2B5EF4-FFF2-40B4-BE49-F238E27FC236}">
                <a16:creationId xmlns:a16="http://schemas.microsoft.com/office/drawing/2014/main" id="{0C7F8E25-029A-3841-9DC8-6E0B81045D54}"/>
              </a:ext>
            </a:extLst>
          </p:cNvPr>
          <p:cNvSpPr txBox="1"/>
          <p:nvPr/>
        </p:nvSpPr>
        <p:spPr>
          <a:xfrm>
            <a:off x="323528" y="110122"/>
            <a:ext cx="2592288" cy="369332"/>
          </a:xfrm>
          <a:prstGeom prst="rect">
            <a:avLst/>
          </a:prstGeom>
          <a:solidFill>
            <a:schemeClr val="bg1"/>
          </a:solidFill>
          <a:ln>
            <a:solidFill>
              <a:srgbClr val="FF0000"/>
            </a:solidFill>
          </a:ln>
        </p:spPr>
        <p:txBody>
          <a:bodyPr wrap="square" rtlCol="0">
            <a:spAutoFit/>
          </a:bodyPr>
          <a:lstStyle/>
          <a:p>
            <a:pPr algn="ctr"/>
            <a:r>
              <a:rPr lang="en-GB" dirty="0">
                <a:latin typeface="+mj-lt"/>
              </a:rPr>
              <a:t>Enhancing performance</a:t>
            </a:r>
          </a:p>
        </p:txBody>
      </p:sp>
      <p:sp>
        <p:nvSpPr>
          <p:cNvPr id="4" name="Footer Placeholder 2">
            <a:extLst>
              <a:ext uri="{FF2B5EF4-FFF2-40B4-BE49-F238E27FC236}">
                <a16:creationId xmlns:a16="http://schemas.microsoft.com/office/drawing/2014/main" id="{08592C7B-7CE0-4E4B-2562-0C23483AF13A}"/>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7AFE111-FE6A-9F21-4B3F-195010CF8B82}"/>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DE129E1A-CC61-41B3-AC2F-A9FF72953522}"/>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0" name="Picture 9">
            <a:extLst>
              <a:ext uri="{FF2B5EF4-FFF2-40B4-BE49-F238E27FC236}">
                <a16:creationId xmlns:a16="http://schemas.microsoft.com/office/drawing/2014/main" id="{C808EC77-5FF9-38BF-988D-8EDA7CB4C511}"/>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9267712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008112"/>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Technology</a:t>
            </a:r>
          </a:p>
        </p:txBody>
      </p:sp>
      <p:sp>
        <p:nvSpPr>
          <p:cNvPr id="3" name="Content Placeholder 2"/>
          <p:cNvSpPr>
            <a:spLocks noGrp="1"/>
          </p:cNvSpPr>
          <p:nvPr>
            <p:ph idx="1"/>
          </p:nvPr>
        </p:nvSpPr>
        <p:spPr>
          <a:xfrm>
            <a:off x="457200" y="1340768"/>
            <a:ext cx="5122912" cy="5184576"/>
          </a:xfrm>
          <a:noFill/>
        </p:spPr>
        <p:style>
          <a:lnRef idx="2">
            <a:schemeClr val="dk1"/>
          </a:lnRef>
          <a:fillRef idx="1">
            <a:schemeClr val="lt1"/>
          </a:fillRef>
          <a:effectRef idx="0">
            <a:schemeClr val="dk1"/>
          </a:effectRef>
          <a:fontRef idx="minor">
            <a:schemeClr val="dk1"/>
          </a:fontRef>
        </p:style>
        <p:txBody>
          <a:bodyPr>
            <a:normAutofit/>
          </a:bodyPr>
          <a:lstStyle/>
          <a:p>
            <a:r>
              <a:rPr lang="en-GB" b="1" dirty="0" err="1">
                <a:latin typeface="+mj-lt"/>
              </a:rPr>
              <a:t>Multisensor</a:t>
            </a:r>
            <a:r>
              <a:rPr lang="en-GB" b="1" dirty="0">
                <a:latin typeface="+mj-lt"/>
              </a:rPr>
              <a:t> monitoring (‘Viper Pod’)</a:t>
            </a:r>
          </a:p>
          <a:p>
            <a:pPr lvl="1"/>
            <a:r>
              <a:rPr lang="en-GB" sz="2000" dirty="0">
                <a:latin typeface="+mj-lt"/>
              </a:rPr>
              <a:t>Sensor is worn in a vest and used for data analysis of an athlete’s physical performance</a:t>
            </a:r>
          </a:p>
          <a:p>
            <a:pPr lvl="1"/>
            <a:r>
              <a:rPr lang="en-GB" sz="2000" dirty="0">
                <a:latin typeface="+mj-lt"/>
              </a:rPr>
              <a:t>Measures heart rate, distance covered, intensity &amp; speed</a:t>
            </a:r>
          </a:p>
          <a:p>
            <a:pPr lvl="1"/>
            <a:r>
              <a:rPr lang="en-GB" sz="2000" dirty="0">
                <a:latin typeface="+mj-lt"/>
              </a:rPr>
              <a:t>Detailed feedback can be provided and training methods adapted to address weaknesses</a:t>
            </a:r>
          </a:p>
          <a:p>
            <a:pPr lvl="1"/>
            <a:endParaRPr lang="en-GB" dirty="0">
              <a:latin typeface="+mj-lt"/>
            </a:endParaRPr>
          </a:p>
        </p:txBody>
      </p:sp>
      <p:sp>
        <p:nvSpPr>
          <p:cNvPr id="9" name="TextBox 8">
            <a:extLst>
              <a:ext uri="{FF2B5EF4-FFF2-40B4-BE49-F238E27FC236}">
                <a16:creationId xmlns:a16="http://schemas.microsoft.com/office/drawing/2014/main" id="{0C7F8E25-029A-3841-9DC8-6E0B81045D54}"/>
              </a:ext>
            </a:extLst>
          </p:cNvPr>
          <p:cNvSpPr txBox="1"/>
          <p:nvPr/>
        </p:nvSpPr>
        <p:spPr>
          <a:xfrm>
            <a:off x="323528" y="110122"/>
            <a:ext cx="2592288" cy="369332"/>
          </a:xfrm>
          <a:prstGeom prst="rect">
            <a:avLst/>
          </a:prstGeom>
          <a:solidFill>
            <a:schemeClr val="bg1"/>
          </a:solidFill>
          <a:ln>
            <a:solidFill>
              <a:srgbClr val="FF0000"/>
            </a:solidFill>
          </a:ln>
        </p:spPr>
        <p:txBody>
          <a:bodyPr wrap="square" rtlCol="0">
            <a:spAutoFit/>
          </a:bodyPr>
          <a:lstStyle/>
          <a:p>
            <a:pPr algn="ctr"/>
            <a:r>
              <a:rPr lang="en-GB" dirty="0">
                <a:latin typeface="+mj-lt"/>
              </a:rPr>
              <a:t>Enhancing performance</a:t>
            </a:r>
          </a:p>
        </p:txBody>
      </p:sp>
      <p:pic>
        <p:nvPicPr>
          <p:cNvPr id="8" name="Picture 8">
            <a:extLst>
              <a:ext uri="{FF2B5EF4-FFF2-40B4-BE49-F238E27FC236}">
                <a16:creationId xmlns:a16="http://schemas.microsoft.com/office/drawing/2014/main" id="{D47672F8-CB3A-DE41-8E0A-D9DC1B418D27}"/>
              </a:ext>
            </a:extLst>
          </p:cNvPr>
          <p:cNvPicPr>
            <a:picLocks noChangeAspect="1" noChangeArrowheads="1"/>
          </p:cNvPicPr>
          <p:nvPr/>
        </p:nvPicPr>
        <p:blipFill rotWithShape="1">
          <a:blip r:embed="rId2" cstate="print"/>
          <a:srcRect l="34782" r="2332"/>
          <a:stretch/>
        </p:blipFill>
        <p:spPr bwMode="auto">
          <a:xfrm>
            <a:off x="5623992" y="1281655"/>
            <a:ext cx="3124472" cy="2795417"/>
          </a:xfrm>
          <a:prstGeom prst="rect">
            <a:avLst/>
          </a:prstGeom>
          <a:ln>
            <a:noFill/>
          </a:ln>
          <a:effectLst>
            <a:softEdge rad="112500"/>
          </a:effectLst>
        </p:spPr>
      </p:pic>
      <p:pic>
        <p:nvPicPr>
          <p:cNvPr id="10" name="Picture 9">
            <a:extLst>
              <a:ext uri="{FF2B5EF4-FFF2-40B4-BE49-F238E27FC236}">
                <a16:creationId xmlns:a16="http://schemas.microsoft.com/office/drawing/2014/main" id="{A64C5921-FBD4-1A41-81DA-70CD589FA128}"/>
              </a:ext>
            </a:extLst>
          </p:cNvPr>
          <p:cNvPicPr>
            <a:picLocks noChangeAspect="1" noChangeArrowheads="1"/>
          </p:cNvPicPr>
          <p:nvPr/>
        </p:nvPicPr>
        <p:blipFill rotWithShape="1">
          <a:blip r:embed="rId3" cstate="print"/>
          <a:srcRect l="9776" t="5423" r="5638" b="2943"/>
          <a:stretch/>
        </p:blipFill>
        <p:spPr bwMode="auto">
          <a:xfrm>
            <a:off x="5639344" y="4089967"/>
            <a:ext cx="3153979" cy="2453096"/>
          </a:xfrm>
          <a:prstGeom prst="rect">
            <a:avLst/>
          </a:prstGeom>
          <a:ln>
            <a:noFill/>
          </a:ln>
          <a:effectLst>
            <a:softEdge rad="112500"/>
          </a:effectLst>
        </p:spPr>
      </p:pic>
      <p:sp>
        <p:nvSpPr>
          <p:cNvPr id="4" name="Footer Placeholder 2">
            <a:extLst>
              <a:ext uri="{FF2B5EF4-FFF2-40B4-BE49-F238E27FC236}">
                <a16:creationId xmlns:a16="http://schemas.microsoft.com/office/drawing/2014/main" id="{82433F33-BEFE-26B8-DDC8-38AA13CF0D9B}"/>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6F73A58-3B05-ABB4-0D65-60F1F639C1D6}"/>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6CA2C9B9-C6B4-5D25-2A29-3C8BE918CB99}"/>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0BB8A3CF-4059-E764-0630-E1FB805C6F26}"/>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6756502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008112"/>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Technology</a:t>
            </a:r>
          </a:p>
        </p:txBody>
      </p:sp>
      <p:sp>
        <p:nvSpPr>
          <p:cNvPr id="3" name="Content Placeholder 2"/>
          <p:cNvSpPr>
            <a:spLocks noGrp="1"/>
          </p:cNvSpPr>
          <p:nvPr>
            <p:ph idx="1"/>
          </p:nvPr>
        </p:nvSpPr>
        <p:spPr>
          <a:xfrm>
            <a:off x="457200" y="1340768"/>
            <a:ext cx="5122912" cy="5184576"/>
          </a:xfrm>
          <a:noFill/>
        </p:spPr>
        <p:style>
          <a:lnRef idx="2">
            <a:schemeClr val="dk1"/>
          </a:lnRef>
          <a:fillRef idx="1">
            <a:schemeClr val="lt1"/>
          </a:fillRef>
          <a:effectRef idx="0">
            <a:schemeClr val="dk1"/>
          </a:effectRef>
          <a:fontRef idx="minor">
            <a:schemeClr val="dk1"/>
          </a:fontRef>
        </p:style>
        <p:txBody>
          <a:bodyPr>
            <a:normAutofit/>
          </a:bodyPr>
          <a:lstStyle/>
          <a:p>
            <a:r>
              <a:rPr lang="en-GB" sz="2800" b="1" dirty="0">
                <a:latin typeface="+mj-lt"/>
              </a:rPr>
              <a:t>Wind tunnels – </a:t>
            </a:r>
          </a:p>
          <a:p>
            <a:pPr lvl="1"/>
            <a:r>
              <a:rPr lang="en-GB" dirty="0">
                <a:latin typeface="+mj-lt"/>
              </a:rPr>
              <a:t>High speed fans are used to show how equipment and body position are affected by air resistance</a:t>
            </a:r>
          </a:p>
          <a:p>
            <a:pPr lvl="1"/>
            <a:r>
              <a:rPr lang="en-GB" dirty="0">
                <a:latin typeface="+mj-lt"/>
              </a:rPr>
              <a:t>Techniques and equipment (such as bicycles and helmets) are adapted to reduce the impact of air resistance</a:t>
            </a:r>
          </a:p>
          <a:p>
            <a:pPr lvl="1"/>
            <a:endParaRPr lang="en-GB" dirty="0">
              <a:latin typeface="+mj-lt"/>
            </a:endParaRPr>
          </a:p>
        </p:txBody>
      </p:sp>
      <p:sp>
        <p:nvSpPr>
          <p:cNvPr id="9" name="TextBox 8">
            <a:extLst>
              <a:ext uri="{FF2B5EF4-FFF2-40B4-BE49-F238E27FC236}">
                <a16:creationId xmlns:a16="http://schemas.microsoft.com/office/drawing/2014/main" id="{0C7F8E25-029A-3841-9DC8-6E0B81045D54}"/>
              </a:ext>
            </a:extLst>
          </p:cNvPr>
          <p:cNvSpPr txBox="1"/>
          <p:nvPr/>
        </p:nvSpPr>
        <p:spPr>
          <a:xfrm>
            <a:off x="323528" y="110122"/>
            <a:ext cx="2592288" cy="369332"/>
          </a:xfrm>
          <a:prstGeom prst="rect">
            <a:avLst/>
          </a:prstGeom>
          <a:solidFill>
            <a:schemeClr val="bg1"/>
          </a:solidFill>
          <a:ln>
            <a:solidFill>
              <a:srgbClr val="FF0000"/>
            </a:solidFill>
          </a:ln>
        </p:spPr>
        <p:txBody>
          <a:bodyPr wrap="square" rtlCol="0">
            <a:spAutoFit/>
          </a:bodyPr>
          <a:lstStyle/>
          <a:p>
            <a:pPr algn="ctr"/>
            <a:r>
              <a:rPr lang="en-GB" dirty="0">
                <a:latin typeface="+mj-lt"/>
              </a:rPr>
              <a:t>Enhancing performance</a:t>
            </a:r>
          </a:p>
        </p:txBody>
      </p:sp>
      <p:pic>
        <p:nvPicPr>
          <p:cNvPr id="7" name="Picture 2">
            <a:extLst>
              <a:ext uri="{FF2B5EF4-FFF2-40B4-BE49-F238E27FC236}">
                <a16:creationId xmlns:a16="http://schemas.microsoft.com/office/drawing/2014/main" id="{D82B07F5-0A1B-C348-B3AC-A5138E1176D4}"/>
              </a:ext>
            </a:extLst>
          </p:cNvPr>
          <p:cNvPicPr>
            <a:picLocks noChangeAspect="1" noChangeArrowheads="1"/>
          </p:cNvPicPr>
          <p:nvPr/>
        </p:nvPicPr>
        <p:blipFill rotWithShape="1">
          <a:blip r:embed="rId2" cstate="print"/>
          <a:srcRect l="16981"/>
          <a:stretch/>
        </p:blipFill>
        <p:spPr bwMode="auto">
          <a:xfrm>
            <a:off x="5580112" y="3738718"/>
            <a:ext cx="3168352" cy="2858634"/>
          </a:xfrm>
          <a:prstGeom prst="rect">
            <a:avLst/>
          </a:prstGeom>
          <a:ln>
            <a:noFill/>
          </a:ln>
          <a:effectLst>
            <a:softEdge rad="112500"/>
          </a:effectLst>
        </p:spPr>
      </p:pic>
      <p:pic>
        <p:nvPicPr>
          <p:cNvPr id="4" name="Picture 3">
            <a:extLst>
              <a:ext uri="{FF2B5EF4-FFF2-40B4-BE49-F238E27FC236}">
                <a16:creationId xmlns:a16="http://schemas.microsoft.com/office/drawing/2014/main" id="{B85253F4-46F0-B24F-9FDD-FDF8B22F0752}"/>
              </a:ext>
            </a:extLst>
          </p:cNvPr>
          <p:cNvPicPr>
            <a:picLocks noChangeAspect="1"/>
          </p:cNvPicPr>
          <p:nvPr/>
        </p:nvPicPr>
        <p:blipFill rotWithShape="1">
          <a:blip r:embed="rId3"/>
          <a:srcRect l="39465" t="12155"/>
          <a:stretch/>
        </p:blipFill>
        <p:spPr>
          <a:xfrm>
            <a:off x="5580112" y="1268760"/>
            <a:ext cx="3160912" cy="2541966"/>
          </a:xfrm>
          <a:prstGeom prst="rect">
            <a:avLst/>
          </a:prstGeom>
          <a:ln>
            <a:noFill/>
          </a:ln>
          <a:effectLst>
            <a:softEdge rad="112500"/>
          </a:effectLst>
        </p:spPr>
      </p:pic>
      <p:sp>
        <p:nvSpPr>
          <p:cNvPr id="5" name="Footer Placeholder 2">
            <a:extLst>
              <a:ext uri="{FF2B5EF4-FFF2-40B4-BE49-F238E27FC236}">
                <a16:creationId xmlns:a16="http://schemas.microsoft.com/office/drawing/2014/main" id="{E7A941E6-8C45-9318-0F56-3327773DF2E3}"/>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3B485D9-9E9E-629D-E7A3-EED4FB511324}"/>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F5DFD654-15D3-51C7-D30D-917D8D5D0DEB}"/>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0" name="Picture 9">
            <a:extLst>
              <a:ext uri="{FF2B5EF4-FFF2-40B4-BE49-F238E27FC236}">
                <a16:creationId xmlns:a16="http://schemas.microsoft.com/office/drawing/2014/main" id="{C49FD0F8-A243-70AD-2C3E-8398A040E2EF}"/>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1001681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Technology</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fontScale="77500" lnSpcReduction="20000"/>
          </a:bodyPr>
          <a:lstStyle/>
          <a:p>
            <a:pPr marL="0" indent="0">
              <a:buNone/>
            </a:pPr>
            <a:r>
              <a:rPr lang="en-GB" b="1" dirty="0">
                <a:latin typeface="+mj-lt"/>
              </a:rPr>
              <a:t>Equipment</a:t>
            </a:r>
            <a:endParaRPr lang="en-GB" dirty="0">
              <a:latin typeface="+mj-lt"/>
            </a:endParaRPr>
          </a:p>
          <a:p>
            <a:r>
              <a:rPr lang="en-GB" dirty="0">
                <a:latin typeface="+mj-lt"/>
              </a:rPr>
              <a:t>New materials and design used in tennis rackets, skis, footballs, javelins and bicycles improving control, speed and distance</a:t>
            </a:r>
          </a:p>
          <a:p>
            <a:r>
              <a:rPr lang="en-GB" dirty="0">
                <a:latin typeface="+mj-lt"/>
              </a:rPr>
              <a:t>Specialist clothing and footwear, including heat-reducing and lightweight materials and hydrodynamic full-body swimming suits improving speed and endurance</a:t>
            </a:r>
          </a:p>
          <a:p>
            <a:pPr marL="0" indent="0">
              <a:buNone/>
            </a:pPr>
            <a:r>
              <a:rPr lang="en-GB" b="1" dirty="0">
                <a:latin typeface="+mj-lt"/>
              </a:rPr>
              <a:t>Facilities</a:t>
            </a:r>
            <a:endParaRPr lang="en-GB" dirty="0">
              <a:latin typeface="+mj-lt"/>
            </a:endParaRPr>
          </a:p>
          <a:p>
            <a:r>
              <a:rPr lang="en-GB" dirty="0">
                <a:latin typeface="+mj-lt"/>
              </a:rPr>
              <a:t>All-weather surfaces, better drainage and roofed stadiums produce better playing conditions</a:t>
            </a:r>
          </a:p>
          <a:p>
            <a:r>
              <a:rPr lang="en-GB" dirty="0">
                <a:latin typeface="+mj-lt"/>
              </a:rPr>
              <a:t>Safety improvements in gymnastics training, including landing areas and harnesses, encourage greater skill development</a:t>
            </a:r>
          </a:p>
          <a:p>
            <a:pPr marL="0" indent="0">
              <a:buNone/>
            </a:pPr>
            <a:r>
              <a:rPr lang="en-GB" b="1" dirty="0">
                <a:latin typeface="+mj-lt"/>
              </a:rPr>
              <a:t>ICT in training and coaching</a:t>
            </a:r>
            <a:endParaRPr lang="en-GB" dirty="0">
              <a:latin typeface="+mj-lt"/>
            </a:endParaRPr>
          </a:p>
          <a:p>
            <a:r>
              <a:rPr lang="en-GB" dirty="0">
                <a:latin typeface="+mj-lt"/>
              </a:rPr>
              <a:t>Use of video and statistical analysis helps identify areas for improvement and focuses coaching to improve </a:t>
            </a:r>
            <a:r>
              <a:rPr lang="en-GB" i="1" dirty="0">
                <a:latin typeface="+mj-lt"/>
              </a:rPr>
              <a:t>performance</a:t>
            </a:r>
            <a:r>
              <a:rPr lang="en-GB" dirty="0">
                <a:latin typeface="+mj-lt"/>
              </a:rPr>
              <a:t> more effectively</a:t>
            </a:r>
          </a:p>
          <a:p>
            <a:r>
              <a:rPr lang="en-GB" dirty="0">
                <a:latin typeface="+mj-lt"/>
              </a:rPr>
              <a:t>Fitness monitoring equipment analyses key </a:t>
            </a:r>
            <a:r>
              <a:rPr lang="en-GB" i="1" dirty="0">
                <a:latin typeface="+mj-lt"/>
              </a:rPr>
              <a:t>physiological</a:t>
            </a:r>
            <a:r>
              <a:rPr lang="en-GB" dirty="0">
                <a:latin typeface="+mj-lt"/>
              </a:rPr>
              <a:t> factors and helps with the planning of effective </a:t>
            </a:r>
            <a:r>
              <a:rPr lang="en-GB" i="1" dirty="0">
                <a:latin typeface="+mj-lt"/>
              </a:rPr>
              <a:t>training</a:t>
            </a:r>
            <a:endParaRPr lang="en-GB" sz="2000" dirty="0">
              <a:latin typeface="+mj-lt"/>
            </a:endParaRPr>
          </a:p>
        </p:txBody>
      </p:sp>
      <p:sp>
        <p:nvSpPr>
          <p:cNvPr id="6" name="TextBox 5"/>
          <p:cNvSpPr txBox="1"/>
          <p:nvPr/>
        </p:nvSpPr>
        <p:spPr>
          <a:xfrm>
            <a:off x="2339752" y="6309320"/>
            <a:ext cx="6552728" cy="369332"/>
          </a:xfrm>
          <a:prstGeom prst="rect">
            <a:avLst/>
          </a:prstGeom>
          <a:solidFill>
            <a:schemeClr val="bg1"/>
          </a:solidFill>
          <a:ln>
            <a:solidFill>
              <a:srgbClr val="FF0000"/>
            </a:solidFill>
          </a:ln>
        </p:spPr>
        <p:txBody>
          <a:bodyPr wrap="square" rtlCol="0">
            <a:spAutoFit/>
          </a:bodyPr>
          <a:lstStyle/>
          <a:p>
            <a:r>
              <a:rPr lang="en-GB" dirty="0">
                <a:latin typeface="+mj-lt"/>
              </a:rPr>
              <a:t>Are their any downsides of these technologies for performers?</a:t>
            </a:r>
          </a:p>
        </p:txBody>
      </p:sp>
      <p:sp>
        <p:nvSpPr>
          <p:cNvPr id="5" name="TextBox 4">
            <a:extLst>
              <a:ext uri="{FF2B5EF4-FFF2-40B4-BE49-F238E27FC236}">
                <a16:creationId xmlns:a16="http://schemas.microsoft.com/office/drawing/2014/main" id="{5F03B24D-E49F-1147-A105-321CF263027C}"/>
              </a:ext>
            </a:extLst>
          </p:cNvPr>
          <p:cNvSpPr txBox="1"/>
          <p:nvPr/>
        </p:nvSpPr>
        <p:spPr>
          <a:xfrm>
            <a:off x="323528" y="110122"/>
            <a:ext cx="2592288" cy="369332"/>
          </a:xfrm>
          <a:prstGeom prst="rect">
            <a:avLst/>
          </a:prstGeom>
          <a:solidFill>
            <a:schemeClr val="bg1"/>
          </a:solidFill>
          <a:ln>
            <a:solidFill>
              <a:srgbClr val="FF0000"/>
            </a:solidFill>
          </a:ln>
        </p:spPr>
        <p:txBody>
          <a:bodyPr wrap="square" rtlCol="0">
            <a:spAutoFit/>
          </a:bodyPr>
          <a:lstStyle/>
          <a:p>
            <a:pPr algn="ctr"/>
            <a:r>
              <a:rPr lang="en-GB" dirty="0">
                <a:latin typeface="+mj-lt"/>
              </a:rPr>
              <a:t>Enhancing performance</a:t>
            </a:r>
          </a:p>
        </p:txBody>
      </p:sp>
      <p:sp>
        <p:nvSpPr>
          <p:cNvPr id="4" name="Footer Placeholder 2">
            <a:extLst>
              <a:ext uri="{FF2B5EF4-FFF2-40B4-BE49-F238E27FC236}">
                <a16:creationId xmlns:a16="http://schemas.microsoft.com/office/drawing/2014/main" id="{06EC6C0F-C7A2-8BC0-AB3E-6E292C8563EB}"/>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10B72A7-CBBD-5231-32B5-A1FFCA5B0B98}"/>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87D9E1CB-82FF-2301-68FC-A51AAAFACF35}"/>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5E25D841-3BBC-19DB-4ED9-D245D2D1511E}"/>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9306723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Technology</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sz="2400" dirty="0">
                <a:latin typeface="+mj-lt"/>
              </a:rPr>
              <a:t>Correct decision making by officials has become increasingly important with investments from sponsors and the media</a:t>
            </a:r>
          </a:p>
          <a:p>
            <a:r>
              <a:rPr lang="en-GB" sz="2400" dirty="0">
                <a:latin typeface="+mj-lt"/>
              </a:rPr>
              <a:t>A wrong decision in the Championship play-off final could cost a club hundreds of millions, as this is the money clubs receive directly and indirectly for reaching the premier league</a:t>
            </a:r>
          </a:p>
          <a:p>
            <a:pPr marL="0" indent="0">
              <a:buNone/>
            </a:pPr>
            <a:endParaRPr lang="en-GB" sz="2400" dirty="0">
              <a:latin typeface="+mj-lt"/>
            </a:endParaRPr>
          </a:p>
          <a:p>
            <a:endParaRPr lang="en-GB" sz="2400" dirty="0">
              <a:latin typeface="+mj-lt"/>
            </a:endParaRPr>
          </a:p>
          <a:p>
            <a:endParaRPr lang="en-GB" sz="2400" dirty="0">
              <a:latin typeface="+mj-lt"/>
            </a:endParaRPr>
          </a:p>
        </p:txBody>
      </p:sp>
      <p:sp>
        <p:nvSpPr>
          <p:cNvPr id="4" name="TextBox 3"/>
          <p:cNvSpPr txBox="1"/>
          <p:nvPr/>
        </p:nvSpPr>
        <p:spPr>
          <a:xfrm>
            <a:off x="179512" y="5733256"/>
            <a:ext cx="7272808" cy="923330"/>
          </a:xfrm>
          <a:prstGeom prst="rect">
            <a:avLst/>
          </a:prstGeom>
          <a:solidFill>
            <a:schemeClr val="bg1"/>
          </a:solidFill>
          <a:ln>
            <a:solidFill>
              <a:srgbClr val="FF0000"/>
            </a:solidFill>
          </a:ln>
        </p:spPr>
        <p:txBody>
          <a:bodyPr wrap="square" rtlCol="0">
            <a:spAutoFit/>
          </a:bodyPr>
          <a:lstStyle/>
          <a:p>
            <a:r>
              <a:rPr lang="en-GB" dirty="0">
                <a:latin typeface="+mj-lt"/>
              </a:rPr>
              <a:t>Cricket review system - </a:t>
            </a:r>
            <a:r>
              <a:rPr lang="en-MY" dirty="0">
                <a:hlinkClick r:id="rId2"/>
              </a:rPr>
              <a:t>https://www.youtube.com/watch?v=ecjKhf-TC0k</a:t>
            </a:r>
            <a:endParaRPr lang="en-MY" dirty="0"/>
          </a:p>
          <a:p>
            <a:r>
              <a:rPr lang="en-MY" dirty="0">
                <a:latin typeface="+mj-lt"/>
              </a:rPr>
              <a:t>Hawkeye - </a:t>
            </a:r>
            <a:r>
              <a:rPr lang="en-MY" dirty="0">
                <a:hlinkClick r:id="rId3"/>
              </a:rPr>
              <a:t>https://www.youtube.com/watch?v=XhQyVnwBXBs</a:t>
            </a:r>
            <a:endParaRPr lang="en-MY" dirty="0"/>
          </a:p>
          <a:p>
            <a:r>
              <a:rPr lang="en-MY" dirty="0">
                <a:latin typeface="+mj-lt"/>
              </a:rPr>
              <a:t>Goal line technology - </a:t>
            </a:r>
            <a:r>
              <a:rPr lang="en-MY" dirty="0">
                <a:hlinkClick r:id="rId4"/>
              </a:rPr>
              <a:t>https://www.youtube.com/watch?v=qOq0yqzp49E</a:t>
            </a:r>
            <a:endParaRPr lang="en-GB" dirty="0">
              <a:latin typeface="+mj-lt"/>
            </a:endParaRPr>
          </a:p>
        </p:txBody>
      </p:sp>
      <p:sp>
        <p:nvSpPr>
          <p:cNvPr id="5" name="TextBox 4">
            <a:extLst>
              <a:ext uri="{FF2B5EF4-FFF2-40B4-BE49-F238E27FC236}">
                <a16:creationId xmlns:a16="http://schemas.microsoft.com/office/drawing/2014/main" id="{F4B8F64C-D612-FF45-9288-A702BBFA6AA1}"/>
              </a:ext>
            </a:extLst>
          </p:cNvPr>
          <p:cNvSpPr txBox="1"/>
          <p:nvPr/>
        </p:nvSpPr>
        <p:spPr>
          <a:xfrm>
            <a:off x="5868144" y="508982"/>
            <a:ext cx="2592288" cy="646331"/>
          </a:xfrm>
          <a:prstGeom prst="rect">
            <a:avLst/>
          </a:prstGeom>
          <a:solidFill>
            <a:schemeClr val="bg1"/>
          </a:solidFill>
          <a:ln>
            <a:solidFill>
              <a:srgbClr val="FF0000"/>
            </a:solidFill>
          </a:ln>
        </p:spPr>
        <p:txBody>
          <a:bodyPr wrap="square" rtlCol="0">
            <a:spAutoFit/>
          </a:bodyPr>
          <a:lstStyle/>
          <a:p>
            <a:pPr algn="ctr"/>
            <a:r>
              <a:rPr lang="en-GB" dirty="0">
                <a:latin typeface="+mj-lt"/>
              </a:rPr>
              <a:t>Decision making by officials</a:t>
            </a:r>
          </a:p>
        </p:txBody>
      </p:sp>
      <p:pic>
        <p:nvPicPr>
          <p:cNvPr id="6" name="Picture 5">
            <a:extLst>
              <a:ext uri="{FF2B5EF4-FFF2-40B4-BE49-F238E27FC236}">
                <a16:creationId xmlns:a16="http://schemas.microsoft.com/office/drawing/2014/main" id="{44F12AD6-4B95-024B-8675-F124F3821FEE}"/>
              </a:ext>
            </a:extLst>
          </p:cNvPr>
          <p:cNvPicPr>
            <a:picLocks noChangeAspect="1"/>
          </p:cNvPicPr>
          <p:nvPr/>
        </p:nvPicPr>
        <p:blipFill>
          <a:blip r:embed="rId5"/>
          <a:stretch>
            <a:fillRect/>
          </a:stretch>
        </p:blipFill>
        <p:spPr>
          <a:xfrm>
            <a:off x="878672" y="3573016"/>
            <a:ext cx="3487880" cy="1961932"/>
          </a:xfrm>
          <a:prstGeom prst="rect">
            <a:avLst/>
          </a:prstGeom>
          <a:ln>
            <a:noFill/>
          </a:ln>
          <a:effectLst>
            <a:softEdge rad="112500"/>
          </a:effectLst>
        </p:spPr>
      </p:pic>
      <p:pic>
        <p:nvPicPr>
          <p:cNvPr id="7" name="Picture 6">
            <a:extLst>
              <a:ext uri="{FF2B5EF4-FFF2-40B4-BE49-F238E27FC236}">
                <a16:creationId xmlns:a16="http://schemas.microsoft.com/office/drawing/2014/main" id="{ACDB86D8-5BA6-8943-B820-85D551C16B1C}"/>
              </a:ext>
            </a:extLst>
          </p:cNvPr>
          <p:cNvPicPr>
            <a:picLocks noChangeAspect="1"/>
          </p:cNvPicPr>
          <p:nvPr/>
        </p:nvPicPr>
        <p:blipFill>
          <a:blip r:embed="rId6"/>
          <a:stretch>
            <a:fillRect/>
          </a:stretch>
        </p:blipFill>
        <p:spPr>
          <a:xfrm>
            <a:off x="4761239" y="3573016"/>
            <a:ext cx="3425374" cy="1929628"/>
          </a:xfrm>
          <a:prstGeom prst="rect">
            <a:avLst/>
          </a:prstGeom>
          <a:ln>
            <a:noFill/>
          </a:ln>
          <a:effectLst>
            <a:softEdge rad="112500"/>
          </a:effectLst>
        </p:spPr>
      </p:pic>
      <p:sp>
        <p:nvSpPr>
          <p:cNvPr id="8" name="Footer Placeholder 2">
            <a:extLst>
              <a:ext uri="{FF2B5EF4-FFF2-40B4-BE49-F238E27FC236}">
                <a16:creationId xmlns:a16="http://schemas.microsoft.com/office/drawing/2014/main" id="{F50FBBE7-53BE-0032-5864-249B8BEE8DD9}"/>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D47BF07-902D-D2BC-6515-7AD409E5D2A4}"/>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119E912A-DDD4-BD0E-6F15-385B38A888D6}"/>
              </a:ext>
            </a:extLst>
          </p:cNvPr>
          <p:cNvPicPr>
            <a:picLocks noChangeAspect="1"/>
          </p:cNvPicPr>
          <p:nvPr/>
        </p:nvPicPr>
        <p:blipFill>
          <a:blip r:embed="rId8"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D5C0BBF9-CB96-8217-7FB9-38D2D0495203}"/>
              </a:ext>
            </a:extLst>
          </p:cNvPr>
          <p:cNvPicPr>
            <a:picLocks noChangeAspect="1"/>
          </p:cNvPicPr>
          <p:nvPr/>
        </p:nvPicPr>
        <p:blipFill>
          <a:blip r:embed="rId9"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4955527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Technology</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sz="2200" dirty="0">
                <a:latin typeface="+mj-lt"/>
              </a:rPr>
              <a:t>Basketball referees use replay systems to make sure players are shooting within the time allotted by the shot clock</a:t>
            </a:r>
          </a:p>
          <a:p>
            <a:r>
              <a:rPr lang="en-GB" sz="2200" dirty="0">
                <a:latin typeface="+mj-lt"/>
              </a:rPr>
              <a:t>In international cricket, the third umpire who has access to TV replays is used to assist with contentious decisions such as disputed catches and boundaries</a:t>
            </a:r>
          </a:p>
          <a:p>
            <a:r>
              <a:rPr lang="en-GB" sz="2200" dirty="0">
                <a:latin typeface="+mj-lt"/>
              </a:rPr>
              <a:t>Goal-line technology in football is used to determine whether the ball has fully crossed the line and a goal can be awarded</a:t>
            </a:r>
          </a:p>
          <a:p>
            <a:r>
              <a:rPr lang="en-GB" sz="2200" dirty="0">
                <a:latin typeface="+mj-lt"/>
              </a:rPr>
              <a:t>Off-field umpires with access to multiple TV replay angles communicate with referees to help them make correct decisions (TMO – television match official in rugby union and VAR – video assistant referee in football)</a:t>
            </a:r>
          </a:p>
          <a:p>
            <a:pPr marL="0" indent="0">
              <a:buNone/>
            </a:pPr>
            <a:endParaRPr lang="en-GB" sz="2400" dirty="0">
              <a:latin typeface="+mj-lt"/>
            </a:endParaRPr>
          </a:p>
          <a:p>
            <a:endParaRPr lang="en-GB" sz="2400" dirty="0">
              <a:latin typeface="+mj-lt"/>
            </a:endParaRPr>
          </a:p>
          <a:p>
            <a:endParaRPr lang="en-GB" sz="2400" dirty="0">
              <a:latin typeface="+mj-lt"/>
            </a:endParaRPr>
          </a:p>
        </p:txBody>
      </p:sp>
      <p:sp>
        <p:nvSpPr>
          <p:cNvPr id="5" name="TextBox 4">
            <a:extLst>
              <a:ext uri="{FF2B5EF4-FFF2-40B4-BE49-F238E27FC236}">
                <a16:creationId xmlns:a16="http://schemas.microsoft.com/office/drawing/2014/main" id="{F4B8F64C-D612-FF45-9288-A702BBFA6AA1}"/>
              </a:ext>
            </a:extLst>
          </p:cNvPr>
          <p:cNvSpPr txBox="1"/>
          <p:nvPr/>
        </p:nvSpPr>
        <p:spPr>
          <a:xfrm>
            <a:off x="5868144" y="508982"/>
            <a:ext cx="2592288" cy="646331"/>
          </a:xfrm>
          <a:prstGeom prst="rect">
            <a:avLst/>
          </a:prstGeom>
          <a:solidFill>
            <a:schemeClr val="bg1"/>
          </a:solidFill>
          <a:ln>
            <a:solidFill>
              <a:srgbClr val="FF0000"/>
            </a:solidFill>
          </a:ln>
        </p:spPr>
        <p:txBody>
          <a:bodyPr wrap="square" rtlCol="0">
            <a:spAutoFit/>
          </a:bodyPr>
          <a:lstStyle/>
          <a:p>
            <a:pPr algn="ctr"/>
            <a:r>
              <a:rPr lang="en-GB" dirty="0">
                <a:latin typeface="+mj-lt"/>
              </a:rPr>
              <a:t>Decision making by officials</a:t>
            </a:r>
          </a:p>
        </p:txBody>
      </p:sp>
      <p:sp>
        <p:nvSpPr>
          <p:cNvPr id="9" name="TextBox 8">
            <a:extLst>
              <a:ext uri="{FF2B5EF4-FFF2-40B4-BE49-F238E27FC236}">
                <a16:creationId xmlns:a16="http://schemas.microsoft.com/office/drawing/2014/main" id="{954BE7DB-A2DD-2649-878E-6E1C08CBD4B5}"/>
              </a:ext>
            </a:extLst>
          </p:cNvPr>
          <p:cNvSpPr txBox="1"/>
          <p:nvPr/>
        </p:nvSpPr>
        <p:spPr>
          <a:xfrm>
            <a:off x="4716016" y="5805264"/>
            <a:ext cx="4248472" cy="923330"/>
          </a:xfrm>
          <a:prstGeom prst="rect">
            <a:avLst/>
          </a:prstGeom>
          <a:solidFill>
            <a:schemeClr val="bg1"/>
          </a:solidFill>
          <a:ln>
            <a:solidFill>
              <a:srgbClr val="FF0000"/>
            </a:solidFill>
          </a:ln>
        </p:spPr>
        <p:txBody>
          <a:bodyPr wrap="square" rtlCol="0">
            <a:spAutoFit/>
          </a:bodyPr>
          <a:lstStyle/>
          <a:p>
            <a:pPr algn="ctr"/>
            <a:r>
              <a:rPr lang="en-GB" b="1" dirty="0">
                <a:latin typeface="+mj-lt"/>
              </a:rPr>
              <a:t>Summarise one of the following technologies: </a:t>
            </a:r>
            <a:r>
              <a:rPr lang="en-GB" dirty="0">
                <a:latin typeface="+mj-lt"/>
              </a:rPr>
              <a:t>Hawkeye, goal-line technology</a:t>
            </a:r>
            <a:endParaRPr lang="en-GB" b="1" dirty="0">
              <a:latin typeface="+mj-lt"/>
            </a:endParaRPr>
          </a:p>
        </p:txBody>
      </p:sp>
      <p:sp>
        <p:nvSpPr>
          <p:cNvPr id="6" name="TextBox 5">
            <a:extLst>
              <a:ext uri="{FF2B5EF4-FFF2-40B4-BE49-F238E27FC236}">
                <a16:creationId xmlns:a16="http://schemas.microsoft.com/office/drawing/2014/main" id="{8C9F5F7D-713B-1242-95E9-95152B78A051}"/>
              </a:ext>
            </a:extLst>
          </p:cNvPr>
          <p:cNvSpPr txBox="1"/>
          <p:nvPr/>
        </p:nvSpPr>
        <p:spPr>
          <a:xfrm>
            <a:off x="179512" y="5805264"/>
            <a:ext cx="4464496" cy="923330"/>
          </a:xfrm>
          <a:prstGeom prst="rect">
            <a:avLst/>
          </a:prstGeom>
          <a:solidFill>
            <a:schemeClr val="bg1"/>
          </a:solidFill>
          <a:ln>
            <a:solidFill>
              <a:srgbClr val="FF0000"/>
            </a:solidFill>
          </a:ln>
        </p:spPr>
        <p:txBody>
          <a:bodyPr wrap="square" rtlCol="0">
            <a:spAutoFit/>
          </a:bodyPr>
          <a:lstStyle/>
          <a:p>
            <a:pPr algn="ctr"/>
            <a:r>
              <a:rPr lang="en-GB" dirty="0">
                <a:latin typeface="+mj-lt"/>
              </a:rPr>
              <a:t>Are their any downsides of these technologies for officials, performers, the sport and the audience/spectators?</a:t>
            </a:r>
          </a:p>
        </p:txBody>
      </p:sp>
      <p:sp>
        <p:nvSpPr>
          <p:cNvPr id="4" name="Footer Placeholder 2">
            <a:extLst>
              <a:ext uri="{FF2B5EF4-FFF2-40B4-BE49-F238E27FC236}">
                <a16:creationId xmlns:a16="http://schemas.microsoft.com/office/drawing/2014/main" id="{2FAEE5ED-1B66-C769-6D80-B71DA7812CC7}"/>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E4C90E7-C2C6-7DAC-3891-FF28D726D613}"/>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3D84E596-598F-5856-7B64-B30993740C4F}"/>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0" name="Picture 9">
            <a:extLst>
              <a:ext uri="{FF2B5EF4-FFF2-40B4-BE49-F238E27FC236}">
                <a16:creationId xmlns:a16="http://schemas.microsoft.com/office/drawing/2014/main" id="{5188B2FB-B8DE-1C79-0875-6A087BAACCF6}"/>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0921344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Technology</a:t>
            </a:r>
          </a:p>
        </p:txBody>
      </p:sp>
      <p:sp>
        <p:nvSpPr>
          <p:cNvPr id="3" name="Content Placeholder 2"/>
          <p:cNvSpPr>
            <a:spLocks noGrp="1"/>
          </p:cNvSpPr>
          <p:nvPr>
            <p:ph idx="1"/>
          </p:nvPr>
        </p:nvSpPr>
        <p:spPr>
          <a:xfrm>
            <a:off x="457200" y="1484784"/>
            <a:ext cx="5122912" cy="5040560"/>
          </a:xfrm>
          <a:noFill/>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sz="2400" b="1" dirty="0">
                <a:latin typeface="+mj-lt"/>
              </a:rPr>
              <a:t>Fully automatic time (FAT)</a:t>
            </a:r>
          </a:p>
          <a:p>
            <a:r>
              <a:rPr lang="en-GB" sz="2400" dirty="0">
                <a:latin typeface="+mj-lt"/>
              </a:rPr>
              <a:t>Time measuring technology is used in swimming, where the clock is activated by the starting buzzer and stopped when the swimmer makes contact with a touch pad on the pool wall</a:t>
            </a:r>
          </a:p>
          <a:p>
            <a:pPr marL="0" indent="0">
              <a:buNone/>
            </a:pPr>
            <a:r>
              <a:rPr lang="en-GB" sz="2400" b="1" dirty="0">
                <a:latin typeface="+mj-lt"/>
              </a:rPr>
              <a:t>Laser measurement (</a:t>
            </a:r>
            <a:r>
              <a:rPr lang="en-GB" sz="2400" b="1" dirty="0" err="1">
                <a:latin typeface="+mj-lt"/>
              </a:rPr>
              <a:t>LaserLynx</a:t>
            </a:r>
            <a:r>
              <a:rPr lang="en-GB" sz="2400" b="1" dirty="0">
                <a:latin typeface="+mj-lt"/>
              </a:rPr>
              <a:t>)</a:t>
            </a:r>
          </a:p>
          <a:p>
            <a:r>
              <a:rPr lang="en-GB" sz="2400" dirty="0">
                <a:latin typeface="+mj-lt"/>
              </a:rPr>
              <a:t>Laser-based distance measurement devices can produce accurate, computer-generated measurements for field events (e.g. long jump)</a:t>
            </a:r>
          </a:p>
          <a:p>
            <a:pPr marL="0" indent="0">
              <a:buNone/>
            </a:pPr>
            <a:endParaRPr lang="en-GB" sz="2400" dirty="0">
              <a:latin typeface="+mj-lt"/>
            </a:endParaRPr>
          </a:p>
          <a:p>
            <a:endParaRPr lang="en-GB" sz="2400" dirty="0">
              <a:latin typeface="+mj-lt"/>
            </a:endParaRPr>
          </a:p>
          <a:p>
            <a:endParaRPr lang="en-GB" sz="2400" dirty="0">
              <a:latin typeface="+mj-lt"/>
            </a:endParaRPr>
          </a:p>
        </p:txBody>
      </p:sp>
      <p:sp>
        <p:nvSpPr>
          <p:cNvPr id="5" name="TextBox 4">
            <a:extLst>
              <a:ext uri="{FF2B5EF4-FFF2-40B4-BE49-F238E27FC236}">
                <a16:creationId xmlns:a16="http://schemas.microsoft.com/office/drawing/2014/main" id="{F4B8F64C-D612-FF45-9288-A702BBFA6AA1}"/>
              </a:ext>
            </a:extLst>
          </p:cNvPr>
          <p:cNvSpPr txBox="1"/>
          <p:nvPr/>
        </p:nvSpPr>
        <p:spPr>
          <a:xfrm>
            <a:off x="5868144" y="508982"/>
            <a:ext cx="2592288" cy="646331"/>
          </a:xfrm>
          <a:prstGeom prst="rect">
            <a:avLst/>
          </a:prstGeom>
          <a:solidFill>
            <a:schemeClr val="bg1"/>
          </a:solidFill>
          <a:ln>
            <a:solidFill>
              <a:srgbClr val="FF0000"/>
            </a:solidFill>
          </a:ln>
        </p:spPr>
        <p:txBody>
          <a:bodyPr wrap="square" rtlCol="0">
            <a:spAutoFit/>
          </a:bodyPr>
          <a:lstStyle/>
          <a:p>
            <a:pPr algn="ctr"/>
            <a:r>
              <a:rPr lang="en-GB" dirty="0">
                <a:latin typeface="+mj-lt"/>
              </a:rPr>
              <a:t>Recording times and distances</a:t>
            </a:r>
          </a:p>
        </p:txBody>
      </p:sp>
      <p:sp>
        <p:nvSpPr>
          <p:cNvPr id="6" name="TextBox 5">
            <a:extLst>
              <a:ext uri="{FF2B5EF4-FFF2-40B4-BE49-F238E27FC236}">
                <a16:creationId xmlns:a16="http://schemas.microsoft.com/office/drawing/2014/main" id="{8C9F5F7D-713B-1242-95E9-95152B78A051}"/>
              </a:ext>
            </a:extLst>
          </p:cNvPr>
          <p:cNvSpPr txBox="1"/>
          <p:nvPr/>
        </p:nvSpPr>
        <p:spPr>
          <a:xfrm>
            <a:off x="5652120" y="1484784"/>
            <a:ext cx="3045024" cy="1754326"/>
          </a:xfrm>
          <a:prstGeom prst="rect">
            <a:avLst/>
          </a:prstGeom>
          <a:solidFill>
            <a:schemeClr val="bg1"/>
          </a:solidFill>
          <a:ln>
            <a:solidFill>
              <a:srgbClr val="FF0000"/>
            </a:solidFill>
          </a:ln>
        </p:spPr>
        <p:txBody>
          <a:bodyPr wrap="square" rtlCol="0">
            <a:spAutoFit/>
          </a:bodyPr>
          <a:lstStyle/>
          <a:p>
            <a:r>
              <a:rPr lang="en-GB" i="1" dirty="0">
                <a:latin typeface="+mj-lt"/>
              </a:rPr>
              <a:t>The accuracy of time and distance measurements are extremely important as margins of victory are often small and new records are at stake</a:t>
            </a:r>
          </a:p>
        </p:txBody>
      </p:sp>
      <p:pic>
        <p:nvPicPr>
          <p:cNvPr id="4" name="Picture 3">
            <a:extLst>
              <a:ext uri="{FF2B5EF4-FFF2-40B4-BE49-F238E27FC236}">
                <a16:creationId xmlns:a16="http://schemas.microsoft.com/office/drawing/2014/main" id="{1988EF85-5553-CF47-9D77-7593DDB29519}"/>
              </a:ext>
            </a:extLst>
          </p:cNvPr>
          <p:cNvPicPr>
            <a:picLocks noChangeAspect="1"/>
          </p:cNvPicPr>
          <p:nvPr/>
        </p:nvPicPr>
        <p:blipFill rotWithShape="1">
          <a:blip r:embed="rId2"/>
          <a:srcRect t="13385" b="14266"/>
          <a:stretch/>
        </p:blipFill>
        <p:spPr>
          <a:xfrm>
            <a:off x="5580111" y="3284984"/>
            <a:ext cx="3177083" cy="3321496"/>
          </a:xfrm>
          <a:prstGeom prst="rect">
            <a:avLst/>
          </a:prstGeom>
          <a:ln>
            <a:noFill/>
          </a:ln>
          <a:effectLst>
            <a:softEdge rad="112500"/>
          </a:effectLst>
        </p:spPr>
      </p:pic>
      <p:sp>
        <p:nvSpPr>
          <p:cNvPr id="7" name="Footer Placeholder 2">
            <a:extLst>
              <a:ext uri="{FF2B5EF4-FFF2-40B4-BE49-F238E27FC236}">
                <a16:creationId xmlns:a16="http://schemas.microsoft.com/office/drawing/2014/main" id="{1EFF40D1-7EFF-AA70-C4CD-F1E0D6C610C9}"/>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DB5C5F1-DADC-ADB2-3ED6-39E1000588CB}"/>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9" name="Picture 8">
            <a:extLst>
              <a:ext uri="{FF2B5EF4-FFF2-40B4-BE49-F238E27FC236}">
                <a16:creationId xmlns:a16="http://schemas.microsoft.com/office/drawing/2014/main" id="{4B64F0D9-E577-0518-38B7-6A89373079D3}"/>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0" name="Picture 9">
            <a:extLst>
              <a:ext uri="{FF2B5EF4-FFF2-40B4-BE49-F238E27FC236}">
                <a16:creationId xmlns:a16="http://schemas.microsoft.com/office/drawing/2014/main" id="{77A06F0B-9E11-A655-6D8F-2A25C74E6500}"/>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7625982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936104"/>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Technology</a:t>
            </a:r>
          </a:p>
        </p:txBody>
      </p:sp>
      <p:sp>
        <p:nvSpPr>
          <p:cNvPr id="3" name="Content Placeholder 2"/>
          <p:cNvSpPr>
            <a:spLocks noGrp="1"/>
          </p:cNvSpPr>
          <p:nvPr>
            <p:ph idx="1"/>
          </p:nvPr>
        </p:nvSpPr>
        <p:spPr>
          <a:xfrm>
            <a:off x="457200" y="1268760"/>
            <a:ext cx="8229600" cy="1224136"/>
          </a:xfrm>
          <a:noFill/>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sz="2400" b="1" dirty="0">
                <a:latin typeface="+mj-lt"/>
              </a:rPr>
              <a:t>Task – </a:t>
            </a:r>
            <a:r>
              <a:rPr lang="en-GB" sz="2400" dirty="0">
                <a:latin typeface="+mj-lt"/>
              </a:rPr>
              <a:t>discuss potential advantages and disadvantages of technology for one of the following parties – </a:t>
            </a:r>
          </a:p>
          <a:p>
            <a:pPr lvl="1"/>
            <a:r>
              <a:rPr lang="en-GB" sz="2000" dirty="0">
                <a:latin typeface="+mj-lt"/>
              </a:rPr>
              <a:t>Performers, the sport, audience/spectators, officials</a:t>
            </a:r>
          </a:p>
          <a:p>
            <a:endParaRPr lang="en-GB" dirty="0">
              <a:latin typeface="+mj-lt"/>
            </a:endParaRPr>
          </a:p>
        </p:txBody>
      </p:sp>
      <p:sp>
        <p:nvSpPr>
          <p:cNvPr id="4" name="TextBox 3">
            <a:extLst>
              <a:ext uri="{FF2B5EF4-FFF2-40B4-BE49-F238E27FC236}">
                <a16:creationId xmlns:a16="http://schemas.microsoft.com/office/drawing/2014/main" id="{690EE766-65C3-C240-A101-28992F8614E6}"/>
              </a:ext>
            </a:extLst>
          </p:cNvPr>
          <p:cNvSpPr txBox="1"/>
          <p:nvPr/>
        </p:nvSpPr>
        <p:spPr>
          <a:xfrm>
            <a:off x="5868144" y="404664"/>
            <a:ext cx="2592288" cy="646331"/>
          </a:xfrm>
          <a:prstGeom prst="rect">
            <a:avLst/>
          </a:prstGeom>
          <a:solidFill>
            <a:schemeClr val="bg1"/>
          </a:solidFill>
          <a:ln>
            <a:solidFill>
              <a:srgbClr val="FF0000"/>
            </a:solidFill>
          </a:ln>
        </p:spPr>
        <p:txBody>
          <a:bodyPr wrap="square" rtlCol="0">
            <a:spAutoFit/>
          </a:bodyPr>
          <a:lstStyle/>
          <a:p>
            <a:pPr algn="ctr"/>
            <a:r>
              <a:rPr lang="en-GB" dirty="0">
                <a:latin typeface="+mj-lt"/>
              </a:rPr>
              <a:t>Advantages and disadvantages</a:t>
            </a:r>
          </a:p>
        </p:txBody>
      </p:sp>
      <p:graphicFrame>
        <p:nvGraphicFramePr>
          <p:cNvPr id="5" name="Table 4">
            <a:extLst>
              <a:ext uri="{FF2B5EF4-FFF2-40B4-BE49-F238E27FC236}">
                <a16:creationId xmlns:a16="http://schemas.microsoft.com/office/drawing/2014/main" id="{62A42CA0-BC54-B44C-97D8-AD096EB3EE3B}"/>
              </a:ext>
            </a:extLst>
          </p:cNvPr>
          <p:cNvGraphicFramePr>
            <a:graphicFrameLocks noGrp="1"/>
          </p:cNvGraphicFramePr>
          <p:nvPr/>
        </p:nvGraphicFramePr>
        <p:xfrm>
          <a:off x="457200" y="2607776"/>
          <a:ext cx="8229600" cy="3845560"/>
        </p:xfrm>
        <a:graphic>
          <a:graphicData uri="http://schemas.openxmlformats.org/drawingml/2006/table">
            <a:tbl>
              <a:tblPr firstRow="1" bandRow="1">
                <a:tableStyleId>{5C22544A-7EE6-4342-B048-85BDC9FD1C3A}</a:tableStyleId>
              </a:tblPr>
              <a:tblGrid>
                <a:gridCol w="1306488">
                  <a:extLst>
                    <a:ext uri="{9D8B030D-6E8A-4147-A177-3AD203B41FA5}">
                      <a16:colId xmlns:a16="http://schemas.microsoft.com/office/drawing/2014/main" val="2592365434"/>
                    </a:ext>
                  </a:extLst>
                </a:gridCol>
                <a:gridCol w="2952328">
                  <a:extLst>
                    <a:ext uri="{9D8B030D-6E8A-4147-A177-3AD203B41FA5}">
                      <a16:colId xmlns:a16="http://schemas.microsoft.com/office/drawing/2014/main" val="2248380003"/>
                    </a:ext>
                  </a:extLst>
                </a:gridCol>
                <a:gridCol w="3970784">
                  <a:extLst>
                    <a:ext uri="{9D8B030D-6E8A-4147-A177-3AD203B41FA5}">
                      <a16:colId xmlns:a16="http://schemas.microsoft.com/office/drawing/2014/main" val="584811125"/>
                    </a:ext>
                  </a:extLst>
                </a:gridCol>
              </a:tblGrid>
              <a:tr h="370840">
                <a:tc>
                  <a:txBody>
                    <a:bodyPr/>
                    <a:lstStyle/>
                    <a:p>
                      <a:r>
                        <a:rPr lang="en-US" sz="1800" dirty="0">
                          <a:latin typeface="+mj-lt"/>
                        </a:rPr>
                        <a:t>Effect on…</a:t>
                      </a:r>
                    </a:p>
                  </a:txBody>
                  <a:tcPr/>
                </a:tc>
                <a:tc>
                  <a:txBody>
                    <a:bodyPr/>
                    <a:lstStyle/>
                    <a:p>
                      <a:r>
                        <a:rPr lang="en-US" sz="1800" dirty="0">
                          <a:latin typeface="+mj-lt"/>
                        </a:rPr>
                        <a:t>Advantages</a:t>
                      </a:r>
                    </a:p>
                  </a:txBody>
                  <a:tcPr/>
                </a:tc>
                <a:tc>
                  <a:txBody>
                    <a:bodyPr/>
                    <a:lstStyle/>
                    <a:p>
                      <a:r>
                        <a:rPr lang="en-US" sz="1800" dirty="0">
                          <a:latin typeface="+mj-lt"/>
                        </a:rPr>
                        <a:t>Disadvantages</a:t>
                      </a:r>
                    </a:p>
                  </a:txBody>
                  <a:tcPr/>
                </a:tc>
                <a:extLst>
                  <a:ext uri="{0D108BD9-81ED-4DB2-BD59-A6C34878D82A}">
                    <a16:rowId xmlns:a16="http://schemas.microsoft.com/office/drawing/2014/main" val="503428212"/>
                  </a:ext>
                </a:extLst>
              </a:tr>
              <a:tr h="370840">
                <a:tc>
                  <a:txBody>
                    <a:bodyPr/>
                    <a:lstStyle/>
                    <a:p>
                      <a:r>
                        <a:rPr lang="en-US" sz="1800" dirty="0">
                          <a:latin typeface="+mj-lt"/>
                        </a:rPr>
                        <a:t>Performer</a:t>
                      </a:r>
                    </a:p>
                  </a:txBody>
                  <a:tcPr/>
                </a:tc>
                <a:tc>
                  <a:txBody>
                    <a:bodyPr/>
                    <a:lstStyle/>
                    <a:p>
                      <a:pPr marL="285750" indent="-285750">
                        <a:buFontTx/>
                        <a:buChar char="-"/>
                      </a:pPr>
                      <a:r>
                        <a:rPr lang="en-US" sz="1800" dirty="0">
                          <a:latin typeface="+mj-lt"/>
                        </a:rPr>
                        <a:t>Improvements in training leading to improved performance</a:t>
                      </a:r>
                    </a:p>
                    <a:p>
                      <a:pPr marL="285750" indent="-285750">
                        <a:buFontTx/>
                        <a:buChar char="-"/>
                      </a:pPr>
                      <a:r>
                        <a:rPr lang="en-US" sz="1800" dirty="0">
                          <a:latin typeface="+mj-lt"/>
                        </a:rPr>
                        <a:t>Able to review decisions in competition that may go against them unfairly</a:t>
                      </a:r>
                    </a:p>
                  </a:txBody>
                  <a:tcPr/>
                </a:tc>
                <a:tc>
                  <a:txBody>
                    <a:bodyPr/>
                    <a:lstStyle/>
                    <a:p>
                      <a:pPr marL="285750" indent="-285750">
                        <a:buFontTx/>
                        <a:buChar char="-"/>
                      </a:pPr>
                      <a:r>
                        <a:rPr lang="en-US" sz="1800" dirty="0">
                          <a:latin typeface="+mj-lt"/>
                        </a:rPr>
                        <a:t>Not all performers have access to the best technology</a:t>
                      </a:r>
                    </a:p>
                    <a:p>
                      <a:pPr marL="285750" indent="-285750">
                        <a:buFontTx/>
                        <a:buChar char="-"/>
                      </a:pPr>
                      <a:r>
                        <a:rPr lang="en-US" sz="1800" dirty="0">
                          <a:latin typeface="+mj-lt"/>
                        </a:rPr>
                        <a:t>Gives advantage to performers from wealthier countries</a:t>
                      </a:r>
                    </a:p>
                    <a:p>
                      <a:pPr marL="285750" indent="-285750">
                        <a:buFontTx/>
                        <a:buChar char="-"/>
                      </a:pPr>
                      <a:r>
                        <a:rPr lang="en-US" sz="1800" dirty="0">
                          <a:latin typeface="+mj-lt"/>
                        </a:rPr>
                        <a:t>Can disrupt or slow down the game</a:t>
                      </a:r>
                    </a:p>
                  </a:txBody>
                  <a:tcPr/>
                </a:tc>
                <a:extLst>
                  <a:ext uri="{0D108BD9-81ED-4DB2-BD59-A6C34878D82A}">
                    <a16:rowId xmlns:a16="http://schemas.microsoft.com/office/drawing/2014/main" val="657045703"/>
                  </a:ext>
                </a:extLst>
              </a:tr>
              <a:tr h="370840">
                <a:tc>
                  <a:txBody>
                    <a:bodyPr/>
                    <a:lstStyle/>
                    <a:p>
                      <a:r>
                        <a:rPr lang="en-US" sz="1800" dirty="0">
                          <a:latin typeface="+mj-lt"/>
                        </a:rPr>
                        <a:t>Sport</a:t>
                      </a:r>
                    </a:p>
                  </a:txBody>
                  <a:tcPr/>
                </a:tc>
                <a:tc>
                  <a:txBody>
                    <a:bodyPr/>
                    <a:lstStyle/>
                    <a:p>
                      <a:pPr marL="285750" indent="-285750">
                        <a:buFontTx/>
                        <a:buChar char="-"/>
                      </a:pPr>
                      <a:r>
                        <a:rPr lang="en-US" sz="1800" dirty="0">
                          <a:latin typeface="+mj-lt"/>
                        </a:rPr>
                        <a:t>Fairer decision-making</a:t>
                      </a:r>
                    </a:p>
                    <a:p>
                      <a:pPr marL="285750" indent="-285750">
                        <a:buFontTx/>
                        <a:buChar char="-"/>
                      </a:pPr>
                      <a:r>
                        <a:rPr lang="en-US" sz="1800" dirty="0">
                          <a:latin typeface="+mj-lt"/>
                        </a:rPr>
                        <a:t>Adds drama and suspense while the decision is made</a:t>
                      </a:r>
                    </a:p>
                    <a:p>
                      <a:pPr marL="285750" indent="-285750">
                        <a:buFontTx/>
                        <a:buChar char="-"/>
                      </a:pPr>
                      <a:r>
                        <a:rPr lang="en-US" sz="1800" dirty="0">
                          <a:latin typeface="+mj-lt"/>
                        </a:rPr>
                        <a:t>Brings in more investment</a:t>
                      </a:r>
                    </a:p>
                  </a:txBody>
                  <a:tcPr/>
                </a:tc>
                <a:tc>
                  <a:txBody>
                    <a:bodyPr/>
                    <a:lstStyle/>
                    <a:p>
                      <a:pPr marL="285750" indent="-285750">
                        <a:buFontTx/>
                        <a:buChar char="-"/>
                      </a:pPr>
                      <a:r>
                        <a:rPr lang="en-US" sz="1800" dirty="0">
                          <a:latin typeface="+mj-lt"/>
                        </a:rPr>
                        <a:t>Can slow play down if used too often</a:t>
                      </a:r>
                    </a:p>
                    <a:p>
                      <a:pPr marL="285750" indent="-285750">
                        <a:buFontTx/>
                        <a:buChar char="-"/>
                      </a:pPr>
                      <a:r>
                        <a:rPr lang="en-US" sz="1800" dirty="0">
                          <a:latin typeface="+mj-lt"/>
                        </a:rPr>
                        <a:t>Doesn’t always give the correct decision</a:t>
                      </a:r>
                    </a:p>
                    <a:p>
                      <a:pPr marL="285750" indent="-285750">
                        <a:buFontTx/>
                        <a:buChar char="-"/>
                      </a:pPr>
                      <a:r>
                        <a:rPr lang="en-US" sz="1800" dirty="0">
                          <a:latin typeface="+mj-lt"/>
                        </a:rPr>
                        <a:t>Media companies may demand more influence in return for their investment</a:t>
                      </a:r>
                    </a:p>
                  </a:txBody>
                  <a:tcPr/>
                </a:tc>
                <a:extLst>
                  <a:ext uri="{0D108BD9-81ED-4DB2-BD59-A6C34878D82A}">
                    <a16:rowId xmlns:a16="http://schemas.microsoft.com/office/drawing/2014/main" val="188732694"/>
                  </a:ext>
                </a:extLst>
              </a:tr>
            </a:tbl>
          </a:graphicData>
        </a:graphic>
      </p:graphicFrame>
      <p:sp>
        <p:nvSpPr>
          <p:cNvPr id="6" name="Footer Placeholder 2">
            <a:extLst>
              <a:ext uri="{FF2B5EF4-FFF2-40B4-BE49-F238E27FC236}">
                <a16:creationId xmlns:a16="http://schemas.microsoft.com/office/drawing/2014/main" id="{3F91B439-9445-4629-D816-D5B43FDF30B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2244291-FCD4-E035-FB57-D28DC9666ED2}"/>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8D04496F-EF5A-3E1B-297E-0F830A2A1C55}"/>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3D02340C-838C-F151-1D2D-596FBD49E760}"/>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42916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9340</TotalTime>
  <Words>10751</Words>
  <Application>Microsoft Office PowerPoint</Application>
  <PresentationFormat>On-screen Show (4:3)</PresentationFormat>
  <Paragraphs>1162</Paragraphs>
  <Slides>101</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101</vt:i4>
      </vt:variant>
    </vt:vector>
  </HeadingPairs>
  <TitlesOfParts>
    <vt:vector size="108" baseType="lpstr">
      <vt:lpstr>Arial</vt:lpstr>
      <vt:lpstr>Calibri</vt:lpstr>
      <vt:lpstr>Constantia</vt:lpstr>
      <vt:lpstr>gg sans</vt:lpstr>
      <vt:lpstr>Times New Roman</vt:lpstr>
      <vt:lpstr>Wingdings 2</vt:lpstr>
      <vt:lpstr>Flow</vt:lpstr>
      <vt:lpstr>  10.1 Leisure, recreation and the growth of leisure activities</vt:lpstr>
      <vt:lpstr>What you need to know</vt:lpstr>
      <vt:lpstr>What you need to know</vt:lpstr>
      <vt:lpstr>Leisure and physical recreation</vt:lpstr>
      <vt:lpstr>Leisure, physical recreation, sport or play?</vt:lpstr>
      <vt:lpstr>Leisure and physical recreation</vt:lpstr>
      <vt:lpstr>Sport and play</vt:lpstr>
      <vt:lpstr>Leisure, physical recreation, sport or play?</vt:lpstr>
      <vt:lpstr>Physical recreation - influences</vt:lpstr>
      <vt:lpstr>Physical recreation - influences</vt:lpstr>
      <vt:lpstr>Physical recreation - influences</vt:lpstr>
      <vt:lpstr>Questions</vt:lpstr>
      <vt:lpstr>  10.2 The sports development pyramid</vt:lpstr>
      <vt:lpstr>What you need to know</vt:lpstr>
      <vt:lpstr>The sports development pyramid</vt:lpstr>
      <vt:lpstr>Stage 1 - foundation</vt:lpstr>
      <vt:lpstr>Stage 2 - participation</vt:lpstr>
      <vt:lpstr>Stage 3 - Performance</vt:lpstr>
      <vt:lpstr>Stage 4 - elite</vt:lpstr>
      <vt:lpstr>The sports development pyramid</vt:lpstr>
      <vt:lpstr>Past exam question</vt:lpstr>
      <vt:lpstr>  10.3 Access and participation in sport</vt:lpstr>
      <vt:lpstr>What you need to know</vt:lpstr>
      <vt:lpstr>Access and participation in sport</vt:lpstr>
      <vt:lpstr>Access and participation in sport</vt:lpstr>
      <vt:lpstr>Factors that affect access to physical activity</vt:lpstr>
      <vt:lpstr>Factors that affect access to physical activity</vt:lpstr>
      <vt:lpstr>Access and participation in sport</vt:lpstr>
      <vt:lpstr>Factors that affect participation in physical activity</vt:lpstr>
      <vt:lpstr>Factors that affect participation in physical activity</vt:lpstr>
      <vt:lpstr>Factors that affect participation in physical activity</vt:lpstr>
      <vt:lpstr>Strategies to increase participation in physical activity</vt:lpstr>
      <vt:lpstr>Strategies to increase participation in physical activity</vt:lpstr>
      <vt:lpstr>Strategies to increase participation in physical activity</vt:lpstr>
      <vt:lpstr>Past exam questions</vt:lpstr>
      <vt:lpstr>Past exam questions</vt:lpstr>
      <vt:lpstr>  10.4 Sponsorship </vt:lpstr>
      <vt:lpstr>What you need to know</vt:lpstr>
      <vt:lpstr>What is sponsorship?</vt:lpstr>
      <vt:lpstr>The types of sponsorship</vt:lpstr>
      <vt:lpstr>The benefits of sponsorship</vt:lpstr>
      <vt:lpstr>The benefits of sponsorship</vt:lpstr>
      <vt:lpstr>The benefits of sponsorship</vt:lpstr>
      <vt:lpstr>Questions</vt:lpstr>
      <vt:lpstr>The disadvantages of sponsorship</vt:lpstr>
      <vt:lpstr>The disadvantages of sponsorship</vt:lpstr>
      <vt:lpstr>The disadvantages of sponsorship</vt:lpstr>
      <vt:lpstr>Summary</vt:lpstr>
      <vt:lpstr>  10.5 Media</vt:lpstr>
      <vt:lpstr>What you need to know</vt:lpstr>
      <vt:lpstr>Media</vt:lpstr>
      <vt:lpstr>Types of media coverage </vt:lpstr>
      <vt:lpstr>Types of media coverage </vt:lpstr>
      <vt:lpstr>The impact of the media</vt:lpstr>
      <vt:lpstr>The impact of the media</vt:lpstr>
      <vt:lpstr>The impact of the media</vt:lpstr>
      <vt:lpstr>Task – The impact of the media</vt:lpstr>
      <vt:lpstr>Example</vt:lpstr>
      <vt:lpstr>Questions</vt:lpstr>
      <vt:lpstr>  10.6 Global events</vt:lpstr>
      <vt:lpstr>What you need to know</vt:lpstr>
      <vt:lpstr>Global events – why host?</vt:lpstr>
      <vt:lpstr>Advantages of hosting a  global competition</vt:lpstr>
      <vt:lpstr>PowerPoint Presentation</vt:lpstr>
      <vt:lpstr>Benefits for athletes</vt:lpstr>
      <vt:lpstr>Disadvantages of hosting a  global competition</vt:lpstr>
      <vt:lpstr>PowerPoint Presentation</vt:lpstr>
      <vt:lpstr>Summary Questions</vt:lpstr>
      <vt:lpstr>  10.7 Professional and amateur performers</vt:lpstr>
      <vt:lpstr>What you need to know</vt:lpstr>
      <vt:lpstr>Professional and amateur performers</vt:lpstr>
      <vt:lpstr>Professional and amateur performers</vt:lpstr>
      <vt:lpstr>Professional and amateur performers – traditional differences</vt:lpstr>
      <vt:lpstr>Professional and amateur performers – traditional differences</vt:lpstr>
      <vt:lpstr>Blurring between professional and amateur status</vt:lpstr>
      <vt:lpstr>Blurring between professional and amateur status</vt:lpstr>
      <vt:lpstr>Professional and amateur performers</vt:lpstr>
      <vt:lpstr>Questions</vt:lpstr>
      <vt:lpstr>Questions</vt:lpstr>
      <vt:lpstr>Questions</vt:lpstr>
      <vt:lpstr>Questions</vt:lpstr>
      <vt:lpstr>Sportsmanship and gamesmanship</vt:lpstr>
      <vt:lpstr>Sportsmanship and gamesmanship</vt:lpstr>
      <vt:lpstr>Sportsmanship and gamesmanship</vt:lpstr>
      <vt:lpstr>Sportsmanship or gamesmanship?</vt:lpstr>
      <vt:lpstr>Sportsmanship or gamesmanship?</vt:lpstr>
      <vt:lpstr>Summary questions</vt:lpstr>
      <vt:lpstr>  10.8 Technology in sport</vt:lpstr>
      <vt:lpstr>What you need to know</vt:lpstr>
      <vt:lpstr>Technology in sport</vt:lpstr>
      <vt:lpstr>Technology</vt:lpstr>
      <vt:lpstr>Technology</vt:lpstr>
      <vt:lpstr>Technology</vt:lpstr>
      <vt:lpstr>Technology</vt:lpstr>
      <vt:lpstr>Technology</vt:lpstr>
      <vt:lpstr>Technology</vt:lpstr>
      <vt:lpstr>Technology</vt:lpstr>
      <vt:lpstr>Technology</vt:lpstr>
      <vt:lpstr>Technology</vt:lpstr>
      <vt:lpstr>Technology</vt:lpstr>
      <vt:lpstr>Past exam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Anatomy and Physiology</dc:title>
  <dc:creator>aparker</dc:creator>
  <cp:lastModifiedBy>Chezka Mae Madrona</cp:lastModifiedBy>
  <cp:revision>67</cp:revision>
  <cp:lastPrinted>2019-09-02T06:20:37Z</cp:lastPrinted>
  <dcterms:created xsi:type="dcterms:W3CDTF">2017-06-15T08:44:28Z</dcterms:created>
  <dcterms:modified xsi:type="dcterms:W3CDTF">2025-04-12T10:28:54Z</dcterms:modified>
</cp:coreProperties>
</file>