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8"/>
  </p:notesMasterIdLst>
  <p:handoutMasterIdLst>
    <p:handoutMasterId r:id="rId69"/>
  </p:handoutMasterIdLst>
  <p:sldIdLst>
    <p:sldId id="270" r:id="rId2"/>
    <p:sldId id="279" r:id="rId3"/>
    <p:sldId id="258" r:id="rId4"/>
    <p:sldId id="267" r:id="rId5"/>
    <p:sldId id="288" r:id="rId6"/>
    <p:sldId id="268" r:id="rId7"/>
    <p:sldId id="289" r:id="rId8"/>
    <p:sldId id="265" r:id="rId9"/>
    <p:sldId id="290" r:id="rId10"/>
    <p:sldId id="266" r:id="rId11"/>
    <p:sldId id="269" r:id="rId12"/>
    <p:sldId id="291" r:id="rId13"/>
    <p:sldId id="277" r:id="rId14"/>
    <p:sldId id="271" r:id="rId15"/>
    <p:sldId id="292" r:id="rId16"/>
    <p:sldId id="278" r:id="rId17"/>
    <p:sldId id="257" r:id="rId18"/>
    <p:sldId id="297" r:id="rId19"/>
    <p:sldId id="298" r:id="rId20"/>
    <p:sldId id="299" r:id="rId21"/>
    <p:sldId id="304" r:id="rId22"/>
    <p:sldId id="260" r:id="rId23"/>
    <p:sldId id="300" r:id="rId24"/>
    <p:sldId id="301" r:id="rId25"/>
    <p:sldId id="302" r:id="rId26"/>
    <p:sldId id="303" r:id="rId27"/>
    <p:sldId id="280" r:id="rId28"/>
    <p:sldId id="281" r:id="rId29"/>
    <p:sldId id="293" r:id="rId30"/>
    <p:sldId id="261" r:id="rId31"/>
    <p:sldId id="294" r:id="rId32"/>
    <p:sldId id="264" r:id="rId33"/>
    <p:sldId id="295" r:id="rId34"/>
    <p:sldId id="273" r:id="rId35"/>
    <p:sldId id="296" r:id="rId36"/>
    <p:sldId id="274" r:id="rId37"/>
    <p:sldId id="272" r:id="rId38"/>
    <p:sldId id="282" r:id="rId39"/>
    <p:sldId id="283" r:id="rId40"/>
    <p:sldId id="262" r:id="rId41"/>
    <p:sldId id="305" r:id="rId42"/>
    <p:sldId id="306" r:id="rId43"/>
    <p:sldId id="307" r:id="rId44"/>
    <p:sldId id="308" r:id="rId45"/>
    <p:sldId id="309" r:id="rId46"/>
    <p:sldId id="310" r:id="rId47"/>
    <p:sldId id="284" r:id="rId48"/>
    <p:sldId id="286" r:id="rId49"/>
    <p:sldId id="311" r:id="rId50"/>
    <p:sldId id="312" r:id="rId51"/>
    <p:sldId id="313" r:id="rId52"/>
    <p:sldId id="314" r:id="rId53"/>
    <p:sldId id="315" r:id="rId54"/>
    <p:sldId id="316" r:id="rId55"/>
    <p:sldId id="285" r:id="rId56"/>
    <p:sldId id="287" r:id="rId57"/>
    <p:sldId id="317" r:id="rId58"/>
    <p:sldId id="318" r:id="rId59"/>
    <p:sldId id="319" r:id="rId60"/>
    <p:sldId id="320" r:id="rId61"/>
    <p:sldId id="321" r:id="rId62"/>
    <p:sldId id="275" r:id="rId63"/>
    <p:sldId id="276" r:id="rId64"/>
    <p:sldId id="322" r:id="rId65"/>
    <p:sldId id="323" r:id="rId66"/>
    <p:sldId id="324" r:id="rId67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83FF"/>
    <a:srgbClr val="FFFF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77"/>
    <p:restoredTop sz="92412" autoAdjust="0"/>
  </p:normalViewPr>
  <p:slideViewPr>
    <p:cSldViewPr>
      <p:cViewPr>
        <p:scale>
          <a:sx n="75" d="100"/>
          <a:sy n="75" d="100"/>
        </p:scale>
        <p:origin x="810" y="-4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3352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8" d="100"/>
          <a:sy n="48" d="100"/>
        </p:scale>
        <p:origin x="2280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C2195C7-C4E2-30CE-C783-6B200CAADC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634962-D837-E187-2DF4-E25E4C44CFB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578BC2-4B3E-4141-9388-BA1644BFF2B5}" type="datetimeFigureOut">
              <a:rPr lang="en-PH" smtClean="0"/>
              <a:t>12/04/2025</a:t>
            </a:fld>
            <a:endParaRPr lang="en-P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D7EFA9-B899-50A0-E46B-0911F06D8B3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FE31C7-8EB8-C503-AF06-347DF759784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8D196C-DD41-4F99-9E12-FF2812D5C641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5704444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6F20F9-AAFC-48F8-AA31-33DECCA68C82}" type="datetimeFigureOut">
              <a:rPr lang="en-GB" smtClean="0"/>
              <a:pPr/>
              <a:t>12/04/2025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502FA-EEAC-4AD9-AB22-AEDEED8C0C2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618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502FA-EEAC-4AD9-AB22-AEDEED8C0C26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19919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0AC92-9288-4D92-810C-E06B50C0EA0F}" type="slidenum">
              <a:rPr lang="en-GB" smtClean="0"/>
              <a:pPr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5612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8808D-4A10-954E-AF02-B88FA3D482D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40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8808D-4A10-954E-AF02-B88FA3D482D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931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D4DD31-2893-4D11-A6A4-45811B587987}" type="slidenum">
              <a:rPr lang="en-GB" smtClean="0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8574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Movement</a:t>
            </a:r>
          </a:p>
          <a:p>
            <a:r>
              <a:rPr lang="en-GB" dirty="0"/>
              <a:t>Muscle, bone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0AC92-9288-4D92-810C-E06B50C0EA0F}" type="slidenum">
              <a:rPr lang="en-GB" smtClean="0"/>
              <a:pPr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7128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Movement</a:t>
            </a:r>
          </a:p>
          <a:p>
            <a:r>
              <a:rPr lang="en-GB" dirty="0"/>
              <a:t>Muscle, bone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0AC92-9288-4D92-810C-E06B50C0EA0F}" type="slidenum">
              <a:rPr lang="en-GB" smtClean="0"/>
              <a:pPr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4724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Movement</a:t>
            </a:r>
          </a:p>
          <a:p>
            <a:r>
              <a:rPr lang="en-GB" dirty="0"/>
              <a:t>Muscle, bone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0AC92-9288-4D92-810C-E06B50C0EA0F}" type="slidenum">
              <a:rPr lang="en-GB" smtClean="0"/>
              <a:pPr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15066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Movement</a:t>
            </a:r>
          </a:p>
          <a:p>
            <a:r>
              <a:rPr lang="en-GB" dirty="0"/>
              <a:t>Muscle, bone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0AC92-9288-4D92-810C-E06B50C0EA0F}" type="slidenum">
              <a:rPr lang="en-GB" smtClean="0"/>
              <a:pPr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04780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502FA-EEAC-4AD9-AB22-AEDEED8C0C26}" type="slidenum">
              <a:rPr lang="en-GB" smtClean="0"/>
              <a:pPr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5366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70FDA-D30F-4FFE-87B6-651EC0C929A6}" type="datetimeFigureOut">
              <a:rPr lang="en-GB" smtClean="0"/>
              <a:pPr/>
              <a:t>12/04/2025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E772C-1DF9-4502-9F50-9F8A967D93B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70FDA-D30F-4FFE-87B6-651EC0C929A6}" type="datetimeFigureOut">
              <a:rPr lang="en-GB" smtClean="0"/>
              <a:pPr/>
              <a:t>12/04/2025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E772C-1DF9-4502-9F50-9F8A967D93B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70FDA-D30F-4FFE-87B6-651EC0C929A6}" type="datetimeFigureOut">
              <a:rPr lang="en-GB" smtClean="0"/>
              <a:pPr/>
              <a:t>12/04/2025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E772C-1DF9-4502-9F50-9F8A967D93B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70FDA-D30F-4FFE-87B6-651EC0C929A6}" type="datetimeFigureOut">
              <a:rPr lang="en-GB" smtClean="0"/>
              <a:pPr/>
              <a:t>12/04/2025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E772C-1DF9-4502-9F50-9F8A967D93B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70FDA-D30F-4FFE-87B6-651EC0C929A6}" type="datetimeFigureOut">
              <a:rPr lang="en-GB" smtClean="0"/>
              <a:pPr/>
              <a:t>12/04/2025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E772C-1DF9-4502-9F50-9F8A967D93B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70FDA-D30F-4FFE-87B6-651EC0C929A6}" type="datetimeFigureOut">
              <a:rPr lang="en-GB" smtClean="0"/>
              <a:pPr/>
              <a:t>12/04/2025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E772C-1DF9-4502-9F50-9F8A967D93B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70FDA-D30F-4FFE-87B6-651EC0C929A6}" type="datetimeFigureOut">
              <a:rPr lang="en-GB" smtClean="0"/>
              <a:pPr/>
              <a:t>12/04/2025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E772C-1DF9-4502-9F50-9F8A967D93B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70FDA-D30F-4FFE-87B6-651EC0C929A6}" type="datetimeFigureOut">
              <a:rPr lang="en-GB" smtClean="0"/>
              <a:pPr/>
              <a:t>12/04/2025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E772C-1DF9-4502-9F50-9F8A967D93B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70FDA-D30F-4FFE-87B6-651EC0C929A6}" type="datetimeFigureOut">
              <a:rPr lang="en-GB" smtClean="0"/>
              <a:pPr/>
              <a:t>12/04/2025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E772C-1DF9-4502-9F50-9F8A967D93B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70FDA-D30F-4FFE-87B6-651EC0C929A6}" type="datetimeFigureOut">
              <a:rPr lang="en-GB" smtClean="0"/>
              <a:pPr/>
              <a:t>12/04/2025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E772C-1DF9-4502-9F50-9F8A967D93B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70FDA-D30F-4FFE-87B6-651EC0C929A6}" type="datetimeFigureOut">
              <a:rPr lang="en-GB" smtClean="0"/>
              <a:pPr/>
              <a:t>12/04/2025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BDE772C-1DF9-4502-9F50-9F8A967D93B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E370FDA-D30F-4FFE-87B6-651EC0C929A6}" type="datetimeFigureOut">
              <a:rPr lang="en-GB" smtClean="0"/>
              <a:pPr/>
              <a:t>12/04/2025</a:t>
            </a:fld>
            <a:endParaRPr lang="en-GB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BDE772C-1DF9-4502-9F50-9F8A967D93BC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exampaperspractice.co.uk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www.exampaperspractice.co.uk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www.exampaperspractice.co.uk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exampaperspractice.co.u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exampaperspractice.co.u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exampaperspractice.co.u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exampaperspractice.co.uk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www.exampaperspractice.co.uk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exampaperspractice.co.u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www.exampaperspractice.co.uk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exampaperspractice.co.uk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exampaperspractice.co.u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://www.exampaperspractice.co.uk/" TargetMode="External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www.exampaperspractice.co.uk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exampaperspractice.co.u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exampaperspractice.co.u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exampaperspractice.co.uk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www.exampaperspractice.co.uk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exampaperspractice.co.u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exampaperspractice.co.u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exampaperspractice.co.uk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://www.exampaperspractice.co.uk/" TargetMode="Externa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exampaperspractice.co.u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exampaperspractice.co.u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exampaperspractice.co.u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exampaperspractice.co.u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exampaperspractice.co.u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7.tiff"/><Relationship Id="rId7" Type="http://schemas.openxmlformats.org/officeDocument/2006/relationships/image" Target="../media/image2.png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xampaperspractice.co.uk/" TargetMode="External"/><Relationship Id="rId5" Type="http://schemas.openxmlformats.org/officeDocument/2006/relationships/image" Target="../media/image49.tiff"/><Relationship Id="rId4" Type="http://schemas.openxmlformats.org/officeDocument/2006/relationships/image" Target="../media/image48.tif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exampaperspractice.co.u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www.exampaperspractice.co.uk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5408" y="2492896"/>
            <a:ext cx="7851648" cy="792088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en-GB" sz="3600" dirty="0"/>
              <a:t> </a:t>
            </a:r>
            <a:br>
              <a:rPr lang="en-GB" dirty="0"/>
            </a:br>
            <a:r>
              <a:rPr lang="en-GB" sz="4900" dirty="0"/>
              <a:t>1.1 The skeleton and its functions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5408" y="3356992"/>
            <a:ext cx="7851648" cy="1896616"/>
          </a:xfrm>
          <a:ln>
            <a:solidFill>
              <a:schemeClr val="tx1"/>
            </a:solidFill>
          </a:ln>
        </p:spPr>
        <p:txBody>
          <a:bodyPr>
            <a:normAutofit fontScale="85000" lnSpcReduction="10000"/>
          </a:bodyPr>
          <a:lstStyle/>
          <a:p>
            <a:pPr algn="ctr"/>
            <a:r>
              <a:rPr lang="en-GB" dirty="0">
                <a:latin typeface="+mj-lt"/>
              </a:rPr>
              <a:t> </a:t>
            </a:r>
            <a:r>
              <a:rPr lang="en-GB" u="sng" dirty="0">
                <a:latin typeface="+mj-lt"/>
              </a:rPr>
              <a:t>Learning objectives</a:t>
            </a:r>
          </a:p>
          <a:p>
            <a:pPr algn="l"/>
            <a:r>
              <a:rPr lang="en-GB" dirty="0">
                <a:latin typeface="+mj-lt"/>
              </a:rPr>
              <a:t> 1) Outline the four main functions of the skeleton</a:t>
            </a:r>
          </a:p>
          <a:p>
            <a:pPr algn="l"/>
            <a:r>
              <a:rPr lang="en-GB" dirty="0">
                <a:latin typeface="+mj-lt"/>
              </a:rPr>
              <a:t> 2) Name and locate the main bones in the skeleton and classify</a:t>
            </a:r>
          </a:p>
          <a:p>
            <a:pPr algn="l"/>
            <a:r>
              <a:rPr lang="en-GB" dirty="0">
                <a:latin typeface="+mj-lt"/>
              </a:rPr>
              <a:t>      them according to type</a:t>
            </a:r>
          </a:p>
          <a:p>
            <a:pPr algn="l"/>
            <a:r>
              <a:rPr lang="en-GB" dirty="0">
                <a:latin typeface="+mj-lt"/>
              </a:rPr>
              <a:t> 3) Describe the functions of different bones</a:t>
            </a:r>
          </a:p>
          <a:p>
            <a:endParaRPr lang="en-GB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5856E02-3AE4-6F4C-9FA8-CBFC0D893D7E}"/>
              </a:ext>
            </a:extLst>
          </p:cNvPr>
          <p:cNvSpPr/>
          <p:nvPr/>
        </p:nvSpPr>
        <p:spPr>
          <a:xfrm>
            <a:off x="395536" y="395952"/>
            <a:ext cx="4101954" cy="156966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643DB1-4BBD-BB4D-A4C9-0168BE0B6EAA}"/>
              </a:ext>
            </a:extLst>
          </p:cNvPr>
          <p:cNvSpPr txBox="1"/>
          <p:nvPr/>
        </p:nvSpPr>
        <p:spPr>
          <a:xfrm>
            <a:off x="539552" y="623590"/>
            <a:ext cx="38164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+mj-lt"/>
              </a:rPr>
              <a:t>Anatomy and Physiology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1544A29-2240-584F-B2ED-049EFFFFA7E8}"/>
              </a:ext>
            </a:extLst>
          </p:cNvPr>
          <p:cNvSpPr/>
          <p:nvPr/>
        </p:nvSpPr>
        <p:spPr>
          <a:xfrm>
            <a:off x="4603913" y="395952"/>
            <a:ext cx="4101954" cy="1569661"/>
          </a:xfrm>
          <a:prstGeom prst="roundRect">
            <a:avLst/>
          </a:prstGeom>
          <a:gradFill flip="none" rotWithShape="1">
            <a:gsLst>
              <a:gs pos="0">
                <a:srgbClr val="D883FF">
                  <a:tint val="66000"/>
                  <a:satMod val="160000"/>
                </a:srgbClr>
              </a:gs>
              <a:gs pos="50000">
                <a:srgbClr val="D883FF">
                  <a:tint val="44500"/>
                  <a:satMod val="160000"/>
                </a:srgbClr>
              </a:gs>
              <a:gs pos="100000">
                <a:srgbClr val="D883FF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B26D15-AB79-7743-9BA8-D26F7EECCBBE}"/>
              </a:ext>
            </a:extLst>
          </p:cNvPr>
          <p:cNvSpPr txBox="1"/>
          <p:nvPr/>
        </p:nvSpPr>
        <p:spPr>
          <a:xfrm>
            <a:off x="4745427" y="395953"/>
            <a:ext cx="38164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u="sng" dirty="0">
                <a:solidFill>
                  <a:schemeClr val="bg1"/>
                </a:solidFill>
                <a:latin typeface="+mj-lt"/>
              </a:rPr>
              <a:t>Chapter 1</a:t>
            </a:r>
            <a:endParaRPr lang="en-GB" sz="3200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GB" sz="3200" dirty="0">
                <a:solidFill>
                  <a:schemeClr val="bg1"/>
                </a:solidFill>
                <a:latin typeface="+mj-lt"/>
              </a:rPr>
              <a:t>The skeletal and muscular system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E586C386-1359-33FA-F36F-75426A234637}"/>
              </a:ext>
            </a:extLst>
          </p:cNvPr>
          <p:cNvSpPr txBox="1">
            <a:spLocks/>
          </p:cNvSpPr>
          <p:nvPr/>
        </p:nvSpPr>
        <p:spPr>
          <a:xfrm>
            <a:off x="557878" y="647596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2FFF5F-7F5A-2516-03E6-DDA1EB948529}"/>
              </a:ext>
            </a:extLst>
          </p:cNvPr>
          <p:cNvSpPr txBox="1"/>
          <p:nvPr/>
        </p:nvSpPr>
        <p:spPr>
          <a:xfrm>
            <a:off x="5538122" y="65373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D6281F-483E-9804-F1F2-909125CFBC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CD5668-FD3F-508E-3166-150ED3EE90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B318D5-B83F-B843-B000-75648CB26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3666" y="1340768"/>
            <a:ext cx="3452790" cy="47251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36104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>
                <a:latin typeface="+mj-lt"/>
              </a:rPr>
              <a:t>Bones you need to know: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184576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>
              <a:buFontTx/>
              <a:buChar char="-"/>
            </a:pPr>
            <a:endParaRPr lang="en-GB" sz="2800" dirty="0">
              <a:latin typeface="+mj-lt"/>
            </a:endParaRPr>
          </a:p>
          <a:p>
            <a:pPr>
              <a:buFontTx/>
              <a:buChar char="-"/>
            </a:pPr>
            <a:r>
              <a:rPr lang="en-GB" sz="2800" dirty="0">
                <a:latin typeface="+mj-lt"/>
              </a:rPr>
              <a:t>Cranium</a:t>
            </a:r>
          </a:p>
          <a:p>
            <a:pPr>
              <a:buFontTx/>
              <a:buChar char="-"/>
            </a:pPr>
            <a:r>
              <a:rPr lang="en-GB" sz="2800" dirty="0">
                <a:latin typeface="+mj-lt"/>
              </a:rPr>
              <a:t>Clavicle</a:t>
            </a:r>
          </a:p>
          <a:p>
            <a:pPr>
              <a:buFontTx/>
              <a:buChar char="-"/>
            </a:pPr>
            <a:r>
              <a:rPr lang="en-GB" sz="2800" dirty="0">
                <a:latin typeface="+mj-lt"/>
              </a:rPr>
              <a:t>Scapula</a:t>
            </a:r>
          </a:p>
          <a:p>
            <a:pPr>
              <a:buFontTx/>
              <a:buChar char="-"/>
            </a:pPr>
            <a:r>
              <a:rPr lang="en-GB" sz="2800" dirty="0" err="1">
                <a:latin typeface="+mj-lt"/>
              </a:rPr>
              <a:t>Humerus</a:t>
            </a:r>
            <a:endParaRPr lang="en-GB" sz="2800" dirty="0">
              <a:latin typeface="+mj-lt"/>
            </a:endParaRPr>
          </a:p>
          <a:p>
            <a:pPr>
              <a:buFontTx/>
              <a:buChar char="-"/>
            </a:pPr>
            <a:r>
              <a:rPr lang="en-GB" sz="2800" dirty="0">
                <a:latin typeface="+mj-lt"/>
              </a:rPr>
              <a:t>Radius</a:t>
            </a:r>
          </a:p>
          <a:p>
            <a:pPr>
              <a:buFontTx/>
              <a:buChar char="-"/>
            </a:pPr>
            <a:r>
              <a:rPr lang="en-GB" sz="2800" dirty="0">
                <a:latin typeface="+mj-lt"/>
              </a:rPr>
              <a:t>Ulna</a:t>
            </a:r>
          </a:p>
          <a:p>
            <a:pPr>
              <a:buFontTx/>
              <a:buChar char="-"/>
            </a:pPr>
            <a:r>
              <a:rPr lang="en-GB" sz="2800" dirty="0">
                <a:latin typeface="+mj-lt"/>
              </a:rPr>
              <a:t>Carpals, Metacarpals, Phalanges</a:t>
            </a:r>
          </a:p>
          <a:p>
            <a:pPr>
              <a:buFontTx/>
              <a:buChar char="-"/>
            </a:pPr>
            <a:r>
              <a:rPr lang="en-GB" sz="2800" dirty="0">
                <a:latin typeface="+mj-lt"/>
              </a:rPr>
              <a:t>Ribs</a:t>
            </a:r>
          </a:p>
          <a:p>
            <a:pPr>
              <a:buFontTx/>
              <a:buChar char="-"/>
            </a:pPr>
            <a:r>
              <a:rPr lang="en-GB" sz="2800" dirty="0">
                <a:latin typeface="+mj-lt"/>
              </a:rPr>
              <a:t>Pelvis</a:t>
            </a:r>
          </a:p>
          <a:p>
            <a:pPr>
              <a:buFontTx/>
              <a:buChar char="-"/>
            </a:pPr>
            <a:r>
              <a:rPr lang="en-GB" sz="2800" dirty="0">
                <a:latin typeface="+mj-lt"/>
              </a:rPr>
              <a:t>Femur </a:t>
            </a:r>
          </a:p>
          <a:p>
            <a:pPr>
              <a:buFontTx/>
              <a:buChar char="-"/>
            </a:pPr>
            <a:r>
              <a:rPr lang="en-GB" sz="2800" dirty="0">
                <a:latin typeface="+mj-lt"/>
              </a:rPr>
              <a:t>Tibia</a:t>
            </a:r>
          </a:p>
          <a:p>
            <a:pPr>
              <a:buFontTx/>
              <a:buChar char="-"/>
            </a:pPr>
            <a:r>
              <a:rPr lang="en-GB" sz="2800" dirty="0">
                <a:latin typeface="+mj-lt"/>
              </a:rPr>
              <a:t>Fibula</a:t>
            </a:r>
          </a:p>
          <a:p>
            <a:pPr>
              <a:buFontTx/>
              <a:buChar char="-"/>
            </a:pPr>
            <a:r>
              <a:rPr lang="en-GB" sz="2800" dirty="0">
                <a:latin typeface="+mj-lt"/>
              </a:rPr>
              <a:t>Patella</a:t>
            </a:r>
          </a:p>
          <a:p>
            <a:pPr>
              <a:buFontTx/>
              <a:buChar char="-"/>
            </a:pPr>
            <a:r>
              <a:rPr lang="en-GB" sz="2800" dirty="0">
                <a:latin typeface="+mj-lt"/>
              </a:rPr>
              <a:t>Talus</a:t>
            </a:r>
          </a:p>
          <a:p>
            <a:pPr>
              <a:buFontTx/>
              <a:buChar char="-"/>
            </a:pPr>
            <a:r>
              <a:rPr lang="en-GB" sz="2800" dirty="0" err="1">
                <a:latin typeface="+mj-lt"/>
              </a:rPr>
              <a:t>Tarsals</a:t>
            </a:r>
            <a:r>
              <a:rPr lang="en-GB" sz="2800" dirty="0">
                <a:latin typeface="+mj-lt"/>
              </a:rPr>
              <a:t>, Metatarsals, Phalanges</a:t>
            </a:r>
          </a:p>
          <a:p>
            <a:pPr>
              <a:buFontTx/>
              <a:buChar char="-"/>
            </a:pPr>
            <a:endParaRPr lang="en-GB" sz="28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80112" y="6023029"/>
            <a:ext cx="338437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i="1" dirty="0">
                <a:latin typeface="+mj-lt"/>
              </a:rPr>
              <a:t>Take another work-sheet and correctly fill in all of these bones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24702749-EA01-BFFF-8B96-8A4B63027750}"/>
              </a:ext>
            </a:extLst>
          </p:cNvPr>
          <p:cNvSpPr txBox="1">
            <a:spLocks/>
          </p:cNvSpPr>
          <p:nvPr/>
        </p:nvSpPr>
        <p:spPr>
          <a:xfrm>
            <a:off x="557878" y="647596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E4918B-FD56-EEDB-2447-0C68D6874CBD}"/>
              </a:ext>
            </a:extLst>
          </p:cNvPr>
          <p:cNvSpPr txBox="1"/>
          <p:nvPr/>
        </p:nvSpPr>
        <p:spPr>
          <a:xfrm>
            <a:off x="5538122" y="65373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9E4637-5E07-3BC0-41D7-351DC0E36C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D443B4-0CFB-0DAD-C735-D0BFF9D98A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2082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36104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>
                <a:latin typeface="+mj-lt"/>
              </a:rPr>
              <a:t>Types of bone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18457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en-GB" dirty="0">
                <a:latin typeface="+mj-lt"/>
              </a:rPr>
              <a:t>There are 4 types of bone that you need to know:</a:t>
            </a:r>
          </a:p>
          <a:p>
            <a:pPr algn="ctr">
              <a:buNone/>
            </a:pPr>
            <a:r>
              <a:rPr lang="en-GB" sz="2400" b="1" u="sng" dirty="0">
                <a:latin typeface="+mj-lt"/>
              </a:rPr>
              <a:t>Long Bones</a:t>
            </a:r>
          </a:p>
          <a:p>
            <a:pPr>
              <a:buFontTx/>
              <a:buChar char="-"/>
            </a:pPr>
            <a:r>
              <a:rPr lang="en-GB" sz="2000" dirty="0">
                <a:latin typeface="+mj-lt"/>
              </a:rPr>
              <a:t>Are longer than they are wide</a:t>
            </a:r>
          </a:p>
          <a:p>
            <a:pPr>
              <a:buFontTx/>
              <a:buChar char="-"/>
            </a:pPr>
            <a:r>
              <a:rPr lang="en-GB" sz="2000" dirty="0">
                <a:latin typeface="+mj-lt"/>
              </a:rPr>
              <a:t>Act as levers to produce a large range of </a:t>
            </a:r>
            <a:r>
              <a:rPr lang="en-GB" sz="2000" b="1" dirty="0">
                <a:latin typeface="+mj-lt"/>
              </a:rPr>
              <a:t>movement</a:t>
            </a:r>
          </a:p>
          <a:p>
            <a:pPr>
              <a:buFontTx/>
              <a:buChar char="-"/>
            </a:pPr>
            <a:r>
              <a:rPr lang="en-GB" sz="2000" dirty="0">
                <a:latin typeface="+mj-lt"/>
              </a:rPr>
              <a:t>They also contain bone marrow for red blood cell production</a:t>
            </a:r>
          </a:p>
          <a:p>
            <a:pPr>
              <a:buFontTx/>
              <a:buChar char="-"/>
            </a:pPr>
            <a:endParaRPr lang="en-GB" sz="2000" dirty="0">
              <a:latin typeface="+mj-lt"/>
            </a:endParaRPr>
          </a:p>
          <a:p>
            <a:pPr marL="0" indent="0" algn="ctr">
              <a:buNone/>
            </a:pPr>
            <a:r>
              <a:rPr lang="en-GB" sz="2000" i="1" dirty="0">
                <a:latin typeface="+mj-lt"/>
              </a:rPr>
              <a:t>E.g. Femur, fibula, tibia, </a:t>
            </a:r>
            <a:r>
              <a:rPr lang="en-GB" sz="2000" i="1" dirty="0" err="1">
                <a:latin typeface="+mj-lt"/>
              </a:rPr>
              <a:t>humerus</a:t>
            </a:r>
            <a:r>
              <a:rPr lang="en-GB" sz="2000" i="1" dirty="0">
                <a:latin typeface="+mj-lt"/>
              </a:rPr>
              <a:t>, radius, ulna, phalanges, clavicle</a:t>
            </a:r>
          </a:p>
          <a:p>
            <a:pPr marL="0" indent="0" algn="ctr">
              <a:buNone/>
            </a:pPr>
            <a:endParaRPr lang="en-GB" sz="900" i="1" dirty="0">
              <a:latin typeface="+mj-lt"/>
            </a:endParaRPr>
          </a:p>
          <a:p>
            <a:pPr marL="0" indent="0" algn="ctr">
              <a:buNone/>
            </a:pPr>
            <a:r>
              <a:rPr lang="en-GB" sz="2400" b="1" u="sng" dirty="0">
                <a:latin typeface="+mj-lt"/>
              </a:rPr>
              <a:t>Short Bones</a:t>
            </a:r>
          </a:p>
          <a:p>
            <a:pPr>
              <a:buFontTx/>
              <a:buChar char="-"/>
            </a:pPr>
            <a:r>
              <a:rPr lang="en-GB" sz="2000" dirty="0">
                <a:latin typeface="+mj-lt"/>
              </a:rPr>
              <a:t>Small and squat bones</a:t>
            </a:r>
          </a:p>
          <a:p>
            <a:pPr>
              <a:buFontTx/>
              <a:buChar char="-"/>
            </a:pPr>
            <a:r>
              <a:rPr lang="en-GB" sz="2000" dirty="0">
                <a:latin typeface="+mj-lt"/>
              </a:rPr>
              <a:t>They enable </a:t>
            </a:r>
            <a:r>
              <a:rPr lang="en-GB" sz="2000" b="1" dirty="0">
                <a:latin typeface="+mj-lt"/>
              </a:rPr>
              <a:t>movement</a:t>
            </a:r>
            <a:r>
              <a:rPr lang="en-GB" sz="2000" dirty="0">
                <a:latin typeface="+mj-lt"/>
              </a:rPr>
              <a:t> in lots of directions </a:t>
            </a:r>
          </a:p>
          <a:p>
            <a:pPr>
              <a:buFontTx/>
              <a:buChar char="-"/>
            </a:pPr>
            <a:r>
              <a:rPr lang="en-GB" sz="2000" dirty="0">
                <a:latin typeface="+mj-lt"/>
              </a:rPr>
              <a:t>and provide </a:t>
            </a:r>
            <a:r>
              <a:rPr lang="en-GB" sz="2000" b="1" dirty="0">
                <a:latin typeface="+mj-lt"/>
              </a:rPr>
              <a:t>support</a:t>
            </a:r>
            <a:endParaRPr lang="en-GB" sz="2000" dirty="0">
              <a:latin typeface="+mj-lt"/>
            </a:endParaRPr>
          </a:p>
          <a:p>
            <a:pPr marL="0" indent="0" algn="ctr">
              <a:buNone/>
            </a:pPr>
            <a:r>
              <a:rPr lang="en-GB" sz="2000" i="1" dirty="0">
                <a:latin typeface="+mj-lt"/>
              </a:rPr>
              <a:t>E.g. Carpals, tarsals</a:t>
            </a:r>
          </a:p>
          <a:p>
            <a:pPr marL="0" indent="0" algn="ctr">
              <a:buNone/>
            </a:pPr>
            <a:endParaRPr lang="en-GB" sz="2000" i="1" dirty="0">
              <a:latin typeface="+mj-lt"/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467544" y="1844824"/>
            <a:ext cx="82192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MCj03291900000[1]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grayscl/>
          </a:blip>
          <a:srcRect/>
          <a:stretch>
            <a:fillRect/>
          </a:stretch>
        </p:blipFill>
        <p:spPr bwMode="auto">
          <a:xfrm rot="3758112">
            <a:off x="6916992" y="1623009"/>
            <a:ext cx="112395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EC99AC2-BEC2-9341-AC30-AEA02D424DE2}"/>
              </a:ext>
            </a:extLst>
          </p:cNvPr>
          <p:cNvCxnSpPr>
            <a:cxnSpLocks/>
          </p:cNvCxnSpPr>
          <p:nvPr/>
        </p:nvCxnSpPr>
        <p:spPr>
          <a:xfrm>
            <a:off x="467544" y="4221088"/>
            <a:ext cx="82192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DA84FD9-FC59-DD46-8D44-83FCCCC90BED}"/>
              </a:ext>
            </a:extLst>
          </p:cNvPr>
          <p:cNvSpPr/>
          <p:nvPr/>
        </p:nvSpPr>
        <p:spPr>
          <a:xfrm>
            <a:off x="323528" y="3738113"/>
            <a:ext cx="8524353" cy="35146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360908C-F863-514F-9DB1-044A59B722F6}"/>
              </a:ext>
            </a:extLst>
          </p:cNvPr>
          <p:cNvSpPr/>
          <p:nvPr/>
        </p:nvSpPr>
        <p:spPr>
          <a:xfrm>
            <a:off x="323528" y="5773337"/>
            <a:ext cx="8524353" cy="39196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7FD247-DE7B-1448-8BD8-EAF71703E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4664" y="4352595"/>
            <a:ext cx="2047776" cy="1535832"/>
          </a:xfrm>
          <a:prstGeom prst="rect">
            <a:avLst/>
          </a:prstGeom>
        </p:spPr>
      </p:pic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754D332A-A33C-F651-6726-0D89E92F9AB6}"/>
              </a:ext>
            </a:extLst>
          </p:cNvPr>
          <p:cNvSpPr txBox="1">
            <a:spLocks/>
          </p:cNvSpPr>
          <p:nvPr/>
        </p:nvSpPr>
        <p:spPr>
          <a:xfrm>
            <a:off x="557878" y="647596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B8C27F-5226-E303-DB61-2CDAD595603E}"/>
              </a:ext>
            </a:extLst>
          </p:cNvPr>
          <p:cNvSpPr txBox="1"/>
          <p:nvPr/>
        </p:nvSpPr>
        <p:spPr>
          <a:xfrm>
            <a:off x="5538122" y="65373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D7A3C5-99CA-4971-8476-1C64CA8414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F68256-FEE6-CEF3-6C49-45A814DD2C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368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36104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>
                <a:latin typeface="+mj-lt"/>
              </a:rPr>
              <a:t>Types of bone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184576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en-GB" sz="2400" b="1" u="sng" dirty="0">
                <a:latin typeface="+mj-lt"/>
              </a:rPr>
              <a:t>Flat Bones</a:t>
            </a:r>
          </a:p>
          <a:p>
            <a:pPr>
              <a:buFontTx/>
              <a:buChar char="-"/>
            </a:pPr>
            <a:r>
              <a:rPr lang="en-GB" sz="2000" dirty="0">
                <a:latin typeface="+mj-lt"/>
              </a:rPr>
              <a:t>Provide a large surface area for muscles to attach to</a:t>
            </a:r>
          </a:p>
          <a:p>
            <a:pPr>
              <a:buFontTx/>
              <a:buChar char="-"/>
            </a:pPr>
            <a:r>
              <a:rPr lang="en-GB" sz="2000" dirty="0">
                <a:latin typeface="+mj-lt"/>
              </a:rPr>
              <a:t>They are therefore important for </a:t>
            </a:r>
            <a:r>
              <a:rPr lang="en-GB" sz="2000" b="1" dirty="0">
                <a:latin typeface="+mj-lt"/>
              </a:rPr>
              <a:t>movement </a:t>
            </a:r>
          </a:p>
          <a:p>
            <a:pPr>
              <a:buFontTx/>
              <a:buChar char="-"/>
            </a:pPr>
            <a:r>
              <a:rPr lang="en-GB" sz="2000" dirty="0">
                <a:latin typeface="+mj-lt"/>
              </a:rPr>
              <a:t>They also provide </a:t>
            </a:r>
            <a:r>
              <a:rPr lang="en-GB" sz="2000" b="1" dirty="0">
                <a:latin typeface="+mj-lt"/>
              </a:rPr>
              <a:t>protection</a:t>
            </a:r>
            <a:r>
              <a:rPr lang="en-GB" sz="2000" dirty="0">
                <a:latin typeface="+mj-lt"/>
              </a:rPr>
              <a:t> for organs</a:t>
            </a:r>
          </a:p>
          <a:p>
            <a:pPr>
              <a:buFontTx/>
              <a:buChar char="-"/>
            </a:pPr>
            <a:endParaRPr lang="en-GB" sz="2000" dirty="0">
              <a:latin typeface="+mj-lt"/>
            </a:endParaRPr>
          </a:p>
          <a:p>
            <a:pPr marL="0" indent="0" algn="ctr">
              <a:buNone/>
            </a:pPr>
            <a:r>
              <a:rPr lang="en-GB" sz="2000" i="1" dirty="0">
                <a:latin typeface="+mj-lt"/>
              </a:rPr>
              <a:t>E.g. Pelvis, cranium, scapula</a:t>
            </a:r>
          </a:p>
          <a:p>
            <a:pPr marL="0" indent="0" algn="ctr">
              <a:buNone/>
            </a:pPr>
            <a:endParaRPr lang="en-GB" sz="900" i="1" dirty="0">
              <a:latin typeface="+mj-lt"/>
            </a:endParaRPr>
          </a:p>
          <a:p>
            <a:pPr marL="0" indent="0" algn="ctr">
              <a:buNone/>
            </a:pPr>
            <a:r>
              <a:rPr lang="en-GB" sz="2400" b="1" u="sng" dirty="0">
                <a:latin typeface="+mj-lt"/>
              </a:rPr>
              <a:t>Irregular Bones</a:t>
            </a:r>
          </a:p>
          <a:p>
            <a:pPr>
              <a:buFontTx/>
              <a:buChar char="-"/>
            </a:pPr>
            <a:r>
              <a:rPr lang="en-GB" sz="2000" dirty="0">
                <a:latin typeface="+mj-lt"/>
              </a:rPr>
              <a:t>Provide </a:t>
            </a:r>
            <a:r>
              <a:rPr lang="en-GB" sz="2000" b="1" dirty="0">
                <a:latin typeface="+mj-lt"/>
              </a:rPr>
              <a:t>protection</a:t>
            </a:r>
            <a:r>
              <a:rPr lang="en-GB" sz="2000" dirty="0">
                <a:latin typeface="+mj-lt"/>
              </a:rPr>
              <a:t> and </a:t>
            </a:r>
            <a:r>
              <a:rPr lang="en-GB" sz="2000" b="1" dirty="0">
                <a:latin typeface="+mj-lt"/>
              </a:rPr>
              <a:t>support</a:t>
            </a:r>
            <a:endParaRPr lang="en-GB" sz="2000" dirty="0">
              <a:latin typeface="+mj-lt"/>
            </a:endParaRPr>
          </a:p>
          <a:p>
            <a:pPr>
              <a:buFontTx/>
              <a:buChar char="-"/>
            </a:pPr>
            <a:r>
              <a:rPr lang="en-GB" sz="2000" dirty="0">
                <a:latin typeface="+mj-lt"/>
              </a:rPr>
              <a:t>They are shaped to suit their specific job </a:t>
            </a:r>
          </a:p>
          <a:p>
            <a:pPr marL="0" indent="0" algn="ctr">
              <a:buNone/>
            </a:pPr>
            <a:endParaRPr lang="en-GB" sz="2000" i="1" dirty="0">
              <a:latin typeface="+mj-lt"/>
            </a:endParaRPr>
          </a:p>
          <a:p>
            <a:pPr marL="0" indent="0" algn="ctr">
              <a:buNone/>
            </a:pPr>
            <a:endParaRPr lang="en-GB" sz="2000" i="1" dirty="0">
              <a:latin typeface="+mj-lt"/>
            </a:endParaRPr>
          </a:p>
          <a:p>
            <a:pPr marL="0" indent="0" algn="ctr">
              <a:buNone/>
            </a:pPr>
            <a:r>
              <a:rPr lang="en-GB" sz="2000" i="1" dirty="0">
                <a:latin typeface="+mj-lt"/>
              </a:rPr>
              <a:t>E.g. Vertebrae</a:t>
            </a:r>
          </a:p>
          <a:p>
            <a:pPr marL="0" indent="0" algn="ctr">
              <a:buNone/>
            </a:pPr>
            <a:endParaRPr lang="en-GB" sz="2000" i="1" dirty="0">
              <a:latin typeface="+mj-lt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EC99AC2-BEC2-9341-AC30-AEA02D424DE2}"/>
              </a:ext>
            </a:extLst>
          </p:cNvPr>
          <p:cNvCxnSpPr>
            <a:cxnSpLocks/>
          </p:cNvCxnSpPr>
          <p:nvPr/>
        </p:nvCxnSpPr>
        <p:spPr>
          <a:xfrm>
            <a:off x="467544" y="3789040"/>
            <a:ext cx="82192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DA84FD9-FC59-DD46-8D44-83FCCCC90BED}"/>
              </a:ext>
            </a:extLst>
          </p:cNvPr>
          <p:cNvSpPr/>
          <p:nvPr/>
        </p:nvSpPr>
        <p:spPr>
          <a:xfrm>
            <a:off x="323528" y="3194212"/>
            <a:ext cx="8524353" cy="45081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360908C-F863-514F-9DB1-044A59B722F6}"/>
              </a:ext>
            </a:extLst>
          </p:cNvPr>
          <p:cNvSpPr/>
          <p:nvPr/>
        </p:nvSpPr>
        <p:spPr>
          <a:xfrm>
            <a:off x="323528" y="5668244"/>
            <a:ext cx="8524353" cy="39196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pic>
        <p:nvPicPr>
          <p:cNvPr id="12" name="Picture 11" descr="MCHM00349_0000[1]">
            <a:extLst>
              <a:ext uri="{FF2B5EF4-FFF2-40B4-BE49-F238E27FC236}">
                <a16:creationId xmlns:a16="http://schemas.microsoft.com/office/drawing/2014/main" id="{B33E4BD7-4624-D048-AC2C-38A9C5F85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7033118" y="1556792"/>
            <a:ext cx="1427314" cy="1458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0B8218-E6AC-F346-97DE-531C38E02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1954" y="3959634"/>
            <a:ext cx="2729189" cy="2349686"/>
          </a:xfrm>
          <a:prstGeom prst="rect">
            <a:avLst/>
          </a:prstGeom>
        </p:spPr>
      </p:pic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E7F810A1-259E-747A-1D28-D5EE3E6F7FC2}"/>
              </a:ext>
            </a:extLst>
          </p:cNvPr>
          <p:cNvSpPr txBox="1">
            <a:spLocks/>
          </p:cNvSpPr>
          <p:nvPr/>
        </p:nvSpPr>
        <p:spPr>
          <a:xfrm>
            <a:off x="557878" y="647596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92D6ED-0D5C-66E3-8AB0-3C4D9CBBB846}"/>
              </a:ext>
            </a:extLst>
          </p:cNvPr>
          <p:cNvSpPr txBox="1"/>
          <p:nvPr/>
        </p:nvSpPr>
        <p:spPr>
          <a:xfrm>
            <a:off x="5538122" y="65373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CA2189-6F42-492D-1742-6E6B88871E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09CFDD-D64D-7D5B-A823-BB83DD521A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8493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36104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>
                <a:latin typeface="+mj-lt"/>
              </a:rPr>
              <a:t>Types of bone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4664" y="1286088"/>
          <a:ext cx="8242480" cy="5095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06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06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06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606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+mj-lt"/>
                        </a:rPr>
                        <a:t>Bone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+mj-lt"/>
                        </a:rPr>
                        <a:t>Type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+mj-lt"/>
                        </a:rPr>
                        <a:t>Primary function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+mj-lt"/>
                        </a:rPr>
                        <a:t>Location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FontTx/>
                        <a:buChar char="-"/>
                      </a:pPr>
                      <a:r>
                        <a:rPr lang="en-GB" sz="1600" dirty="0">
                          <a:latin typeface="+mj-lt"/>
                        </a:rPr>
                        <a:t>Cranium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en-GB" sz="1600" dirty="0">
                          <a:latin typeface="+mj-lt"/>
                        </a:rPr>
                        <a:t>Clavicle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en-GB" sz="1600" dirty="0">
                          <a:latin typeface="+mj-lt"/>
                        </a:rPr>
                        <a:t>Scapula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en-GB" sz="1600" dirty="0" err="1">
                          <a:latin typeface="+mj-lt"/>
                        </a:rPr>
                        <a:t>Humerus</a:t>
                      </a:r>
                      <a:endParaRPr lang="en-GB" sz="1600" dirty="0">
                        <a:latin typeface="+mj-lt"/>
                      </a:endParaRPr>
                    </a:p>
                    <a:p>
                      <a:pPr>
                        <a:buFontTx/>
                        <a:buChar char="-"/>
                      </a:pPr>
                      <a:r>
                        <a:rPr lang="en-GB" sz="1600" dirty="0">
                          <a:latin typeface="+mj-lt"/>
                        </a:rPr>
                        <a:t>Radius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en-GB" sz="1600" dirty="0">
                          <a:latin typeface="+mj-lt"/>
                        </a:rPr>
                        <a:t>Ulna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en-GB" sz="1600" dirty="0">
                          <a:latin typeface="+mj-lt"/>
                        </a:rPr>
                        <a:t>Carpals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en-GB" sz="1600" dirty="0">
                          <a:latin typeface="+mj-lt"/>
                        </a:rPr>
                        <a:t>Metacarpals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en-GB" sz="1600" dirty="0">
                          <a:latin typeface="+mj-lt"/>
                        </a:rPr>
                        <a:t>Phalanges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en-GB" sz="1600" dirty="0">
                          <a:latin typeface="+mj-lt"/>
                        </a:rPr>
                        <a:t>Ribs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en-GB" sz="1600" dirty="0">
                          <a:latin typeface="+mj-lt"/>
                        </a:rPr>
                        <a:t>Pelvis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en-GB" sz="1600" dirty="0">
                          <a:latin typeface="+mj-lt"/>
                        </a:rPr>
                        <a:t>Femur 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en-GB" sz="1600" dirty="0">
                          <a:latin typeface="+mj-lt"/>
                        </a:rPr>
                        <a:t>Tibia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en-GB" sz="1600" dirty="0">
                          <a:latin typeface="+mj-lt"/>
                        </a:rPr>
                        <a:t>Fibula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en-GB" sz="1600" dirty="0">
                          <a:latin typeface="+mj-lt"/>
                        </a:rPr>
                        <a:t>Patella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en-GB" sz="1600" dirty="0">
                          <a:latin typeface="+mj-lt"/>
                        </a:rPr>
                        <a:t>Talus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en-GB" sz="1600" dirty="0" err="1">
                          <a:latin typeface="+mj-lt"/>
                        </a:rPr>
                        <a:t>Tarsals</a:t>
                      </a:r>
                      <a:endParaRPr lang="en-GB" sz="1600" dirty="0">
                        <a:latin typeface="+mj-lt"/>
                      </a:endParaRPr>
                    </a:p>
                    <a:p>
                      <a:pPr>
                        <a:buFontTx/>
                        <a:buChar char="-"/>
                      </a:pPr>
                      <a:r>
                        <a:rPr lang="en-GB" sz="1600" dirty="0">
                          <a:latin typeface="+mj-lt"/>
                        </a:rPr>
                        <a:t>Metatarsals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en-GB" sz="1600" dirty="0">
                          <a:latin typeface="+mj-lt"/>
                        </a:rPr>
                        <a:t>Phalanges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135C659-3102-114B-B277-7956CE79A6CE}"/>
              </a:ext>
            </a:extLst>
          </p:cNvPr>
          <p:cNvSpPr txBox="1"/>
          <p:nvPr/>
        </p:nvSpPr>
        <p:spPr>
          <a:xfrm>
            <a:off x="6516216" y="406405"/>
            <a:ext cx="201622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>
                <a:latin typeface="+mj-lt"/>
              </a:rPr>
              <a:t>Task</a:t>
            </a:r>
            <a:r>
              <a:rPr lang="en-US" dirty="0">
                <a:latin typeface="+mj-lt"/>
              </a:rPr>
              <a:t> - Copy and complete the table 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E1D2C021-91D4-2BF0-892A-6FDE79B8BF6D}"/>
              </a:ext>
            </a:extLst>
          </p:cNvPr>
          <p:cNvSpPr txBox="1">
            <a:spLocks/>
          </p:cNvSpPr>
          <p:nvPr/>
        </p:nvSpPr>
        <p:spPr>
          <a:xfrm>
            <a:off x="557878" y="647596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17393B-2B84-565D-96F3-71A2CE521310}"/>
              </a:ext>
            </a:extLst>
          </p:cNvPr>
          <p:cNvSpPr txBox="1"/>
          <p:nvPr/>
        </p:nvSpPr>
        <p:spPr>
          <a:xfrm>
            <a:off x="5538122" y="65373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97F46A-6D6A-A971-C050-8D6D70C221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348976-7D0F-51AA-2527-F5C6BEB8BC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9909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36104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>
                <a:latin typeface="+mj-lt"/>
              </a:rPr>
              <a:t>Summary quiz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18457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514350" indent="-514350">
              <a:buAutoNum type="arabicParenR"/>
            </a:pPr>
            <a:r>
              <a:rPr lang="en-GB" dirty="0">
                <a:latin typeface="+mj-lt"/>
              </a:rPr>
              <a:t>Name all 4 functions of the skeletal system</a:t>
            </a:r>
          </a:p>
          <a:p>
            <a:pPr marL="514350" indent="-514350">
              <a:buAutoNum type="arabicParenR"/>
            </a:pPr>
            <a:r>
              <a:rPr lang="en-GB" dirty="0">
                <a:latin typeface="+mj-lt"/>
              </a:rPr>
              <a:t>Ligaments connect bone to bone. True or false?</a:t>
            </a:r>
          </a:p>
          <a:p>
            <a:pPr marL="514350" indent="-514350">
              <a:buAutoNum type="arabicParenR"/>
            </a:pPr>
            <a:r>
              <a:rPr lang="en-GB" dirty="0">
                <a:latin typeface="+mj-lt"/>
              </a:rPr>
              <a:t>How do bones enable movement?</a:t>
            </a:r>
          </a:p>
          <a:p>
            <a:pPr marL="514350" indent="-514350">
              <a:buAutoNum type="arabicParenR"/>
            </a:pPr>
            <a:r>
              <a:rPr lang="en-GB" dirty="0">
                <a:latin typeface="+mj-lt"/>
              </a:rPr>
              <a:t>Name the 3 bones located in the arm</a:t>
            </a:r>
          </a:p>
          <a:p>
            <a:pPr marL="514350" indent="-514350">
              <a:buAutoNum type="arabicParenR"/>
            </a:pPr>
            <a:r>
              <a:rPr lang="en-GB" dirty="0">
                <a:latin typeface="+mj-lt"/>
              </a:rPr>
              <a:t>Name the 4 bones located in the foot</a:t>
            </a:r>
          </a:p>
          <a:p>
            <a:pPr marL="514350" indent="-514350">
              <a:buAutoNum type="arabicParenR"/>
            </a:pPr>
            <a:r>
              <a:rPr lang="en-GB" dirty="0">
                <a:latin typeface="+mj-lt"/>
              </a:rPr>
              <a:t>Where are red blood cells produced?</a:t>
            </a:r>
          </a:p>
          <a:p>
            <a:pPr marL="514350" indent="-514350">
              <a:buAutoNum type="arabicParenR"/>
            </a:pPr>
            <a:r>
              <a:rPr lang="en-GB" dirty="0">
                <a:latin typeface="+mj-lt"/>
              </a:rPr>
              <a:t>What is the primary function of the ribs?</a:t>
            </a:r>
          </a:p>
          <a:p>
            <a:pPr marL="514350" indent="-514350">
              <a:buAutoNum type="arabicParenR"/>
            </a:pPr>
            <a:r>
              <a:rPr lang="en-GB" dirty="0">
                <a:latin typeface="+mj-lt"/>
              </a:rPr>
              <a:t>Where is the scapula located?</a:t>
            </a:r>
          </a:p>
          <a:p>
            <a:pPr marL="514350" indent="-514350">
              <a:buAutoNum type="arabicParenR"/>
            </a:pPr>
            <a:r>
              <a:rPr lang="en-GB" dirty="0">
                <a:latin typeface="+mj-lt"/>
              </a:rPr>
              <a:t>What is the primary function of a long bone?</a:t>
            </a:r>
          </a:p>
          <a:p>
            <a:pPr marL="514350" indent="-514350">
              <a:buFont typeface="Wingdings 2"/>
              <a:buAutoNum type="arabicParenR"/>
            </a:pPr>
            <a:r>
              <a:rPr lang="en-GB" dirty="0">
                <a:latin typeface="+mj-lt"/>
              </a:rPr>
              <a:t>What is the primary function of a flat bone?</a:t>
            </a:r>
          </a:p>
          <a:p>
            <a:pPr>
              <a:buNone/>
            </a:pPr>
            <a:endParaRPr lang="en-GB" b="1" u="sng" dirty="0">
              <a:latin typeface="+mj-lt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F5656D7D-C119-2FA0-1829-767F612D95C3}"/>
              </a:ext>
            </a:extLst>
          </p:cNvPr>
          <p:cNvSpPr txBox="1">
            <a:spLocks/>
          </p:cNvSpPr>
          <p:nvPr/>
        </p:nvSpPr>
        <p:spPr>
          <a:xfrm>
            <a:off x="557878" y="647596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10E9D7-2F07-1FBC-A271-E001AD6A7DC7}"/>
              </a:ext>
            </a:extLst>
          </p:cNvPr>
          <p:cNvSpPr txBox="1"/>
          <p:nvPr/>
        </p:nvSpPr>
        <p:spPr>
          <a:xfrm>
            <a:off x="5538122" y="65373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890B38-0566-BD6F-1B4A-AC0BBFBA35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F98E40-2430-7D15-A232-F7327234A5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27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36104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>
                <a:latin typeface="+mj-lt"/>
              </a:rPr>
              <a:t>Summary quiz - answers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18457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514350" indent="-514350">
              <a:buAutoNum type="arabicParenR"/>
            </a:pPr>
            <a:r>
              <a:rPr lang="en-GB" dirty="0">
                <a:latin typeface="+mj-lt"/>
              </a:rPr>
              <a:t>Movement, shape / support, red blood cell production, protection</a:t>
            </a:r>
          </a:p>
          <a:p>
            <a:pPr marL="514350" indent="-514350">
              <a:buAutoNum type="arabicParenR"/>
            </a:pPr>
            <a:r>
              <a:rPr lang="en-GB" dirty="0">
                <a:latin typeface="+mj-lt"/>
              </a:rPr>
              <a:t>True</a:t>
            </a:r>
          </a:p>
          <a:p>
            <a:pPr marL="514350" indent="-514350">
              <a:buAutoNum type="arabicParenR"/>
            </a:pPr>
            <a:r>
              <a:rPr lang="en-GB" dirty="0">
                <a:latin typeface="+mj-lt"/>
              </a:rPr>
              <a:t>Muscles attach to bones, pulling on them when they contract</a:t>
            </a:r>
          </a:p>
          <a:p>
            <a:pPr marL="514350" indent="-514350">
              <a:buAutoNum type="arabicParenR"/>
            </a:pPr>
            <a:r>
              <a:rPr lang="en-GB" dirty="0">
                <a:latin typeface="+mj-lt"/>
              </a:rPr>
              <a:t>Ulna, radius, </a:t>
            </a:r>
            <a:r>
              <a:rPr lang="en-GB" dirty="0" err="1">
                <a:latin typeface="+mj-lt"/>
              </a:rPr>
              <a:t>humerus</a:t>
            </a:r>
            <a:endParaRPr lang="en-GB" dirty="0">
              <a:latin typeface="+mj-lt"/>
            </a:endParaRPr>
          </a:p>
          <a:p>
            <a:pPr marL="514350" indent="-514350">
              <a:buAutoNum type="arabicParenR"/>
            </a:pPr>
            <a:r>
              <a:rPr lang="en-GB" dirty="0">
                <a:latin typeface="+mj-lt"/>
              </a:rPr>
              <a:t>Tarsals, metatarsals, phalanges, talus</a:t>
            </a:r>
          </a:p>
          <a:p>
            <a:pPr marL="514350" indent="-514350">
              <a:buAutoNum type="arabicParenR"/>
            </a:pPr>
            <a:r>
              <a:rPr lang="en-GB" dirty="0">
                <a:latin typeface="+mj-lt"/>
              </a:rPr>
              <a:t>In the (red) bone marrow </a:t>
            </a:r>
          </a:p>
          <a:p>
            <a:pPr marL="514350" indent="-514350">
              <a:buAutoNum type="arabicParenR"/>
            </a:pPr>
            <a:r>
              <a:rPr lang="en-GB" dirty="0">
                <a:latin typeface="+mj-lt"/>
              </a:rPr>
              <a:t>Protection</a:t>
            </a:r>
          </a:p>
          <a:p>
            <a:pPr marL="514350" indent="-514350">
              <a:buAutoNum type="arabicParenR"/>
            </a:pPr>
            <a:r>
              <a:rPr lang="en-GB" dirty="0">
                <a:latin typeface="+mj-lt"/>
              </a:rPr>
              <a:t>Shoulder</a:t>
            </a:r>
          </a:p>
          <a:p>
            <a:pPr marL="514350" indent="-514350">
              <a:buAutoNum type="arabicParenR"/>
            </a:pPr>
            <a:r>
              <a:rPr lang="en-GB" dirty="0">
                <a:latin typeface="+mj-lt"/>
              </a:rPr>
              <a:t>Movement</a:t>
            </a:r>
          </a:p>
          <a:p>
            <a:pPr marL="514350" indent="-514350">
              <a:buFont typeface="Wingdings 2"/>
              <a:buAutoNum type="arabicParenR"/>
            </a:pPr>
            <a:r>
              <a:rPr lang="en-GB" dirty="0">
                <a:latin typeface="+mj-lt"/>
              </a:rPr>
              <a:t>Protection</a:t>
            </a:r>
          </a:p>
          <a:p>
            <a:pPr>
              <a:buNone/>
            </a:pPr>
            <a:endParaRPr lang="en-GB" b="1" u="sng" dirty="0">
              <a:latin typeface="+mj-lt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8F7F7695-7382-8110-0582-03940116F115}"/>
              </a:ext>
            </a:extLst>
          </p:cNvPr>
          <p:cNvSpPr txBox="1">
            <a:spLocks/>
          </p:cNvSpPr>
          <p:nvPr/>
        </p:nvSpPr>
        <p:spPr>
          <a:xfrm>
            <a:off x="557878" y="647596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63084C-4F0C-715A-5A52-C8CBE945D9D8}"/>
              </a:ext>
            </a:extLst>
          </p:cNvPr>
          <p:cNvSpPr txBox="1"/>
          <p:nvPr/>
        </p:nvSpPr>
        <p:spPr>
          <a:xfrm>
            <a:off x="5538122" y="65373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2815B9-F550-1A3B-A881-08D9CA2E7A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2A0124-9FB7-1228-B076-DEAFAF6309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61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5408" y="2684512"/>
            <a:ext cx="7851648" cy="600472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en-GB" sz="3600" dirty="0"/>
              <a:t> </a:t>
            </a:r>
            <a:br>
              <a:rPr lang="en-GB" dirty="0"/>
            </a:br>
            <a:r>
              <a:rPr lang="en-GB" sz="4100" dirty="0"/>
              <a:t>1.2 Joint types, structure and formation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5408" y="3356992"/>
            <a:ext cx="7851648" cy="1896616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GB" dirty="0">
                <a:latin typeface="+mj-lt"/>
              </a:rPr>
              <a:t> </a:t>
            </a:r>
            <a:r>
              <a:rPr lang="en-GB" u="sng" dirty="0">
                <a:latin typeface="+mj-lt"/>
              </a:rPr>
              <a:t>Learning objectives</a:t>
            </a:r>
          </a:p>
          <a:p>
            <a:pPr algn="l"/>
            <a:r>
              <a:rPr lang="en-GB" dirty="0">
                <a:latin typeface="+mj-lt"/>
              </a:rPr>
              <a:t> 1) Identify the three different types of joint</a:t>
            </a:r>
          </a:p>
          <a:p>
            <a:pPr algn="l"/>
            <a:r>
              <a:rPr lang="en-GB" dirty="0">
                <a:latin typeface="+mj-lt"/>
              </a:rPr>
              <a:t> 2) Describe two types of freely movable joint</a:t>
            </a:r>
          </a:p>
          <a:p>
            <a:endParaRPr lang="en-GB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5856E02-3AE4-6F4C-9FA8-CBFC0D893D7E}"/>
              </a:ext>
            </a:extLst>
          </p:cNvPr>
          <p:cNvSpPr/>
          <p:nvPr/>
        </p:nvSpPr>
        <p:spPr>
          <a:xfrm>
            <a:off x="395536" y="395952"/>
            <a:ext cx="4101954" cy="156966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643DB1-4BBD-BB4D-A4C9-0168BE0B6EAA}"/>
              </a:ext>
            </a:extLst>
          </p:cNvPr>
          <p:cNvSpPr txBox="1"/>
          <p:nvPr/>
        </p:nvSpPr>
        <p:spPr>
          <a:xfrm>
            <a:off x="539552" y="623590"/>
            <a:ext cx="38164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+mj-lt"/>
              </a:rPr>
              <a:t>Anatomy and Physiology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915B406-2D46-3547-AD9E-F5BB8C59DE7A}"/>
              </a:ext>
            </a:extLst>
          </p:cNvPr>
          <p:cNvSpPr/>
          <p:nvPr/>
        </p:nvSpPr>
        <p:spPr>
          <a:xfrm>
            <a:off x="4603913" y="419179"/>
            <a:ext cx="4101954" cy="1569661"/>
          </a:xfrm>
          <a:prstGeom prst="roundRect">
            <a:avLst/>
          </a:prstGeom>
          <a:gradFill flip="none" rotWithShape="1">
            <a:gsLst>
              <a:gs pos="0">
                <a:srgbClr val="D883FF">
                  <a:tint val="66000"/>
                  <a:satMod val="160000"/>
                </a:srgbClr>
              </a:gs>
              <a:gs pos="50000">
                <a:srgbClr val="D883FF">
                  <a:tint val="44500"/>
                  <a:satMod val="160000"/>
                </a:srgbClr>
              </a:gs>
              <a:gs pos="100000">
                <a:srgbClr val="D883FF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B26D15-AB79-7743-9BA8-D26F7EECCBBE}"/>
              </a:ext>
            </a:extLst>
          </p:cNvPr>
          <p:cNvSpPr txBox="1"/>
          <p:nvPr/>
        </p:nvSpPr>
        <p:spPr>
          <a:xfrm>
            <a:off x="4745427" y="395953"/>
            <a:ext cx="38164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u="sng" dirty="0">
                <a:solidFill>
                  <a:sysClr val="windowText" lastClr="000000"/>
                </a:solidFill>
                <a:latin typeface="+mj-lt"/>
              </a:rPr>
              <a:t>Chapter 1</a:t>
            </a:r>
            <a:endParaRPr lang="en-GB" sz="3200" dirty="0">
              <a:solidFill>
                <a:sysClr val="windowText" lastClr="000000"/>
              </a:solidFill>
              <a:latin typeface="+mj-lt"/>
            </a:endParaRPr>
          </a:p>
          <a:p>
            <a:pPr algn="ctr"/>
            <a:r>
              <a:rPr lang="en-GB" sz="3200" dirty="0">
                <a:solidFill>
                  <a:sysClr val="windowText" lastClr="000000"/>
                </a:solidFill>
                <a:latin typeface="+mj-lt"/>
              </a:rPr>
              <a:t>The skeletal and muscular system</a:t>
            </a:r>
            <a:endParaRPr lang="en-US" sz="3200" dirty="0">
              <a:solidFill>
                <a:sysClr val="windowText" lastClr="000000"/>
              </a:solidFill>
              <a:latin typeface="+mj-lt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A55EA49A-1567-E475-6D89-A71B2AAFCD7C}"/>
              </a:ext>
            </a:extLst>
          </p:cNvPr>
          <p:cNvSpPr txBox="1">
            <a:spLocks/>
          </p:cNvSpPr>
          <p:nvPr/>
        </p:nvSpPr>
        <p:spPr>
          <a:xfrm>
            <a:off x="557878" y="647596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160BBC-0F85-14F9-8989-C314C315CB3A}"/>
              </a:ext>
            </a:extLst>
          </p:cNvPr>
          <p:cNvSpPr txBox="1"/>
          <p:nvPr/>
        </p:nvSpPr>
        <p:spPr>
          <a:xfrm>
            <a:off x="5538122" y="65373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5705DDF-7C06-3DD0-C8BD-C4823D972E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65C9E8-489F-A399-B18E-38EE81D69C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5512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936104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>
                <a:latin typeface="+mj-lt"/>
              </a:rPr>
              <a:t>What you need to know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89CD6197-1A5E-5841-A1DA-ACBACDFD7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988840"/>
            <a:ext cx="8208912" cy="1223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E06A9E48-6241-E944-82A9-D820DA328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717032"/>
            <a:ext cx="8208912" cy="173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7AEA02-B351-A0B7-0A02-D3B13EFC0E61}"/>
              </a:ext>
            </a:extLst>
          </p:cNvPr>
          <p:cNvSpPr txBox="1">
            <a:spLocks/>
          </p:cNvSpPr>
          <p:nvPr/>
        </p:nvSpPr>
        <p:spPr>
          <a:xfrm>
            <a:off x="557878" y="647596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C53804-ED3F-6BEA-9D05-BDB51F149FBC}"/>
              </a:ext>
            </a:extLst>
          </p:cNvPr>
          <p:cNvSpPr txBox="1"/>
          <p:nvPr/>
        </p:nvSpPr>
        <p:spPr>
          <a:xfrm>
            <a:off x="5538122" y="65373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5E8E0E-F091-68B0-D74F-111D554A9D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222698-ECE8-F9DA-622F-222E1A1759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92088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GB" dirty="0">
                <a:latin typeface="+mj-lt"/>
              </a:rPr>
              <a:t>Types of joints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006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en-GB" b="1" u="sng" dirty="0">
                <a:solidFill>
                  <a:schemeClr val="tx1"/>
                </a:solidFill>
                <a:latin typeface="+mj-lt"/>
                <a:cs typeface="Arial" pitchFamily="34" charset="0"/>
              </a:rPr>
              <a:t>Fixed/immoveable/fibrous joints</a:t>
            </a:r>
          </a:p>
          <a:p>
            <a:r>
              <a:rPr lang="en-GB" dirty="0">
                <a:solidFill>
                  <a:schemeClr val="tx1"/>
                </a:solidFill>
                <a:latin typeface="+mj-lt"/>
                <a:cs typeface="Arial" pitchFamily="34" charset="0"/>
              </a:rPr>
              <a:t>The bones at an immoveable joint cannot move</a:t>
            </a:r>
          </a:p>
          <a:p>
            <a:r>
              <a:rPr lang="en-GB" dirty="0">
                <a:solidFill>
                  <a:schemeClr val="tx1"/>
                </a:solidFill>
                <a:latin typeface="+mj-lt"/>
                <a:cs typeface="Arial" pitchFamily="34" charset="0"/>
              </a:rPr>
              <a:t>e.g. the cranium</a:t>
            </a:r>
          </a:p>
          <a:p>
            <a:pPr algn="ctr">
              <a:buNone/>
            </a:pPr>
            <a:r>
              <a:rPr lang="en-GB" b="1" u="sng" dirty="0">
                <a:solidFill>
                  <a:schemeClr val="tx1"/>
                </a:solidFill>
                <a:latin typeface="+mj-lt"/>
                <a:cs typeface="Arial" pitchFamily="34" charset="0"/>
              </a:rPr>
              <a:t>Slightly moveable/cartilaginous joints</a:t>
            </a:r>
          </a:p>
          <a:p>
            <a:r>
              <a:rPr lang="en-GB" dirty="0">
                <a:solidFill>
                  <a:schemeClr val="tx1"/>
                </a:solidFill>
                <a:latin typeface="+mj-lt"/>
                <a:cs typeface="Arial" pitchFamily="34" charset="0"/>
              </a:rPr>
              <a:t>These bones have a small range of movement as they are connected by ligaments and cartilage </a:t>
            </a:r>
          </a:p>
          <a:p>
            <a:r>
              <a:rPr lang="en-GB" dirty="0">
                <a:solidFill>
                  <a:schemeClr val="tx1"/>
                </a:solidFill>
                <a:latin typeface="+mj-lt"/>
                <a:cs typeface="Arial" pitchFamily="34" charset="0"/>
              </a:rPr>
              <a:t>e.g. between the vertebrae</a:t>
            </a:r>
          </a:p>
          <a:p>
            <a:pPr algn="ctr">
              <a:buNone/>
            </a:pPr>
            <a:r>
              <a:rPr lang="en-GB" b="1" u="sng" dirty="0">
                <a:solidFill>
                  <a:schemeClr val="tx1"/>
                </a:solidFill>
                <a:latin typeface="+mj-lt"/>
                <a:cs typeface="Arial" pitchFamily="34" charset="0"/>
              </a:rPr>
              <a:t>Freely moveable/synovial joints</a:t>
            </a:r>
          </a:p>
          <a:p>
            <a:r>
              <a:rPr lang="en-GB" dirty="0">
                <a:solidFill>
                  <a:schemeClr val="tx1"/>
                </a:solidFill>
                <a:latin typeface="+mj-lt"/>
                <a:cs typeface="Arial" pitchFamily="34" charset="0"/>
              </a:rPr>
              <a:t>Most joints in the body are freely moving</a:t>
            </a:r>
          </a:p>
          <a:p>
            <a:r>
              <a:rPr lang="en-GB" dirty="0">
                <a:solidFill>
                  <a:schemeClr val="tx1"/>
                </a:solidFill>
                <a:latin typeface="+mj-lt"/>
                <a:cs typeface="Arial" pitchFamily="34" charset="0"/>
              </a:rPr>
              <a:t>They have a large range of movement</a:t>
            </a:r>
          </a:p>
          <a:p>
            <a:r>
              <a:rPr lang="en-GB" dirty="0">
                <a:solidFill>
                  <a:schemeClr val="tx1"/>
                </a:solidFill>
                <a:latin typeface="+mj-lt"/>
                <a:cs typeface="Arial" pitchFamily="34" charset="0"/>
              </a:rPr>
              <a:t>e.g. hip, shoulder, knee, elbow, ankle</a:t>
            </a:r>
          </a:p>
          <a:p>
            <a:pPr>
              <a:buNone/>
            </a:pPr>
            <a:endParaRPr lang="en-GB" dirty="0">
              <a:latin typeface="+mj-lt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51520" y="1628800"/>
            <a:ext cx="8640960" cy="93610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51520" y="3068960"/>
            <a:ext cx="8640960" cy="129614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51520" y="4869160"/>
            <a:ext cx="8640960" cy="144016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FB69E1-7E55-5440-9E1F-F4432008BBC3}"/>
              </a:ext>
            </a:extLst>
          </p:cNvPr>
          <p:cNvSpPr txBox="1"/>
          <p:nvPr/>
        </p:nvSpPr>
        <p:spPr>
          <a:xfrm>
            <a:off x="4921696" y="138336"/>
            <a:ext cx="3970784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A joint is the point at which two or more bones meet, allowing movement. The nature of the joint determines the types of movement possible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8EC2203E-BF69-07D0-EAC2-B8DBEAC2169D}"/>
              </a:ext>
            </a:extLst>
          </p:cNvPr>
          <p:cNvSpPr txBox="1">
            <a:spLocks/>
          </p:cNvSpPr>
          <p:nvPr/>
        </p:nvSpPr>
        <p:spPr>
          <a:xfrm>
            <a:off x="557878" y="647596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C395F6-E2FD-3C95-9B10-A44F9F53258C}"/>
              </a:ext>
            </a:extLst>
          </p:cNvPr>
          <p:cNvSpPr txBox="1"/>
          <p:nvPr/>
        </p:nvSpPr>
        <p:spPr>
          <a:xfrm>
            <a:off x="5538122" y="65373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471259-CBC5-2DF9-7631-2162F03A82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21A32F-71FA-65A7-4DFA-224AA076C6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5284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>
                <a:latin typeface="+mj-lt"/>
              </a:rPr>
              <a:t>Types of joints</a:t>
            </a:r>
          </a:p>
        </p:txBody>
      </p:sp>
      <p:pic>
        <p:nvPicPr>
          <p:cNvPr id="4" name="Picture 3" descr="http://educacionfisicamaruxamallo.wikispaces.com/file/view/Kinds_of_joints.jpg/165624243/Kinds_of_joint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7" b="16931"/>
          <a:stretch/>
        </p:blipFill>
        <p:spPr bwMode="auto">
          <a:xfrm>
            <a:off x="107504" y="1772816"/>
            <a:ext cx="8928992" cy="446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2B24B1-0105-E12A-FB8B-8C308AA5F1D2}"/>
              </a:ext>
            </a:extLst>
          </p:cNvPr>
          <p:cNvSpPr txBox="1">
            <a:spLocks/>
          </p:cNvSpPr>
          <p:nvPr/>
        </p:nvSpPr>
        <p:spPr>
          <a:xfrm>
            <a:off x="557878" y="647596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EFCB65-1D51-BC7C-FB0F-3F5BA2104501}"/>
              </a:ext>
            </a:extLst>
          </p:cNvPr>
          <p:cNvSpPr txBox="1"/>
          <p:nvPr/>
        </p:nvSpPr>
        <p:spPr>
          <a:xfrm>
            <a:off x="5538122" y="65373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BCAA37-0B88-DAFA-1B19-0E481299C7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F4BFEE-049D-63A8-1705-2A8C9FEA5E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989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936104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>
                <a:latin typeface="+mj-lt"/>
              </a:rPr>
              <a:t>What you need to know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138199"/>
            <a:ext cx="6912768" cy="5453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80C15954-B7AD-2FEA-4B72-EDA3D6A83CA4}"/>
              </a:ext>
            </a:extLst>
          </p:cNvPr>
          <p:cNvSpPr txBox="1">
            <a:spLocks/>
          </p:cNvSpPr>
          <p:nvPr/>
        </p:nvSpPr>
        <p:spPr>
          <a:xfrm>
            <a:off x="557878" y="647596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C97901-7FF5-31D7-48C2-A5EFE0037C15}"/>
              </a:ext>
            </a:extLst>
          </p:cNvPr>
          <p:cNvSpPr txBox="1"/>
          <p:nvPr/>
        </p:nvSpPr>
        <p:spPr>
          <a:xfrm>
            <a:off x="5538122" y="65373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88968E-519E-C054-A5B0-1D08BDB237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137F5C-072B-BB1E-1257-D40DB75573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2772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736027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>
                <a:latin typeface="+mj-lt"/>
              </a:rPr>
              <a:t>Synovial Joints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7736027" cy="504056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en-GB" dirty="0">
                <a:latin typeface="+mj-lt"/>
              </a:rPr>
              <a:t>	</a:t>
            </a:r>
            <a:r>
              <a:rPr lang="en-GB" sz="2400" b="1" dirty="0">
                <a:latin typeface="+mj-lt"/>
              </a:rPr>
              <a:t>Ball and socket</a:t>
            </a:r>
            <a:r>
              <a:rPr lang="en-GB" sz="2400" dirty="0">
                <a:latin typeface="+mj-lt"/>
              </a:rPr>
              <a:t> – provide a large range of movement</a:t>
            </a:r>
          </a:p>
          <a:p>
            <a:pPr lvl="1"/>
            <a:r>
              <a:rPr lang="en-GB" sz="2000" i="1" dirty="0">
                <a:latin typeface="+mj-lt"/>
              </a:rPr>
              <a:t>Located at the hip and the shoulder</a:t>
            </a:r>
          </a:p>
          <a:p>
            <a:pPr lvl="1"/>
            <a:r>
              <a:rPr lang="en-GB" sz="2000" i="1" dirty="0">
                <a:latin typeface="+mj-lt"/>
              </a:rPr>
              <a:t>Enable flexion, extension, adduction, abduction, rotation and circumduction</a:t>
            </a:r>
          </a:p>
          <a:p>
            <a:pPr lvl="1"/>
            <a:r>
              <a:rPr lang="en-GB" sz="2000" i="1" dirty="0">
                <a:latin typeface="+mj-lt"/>
              </a:rPr>
              <a:t>E.g. A large range of movement is needed at the shoulder when serving in tennis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F52350-712D-EE47-82A4-F9F6D4173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3573016"/>
            <a:ext cx="4896544" cy="24482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19D860-8A4A-A34D-AF40-83748D6E7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3598845"/>
            <a:ext cx="2720213" cy="28051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536" y="5662989"/>
            <a:ext cx="7851958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Ball and socket joints have a much greater range of movement than hinge joints. They are much less stable however and more prone to injury.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7E413C-53B2-414D-A2A5-166324815B54}"/>
              </a:ext>
            </a:extLst>
          </p:cNvPr>
          <p:cNvSpPr txBox="1"/>
          <p:nvPr/>
        </p:nvSpPr>
        <p:spPr>
          <a:xfrm>
            <a:off x="5148064" y="370483"/>
            <a:ext cx="2977480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There are different types of synovial joints including </a:t>
            </a:r>
            <a:r>
              <a:rPr lang="en-GB" b="1" dirty="0">
                <a:latin typeface="+mj-lt"/>
              </a:rPr>
              <a:t>hinge </a:t>
            </a:r>
            <a:r>
              <a:rPr lang="en-GB" dirty="0">
                <a:latin typeface="+mj-lt"/>
              </a:rPr>
              <a:t>and </a:t>
            </a:r>
            <a:r>
              <a:rPr lang="en-GB" b="1" dirty="0">
                <a:latin typeface="+mj-lt"/>
              </a:rPr>
              <a:t>ball and socket</a:t>
            </a:r>
            <a:r>
              <a:rPr lang="en-GB" dirty="0">
                <a:latin typeface="+mj-lt"/>
              </a:rPr>
              <a:t> joints. </a:t>
            </a:r>
            <a:endParaRPr lang="en-US" dirty="0">
              <a:latin typeface="+mj-lt"/>
            </a:endParaRP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D8F8BCD1-0401-23B9-D439-C9CDC8A3CF98}"/>
              </a:ext>
            </a:extLst>
          </p:cNvPr>
          <p:cNvSpPr txBox="1">
            <a:spLocks/>
          </p:cNvSpPr>
          <p:nvPr/>
        </p:nvSpPr>
        <p:spPr>
          <a:xfrm>
            <a:off x="557878" y="647596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A413F9-3491-CE3B-9D7B-10E33E4BFABC}"/>
              </a:ext>
            </a:extLst>
          </p:cNvPr>
          <p:cNvSpPr txBox="1"/>
          <p:nvPr/>
        </p:nvSpPr>
        <p:spPr>
          <a:xfrm>
            <a:off x="5538122" y="65373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AF0886-420C-6271-CA4C-AB485DF92C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E11A5E-9429-ACBE-EFF4-740670216E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3574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736027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>
                <a:latin typeface="+mj-lt"/>
              </a:rPr>
              <a:t>Synovial Joints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7736027" cy="504056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b="1" dirty="0">
                <a:latin typeface="+mj-lt"/>
              </a:rPr>
              <a:t>Hinge joints</a:t>
            </a:r>
            <a:r>
              <a:rPr lang="en-GB" dirty="0">
                <a:latin typeface="+mj-lt"/>
              </a:rPr>
              <a:t> – can only move in 1 direction </a:t>
            </a:r>
          </a:p>
          <a:p>
            <a:pPr lvl="1"/>
            <a:r>
              <a:rPr lang="en-GB" i="1" dirty="0">
                <a:latin typeface="+mj-lt"/>
              </a:rPr>
              <a:t>Located at the elbow and knee</a:t>
            </a:r>
          </a:p>
          <a:p>
            <a:pPr lvl="1"/>
            <a:r>
              <a:rPr lang="en-GB" i="1" dirty="0">
                <a:latin typeface="+mj-lt"/>
              </a:rPr>
              <a:t>Enable flexion and extension only</a:t>
            </a:r>
          </a:p>
          <a:p>
            <a:pPr lvl="1"/>
            <a:r>
              <a:rPr lang="en-GB" i="1" dirty="0">
                <a:latin typeface="+mj-lt"/>
              </a:rPr>
              <a:t>E.g. when bending / straightening the elbow during a jump-shot in basketball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5536" y="5662989"/>
            <a:ext cx="7851958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Hinge joints have a much lower range of movement than ball and socket joints. They are much more stable however!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B5E3F5-629B-DF41-9024-ABE5C790E0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51" r="24234"/>
          <a:stretch/>
        </p:blipFill>
        <p:spPr>
          <a:xfrm>
            <a:off x="5436096" y="3264954"/>
            <a:ext cx="2664296" cy="2324286"/>
          </a:xfrm>
          <a:prstGeom prst="rect">
            <a:avLst/>
          </a:prstGeom>
        </p:spPr>
      </p:pic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B263C079-F0E0-1732-5CBD-789FABEC716A}"/>
              </a:ext>
            </a:extLst>
          </p:cNvPr>
          <p:cNvSpPr txBox="1">
            <a:spLocks/>
          </p:cNvSpPr>
          <p:nvPr/>
        </p:nvSpPr>
        <p:spPr>
          <a:xfrm>
            <a:off x="557878" y="647596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88D017-D23A-138D-E580-B96F1113669C}"/>
              </a:ext>
            </a:extLst>
          </p:cNvPr>
          <p:cNvSpPr txBox="1"/>
          <p:nvPr/>
        </p:nvSpPr>
        <p:spPr>
          <a:xfrm>
            <a:off x="5538122" y="65373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9F2247-FA8B-1CB9-774E-D3F0D7B5EF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FB4AC4-A6EF-3D34-D44D-2F031EBFAA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3437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>
                <a:latin typeface="+mj-lt"/>
              </a:rPr>
              <a:t>The structure of </a:t>
            </a:r>
            <a:r>
              <a:rPr lang="en-GB" b="1" dirty="0">
                <a:latin typeface="+mj-lt"/>
              </a:rPr>
              <a:t>Synovial Joints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04056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GB" b="1" dirty="0">
              <a:latin typeface="+mj-lt"/>
            </a:endParaRPr>
          </a:p>
          <a:p>
            <a:r>
              <a:rPr lang="en-GB" b="1" dirty="0">
                <a:latin typeface="+mj-lt"/>
              </a:rPr>
              <a:t>The structures you need to know:</a:t>
            </a:r>
          </a:p>
          <a:p>
            <a:endParaRPr lang="en-GB" dirty="0">
              <a:latin typeface="+mj-lt"/>
            </a:endParaRPr>
          </a:p>
          <a:p>
            <a:r>
              <a:rPr lang="en-GB" dirty="0">
                <a:latin typeface="+mj-lt"/>
              </a:rPr>
              <a:t>Synovial membrane</a:t>
            </a:r>
          </a:p>
          <a:p>
            <a:r>
              <a:rPr lang="en-GB" dirty="0">
                <a:latin typeface="+mj-lt"/>
              </a:rPr>
              <a:t>Synovial fluid</a:t>
            </a:r>
          </a:p>
          <a:p>
            <a:r>
              <a:rPr lang="en-GB" dirty="0">
                <a:latin typeface="+mj-lt"/>
              </a:rPr>
              <a:t>Joint (fibrous) capsule</a:t>
            </a:r>
          </a:p>
          <a:p>
            <a:r>
              <a:rPr lang="en-GB" dirty="0">
                <a:latin typeface="+mj-lt"/>
              </a:rPr>
              <a:t>Cartilage</a:t>
            </a:r>
          </a:p>
          <a:p>
            <a:r>
              <a:rPr lang="en-GB" dirty="0">
                <a:latin typeface="+mj-lt"/>
              </a:rPr>
              <a:t>Ligaments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95D288-DA7E-3543-8DD6-2058E7F2E2B3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2924944"/>
            <a:ext cx="3528392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0C9B054D-2E55-FD07-9D99-18614823E24F}"/>
              </a:ext>
            </a:extLst>
          </p:cNvPr>
          <p:cNvSpPr txBox="1">
            <a:spLocks/>
          </p:cNvSpPr>
          <p:nvPr/>
        </p:nvSpPr>
        <p:spPr>
          <a:xfrm>
            <a:off x="557878" y="647596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5098E8-4BF2-ACE0-5DEC-335845683475}"/>
              </a:ext>
            </a:extLst>
          </p:cNvPr>
          <p:cNvSpPr txBox="1"/>
          <p:nvPr/>
        </p:nvSpPr>
        <p:spPr>
          <a:xfrm>
            <a:off x="5538122" y="65373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BD87D8-D5EE-53FD-6E2F-B60666EE21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13416E-1F66-96E8-2143-051A4F77E6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1927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 rotWithShape="1">
          <a:blip r:embed="rId2" cstate="print"/>
          <a:srcRect l="6613" r="5774"/>
          <a:stretch/>
        </p:blipFill>
        <p:spPr bwMode="auto">
          <a:xfrm>
            <a:off x="4499992" y="1844824"/>
            <a:ext cx="4197151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>
                <a:latin typeface="+mj-lt"/>
              </a:rPr>
              <a:t>The structure of </a:t>
            </a:r>
            <a:r>
              <a:rPr lang="en-GB" b="1" dirty="0">
                <a:latin typeface="+mj-lt"/>
              </a:rPr>
              <a:t>Synovial Joints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3970784" cy="504056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en-US" sz="2400" dirty="0">
                <a:solidFill>
                  <a:schemeClr val="tx1"/>
                </a:solidFill>
                <a:latin typeface="+mj-lt"/>
              </a:rPr>
              <a:t>Synovial joints contain 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synovial fluid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which is retained inside a pocket called the 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synovial membrane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. This lubricates the joint</a:t>
            </a:r>
          </a:p>
          <a:p>
            <a:pPr>
              <a:spcBef>
                <a:spcPct val="30000"/>
              </a:spcBef>
            </a:pPr>
            <a:r>
              <a:rPr lang="en-GB" sz="2400" dirty="0">
                <a:solidFill>
                  <a:schemeClr val="tx1"/>
                </a:solidFill>
                <a:latin typeface="+mj-lt"/>
              </a:rPr>
              <a:t>The </a:t>
            </a:r>
            <a:r>
              <a:rPr lang="en-GB" sz="2400" b="1" dirty="0">
                <a:solidFill>
                  <a:schemeClr val="tx1"/>
                </a:solidFill>
                <a:latin typeface="+mj-lt"/>
              </a:rPr>
              <a:t>joint capsule </a:t>
            </a:r>
            <a:r>
              <a:rPr lang="en-GB" sz="2400" dirty="0">
                <a:solidFill>
                  <a:schemeClr val="tx1"/>
                </a:solidFill>
                <a:latin typeface="+mj-lt"/>
              </a:rPr>
              <a:t>is an outer sleeve that protects the knee and helps to hold it together</a:t>
            </a:r>
          </a:p>
          <a:p>
            <a:pPr>
              <a:spcBef>
                <a:spcPct val="30000"/>
              </a:spcBef>
            </a:pPr>
            <a:r>
              <a:rPr lang="en-GB" sz="2400" dirty="0">
                <a:solidFill>
                  <a:schemeClr val="tx1"/>
                </a:solidFill>
                <a:latin typeface="+mj-lt"/>
              </a:rPr>
              <a:t>The synovial membrane </a:t>
            </a:r>
            <a:br>
              <a:rPr lang="en-GB" sz="2400" dirty="0">
                <a:solidFill>
                  <a:schemeClr val="tx1"/>
                </a:solidFill>
                <a:latin typeface="+mj-lt"/>
              </a:rPr>
            </a:br>
            <a:r>
              <a:rPr lang="en-GB" sz="2400" dirty="0">
                <a:solidFill>
                  <a:schemeClr val="tx1"/>
                </a:solidFill>
                <a:latin typeface="+mj-lt"/>
              </a:rPr>
              <a:t>lines the capsule and secretes synovial fluid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961C303C-1715-C8F9-CCCB-868793F826C1}"/>
              </a:ext>
            </a:extLst>
          </p:cNvPr>
          <p:cNvSpPr txBox="1">
            <a:spLocks/>
          </p:cNvSpPr>
          <p:nvPr/>
        </p:nvSpPr>
        <p:spPr>
          <a:xfrm>
            <a:off x="557878" y="647596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60E169-8DCC-7EA2-DB6F-ABC421068893}"/>
              </a:ext>
            </a:extLst>
          </p:cNvPr>
          <p:cNvSpPr txBox="1"/>
          <p:nvPr/>
        </p:nvSpPr>
        <p:spPr>
          <a:xfrm>
            <a:off x="5538122" y="65373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6D9010-38DF-9ED6-B8E4-FEDCEBF7BB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11E795-2677-2DC9-3BC8-D32DEB556A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9414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/>
          </p:cNvPicPr>
          <p:nvPr/>
        </p:nvPicPr>
        <p:blipFill rotWithShape="1">
          <a:blip r:embed="rId2" cstate="print"/>
          <a:srcRect l="4582" r="9893"/>
          <a:stretch/>
        </p:blipFill>
        <p:spPr bwMode="auto">
          <a:xfrm>
            <a:off x="4582344" y="1916832"/>
            <a:ext cx="4114800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>
                <a:latin typeface="+mj-lt"/>
              </a:rPr>
              <a:t>The structure of </a:t>
            </a:r>
            <a:r>
              <a:rPr lang="en-GB" b="1" dirty="0">
                <a:latin typeface="+mj-lt"/>
              </a:rPr>
              <a:t>Synovial Joints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4042792" cy="504056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spcBef>
                <a:spcPct val="30000"/>
              </a:spcBef>
            </a:pPr>
            <a:r>
              <a:rPr lang="en-GB" sz="2400" dirty="0">
                <a:solidFill>
                  <a:schemeClr val="tx1"/>
                </a:solidFill>
                <a:latin typeface="+mj-lt"/>
              </a:rPr>
              <a:t>All the moving parts including the bones (femur and tibia) are held together by </a:t>
            </a:r>
            <a:r>
              <a:rPr lang="en-GB" sz="2400" b="1" dirty="0">
                <a:solidFill>
                  <a:schemeClr val="tx1"/>
                </a:solidFill>
                <a:latin typeface="+mj-lt"/>
              </a:rPr>
              <a:t>ligaments</a:t>
            </a:r>
            <a:r>
              <a:rPr lang="en-GB" sz="2400" dirty="0">
                <a:solidFill>
                  <a:schemeClr val="tx1"/>
                </a:solidFill>
                <a:latin typeface="+mj-lt"/>
              </a:rPr>
              <a:t> which provide stability / prevent unwanted movements</a:t>
            </a:r>
            <a:endParaRPr lang="en-GB" sz="2400" b="1" dirty="0">
              <a:solidFill>
                <a:schemeClr val="tx1"/>
              </a:solidFill>
              <a:latin typeface="+mj-lt"/>
            </a:endParaRPr>
          </a:p>
          <a:p>
            <a:r>
              <a:rPr lang="en-GB" sz="2400" dirty="0">
                <a:solidFill>
                  <a:schemeClr val="tx1"/>
                </a:solidFill>
                <a:latin typeface="+mj-lt"/>
              </a:rPr>
              <a:t>Smooth coverings of </a:t>
            </a:r>
            <a:r>
              <a:rPr lang="en-GB" sz="2400" b="1" dirty="0">
                <a:solidFill>
                  <a:schemeClr val="tx1"/>
                </a:solidFill>
                <a:latin typeface="+mj-lt"/>
              </a:rPr>
              <a:t>cartilage</a:t>
            </a:r>
            <a:r>
              <a:rPr lang="en-GB" sz="2400" dirty="0">
                <a:solidFill>
                  <a:schemeClr val="tx1"/>
                </a:solidFill>
                <a:latin typeface="+mj-lt"/>
              </a:rPr>
              <a:t> at the ends of the bones stops them rubbing together and provide some shock absorption</a:t>
            </a:r>
          </a:p>
          <a:p>
            <a:endParaRPr lang="en-GB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6846A954-5460-59A5-C3D1-BB098A399113}"/>
              </a:ext>
            </a:extLst>
          </p:cNvPr>
          <p:cNvSpPr txBox="1">
            <a:spLocks/>
          </p:cNvSpPr>
          <p:nvPr/>
        </p:nvSpPr>
        <p:spPr>
          <a:xfrm>
            <a:off x="557878" y="647596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532006-45EE-5D87-6D33-B0B3F1F0D4C6}"/>
              </a:ext>
            </a:extLst>
          </p:cNvPr>
          <p:cNvSpPr txBox="1"/>
          <p:nvPr/>
        </p:nvSpPr>
        <p:spPr>
          <a:xfrm>
            <a:off x="5538122" y="65373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3EDE02-F3B9-1311-C1FA-A8D74D00F6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887D37-BA44-31E1-D253-0102AABA1D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7699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>
                <a:latin typeface="+mj-lt"/>
              </a:rPr>
              <a:t>Summary quiz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04056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514350" indent="-514350">
              <a:buAutoNum type="arabicParenR"/>
            </a:pPr>
            <a:r>
              <a:rPr lang="en-GB" dirty="0">
                <a:latin typeface="+mj-lt"/>
              </a:rPr>
              <a:t>Name 3 types of joint</a:t>
            </a:r>
          </a:p>
          <a:p>
            <a:pPr marL="514350" indent="-514350">
              <a:buAutoNum type="arabicParenR"/>
            </a:pPr>
            <a:r>
              <a:rPr lang="en-GB" dirty="0">
                <a:latin typeface="+mj-lt"/>
              </a:rPr>
              <a:t>Give an example of an immovable (fibrous) joint</a:t>
            </a:r>
          </a:p>
          <a:p>
            <a:pPr marL="514350" indent="-514350">
              <a:buFont typeface="Wingdings 2"/>
              <a:buAutoNum type="arabicParenR"/>
            </a:pPr>
            <a:r>
              <a:rPr lang="en-GB" dirty="0">
                <a:latin typeface="+mj-lt"/>
              </a:rPr>
              <a:t>Name 2 types of synovial joints</a:t>
            </a:r>
          </a:p>
          <a:p>
            <a:pPr marL="514350" indent="-514350">
              <a:buAutoNum type="arabicParenR"/>
            </a:pPr>
            <a:r>
              <a:rPr lang="en-GB" dirty="0">
                <a:latin typeface="+mj-lt"/>
              </a:rPr>
              <a:t>Give 4 examples of synovial joints in the body</a:t>
            </a:r>
          </a:p>
          <a:p>
            <a:pPr marL="514350" indent="-514350">
              <a:buAutoNum type="arabicParenR"/>
            </a:pPr>
            <a:r>
              <a:rPr lang="en-GB" dirty="0">
                <a:latin typeface="+mj-lt"/>
              </a:rPr>
              <a:t>List the 5 structures found in synovial joints</a:t>
            </a:r>
          </a:p>
          <a:p>
            <a:pPr marL="514350" indent="-514350">
              <a:buAutoNum type="arabicParenR"/>
            </a:pPr>
            <a:r>
              <a:rPr lang="en-GB" dirty="0">
                <a:latin typeface="+mj-lt"/>
              </a:rPr>
              <a:t>What is the role of the synovial membrane?</a:t>
            </a:r>
          </a:p>
          <a:p>
            <a:pPr marL="514350" indent="-514350">
              <a:buAutoNum type="arabicParenR"/>
            </a:pPr>
            <a:r>
              <a:rPr lang="en-GB" dirty="0">
                <a:latin typeface="+mj-lt"/>
              </a:rPr>
              <a:t>What is the role of the ligaments?</a:t>
            </a:r>
          </a:p>
          <a:p>
            <a:pPr marL="514350" indent="-514350">
              <a:buAutoNum type="arabicParenR"/>
            </a:pPr>
            <a:r>
              <a:rPr lang="en-GB" dirty="0">
                <a:latin typeface="+mj-lt"/>
              </a:rPr>
              <a:t>What is the role of the joint (fibrous) capsule?</a:t>
            </a:r>
          </a:p>
          <a:p>
            <a:pPr marL="514350" indent="-514350">
              <a:buAutoNum type="arabicParenR"/>
            </a:pPr>
            <a:r>
              <a:rPr lang="en-GB" dirty="0">
                <a:latin typeface="+mj-lt"/>
              </a:rPr>
              <a:t>What is the role of the cartilage?</a:t>
            </a:r>
          </a:p>
          <a:p>
            <a:pPr>
              <a:buNone/>
            </a:pPr>
            <a:endParaRPr lang="en-GB" b="1" dirty="0">
              <a:latin typeface="+mj-lt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1610B952-12A3-3532-A056-E8B74FEB0A50}"/>
              </a:ext>
            </a:extLst>
          </p:cNvPr>
          <p:cNvSpPr txBox="1">
            <a:spLocks/>
          </p:cNvSpPr>
          <p:nvPr/>
        </p:nvSpPr>
        <p:spPr>
          <a:xfrm>
            <a:off x="557878" y="647596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FA124-0EC3-613C-8632-C40C6F61C77C}"/>
              </a:ext>
            </a:extLst>
          </p:cNvPr>
          <p:cNvSpPr txBox="1"/>
          <p:nvPr/>
        </p:nvSpPr>
        <p:spPr>
          <a:xfrm>
            <a:off x="5538122" y="65373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0F7D75-E9B4-0C11-7399-3D0E9D2474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3D9D3E-B39B-908A-F3B2-8BFA79A3DC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37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>
                <a:latin typeface="+mj-lt"/>
              </a:rPr>
              <a:t>Summary quiz - answers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04056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514350" indent="-514350">
              <a:buAutoNum type="arabicParenR"/>
            </a:pPr>
            <a:r>
              <a:rPr lang="en-GB" dirty="0">
                <a:latin typeface="+mj-lt"/>
              </a:rPr>
              <a:t>Immovable, cartilaginous, synovial</a:t>
            </a:r>
          </a:p>
          <a:p>
            <a:pPr marL="514350" indent="-514350">
              <a:buAutoNum type="arabicParenR"/>
            </a:pPr>
            <a:r>
              <a:rPr lang="en-GB" dirty="0">
                <a:latin typeface="+mj-lt"/>
              </a:rPr>
              <a:t>Between the flat bones in the cranium</a:t>
            </a:r>
          </a:p>
          <a:p>
            <a:pPr marL="514350" indent="-514350">
              <a:buFont typeface="Wingdings 2"/>
              <a:buAutoNum type="arabicParenR"/>
            </a:pPr>
            <a:r>
              <a:rPr lang="en-GB" dirty="0">
                <a:latin typeface="+mj-lt"/>
              </a:rPr>
              <a:t>Hinge, ball and socket</a:t>
            </a:r>
          </a:p>
          <a:p>
            <a:pPr marL="514350" indent="-514350">
              <a:buAutoNum type="arabicParenR"/>
            </a:pPr>
            <a:r>
              <a:rPr lang="en-GB" dirty="0">
                <a:latin typeface="+mj-lt"/>
              </a:rPr>
              <a:t>E.g. ankle, shoulder, hip, elbow, knee</a:t>
            </a:r>
          </a:p>
          <a:p>
            <a:pPr marL="514350" indent="-514350">
              <a:buAutoNum type="arabicParenR"/>
            </a:pPr>
            <a:r>
              <a:rPr lang="en-GB" dirty="0">
                <a:latin typeface="+mj-lt"/>
              </a:rPr>
              <a:t>Membrane, fluid, joint capsule, ligaments, cartilage </a:t>
            </a:r>
          </a:p>
          <a:p>
            <a:pPr marL="514350" indent="-514350">
              <a:buAutoNum type="arabicParenR"/>
            </a:pPr>
            <a:r>
              <a:rPr lang="en-GB" dirty="0">
                <a:latin typeface="+mj-lt"/>
              </a:rPr>
              <a:t>To secrete and contain synovial fluid</a:t>
            </a:r>
          </a:p>
          <a:p>
            <a:pPr marL="514350" indent="-514350">
              <a:buAutoNum type="arabicParenR"/>
            </a:pPr>
            <a:r>
              <a:rPr lang="en-GB" dirty="0">
                <a:latin typeface="+mj-lt"/>
              </a:rPr>
              <a:t>Hold the joint together/provide joint stability</a:t>
            </a:r>
          </a:p>
          <a:p>
            <a:pPr marL="514350" indent="-514350">
              <a:buAutoNum type="arabicParenR"/>
            </a:pPr>
            <a:r>
              <a:rPr lang="en-GB" dirty="0">
                <a:latin typeface="+mj-lt"/>
              </a:rPr>
              <a:t>Protection and helps to hold joint together</a:t>
            </a:r>
          </a:p>
          <a:p>
            <a:pPr marL="514350" indent="-514350">
              <a:buAutoNum type="arabicParenR"/>
            </a:pPr>
            <a:r>
              <a:rPr lang="en-GB" dirty="0">
                <a:latin typeface="+mj-lt"/>
              </a:rPr>
              <a:t>Shock absorption/prevent bones rubbing together</a:t>
            </a:r>
          </a:p>
          <a:p>
            <a:pPr>
              <a:buNone/>
            </a:pPr>
            <a:endParaRPr lang="en-GB" b="1" dirty="0">
              <a:latin typeface="+mj-lt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40B512C6-A901-4615-6254-FAB5C712645A}"/>
              </a:ext>
            </a:extLst>
          </p:cNvPr>
          <p:cNvSpPr txBox="1">
            <a:spLocks/>
          </p:cNvSpPr>
          <p:nvPr/>
        </p:nvSpPr>
        <p:spPr>
          <a:xfrm>
            <a:off x="557878" y="647596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B59351-F010-DF11-8A72-3A63702754B9}"/>
              </a:ext>
            </a:extLst>
          </p:cNvPr>
          <p:cNvSpPr txBox="1"/>
          <p:nvPr/>
        </p:nvSpPr>
        <p:spPr>
          <a:xfrm>
            <a:off x="5538122" y="65373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FFCB43-DC88-1531-32BF-4494561907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6FAEE8-202C-11ED-424E-8E23827D1C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93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5408" y="2564904"/>
            <a:ext cx="7851648" cy="720080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en-GB" sz="3600" dirty="0"/>
              <a:t> </a:t>
            </a:r>
            <a:br>
              <a:rPr lang="en-GB" dirty="0"/>
            </a:br>
            <a:r>
              <a:rPr lang="en-GB" sz="4900" dirty="0"/>
              <a:t>1.3 Movement at joints </a:t>
            </a:r>
            <a:endParaRPr lang="en-GB" sz="41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5408" y="3356992"/>
            <a:ext cx="7851648" cy="1896616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GB" dirty="0">
                <a:latin typeface="+mj-lt"/>
              </a:rPr>
              <a:t> </a:t>
            </a:r>
            <a:r>
              <a:rPr lang="en-GB" u="sng" dirty="0">
                <a:latin typeface="+mj-lt"/>
              </a:rPr>
              <a:t>Learning objectives</a:t>
            </a:r>
          </a:p>
          <a:p>
            <a:pPr algn="l"/>
            <a:r>
              <a:rPr lang="en-GB" dirty="0">
                <a:latin typeface="+mj-lt"/>
              </a:rPr>
              <a:t> 1) Know the types of movement possible around a joint</a:t>
            </a:r>
          </a:p>
          <a:p>
            <a:pPr algn="l"/>
            <a:r>
              <a:rPr lang="en-GB" dirty="0">
                <a:latin typeface="+mj-lt"/>
              </a:rPr>
              <a:t> 2) Provide sporting examples for each movement type</a:t>
            </a:r>
          </a:p>
          <a:p>
            <a:endParaRPr lang="en-GB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5856E02-3AE4-6F4C-9FA8-CBFC0D893D7E}"/>
              </a:ext>
            </a:extLst>
          </p:cNvPr>
          <p:cNvSpPr/>
          <p:nvPr/>
        </p:nvSpPr>
        <p:spPr>
          <a:xfrm>
            <a:off x="395536" y="395952"/>
            <a:ext cx="4101954" cy="156966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643DB1-4BBD-BB4D-A4C9-0168BE0B6EAA}"/>
              </a:ext>
            </a:extLst>
          </p:cNvPr>
          <p:cNvSpPr txBox="1"/>
          <p:nvPr/>
        </p:nvSpPr>
        <p:spPr>
          <a:xfrm>
            <a:off x="539552" y="623590"/>
            <a:ext cx="38164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+mj-lt"/>
              </a:rPr>
              <a:t>Anatomy and Physiology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1212148-B7A6-424D-99A0-94169D1A35FB}"/>
              </a:ext>
            </a:extLst>
          </p:cNvPr>
          <p:cNvSpPr/>
          <p:nvPr/>
        </p:nvSpPr>
        <p:spPr>
          <a:xfrm>
            <a:off x="4603913" y="395952"/>
            <a:ext cx="4101954" cy="1569661"/>
          </a:xfrm>
          <a:prstGeom prst="roundRect">
            <a:avLst/>
          </a:prstGeom>
          <a:gradFill flip="none" rotWithShape="1">
            <a:gsLst>
              <a:gs pos="0">
                <a:srgbClr val="D883FF">
                  <a:tint val="66000"/>
                  <a:satMod val="160000"/>
                </a:srgbClr>
              </a:gs>
              <a:gs pos="50000">
                <a:srgbClr val="D883FF">
                  <a:tint val="44500"/>
                  <a:satMod val="160000"/>
                </a:srgbClr>
              </a:gs>
              <a:gs pos="100000">
                <a:srgbClr val="D883FF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B26D15-AB79-7743-9BA8-D26F7EECCBBE}"/>
              </a:ext>
            </a:extLst>
          </p:cNvPr>
          <p:cNvSpPr txBox="1"/>
          <p:nvPr/>
        </p:nvSpPr>
        <p:spPr>
          <a:xfrm>
            <a:off x="4745427" y="395953"/>
            <a:ext cx="38164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u="sng" dirty="0">
                <a:solidFill>
                  <a:sysClr val="windowText" lastClr="000000"/>
                </a:solidFill>
                <a:latin typeface="+mj-lt"/>
              </a:rPr>
              <a:t>Chapter 1</a:t>
            </a:r>
            <a:endParaRPr lang="en-GB" sz="3200" dirty="0">
              <a:solidFill>
                <a:sysClr val="windowText" lastClr="000000"/>
              </a:solidFill>
              <a:latin typeface="+mj-lt"/>
            </a:endParaRPr>
          </a:p>
          <a:p>
            <a:pPr algn="ctr"/>
            <a:r>
              <a:rPr lang="en-GB" sz="3200" dirty="0">
                <a:solidFill>
                  <a:sysClr val="windowText" lastClr="000000"/>
                </a:solidFill>
                <a:latin typeface="+mj-lt"/>
              </a:rPr>
              <a:t>The skeletal and muscular system</a:t>
            </a:r>
            <a:endParaRPr lang="en-US" sz="3200" dirty="0">
              <a:solidFill>
                <a:sysClr val="windowText" lastClr="000000"/>
              </a:solidFill>
              <a:latin typeface="+mj-lt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E6C41950-5DCA-006A-6FCF-103E2E3D6167}"/>
              </a:ext>
            </a:extLst>
          </p:cNvPr>
          <p:cNvSpPr txBox="1">
            <a:spLocks/>
          </p:cNvSpPr>
          <p:nvPr/>
        </p:nvSpPr>
        <p:spPr>
          <a:xfrm>
            <a:off x="557878" y="647596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0463FA-95AF-5E45-88EF-B785A7BE0399}"/>
              </a:ext>
            </a:extLst>
          </p:cNvPr>
          <p:cNvSpPr txBox="1"/>
          <p:nvPr/>
        </p:nvSpPr>
        <p:spPr>
          <a:xfrm>
            <a:off x="5538122" y="65373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982F89-5C66-61A5-21E9-13902A57F4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87AC02-6CA1-2AAC-E98D-6EE68FDBE7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8647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936104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>
                <a:latin typeface="+mj-lt"/>
              </a:rPr>
              <a:t>What you need to know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FB490B5-528C-AA43-918E-69260B346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708920"/>
            <a:ext cx="8208912" cy="2145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0E1EAB-49B3-CB79-91BD-50BE12232DF4}"/>
              </a:ext>
            </a:extLst>
          </p:cNvPr>
          <p:cNvSpPr txBox="1">
            <a:spLocks/>
          </p:cNvSpPr>
          <p:nvPr/>
        </p:nvSpPr>
        <p:spPr>
          <a:xfrm>
            <a:off x="557878" y="647596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7FBCB8-55F0-C00E-98AC-5C82968B13F4}"/>
              </a:ext>
            </a:extLst>
          </p:cNvPr>
          <p:cNvSpPr txBox="1"/>
          <p:nvPr/>
        </p:nvSpPr>
        <p:spPr>
          <a:xfrm>
            <a:off x="5538122" y="65373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2553C6-F781-B5D4-3E59-B62CCDBB43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45BF64-F858-300D-D14A-7763380350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8543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>
                <a:latin typeface="+mj-lt"/>
              </a:rPr>
              <a:t>Types of movement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04056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sz="2400" dirty="0">
                <a:latin typeface="+mj-lt"/>
              </a:rPr>
              <a:t>You need to be able to define and provide sporting examples for the different types of movement possible at synovial joints:</a:t>
            </a:r>
          </a:p>
          <a:p>
            <a:endParaRPr lang="en-GB" sz="2400" dirty="0">
              <a:latin typeface="+mj-lt"/>
            </a:endParaRPr>
          </a:p>
          <a:p>
            <a:r>
              <a:rPr lang="en-GB" sz="2400" dirty="0">
                <a:latin typeface="+mj-lt"/>
              </a:rPr>
              <a:t>flexion</a:t>
            </a:r>
          </a:p>
          <a:p>
            <a:r>
              <a:rPr lang="en-GB" sz="2400" dirty="0">
                <a:latin typeface="+mj-lt"/>
              </a:rPr>
              <a:t>extension</a:t>
            </a:r>
          </a:p>
          <a:p>
            <a:r>
              <a:rPr lang="en-GB" sz="2400" dirty="0">
                <a:latin typeface="+mj-lt"/>
              </a:rPr>
              <a:t>abduction</a:t>
            </a:r>
          </a:p>
          <a:p>
            <a:r>
              <a:rPr lang="en-GB" sz="2400" dirty="0">
                <a:latin typeface="+mj-lt"/>
              </a:rPr>
              <a:t>adduction</a:t>
            </a:r>
          </a:p>
          <a:p>
            <a:r>
              <a:rPr lang="en-GB" sz="2400" dirty="0">
                <a:latin typeface="+mj-lt"/>
              </a:rPr>
              <a:t>rotation</a:t>
            </a:r>
          </a:p>
          <a:p>
            <a:r>
              <a:rPr lang="en-GB" sz="2400" dirty="0">
                <a:latin typeface="+mj-lt"/>
              </a:rPr>
              <a:t>circumduction</a:t>
            </a:r>
          </a:p>
          <a:p>
            <a:r>
              <a:rPr lang="en-GB" sz="2400" dirty="0">
                <a:latin typeface="+mj-lt"/>
              </a:rPr>
              <a:t>plantar flexion</a:t>
            </a:r>
          </a:p>
          <a:p>
            <a:r>
              <a:rPr lang="en-GB" sz="2400" dirty="0" err="1">
                <a:latin typeface="+mj-lt"/>
              </a:rPr>
              <a:t>dorsiflexion</a:t>
            </a:r>
            <a:endParaRPr lang="en-GB" sz="2400" dirty="0">
              <a:latin typeface="+mj-lt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72885" y="2708920"/>
            <a:ext cx="4320480" cy="3600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2793F11C-0ECD-81E9-C11E-D5DD820E82A9}"/>
              </a:ext>
            </a:extLst>
          </p:cNvPr>
          <p:cNvSpPr txBox="1">
            <a:spLocks/>
          </p:cNvSpPr>
          <p:nvPr/>
        </p:nvSpPr>
        <p:spPr>
          <a:xfrm>
            <a:off x="557878" y="647596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CF20B8-2E27-C883-46E0-258CFF4C5D51}"/>
              </a:ext>
            </a:extLst>
          </p:cNvPr>
          <p:cNvSpPr txBox="1"/>
          <p:nvPr/>
        </p:nvSpPr>
        <p:spPr>
          <a:xfrm>
            <a:off x="5538122" y="65373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653248D-36BD-70A4-E6DA-FF8EE606F5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3BE3B1-F9AD-2928-3D36-17534E72E0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328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36104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>
                <a:latin typeface="+mj-lt"/>
              </a:rPr>
              <a:t>Functions of the skeletal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18457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en-GB" sz="3200" dirty="0">
                <a:latin typeface="+mj-lt"/>
              </a:rPr>
              <a:t> -	</a:t>
            </a:r>
            <a:r>
              <a:rPr lang="en-GB" sz="3200" b="1" u="sng" dirty="0">
                <a:latin typeface="+mj-lt"/>
              </a:rPr>
              <a:t>Task 1</a:t>
            </a:r>
            <a:r>
              <a:rPr lang="en-GB" sz="3200" dirty="0">
                <a:latin typeface="+mj-lt"/>
              </a:rPr>
              <a:t> What jobs does the skeleton do (there are 4 in total)?</a:t>
            </a:r>
          </a:p>
          <a:p>
            <a:pPr>
              <a:buFontTx/>
              <a:buChar char="-"/>
            </a:pPr>
            <a:endParaRPr lang="en-GB" dirty="0">
              <a:latin typeface="+mj-lt"/>
            </a:endParaRPr>
          </a:p>
          <a:p>
            <a:pPr>
              <a:buFontTx/>
              <a:buChar char="-"/>
            </a:pPr>
            <a:r>
              <a:rPr lang="en-GB" dirty="0">
                <a:latin typeface="+mj-lt"/>
              </a:rPr>
              <a:t>Shape and Support</a:t>
            </a:r>
          </a:p>
          <a:p>
            <a:pPr>
              <a:buFontTx/>
              <a:buChar char="-"/>
            </a:pPr>
            <a:r>
              <a:rPr lang="en-GB" dirty="0">
                <a:latin typeface="+mj-lt"/>
              </a:rPr>
              <a:t>Protection</a:t>
            </a:r>
          </a:p>
          <a:p>
            <a:pPr>
              <a:buFontTx/>
              <a:buChar char="-"/>
            </a:pPr>
            <a:r>
              <a:rPr lang="en-GB" dirty="0">
                <a:latin typeface="+mj-lt"/>
              </a:rPr>
              <a:t>Movement (provides attachments for muscles)</a:t>
            </a:r>
          </a:p>
          <a:p>
            <a:pPr>
              <a:buFontTx/>
              <a:buChar char="-"/>
            </a:pPr>
            <a:r>
              <a:rPr lang="en-GB" dirty="0">
                <a:latin typeface="+mj-lt"/>
              </a:rPr>
              <a:t>(Red) blood cell production</a:t>
            </a:r>
          </a:p>
          <a:p>
            <a:pPr>
              <a:buFontTx/>
              <a:buChar char="-"/>
            </a:pPr>
            <a:endParaRPr lang="en-GB" dirty="0">
              <a:latin typeface="+mj-lt"/>
            </a:endParaRPr>
          </a:p>
          <a:p>
            <a:pPr>
              <a:buNone/>
            </a:pPr>
            <a:r>
              <a:rPr lang="en-GB" dirty="0">
                <a:latin typeface="+mj-lt"/>
              </a:rPr>
              <a:t> -	</a:t>
            </a:r>
            <a:r>
              <a:rPr lang="en-GB" sz="3200" b="1" u="sng" dirty="0">
                <a:latin typeface="+mj-lt"/>
              </a:rPr>
              <a:t>Task 2</a:t>
            </a:r>
            <a:r>
              <a:rPr lang="en-GB" sz="3200" dirty="0">
                <a:latin typeface="+mj-lt"/>
              </a:rPr>
              <a:t> Discuss what is meant by each of the above</a:t>
            </a:r>
            <a:endParaRPr lang="en-GB" dirty="0">
              <a:latin typeface="+mj-lt"/>
            </a:endParaRPr>
          </a:p>
          <a:p>
            <a:pPr>
              <a:buNone/>
            </a:pPr>
            <a:endParaRPr lang="en-GB" dirty="0">
              <a:latin typeface="+mj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45614" y="2924944"/>
            <a:ext cx="8640960" cy="187220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DA379631-9921-DFD3-D08B-2B82E68CA65E}"/>
              </a:ext>
            </a:extLst>
          </p:cNvPr>
          <p:cNvSpPr txBox="1">
            <a:spLocks/>
          </p:cNvSpPr>
          <p:nvPr/>
        </p:nvSpPr>
        <p:spPr>
          <a:xfrm>
            <a:off x="557878" y="647596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F537BB-FE32-E9D7-A063-1E49A54DD1A4}"/>
              </a:ext>
            </a:extLst>
          </p:cNvPr>
          <p:cNvSpPr txBox="1"/>
          <p:nvPr/>
        </p:nvSpPr>
        <p:spPr>
          <a:xfrm>
            <a:off x="5538122" y="65373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8FE3AB-D4CF-AB49-83D0-800F4CAD76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D32519-2070-3E5B-BD7B-5EA8C4E7EC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6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>
                <a:latin typeface="+mj-lt"/>
              </a:rPr>
              <a:t>Flexion and Extension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04056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sz="2400" b="1" dirty="0">
                <a:latin typeface="+mj-lt"/>
              </a:rPr>
              <a:t>Flexion</a:t>
            </a:r>
            <a:r>
              <a:rPr lang="en-GB" sz="2400" dirty="0">
                <a:latin typeface="+mj-lt"/>
              </a:rPr>
              <a:t> – Decreasing the angle at a joint (bending a body part)</a:t>
            </a:r>
          </a:p>
          <a:p>
            <a:r>
              <a:rPr lang="en-GB" sz="2400" b="1" dirty="0">
                <a:latin typeface="+mj-lt"/>
              </a:rPr>
              <a:t>Extension </a:t>
            </a:r>
            <a:r>
              <a:rPr lang="en-GB" sz="2400" dirty="0">
                <a:latin typeface="+mj-lt"/>
              </a:rPr>
              <a:t>– Increasing the angle at a joint (straightening a body part)</a:t>
            </a:r>
          </a:p>
          <a:p>
            <a:pPr marL="0" indent="0">
              <a:buNone/>
            </a:pPr>
            <a:endParaRPr lang="en-GB" sz="2400" b="1" dirty="0">
              <a:latin typeface="+mj-lt"/>
            </a:endParaRPr>
          </a:p>
          <a:p>
            <a:r>
              <a:rPr lang="en-GB" sz="2400" b="1" u="sng" dirty="0">
                <a:latin typeface="+mj-lt"/>
              </a:rPr>
              <a:t>Question</a:t>
            </a:r>
            <a:r>
              <a:rPr lang="en-GB" sz="2400" dirty="0">
                <a:latin typeface="+mj-lt"/>
              </a:rPr>
              <a:t> At which joints can flexion and extension occur?</a:t>
            </a:r>
          </a:p>
          <a:p>
            <a:endParaRPr lang="en-GB" dirty="0">
              <a:latin typeface="+mj-lt"/>
            </a:endParaRPr>
          </a:p>
          <a:p>
            <a:pPr marL="0" indent="0">
              <a:buNone/>
            </a:pPr>
            <a:endParaRPr lang="en-GB" i="1" dirty="0">
              <a:latin typeface="+mj-lt"/>
            </a:endParaRPr>
          </a:p>
          <a:p>
            <a:endParaRPr lang="en-GB" dirty="0">
              <a:latin typeface="+mj-lt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23528" y="3140968"/>
            <a:ext cx="8496944" cy="5760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949051-D790-F043-81D4-0383AA5C9F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861048"/>
            <a:ext cx="2877170" cy="23485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13F656-8129-9948-8E6E-2B4E998953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149080"/>
            <a:ext cx="2880320" cy="1954139"/>
          </a:xfrm>
          <a:prstGeom prst="rect">
            <a:avLst/>
          </a:prstGeom>
        </p:spPr>
      </p:pic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DE2EAA25-D422-02F8-6651-5AAD81C632BC}"/>
              </a:ext>
            </a:extLst>
          </p:cNvPr>
          <p:cNvSpPr txBox="1">
            <a:spLocks/>
          </p:cNvSpPr>
          <p:nvPr/>
        </p:nvSpPr>
        <p:spPr>
          <a:xfrm>
            <a:off x="557878" y="647596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C6BC6A-130E-287D-088B-B396F34F2A07}"/>
              </a:ext>
            </a:extLst>
          </p:cNvPr>
          <p:cNvSpPr txBox="1"/>
          <p:nvPr/>
        </p:nvSpPr>
        <p:spPr>
          <a:xfrm>
            <a:off x="5538122" y="65373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BA7206-79D6-5D73-D940-ECCB16D408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839BF4-F482-D998-BE43-F199EB8B0C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302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08720"/>
            <a:ext cx="8460432" cy="3367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>
                <a:latin typeface="+mj-lt"/>
              </a:rPr>
              <a:t>Flexion and Extension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04056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endParaRPr lang="en-GB" dirty="0">
              <a:latin typeface="+mj-lt"/>
            </a:endParaRPr>
          </a:p>
          <a:p>
            <a:endParaRPr lang="en-GB" dirty="0">
              <a:latin typeface="+mj-lt"/>
            </a:endParaRPr>
          </a:p>
          <a:p>
            <a:endParaRPr lang="en-GB" dirty="0">
              <a:latin typeface="+mj-lt"/>
            </a:endParaRPr>
          </a:p>
          <a:p>
            <a:endParaRPr lang="en-GB" dirty="0">
              <a:latin typeface="+mj-lt"/>
            </a:endParaRPr>
          </a:p>
          <a:p>
            <a:pPr marL="0" indent="0">
              <a:buNone/>
            </a:pPr>
            <a:endParaRPr lang="en-GB" dirty="0">
              <a:latin typeface="+mj-lt"/>
            </a:endParaRPr>
          </a:p>
          <a:p>
            <a:pPr>
              <a:buNone/>
            </a:pPr>
            <a:r>
              <a:rPr lang="en-GB" b="1" dirty="0">
                <a:latin typeface="+mj-lt"/>
              </a:rPr>
              <a:t>	</a:t>
            </a:r>
          </a:p>
          <a:p>
            <a:pPr>
              <a:buNone/>
            </a:pPr>
            <a:r>
              <a:rPr lang="en-GB" b="1" u="sng" dirty="0">
                <a:latin typeface="+mj-lt"/>
              </a:rPr>
              <a:t>Task</a:t>
            </a:r>
            <a:r>
              <a:rPr lang="en-GB" dirty="0">
                <a:latin typeface="+mj-lt"/>
              </a:rPr>
              <a:t> – Provide an example from sport for the following movement types:</a:t>
            </a:r>
          </a:p>
          <a:p>
            <a:pPr lvl="1"/>
            <a:r>
              <a:rPr lang="en-GB" dirty="0">
                <a:latin typeface="+mj-lt"/>
              </a:rPr>
              <a:t>Flexion</a:t>
            </a:r>
          </a:p>
          <a:p>
            <a:pPr lvl="1"/>
            <a:r>
              <a:rPr lang="en-GB" dirty="0">
                <a:latin typeface="+mj-lt"/>
              </a:rPr>
              <a:t>Extension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51520" y="4293096"/>
            <a:ext cx="8640960" cy="1800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1D1B820B-019A-CDFA-D485-9D68D208E494}"/>
              </a:ext>
            </a:extLst>
          </p:cNvPr>
          <p:cNvSpPr txBox="1">
            <a:spLocks/>
          </p:cNvSpPr>
          <p:nvPr/>
        </p:nvSpPr>
        <p:spPr>
          <a:xfrm>
            <a:off x="557878" y="647596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077B8C-6361-84DB-C954-5071C5816291}"/>
              </a:ext>
            </a:extLst>
          </p:cNvPr>
          <p:cNvSpPr txBox="1"/>
          <p:nvPr/>
        </p:nvSpPr>
        <p:spPr>
          <a:xfrm>
            <a:off x="5538122" y="65373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F950F3-2377-3FE5-B743-91C2E023BD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A7E260-D4E2-782E-10D1-1C54525A66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0372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>
                <a:latin typeface="+mj-lt"/>
              </a:rPr>
              <a:t>Abduction and Adduction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04056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b="1" dirty="0">
                <a:latin typeface="+mj-lt"/>
              </a:rPr>
              <a:t>Abduction</a:t>
            </a:r>
            <a:r>
              <a:rPr lang="en-GB" dirty="0">
                <a:latin typeface="+mj-lt"/>
              </a:rPr>
              <a:t> – a sideways movement </a:t>
            </a:r>
            <a:r>
              <a:rPr lang="en-GB" u="sng" dirty="0">
                <a:latin typeface="+mj-lt"/>
              </a:rPr>
              <a:t>away</a:t>
            </a:r>
            <a:r>
              <a:rPr lang="en-GB" dirty="0">
                <a:latin typeface="+mj-lt"/>
              </a:rPr>
              <a:t> from the centre of the body</a:t>
            </a:r>
          </a:p>
          <a:p>
            <a:r>
              <a:rPr lang="en-GB" b="1" dirty="0">
                <a:latin typeface="+mj-lt"/>
              </a:rPr>
              <a:t>Adduction</a:t>
            </a:r>
            <a:r>
              <a:rPr lang="en-GB" dirty="0">
                <a:latin typeface="+mj-lt"/>
              </a:rPr>
              <a:t> - a sideways movement </a:t>
            </a:r>
            <a:r>
              <a:rPr lang="en-GB" u="sng" dirty="0">
                <a:latin typeface="+mj-lt"/>
              </a:rPr>
              <a:t>towards</a:t>
            </a:r>
            <a:r>
              <a:rPr lang="en-GB" dirty="0">
                <a:latin typeface="+mj-lt"/>
              </a:rPr>
              <a:t> the centre of the body</a:t>
            </a:r>
          </a:p>
          <a:p>
            <a:endParaRPr lang="en-GB" dirty="0">
              <a:latin typeface="+mj-lt"/>
            </a:endParaRPr>
          </a:p>
          <a:p>
            <a:pPr>
              <a:buNone/>
            </a:pPr>
            <a:endParaRPr lang="en-GB" dirty="0">
              <a:latin typeface="+mj-lt"/>
            </a:endParaRPr>
          </a:p>
          <a:p>
            <a:pPr>
              <a:buNone/>
            </a:pPr>
            <a:r>
              <a:rPr lang="en-GB" dirty="0">
                <a:latin typeface="+mj-lt"/>
              </a:rPr>
              <a:t>				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DB7C113-3D1A-6142-89C2-3C9FFD3B2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2825" y="3429000"/>
            <a:ext cx="5267316" cy="296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5652120" y="3578344"/>
            <a:ext cx="2808312" cy="6480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24128" y="3573016"/>
            <a:ext cx="2701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GB" b="1" i="1" dirty="0">
                <a:latin typeface="+mj-lt"/>
              </a:rPr>
              <a:t>ABDUCTED</a:t>
            </a:r>
            <a:r>
              <a:rPr lang="en-GB" i="1" dirty="0">
                <a:latin typeface="+mj-lt"/>
              </a:rPr>
              <a:t> BY ALIENS</a:t>
            </a:r>
          </a:p>
          <a:p>
            <a:pPr algn="ctr">
              <a:buNone/>
            </a:pPr>
            <a:r>
              <a:rPr lang="en-GB" b="1" i="1" dirty="0">
                <a:latin typeface="+mj-lt"/>
              </a:rPr>
              <a:t>ADD</a:t>
            </a:r>
            <a:r>
              <a:rPr lang="en-GB" i="1" dirty="0">
                <a:latin typeface="+mj-lt"/>
              </a:rPr>
              <a:t>ED TO THE BODY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9C78DB-6BFA-9440-82F6-3C56109DED43}"/>
              </a:ext>
            </a:extLst>
          </p:cNvPr>
          <p:cNvSpPr txBox="1"/>
          <p:nvPr/>
        </p:nvSpPr>
        <p:spPr>
          <a:xfrm>
            <a:off x="5512490" y="5126869"/>
            <a:ext cx="340952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u="sng" dirty="0">
                <a:latin typeface="+mj-lt"/>
              </a:rPr>
              <a:t>Task</a:t>
            </a:r>
            <a:r>
              <a:rPr lang="en-GB" dirty="0">
                <a:latin typeface="+mj-lt"/>
              </a:rPr>
              <a:t> – Name the joints where abduction and adduction occur and provide 3 sporting examples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291DE43C-3857-487F-7823-7DC42BD55285}"/>
              </a:ext>
            </a:extLst>
          </p:cNvPr>
          <p:cNvSpPr txBox="1">
            <a:spLocks/>
          </p:cNvSpPr>
          <p:nvPr/>
        </p:nvSpPr>
        <p:spPr>
          <a:xfrm>
            <a:off x="557878" y="647596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971553-58D0-4086-DEEF-9E5864AB9F70}"/>
              </a:ext>
            </a:extLst>
          </p:cNvPr>
          <p:cNvSpPr txBox="1"/>
          <p:nvPr/>
        </p:nvSpPr>
        <p:spPr>
          <a:xfrm>
            <a:off x="5538122" y="65373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4C40AC-B8FD-898B-5C42-DCCE6D2CA3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F0E716-F7E9-B815-31BA-0951544C6F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6772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35042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>
                <a:latin typeface="+mj-lt"/>
              </a:rPr>
              <a:t>Rotation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4258816" cy="5054628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en-GB" b="1" dirty="0">
                <a:latin typeface="+mj-lt"/>
              </a:rPr>
              <a:t>Rotation</a:t>
            </a:r>
            <a:r>
              <a:rPr lang="en-GB" dirty="0">
                <a:latin typeface="+mj-lt"/>
              </a:rPr>
              <a:t> – A turning point around an imaginary line (axis)</a:t>
            </a:r>
          </a:p>
          <a:p>
            <a:endParaRPr lang="en-GB" dirty="0">
              <a:latin typeface="+mj-lt"/>
            </a:endParaRPr>
          </a:p>
          <a:p>
            <a:r>
              <a:rPr lang="en-GB" i="1" dirty="0">
                <a:latin typeface="+mj-lt"/>
              </a:rPr>
              <a:t>E.g. turning your head from left to right, with the axis running vertically through the cranium</a:t>
            </a:r>
          </a:p>
          <a:p>
            <a:endParaRPr lang="en-GB" dirty="0">
              <a:latin typeface="+mj-lt"/>
            </a:endParaRPr>
          </a:p>
          <a:p>
            <a:r>
              <a:rPr lang="en-GB" b="1" u="sng" dirty="0">
                <a:latin typeface="+mj-lt"/>
              </a:rPr>
              <a:t>Task</a:t>
            </a:r>
            <a:r>
              <a:rPr lang="en-GB" dirty="0">
                <a:latin typeface="+mj-lt"/>
              </a:rPr>
              <a:t> - Name 2 sporting examples and the joints at which rotation occurs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7828" y="1475617"/>
            <a:ext cx="3874414" cy="5063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A6ECD43F-5318-8D5E-58B5-00F955F8642D}"/>
              </a:ext>
            </a:extLst>
          </p:cNvPr>
          <p:cNvSpPr txBox="1">
            <a:spLocks/>
          </p:cNvSpPr>
          <p:nvPr/>
        </p:nvSpPr>
        <p:spPr>
          <a:xfrm>
            <a:off x="557878" y="647596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64AC99-269C-7717-8774-895E693E0135}"/>
              </a:ext>
            </a:extLst>
          </p:cNvPr>
          <p:cNvSpPr txBox="1"/>
          <p:nvPr/>
        </p:nvSpPr>
        <p:spPr>
          <a:xfrm>
            <a:off x="5538122" y="65373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5B514A-C5A7-B36F-2EE1-F04091618C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691D22-52E5-BB8C-A872-FB10BAFD4C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806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35042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>
                <a:latin typeface="+mj-lt"/>
              </a:rPr>
              <a:t>Circumduction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4474840" cy="5054628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b="1" dirty="0">
                <a:latin typeface="+mj-lt"/>
              </a:rPr>
              <a:t>Circumduction</a:t>
            </a:r>
            <a:r>
              <a:rPr lang="en-GB" dirty="0">
                <a:latin typeface="+mj-lt"/>
              </a:rPr>
              <a:t> – the end of a bone moves in a circle</a:t>
            </a:r>
          </a:p>
          <a:p>
            <a:endParaRPr lang="en-GB" dirty="0">
              <a:latin typeface="+mj-lt"/>
            </a:endParaRPr>
          </a:p>
          <a:p>
            <a:r>
              <a:rPr lang="en-GB" i="1" dirty="0">
                <a:latin typeface="+mj-lt"/>
              </a:rPr>
              <a:t>E.g. circumduction occurs at the shoulder joint when performing the butterfly stroke in swimming</a:t>
            </a:r>
          </a:p>
          <a:p>
            <a:endParaRPr lang="en-GB" dirty="0">
              <a:latin typeface="+mj-lt"/>
            </a:endParaRPr>
          </a:p>
          <a:p>
            <a:r>
              <a:rPr lang="en-GB" b="1" u="sng" dirty="0">
                <a:latin typeface="+mj-lt"/>
              </a:rPr>
              <a:t>Task</a:t>
            </a:r>
            <a:r>
              <a:rPr lang="en-GB" dirty="0">
                <a:latin typeface="+mj-lt"/>
              </a:rPr>
              <a:t> - Name 2 other sporting examples and the joints at which rotation occurs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5A74B5-621C-384E-9A55-252D389164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49" r="40345" b="3128"/>
          <a:stretch/>
        </p:blipFill>
        <p:spPr>
          <a:xfrm>
            <a:off x="5013682" y="1484784"/>
            <a:ext cx="3662774" cy="50546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D6F07B-60FD-7343-B8A4-36BBFF3F5D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5" y="4288547"/>
            <a:ext cx="1728192" cy="2250865"/>
          </a:xfrm>
          <a:prstGeom prst="rect">
            <a:avLst/>
          </a:prstGeom>
        </p:spPr>
      </p:pic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234B5D0E-1319-B3CC-D0A2-4293771CE668}"/>
              </a:ext>
            </a:extLst>
          </p:cNvPr>
          <p:cNvSpPr txBox="1">
            <a:spLocks/>
          </p:cNvSpPr>
          <p:nvPr/>
        </p:nvSpPr>
        <p:spPr>
          <a:xfrm>
            <a:off x="557878" y="647596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13ADEB-13EE-97E4-A083-ECE2954E60D6}"/>
              </a:ext>
            </a:extLst>
          </p:cNvPr>
          <p:cNvSpPr txBox="1"/>
          <p:nvPr/>
        </p:nvSpPr>
        <p:spPr>
          <a:xfrm>
            <a:off x="5538122" y="65373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AF93DB-4C6E-1C67-FAE4-7944EC51B1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B29CEA-4047-AA55-0BAF-2307968603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2119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>
                <a:latin typeface="+mj-lt"/>
              </a:rPr>
              <a:t>Plantar flexion and </a:t>
            </a:r>
            <a:r>
              <a:rPr lang="en-GB" dirty="0" err="1">
                <a:latin typeface="+mj-lt"/>
              </a:rPr>
              <a:t>Dorsiflexion</a:t>
            </a:r>
            <a:endParaRPr lang="en-GB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04056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>
                <a:latin typeface="+mj-lt"/>
              </a:rPr>
              <a:t>Unique to the ankle joint</a:t>
            </a:r>
          </a:p>
          <a:p>
            <a:r>
              <a:rPr lang="en-GB" b="1" dirty="0">
                <a:latin typeface="+mj-lt"/>
              </a:rPr>
              <a:t>Dorsiflexion</a:t>
            </a:r>
            <a:r>
              <a:rPr lang="en-GB" dirty="0">
                <a:latin typeface="+mj-lt"/>
              </a:rPr>
              <a:t> – movement that causes the toes to move upward toward the leg</a:t>
            </a:r>
          </a:p>
          <a:p>
            <a:r>
              <a:rPr lang="en-GB" b="1" dirty="0">
                <a:latin typeface="+mj-lt"/>
              </a:rPr>
              <a:t>Plantar flexion</a:t>
            </a:r>
            <a:r>
              <a:rPr lang="en-GB" dirty="0">
                <a:latin typeface="+mj-lt"/>
              </a:rPr>
              <a:t> – movement that causes the toes to move downward toward the floor</a:t>
            </a:r>
          </a:p>
          <a:p>
            <a:pPr algn="ctr">
              <a:buNone/>
            </a:pPr>
            <a:r>
              <a:rPr lang="en-GB" b="1" dirty="0">
                <a:latin typeface="+mj-lt"/>
              </a:rPr>
              <a:t>					</a:t>
            </a:r>
          </a:p>
          <a:p>
            <a:pPr algn="ctr">
              <a:buNone/>
            </a:pPr>
            <a:r>
              <a:rPr lang="en-GB" b="1" dirty="0">
                <a:latin typeface="+mj-lt"/>
              </a:rPr>
              <a:t>					‘PLANT’ </a:t>
            </a:r>
            <a:r>
              <a:rPr lang="en-GB" dirty="0">
                <a:latin typeface="+mj-lt"/>
              </a:rPr>
              <a:t>your foot</a:t>
            </a:r>
          </a:p>
          <a:p>
            <a:pPr>
              <a:buNone/>
            </a:pPr>
            <a:r>
              <a:rPr lang="en-GB" dirty="0">
                <a:latin typeface="+mj-lt"/>
              </a:rPr>
              <a:t>		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23528" y="1988840"/>
            <a:ext cx="8496944" cy="86409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23528" y="2852936"/>
            <a:ext cx="8496944" cy="86409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889836" y="4077072"/>
            <a:ext cx="3096344" cy="7200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352" y="3770128"/>
            <a:ext cx="3145944" cy="272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211960" y="5945944"/>
            <a:ext cx="4608512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u="sng" dirty="0">
                <a:latin typeface="+mj-lt"/>
              </a:rPr>
              <a:t>Task</a:t>
            </a:r>
            <a:r>
              <a:rPr lang="en-GB" sz="2000" dirty="0">
                <a:latin typeface="+mj-lt"/>
              </a:rPr>
              <a:t> Name 2 sporting examples where plantar and </a:t>
            </a:r>
            <a:r>
              <a:rPr lang="en-GB" sz="2000" dirty="0" err="1">
                <a:latin typeface="+mj-lt"/>
              </a:rPr>
              <a:t>dorsiflexion</a:t>
            </a:r>
            <a:r>
              <a:rPr lang="en-GB" sz="2000" dirty="0">
                <a:latin typeface="+mj-lt"/>
              </a:rPr>
              <a:t> occur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67E9D812-A1DA-79E5-A071-D9E9DDE95A9A}"/>
              </a:ext>
            </a:extLst>
          </p:cNvPr>
          <p:cNvSpPr txBox="1">
            <a:spLocks/>
          </p:cNvSpPr>
          <p:nvPr/>
        </p:nvSpPr>
        <p:spPr>
          <a:xfrm>
            <a:off x="557878" y="647596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7A092A-17C9-F5B4-6ACD-AB04DC7F21A6}"/>
              </a:ext>
            </a:extLst>
          </p:cNvPr>
          <p:cNvSpPr txBox="1"/>
          <p:nvPr/>
        </p:nvSpPr>
        <p:spPr>
          <a:xfrm>
            <a:off x="5538122" y="65373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5E9101-97F0-A860-E76E-AC8F1E6BD0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808EB0-192B-5DA1-0241-2696EE81E3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2730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>
                <a:latin typeface="+mj-lt"/>
              </a:rPr>
              <a:t>Movement and joint stability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04056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en-GB" dirty="0">
                <a:latin typeface="+mj-lt"/>
              </a:rPr>
              <a:t>Different joints are capable of performing different movement types</a:t>
            </a:r>
          </a:p>
          <a:p>
            <a:pPr marL="0" indent="0">
              <a:buNone/>
            </a:pPr>
            <a:endParaRPr lang="en-GB" b="1" dirty="0">
              <a:latin typeface="+mj-lt"/>
            </a:endParaRPr>
          </a:p>
          <a:p>
            <a:r>
              <a:rPr lang="en-GB" b="1" u="sng" dirty="0">
                <a:latin typeface="+mj-lt"/>
              </a:rPr>
              <a:t>Task</a:t>
            </a:r>
            <a:r>
              <a:rPr lang="en-GB" dirty="0">
                <a:latin typeface="+mj-lt"/>
              </a:rPr>
              <a:t> – Name the movements possible at the following joint types:</a:t>
            </a:r>
          </a:p>
          <a:p>
            <a:pPr lvl="1"/>
            <a:r>
              <a:rPr lang="en-GB" dirty="0">
                <a:latin typeface="+mj-lt"/>
              </a:rPr>
              <a:t>Hinge joints (e.g. knee and elbow)</a:t>
            </a:r>
          </a:p>
          <a:p>
            <a:pPr lvl="1"/>
            <a:r>
              <a:rPr lang="en-GB" dirty="0">
                <a:latin typeface="+mj-lt"/>
              </a:rPr>
              <a:t>Ball and socket joints (e.g. hip and shoulder)</a:t>
            </a:r>
          </a:p>
          <a:p>
            <a:pPr>
              <a:buNone/>
            </a:pPr>
            <a:endParaRPr lang="en-GB" dirty="0">
              <a:latin typeface="+mj-lt"/>
            </a:endParaRPr>
          </a:p>
          <a:p>
            <a:pPr>
              <a:buNone/>
            </a:pPr>
            <a:r>
              <a:rPr lang="en-GB" dirty="0">
                <a:latin typeface="+mj-lt"/>
              </a:rPr>
              <a:t>	</a:t>
            </a:r>
            <a:r>
              <a:rPr lang="en-GB" sz="2400" dirty="0">
                <a:latin typeface="+mj-lt"/>
              </a:rPr>
              <a:t>“Hinge joints can only perform flexion and extension movements. This means they are far more </a:t>
            </a:r>
            <a:r>
              <a:rPr lang="en-GB" sz="2400" b="1" dirty="0">
                <a:latin typeface="+mj-lt"/>
              </a:rPr>
              <a:t>stable</a:t>
            </a:r>
            <a:r>
              <a:rPr lang="en-GB" sz="2400" dirty="0">
                <a:latin typeface="+mj-lt"/>
              </a:rPr>
              <a:t> however, providing support for the rest of the body”</a:t>
            </a:r>
          </a:p>
          <a:p>
            <a:pPr>
              <a:buNone/>
            </a:pPr>
            <a:endParaRPr lang="en-GB" sz="2400" dirty="0">
              <a:latin typeface="+mj-lt"/>
            </a:endParaRPr>
          </a:p>
          <a:p>
            <a:pPr>
              <a:buNone/>
            </a:pPr>
            <a:r>
              <a:rPr lang="en-GB" dirty="0">
                <a:latin typeface="+mj-lt"/>
              </a:rPr>
              <a:t>	</a:t>
            </a:r>
            <a:r>
              <a:rPr lang="en-GB" sz="2400" dirty="0">
                <a:latin typeface="+mj-lt"/>
              </a:rPr>
              <a:t>“Ball and socket joints are capable of a larger range of movement but are less stable and therefore more prone to injury”</a:t>
            </a:r>
            <a:r>
              <a:rPr lang="en-GB" dirty="0">
                <a:latin typeface="+mj-lt"/>
              </a:rPr>
              <a:t>			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6ACCBF1-C9F5-1849-BBE8-6027045D0F1B}"/>
              </a:ext>
            </a:extLst>
          </p:cNvPr>
          <p:cNvSpPr/>
          <p:nvPr/>
        </p:nvSpPr>
        <p:spPr>
          <a:xfrm>
            <a:off x="323528" y="4149080"/>
            <a:ext cx="8496944" cy="201622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0394E142-1267-65C2-94E5-623D229E6338}"/>
              </a:ext>
            </a:extLst>
          </p:cNvPr>
          <p:cNvSpPr txBox="1">
            <a:spLocks/>
          </p:cNvSpPr>
          <p:nvPr/>
        </p:nvSpPr>
        <p:spPr>
          <a:xfrm>
            <a:off x="557878" y="647596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5FF03F-50BA-FA57-5E34-E0F6F8D5F488}"/>
              </a:ext>
            </a:extLst>
          </p:cNvPr>
          <p:cNvSpPr txBox="1"/>
          <p:nvPr/>
        </p:nvSpPr>
        <p:spPr>
          <a:xfrm>
            <a:off x="5538122" y="65373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243C5A-7428-FAB7-E6EB-1DAB3CB5E7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5058AF-6DA7-B69F-7316-4877295C97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45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>
                <a:latin typeface="+mj-lt"/>
              </a:rPr>
              <a:t>Summary task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04056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en-GB" b="1" dirty="0">
                <a:latin typeface="+mj-lt"/>
              </a:rPr>
              <a:t>Copy and complete the table:</a:t>
            </a:r>
          </a:p>
          <a:p>
            <a:endParaRPr lang="en-GB" dirty="0">
              <a:latin typeface="+mj-lt"/>
            </a:endParaRPr>
          </a:p>
          <a:p>
            <a:pPr marL="0" indent="0">
              <a:buNone/>
            </a:pPr>
            <a:r>
              <a:rPr lang="en-GB" dirty="0">
                <a:latin typeface="+mj-lt"/>
              </a:rPr>
              <a:t>		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6B1CBB6-B78C-2144-9780-D91235F94F63}"/>
              </a:ext>
            </a:extLst>
          </p:cNvPr>
          <p:cNvGraphicFramePr>
            <a:graphicFrameLocks noGrp="1"/>
          </p:cNvGraphicFramePr>
          <p:nvPr/>
        </p:nvGraphicFramePr>
        <p:xfrm>
          <a:off x="611560" y="1988841"/>
          <a:ext cx="7992888" cy="43924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6">
                  <a:extLst>
                    <a:ext uri="{9D8B030D-6E8A-4147-A177-3AD203B41FA5}">
                      <a16:colId xmlns:a16="http://schemas.microsoft.com/office/drawing/2014/main" val="722596679"/>
                    </a:ext>
                  </a:extLst>
                </a:gridCol>
                <a:gridCol w="2664296">
                  <a:extLst>
                    <a:ext uri="{9D8B030D-6E8A-4147-A177-3AD203B41FA5}">
                      <a16:colId xmlns:a16="http://schemas.microsoft.com/office/drawing/2014/main" val="2583618118"/>
                    </a:ext>
                  </a:extLst>
                </a:gridCol>
                <a:gridCol w="2664296">
                  <a:extLst>
                    <a:ext uri="{9D8B030D-6E8A-4147-A177-3AD203B41FA5}">
                      <a16:colId xmlns:a16="http://schemas.microsoft.com/office/drawing/2014/main" val="322098638"/>
                    </a:ext>
                  </a:extLst>
                </a:gridCol>
              </a:tblGrid>
              <a:tr h="488054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Movement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Joint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Sporting example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3700359"/>
                  </a:ext>
                </a:extLst>
              </a:tr>
              <a:tr h="488054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Flexion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5515530"/>
                  </a:ext>
                </a:extLst>
              </a:tr>
              <a:tr h="488054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Extension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8425135"/>
                  </a:ext>
                </a:extLst>
              </a:tr>
              <a:tr h="488054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Adduction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7344970"/>
                  </a:ext>
                </a:extLst>
              </a:tr>
              <a:tr h="488054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Abduction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0408323"/>
                  </a:ext>
                </a:extLst>
              </a:tr>
              <a:tr h="488054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Rotation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085398"/>
                  </a:ext>
                </a:extLst>
              </a:tr>
              <a:tr h="488054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Circumduction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997451"/>
                  </a:ext>
                </a:extLst>
              </a:tr>
              <a:tr h="488054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Dorsiflexion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4244622"/>
                  </a:ext>
                </a:extLst>
              </a:tr>
              <a:tr h="488054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Plantar flexion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2663645"/>
                  </a:ext>
                </a:extLst>
              </a:tr>
            </a:tbl>
          </a:graphicData>
        </a:graphic>
      </p:graphicFrame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A9CB1EAC-DF2E-8796-65FF-B22097A7C35C}"/>
              </a:ext>
            </a:extLst>
          </p:cNvPr>
          <p:cNvSpPr txBox="1">
            <a:spLocks/>
          </p:cNvSpPr>
          <p:nvPr/>
        </p:nvSpPr>
        <p:spPr>
          <a:xfrm>
            <a:off x="557878" y="647596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D1E6B1-1A35-984F-E6D5-B4BFD9B3BCE8}"/>
              </a:ext>
            </a:extLst>
          </p:cNvPr>
          <p:cNvSpPr txBox="1"/>
          <p:nvPr/>
        </p:nvSpPr>
        <p:spPr>
          <a:xfrm>
            <a:off x="5538122" y="65373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3E9FEB-ACC1-0589-5CBA-59897FE610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F4C3AD-3256-F945-866D-7C67ED98AB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2903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5408" y="2564904"/>
            <a:ext cx="7851648" cy="720080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en-GB" sz="3600" dirty="0"/>
              <a:t> </a:t>
            </a:r>
            <a:br>
              <a:rPr lang="en-GB" dirty="0"/>
            </a:br>
            <a:r>
              <a:rPr lang="en-GB" sz="4900" dirty="0"/>
              <a:t>1.4 Muscles</a:t>
            </a:r>
            <a:endParaRPr lang="en-GB" sz="41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5408" y="3356992"/>
            <a:ext cx="7851648" cy="252028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GB" dirty="0">
                <a:latin typeface="+mj-lt"/>
              </a:rPr>
              <a:t> </a:t>
            </a:r>
            <a:r>
              <a:rPr lang="en-GB" u="sng" dirty="0">
                <a:latin typeface="+mj-lt"/>
              </a:rPr>
              <a:t>Learning objectives</a:t>
            </a:r>
          </a:p>
          <a:p>
            <a:pPr algn="l"/>
            <a:r>
              <a:rPr lang="en-GB" dirty="0">
                <a:latin typeface="+mj-lt"/>
              </a:rPr>
              <a:t> 1) Know the location and role of the major muscles</a:t>
            </a:r>
          </a:p>
          <a:p>
            <a:pPr algn="l"/>
            <a:r>
              <a:rPr lang="en-GB" dirty="0">
                <a:latin typeface="+mj-lt"/>
              </a:rPr>
              <a:t> 2) Understand the importance and role of tendons</a:t>
            </a:r>
          </a:p>
          <a:p>
            <a:pPr algn="l"/>
            <a:r>
              <a:rPr lang="en-GB" dirty="0">
                <a:latin typeface="+mj-lt"/>
              </a:rPr>
              <a:t> 3) Provide sporting examples for the movements the</a:t>
            </a:r>
          </a:p>
          <a:p>
            <a:pPr algn="l"/>
            <a:r>
              <a:rPr lang="en-GB" dirty="0">
                <a:latin typeface="+mj-lt"/>
              </a:rPr>
              <a:t>      muscles create</a:t>
            </a:r>
          </a:p>
          <a:p>
            <a:endParaRPr lang="en-GB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5856E02-3AE4-6F4C-9FA8-CBFC0D893D7E}"/>
              </a:ext>
            </a:extLst>
          </p:cNvPr>
          <p:cNvSpPr/>
          <p:nvPr/>
        </p:nvSpPr>
        <p:spPr>
          <a:xfrm>
            <a:off x="395536" y="395952"/>
            <a:ext cx="4101954" cy="156966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643DB1-4BBD-BB4D-A4C9-0168BE0B6EAA}"/>
              </a:ext>
            </a:extLst>
          </p:cNvPr>
          <p:cNvSpPr txBox="1"/>
          <p:nvPr/>
        </p:nvSpPr>
        <p:spPr>
          <a:xfrm>
            <a:off x="539552" y="623590"/>
            <a:ext cx="38164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+mj-lt"/>
              </a:rPr>
              <a:t>Anatomy and Physiology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00EF66C-295D-184E-AE92-DEAFA7F59D05}"/>
              </a:ext>
            </a:extLst>
          </p:cNvPr>
          <p:cNvSpPr/>
          <p:nvPr/>
        </p:nvSpPr>
        <p:spPr>
          <a:xfrm>
            <a:off x="4602662" y="417047"/>
            <a:ext cx="4101954" cy="1569661"/>
          </a:xfrm>
          <a:prstGeom prst="roundRect">
            <a:avLst/>
          </a:prstGeom>
          <a:gradFill flip="none" rotWithShape="1">
            <a:gsLst>
              <a:gs pos="0">
                <a:srgbClr val="D883FF">
                  <a:tint val="66000"/>
                  <a:satMod val="160000"/>
                </a:srgbClr>
              </a:gs>
              <a:gs pos="50000">
                <a:srgbClr val="D883FF">
                  <a:tint val="44500"/>
                  <a:satMod val="160000"/>
                </a:srgbClr>
              </a:gs>
              <a:gs pos="100000">
                <a:srgbClr val="D883FF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B26D15-AB79-7743-9BA8-D26F7EECCBBE}"/>
              </a:ext>
            </a:extLst>
          </p:cNvPr>
          <p:cNvSpPr txBox="1"/>
          <p:nvPr/>
        </p:nvSpPr>
        <p:spPr>
          <a:xfrm>
            <a:off x="4745427" y="395953"/>
            <a:ext cx="38164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u="sng" dirty="0">
                <a:solidFill>
                  <a:sysClr val="windowText" lastClr="000000"/>
                </a:solidFill>
                <a:latin typeface="+mj-lt"/>
              </a:rPr>
              <a:t>Chapter 1</a:t>
            </a:r>
            <a:endParaRPr lang="en-GB" sz="3200" dirty="0">
              <a:solidFill>
                <a:sysClr val="windowText" lastClr="000000"/>
              </a:solidFill>
              <a:latin typeface="+mj-lt"/>
            </a:endParaRPr>
          </a:p>
          <a:p>
            <a:pPr algn="ctr"/>
            <a:r>
              <a:rPr lang="en-GB" sz="3200" dirty="0">
                <a:solidFill>
                  <a:sysClr val="windowText" lastClr="000000"/>
                </a:solidFill>
                <a:latin typeface="+mj-lt"/>
              </a:rPr>
              <a:t>The skeletal and muscular system</a:t>
            </a:r>
            <a:endParaRPr lang="en-US" sz="3200" dirty="0">
              <a:solidFill>
                <a:sysClr val="windowText" lastClr="000000"/>
              </a:solidFill>
              <a:latin typeface="+mj-lt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3B4080EF-ACC2-0598-195D-91BA6390BF15}"/>
              </a:ext>
            </a:extLst>
          </p:cNvPr>
          <p:cNvSpPr txBox="1">
            <a:spLocks/>
          </p:cNvSpPr>
          <p:nvPr/>
        </p:nvSpPr>
        <p:spPr>
          <a:xfrm>
            <a:off x="557878" y="647596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75A44A-68F8-6108-BCA3-2C1167A4292E}"/>
              </a:ext>
            </a:extLst>
          </p:cNvPr>
          <p:cNvSpPr txBox="1"/>
          <p:nvPr/>
        </p:nvSpPr>
        <p:spPr>
          <a:xfrm>
            <a:off x="5538122" y="65373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DB07BB0-2B57-5438-BC42-9600B05A35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9A5EE6-34E4-B6D2-D132-CEDAE2A9A7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2423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936104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>
                <a:latin typeface="+mj-lt"/>
              </a:rPr>
              <a:t>What you need to know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5A7AF63-2FD2-AD4C-B3F9-88223F63C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9577" y="1628800"/>
            <a:ext cx="8164323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9FD81A-DE12-9A04-5167-E55E9A576C27}"/>
              </a:ext>
            </a:extLst>
          </p:cNvPr>
          <p:cNvSpPr txBox="1">
            <a:spLocks/>
          </p:cNvSpPr>
          <p:nvPr/>
        </p:nvSpPr>
        <p:spPr>
          <a:xfrm>
            <a:off x="557878" y="647596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98FB0B-B9DD-BB68-B77C-2EEEB8453A43}"/>
              </a:ext>
            </a:extLst>
          </p:cNvPr>
          <p:cNvSpPr txBox="1"/>
          <p:nvPr/>
        </p:nvSpPr>
        <p:spPr>
          <a:xfrm>
            <a:off x="5538122" y="65373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3A5D20-8B5A-6599-1722-76F001AE5B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546370-997B-4B90-99E0-B6A76CC5C8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279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23528" y="1385372"/>
            <a:ext cx="8496944" cy="81949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36104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>
                <a:latin typeface="+mj-lt"/>
              </a:rPr>
              <a:t>Shape and Support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184576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en-GB" b="1" dirty="0">
                <a:latin typeface="+mj-lt"/>
              </a:rPr>
              <a:t> -	</a:t>
            </a:r>
            <a:r>
              <a:rPr lang="en-GB" dirty="0">
                <a:latin typeface="+mj-lt"/>
              </a:rPr>
              <a:t>What would a human look like without bones to support them?</a:t>
            </a:r>
          </a:p>
          <a:p>
            <a:pPr algn="ctr">
              <a:buNone/>
            </a:pPr>
            <a:r>
              <a:rPr lang="en-GB" b="1" dirty="0">
                <a:latin typeface="+mj-lt"/>
              </a:rPr>
              <a:t>Support </a:t>
            </a:r>
            <a:endParaRPr lang="en-GB" dirty="0">
              <a:latin typeface="+mj-lt"/>
            </a:endParaRPr>
          </a:p>
          <a:p>
            <a:pPr>
              <a:buFontTx/>
              <a:buChar char="-"/>
            </a:pPr>
            <a:r>
              <a:rPr lang="en-GB" sz="2000" b="1" dirty="0">
                <a:latin typeface="+mj-lt"/>
              </a:rPr>
              <a:t>Bones enable us to stand upright</a:t>
            </a:r>
          </a:p>
          <a:p>
            <a:pPr>
              <a:buFontTx/>
              <a:buChar char="-"/>
            </a:pPr>
            <a:r>
              <a:rPr lang="en-GB" sz="2000" b="1" dirty="0">
                <a:latin typeface="+mj-lt"/>
              </a:rPr>
              <a:t>Bones help to keep organs and tissues in place</a:t>
            </a:r>
          </a:p>
          <a:p>
            <a:pPr algn="ctr">
              <a:buNone/>
            </a:pPr>
            <a:r>
              <a:rPr lang="en-GB" b="1" dirty="0">
                <a:latin typeface="+mj-lt"/>
              </a:rPr>
              <a:t>Shape</a:t>
            </a:r>
            <a:endParaRPr lang="en-GB" dirty="0">
              <a:latin typeface="+mj-lt"/>
            </a:endParaRPr>
          </a:p>
          <a:p>
            <a:pPr>
              <a:buFontTx/>
              <a:buChar char="-"/>
            </a:pPr>
            <a:r>
              <a:rPr lang="en-GB" sz="2000" b="1" dirty="0">
                <a:latin typeface="+mj-lt"/>
              </a:rPr>
              <a:t>Bones determine height and build </a:t>
            </a:r>
          </a:p>
          <a:p>
            <a:pPr>
              <a:buFontTx/>
              <a:buChar char="-"/>
            </a:pPr>
            <a:r>
              <a:rPr lang="en-GB" sz="2000" b="1" u="sng" dirty="0">
                <a:latin typeface="+mj-lt"/>
              </a:rPr>
              <a:t>Ligaments</a:t>
            </a:r>
            <a:r>
              <a:rPr lang="en-GB" sz="2000" b="1" dirty="0">
                <a:latin typeface="+mj-lt"/>
              </a:rPr>
              <a:t> join the bones together</a:t>
            </a:r>
            <a:endParaRPr lang="en-GB" sz="2000" i="1" u="sng" dirty="0">
              <a:latin typeface="+mj-lt"/>
            </a:endParaRPr>
          </a:p>
          <a:p>
            <a:pPr>
              <a:buFontTx/>
              <a:buChar char="-"/>
            </a:pPr>
            <a:r>
              <a:rPr lang="en-GB" sz="2000" b="1" dirty="0">
                <a:latin typeface="+mj-lt"/>
              </a:rPr>
              <a:t>Provides a frame to which our muscles can attach</a:t>
            </a:r>
          </a:p>
          <a:p>
            <a:pPr>
              <a:buFontTx/>
              <a:buChar char="-"/>
            </a:pPr>
            <a:endParaRPr lang="en-GB" sz="2000" b="1" dirty="0">
              <a:latin typeface="+mj-lt"/>
            </a:endParaRPr>
          </a:p>
          <a:p>
            <a:pPr>
              <a:buFontTx/>
              <a:buChar char="-"/>
            </a:pPr>
            <a:endParaRPr lang="en-GB" sz="2000" b="1" dirty="0">
              <a:latin typeface="+mj-lt"/>
            </a:endParaRPr>
          </a:p>
          <a:p>
            <a:pPr marL="0" indent="0">
              <a:buNone/>
            </a:pPr>
            <a:r>
              <a:rPr lang="en-GB" sz="2000" b="1" i="1" dirty="0">
                <a:latin typeface="+mj-lt"/>
              </a:rPr>
              <a:t>“E.g. The backbone / spine enables us to stay upright”</a:t>
            </a:r>
          </a:p>
          <a:p>
            <a:pPr>
              <a:buNone/>
            </a:pPr>
            <a:endParaRPr lang="en-GB" dirty="0">
              <a:latin typeface="+mj-lt"/>
            </a:endParaRPr>
          </a:p>
          <a:p>
            <a:pPr>
              <a:buNone/>
            </a:pPr>
            <a:endParaRPr lang="en-GB" dirty="0">
              <a:latin typeface="+mj-lt"/>
            </a:endParaRPr>
          </a:p>
        </p:txBody>
      </p:sp>
      <p:pic>
        <p:nvPicPr>
          <p:cNvPr id="4" name="Picture 11" descr="SkeletonNorm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1700808"/>
            <a:ext cx="2409825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566956" y="2603459"/>
            <a:ext cx="63367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78107" y="3800191"/>
            <a:ext cx="58326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4E91C09-6C78-5640-B4A5-F5A13054470C}"/>
              </a:ext>
            </a:extLst>
          </p:cNvPr>
          <p:cNvSpPr/>
          <p:nvPr/>
        </p:nvSpPr>
        <p:spPr>
          <a:xfrm>
            <a:off x="323528" y="5705852"/>
            <a:ext cx="6010225" cy="38744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F120989C-981B-391F-9A21-D055D2F682E7}"/>
              </a:ext>
            </a:extLst>
          </p:cNvPr>
          <p:cNvSpPr txBox="1">
            <a:spLocks/>
          </p:cNvSpPr>
          <p:nvPr/>
        </p:nvSpPr>
        <p:spPr>
          <a:xfrm>
            <a:off x="557878" y="647596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F1ED80-E708-3A2D-2942-DE3C412EFBE3}"/>
              </a:ext>
            </a:extLst>
          </p:cNvPr>
          <p:cNvSpPr txBox="1"/>
          <p:nvPr/>
        </p:nvSpPr>
        <p:spPr>
          <a:xfrm>
            <a:off x="5538122" y="65373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F38225-23DD-12CA-6469-BA7EE82BB3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7238D0-38AA-CF73-6744-5F3662E517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005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>
                <a:latin typeface="+mj-lt"/>
              </a:rPr>
              <a:t>Starter task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4618856" cy="504056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514350" indent="-514350">
              <a:buAutoNum type="arabicParenR"/>
            </a:pPr>
            <a:endParaRPr lang="en-GB" dirty="0">
              <a:latin typeface="+mj-lt"/>
            </a:endParaRPr>
          </a:p>
          <a:p>
            <a:pPr marL="514350" indent="-514350">
              <a:buAutoNum type="arabicParenR"/>
            </a:pPr>
            <a:r>
              <a:rPr lang="en-GB" dirty="0">
                <a:latin typeface="+mj-lt"/>
              </a:rPr>
              <a:t>Write down the names of as many muscles as you can</a:t>
            </a:r>
          </a:p>
          <a:p>
            <a:pPr marL="514350" indent="-514350">
              <a:buAutoNum type="arabicParenR"/>
            </a:pPr>
            <a:endParaRPr lang="en-GB" dirty="0">
              <a:latin typeface="+mj-lt"/>
            </a:endParaRPr>
          </a:p>
          <a:p>
            <a:pPr marL="514350" indent="-514350">
              <a:buAutoNum type="arabicParenR"/>
            </a:pPr>
            <a:r>
              <a:rPr lang="en-GB" u="sng" dirty="0">
                <a:latin typeface="+mj-lt"/>
              </a:rPr>
              <a:t>Extension task</a:t>
            </a:r>
            <a:r>
              <a:rPr lang="en-GB" dirty="0">
                <a:latin typeface="+mj-lt"/>
              </a:rPr>
              <a:t> – can you point out the locations of these muscles?</a:t>
            </a:r>
            <a:endParaRPr lang="en-GB" i="1" u="sng" dirty="0">
              <a:latin typeface="+mj-lt"/>
            </a:endParaRPr>
          </a:p>
        </p:txBody>
      </p:sp>
      <p:pic>
        <p:nvPicPr>
          <p:cNvPr id="5" name="Picture 2" descr="Image result for muscles of the body">
            <a:extLst>
              <a:ext uri="{FF2B5EF4-FFF2-40B4-BE49-F238E27FC236}">
                <a16:creationId xmlns:a16="http://schemas.microsoft.com/office/drawing/2014/main" id="{CED914BD-B56F-AB47-9E3C-AC49D36C4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96947" y="1484783"/>
            <a:ext cx="3500197" cy="50405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C9B56B-698C-E446-B777-BC0CF7D1F4BE}"/>
              </a:ext>
            </a:extLst>
          </p:cNvPr>
          <p:cNvSpPr txBox="1"/>
          <p:nvPr/>
        </p:nvSpPr>
        <p:spPr>
          <a:xfrm>
            <a:off x="5292080" y="154427"/>
            <a:ext cx="362555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>
                <a:latin typeface="+mj-lt"/>
              </a:rPr>
              <a:t>Muscle</a:t>
            </a:r>
            <a:r>
              <a:rPr lang="en-US" dirty="0">
                <a:latin typeface="+mj-lt"/>
              </a:rPr>
              <a:t>: “A band of tissue that contracts, producing movement in the body by pulling on the bones”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5CE1BB97-7E64-2EA6-CAA8-75B1058D8534}"/>
              </a:ext>
            </a:extLst>
          </p:cNvPr>
          <p:cNvSpPr txBox="1">
            <a:spLocks/>
          </p:cNvSpPr>
          <p:nvPr/>
        </p:nvSpPr>
        <p:spPr>
          <a:xfrm>
            <a:off x="557878" y="647596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835F5D-CA92-471B-C932-DA85F1B83890}"/>
              </a:ext>
            </a:extLst>
          </p:cNvPr>
          <p:cNvSpPr txBox="1"/>
          <p:nvPr/>
        </p:nvSpPr>
        <p:spPr>
          <a:xfrm>
            <a:off x="5538122" y="65373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40F9AF-AADA-5B1E-BDCE-8C7845F3E1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AE6B10-EB57-9F47-DBB1-E0F0B816AE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5184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muscles of the bod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3154" y="1630468"/>
            <a:ext cx="3309086" cy="465723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>
                <a:latin typeface="+mj-lt"/>
              </a:rPr>
              <a:t>The muscles you need to know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04056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GB" dirty="0">
                <a:latin typeface="+mj-lt"/>
              </a:rPr>
              <a:t>• </a:t>
            </a:r>
            <a:r>
              <a:rPr lang="en-GB" dirty="0" err="1">
                <a:latin typeface="+mj-lt"/>
              </a:rPr>
              <a:t>latissimus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dorsi</a:t>
            </a:r>
            <a:endParaRPr lang="en-GB" dirty="0">
              <a:latin typeface="+mj-lt"/>
            </a:endParaRPr>
          </a:p>
          <a:p>
            <a:pPr>
              <a:buNone/>
            </a:pPr>
            <a:r>
              <a:rPr lang="en-GB" dirty="0">
                <a:latin typeface="+mj-lt"/>
              </a:rPr>
              <a:t>• </a:t>
            </a:r>
            <a:r>
              <a:rPr lang="en-GB" dirty="0" err="1">
                <a:latin typeface="+mj-lt"/>
              </a:rPr>
              <a:t>trapezius</a:t>
            </a:r>
            <a:endParaRPr lang="en-GB" dirty="0">
              <a:latin typeface="+mj-lt"/>
            </a:endParaRPr>
          </a:p>
          <a:p>
            <a:pPr>
              <a:buNone/>
            </a:pPr>
            <a:r>
              <a:rPr lang="en-GB" dirty="0">
                <a:latin typeface="+mj-lt"/>
              </a:rPr>
              <a:t>• deltoids</a:t>
            </a:r>
          </a:p>
          <a:p>
            <a:pPr>
              <a:buNone/>
            </a:pPr>
            <a:r>
              <a:rPr lang="en-GB" dirty="0">
                <a:latin typeface="+mj-lt"/>
              </a:rPr>
              <a:t>• pectorals</a:t>
            </a:r>
          </a:p>
          <a:p>
            <a:pPr>
              <a:buNone/>
            </a:pPr>
            <a:r>
              <a:rPr lang="en-GB" dirty="0">
                <a:latin typeface="+mj-lt"/>
              </a:rPr>
              <a:t>• biceps</a:t>
            </a:r>
          </a:p>
          <a:p>
            <a:pPr>
              <a:buNone/>
            </a:pPr>
            <a:r>
              <a:rPr lang="en-GB" dirty="0">
                <a:latin typeface="+mj-lt"/>
              </a:rPr>
              <a:t>• triceps</a:t>
            </a:r>
          </a:p>
          <a:p>
            <a:pPr>
              <a:buNone/>
            </a:pPr>
            <a:r>
              <a:rPr lang="en-GB" dirty="0">
                <a:latin typeface="+mj-lt"/>
              </a:rPr>
              <a:t>• abdominals</a:t>
            </a:r>
          </a:p>
          <a:p>
            <a:pPr>
              <a:buNone/>
            </a:pPr>
            <a:r>
              <a:rPr lang="en-GB" dirty="0">
                <a:latin typeface="+mj-lt"/>
              </a:rPr>
              <a:t>• </a:t>
            </a:r>
            <a:r>
              <a:rPr lang="en-GB" dirty="0" err="1">
                <a:latin typeface="+mj-lt"/>
              </a:rPr>
              <a:t>gluteals</a:t>
            </a:r>
            <a:endParaRPr lang="en-GB" dirty="0">
              <a:latin typeface="+mj-lt"/>
            </a:endParaRPr>
          </a:p>
          <a:p>
            <a:pPr>
              <a:buNone/>
            </a:pPr>
            <a:r>
              <a:rPr lang="en-GB" dirty="0">
                <a:latin typeface="+mj-lt"/>
              </a:rPr>
              <a:t>• hip flexors</a:t>
            </a:r>
          </a:p>
          <a:p>
            <a:pPr>
              <a:buNone/>
            </a:pPr>
            <a:r>
              <a:rPr lang="en-GB" dirty="0">
                <a:latin typeface="+mj-lt"/>
              </a:rPr>
              <a:t>• hamstring group</a:t>
            </a:r>
          </a:p>
          <a:p>
            <a:pPr>
              <a:buNone/>
            </a:pPr>
            <a:r>
              <a:rPr lang="en-GB" dirty="0">
                <a:latin typeface="+mj-lt"/>
              </a:rPr>
              <a:t>• quadriceps group</a:t>
            </a:r>
          </a:p>
          <a:p>
            <a:pPr>
              <a:buNone/>
            </a:pPr>
            <a:r>
              <a:rPr lang="en-GB" dirty="0">
                <a:latin typeface="+mj-lt"/>
              </a:rPr>
              <a:t>• </a:t>
            </a:r>
            <a:r>
              <a:rPr lang="en-GB" dirty="0" err="1">
                <a:latin typeface="+mj-lt"/>
              </a:rPr>
              <a:t>gastrocnemius</a:t>
            </a:r>
            <a:endParaRPr lang="en-GB" dirty="0">
              <a:latin typeface="+mj-lt"/>
            </a:endParaRPr>
          </a:p>
          <a:p>
            <a:pPr>
              <a:buNone/>
            </a:pPr>
            <a:r>
              <a:rPr lang="en-GB" dirty="0">
                <a:latin typeface="+mj-lt"/>
              </a:rPr>
              <a:t>• </a:t>
            </a:r>
            <a:r>
              <a:rPr lang="en-GB" dirty="0" err="1">
                <a:latin typeface="+mj-lt"/>
              </a:rPr>
              <a:t>tibialis</a:t>
            </a:r>
            <a:r>
              <a:rPr lang="en-GB" dirty="0">
                <a:latin typeface="+mj-lt"/>
              </a:rPr>
              <a:t> anterior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7BCF66-4B3B-9B4F-A507-BB3D560767F2}"/>
              </a:ext>
            </a:extLst>
          </p:cNvPr>
          <p:cNvSpPr txBox="1"/>
          <p:nvPr/>
        </p:nvSpPr>
        <p:spPr>
          <a:xfrm>
            <a:off x="6876256" y="5733256"/>
            <a:ext cx="199452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Label muscles using the diagram (next slide)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85598392-3BB6-78A6-2BAE-E91585D90474}"/>
              </a:ext>
            </a:extLst>
          </p:cNvPr>
          <p:cNvSpPr txBox="1">
            <a:spLocks/>
          </p:cNvSpPr>
          <p:nvPr/>
        </p:nvSpPr>
        <p:spPr>
          <a:xfrm>
            <a:off x="557878" y="647596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8D82EF-EC06-1E9B-2ECE-50D429A70D33}"/>
              </a:ext>
            </a:extLst>
          </p:cNvPr>
          <p:cNvSpPr txBox="1"/>
          <p:nvPr/>
        </p:nvSpPr>
        <p:spPr>
          <a:xfrm>
            <a:off x="5538122" y="65373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30D36E-B857-C445-F6BC-EDE1406E37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68DFCD-0E04-4F24-A9E5-CF4BAB03C4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6230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3D11D5-9604-134C-9C2E-62F00C696F39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-13522"/>
            <a:ext cx="5414392" cy="6871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38D54-EA08-65B5-915C-4A6FA96DD915}"/>
              </a:ext>
            </a:extLst>
          </p:cNvPr>
          <p:cNvSpPr txBox="1">
            <a:spLocks/>
          </p:cNvSpPr>
          <p:nvPr/>
        </p:nvSpPr>
        <p:spPr>
          <a:xfrm>
            <a:off x="557878" y="647596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24825F-C26D-E824-9183-E427E9B8D399}"/>
              </a:ext>
            </a:extLst>
          </p:cNvPr>
          <p:cNvSpPr txBox="1"/>
          <p:nvPr/>
        </p:nvSpPr>
        <p:spPr>
          <a:xfrm>
            <a:off x="5538122" y="65373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49CD6E-9987-7386-4293-374B42B90F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899072-8AF6-D4B2-DB3A-9890653886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517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>
                <a:latin typeface="+mj-lt"/>
              </a:rPr>
              <a:t>The function of tendons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04056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>
                <a:latin typeface="+mj-lt"/>
              </a:rPr>
              <a:t>Tendons connect </a:t>
            </a:r>
            <a:r>
              <a:rPr lang="en-GB" b="1" dirty="0">
                <a:latin typeface="+mj-lt"/>
              </a:rPr>
              <a:t>muscle </a:t>
            </a:r>
            <a:r>
              <a:rPr lang="en-GB" dirty="0">
                <a:latin typeface="+mj-lt"/>
              </a:rPr>
              <a:t>to </a:t>
            </a:r>
            <a:r>
              <a:rPr lang="en-GB" b="1" dirty="0">
                <a:latin typeface="+mj-lt"/>
              </a:rPr>
              <a:t>bone</a:t>
            </a:r>
          </a:p>
          <a:p>
            <a:endParaRPr lang="en-GB" b="1" dirty="0">
              <a:latin typeface="+mj-lt"/>
            </a:endParaRPr>
          </a:p>
          <a:p>
            <a:endParaRPr lang="en-GB" b="1" dirty="0">
              <a:latin typeface="+mj-lt"/>
            </a:endParaRPr>
          </a:p>
          <a:p>
            <a:endParaRPr lang="en-GB" b="1" dirty="0">
              <a:latin typeface="+mj-lt"/>
            </a:endParaRPr>
          </a:p>
          <a:p>
            <a:endParaRPr lang="en-GB" b="1" dirty="0">
              <a:latin typeface="+mj-lt"/>
            </a:endParaRPr>
          </a:p>
          <a:p>
            <a:endParaRPr lang="en-GB" b="1" dirty="0">
              <a:latin typeface="+mj-lt"/>
            </a:endParaRPr>
          </a:p>
          <a:p>
            <a:pPr marL="0" indent="0">
              <a:buNone/>
            </a:pPr>
            <a:endParaRPr lang="en-GB" b="1" dirty="0">
              <a:latin typeface="+mj-lt"/>
            </a:endParaRPr>
          </a:p>
          <a:p>
            <a:r>
              <a:rPr lang="en-GB" dirty="0">
                <a:latin typeface="+mj-lt"/>
              </a:rPr>
              <a:t>They therefore enable muscles to ‘pull’ on bones,</a:t>
            </a:r>
          </a:p>
          <a:p>
            <a:r>
              <a:rPr lang="en-GB" dirty="0">
                <a:latin typeface="+mj-lt"/>
              </a:rPr>
              <a:t>using them as levers,</a:t>
            </a:r>
          </a:p>
          <a:p>
            <a:r>
              <a:rPr lang="en-GB" dirty="0">
                <a:latin typeface="+mj-lt"/>
              </a:rPr>
              <a:t>and creating movement at the joints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E63D12-919A-C945-AFB6-1DEEC1B2F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8332" y="2132856"/>
            <a:ext cx="4788024" cy="2426743"/>
          </a:xfrm>
          <a:prstGeom prst="rect">
            <a:avLst/>
          </a:prstGeom>
        </p:spPr>
      </p:pic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E6ED0B5B-CBC9-3D98-24E0-BCF25DE0150E}"/>
              </a:ext>
            </a:extLst>
          </p:cNvPr>
          <p:cNvSpPr txBox="1">
            <a:spLocks/>
          </p:cNvSpPr>
          <p:nvPr/>
        </p:nvSpPr>
        <p:spPr>
          <a:xfrm>
            <a:off x="557878" y="647596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B0AA12-D5F0-3700-ACED-5344F8C6CE11}"/>
              </a:ext>
            </a:extLst>
          </p:cNvPr>
          <p:cNvSpPr txBox="1"/>
          <p:nvPr/>
        </p:nvSpPr>
        <p:spPr>
          <a:xfrm>
            <a:off x="5538122" y="65373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DBFB87-FFE8-C70F-3232-70F3C6E1D8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5ACE42-48E7-10FE-A5A0-F0BDAA1195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5305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>
                <a:latin typeface="+mj-lt"/>
              </a:rPr>
              <a:t>Muscular actions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32B194-C737-DB48-91EB-5834719B0AA5}"/>
              </a:ext>
            </a:extLst>
          </p:cNvPr>
          <p:cNvSpPr txBox="1"/>
          <p:nvPr/>
        </p:nvSpPr>
        <p:spPr>
          <a:xfrm>
            <a:off x="6012160" y="129406"/>
            <a:ext cx="286155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You need to understand the role of each muscle / the movements they create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565CAA5-1598-3E45-B71E-D022F510254E}"/>
              </a:ext>
            </a:extLst>
          </p:cNvPr>
          <p:cNvGraphicFramePr>
            <a:graphicFrameLocks noGrp="1"/>
          </p:cNvGraphicFramePr>
          <p:nvPr/>
        </p:nvGraphicFramePr>
        <p:xfrm>
          <a:off x="467544" y="1534891"/>
          <a:ext cx="8229600" cy="4997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128">
                  <a:extLst>
                    <a:ext uri="{9D8B030D-6E8A-4147-A177-3AD203B41FA5}">
                      <a16:colId xmlns:a16="http://schemas.microsoft.com/office/drawing/2014/main" val="3979238155"/>
                    </a:ext>
                  </a:extLst>
                </a:gridCol>
                <a:gridCol w="4464496">
                  <a:extLst>
                    <a:ext uri="{9D8B030D-6E8A-4147-A177-3AD203B41FA5}">
                      <a16:colId xmlns:a16="http://schemas.microsoft.com/office/drawing/2014/main" val="643611033"/>
                    </a:ext>
                  </a:extLst>
                </a:gridCol>
                <a:gridCol w="2612976">
                  <a:extLst>
                    <a:ext uri="{9D8B030D-6E8A-4147-A177-3AD203B41FA5}">
                      <a16:colId xmlns:a16="http://schemas.microsoft.com/office/drawing/2014/main" val="722555528"/>
                    </a:ext>
                  </a:extLst>
                </a:gridCol>
              </a:tblGrid>
              <a:tr h="359134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Muscle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Main action(s)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Sporting example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4603035"/>
                  </a:ext>
                </a:extLst>
              </a:tr>
              <a:tr h="926264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Trapezius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-Holds and rotates the shoulders</a:t>
                      </a:r>
                    </a:p>
                    <a:p>
                      <a:r>
                        <a:rPr lang="en-US" dirty="0">
                          <a:latin typeface="+mj-lt"/>
                        </a:rPr>
                        <a:t>-Moves the head back and sideways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-A swimmer turning their head to breathe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8534097"/>
                  </a:ext>
                </a:extLst>
              </a:tr>
              <a:tr h="926264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Deltoids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-Raises each arm forwards, backwards and sideways at the shoulder (</a:t>
                      </a:r>
                      <a:r>
                        <a:rPr lang="en-US" b="1" dirty="0">
                          <a:latin typeface="+mj-lt"/>
                        </a:rPr>
                        <a:t>flexion, extension, abduction</a:t>
                      </a:r>
                      <a:r>
                        <a:rPr lang="en-US" b="0" dirty="0">
                          <a:latin typeface="+mj-lt"/>
                        </a:rPr>
                        <a:t>)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-Overhead clear in badminton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1218791"/>
                  </a:ext>
                </a:extLst>
              </a:tr>
              <a:tr h="926264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Pectorals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-Moves the arm in at the shoulder (</a:t>
                      </a:r>
                      <a:r>
                        <a:rPr lang="en-US" b="1" dirty="0">
                          <a:latin typeface="+mj-lt"/>
                        </a:rPr>
                        <a:t>adduction</a:t>
                      </a:r>
                      <a:r>
                        <a:rPr lang="en-US" b="0" dirty="0">
                          <a:latin typeface="+mj-lt"/>
                        </a:rPr>
                        <a:t>)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-Forehand drive in tennis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7163182"/>
                  </a:ext>
                </a:extLst>
              </a:tr>
              <a:tr h="926264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Biceps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-Bends the arm at the elbow (</a:t>
                      </a:r>
                      <a:r>
                        <a:rPr lang="en-US" b="1" dirty="0">
                          <a:latin typeface="+mj-lt"/>
                        </a:rPr>
                        <a:t>flexion</a:t>
                      </a:r>
                      <a:r>
                        <a:rPr lang="en-US" b="0" dirty="0">
                          <a:latin typeface="+mj-lt"/>
                        </a:rPr>
                        <a:t>)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-Drawing back a bow in archery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9950290"/>
                  </a:ext>
                </a:extLst>
              </a:tr>
              <a:tr h="926264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Triceps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- Straightens your arm at the elbow (</a:t>
                      </a:r>
                      <a:r>
                        <a:rPr lang="en-US" b="1" dirty="0">
                          <a:latin typeface="+mj-lt"/>
                        </a:rPr>
                        <a:t>extension</a:t>
                      </a:r>
                      <a:r>
                        <a:rPr lang="en-US" b="0" dirty="0">
                          <a:latin typeface="+mj-lt"/>
                        </a:rPr>
                        <a:t>)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- Releasing a javelin or ball when throwing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0691415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0308F9-CE08-78CA-BB97-958577DE21E1}"/>
              </a:ext>
            </a:extLst>
          </p:cNvPr>
          <p:cNvSpPr txBox="1">
            <a:spLocks/>
          </p:cNvSpPr>
          <p:nvPr/>
        </p:nvSpPr>
        <p:spPr>
          <a:xfrm>
            <a:off x="557878" y="647596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07895E-E5EB-3963-BCE6-65D9144B823C}"/>
              </a:ext>
            </a:extLst>
          </p:cNvPr>
          <p:cNvSpPr txBox="1"/>
          <p:nvPr/>
        </p:nvSpPr>
        <p:spPr>
          <a:xfrm>
            <a:off x="5538122" y="65373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5A4A83-F15B-FAA0-61B4-008226F142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65AA52-BC74-D426-45B2-DE79BB1EA4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1919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>
                <a:latin typeface="+mj-lt"/>
              </a:rPr>
              <a:t>Muscular actions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32B194-C737-DB48-91EB-5834719B0AA5}"/>
              </a:ext>
            </a:extLst>
          </p:cNvPr>
          <p:cNvSpPr txBox="1"/>
          <p:nvPr/>
        </p:nvSpPr>
        <p:spPr>
          <a:xfrm>
            <a:off x="6012160" y="129406"/>
            <a:ext cx="286155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You need to understand the role of each muscle / the movements they create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565CAA5-1598-3E45-B71E-D022F510254E}"/>
              </a:ext>
            </a:extLst>
          </p:cNvPr>
          <p:cNvGraphicFramePr>
            <a:graphicFrameLocks noGrp="1"/>
          </p:cNvGraphicFramePr>
          <p:nvPr/>
        </p:nvGraphicFramePr>
        <p:xfrm>
          <a:off x="467544" y="1534891"/>
          <a:ext cx="8229600" cy="4997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160">
                  <a:extLst>
                    <a:ext uri="{9D8B030D-6E8A-4147-A177-3AD203B41FA5}">
                      <a16:colId xmlns:a16="http://schemas.microsoft.com/office/drawing/2014/main" val="3979238155"/>
                    </a:ext>
                  </a:extLst>
                </a:gridCol>
                <a:gridCol w="3672408">
                  <a:extLst>
                    <a:ext uri="{9D8B030D-6E8A-4147-A177-3AD203B41FA5}">
                      <a16:colId xmlns:a16="http://schemas.microsoft.com/office/drawing/2014/main" val="643611033"/>
                    </a:ext>
                  </a:extLst>
                </a:gridCol>
                <a:gridCol w="3117032">
                  <a:extLst>
                    <a:ext uri="{9D8B030D-6E8A-4147-A177-3AD203B41FA5}">
                      <a16:colId xmlns:a16="http://schemas.microsoft.com/office/drawing/2014/main" val="722555528"/>
                    </a:ext>
                  </a:extLst>
                </a:gridCol>
              </a:tblGrid>
              <a:tr h="359134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Muscle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Main action(s)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Sporting example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4603035"/>
                  </a:ext>
                </a:extLst>
              </a:tr>
              <a:tr h="926264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Latissimus </a:t>
                      </a:r>
                      <a:r>
                        <a:rPr lang="en-US" dirty="0" err="1">
                          <a:latin typeface="+mj-lt"/>
                        </a:rPr>
                        <a:t>dorsi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-Pulls the arm down at the shoulder and draws it behind your back (</a:t>
                      </a:r>
                      <a:r>
                        <a:rPr lang="en-US" b="1" dirty="0">
                          <a:latin typeface="+mj-lt"/>
                        </a:rPr>
                        <a:t>extension</a:t>
                      </a:r>
                      <a:r>
                        <a:rPr lang="en-US" b="0" dirty="0">
                          <a:latin typeface="+mj-lt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-Swimming (front crawl)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8534097"/>
                  </a:ext>
                </a:extLst>
              </a:tr>
              <a:tr h="926264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Abdominals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-Flexes the spine so that you can bend forwards.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-Rowing (preparation phase)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1218791"/>
                  </a:ext>
                </a:extLst>
              </a:tr>
              <a:tr h="926264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Hip flexors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-Moving the leg forwards / raising the knee (</a:t>
                      </a:r>
                      <a:r>
                        <a:rPr lang="en-US" b="1" dirty="0">
                          <a:latin typeface="+mj-lt"/>
                        </a:rPr>
                        <a:t>flexion</a:t>
                      </a:r>
                      <a:r>
                        <a:rPr lang="en-US" b="0" dirty="0">
                          <a:latin typeface="+mj-lt"/>
                        </a:rPr>
                        <a:t> at the hip joint)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-Knee lift in sprinting</a:t>
                      </a:r>
                    </a:p>
                    <a:p>
                      <a:r>
                        <a:rPr lang="en-US" dirty="0">
                          <a:latin typeface="+mj-lt"/>
                        </a:rPr>
                        <a:t>- Kicking a football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7163182"/>
                  </a:ext>
                </a:extLst>
              </a:tr>
              <a:tr h="926264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+mj-lt"/>
                        </a:rPr>
                        <a:t>Gluteals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-Pulls the leg back at the hip (extension) and raises the leg to the side (</a:t>
                      </a:r>
                      <a:r>
                        <a:rPr lang="en-US" b="1" dirty="0">
                          <a:latin typeface="+mj-lt"/>
                        </a:rPr>
                        <a:t>abduction</a:t>
                      </a:r>
                      <a:r>
                        <a:rPr lang="en-US" dirty="0">
                          <a:latin typeface="+mj-lt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-Long-jump take-off</a:t>
                      </a:r>
                    </a:p>
                    <a:p>
                      <a:r>
                        <a:rPr lang="en-US" dirty="0">
                          <a:latin typeface="+mj-lt"/>
                        </a:rPr>
                        <a:t>- Raising the trail-leg to the side when hurdling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9950290"/>
                  </a:ext>
                </a:extLst>
              </a:tr>
              <a:tr h="926264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Quadriceps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- Straightens the leg at the knee (</a:t>
                      </a:r>
                      <a:r>
                        <a:rPr lang="en-US" b="1" dirty="0">
                          <a:latin typeface="+mj-lt"/>
                        </a:rPr>
                        <a:t>extension</a:t>
                      </a:r>
                      <a:r>
                        <a:rPr lang="en-US" dirty="0">
                          <a:latin typeface="+mj-lt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- To gain elevation in a high-jump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0691415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F5F19C-CED5-E506-790A-E61B697472C9}"/>
              </a:ext>
            </a:extLst>
          </p:cNvPr>
          <p:cNvSpPr txBox="1">
            <a:spLocks/>
          </p:cNvSpPr>
          <p:nvPr/>
        </p:nvSpPr>
        <p:spPr>
          <a:xfrm>
            <a:off x="557878" y="647596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078F9A-302C-A4D0-CAF9-D59446FB3B4D}"/>
              </a:ext>
            </a:extLst>
          </p:cNvPr>
          <p:cNvSpPr txBox="1"/>
          <p:nvPr/>
        </p:nvSpPr>
        <p:spPr>
          <a:xfrm>
            <a:off x="5538122" y="65373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EF74FB-F355-42AF-E7E1-F6315DD8CB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5CF9E6-391A-BA96-6EBD-8BE0CFAF13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1997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>
                <a:latin typeface="+mj-lt"/>
              </a:rPr>
              <a:t>Muscular actions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32B194-C737-DB48-91EB-5834719B0AA5}"/>
              </a:ext>
            </a:extLst>
          </p:cNvPr>
          <p:cNvSpPr txBox="1"/>
          <p:nvPr/>
        </p:nvSpPr>
        <p:spPr>
          <a:xfrm>
            <a:off x="6012160" y="129406"/>
            <a:ext cx="286155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You need to understand the role of each muscle / the movements they create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565CAA5-1598-3E45-B71E-D022F510254E}"/>
              </a:ext>
            </a:extLst>
          </p:cNvPr>
          <p:cNvGraphicFramePr>
            <a:graphicFrameLocks noGrp="1"/>
          </p:cNvGraphicFramePr>
          <p:nvPr/>
        </p:nvGraphicFramePr>
        <p:xfrm>
          <a:off x="467544" y="1534891"/>
          <a:ext cx="8229600" cy="31445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160">
                  <a:extLst>
                    <a:ext uri="{9D8B030D-6E8A-4147-A177-3AD203B41FA5}">
                      <a16:colId xmlns:a16="http://schemas.microsoft.com/office/drawing/2014/main" val="3979238155"/>
                    </a:ext>
                  </a:extLst>
                </a:gridCol>
                <a:gridCol w="3672408">
                  <a:extLst>
                    <a:ext uri="{9D8B030D-6E8A-4147-A177-3AD203B41FA5}">
                      <a16:colId xmlns:a16="http://schemas.microsoft.com/office/drawing/2014/main" val="643611033"/>
                    </a:ext>
                  </a:extLst>
                </a:gridCol>
                <a:gridCol w="3117032">
                  <a:extLst>
                    <a:ext uri="{9D8B030D-6E8A-4147-A177-3AD203B41FA5}">
                      <a16:colId xmlns:a16="http://schemas.microsoft.com/office/drawing/2014/main" val="722555528"/>
                    </a:ext>
                  </a:extLst>
                </a:gridCol>
              </a:tblGrid>
              <a:tr h="359134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Muscle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Main action(s)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Sporting example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4603035"/>
                  </a:ext>
                </a:extLst>
              </a:tr>
              <a:tr h="926264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Hamstrings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-Bends the leg at the knee (</a:t>
                      </a:r>
                      <a:r>
                        <a:rPr lang="en-US" b="1" dirty="0">
                          <a:latin typeface="+mj-lt"/>
                        </a:rPr>
                        <a:t>flexion</a:t>
                      </a:r>
                      <a:r>
                        <a:rPr lang="en-US" dirty="0">
                          <a:latin typeface="+mj-lt"/>
                        </a:rPr>
                        <a:t>)</a:t>
                      </a:r>
                      <a:endParaRPr lang="en-US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-Pulling back the knee before kicking a ball (preparation phase)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8534097"/>
                  </a:ext>
                </a:extLst>
              </a:tr>
              <a:tr h="926264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+mj-lt"/>
                        </a:rPr>
                        <a:t>Gastroc-nemius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-Straightens the ankle joint (</a:t>
                      </a:r>
                      <a:r>
                        <a:rPr lang="en-US" b="1" dirty="0">
                          <a:latin typeface="+mj-lt"/>
                        </a:rPr>
                        <a:t>plantarflexion</a:t>
                      </a:r>
                      <a:r>
                        <a:rPr lang="en-US" dirty="0">
                          <a:latin typeface="+mj-lt"/>
                        </a:rPr>
                        <a:t>), so that you can stand on your toes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-Take-off for a lay-up in basketball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1218791"/>
                  </a:ext>
                </a:extLst>
              </a:tr>
              <a:tr h="926264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Tibialis anterior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-Helps with </a:t>
                      </a:r>
                      <a:r>
                        <a:rPr lang="en-US" b="1" dirty="0">
                          <a:latin typeface="+mj-lt"/>
                        </a:rPr>
                        <a:t>dorsiflexion</a:t>
                      </a:r>
                      <a:r>
                        <a:rPr lang="en-US" b="0" dirty="0">
                          <a:latin typeface="+mj-lt"/>
                        </a:rPr>
                        <a:t>, the action of pulling the toes toward the shin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-Walking or running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716318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27F9E32-5BB9-024C-89C0-4BD8E3E84E3D}"/>
              </a:ext>
            </a:extLst>
          </p:cNvPr>
          <p:cNvSpPr txBox="1"/>
          <p:nvPr/>
        </p:nvSpPr>
        <p:spPr>
          <a:xfrm>
            <a:off x="467544" y="4941168"/>
            <a:ext cx="82296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latin typeface="+mj-lt"/>
              </a:rPr>
              <a:t>Apply what you’ve learned:</a:t>
            </a: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- For each of the muscles stated, provide another sporting example of when that muscle produces movement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B042C0-F389-6A9C-91AF-51D9A0C7D991}"/>
              </a:ext>
            </a:extLst>
          </p:cNvPr>
          <p:cNvSpPr txBox="1">
            <a:spLocks/>
          </p:cNvSpPr>
          <p:nvPr/>
        </p:nvSpPr>
        <p:spPr>
          <a:xfrm>
            <a:off x="557878" y="647596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C56567-3B42-E550-9D34-26FEC46CC85A}"/>
              </a:ext>
            </a:extLst>
          </p:cNvPr>
          <p:cNvSpPr txBox="1"/>
          <p:nvPr/>
        </p:nvSpPr>
        <p:spPr>
          <a:xfrm>
            <a:off x="5538122" y="65373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4E99CE-C426-D474-76CF-D5926D5220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10992E-7C75-A6D0-11C8-556D70C270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2031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5408" y="2564904"/>
            <a:ext cx="7851648" cy="720080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en-GB" sz="3600" dirty="0"/>
              <a:t> </a:t>
            </a:r>
            <a:br>
              <a:rPr lang="en-GB" dirty="0"/>
            </a:br>
            <a:r>
              <a:rPr lang="en-GB" sz="4900" dirty="0"/>
              <a:t>1.5 Antagonistic muscle action</a:t>
            </a:r>
            <a:endParaRPr lang="en-GB" sz="41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5408" y="3356992"/>
            <a:ext cx="7851648" cy="2232248"/>
          </a:xfrm>
          <a:ln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pPr algn="ctr"/>
            <a:r>
              <a:rPr lang="en-GB" dirty="0">
                <a:latin typeface="+mj-lt"/>
              </a:rPr>
              <a:t> </a:t>
            </a:r>
            <a:r>
              <a:rPr lang="en-GB" u="sng" dirty="0">
                <a:latin typeface="+mj-lt"/>
              </a:rPr>
              <a:t>Learning objectives</a:t>
            </a:r>
          </a:p>
          <a:p>
            <a:pPr algn="l"/>
            <a:r>
              <a:rPr lang="en-GB" dirty="0">
                <a:latin typeface="+mj-lt"/>
              </a:rPr>
              <a:t> 1) Understand how muscles work in pairs to create movement</a:t>
            </a:r>
          </a:p>
          <a:p>
            <a:pPr algn="l"/>
            <a:r>
              <a:rPr lang="en-GB" dirty="0">
                <a:latin typeface="+mj-lt"/>
              </a:rPr>
              <a:t> 2) Identify the action of an agonist (prime mover) and</a:t>
            </a:r>
          </a:p>
          <a:p>
            <a:pPr algn="l"/>
            <a:r>
              <a:rPr lang="en-GB" dirty="0">
                <a:latin typeface="+mj-lt"/>
              </a:rPr>
              <a:t>      antagonist</a:t>
            </a:r>
          </a:p>
          <a:p>
            <a:pPr algn="l"/>
            <a:r>
              <a:rPr lang="en-GB" dirty="0">
                <a:latin typeface="+mj-lt"/>
              </a:rPr>
              <a:t> 3) Explain how muscles work using isotonic and isometric</a:t>
            </a:r>
          </a:p>
          <a:p>
            <a:pPr algn="l"/>
            <a:r>
              <a:rPr lang="en-GB" dirty="0">
                <a:latin typeface="+mj-lt"/>
              </a:rPr>
              <a:t>     contractions</a:t>
            </a:r>
          </a:p>
          <a:p>
            <a:endParaRPr lang="en-GB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5856E02-3AE4-6F4C-9FA8-CBFC0D893D7E}"/>
              </a:ext>
            </a:extLst>
          </p:cNvPr>
          <p:cNvSpPr/>
          <p:nvPr/>
        </p:nvSpPr>
        <p:spPr>
          <a:xfrm>
            <a:off x="395536" y="395952"/>
            <a:ext cx="4101954" cy="156966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643DB1-4BBD-BB4D-A4C9-0168BE0B6EAA}"/>
              </a:ext>
            </a:extLst>
          </p:cNvPr>
          <p:cNvSpPr txBox="1"/>
          <p:nvPr/>
        </p:nvSpPr>
        <p:spPr>
          <a:xfrm>
            <a:off x="539552" y="623590"/>
            <a:ext cx="38164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+mj-lt"/>
              </a:rPr>
              <a:t>Anatomy and Physiology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AFB3A95-1E32-C44F-AFA6-D578E04C8E84}"/>
              </a:ext>
            </a:extLst>
          </p:cNvPr>
          <p:cNvSpPr/>
          <p:nvPr/>
        </p:nvSpPr>
        <p:spPr>
          <a:xfrm>
            <a:off x="4603913" y="395952"/>
            <a:ext cx="4101954" cy="1569661"/>
          </a:xfrm>
          <a:prstGeom prst="roundRect">
            <a:avLst/>
          </a:prstGeom>
          <a:gradFill flip="none" rotWithShape="1">
            <a:gsLst>
              <a:gs pos="0">
                <a:srgbClr val="D883FF">
                  <a:tint val="66000"/>
                  <a:satMod val="160000"/>
                </a:srgbClr>
              </a:gs>
              <a:gs pos="50000">
                <a:srgbClr val="D883FF">
                  <a:tint val="44500"/>
                  <a:satMod val="160000"/>
                </a:srgbClr>
              </a:gs>
              <a:gs pos="100000">
                <a:srgbClr val="D883FF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B26D15-AB79-7743-9BA8-D26F7EECCBBE}"/>
              </a:ext>
            </a:extLst>
          </p:cNvPr>
          <p:cNvSpPr txBox="1"/>
          <p:nvPr/>
        </p:nvSpPr>
        <p:spPr>
          <a:xfrm>
            <a:off x="4745427" y="395953"/>
            <a:ext cx="38164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u="sng" dirty="0">
                <a:solidFill>
                  <a:sysClr val="windowText" lastClr="000000"/>
                </a:solidFill>
                <a:latin typeface="+mj-lt"/>
              </a:rPr>
              <a:t>Chapter 1</a:t>
            </a:r>
            <a:endParaRPr lang="en-GB" sz="3200" dirty="0">
              <a:solidFill>
                <a:sysClr val="windowText" lastClr="000000"/>
              </a:solidFill>
              <a:latin typeface="+mj-lt"/>
            </a:endParaRPr>
          </a:p>
          <a:p>
            <a:pPr algn="ctr"/>
            <a:r>
              <a:rPr lang="en-GB" sz="3200" dirty="0">
                <a:solidFill>
                  <a:sysClr val="windowText" lastClr="000000"/>
                </a:solidFill>
                <a:latin typeface="+mj-lt"/>
              </a:rPr>
              <a:t>The skeletal and muscular system</a:t>
            </a:r>
            <a:endParaRPr lang="en-US" sz="3200" dirty="0">
              <a:solidFill>
                <a:sysClr val="windowText" lastClr="000000"/>
              </a:solidFill>
              <a:latin typeface="+mj-lt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1C5E9883-42EA-FF01-EF1D-359653286B1E}"/>
              </a:ext>
            </a:extLst>
          </p:cNvPr>
          <p:cNvSpPr txBox="1">
            <a:spLocks/>
          </p:cNvSpPr>
          <p:nvPr/>
        </p:nvSpPr>
        <p:spPr>
          <a:xfrm>
            <a:off x="557878" y="647596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D289CB-86D1-A6EA-C7BA-CCA290453A78}"/>
              </a:ext>
            </a:extLst>
          </p:cNvPr>
          <p:cNvSpPr txBox="1"/>
          <p:nvPr/>
        </p:nvSpPr>
        <p:spPr>
          <a:xfrm>
            <a:off x="5538122" y="65373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180744F-CE50-A35C-7515-1ADD50E088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0BDDAC-52A3-3CFC-9804-E315847903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5202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936104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>
                <a:latin typeface="+mj-lt"/>
              </a:rPr>
              <a:t>What you need to know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CA2253-C936-764F-AC66-273C87655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b="54875"/>
          <a:stretch/>
        </p:blipFill>
        <p:spPr bwMode="auto">
          <a:xfrm>
            <a:off x="179512" y="2924944"/>
            <a:ext cx="8721969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022D75-4B91-77A4-7770-00D2061EA31C}"/>
              </a:ext>
            </a:extLst>
          </p:cNvPr>
          <p:cNvSpPr txBox="1">
            <a:spLocks/>
          </p:cNvSpPr>
          <p:nvPr/>
        </p:nvSpPr>
        <p:spPr>
          <a:xfrm>
            <a:off x="557878" y="647596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9E929B-8F4B-FD73-4CF0-B215C0797E3C}"/>
              </a:ext>
            </a:extLst>
          </p:cNvPr>
          <p:cNvSpPr txBox="1"/>
          <p:nvPr/>
        </p:nvSpPr>
        <p:spPr>
          <a:xfrm>
            <a:off x="5538122" y="65373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39A1A3-4E8B-B7F5-62F2-15D2870666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1ECBA1-9997-A06A-81F0-C94B329B47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8605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>
                <a:latin typeface="+mj-lt"/>
              </a:rPr>
              <a:t>Antagonistic muscle 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5915000" cy="504056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>
                <a:latin typeface="+mj-lt"/>
              </a:rPr>
              <a:t>-Since muscles can only pull on bones, they can only </a:t>
            </a:r>
          </a:p>
          <a:p>
            <a:pPr marL="0" indent="0">
              <a:buNone/>
            </a:pPr>
            <a:r>
              <a:rPr lang="en-GB" sz="2000" dirty="0">
                <a:latin typeface="+mj-lt"/>
              </a:rPr>
              <a:t>create movement in one direction</a:t>
            </a:r>
          </a:p>
          <a:p>
            <a:pPr marL="0" indent="0">
              <a:buNone/>
            </a:pPr>
            <a:endParaRPr lang="en-GB" sz="2000" dirty="0">
              <a:latin typeface="+mj-lt"/>
            </a:endParaRPr>
          </a:p>
          <a:p>
            <a:pPr marL="0" indent="0">
              <a:buNone/>
            </a:pPr>
            <a:r>
              <a:rPr lang="en-GB" sz="2000" dirty="0">
                <a:latin typeface="+mj-lt"/>
              </a:rPr>
              <a:t>-Muscles therefore come in pairs so that movement </a:t>
            </a:r>
          </a:p>
          <a:p>
            <a:pPr marL="0" indent="0">
              <a:buNone/>
            </a:pPr>
            <a:r>
              <a:rPr lang="en-GB" sz="2000" dirty="0">
                <a:latin typeface="+mj-lt"/>
              </a:rPr>
              <a:t>in two directions is possible</a:t>
            </a:r>
          </a:p>
          <a:p>
            <a:pPr marL="0" indent="0">
              <a:buNone/>
            </a:pPr>
            <a:endParaRPr lang="en-GB" sz="2000" dirty="0">
              <a:latin typeface="+mj-lt"/>
            </a:endParaRPr>
          </a:p>
          <a:p>
            <a:pPr marL="0" indent="0">
              <a:buNone/>
            </a:pPr>
            <a:endParaRPr lang="en-GB" sz="2000" dirty="0">
              <a:latin typeface="+mj-lt"/>
            </a:endParaRPr>
          </a:p>
          <a:p>
            <a:pPr marL="0" indent="0" algn="ctr">
              <a:buNone/>
            </a:pPr>
            <a:r>
              <a:rPr lang="en-GB" sz="2000" u="sng" dirty="0">
                <a:latin typeface="+mj-lt"/>
              </a:rPr>
              <a:t>Task</a:t>
            </a:r>
            <a:endParaRPr lang="en-GB" sz="2000" dirty="0">
              <a:latin typeface="+mj-lt"/>
            </a:endParaRPr>
          </a:p>
          <a:p>
            <a:pPr marL="0" indent="0" algn="ctr">
              <a:buNone/>
            </a:pPr>
            <a:endParaRPr lang="en-GB" sz="2000" dirty="0">
              <a:latin typeface="+mj-lt"/>
            </a:endParaRPr>
          </a:p>
          <a:p>
            <a:pPr>
              <a:buFontTx/>
              <a:buChar char="-"/>
            </a:pPr>
            <a:r>
              <a:rPr lang="en-GB" sz="2000" dirty="0">
                <a:latin typeface="+mj-lt"/>
              </a:rPr>
              <a:t>Which muscles do you think work together? </a:t>
            </a:r>
          </a:p>
          <a:p>
            <a:pPr marL="0" indent="0">
              <a:buNone/>
            </a:pPr>
            <a:endParaRPr lang="en-GB" sz="2000" dirty="0">
              <a:latin typeface="+mj-lt"/>
            </a:endParaRPr>
          </a:p>
          <a:p>
            <a:pPr>
              <a:buFontTx/>
              <a:buChar char="-"/>
            </a:pPr>
            <a:r>
              <a:rPr lang="en-GB" sz="2000" dirty="0">
                <a:latin typeface="+mj-lt"/>
              </a:rPr>
              <a:t>Identify the ‘partner’, to each of these muscles  </a:t>
            </a:r>
          </a:p>
          <a:p>
            <a:pPr>
              <a:buFontTx/>
              <a:buChar char="-"/>
            </a:pPr>
            <a:endParaRPr lang="en-GB" sz="2000" dirty="0">
              <a:latin typeface="+mj-lt"/>
            </a:endParaRPr>
          </a:p>
          <a:p>
            <a:pPr marL="0" indent="0">
              <a:buNone/>
            </a:pPr>
            <a:endParaRPr lang="en-GB" sz="2000" dirty="0">
              <a:latin typeface="+mj-lt"/>
            </a:endParaRPr>
          </a:p>
          <a:p>
            <a:pPr marL="0" indent="0">
              <a:buNone/>
            </a:pPr>
            <a:endParaRPr lang="en-GB" sz="2000" dirty="0">
              <a:latin typeface="+mj-lt"/>
            </a:endParaRPr>
          </a:p>
          <a:p>
            <a:pPr marL="0" indent="0">
              <a:buNone/>
            </a:pPr>
            <a:endParaRPr lang="en-GB" sz="20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33B509-779F-674F-A8FF-0D0EC768A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1437" y="1484784"/>
            <a:ext cx="2252936" cy="223224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50F86C8-0C88-614F-B831-C981D5457166}"/>
              </a:ext>
            </a:extLst>
          </p:cNvPr>
          <p:cNvCxnSpPr>
            <a:cxnSpLocks/>
          </p:cNvCxnSpPr>
          <p:nvPr/>
        </p:nvCxnSpPr>
        <p:spPr>
          <a:xfrm>
            <a:off x="457200" y="3717032"/>
            <a:ext cx="5915000" cy="0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ight Arrow 7">
            <a:extLst>
              <a:ext uri="{FF2B5EF4-FFF2-40B4-BE49-F238E27FC236}">
                <a16:creationId xmlns:a16="http://schemas.microsoft.com/office/drawing/2014/main" id="{1168C70A-B928-8043-8038-AB9ECA1EFFC1}"/>
              </a:ext>
            </a:extLst>
          </p:cNvPr>
          <p:cNvSpPr/>
          <p:nvPr/>
        </p:nvSpPr>
        <p:spPr>
          <a:xfrm>
            <a:off x="5902562" y="5624580"/>
            <a:ext cx="325622" cy="180684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F73ED2E-EEDF-A64E-9E79-6749A231AA63}"/>
              </a:ext>
            </a:extLst>
          </p:cNvPr>
          <p:cNvSpPr/>
          <p:nvPr/>
        </p:nvSpPr>
        <p:spPr>
          <a:xfrm>
            <a:off x="6454656" y="5092214"/>
            <a:ext cx="2252936" cy="4338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48520A1-1AE9-A542-BA7C-CA6379B54BBD}"/>
              </a:ext>
            </a:extLst>
          </p:cNvPr>
          <p:cNvSpPr/>
          <p:nvPr/>
        </p:nvSpPr>
        <p:spPr>
          <a:xfrm>
            <a:off x="6454656" y="5592343"/>
            <a:ext cx="2252936" cy="4338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DFB770C-9566-334D-A015-3C38356B9D96}"/>
              </a:ext>
            </a:extLst>
          </p:cNvPr>
          <p:cNvSpPr/>
          <p:nvPr/>
        </p:nvSpPr>
        <p:spPr>
          <a:xfrm>
            <a:off x="6454656" y="6091538"/>
            <a:ext cx="2252936" cy="4338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0474C6-8176-504A-A0AA-BA1511160CF7}"/>
              </a:ext>
            </a:extLst>
          </p:cNvPr>
          <p:cNvSpPr txBox="1"/>
          <p:nvPr/>
        </p:nvSpPr>
        <p:spPr>
          <a:xfrm>
            <a:off x="6907257" y="5124451"/>
            <a:ext cx="1321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Hip flexors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1AD45E-EE8E-884D-91A8-6400059DE2F7}"/>
              </a:ext>
            </a:extLst>
          </p:cNvPr>
          <p:cNvSpPr txBox="1"/>
          <p:nvPr/>
        </p:nvSpPr>
        <p:spPr>
          <a:xfrm>
            <a:off x="6906210" y="5624580"/>
            <a:ext cx="1321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Quadriceps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F37133-11FF-2C48-A373-C1970EB78277}"/>
              </a:ext>
            </a:extLst>
          </p:cNvPr>
          <p:cNvSpPr txBox="1"/>
          <p:nvPr/>
        </p:nvSpPr>
        <p:spPr>
          <a:xfrm>
            <a:off x="6920476" y="6123775"/>
            <a:ext cx="1321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Triceps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E5B68675-EA12-1357-5EFA-B86EBB1AADAA}"/>
              </a:ext>
            </a:extLst>
          </p:cNvPr>
          <p:cNvSpPr txBox="1">
            <a:spLocks/>
          </p:cNvSpPr>
          <p:nvPr/>
        </p:nvSpPr>
        <p:spPr>
          <a:xfrm>
            <a:off x="557878" y="647596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8183EB-0E0D-D8CA-E59D-523EBEB4FA21}"/>
              </a:ext>
            </a:extLst>
          </p:cNvPr>
          <p:cNvSpPr txBox="1"/>
          <p:nvPr/>
        </p:nvSpPr>
        <p:spPr>
          <a:xfrm>
            <a:off x="5538122" y="65373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B1FE68-FA1C-62BE-F92A-3F922037A5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8B47182-6B26-8E96-50B1-A852349C99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27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36104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GB" sz="4800" dirty="0">
                <a:latin typeface="+mj-lt"/>
              </a:rPr>
              <a:t>Movement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184576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en-GB" dirty="0">
                <a:latin typeface="+mj-lt"/>
              </a:rPr>
              <a:t>Muscles are attached to the skeleton by </a:t>
            </a:r>
            <a:r>
              <a:rPr lang="en-GB" i="1" u="sng" dirty="0">
                <a:latin typeface="+mj-lt"/>
              </a:rPr>
              <a:t>tendons</a:t>
            </a:r>
          </a:p>
          <a:p>
            <a:pPr lvl="1"/>
            <a:r>
              <a:rPr lang="en-GB" dirty="0">
                <a:latin typeface="+mj-lt"/>
              </a:rPr>
              <a:t>Movement occurs when muscles contract,</a:t>
            </a:r>
          </a:p>
          <a:p>
            <a:pPr lvl="1"/>
            <a:r>
              <a:rPr lang="en-GB" dirty="0">
                <a:latin typeface="+mj-lt"/>
              </a:rPr>
              <a:t>Pulling on the bones,</a:t>
            </a:r>
          </a:p>
          <a:p>
            <a:pPr lvl="1"/>
            <a:r>
              <a:rPr lang="en-GB" dirty="0">
                <a:latin typeface="+mj-lt"/>
              </a:rPr>
              <a:t>Creating movement at a joint			</a:t>
            </a:r>
            <a:endParaRPr lang="en-GB" i="1" u="sng" dirty="0">
              <a:latin typeface="+mj-lt"/>
            </a:endParaRPr>
          </a:p>
          <a:p>
            <a:endParaRPr lang="en-GB" u="sng" dirty="0">
              <a:latin typeface="+mj-lt"/>
            </a:endParaRPr>
          </a:p>
          <a:p>
            <a:endParaRPr lang="en-GB" u="sng" dirty="0">
              <a:latin typeface="+mj-lt"/>
            </a:endParaRPr>
          </a:p>
          <a:p>
            <a:endParaRPr lang="en-GB" u="sng" dirty="0">
              <a:latin typeface="+mj-lt"/>
            </a:endParaRPr>
          </a:p>
          <a:p>
            <a:endParaRPr lang="en-GB" u="sng" dirty="0">
              <a:latin typeface="+mj-lt"/>
            </a:endParaRPr>
          </a:p>
          <a:p>
            <a:endParaRPr lang="en-GB" u="sng" dirty="0">
              <a:latin typeface="+mj-lt"/>
            </a:endParaRPr>
          </a:p>
          <a:p>
            <a:r>
              <a:rPr lang="en-GB" sz="1800" b="1" i="1" dirty="0">
                <a:latin typeface="+mj-lt"/>
              </a:rPr>
              <a:t>E.g. “The bicep connects to the forearm. When it contracts it pulls on the bone, creating movement at the elbow”</a:t>
            </a:r>
          </a:p>
          <a:p>
            <a:endParaRPr lang="en-GB" u="sng" dirty="0">
              <a:latin typeface="+mj-lt"/>
            </a:endParaRPr>
          </a:p>
        </p:txBody>
      </p:sp>
      <p:pic>
        <p:nvPicPr>
          <p:cNvPr id="4" name="Picture 9" descr="boneattachment(MX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060848"/>
            <a:ext cx="5675312" cy="346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4562DB3-2371-2D41-B249-3A50DBD35300}"/>
              </a:ext>
            </a:extLst>
          </p:cNvPr>
          <p:cNvSpPr/>
          <p:nvPr/>
        </p:nvSpPr>
        <p:spPr>
          <a:xfrm>
            <a:off x="323528" y="5445224"/>
            <a:ext cx="8524353" cy="71571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9FBFCBF3-42CF-447D-516B-D365D549A62D}"/>
              </a:ext>
            </a:extLst>
          </p:cNvPr>
          <p:cNvSpPr txBox="1">
            <a:spLocks/>
          </p:cNvSpPr>
          <p:nvPr/>
        </p:nvSpPr>
        <p:spPr>
          <a:xfrm>
            <a:off x="557878" y="647596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8AD3CB-E0D8-CADA-D3AE-6BEF92EFC364}"/>
              </a:ext>
            </a:extLst>
          </p:cNvPr>
          <p:cNvSpPr txBox="1"/>
          <p:nvPr/>
        </p:nvSpPr>
        <p:spPr>
          <a:xfrm>
            <a:off x="5538122" y="65373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7B4ED1-F4A0-4099-BD74-BECB7835F3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8CBEFD-0BF9-7B71-CCE5-32AB1BDF53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0064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92088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sz="4400" dirty="0">
                <a:latin typeface="+mj-lt"/>
              </a:rPr>
              <a:t>Antagonistic muscle 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39944" cy="54006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endParaRPr lang="en-GB" sz="2200" b="1" dirty="0">
              <a:latin typeface="+mj-lt"/>
            </a:endParaRPr>
          </a:p>
          <a:p>
            <a:pPr>
              <a:buNone/>
            </a:pPr>
            <a:endParaRPr lang="en-GB" sz="2200" b="1" dirty="0">
              <a:latin typeface="+mj-lt"/>
            </a:endParaRPr>
          </a:p>
          <a:p>
            <a:pPr>
              <a:buNone/>
            </a:pPr>
            <a:endParaRPr lang="en-GB" sz="2200" b="1" dirty="0">
              <a:latin typeface="+mj-lt"/>
            </a:endParaRPr>
          </a:p>
          <a:p>
            <a:pPr>
              <a:buNone/>
            </a:pPr>
            <a:endParaRPr lang="en-GB" sz="2200" b="1" dirty="0">
              <a:latin typeface="+mj-lt"/>
            </a:endParaRPr>
          </a:p>
          <a:p>
            <a:pPr>
              <a:buNone/>
            </a:pPr>
            <a:endParaRPr lang="en-GB" sz="2200" b="1" dirty="0">
              <a:latin typeface="+mj-lt"/>
            </a:endParaRPr>
          </a:p>
          <a:p>
            <a:pPr>
              <a:buNone/>
            </a:pPr>
            <a:endParaRPr lang="en-GB" sz="2200" b="1" dirty="0">
              <a:latin typeface="+mj-lt"/>
            </a:endParaRPr>
          </a:p>
          <a:p>
            <a:pPr>
              <a:buNone/>
            </a:pPr>
            <a:endParaRPr lang="en-GB" sz="2200" b="1" dirty="0">
              <a:latin typeface="+mj-lt"/>
            </a:endParaRPr>
          </a:p>
          <a:p>
            <a:pPr>
              <a:buNone/>
            </a:pPr>
            <a:r>
              <a:rPr lang="en-GB" sz="2000" b="1" dirty="0">
                <a:latin typeface="+mj-lt"/>
              </a:rPr>
              <a:t>Agonist </a:t>
            </a:r>
            <a:r>
              <a:rPr lang="en-GB" sz="2000" dirty="0">
                <a:latin typeface="+mj-lt"/>
              </a:rPr>
              <a:t>/ prime mover</a:t>
            </a:r>
          </a:p>
          <a:p>
            <a:r>
              <a:rPr lang="en-GB" sz="2000" dirty="0">
                <a:latin typeface="+mj-lt"/>
              </a:rPr>
              <a:t>The muscle that contracts to create movement</a:t>
            </a:r>
          </a:p>
          <a:p>
            <a:pPr>
              <a:buNone/>
            </a:pPr>
            <a:r>
              <a:rPr lang="en-GB" sz="2000" b="1" dirty="0">
                <a:latin typeface="+mj-lt"/>
              </a:rPr>
              <a:t>Antagonist</a:t>
            </a:r>
          </a:p>
          <a:p>
            <a:r>
              <a:rPr lang="en-GB" sz="2000" dirty="0">
                <a:latin typeface="+mj-lt"/>
              </a:rPr>
              <a:t>The muscle that relaxes during movement</a:t>
            </a:r>
          </a:p>
          <a:p>
            <a:pPr>
              <a:buNone/>
            </a:pPr>
            <a:r>
              <a:rPr lang="en-GB" sz="2000" b="1" dirty="0">
                <a:latin typeface="+mj-lt"/>
              </a:rPr>
              <a:t>Antagonistic pair</a:t>
            </a:r>
          </a:p>
          <a:p>
            <a:r>
              <a:rPr lang="en-GB" sz="2000" dirty="0">
                <a:latin typeface="+mj-lt"/>
              </a:rPr>
              <a:t>The agonist and the antagonist combined are known as an antagonistic pair (the agonist contracts while the antagonist relaxes)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EDC98D-0352-C647-93A9-01DEEBF8F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9" y="1268760"/>
            <a:ext cx="4608511" cy="25922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85E02B-2FE6-7C40-944B-AD9E4FC961B3}"/>
              </a:ext>
            </a:extLst>
          </p:cNvPr>
          <p:cNvSpPr txBox="1"/>
          <p:nvPr/>
        </p:nvSpPr>
        <p:spPr>
          <a:xfrm>
            <a:off x="611560" y="1268760"/>
            <a:ext cx="3147664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+mj-lt"/>
              </a:rPr>
              <a:t>When muscles work in pairs it is known as an ‘antagonistic muscle action’. As one muscle contracts, the other relaxes to enable movement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1A85B0A4-83E6-AF71-EEE4-3934D3F3C74A}"/>
              </a:ext>
            </a:extLst>
          </p:cNvPr>
          <p:cNvSpPr txBox="1">
            <a:spLocks/>
          </p:cNvSpPr>
          <p:nvPr/>
        </p:nvSpPr>
        <p:spPr>
          <a:xfrm>
            <a:off x="557878" y="647596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2AF888-C42D-B611-14A5-4613328A6DE1}"/>
              </a:ext>
            </a:extLst>
          </p:cNvPr>
          <p:cNvSpPr txBox="1"/>
          <p:nvPr/>
        </p:nvSpPr>
        <p:spPr>
          <a:xfrm>
            <a:off x="5538122" y="65373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959527-0CE7-0A7A-6C34-DE3E4DE1EC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B314D0-F555-B09D-1C99-8FAC4DF764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4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>
                <a:latin typeface="+mj-lt"/>
              </a:rPr>
              <a:t>Antagonistic muscle 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5915000" cy="2232248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000" u="sng" dirty="0">
                <a:latin typeface="+mj-lt"/>
              </a:rPr>
              <a:t>Example</a:t>
            </a:r>
          </a:p>
          <a:p>
            <a:pPr>
              <a:buFontTx/>
              <a:buChar char="-"/>
            </a:pPr>
            <a:r>
              <a:rPr lang="en-GB" sz="2000" dirty="0">
                <a:latin typeface="+mj-lt"/>
              </a:rPr>
              <a:t>During the upward phase of a bicep curl</a:t>
            </a:r>
          </a:p>
          <a:p>
            <a:pPr>
              <a:buFontTx/>
              <a:buChar char="-"/>
            </a:pPr>
            <a:r>
              <a:rPr lang="en-GB" sz="2000" dirty="0">
                <a:latin typeface="+mj-lt"/>
              </a:rPr>
              <a:t>The bicep (agonist) contracts and shortens, creating flexion at the elbow joint</a:t>
            </a:r>
          </a:p>
          <a:p>
            <a:pPr>
              <a:buFontTx/>
              <a:buChar char="-"/>
            </a:pPr>
            <a:r>
              <a:rPr lang="en-GB" sz="2000" dirty="0">
                <a:latin typeface="+mj-lt"/>
              </a:rPr>
              <a:t>The </a:t>
            </a:r>
            <a:r>
              <a:rPr lang="en-GB" sz="2000" dirty="0" err="1">
                <a:latin typeface="+mj-lt"/>
              </a:rPr>
              <a:t>tricep</a:t>
            </a:r>
            <a:r>
              <a:rPr lang="en-GB" sz="2000" dirty="0">
                <a:latin typeface="+mj-lt"/>
              </a:rPr>
              <a:t> (antagonist) relaxes, allowing movement to occur</a:t>
            </a:r>
          </a:p>
          <a:p>
            <a:pPr marL="0" indent="0">
              <a:buNone/>
            </a:pPr>
            <a:endParaRPr lang="en-GB" sz="2000" u="sng" dirty="0">
              <a:latin typeface="+mj-lt"/>
            </a:endParaRPr>
          </a:p>
          <a:p>
            <a:pPr>
              <a:buFontTx/>
              <a:buChar char="-"/>
            </a:pPr>
            <a:endParaRPr lang="en-GB" sz="2000" dirty="0">
              <a:latin typeface="+mj-lt"/>
            </a:endParaRPr>
          </a:p>
          <a:p>
            <a:pPr>
              <a:buFontTx/>
              <a:buChar char="-"/>
            </a:pPr>
            <a:endParaRPr lang="en-GB" sz="2000" dirty="0">
              <a:latin typeface="+mj-lt"/>
            </a:endParaRPr>
          </a:p>
          <a:p>
            <a:pPr marL="0" indent="0">
              <a:buNone/>
            </a:pPr>
            <a:endParaRPr lang="en-GB" sz="2000" dirty="0">
              <a:latin typeface="+mj-lt"/>
            </a:endParaRPr>
          </a:p>
          <a:p>
            <a:pPr marL="0" indent="0">
              <a:buNone/>
            </a:pPr>
            <a:endParaRPr lang="en-GB" sz="2000" dirty="0">
              <a:latin typeface="+mj-lt"/>
            </a:endParaRPr>
          </a:p>
          <a:p>
            <a:pPr marL="0" indent="0">
              <a:buNone/>
            </a:pPr>
            <a:endParaRPr lang="en-GB" sz="20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33B509-779F-674F-A8FF-0D0EC768A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1437" y="1484784"/>
            <a:ext cx="2252936" cy="22322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13DE0BB-7263-9441-BDC6-8414305A9DE7}"/>
              </a:ext>
            </a:extLst>
          </p:cNvPr>
          <p:cNvSpPr txBox="1">
            <a:spLocks/>
          </p:cNvSpPr>
          <p:nvPr/>
        </p:nvSpPr>
        <p:spPr>
          <a:xfrm>
            <a:off x="457199" y="3798168"/>
            <a:ext cx="8237173" cy="2727176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GB" sz="2000" u="sng" dirty="0">
                <a:latin typeface="+mj-lt"/>
              </a:rPr>
              <a:t>Task</a:t>
            </a:r>
          </a:p>
          <a:p>
            <a:pPr marL="0" indent="0" algn="ctr">
              <a:buFont typeface="Wingdings 2"/>
              <a:buNone/>
            </a:pPr>
            <a:endParaRPr lang="en-GB" sz="2000" dirty="0">
              <a:latin typeface="+mj-lt"/>
            </a:endParaRPr>
          </a:p>
          <a:p>
            <a:pPr marL="0" indent="0">
              <a:buNone/>
            </a:pPr>
            <a:r>
              <a:rPr lang="en-GB" sz="2000" dirty="0">
                <a:latin typeface="+mj-lt"/>
              </a:rPr>
              <a:t>For each of the following movements, state the agonist and the antagonist</a:t>
            </a:r>
          </a:p>
          <a:p>
            <a:pPr>
              <a:buFontTx/>
              <a:buChar char="-"/>
            </a:pPr>
            <a:endParaRPr lang="en-GB" sz="2000" dirty="0">
              <a:latin typeface="+mj-lt"/>
            </a:endParaRPr>
          </a:p>
          <a:p>
            <a:pPr marL="457200" indent="-457200">
              <a:buAutoNum type="arabicParenR"/>
            </a:pPr>
            <a:r>
              <a:rPr lang="en-GB" sz="2000" dirty="0">
                <a:latin typeface="+mj-lt"/>
              </a:rPr>
              <a:t>Extension at the knee (kicking a ball in football) </a:t>
            </a:r>
            <a:endParaRPr lang="en-GB" sz="1500" dirty="0">
              <a:latin typeface="+mj-lt"/>
            </a:endParaRPr>
          </a:p>
          <a:p>
            <a:pPr marL="457200" indent="-457200">
              <a:buAutoNum type="arabicParenR"/>
            </a:pPr>
            <a:r>
              <a:rPr lang="en-GB" sz="2000" dirty="0">
                <a:latin typeface="+mj-lt"/>
              </a:rPr>
              <a:t>Extension at the hip (pulling the leg back when running)</a:t>
            </a:r>
          </a:p>
          <a:p>
            <a:pPr marL="0" indent="0">
              <a:buNone/>
            </a:pPr>
            <a:endParaRPr lang="en-GB" sz="2000" dirty="0">
              <a:latin typeface="+mj-lt"/>
            </a:endParaRPr>
          </a:p>
          <a:p>
            <a:pPr>
              <a:buFontTx/>
              <a:buChar char="-"/>
            </a:pPr>
            <a:endParaRPr lang="en-GB" sz="2000" dirty="0">
              <a:latin typeface="+mj-lt"/>
            </a:endParaRPr>
          </a:p>
          <a:p>
            <a:pPr>
              <a:buFontTx/>
              <a:buChar char="-"/>
            </a:pPr>
            <a:endParaRPr lang="en-GB" sz="2000" dirty="0">
              <a:latin typeface="+mj-lt"/>
            </a:endParaRPr>
          </a:p>
          <a:p>
            <a:pPr marL="0" indent="0">
              <a:buFont typeface="Wingdings 2"/>
              <a:buNone/>
            </a:pPr>
            <a:endParaRPr lang="en-GB" sz="2000" dirty="0">
              <a:latin typeface="+mj-lt"/>
            </a:endParaRPr>
          </a:p>
          <a:p>
            <a:pPr marL="0" indent="0">
              <a:buFont typeface="Wingdings 2"/>
              <a:buNone/>
            </a:pPr>
            <a:endParaRPr lang="en-GB" sz="2000" dirty="0">
              <a:latin typeface="+mj-lt"/>
            </a:endParaRPr>
          </a:p>
          <a:p>
            <a:pPr marL="0" indent="0">
              <a:buFont typeface="Wingdings 2"/>
              <a:buNone/>
            </a:pPr>
            <a:endParaRPr lang="en-GB" sz="2000" dirty="0">
              <a:latin typeface="+mj-lt"/>
            </a:endParaRP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081ACA00-5FE2-281C-8E92-33CE7C11000D}"/>
              </a:ext>
            </a:extLst>
          </p:cNvPr>
          <p:cNvSpPr txBox="1">
            <a:spLocks/>
          </p:cNvSpPr>
          <p:nvPr/>
        </p:nvSpPr>
        <p:spPr>
          <a:xfrm>
            <a:off x="557878" y="647596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73D4C8-46D8-ACD0-92F4-E526D4D37899}"/>
              </a:ext>
            </a:extLst>
          </p:cNvPr>
          <p:cNvSpPr txBox="1"/>
          <p:nvPr/>
        </p:nvSpPr>
        <p:spPr>
          <a:xfrm>
            <a:off x="5538122" y="65373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FFFA03-C566-0552-E333-113E35E42C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AAFAA1-0209-804E-B26F-73AED884E8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17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36104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GB" sz="4400" dirty="0">
                <a:latin typeface="+mj-lt"/>
              </a:rPr>
              <a:t>The types of muscular contraction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256584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GB" sz="2200" dirty="0">
                <a:latin typeface="+mj-lt"/>
              </a:rPr>
              <a:t>Muscles don’t always get shorter as they contract</a:t>
            </a:r>
          </a:p>
          <a:p>
            <a:r>
              <a:rPr lang="en-GB" sz="2200" dirty="0">
                <a:latin typeface="+mj-lt"/>
              </a:rPr>
              <a:t>There are two ways in which muscles contract, isotonic and isometric contractions</a:t>
            </a:r>
            <a:endParaRPr lang="en-GB" sz="2400" b="1" u="sng" dirty="0">
              <a:latin typeface="+mj-lt"/>
            </a:endParaRPr>
          </a:p>
          <a:p>
            <a:r>
              <a:rPr lang="en-GB" sz="2200" b="1" dirty="0">
                <a:latin typeface="+mj-lt"/>
              </a:rPr>
              <a:t>Isotonic contraction</a:t>
            </a:r>
            <a:r>
              <a:rPr lang="en-GB" sz="2200" dirty="0">
                <a:latin typeface="+mj-lt"/>
              </a:rPr>
              <a:t> - muscles change length as they contract. There are 2 types of isotonic contraction:</a:t>
            </a:r>
          </a:p>
          <a:p>
            <a:pPr lvl="1"/>
            <a:r>
              <a:rPr lang="en-GB" sz="2000" b="1" dirty="0">
                <a:latin typeface="+mj-lt"/>
              </a:rPr>
              <a:t>Concentric contraction </a:t>
            </a:r>
            <a:r>
              <a:rPr lang="en-GB" sz="2000" dirty="0">
                <a:latin typeface="+mj-lt"/>
              </a:rPr>
              <a:t>– The muscle shortens while it contracts (e.g. the hamstring shortens creating flexion at the knee when running)</a:t>
            </a:r>
          </a:p>
          <a:p>
            <a:pPr lvl="1"/>
            <a:r>
              <a:rPr lang="en-GB" sz="2000" b="1" dirty="0">
                <a:latin typeface="+mj-lt"/>
              </a:rPr>
              <a:t>Eccentric contraction</a:t>
            </a:r>
            <a:r>
              <a:rPr lang="en-GB" sz="2000" dirty="0">
                <a:latin typeface="+mj-lt"/>
              </a:rPr>
              <a:t> - The muscle lengthens while it contracts (e.g. the quadriceps lengthen during the downward phase of a squat, allowing the knee to bend with control)</a:t>
            </a:r>
          </a:p>
          <a:p>
            <a:r>
              <a:rPr lang="en-GB" sz="2200" b="1" dirty="0">
                <a:latin typeface="+mj-lt"/>
              </a:rPr>
              <a:t>Isometric contraction</a:t>
            </a:r>
            <a:r>
              <a:rPr lang="en-GB" sz="2200" dirty="0">
                <a:latin typeface="+mj-lt"/>
              </a:rPr>
              <a:t> – The muscle contracts but stays the same length (e.g. the deltoids contract isometrically when holding the bar above the head in an Olympic weight lift)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90CE7B3-546B-BC43-90B9-DE2B8BDCFF41}"/>
              </a:ext>
            </a:extLst>
          </p:cNvPr>
          <p:cNvSpPr/>
          <p:nvPr/>
        </p:nvSpPr>
        <p:spPr>
          <a:xfrm>
            <a:off x="179512" y="2420888"/>
            <a:ext cx="8784976" cy="352839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484FA5ED-38BE-801F-B0EB-56FA0EEC1242}"/>
              </a:ext>
            </a:extLst>
          </p:cNvPr>
          <p:cNvSpPr txBox="1">
            <a:spLocks/>
          </p:cNvSpPr>
          <p:nvPr/>
        </p:nvSpPr>
        <p:spPr>
          <a:xfrm>
            <a:off x="557878" y="647596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D358D5-8570-9FC7-F15B-9A311FD7FCAF}"/>
              </a:ext>
            </a:extLst>
          </p:cNvPr>
          <p:cNvSpPr txBox="1"/>
          <p:nvPr/>
        </p:nvSpPr>
        <p:spPr>
          <a:xfrm>
            <a:off x="5538122" y="65373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E69C92-F8CD-F903-3330-CB1214805E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EFE174-45C1-A801-0E2C-CA898D5BE6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469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GB" sz="4400" dirty="0">
                <a:latin typeface="+mj-lt"/>
              </a:rPr>
              <a:t>The types of muscular contraction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695800"/>
          </a:xfrm>
        </p:spPr>
        <p:txBody>
          <a:bodyPr>
            <a:normAutofit/>
          </a:bodyPr>
          <a:lstStyle/>
          <a:p>
            <a:pPr>
              <a:buNone/>
            </a:pPr>
            <a:endParaRPr lang="en-GB" dirty="0">
              <a:latin typeface="+mj-lt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51801"/>
            <a:ext cx="8640960" cy="530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251520" y="1628800"/>
            <a:ext cx="8568952" cy="24482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3284984"/>
            <a:ext cx="100811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Isotonic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D5279CA-FFC0-684E-8045-FA54A0A1C0BC}"/>
              </a:ext>
            </a:extLst>
          </p:cNvPr>
          <p:cNvSpPr/>
          <p:nvPr/>
        </p:nvSpPr>
        <p:spPr>
          <a:xfrm>
            <a:off x="251520" y="4204900"/>
            <a:ext cx="8568952" cy="24482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55ADF3-90B0-4349-BF83-7797E16D9BB7}"/>
              </a:ext>
            </a:extLst>
          </p:cNvPr>
          <p:cNvSpPr txBox="1"/>
          <p:nvPr/>
        </p:nvSpPr>
        <p:spPr>
          <a:xfrm>
            <a:off x="107504" y="5896146"/>
            <a:ext cx="115212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Isometric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B9FF435E-E543-66ED-4137-F43238397F5E}"/>
              </a:ext>
            </a:extLst>
          </p:cNvPr>
          <p:cNvSpPr txBox="1">
            <a:spLocks/>
          </p:cNvSpPr>
          <p:nvPr/>
        </p:nvSpPr>
        <p:spPr>
          <a:xfrm>
            <a:off x="557878" y="647596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9FD133-5F3D-5A20-F83D-465682E16053}"/>
              </a:ext>
            </a:extLst>
          </p:cNvPr>
          <p:cNvSpPr txBox="1"/>
          <p:nvPr/>
        </p:nvSpPr>
        <p:spPr>
          <a:xfrm>
            <a:off x="5538122" y="65373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9EFCFC-5D90-E217-47F4-1E2AFE60B2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111E99-BFE0-F2BD-BE62-C4EC085EE1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2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GB" sz="4000" i="1" u="sng" dirty="0">
                <a:latin typeface="+mj-lt"/>
              </a:rPr>
              <a:t>Task</a:t>
            </a:r>
            <a:r>
              <a:rPr lang="en-GB" sz="4000" i="1" dirty="0">
                <a:latin typeface="+mj-lt"/>
              </a:rPr>
              <a:t> – copy and complete the table</a:t>
            </a:r>
            <a:endParaRPr lang="en-GB" sz="4000" dirty="0">
              <a:latin typeface="+mj-lt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67657B5-D3D4-7545-8A61-35244EFF6B15}"/>
              </a:ext>
            </a:extLst>
          </p:cNvPr>
          <p:cNvGraphicFramePr>
            <a:graphicFrameLocks noGrp="1"/>
          </p:cNvGraphicFramePr>
          <p:nvPr/>
        </p:nvGraphicFramePr>
        <p:xfrm>
          <a:off x="467544" y="1561358"/>
          <a:ext cx="8229600" cy="47479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390892953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1127179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882292638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45540651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361894977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64395325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Joint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Agonist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+mj-lt"/>
                        </a:rPr>
                        <a:t>Movement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+mj-lt"/>
                        </a:rPr>
                        <a:t>Antagonist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Movement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3715863"/>
                  </a:ext>
                </a:extLst>
              </a:tr>
              <a:tr h="730367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Elbow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Flexion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Biceps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Concentric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Triceps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Eccentric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3343267"/>
                  </a:ext>
                </a:extLst>
              </a:tr>
              <a:tr h="730367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Elbow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Extension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Triceps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Concentric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Biceps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Eccentric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7811847"/>
                  </a:ext>
                </a:extLst>
              </a:tr>
              <a:tr h="730367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Knee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Extension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Quadriceps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3715143"/>
                  </a:ext>
                </a:extLst>
              </a:tr>
              <a:tr h="730367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Knee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Hamstrings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1856541"/>
                  </a:ext>
                </a:extLst>
              </a:tr>
              <a:tr h="730367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Ankle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Plantar-flexion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Tibialis anterior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4339475"/>
                  </a:ext>
                </a:extLst>
              </a:tr>
              <a:tr h="730367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Ankle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Tibialis anterior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2282682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DFD53E-BC53-D0AF-5AAE-4AEACACD5A80}"/>
              </a:ext>
            </a:extLst>
          </p:cNvPr>
          <p:cNvSpPr txBox="1">
            <a:spLocks/>
          </p:cNvSpPr>
          <p:nvPr/>
        </p:nvSpPr>
        <p:spPr>
          <a:xfrm>
            <a:off x="557878" y="647596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319608-117A-0887-E7D9-2BEBA41D45D3}"/>
              </a:ext>
            </a:extLst>
          </p:cNvPr>
          <p:cNvSpPr txBox="1"/>
          <p:nvPr/>
        </p:nvSpPr>
        <p:spPr>
          <a:xfrm>
            <a:off x="5538122" y="65373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D73CAF-D460-C119-F284-22C35C8681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E7AAAC-94AA-DE5B-3D93-6FA7601E72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7773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5408" y="2564904"/>
            <a:ext cx="7851648" cy="720080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en-GB" sz="3600" dirty="0"/>
              <a:t> </a:t>
            </a:r>
            <a:br>
              <a:rPr lang="en-GB" dirty="0"/>
            </a:br>
            <a:r>
              <a:rPr lang="en-GB" sz="4900" dirty="0"/>
              <a:t>1.6 Muscle fibre types</a:t>
            </a:r>
            <a:endParaRPr lang="en-GB" sz="41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5408" y="3356992"/>
            <a:ext cx="7851648" cy="1896616"/>
          </a:xfrm>
          <a:ln>
            <a:solidFill>
              <a:schemeClr val="tx1"/>
            </a:solidFill>
          </a:ln>
        </p:spPr>
        <p:txBody>
          <a:bodyPr>
            <a:normAutofit fontScale="92500"/>
          </a:bodyPr>
          <a:lstStyle/>
          <a:p>
            <a:pPr algn="ctr"/>
            <a:r>
              <a:rPr lang="en-GB" dirty="0">
                <a:latin typeface="+mj-lt"/>
              </a:rPr>
              <a:t> </a:t>
            </a:r>
            <a:r>
              <a:rPr lang="en-GB" u="sng" dirty="0">
                <a:latin typeface="+mj-lt"/>
              </a:rPr>
              <a:t>Learning objectives</a:t>
            </a:r>
          </a:p>
          <a:p>
            <a:pPr algn="l"/>
            <a:r>
              <a:rPr lang="en-GB" dirty="0">
                <a:latin typeface="+mj-lt"/>
              </a:rPr>
              <a:t> 1) Identify the differences between fast and slow twitch fibres</a:t>
            </a:r>
          </a:p>
          <a:p>
            <a:pPr algn="l"/>
            <a:r>
              <a:rPr lang="en-GB" dirty="0">
                <a:latin typeface="+mj-lt"/>
              </a:rPr>
              <a:t> 2) Explain how fast and slow twitch fibres impact on physical</a:t>
            </a:r>
          </a:p>
          <a:p>
            <a:pPr algn="l"/>
            <a:r>
              <a:rPr lang="en-GB" dirty="0">
                <a:latin typeface="+mj-lt"/>
              </a:rPr>
              <a:t>      activities</a:t>
            </a:r>
          </a:p>
          <a:p>
            <a:endParaRPr lang="en-GB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5856E02-3AE4-6F4C-9FA8-CBFC0D893D7E}"/>
              </a:ext>
            </a:extLst>
          </p:cNvPr>
          <p:cNvSpPr/>
          <p:nvPr/>
        </p:nvSpPr>
        <p:spPr>
          <a:xfrm>
            <a:off x="395536" y="395952"/>
            <a:ext cx="4101954" cy="156966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643DB1-4BBD-BB4D-A4C9-0168BE0B6EAA}"/>
              </a:ext>
            </a:extLst>
          </p:cNvPr>
          <p:cNvSpPr txBox="1"/>
          <p:nvPr/>
        </p:nvSpPr>
        <p:spPr>
          <a:xfrm>
            <a:off x="539552" y="623590"/>
            <a:ext cx="38164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+mj-lt"/>
              </a:rPr>
              <a:t>Anatomy and Physiology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230995E-E580-684D-8F8E-61100EA943C9}"/>
              </a:ext>
            </a:extLst>
          </p:cNvPr>
          <p:cNvSpPr/>
          <p:nvPr/>
        </p:nvSpPr>
        <p:spPr>
          <a:xfrm>
            <a:off x="4603913" y="395952"/>
            <a:ext cx="4101954" cy="1569661"/>
          </a:xfrm>
          <a:prstGeom prst="roundRect">
            <a:avLst/>
          </a:prstGeom>
          <a:gradFill flip="none" rotWithShape="1">
            <a:gsLst>
              <a:gs pos="0">
                <a:srgbClr val="D883FF">
                  <a:tint val="66000"/>
                  <a:satMod val="160000"/>
                </a:srgbClr>
              </a:gs>
              <a:gs pos="50000">
                <a:srgbClr val="D883FF">
                  <a:tint val="44500"/>
                  <a:satMod val="160000"/>
                </a:srgbClr>
              </a:gs>
              <a:gs pos="100000">
                <a:srgbClr val="D883FF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B26D15-AB79-7743-9BA8-D26F7EECCBBE}"/>
              </a:ext>
            </a:extLst>
          </p:cNvPr>
          <p:cNvSpPr txBox="1"/>
          <p:nvPr/>
        </p:nvSpPr>
        <p:spPr>
          <a:xfrm>
            <a:off x="4745427" y="395953"/>
            <a:ext cx="38164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u="sng" dirty="0">
                <a:solidFill>
                  <a:sysClr val="windowText" lastClr="000000"/>
                </a:solidFill>
                <a:latin typeface="+mj-lt"/>
              </a:rPr>
              <a:t>Chapter 1</a:t>
            </a:r>
            <a:endParaRPr lang="en-GB" sz="3200" dirty="0">
              <a:solidFill>
                <a:sysClr val="windowText" lastClr="000000"/>
              </a:solidFill>
              <a:latin typeface="+mj-lt"/>
            </a:endParaRPr>
          </a:p>
          <a:p>
            <a:pPr algn="ctr"/>
            <a:r>
              <a:rPr lang="en-GB" sz="3200" dirty="0">
                <a:solidFill>
                  <a:sysClr val="windowText" lastClr="000000"/>
                </a:solidFill>
                <a:latin typeface="+mj-lt"/>
              </a:rPr>
              <a:t>The skeletal and muscular system</a:t>
            </a:r>
            <a:endParaRPr lang="en-US" sz="3200" dirty="0">
              <a:solidFill>
                <a:sysClr val="windowText" lastClr="000000"/>
              </a:solidFill>
              <a:latin typeface="+mj-lt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8425F76A-6952-38B9-3CC5-70BAB7CAB251}"/>
              </a:ext>
            </a:extLst>
          </p:cNvPr>
          <p:cNvSpPr txBox="1">
            <a:spLocks/>
          </p:cNvSpPr>
          <p:nvPr/>
        </p:nvSpPr>
        <p:spPr>
          <a:xfrm>
            <a:off x="557878" y="647596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CF8C86-E9D0-2639-E17B-CBFEAF23BDC3}"/>
              </a:ext>
            </a:extLst>
          </p:cNvPr>
          <p:cNvSpPr txBox="1"/>
          <p:nvPr/>
        </p:nvSpPr>
        <p:spPr>
          <a:xfrm>
            <a:off x="5538122" y="65373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5E6F4D-3B63-2473-27AD-683835B322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636783A-155E-76B1-8018-B3A15674A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8828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936104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>
                <a:latin typeface="+mj-lt"/>
              </a:rPr>
              <a:t>What you need to know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22CA44-D817-C649-9183-CE9B2A00A0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22" y="2636912"/>
            <a:ext cx="8652854" cy="150113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5CD972-75A7-389E-EE6F-5B8DB46D1359}"/>
              </a:ext>
            </a:extLst>
          </p:cNvPr>
          <p:cNvSpPr txBox="1">
            <a:spLocks/>
          </p:cNvSpPr>
          <p:nvPr/>
        </p:nvSpPr>
        <p:spPr>
          <a:xfrm>
            <a:off x="557878" y="647596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9FB8B4-6E46-81BE-664A-8E1EF2B47AA2}"/>
              </a:ext>
            </a:extLst>
          </p:cNvPr>
          <p:cNvSpPr txBox="1"/>
          <p:nvPr/>
        </p:nvSpPr>
        <p:spPr>
          <a:xfrm>
            <a:off x="5538122" y="65373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AF3B73-D62B-D600-ECF8-2786DCE0C5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CD4490-FFFD-C3EA-6345-602F9F1E76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9770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>
                <a:latin typeface="+mj-lt"/>
              </a:rPr>
              <a:t>Muscle fibre types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2448272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en-GB" dirty="0">
                <a:latin typeface="+mj-lt"/>
              </a:rPr>
              <a:t>Everyone has a mixture of different muscle fibre types</a:t>
            </a:r>
          </a:p>
          <a:p>
            <a:pPr lvl="1"/>
            <a:r>
              <a:rPr lang="en-GB" dirty="0">
                <a:latin typeface="+mj-lt"/>
              </a:rPr>
              <a:t>Some are more suited to endurance activities</a:t>
            </a:r>
          </a:p>
          <a:p>
            <a:pPr lvl="1"/>
            <a:r>
              <a:rPr lang="en-GB" dirty="0">
                <a:latin typeface="+mj-lt"/>
              </a:rPr>
              <a:t>While some work best for short, high intensity bursts</a:t>
            </a:r>
          </a:p>
          <a:p>
            <a:pPr marL="393192" lvl="1" indent="0">
              <a:buNone/>
            </a:pPr>
            <a:endParaRPr lang="en-GB" dirty="0">
              <a:latin typeface="+mj-lt"/>
            </a:endParaRPr>
          </a:p>
          <a:p>
            <a:r>
              <a:rPr lang="en-GB" dirty="0">
                <a:latin typeface="+mj-lt"/>
              </a:rPr>
              <a:t>Muscle fibres can be classified as </a:t>
            </a:r>
            <a:r>
              <a:rPr lang="en-GB" b="1" dirty="0">
                <a:latin typeface="+mj-lt"/>
              </a:rPr>
              <a:t>fast twitch</a:t>
            </a:r>
            <a:r>
              <a:rPr lang="en-GB" dirty="0">
                <a:latin typeface="+mj-lt"/>
              </a:rPr>
              <a:t> or </a:t>
            </a:r>
            <a:r>
              <a:rPr lang="en-GB" b="1" dirty="0">
                <a:latin typeface="+mj-lt"/>
              </a:rPr>
              <a:t>slow twitch</a:t>
            </a:r>
          </a:p>
          <a:p>
            <a:pPr marL="0" indent="0">
              <a:buNone/>
            </a:pPr>
            <a:endParaRPr lang="en-GB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86BC82-0770-7244-924A-0174E7F77D05}"/>
              </a:ext>
            </a:extLst>
          </p:cNvPr>
          <p:cNvSpPr txBox="1"/>
          <p:nvPr/>
        </p:nvSpPr>
        <p:spPr>
          <a:xfrm>
            <a:off x="5724128" y="416649"/>
            <a:ext cx="3312368" cy="7848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+mj-lt"/>
              </a:rPr>
              <a:t>What are you better at? Sprinting or long-distance running? The answer to this </a:t>
            </a:r>
            <a:r>
              <a:rPr lang="en-US" sz="1500" b="1" dirty="0">
                <a:latin typeface="+mj-lt"/>
              </a:rPr>
              <a:t>may</a:t>
            </a:r>
            <a:r>
              <a:rPr lang="en-US" sz="1500" dirty="0">
                <a:latin typeface="+mj-lt"/>
              </a:rPr>
              <a:t> be found in your muscles!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4CE4C06-72A5-4046-BAE0-983603345344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4024468"/>
          <a:ext cx="8229600" cy="25008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3175005031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304192267"/>
                    </a:ext>
                  </a:extLst>
                </a:gridCol>
              </a:tblGrid>
              <a:tr h="397590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Fast twitch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Slow twitch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5305473"/>
                  </a:ext>
                </a:extLst>
              </a:tr>
              <a:tr h="2103286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endParaRPr lang="en-US" dirty="0">
                        <a:latin typeface="+mj-lt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>
                          <a:latin typeface="+mj-lt"/>
                        </a:rPr>
                        <a:t>Thicker </a:t>
                      </a:r>
                      <a:r>
                        <a:rPr lang="en-US" dirty="0" err="1">
                          <a:latin typeface="+mj-lt"/>
                        </a:rPr>
                        <a:t>fibres</a:t>
                      </a:r>
                      <a:endParaRPr lang="en-US" dirty="0">
                        <a:latin typeface="+mj-lt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>
                          <a:latin typeface="+mj-lt"/>
                        </a:rPr>
                        <a:t>Faster to contract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>
                          <a:latin typeface="+mj-lt"/>
                        </a:rPr>
                        <a:t>Tire more quickly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>
                          <a:latin typeface="+mj-lt"/>
                        </a:rPr>
                        <a:t>More powerful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>
                          <a:latin typeface="+mj-lt"/>
                        </a:rPr>
                        <a:t>Lower in endurance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+mj-lt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>
                          <a:latin typeface="+mj-lt"/>
                        </a:rPr>
                        <a:t>Smaller </a:t>
                      </a:r>
                      <a:r>
                        <a:rPr lang="en-US" dirty="0" err="1">
                          <a:latin typeface="+mj-lt"/>
                        </a:rPr>
                        <a:t>fibres</a:t>
                      </a:r>
                      <a:endParaRPr lang="en-US" dirty="0">
                        <a:latin typeface="+mj-lt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>
                          <a:latin typeface="+mj-lt"/>
                        </a:rPr>
                        <a:t>Slower to contract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>
                          <a:latin typeface="+mj-lt"/>
                        </a:rPr>
                        <a:t>Can contract for long periods without tiring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>
                          <a:latin typeface="+mj-lt"/>
                        </a:rPr>
                        <a:t>Suitable for endurance activities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9535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20782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725918-C3D1-1542-86F9-62E42D49FF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900"/>
          <a:stretch/>
        </p:blipFill>
        <p:spPr>
          <a:xfrm>
            <a:off x="0" y="188640"/>
            <a:ext cx="9141714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4753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>
                <a:latin typeface="+mj-lt"/>
              </a:rPr>
              <a:t>Muscle fibre types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512447"/>
          <a:ext cx="8229600" cy="50128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8233">
                <a:tc>
                  <a:txBody>
                    <a:bodyPr/>
                    <a:lstStyle/>
                    <a:p>
                      <a:r>
                        <a:rPr lang="en-GB" sz="2200" dirty="0">
                          <a:latin typeface="+mj-lt"/>
                        </a:rPr>
                        <a:t>Feature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>
                          <a:latin typeface="+mj-lt"/>
                        </a:rPr>
                        <a:t>Fast</a:t>
                      </a:r>
                      <a:r>
                        <a:rPr lang="en-GB" sz="2200" baseline="0" dirty="0">
                          <a:latin typeface="+mj-lt"/>
                        </a:rPr>
                        <a:t> twitch</a:t>
                      </a:r>
                      <a:endParaRPr lang="en-GB" sz="2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>
                          <a:latin typeface="+mj-lt"/>
                        </a:rPr>
                        <a:t>Slow twitch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3380">
                <a:tc>
                  <a:txBody>
                    <a:bodyPr/>
                    <a:lstStyle/>
                    <a:p>
                      <a:r>
                        <a:rPr lang="en-GB" sz="2200" dirty="0">
                          <a:latin typeface="+mj-lt"/>
                        </a:rPr>
                        <a:t>Force produced (high/low)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84523">
                <a:tc>
                  <a:txBody>
                    <a:bodyPr/>
                    <a:lstStyle/>
                    <a:p>
                      <a:r>
                        <a:rPr lang="en-GB" sz="2200" dirty="0">
                          <a:latin typeface="+mj-lt"/>
                        </a:rPr>
                        <a:t>Fatigue resistance (high/low)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83380">
                <a:tc>
                  <a:txBody>
                    <a:bodyPr/>
                    <a:lstStyle/>
                    <a:p>
                      <a:r>
                        <a:rPr lang="en-GB" sz="2200" dirty="0">
                          <a:latin typeface="+mj-lt"/>
                        </a:rPr>
                        <a:t>Speed of contraction (faster/slower)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83380">
                <a:tc>
                  <a:txBody>
                    <a:bodyPr/>
                    <a:lstStyle/>
                    <a:p>
                      <a:r>
                        <a:rPr lang="en-GB" sz="2200" dirty="0">
                          <a:latin typeface="+mj-lt"/>
                        </a:rPr>
                        <a:t>Example of 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827053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8FBFE35-A5C5-D940-9955-A647BFA40AFD}"/>
              </a:ext>
            </a:extLst>
          </p:cNvPr>
          <p:cNvSpPr txBox="1"/>
          <p:nvPr/>
        </p:nvSpPr>
        <p:spPr>
          <a:xfrm>
            <a:off x="7380312" y="370483"/>
            <a:ext cx="117728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Copy and complete the table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DD3E4616-0DF4-D4FF-23DF-A7FE85547C6E}"/>
              </a:ext>
            </a:extLst>
          </p:cNvPr>
          <p:cNvSpPr txBox="1">
            <a:spLocks/>
          </p:cNvSpPr>
          <p:nvPr/>
        </p:nvSpPr>
        <p:spPr>
          <a:xfrm>
            <a:off x="557878" y="647596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E91A16-FFB0-66A3-0894-58A783257FAC}"/>
              </a:ext>
            </a:extLst>
          </p:cNvPr>
          <p:cNvSpPr txBox="1"/>
          <p:nvPr/>
        </p:nvSpPr>
        <p:spPr>
          <a:xfrm>
            <a:off x="5538122" y="65373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D93013-EA1E-FD34-A087-FCD584EBAA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2DCBE6-7C13-1472-4621-F37342F0A0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76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36104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GB" sz="4800" dirty="0">
                <a:latin typeface="+mj-lt"/>
              </a:rPr>
              <a:t>Protection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184576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en-GB" dirty="0">
                <a:latin typeface="+mj-lt"/>
              </a:rPr>
              <a:t>The internal organs are soft, delicate and easily damaged</a:t>
            </a:r>
          </a:p>
          <a:p>
            <a:pPr lvl="1"/>
            <a:r>
              <a:rPr lang="en-GB" dirty="0">
                <a:latin typeface="+mj-lt"/>
              </a:rPr>
              <a:t>These vital organs are protected by the skeleton</a:t>
            </a:r>
          </a:p>
          <a:p>
            <a:pPr>
              <a:buNone/>
            </a:pPr>
            <a:endParaRPr lang="en-GB" dirty="0">
              <a:latin typeface="+mj-lt"/>
            </a:endParaRPr>
          </a:p>
          <a:p>
            <a:pPr algn="ctr">
              <a:buNone/>
            </a:pPr>
            <a:r>
              <a:rPr lang="en-GB" sz="2400" b="1" i="1" dirty="0">
                <a:latin typeface="+mj-lt"/>
              </a:rPr>
              <a:t>Which organs are protected by each of the following bones?</a:t>
            </a:r>
          </a:p>
          <a:p>
            <a:pPr algn="ctr">
              <a:buNone/>
            </a:pPr>
            <a:endParaRPr lang="en-GB" sz="2400" b="1" i="1" dirty="0">
              <a:latin typeface="+mj-lt"/>
            </a:endParaRPr>
          </a:p>
          <a:p>
            <a:pPr algn="ctr">
              <a:buNone/>
            </a:pPr>
            <a:endParaRPr lang="en-GB" sz="2400" b="1" i="1" dirty="0">
              <a:latin typeface="+mj-lt"/>
            </a:endParaRPr>
          </a:p>
          <a:p>
            <a:pPr algn="ctr">
              <a:buNone/>
            </a:pPr>
            <a:endParaRPr lang="en-GB" sz="2400" b="1" i="1" dirty="0">
              <a:latin typeface="+mj-lt"/>
            </a:endParaRPr>
          </a:p>
          <a:p>
            <a:pPr algn="ctr">
              <a:buNone/>
            </a:pPr>
            <a:endParaRPr lang="en-GB" sz="2400" b="1" i="1" dirty="0">
              <a:latin typeface="+mj-lt"/>
            </a:endParaRPr>
          </a:p>
          <a:p>
            <a:pPr>
              <a:buNone/>
            </a:pPr>
            <a:endParaRPr lang="en-GB" u="sng" dirty="0">
              <a:latin typeface="+mj-lt"/>
            </a:endParaRPr>
          </a:p>
          <a:p>
            <a:pPr>
              <a:buNone/>
            </a:pPr>
            <a:endParaRPr lang="en-GB" i="1" dirty="0">
              <a:latin typeface="+mj-lt"/>
            </a:endParaRPr>
          </a:p>
          <a:p>
            <a:pPr>
              <a:buNone/>
            </a:pPr>
            <a:r>
              <a:rPr lang="en-GB" sz="2000" b="1" i="1" dirty="0">
                <a:latin typeface="+mj-lt"/>
              </a:rPr>
              <a:t>E.g. “the cranium protects the brain”</a:t>
            </a:r>
          </a:p>
        </p:txBody>
      </p:sp>
      <p:pic>
        <p:nvPicPr>
          <p:cNvPr id="5" name="Picture 12" descr="skull (MX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199" y="3451655"/>
            <a:ext cx="2199423" cy="2057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68A24C-DC63-3947-AECE-AA186884E8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222" y="3349029"/>
            <a:ext cx="2666930" cy="22518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33E540-63D1-1949-943F-E39E720347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431641"/>
            <a:ext cx="1826973" cy="2086620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2392134-F8A5-5C46-9F7F-DCBB2397410A}"/>
              </a:ext>
            </a:extLst>
          </p:cNvPr>
          <p:cNvSpPr/>
          <p:nvPr/>
        </p:nvSpPr>
        <p:spPr>
          <a:xfrm>
            <a:off x="323528" y="5877272"/>
            <a:ext cx="8524353" cy="41604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7EFE003F-DD0B-B559-FBC1-07D255B16090}"/>
              </a:ext>
            </a:extLst>
          </p:cNvPr>
          <p:cNvSpPr txBox="1">
            <a:spLocks/>
          </p:cNvSpPr>
          <p:nvPr/>
        </p:nvSpPr>
        <p:spPr>
          <a:xfrm>
            <a:off x="557878" y="647596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BEB816-CE1A-A752-622B-1CBCF68C7FFA}"/>
              </a:ext>
            </a:extLst>
          </p:cNvPr>
          <p:cNvSpPr txBox="1"/>
          <p:nvPr/>
        </p:nvSpPr>
        <p:spPr>
          <a:xfrm>
            <a:off x="5538122" y="65373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E00C5F-5EB4-D3A1-06BD-D68B8FEC01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1C2C66-A1E9-62BB-91FE-B34EDAA748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71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56" y="260648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GB" sz="4400" dirty="0">
                <a:latin typeface="+mj-lt"/>
              </a:rPr>
              <a:t>Muscle fibre types and energy supply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56" y="1484784"/>
            <a:ext cx="8229600" cy="1728192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en-GB" dirty="0">
                <a:latin typeface="+mj-lt"/>
              </a:rPr>
              <a:t>The type of muscle fibre used in a physical activity is also linked to the muscle’s need for energy</a:t>
            </a:r>
          </a:p>
          <a:p>
            <a:r>
              <a:rPr lang="en-GB" dirty="0">
                <a:latin typeface="+mj-lt"/>
              </a:rPr>
              <a:t>Energy is supplied in different ways for different types of exercise</a:t>
            </a:r>
          </a:p>
          <a:p>
            <a:pPr marL="393192" lvl="1" indent="0">
              <a:buNone/>
            </a:pPr>
            <a:endParaRPr lang="en-GB" dirty="0">
              <a:latin typeface="+mj-lt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4CE4C06-72A5-4046-BAE0-983603345344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3294112"/>
          <a:ext cx="8229600" cy="335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3175005031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304192267"/>
                    </a:ext>
                  </a:extLst>
                </a:gridCol>
              </a:tblGrid>
              <a:tr h="51370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+mj-lt"/>
                        </a:rPr>
                        <a:t>Aerobic exercise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+mj-lt"/>
                        </a:rPr>
                        <a:t>Anaerobic exercise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5305473"/>
                  </a:ext>
                </a:extLst>
              </a:tr>
              <a:tr h="2717530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>
                          <a:latin typeface="+mj-lt"/>
                        </a:rPr>
                        <a:t>Moderate intensity activities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>
                          <a:latin typeface="+mj-lt"/>
                        </a:rPr>
                        <a:t>Over long periods of time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>
                          <a:latin typeface="+mj-lt"/>
                        </a:rPr>
                        <a:t>Oxygen is used to produce energy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>
                          <a:latin typeface="+mj-lt"/>
                        </a:rPr>
                        <a:t>E.g. walking, jogging, swimming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endParaRPr lang="en-US" dirty="0">
                        <a:latin typeface="+mj-lt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>
                          <a:latin typeface="+mj-lt"/>
                        </a:rPr>
                        <a:t>Associated with slow twitch muscle </a:t>
                      </a:r>
                      <a:r>
                        <a:rPr lang="en-US" dirty="0" err="1">
                          <a:latin typeface="+mj-lt"/>
                        </a:rPr>
                        <a:t>fibres</a:t>
                      </a:r>
                      <a:endParaRPr lang="en-US" dirty="0">
                        <a:latin typeface="+mj-lt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>
                          <a:latin typeface="+mj-lt"/>
                        </a:rPr>
                        <a:t>People with a high proportion of slow twitch muscle </a:t>
                      </a:r>
                      <a:r>
                        <a:rPr lang="en-US" dirty="0" err="1">
                          <a:latin typeface="+mj-lt"/>
                        </a:rPr>
                        <a:t>fibres</a:t>
                      </a:r>
                      <a:r>
                        <a:rPr lang="en-US" dirty="0">
                          <a:latin typeface="+mj-lt"/>
                        </a:rPr>
                        <a:t> are better suited to aerobic activities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>
                          <a:latin typeface="+mj-lt"/>
                        </a:rPr>
                        <a:t>High intensity activities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>
                          <a:latin typeface="+mj-lt"/>
                        </a:rPr>
                        <a:t>Over short periods of time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>
                          <a:latin typeface="+mj-lt"/>
                        </a:rPr>
                        <a:t>Lactic acid is produced as a bi-product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>
                          <a:latin typeface="+mj-lt"/>
                        </a:rPr>
                        <a:t>E.g. sprinting, javelin, shot-put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endParaRPr lang="en-US" dirty="0">
                        <a:latin typeface="+mj-lt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>
                          <a:latin typeface="+mj-lt"/>
                        </a:rPr>
                        <a:t>Associated with fast twitch muscle </a:t>
                      </a:r>
                      <a:r>
                        <a:rPr lang="en-US" dirty="0" err="1">
                          <a:latin typeface="+mj-lt"/>
                        </a:rPr>
                        <a:t>fibres</a:t>
                      </a:r>
                      <a:endParaRPr lang="en-US" dirty="0">
                        <a:latin typeface="+mj-lt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en-US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People with a high proportion of fast twitch muscle </a:t>
                      </a:r>
                      <a:r>
                        <a:rPr kumimoji="0" lang="en-US" kern="1200" dirty="0" err="1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fibres</a:t>
                      </a:r>
                      <a:r>
                        <a:rPr kumimoji="0" lang="en-US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are better suited to anaerobic / power activities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953555"/>
                  </a:ext>
                </a:extLst>
              </a:tr>
            </a:tbl>
          </a:graphicData>
        </a:graphic>
      </p:graphicFrame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5C311AEF-135A-E017-10A2-00212C46EAA4}"/>
              </a:ext>
            </a:extLst>
          </p:cNvPr>
          <p:cNvSpPr txBox="1">
            <a:spLocks/>
          </p:cNvSpPr>
          <p:nvPr/>
        </p:nvSpPr>
        <p:spPr>
          <a:xfrm>
            <a:off x="557878" y="647596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FE7D1F-2D11-C5B2-EE78-5A905E76E1B5}"/>
              </a:ext>
            </a:extLst>
          </p:cNvPr>
          <p:cNvSpPr txBox="1"/>
          <p:nvPr/>
        </p:nvSpPr>
        <p:spPr>
          <a:xfrm>
            <a:off x="5538122" y="65373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A136A2-DC82-B7D0-FA24-FE31484B0E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DBC1A9-0746-16BD-EC83-12ADD0D945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25729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>
                <a:latin typeface="+mj-lt"/>
              </a:rPr>
              <a:t>Summary quiz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04056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514350" indent="-514350">
              <a:buAutoNum type="arabicParenR"/>
            </a:pPr>
            <a:r>
              <a:rPr lang="en-GB" dirty="0">
                <a:latin typeface="+mj-lt"/>
              </a:rPr>
              <a:t>The muscle located at the front of the thigh</a:t>
            </a:r>
          </a:p>
          <a:p>
            <a:pPr marL="880110" lvl="1" indent="-514350">
              <a:buFont typeface="+mj-lt"/>
              <a:buAutoNum type="alphaUcPeriod"/>
            </a:pPr>
            <a:r>
              <a:rPr lang="en-GB" dirty="0">
                <a:latin typeface="+mj-lt"/>
              </a:rPr>
              <a:t>Hamstrings</a:t>
            </a:r>
          </a:p>
          <a:p>
            <a:pPr marL="880110" lvl="1" indent="-514350">
              <a:buFont typeface="+mj-lt"/>
              <a:buAutoNum type="alphaUcPeriod"/>
            </a:pPr>
            <a:r>
              <a:rPr lang="en-GB" dirty="0" err="1">
                <a:latin typeface="+mj-lt"/>
              </a:rPr>
              <a:t>Gastrocnemius</a:t>
            </a:r>
            <a:endParaRPr lang="en-GB" dirty="0">
              <a:latin typeface="+mj-lt"/>
            </a:endParaRPr>
          </a:p>
          <a:p>
            <a:pPr marL="880110" lvl="1" indent="-514350">
              <a:buFont typeface="+mj-lt"/>
              <a:buAutoNum type="alphaUcPeriod"/>
            </a:pPr>
            <a:r>
              <a:rPr lang="en-GB" dirty="0">
                <a:latin typeface="+mj-lt"/>
              </a:rPr>
              <a:t>Quadriceps</a:t>
            </a:r>
          </a:p>
          <a:p>
            <a:pPr marL="514350" indent="-514350">
              <a:buAutoNum type="arabicParenR"/>
            </a:pPr>
            <a:r>
              <a:rPr lang="en-GB" dirty="0">
                <a:latin typeface="+mj-lt"/>
              </a:rPr>
              <a:t>The muscle located at the shoulder</a:t>
            </a:r>
          </a:p>
          <a:p>
            <a:pPr marL="880110" lvl="1" indent="-514350">
              <a:buFont typeface="+mj-lt"/>
              <a:buAutoNum type="alphaUcPeriod"/>
            </a:pPr>
            <a:r>
              <a:rPr lang="en-GB" dirty="0" err="1">
                <a:latin typeface="+mj-lt"/>
              </a:rPr>
              <a:t>Latissimus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dorsi</a:t>
            </a:r>
            <a:endParaRPr lang="en-GB" dirty="0">
              <a:latin typeface="+mj-lt"/>
            </a:endParaRPr>
          </a:p>
          <a:p>
            <a:pPr marL="880110" lvl="1" indent="-514350">
              <a:buFont typeface="+mj-lt"/>
              <a:buAutoNum type="alphaUcPeriod"/>
            </a:pPr>
            <a:r>
              <a:rPr lang="en-GB" dirty="0" err="1">
                <a:latin typeface="+mj-lt"/>
              </a:rPr>
              <a:t>Trapezius</a:t>
            </a:r>
            <a:endParaRPr lang="en-GB" dirty="0">
              <a:latin typeface="+mj-lt"/>
            </a:endParaRPr>
          </a:p>
          <a:p>
            <a:pPr marL="880110" lvl="1" indent="-514350">
              <a:buFont typeface="+mj-lt"/>
              <a:buAutoNum type="alphaUcPeriod"/>
            </a:pPr>
            <a:r>
              <a:rPr lang="en-GB" dirty="0">
                <a:latin typeface="+mj-lt"/>
              </a:rPr>
              <a:t>Deltoids</a:t>
            </a:r>
          </a:p>
          <a:p>
            <a:pPr marL="514350" indent="-514350">
              <a:buAutoNum type="arabicParenR"/>
            </a:pPr>
            <a:r>
              <a:rPr lang="en-GB" dirty="0">
                <a:latin typeface="+mj-lt"/>
              </a:rPr>
              <a:t>The muscle located at the chest</a:t>
            </a:r>
          </a:p>
          <a:p>
            <a:pPr marL="880110" lvl="1" indent="-514350">
              <a:buFont typeface="+mj-lt"/>
              <a:buAutoNum type="alphaUcPeriod"/>
            </a:pPr>
            <a:r>
              <a:rPr lang="en-GB" dirty="0">
                <a:latin typeface="+mj-lt"/>
              </a:rPr>
              <a:t>Pectorals</a:t>
            </a:r>
          </a:p>
          <a:p>
            <a:pPr marL="880110" lvl="1" indent="-514350">
              <a:buFont typeface="+mj-lt"/>
              <a:buAutoNum type="alphaUcPeriod"/>
            </a:pPr>
            <a:r>
              <a:rPr lang="en-GB" dirty="0" err="1">
                <a:latin typeface="+mj-lt"/>
              </a:rPr>
              <a:t>Gluteals</a:t>
            </a:r>
            <a:endParaRPr lang="en-GB" dirty="0">
              <a:latin typeface="+mj-lt"/>
            </a:endParaRPr>
          </a:p>
          <a:p>
            <a:pPr marL="880110" lvl="1" indent="-514350">
              <a:buFont typeface="+mj-lt"/>
              <a:buAutoNum type="alphaUcPeriod"/>
            </a:pPr>
            <a:r>
              <a:rPr lang="en-GB" dirty="0" err="1">
                <a:latin typeface="+mj-lt"/>
              </a:rPr>
              <a:t>Tibialis</a:t>
            </a:r>
            <a:r>
              <a:rPr lang="en-GB" dirty="0">
                <a:latin typeface="+mj-lt"/>
              </a:rPr>
              <a:t> anterior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67FAE96F-1440-2C3D-43E7-53A05C6ED02F}"/>
              </a:ext>
            </a:extLst>
          </p:cNvPr>
          <p:cNvSpPr txBox="1">
            <a:spLocks/>
          </p:cNvSpPr>
          <p:nvPr/>
        </p:nvSpPr>
        <p:spPr>
          <a:xfrm>
            <a:off x="557878" y="647596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3050E1-BA8B-1F21-CB3D-45FB41B3E513}"/>
              </a:ext>
            </a:extLst>
          </p:cNvPr>
          <p:cNvSpPr txBox="1"/>
          <p:nvPr/>
        </p:nvSpPr>
        <p:spPr>
          <a:xfrm>
            <a:off x="5538122" y="65373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1CBBDA-3855-97FC-0495-6D88EF2BDF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566044-E82E-2624-7DBE-F4D7E4B583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90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>
                <a:latin typeface="+mj-lt"/>
              </a:rPr>
              <a:t>Summary quiz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04056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arenR" startAt="4"/>
            </a:pPr>
            <a:r>
              <a:rPr lang="en-GB" dirty="0">
                <a:latin typeface="+mj-lt"/>
              </a:rPr>
              <a:t>The agonist during ‘plantar flexion’ at the ankle joint</a:t>
            </a:r>
          </a:p>
          <a:p>
            <a:pPr marL="880110" lvl="1" indent="-514350">
              <a:buFont typeface="+mj-lt"/>
              <a:buAutoNum type="alphaUcPeriod"/>
            </a:pPr>
            <a:r>
              <a:rPr lang="en-GB" dirty="0" err="1">
                <a:latin typeface="+mj-lt"/>
              </a:rPr>
              <a:t>Tibialis</a:t>
            </a:r>
            <a:r>
              <a:rPr lang="en-GB" dirty="0">
                <a:latin typeface="+mj-lt"/>
              </a:rPr>
              <a:t> anterior</a:t>
            </a:r>
          </a:p>
          <a:p>
            <a:pPr marL="880110" lvl="1" indent="-514350">
              <a:buFont typeface="+mj-lt"/>
              <a:buAutoNum type="alphaUcPeriod"/>
            </a:pPr>
            <a:r>
              <a:rPr lang="en-GB" dirty="0">
                <a:latin typeface="+mj-lt"/>
              </a:rPr>
              <a:t>Hamstrings</a:t>
            </a:r>
          </a:p>
          <a:p>
            <a:pPr marL="880110" lvl="1" indent="-514350">
              <a:buFont typeface="+mj-lt"/>
              <a:buAutoNum type="alphaUcPeriod"/>
            </a:pPr>
            <a:r>
              <a:rPr lang="en-GB" dirty="0" err="1">
                <a:latin typeface="+mj-lt"/>
              </a:rPr>
              <a:t>Gastrocnemius</a:t>
            </a:r>
            <a:endParaRPr lang="en-GB" dirty="0">
              <a:latin typeface="+mj-lt"/>
            </a:endParaRPr>
          </a:p>
          <a:p>
            <a:pPr marL="514350" indent="-514350">
              <a:buFont typeface="+mj-lt"/>
              <a:buAutoNum type="arabicParenR" startAt="4"/>
            </a:pPr>
            <a:r>
              <a:rPr lang="en-GB" dirty="0">
                <a:latin typeface="+mj-lt"/>
              </a:rPr>
              <a:t>The antagonist during flexion at the elbow joint</a:t>
            </a:r>
          </a:p>
          <a:p>
            <a:pPr marL="880110" lvl="1" indent="-514350">
              <a:buFont typeface="+mj-lt"/>
              <a:buAutoNum type="alphaUcPeriod"/>
            </a:pPr>
            <a:r>
              <a:rPr lang="en-GB" dirty="0" err="1">
                <a:latin typeface="+mj-lt"/>
              </a:rPr>
              <a:t>Tricep</a:t>
            </a:r>
            <a:endParaRPr lang="en-GB" dirty="0">
              <a:latin typeface="+mj-lt"/>
            </a:endParaRPr>
          </a:p>
          <a:p>
            <a:pPr marL="880110" lvl="1" indent="-514350">
              <a:buFont typeface="+mj-lt"/>
              <a:buAutoNum type="alphaUcPeriod"/>
            </a:pPr>
            <a:r>
              <a:rPr lang="en-GB" dirty="0">
                <a:latin typeface="+mj-lt"/>
              </a:rPr>
              <a:t>Bicep</a:t>
            </a:r>
          </a:p>
          <a:p>
            <a:pPr marL="880110" lvl="1" indent="-514350">
              <a:buFont typeface="+mj-lt"/>
              <a:buAutoNum type="alphaUcPeriod"/>
            </a:pPr>
            <a:r>
              <a:rPr lang="en-GB" dirty="0">
                <a:latin typeface="+mj-lt"/>
              </a:rPr>
              <a:t>Deltoids</a:t>
            </a:r>
          </a:p>
          <a:p>
            <a:pPr marL="514350" indent="-514350">
              <a:buFont typeface="+mj-lt"/>
              <a:buAutoNum type="arabicParenR" startAt="4"/>
            </a:pPr>
            <a:r>
              <a:rPr lang="en-GB" dirty="0">
                <a:latin typeface="+mj-lt"/>
              </a:rPr>
              <a:t>The agonist at the knee during a squat</a:t>
            </a:r>
          </a:p>
          <a:p>
            <a:pPr marL="880110" lvl="1" indent="-514350">
              <a:buFont typeface="+mj-lt"/>
              <a:buAutoNum type="alphaUcPeriod"/>
            </a:pPr>
            <a:r>
              <a:rPr lang="en-GB" dirty="0">
                <a:latin typeface="+mj-lt"/>
              </a:rPr>
              <a:t>Hamstrings</a:t>
            </a:r>
          </a:p>
          <a:p>
            <a:pPr marL="880110" lvl="1" indent="-514350">
              <a:buFont typeface="+mj-lt"/>
              <a:buAutoNum type="alphaUcPeriod"/>
            </a:pPr>
            <a:r>
              <a:rPr lang="en-GB" dirty="0">
                <a:latin typeface="+mj-lt"/>
              </a:rPr>
              <a:t>Hip flexors</a:t>
            </a:r>
          </a:p>
          <a:p>
            <a:pPr marL="880110" lvl="1" indent="-514350">
              <a:buFont typeface="+mj-lt"/>
              <a:buAutoNum type="alphaUcPeriod"/>
            </a:pPr>
            <a:r>
              <a:rPr lang="en-GB" dirty="0">
                <a:latin typeface="+mj-lt"/>
              </a:rPr>
              <a:t>Quadriceps</a:t>
            </a:r>
          </a:p>
          <a:p>
            <a:pPr marL="514350" indent="-514350">
              <a:buFont typeface="+mj-lt"/>
              <a:buAutoNum type="arabicParenR" startAt="4"/>
            </a:pPr>
            <a:r>
              <a:rPr lang="en-GB" dirty="0">
                <a:latin typeface="+mj-lt"/>
              </a:rPr>
              <a:t>The agonist during extension at the hip</a:t>
            </a:r>
          </a:p>
          <a:p>
            <a:pPr marL="880110" lvl="1" indent="-514350">
              <a:buFont typeface="+mj-lt"/>
              <a:buAutoNum type="alphaUcPeriod"/>
            </a:pPr>
            <a:r>
              <a:rPr lang="en-GB" dirty="0">
                <a:latin typeface="+mj-lt"/>
              </a:rPr>
              <a:t>Hip flexors</a:t>
            </a:r>
          </a:p>
          <a:p>
            <a:pPr marL="880110" lvl="1" indent="-514350">
              <a:buFont typeface="+mj-lt"/>
              <a:buAutoNum type="alphaUcPeriod"/>
            </a:pPr>
            <a:r>
              <a:rPr lang="en-GB" dirty="0" err="1">
                <a:latin typeface="+mj-lt"/>
              </a:rPr>
              <a:t>Gluteals</a:t>
            </a:r>
            <a:endParaRPr lang="en-GB" dirty="0">
              <a:latin typeface="+mj-lt"/>
            </a:endParaRPr>
          </a:p>
          <a:p>
            <a:pPr marL="880110" lvl="1" indent="-514350">
              <a:buFont typeface="+mj-lt"/>
              <a:buAutoNum type="alphaUcPeriod"/>
            </a:pPr>
            <a:r>
              <a:rPr lang="en-GB" dirty="0">
                <a:latin typeface="+mj-lt"/>
              </a:rPr>
              <a:t>Quadriceps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C0E9E706-F2C2-9825-DDFD-08F7A40C6523}"/>
              </a:ext>
            </a:extLst>
          </p:cNvPr>
          <p:cNvSpPr txBox="1">
            <a:spLocks/>
          </p:cNvSpPr>
          <p:nvPr/>
        </p:nvSpPr>
        <p:spPr>
          <a:xfrm>
            <a:off x="557878" y="647596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1085CB-8B30-6E10-D6B0-E4E760DD57F8}"/>
              </a:ext>
            </a:extLst>
          </p:cNvPr>
          <p:cNvSpPr txBox="1"/>
          <p:nvPr/>
        </p:nvSpPr>
        <p:spPr>
          <a:xfrm>
            <a:off x="5538122" y="65373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4B286F-F18A-6D66-937D-A3B451D3E4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8945C4-049B-4745-28FD-066CD33DCE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74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>
                <a:latin typeface="+mj-lt"/>
              </a:rPr>
              <a:t>Summary quiz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04056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arenR" startAt="8"/>
            </a:pPr>
            <a:r>
              <a:rPr lang="en-GB" dirty="0">
                <a:latin typeface="+mj-lt"/>
              </a:rPr>
              <a:t>During the downward phase of a Basketball jump shot</a:t>
            </a:r>
          </a:p>
          <a:p>
            <a:pPr marL="880110" lvl="1" indent="-514350">
              <a:buFont typeface="+mj-lt"/>
              <a:buAutoNum type="alphaUcPeriod"/>
            </a:pPr>
            <a:r>
              <a:rPr lang="en-GB" dirty="0">
                <a:latin typeface="+mj-lt"/>
              </a:rPr>
              <a:t>Isometric contraction of the hamstrings</a:t>
            </a:r>
          </a:p>
          <a:p>
            <a:pPr marL="880110" lvl="1" indent="-514350">
              <a:buFont typeface="+mj-lt"/>
              <a:buAutoNum type="alphaUcPeriod"/>
            </a:pPr>
            <a:r>
              <a:rPr lang="en-GB" dirty="0">
                <a:latin typeface="+mj-lt"/>
              </a:rPr>
              <a:t>Eccentric contraction of the quadriceps</a:t>
            </a:r>
          </a:p>
          <a:p>
            <a:pPr marL="880110" lvl="1" indent="-514350">
              <a:buFont typeface="+mj-lt"/>
              <a:buAutoNum type="alphaUcPeriod"/>
            </a:pPr>
            <a:r>
              <a:rPr lang="en-GB" dirty="0">
                <a:latin typeface="+mj-lt"/>
              </a:rPr>
              <a:t>Concentric contraction of the quadriceps</a:t>
            </a:r>
          </a:p>
          <a:p>
            <a:pPr marL="514350" indent="-514350">
              <a:buFont typeface="+mj-lt"/>
              <a:buAutoNum type="arabicParenR" startAt="8"/>
            </a:pPr>
            <a:r>
              <a:rPr lang="en-GB" dirty="0">
                <a:latin typeface="+mj-lt"/>
              </a:rPr>
              <a:t>When kicking a football</a:t>
            </a:r>
          </a:p>
          <a:p>
            <a:pPr marL="880110" lvl="1" indent="-514350">
              <a:buFont typeface="+mj-lt"/>
              <a:buAutoNum type="alphaUcPeriod"/>
            </a:pPr>
            <a:r>
              <a:rPr lang="en-GB" dirty="0">
                <a:latin typeface="+mj-lt"/>
              </a:rPr>
              <a:t>Concentric contraction of the hip flexors</a:t>
            </a:r>
          </a:p>
          <a:p>
            <a:pPr marL="880110" lvl="1" indent="-514350">
              <a:buFont typeface="+mj-lt"/>
              <a:buAutoNum type="alphaUcPeriod"/>
            </a:pPr>
            <a:r>
              <a:rPr lang="en-GB" dirty="0">
                <a:latin typeface="+mj-lt"/>
              </a:rPr>
              <a:t>Concentric contraction of the </a:t>
            </a:r>
            <a:r>
              <a:rPr lang="en-GB" dirty="0" err="1">
                <a:latin typeface="+mj-lt"/>
              </a:rPr>
              <a:t>gluteals</a:t>
            </a:r>
            <a:endParaRPr lang="en-GB" dirty="0">
              <a:latin typeface="+mj-lt"/>
            </a:endParaRPr>
          </a:p>
          <a:p>
            <a:pPr marL="880110" lvl="1" indent="-514350">
              <a:buFont typeface="+mj-lt"/>
              <a:buAutoNum type="alphaUcPeriod"/>
            </a:pPr>
            <a:r>
              <a:rPr lang="en-GB" dirty="0">
                <a:latin typeface="+mj-lt"/>
              </a:rPr>
              <a:t>Isometric contraction of the </a:t>
            </a:r>
            <a:r>
              <a:rPr lang="en-GB" dirty="0" err="1">
                <a:latin typeface="+mj-lt"/>
              </a:rPr>
              <a:t>gluteals</a:t>
            </a:r>
            <a:endParaRPr lang="en-GB" dirty="0">
              <a:latin typeface="+mj-lt"/>
            </a:endParaRPr>
          </a:p>
          <a:p>
            <a:pPr marL="514350" indent="-514350">
              <a:buFont typeface="+mj-lt"/>
              <a:buAutoNum type="arabicParenR" startAt="8"/>
            </a:pPr>
            <a:r>
              <a:rPr lang="en-GB" dirty="0">
                <a:latin typeface="+mj-lt"/>
              </a:rPr>
              <a:t>Releasing the ball when bowling (underarm) in rounders</a:t>
            </a:r>
          </a:p>
          <a:p>
            <a:pPr marL="880110" lvl="1" indent="-514350">
              <a:buFont typeface="+mj-lt"/>
              <a:buAutoNum type="alphaUcPeriod"/>
            </a:pPr>
            <a:r>
              <a:rPr lang="en-GB" dirty="0">
                <a:latin typeface="+mj-lt"/>
              </a:rPr>
              <a:t>Concentric contraction of the </a:t>
            </a:r>
            <a:r>
              <a:rPr lang="en-GB" dirty="0" err="1">
                <a:latin typeface="+mj-lt"/>
              </a:rPr>
              <a:t>latissimus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dorsi</a:t>
            </a:r>
            <a:endParaRPr lang="en-GB" dirty="0">
              <a:latin typeface="+mj-lt"/>
            </a:endParaRPr>
          </a:p>
          <a:p>
            <a:pPr marL="880110" lvl="1" indent="-514350">
              <a:buFont typeface="+mj-lt"/>
              <a:buAutoNum type="alphaUcPeriod"/>
            </a:pPr>
            <a:r>
              <a:rPr lang="en-GB" dirty="0">
                <a:latin typeface="+mj-lt"/>
              </a:rPr>
              <a:t>Concentric contraction of the deltoids</a:t>
            </a:r>
          </a:p>
          <a:p>
            <a:pPr marL="880110" lvl="1" indent="-514350">
              <a:buFont typeface="+mj-lt"/>
              <a:buAutoNum type="alphaUcPeriod"/>
            </a:pPr>
            <a:r>
              <a:rPr lang="en-GB" dirty="0">
                <a:latin typeface="+mj-lt"/>
              </a:rPr>
              <a:t>Eccentric contraction of the bicep</a:t>
            </a:r>
          </a:p>
          <a:p>
            <a:pPr marL="880110" lvl="1" indent="-514350">
              <a:buFont typeface="+mj-lt"/>
              <a:buAutoNum type="alphaUcPeriod"/>
            </a:pPr>
            <a:endParaRPr lang="en-GB" dirty="0">
              <a:latin typeface="+mj-lt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712EB6B4-162D-BE17-AC84-7337FC7B6C23}"/>
              </a:ext>
            </a:extLst>
          </p:cNvPr>
          <p:cNvSpPr txBox="1">
            <a:spLocks/>
          </p:cNvSpPr>
          <p:nvPr/>
        </p:nvSpPr>
        <p:spPr>
          <a:xfrm>
            <a:off x="557878" y="647596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1211E5-DB4E-3582-832D-A4319633B380}"/>
              </a:ext>
            </a:extLst>
          </p:cNvPr>
          <p:cNvSpPr txBox="1"/>
          <p:nvPr/>
        </p:nvSpPr>
        <p:spPr>
          <a:xfrm>
            <a:off x="5538122" y="65373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BE1686-EFEF-4F37-F652-9D2B780911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5F1AF0-AF5C-7B3B-B299-95BC3A0454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82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>
                <a:latin typeface="+mj-lt"/>
              </a:rPr>
              <a:t>Summary quiz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04056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514350" indent="-514350">
              <a:buFont typeface="+mj-lt"/>
              <a:buAutoNum type="arabicParenR" startAt="11"/>
            </a:pPr>
            <a:r>
              <a:rPr lang="en-GB" dirty="0">
                <a:latin typeface="+mj-lt"/>
              </a:rPr>
              <a:t>Pushing in a Rugby scrum without moving</a:t>
            </a:r>
          </a:p>
          <a:p>
            <a:pPr marL="880110" lvl="1" indent="-514350">
              <a:buFont typeface="+mj-lt"/>
              <a:buAutoNum type="alphaUcPeriod"/>
            </a:pPr>
            <a:r>
              <a:rPr lang="en-GB" dirty="0">
                <a:latin typeface="+mj-lt"/>
              </a:rPr>
              <a:t>Isometric contraction of the </a:t>
            </a:r>
            <a:r>
              <a:rPr lang="en-GB" dirty="0" err="1">
                <a:latin typeface="+mj-lt"/>
              </a:rPr>
              <a:t>gastrocnemius</a:t>
            </a:r>
            <a:endParaRPr lang="en-GB" dirty="0">
              <a:latin typeface="+mj-lt"/>
            </a:endParaRPr>
          </a:p>
          <a:p>
            <a:pPr marL="880110" lvl="1" indent="-514350">
              <a:buFont typeface="+mj-lt"/>
              <a:buAutoNum type="alphaUcPeriod"/>
            </a:pPr>
            <a:r>
              <a:rPr lang="en-GB" dirty="0">
                <a:latin typeface="+mj-lt"/>
              </a:rPr>
              <a:t>Eccentric contraction of the </a:t>
            </a:r>
            <a:r>
              <a:rPr lang="en-GB" dirty="0" err="1">
                <a:latin typeface="+mj-lt"/>
              </a:rPr>
              <a:t>gastrocnemius</a:t>
            </a:r>
            <a:endParaRPr lang="en-GB" dirty="0">
              <a:latin typeface="+mj-lt"/>
            </a:endParaRPr>
          </a:p>
          <a:p>
            <a:pPr marL="880110" lvl="1" indent="-514350">
              <a:buFont typeface="+mj-lt"/>
              <a:buAutoNum type="alphaUcPeriod"/>
            </a:pPr>
            <a:r>
              <a:rPr lang="en-GB" dirty="0">
                <a:latin typeface="+mj-lt"/>
              </a:rPr>
              <a:t>Concentric contraction of the </a:t>
            </a:r>
            <a:r>
              <a:rPr lang="en-GB" dirty="0" err="1">
                <a:latin typeface="+mj-lt"/>
              </a:rPr>
              <a:t>gastrocnemius</a:t>
            </a:r>
            <a:endParaRPr lang="en-GB" dirty="0">
              <a:latin typeface="+mj-lt"/>
            </a:endParaRPr>
          </a:p>
          <a:p>
            <a:pPr marL="514350" indent="-514350">
              <a:buFont typeface="+mj-lt"/>
              <a:buAutoNum type="arabicParenR" startAt="11"/>
            </a:pPr>
            <a:r>
              <a:rPr lang="en-GB" dirty="0">
                <a:latin typeface="+mj-lt"/>
              </a:rPr>
              <a:t>The muscle fibre most suited to a 50m freestyle swimmer</a:t>
            </a:r>
          </a:p>
          <a:p>
            <a:pPr marL="880110" lvl="1" indent="-514350">
              <a:buFont typeface="+mj-lt"/>
              <a:buAutoNum type="alphaUcPeriod"/>
            </a:pPr>
            <a:r>
              <a:rPr lang="en-GB" dirty="0">
                <a:latin typeface="+mj-lt"/>
              </a:rPr>
              <a:t>Slow twitch</a:t>
            </a:r>
          </a:p>
          <a:p>
            <a:pPr marL="880110" lvl="1" indent="-514350">
              <a:buFont typeface="+mj-lt"/>
              <a:buAutoNum type="alphaUcPeriod"/>
            </a:pPr>
            <a:r>
              <a:rPr lang="en-GB" dirty="0">
                <a:latin typeface="+mj-lt"/>
              </a:rPr>
              <a:t>Fast twitch</a:t>
            </a:r>
          </a:p>
          <a:p>
            <a:pPr marL="514350" indent="-514350">
              <a:buFont typeface="+mj-lt"/>
              <a:buAutoNum type="arabicParenR" startAt="11"/>
            </a:pPr>
            <a:r>
              <a:rPr lang="en-GB" dirty="0">
                <a:latin typeface="+mj-lt"/>
              </a:rPr>
              <a:t>The muscle fibre most suited to a marathon runner</a:t>
            </a:r>
          </a:p>
          <a:p>
            <a:pPr marL="880110" lvl="1" indent="-514350">
              <a:buFont typeface="+mj-lt"/>
              <a:buAutoNum type="alphaUcPeriod"/>
            </a:pPr>
            <a:r>
              <a:rPr lang="en-GB" dirty="0">
                <a:latin typeface="+mj-lt"/>
              </a:rPr>
              <a:t>Slow twitch </a:t>
            </a:r>
          </a:p>
          <a:p>
            <a:pPr marL="880110" lvl="1" indent="-514350">
              <a:buFont typeface="+mj-lt"/>
              <a:buAutoNum type="alphaUcPeriod"/>
            </a:pPr>
            <a:r>
              <a:rPr lang="en-GB" dirty="0">
                <a:latin typeface="+mj-lt"/>
              </a:rPr>
              <a:t>Fast twitch</a:t>
            </a:r>
          </a:p>
          <a:p>
            <a:pPr marL="514350" indent="-514350">
              <a:buFont typeface="+mj-lt"/>
              <a:buAutoNum type="arabicParenR" startAt="11"/>
            </a:pPr>
            <a:endParaRPr lang="en-GB" dirty="0">
              <a:latin typeface="+mj-lt"/>
            </a:endParaRPr>
          </a:p>
          <a:p>
            <a:pPr marL="880110" lvl="1" indent="-514350">
              <a:buFont typeface="+mj-lt"/>
              <a:buAutoNum type="alphaUcPeriod"/>
            </a:pPr>
            <a:endParaRPr lang="en-GB" dirty="0">
              <a:latin typeface="+mj-lt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6BFFAB91-0BE5-CE59-7E67-5F45F87F2691}"/>
              </a:ext>
            </a:extLst>
          </p:cNvPr>
          <p:cNvSpPr txBox="1">
            <a:spLocks/>
          </p:cNvSpPr>
          <p:nvPr/>
        </p:nvSpPr>
        <p:spPr>
          <a:xfrm>
            <a:off x="557878" y="647596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D2F210-84BF-6843-5895-8D0503906F6A}"/>
              </a:ext>
            </a:extLst>
          </p:cNvPr>
          <p:cNvSpPr txBox="1"/>
          <p:nvPr/>
        </p:nvSpPr>
        <p:spPr>
          <a:xfrm>
            <a:off x="5538122" y="65373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BAAD38-66BB-3B41-A4F1-7C60510CEB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0ACFD6-4E68-1A81-739C-35F6D9407B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374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>
                <a:latin typeface="+mj-lt"/>
              </a:rPr>
              <a:t>Summary quiz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04056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514350" indent="-514350">
              <a:buFont typeface="+mj-lt"/>
              <a:buAutoNum type="arabicParenR" startAt="14"/>
            </a:pPr>
            <a:r>
              <a:rPr lang="en-GB" dirty="0">
                <a:latin typeface="+mj-lt"/>
              </a:rPr>
              <a:t>Which activities are better suited to fast twitch and slow twitch muscle fibres?</a:t>
            </a:r>
          </a:p>
          <a:p>
            <a:pPr marL="880110" lvl="1" indent="-514350">
              <a:buFont typeface="+mj-lt"/>
              <a:buAutoNum type="alphaUcPeriod"/>
            </a:pPr>
            <a:endParaRPr lang="en-GB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38D8E1-05A2-314E-B2AA-77FD84E8A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366" y="2391984"/>
            <a:ext cx="1916832" cy="19168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7D8920-EFEA-A943-8B70-9FD165AB61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05" r="14894"/>
          <a:stretch/>
        </p:blipFill>
        <p:spPr>
          <a:xfrm>
            <a:off x="1957366" y="4360100"/>
            <a:ext cx="2088232" cy="20306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9FDC9E-45A7-384A-AE2F-D4A0E2B87467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5299"/>
          <a:stretch/>
        </p:blipFill>
        <p:spPr>
          <a:xfrm>
            <a:off x="4009009" y="2399489"/>
            <a:ext cx="3227287" cy="19168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F67DFC-BDE3-2341-9B7F-6F4D5CEF18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9614" y="4368180"/>
            <a:ext cx="3046682" cy="20306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42481B2-51BE-154C-AB91-9AC276DAE919}"/>
              </a:ext>
            </a:extLst>
          </p:cNvPr>
          <p:cNvSpPr txBox="1"/>
          <p:nvPr/>
        </p:nvSpPr>
        <p:spPr>
          <a:xfrm>
            <a:off x="4124971" y="4536573"/>
            <a:ext cx="31318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1CF3DB-0A0E-5C4D-B027-EC70571567D8}"/>
              </a:ext>
            </a:extLst>
          </p:cNvPr>
          <p:cNvSpPr txBox="1"/>
          <p:nvPr/>
        </p:nvSpPr>
        <p:spPr>
          <a:xfrm>
            <a:off x="1919921" y="4536573"/>
            <a:ext cx="31318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6A5F1B-9D93-CC45-B7D5-9F6B23D0293D}"/>
              </a:ext>
            </a:extLst>
          </p:cNvPr>
          <p:cNvSpPr txBox="1"/>
          <p:nvPr/>
        </p:nvSpPr>
        <p:spPr>
          <a:xfrm>
            <a:off x="3954016" y="2547803"/>
            <a:ext cx="31318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3DF45A-5372-A44F-A643-C2CEEB22E11F}"/>
              </a:ext>
            </a:extLst>
          </p:cNvPr>
          <p:cNvSpPr txBox="1"/>
          <p:nvPr/>
        </p:nvSpPr>
        <p:spPr>
          <a:xfrm>
            <a:off x="1919921" y="2547803"/>
            <a:ext cx="31318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A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FCA69FA9-CCC4-34B6-90CC-FBD53FFB630F}"/>
              </a:ext>
            </a:extLst>
          </p:cNvPr>
          <p:cNvSpPr txBox="1">
            <a:spLocks/>
          </p:cNvSpPr>
          <p:nvPr/>
        </p:nvSpPr>
        <p:spPr>
          <a:xfrm>
            <a:off x="557878" y="647596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323031-8755-ABA4-B459-D70CA6B83E3D}"/>
              </a:ext>
            </a:extLst>
          </p:cNvPr>
          <p:cNvSpPr txBox="1"/>
          <p:nvPr/>
        </p:nvSpPr>
        <p:spPr>
          <a:xfrm>
            <a:off x="5538122" y="65373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4CAAA82-E517-4341-F12D-3FD6BDEB96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F9DF926-23BC-94AC-90E0-11A3F94B4C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95444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>
                <a:latin typeface="+mj-lt"/>
              </a:rPr>
              <a:t>Summary quiz - answers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04056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514350" indent="-514350">
              <a:buAutoNum type="arabicParenR"/>
            </a:pPr>
            <a:r>
              <a:rPr lang="en-GB" dirty="0">
                <a:latin typeface="+mj-lt"/>
              </a:rPr>
              <a:t>C</a:t>
            </a:r>
          </a:p>
          <a:p>
            <a:pPr marL="514350" indent="-514350">
              <a:buAutoNum type="arabicParenR"/>
            </a:pPr>
            <a:r>
              <a:rPr lang="en-GB" dirty="0">
                <a:latin typeface="+mj-lt"/>
              </a:rPr>
              <a:t>C</a:t>
            </a:r>
          </a:p>
          <a:p>
            <a:pPr marL="514350" indent="-514350">
              <a:buAutoNum type="arabicParenR"/>
            </a:pPr>
            <a:r>
              <a:rPr lang="en-GB" dirty="0">
                <a:latin typeface="+mj-lt"/>
              </a:rPr>
              <a:t>A</a:t>
            </a:r>
          </a:p>
          <a:p>
            <a:pPr marL="514350" indent="-514350">
              <a:buAutoNum type="arabicParenR"/>
            </a:pPr>
            <a:r>
              <a:rPr lang="en-GB" dirty="0">
                <a:latin typeface="+mj-lt"/>
              </a:rPr>
              <a:t>C</a:t>
            </a:r>
          </a:p>
          <a:p>
            <a:pPr marL="514350" indent="-514350">
              <a:buAutoNum type="arabicParenR"/>
            </a:pPr>
            <a:r>
              <a:rPr lang="en-GB" dirty="0">
                <a:latin typeface="+mj-lt"/>
              </a:rPr>
              <a:t>B</a:t>
            </a:r>
          </a:p>
          <a:p>
            <a:pPr marL="514350" indent="-514350">
              <a:buAutoNum type="arabicParenR"/>
            </a:pPr>
            <a:r>
              <a:rPr lang="en-GB" dirty="0">
                <a:latin typeface="+mj-lt"/>
              </a:rPr>
              <a:t>C</a:t>
            </a:r>
          </a:p>
          <a:p>
            <a:pPr marL="514350" indent="-514350">
              <a:buAutoNum type="arabicParenR"/>
            </a:pPr>
            <a:r>
              <a:rPr lang="en-GB" dirty="0">
                <a:latin typeface="+mj-lt"/>
              </a:rPr>
              <a:t>B</a:t>
            </a:r>
          </a:p>
          <a:p>
            <a:pPr marL="514350" indent="-514350">
              <a:buAutoNum type="arabicParenR"/>
            </a:pPr>
            <a:r>
              <a:rPr lang="en-GB" dirty="0">
                <a:latin typeface="+mj-lt"/>
              </a:rPr>
              <a:t>B</a:t>
            </a:r>
          </a:p>
          <a:p>
            <a:pPr marL="514350" indent="-514350">
              <a:buAutoNum type="arabicParenR"/>
            </a:pPr>
            <a:r>
              <a:rPr lang="en-GB" dirty="0">
                <a:latin typeface="+mj-lt"/>
              </a:rPr>
              <a:t>A</a:t>
            </a:r>
          </a:p>
          <a:p>
            <a:pPr marL="514350" indent="-514350">
              <a:buAutoNum type="arabicParenR"/>
            </a:pPr>
            <a:r>
              <a:rPr lang="en-GB" dirty="0">
                <a:latin typeface="+mj-lt"/>
              </a:rPr>
              <a:t>B</a:t>
            </a:r>
          </a:p>
          <a:p>
            <a:pPr marL="514350" indent="-514350">
              <a:buAutoNum type="arabicParenR"/>
            </a:pPr>
            <a:r>
              <a:rPr lang="en-GB" dirty="0">
                <a:latin typeface="+mj-lt"/>
              </a:rPr>
              <a:t>A</a:t>
            </a:r>
          </a:p>
          <a:p>
            <a:pPr marL="514350" indent="-514350">
              <a:buAutoNum type="arabicParenR"/>
            </a:pPr>
            <a:r>
              <a:rPr lang="en-GB" dirty="0">
                <a:latin typeface="+mj-lt"/>
              </a:rPr>
              <a:t>B</a:t>
            </a:r>
          </a:p>
          <a:p>
            <a:pPr marL="514350" indent="-514350">
              <a:buAutoNum type="arabicParenR"/>
            </a:pPr>
            <a:r>
              <a:rPr lang="en-GB" dirty="0">
                <a:latin typeface="+mj-lt"/>
              </a:rPr>
              <a:t>A</a:t>
            </a:r>
          </a:p>
          <a:p>
            <a:pPr marL="514350" indent="-514350">
              <a:buAutoNum type="arabicParenR"/>
            </a:pPr>
            <a:r>
              <a:rPr lang="en-GB" dirty="0">
                <a:latin typeface="+mj-lt"/>
              </a:rPr>
              <a:t>A = fast/slow, B = fast, C = fast, D = slow </a:t>
            </a:r>
          </a:p>
          <a:p>
            <a:pPr marL="514350" indent="-514350">
              <a:buAutoNum type="arabicParenR"/>
            </a:pPr>
            <a:endParaRPr lang="en-GB" dirty="0">
              <a:latin typeface="+mj-lt"/>
            </a:endParaRPr>
          </a:p>
          <a:p>
            <a:pPr marL="514350" indent="-514350">
              <a:buAutoNum type="arabicParenR"/>
            </a:pPr>
            <a:endParaRPr lang="en-GB" dirty="0">
              <a:latin typeface="+mj-lt"/>
            </a:endParaRPr>
          </a:p>
          <a:p>
            <a:pPr marL="514350" indent="-514350">
              <a:buAutoNum type="arabicParenR"/>
            </a:pPr>
            <a:endParaRPr lang="en-GB" dirty="0">
              <a:latin typeface="+mj-lt"/>
            </a:endParaRPr>
          </a:p>
          <a:p>
            <a:pPr marL="514350" indent="-514350">
              <a:buAutoNum type="arabicParenR"/>
            </a:pPr>
            <a:endParaRPr lang="en-GB" dirty="0">
              <a:latin typeface="+mj-lt"/>
            </a:endParaRPr>
          </a:p>
          <a:p>
            <a:pPr marL="514350" indent="-514350">
              <a:buAutoNum type="arabicParenR"/>
            </a:pPr>
            <a:endParaRPr lang="en-GB" dirty="0">
              <a:latin typeface="+mj-lt"/>
            </a:endParaRPr>
          </a:p>
          <a:p>
            <a:pPr marL="514350" indent="-514350">
              <a:buAutoNum type="arabicParenR"/>
            </a:pPr>
            <a:endParaRPr lang="en-GB" dirty="0">
              <a:latin typeface="+mj-lt"/>
            </a:endParaRPr>
          </a:p>
          <a:p>
            <a:pPr marL="514350" indent="-514350">
              <a:buAutoNum type="arabicParenR"/>
            </a:pPr>
            <a:endParaRPr lang="en-GB" dirty="0">
              <a:latin typeface="+mj-lt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DD12FACA-DF3A-5EDA-0EF0-062D4DD06844}"/>
              </a:ext>
            </a:extLst>
          </p:cNvPr>
          <p:cNvSpPr txBox="1">
            <a:spLocks/>
          </p:cNvSpPr>
          <p:nvPr/>
        </p:nvSpPr>
        <p:spPr>
          <a:xfrm>
            <a:off x="557878" y="647596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61FA22-4E75-2733-A632-B5D69F716458}"/>
              </a:ext>
            </a:extLst>
          </p:cNvPr>
          <p:cNvSpPr txBox="1"/>
          <p:nvPr/>
        </p:nvSpPr>
        <p:spPr>
          <a:xfrm>
            <a:off x="5538122" y="65373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AA6346-2D05-B634-9F53-32D06C8F66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ADB98C-5D30-F872-FD94-6B7097BC45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77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36104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GB" sz="4000" dirty="0">
                <a:latin typeface="+mj-lt"/>
              </a:rPr>
              <a:t>(Red) blood cell production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9617A8-B4CF-EA46-8798-67F184539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2348880"/>
            <a:ext cx="3400968" cy="40178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184576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en-GB" dirty="0">
                <a:latin typeface="+mj-lt"/>
              </a:rPr>
              <a:t>The centre of some large bones contains red bone marrow</a:t>
            </a:r>
          </a:p>
          <a:p>
            <a:pPr lvl="1"/>
            <a:r>
              <a:rPr lang="en-GB" dirty="0">
                <a:latin typeface="+mj-lt"/>
              </a:rPr>
              <a:t>Red blood cells are produced in the bone marrow</a:t>
            </a:r>
          </a:p>
          <a:p>
            <a:pPr>
              <a:buNone/>
            </a:pPr>
            <a:endParaRPr lang="en-GB" i="1" u="sng" dirty="0">
              <a:latin typeface="+mj-lt"/>
            </a:endParaRPr>
          </a:p>
          <a:p>
            <a:pPr>
              <a:buNone/>
            </a:pPr>
            <a:endParaRPr lang="en-GB" i="1" u="sng" dirty="0">
              <a:latin typeface="+mj-lt"/>
            </a:endParaRPr>
          </a:p>
          <a:p>
            <a:pPr>
              <a:buNone/>
            </a:pPr>
            <a:endParaRPr lang="en-GB" i="1" u="sng" dirty="0">
              <a:latin typeface="+mj-lt"/>
            </a:endParaRPr>
          </a:p>
          <a:p>
            <a:pPr>
              <a:buNone/>
            </a:pPr>
            <a:endParaRPr lang="en-GB" i="1" u="sng" dirty="0">
              <a:latin typeface="+mj-lt"/>
            </a:endParaRPr>
          </a:p>
          <a:p>
            <a:pPr>
              <a:buNone/>
            </a:pPr>
            <a:endParaRPr lang="en-GB" i="1" u="sng" dirty="0">
              <a:latin typeface="+mj-lt"/>
            </a:endParaRPr>
          </a:p>
          <a:p>
            <a:pPr>
              <a:buNone/>
            </a:pPr>
            <a:r>
              <a:rPr lang="en-GB" sz="2000" b="1" i="1" dirty="0">
                <a:latin typeface="+mj-lt"/>
              </a:rPr>
              <a:t>E.g. “The pelvis and the femur contain lots of bone marrow and are important for red blood cell production”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59C7004-F0F0-314B-B01E-845747048D7C}"/>
              </a:ext>
            </a:extLst>
          </p:cNvPr>
          <p:cNvSpPr/>
          <p:nvPr/>
        </p:nvSpPr>
        <p:spPr>
          <a:xfrm>
            <a:off x="323528" y="4581128"/>
            <a:ext cx="8524353" cy="79208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DAF24B-BDAA-D04B-BEA0-527173FD2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2615422"/>
            <a:ext cx="2376264" cy="1779904"/>
          </a:xfrm>
          <a:prstGeom prst="rect">
            <a:avLst/>
          </a:prstGeom>
        </p:spPr>
      </p:pic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5D8B1F04-8647-AAF0-9DE6-D78D1D5D834D}"/>
              </a:ext>
            </a:extLst>
          </p:cNvPr>
          <p:cNvSpPr txBox="1">
            <a:spLocks/>
          </p:cNvSpPr>
          <p:nvPr/>
        </p:nvSpPr>
        <p:spPr>
          <a:xfrm>
            <a:off x="557878" y="647596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D96893-DBC8-BB57-745E-D03E66095A1D}"/>
              </a:ext>
            </a:extLst>
          </p:cNvPr>
          <p:cNvSpPr txBox="1"/>
          <p:nvPr/>
        </p:nvSpPr>
        <p:spPr>
          <a:xfrm>
            <a:off x="5538122" y="65373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C58BC1-7FAE-4AB7-1468-AFB15B3694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36C34F-2F62-C27C-E177-908BE86F8C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477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36104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GB" dirty="0">
                <a:latin typeface="+mj-lt"/>
              </a:rPr>
              <a:t>The bones of the skeletal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18457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en-GB" b="1" dirty="0">
                <a:latin typeface="+mj-lt"/>
              </a:rPr>
              <a:t> -	</a:t>
            </a:r>
            <a:r>
              <a:rPr lang="en-GB" sz="3200" b="1" u="sng" dirty="0">
                <a:latin typeface="+mj-lt"/>
              </a:rPr>
              <a:t>Task</a:t>
            </a:r>
            <a:r>
              <a:rPr lang="en-GB" sz="3200" dirty="0">
                <a:latin typeface="+mj-lt"/>
              </a:rPr>
              <a:t> Using the work-sheet, label as many bones as you can think of!</a:t>
            </a:r>
            <a:endParaRPr lang="en-GB" b="1" u="sng" dirty="0"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636912"/>
            <a:ext cx="4057650" cy="3571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6ABB57-EEF9-5E48-A940-FB410CDC1264}"/>
              </a:ext>
            </a:extLst>
          </p:cNvPr>
          <p:cNvSpPr txBox="1"/>
          <p:nvPr/>
        </p:nvSpPr>
        <p:spPr>
          <a:xfrm>
            <a:off x="6588224" y="6021288"/>
            <a:ext cx="223224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i="1" dirty="0">
                <a:latin typeface="+mj-lt"/>
              </a:rPr>
              <a:t>Skeletal system worksheet (next slide)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9C1C073D-15C7-16C6-0639-988510523DE3}"/>
              </a:ext>
            </a:extLst>
          </p:cNvPr>
          <p:cNvSpPr txBox="1">
            <a:spLocks/>
          </p:cNvSpPr>
          <p:nvPr/>
        </p:nvSpPr>
        <p:spPr>
          <a:xfrm>
            <a:off x="557878" y="647596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3AC198-2403-01E6-A2A7-7731406ECDBA}"/>
              </a:ext>
            </a:extLst>
          </p:cNvPr>
          <p:cNvSpPr txBox="1"/>
          <p:nvPr/>
        </p:nvSpPr>
        <p:spPr>
          <a:xfrm>
            <a:off x="5538122" y="65373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82EAC0-51FA-2E1E-BAC0-8848EDAE2F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763DFB-9E3C-293C-300E-F047FE0722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475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6B4FFF-02E4-1F4E-8E64-8E4F0F33C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840" y="0"/>
            <a:ext cx="4846320" cy="6858000"/>
          </a:xfrm>
          <a:prstGeom prst="rect">
            <a:avLst/>
          </a:prstGeom>
        </p:spPr>
      </p:pic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D0EFCA2A-2BA7-FD0A-0B4C-6A73C03A4826}"/>
              </a:ext>
            </a:extLst>
          </p:cNvPr>
          <p:cNvSpPr txBox="1">
            <a:spLocks/>
          </p:cNvSpPr>
          <p:nvPr/>
        </p:nvSpPr>
        <p:spPr>
          <a:xfrm>
            <a:off x="557878" y="647596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1A1D91-1B90-1392-BC64-934842E4E4B1}"/>
              </a:ext>
            </a:extLst>
          </p:cNvPr>
          <p:cNvSpPr txBox="1"/>
          <p:nvPr/>
        </p:nvSpPr>
        <p:spPr>
          <a:xfrm>
            <a:off x="5538122" y="65373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FF3859-28A7-CDA5-2807-3AD6FDED12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B977EE-D8F3-99C5-E6BF-3052DB9E96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05184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2217</TotalTime>
  <Words>4799</Words>
  <Application>Microsoft Office PowerPoint</Application>
  <PresentationFormat>On-screen Show (4:3)</PresentationFormat>
  <Paragraphs>804</Paragraphs>
  <Slides>66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3" baseType="lpstr">
      <vt:lpstr>Aptos</vt:lpstr>
      <vt:lpstr>Calibri</vt:lpstr>
      <vt:lpstr>Constantia</vt:lpstr>
      <vt:lpstr>gg sans</vt:lpstr>
      <vt:lpstr>Times New Roman</vt:lpstr>
      <vt:lpstr>Wingdings 2</vt:lpstr>
      <vt:lpstr>Flow</vt:lpstr>
      <vt:lpstr>  1.1 The skeleton and its functions</vt:lpstr>
      <vt:lpstr>What you need to know</vt:lpstr>
      <vt:lpstr>Functions of the skeletal system</vt:lpstr>
      <vt:lpstr>Shape and Support</vt:lpstr>
      <vt:lpstr>Movement</vt:lpstr>
      <vt:lpstr>Protection</vt:lpstr>
      <vt:lpstr>(Red) blood cell production</vt:lpstr>
      <vt:lpstr>The bones of the skeletal system</vt:lpstr>
      <vt:lpstr>PowerPoint Presentation</vt:lpstr>
      <vt:lpstr>Bones you need to know:</vt:lpstr>
      <vt:lpstr>Types of bone</vt:lpstr>
      <vt:lpstr>Types of bone</vt:lpstr>
      <vt:lpstr>Types of bone</vt:lpstr>
      <vt:lpstr>Summary quiz</vt:lpstr>
      <vt:lpstr>Summary quiz - answers</vt:lpstr>
      <vt:lpstr>  1.2 Joint types, structure and formation</vt:lpstr>
      <vt:lpstr>What you need to know</vt:lpstr>
      <vt:lpstr>Types of joints</vt:lpstr>
      <vt:lpstr>Types of joints</vt:lpstr>
      <vt:lpstr>Synovial Joints</vt:lpstr>
      <vt:lpstr>Synovial Joints</vt:lpstr>
      <vt:lpstr>The structure of Synovial Joints</vt:lpstr>
      <vt:lpstr>The structure of Synovial Joints</vt:lpstr>
      <vt:lpstr>The structure of Synovial Joints</vt:lpstr>
      <vt:lpstr>Summary quiz</vt:lpstr>
      <vt:lpstr>Summary quiz - answers</vt:lpstr>
      <vt:lpstr>  1.3 Movement at joints </vt:lpstr>
      <vt:lpstr>What you need to know</vt:lpstr>
      <vt:lpstr>Types of movement</vt:lpstr>
      <vt:lpstr>Flexion and Extension</vt:lpstr>
      <vt:lpstr>Flexion and Extension</vt:lpstr>
      <vt:lpstr>Abduction and Adduction</vt:lpstr>
      <vt:lpstr>Rotation</vt:lpstr>
      <vt:lpstr>Circumduction</vt:lpstr>
      <vt:lpstr>Plantar flexion and Dorsiflexion</vt:lpstr>
      <vt:lpstr>Movement and joint stability</vt:lpstr>
      <vt:lpstr>Summary task</vt:lpstr>
      <vt:lpstr>  1.4 Muscles</vt:lpstr>
      <vt:lpstr>What you need to know</vt:lpstr>
      <vt:lpstr>Starter task</vt:lpstr>
      <vt:lpstr>The muscles you need to know</vt:lpstr>
      <vt:lpstr>PowerPoint Presentation</vt:lpstr>
      <vt:lpstr>The function of tendons</vt:lpstr>
      <vt:lpstr>Muscular actions</vt:lpstr>
      <vt:lpstr>Muscular actions</vt:lpstr>
      <vt:lpstr>Muscular actions</vt:lpstr>
      <vt:lpstr>  1.5 Antagonistic muscle action</vt:lpstr>
      <vt:lpstr>What you need to know</vt:lpstr>
      <vt:lpstr>Antagonistic muscle action</vt:lpstr>
      <vt:lpstr>Antagonistic muscle action</vt:lpstr>
      <vt:lpstr>Antagonistic muscle action</vt:lpstr>
      <vt:lpstr>The types of muscular contraction</vt:lpstr>
      <vt:lpstr>The types of muscular contraction</vt:lpstr>
      <vt:lpstr>Task – copy and complete the table</vt:lpstr>
      <vt:lpstr>  1.6 Muscle fibre types</vt:lpstr>
      <vt:lpstr>What you need to know</vt:lpstr>
      <vt:lpstr>Muscle fibre types</vt:lpstr>
      <vt:lpstr>PowerPoint Presentation</vt:lpstr>
      <vt:lpstr>Muscle fibre types</vt:lpstr>
      <vt:lpstr>Muscle fibre types and energy supply</vt:lpstr>
      <vt:lpstr>Summary quiz</vt:lpstr>
      <vt:lpstr>Summary quiz</vt:lpstr>
      <vt:lpstr>Summary quiz</vt:lpstr>
      <vt:lpstr>Summary quiz</vt:lpstr>
      <vt:lpstr>Summary quiz</vt:lpstr>
      <vt:lpstr>Summary quiz - answers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1: Anatomy and Physiology</dc:title>
  <dc:creator>aparker</dc:creator>
  <cp:lastModifiedBy>Chezka Mae Madrona</cp:lastModifiedBy>
  <cp:revision>57</cp:revision>
  <cp:lastPrinted>2019-09-02T06:20:37Z</cp:lastPrinted>
  <dcterms:created xsi:type="dcterms:W3CDTF">2017-06-15T08:44:28Z</dcterms:created>
  <dcterms:modified xsi:type="dcterms:W3CDTF">2025-04-12T08:11:02Z</dcterms:modified>
</cp:coreProperties>
</file>