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Alatsi" panose="020B0604020202020204" charset="0"/>
      <p:regular r:id="rId20"/>
    </p:embeddedFont>
    <p:embeddedFont>
      <p:font typeface="Canva Sans Bold" panose="020B0604020202020204" charset="0"/>
      <p:regular r:id="rId21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charset="0"/>
      <p:regular r:id="rId27"/>
      <p:bold r:id="rId28"/>
    </p:embeddedFont>
    <p:embeddedFont>
      <p:font typeface="Open Sans Bold Italics" panose="020B0604020202020204" charset="0"/>
      <p:regular r:id="rId29"/>
      <p:bold r:id="rId30"/>
      <p:italic r:id="rId31"/>
      <p:boldItalic r:id="rId32"/>
    </p:embeddedFont>
    <p:embeddedFont>
      <p:font typeface="Poppins Bold" panose="00000800000000000000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AA4C-EB1B-C9E1-E16D-11586596A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949D-C480-867F-2CED-CBD3980BD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9198-B0BB-BBC5-11D5-DC585E86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9DEF-A26C-E697-BBD5-84F1554E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5D000-D53C-9458-BCF7-0979DF39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4780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F112-9F87-DCE4-2949-492A4504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6DD1B-3BB9-0607-EFA1-41DFE029D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8DD07-0FFB-FFF9-9277-839EA51D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1335-FE4C-22A4-041B-3BCFEE3D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ED52-7417-23F5-E874-A0D564A6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817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5EDE4-FFA4-CCF8-EC15-C4CF3FBF3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548E5-7E93-D7DA-8009-E1C7C108E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2D9ED-A931-E5F7-4CEE-3CED8790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22241-9444-3F0E-C3F5-C99CF4C8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C000-28D8-349D-0493-94E092A3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38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C9E4-209A-78F8-D55A-C3C87D03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C5EC-BFA0-2E96-2562-FFA0D0FE0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64CD3-F295-3496-7957-4B4C935F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563F-ADF8-23C1-8650-78DFD6F6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5065D-385D-C338-F670-313D5D2D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45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3F51-E83A-2C03-63CB-C6C5B9ED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04CF1-E7BB-F43F-A09E-CD14AEDB1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C896-A6AA-CD33-4F30-6F4BDC2F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20F2-0563-62B7-2C0E-E6863E95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9624-C106-0450-ED0E-95396F87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8075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D18B-05AE-27A9-6DD8-58E6790D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11E2-C964-B4A2-7620-87B996A89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CA62-EA42-B365-6C1C-171D6430B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070D1-900D-46D6-43E4-6573F20C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65B2F-72A2-1738-641B-81CF6A1A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6C71-CC02-CC23-C15F-BBA1842A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023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A70F-61D8-B796-9AB2-95E8587F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4819-82CA-D5FE-89B6-B22A46D7E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99C38-DFBA-E5DB-0E06-05691E311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AD4DD-E796-2659-9273-78386726D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C252D-55DE-BD88-B1C1-2578969B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907DB-D9B3-419B-3ED9-7E7301BA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B8FB6-3A8F-10F8-40BC-4EBD6AB0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1407F-6066-8EDD-6AB7-EF02D5AE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4068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0C3B-3B2B-3EEE-BBE5-BE6B48B2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48526-AB59-AA24-EBFC-A77EF164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C3412-1D04-7566-ECD6-AEF5E7B6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90893-FF19-8802-EDE0-F6FDFF9B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508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FAB69-3EA1-E1EA-E3A2-F0DE465F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53E56-5D3B-2D60-D877-D7940D7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71412-EA46-073B-87C7-9EFEB4C9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924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01BA-F2DF-4BB6-2783-D48C36A8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8E4E5-A395-3CB9-2F89-FC59942D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A026F-EB1D-CC2E-2E7A-D8BA6AC30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E4448-EB38-B1CA-8B7F-547BA11F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4330D-A15E-75C9-EA49-677BCFC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E2881-6F02-0329-AD65-7DF8EB08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1529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2089-B7AB-039F-4D56-C6B87A2A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AEEC3-D1C0-690D-6CE6-ED2B02E95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70EEC-F910-675E-57D4-448D5FBB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B7D0D-20CD-A928-DF0D-76C4A908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BBDC5-3E2E-3BB9-5C33-C58EB7CD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2F298-7921-1D15-B424-30C29774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815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6D4E1-A7E2-1E43-1833-FAB8DB49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28A1-2011-729F-0A3A-2EAFD78C0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6E7D8-BA9F-A574-0CFE-D3D0E0C0F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C3669-986E-483B-A39B-E1212588053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4AE48-991F-DD17-D72D-F5E2EC1CF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29EB-5ED9-BA44-D122-4B4F6C884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9B0903-A228-4B64-9EEA-86C648B63B3A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993BE-C066-C6AA-1025-8369187D35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89" y="2724641"/>
            <a:ext cx="11225420" cy="4661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30A437-414C-2F5D-5A5E-6BF062154890}"/>
              </a:ext>
            </a:extLst>
          </p:cNvPr>
          <p:cNvSpPr txBox="1"/>
          <p:nvPr userDrawn="1"/>
        </p:nvSpPr>
        <p:spPr>
          <a:xfrm>
            <a:off x="7172096" y="7341774"/>
            <a:ext cx="394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DD8402-BB54-BB35-DBE2-00F33A65E6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126680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6FEFF9B-0D7E-B366-2620-714DCC648408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1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EEE6-05AB-A109-D039-50E4F6BE92AD}"/>
              </a:ext>
            </a:extLst>
          </p:cNvPr>
          <p:cNvSpPr>
            <a:spLocks noGrp="1"/>
          </p:cNvSpPr>
          <p:nvPr/>
        </p:nvSpPr>
        <p:spPr>
          <a:xfrm>
            <a:off x="3648075" y="1562100"/>
            <a:ext cx="10991850" cy="2560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DDA0A-9093-636A-8826-E241E4D05129}"/>
              </a:ext>
            </a:extLst>
          </p:cNvPr>
          <p:cNvSpPr>
            <a:spLocks noGrp="1"/>
          </p:cNvSpPr>
          <p:nvPr/>
        </p:nvSpPr>
        <p:spPr>
          <a:xfrm>
            <a:off x="4762500" y="5621069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This pack is intended for students to who are taking CIE A Level in Computer Science, either in preparation for their A Level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on AS &amp; A 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3492A-B39E-5077-C558-96EE88C87CEB}"/>
              </a:ext>
            </a:extLst>
          </p:cNvPr>
          <p:cNvSpPr/>
          <p:nvPr/>
        </p:nvSpPr>
        <p:spPr>
          <a:xfrm>
            <a:off x="3648075" y="4271574"/>
            <a:ext cx="10991850" cy="1200329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File Processing and Exception</a:t>
            </a:r>
          </a:p>
          <a:p>
            <a:pPr algn="ctr"/>
            <a:r>
              <a:rPr lang="en-GB" sz="3600" dirty="0"/>
              <a:t>Handling</a:t>
            </a:r>
          </a:p>
        </p:txBody>
      </p:sp>
    </p:spTree>
    <p:extLst>
      <p:ext uri="{BB962C8B-B14F-4D97-AF65-F5344CB8AC3E}">
        <p14:creationId xmlns:p14="http://schemas.microsoft.com/office/powerpoint/2010/main" val="35389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803134" y="3371171"/>
            <a:ext cx="16902904" cy="5346869"/>
          </a:xfrm>
          <a:custGeom>
            <a:avLst/>
            <a:gdLst/>
            <a:ahLst/>
            <a:cxnLst/>
            <a:rect l="l" t="t" r="r" b="b"/>
            <a:pathLst>
              <a:path w="16902904" h="5346869">
                <a:moveTo>
                  <a:pt x="0" y="0"/>
                </a:moveTo>
                <a:lnTo>
                  <a:pt x="16902904" y="0"/>
                </a:lnTo>
                <a:lnTo>
                  <a:pt x="16902904" y="5346869"/>
                </a:lnTo>
                <a:lnTo>
                  <a:pt x="0" y="5346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08" t="-11893" r="-4816" b="-13093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402046" y="1877010"/>
            <a:ext cx="817979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Sequential file processing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046" y="2694896"/>
            <a:ext cx="1730399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Sample code (Writing records to a .dat file):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1551047" y="3371171"/>
            <a:ext cx="15185905" cy="6139082"/>
          </a:xfrm>
          <a:custGeom>
            <a:avLst/>
            <a:gdLst/>
            <a:ahLst/>
            <a:cxnLst/>
            <a:rect l="l" t="t" r="r" b="b"/>
            <a:pathLst>
              <a:path w="15185905" h="6139082">
                <a:moveTo>
                  <a:pt x="0" y="0"/>
                </a:moveTo>
                <a:lnTo>
                  <a:pt x="15185906" y="0"/>
                </a:lnTo>
                <a:lnTo>
                  <a:pt x="15185906" y="6139082"/>
                </a:lnTo>
                <a:lnTo>
                  <a:pt x="0" y="6139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905" t="-14200" r="-5114" b="-11102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402046" y="1877010"/>
            <a:ext cx="817979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Sequential file processing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046" y="2694896"/>
            <a:ext cx="1730399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Sample code (Reading records from a .dat file):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402046" y="1877010"/>
            <a:ext cx="865199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Random-access file processing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046" y="2694896"/>
            <a:ext cx="17303992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Random access file processing allows direct access to specific locations within a file, enabling reading or writing of data </a:t>
            </a:r>
            <a:r>
              <a:rPr lang="en-US" sz="3000" b="1" u="sng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 any position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without the need to sequentially process the entire file.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Random access file processing is achieved by using </a:t>
            </a:r>
            <a:r>
              <a:rPr lang="en-US" sz="3000" b="1" u="sng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hash functions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compute file offsets or positions based on unique identifiers, allowing direct access to specific data locations within the file.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126805" y="3361648"/>
            <a:ext cx="9917042" cy="5923301"/>
          </a:xfrm>
          <a:custGeom>
            <a:avLst/>
            <a:gdLst/>
            <a:ahLst/>
            <a:cxnLst/>
            <a:rect l="l" t="t" r="r" b="b"/>
            <a:pathLst>
              <a:path w="9917042" h="5923301">
                <a:moveTo>
                  <a:pt x="0" y="0"/>
                </a:moveTo>
                <a:lnTo>
                  <a:pt x="9917042" y="0"/>
                </a:lnTo>
                <a:lnTo>
                  <a:pt x="9917042" y="5923301"/>
                </a:lnTo>
                <a:lnTo>
                  <a:pt x="0" y="5923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8312379" y="3374972"/>
            <a:ext cx="9872425" cy="5896652"/>
          </a:xfrm>
          <a:custGeom>
            <a:avLst/>
            <a:gdLst/>
            <a:ahLst/>
            <a:cxnLst/>
            <a:rect l="l" t="t" r="r" b="b"/>
            <a:pathLst>
              <a:path w="9872425" h="5896652">
                <a:moveTo>
                  <a:pt x="0" y="0"/>
                </a:moveTo>
                <a:lnTo>
                  <a:pt x="9872425" y="0"/>
                </a:lnTo>
                <a:lnTo>
                  <a:pt x="9872425" y="5896652"/>
                </a:lnTo>
                <a:lnTo>
                  <a:pt x="0" y="58966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865199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Random-access file processing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2419229" y="2752138"/>
            <a:ext cx="12617972" cy="7168902"/>
          </a:xfrm>
          <a:custGeom>
            <a:avLst/>
            <a:gdLst/>
            <a:ahLst/>
            <a:cxnLst/>
            <a:rect l="l" t="t" r="r" b="b"/>
            <a:pathLst>
              <a:path w="12617972" h="7168902">
                <a:moveTo>
                  <a:pt x="0" y="0"/>
                </a:moveTo>
                <a:lnTo>
                  <a:pt x="12617972" y="0"/>
                </a:lnTo>
                <a:lnTo>
                  <a:pt x="12617972" y="7168902"/>
                </a:lnTo>
                <a:lnTo>
                  <a:pt x="0" y="7168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57" t="-11939" r="-6532" b="-11497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402046" y="1877010"/>
            <a:ext cx="1595912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Random-access file processing - Searching for an address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433593" y="2108950"/>
            <a:ext cx="17420814" cy="7672417"/>
          </a:xfrm>
          <a:custGeom>
            <a:avLst/>
            <a:gdLst/>
            <a:ahLst/>
            <a:cxnLst/>
            <a:rect l="l" t="t" r="r" b="b"/>
            <a:pathLst>
              <a:path w="17420814" h="7672417">
                <a:moveTo>
                  <a:pt x="0" y="0"/>
                </a:moveTo>
                <a:lnTo>
                  <a:pt x="17420814" y="0"/>
                </a:lnTo>
                <a:lnTo>
                  <a:pt x="17420814" y="7672417"/>
                </a:lnTo>
                <a:lnTo>
                  <a:pt x="0" y="7672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402046" y="1877010"/>
            <a:ext cx="1595912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Random-access file processing - Searching for an address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2234934" y="5197132"/>
            <a:ext cx="6709102" cy="5433137"/>
          </a:xfrm>
          <a:custGeom>
            <a:avLst/>
            <a:gdLst/>
            <a:ahLst/>
            <a:cxnLst/>
            <a:rect l="l" t="t" r="r" b="b"/>
            <a:pathLst>
              <a:path w="6709102" h="5433137">
                <a:moveTo>
                  <a:pt x="0" y="0"/>
                </a:moveTo>
                <a:lnTo>
                  <a:pt x="6709102" y="0"/>
                </a:lnTo>
                <a:lnTo>
                  <a:pt x="6709102" y="5433137"/>
                </a:lnTo>
                <a:lnTo>
                  <a:pt x="0" y="54331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1028700" y="132157"/>
            <a:ext cx="7251007" cy="75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29.3 Exception Handling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809" y="1938701"/>
            <a:ext cx="1219218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Why is exception handling needed?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7099108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Exception handling is particularly crucial for addressing </a:t>
            </a:r>
            <a:r>
              <a:rPr lang="en-US" sz="30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runtime errors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as it allows programs to detect and respond to unexpected issues that may occur during execution, preventing the program from crashing and providing mechanisms for error diagnosis and resolution at runtime.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98165" y="6838271"/>
            <a:ext cx="8271550" cy="164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15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Any run-time error that occurs during the execution of </a:t>
            </a:r>
            <a:r>
              <a:rPr lang="en-US" sz="3158" b="1">
                <a:solidFill>
                  <a:srgbClr val="642E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&lt;statementA&gt;</a:t>
            </a:r>
            <a:r>
              <a:rPr lang="en-US" sz="315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is caught and handled by executing </a:t>
            </a:r>
            <a:r>
              <a:rPr lang="en-US" sz="3158" b="1">
                <a:solidFill>
                  <a:srgbClr val="642E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&lt;statementB&gt;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1219218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Different types of exception in python: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046" y="2694896"/>
            <a:ext cx="15869549" cy="626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5954" lvl="1" indent="-322977" algn="l">
              <a:lnSpc>
                <a:spcPts val="4188"/>
              </a:lnSpc>
              <a:buFont typeface="Arial"/>
              <a:buChar char="•"/>
            </a:pPr>
            <a:r>
              <a:rPr lang="en-US" sz="29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IOError</a:t>
            </a:r>
            <a:r>
              <a:rPr lang="en-US" sz="29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raised when an input/output operation fails due to issues like attempting to open a non-existent file or writing to a read-only file.</a:t>
            </a:r>
          </a:p>
          <a:p>
            <a:pPr marL="645954" lvl="1" indent="-322977" algn="l">
              <a:lnSpc>
                <a:spcPts val="4188"/>
              </a:lnSpc>
              <a:buFont typeface="Arial"/>
              <a:buChar char="•"/>
            </a:pPr>
            <a:r>
              <a:rPr lang="en-US" sz="29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ImportError</a:t>
            </a:r>
            <a:r>
              <a:rPr lang="en-US" sz="29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occurs when the import statement cannot find or load the specified module, indicating a problem with the module's availability or correct installation.</a:t>
            </a:r>
          </a:p>
          <a:p>
            <a:pPr marL="645954" lvl="1" indent="-322977" algn="l">
              <a:lnSpc>
                <a:spcPts val="4188"/>
              </a:lnSpc>
              <a:buFont typeface="Arial"/>
              <a:buChar char="•"/>
            </a:pPr>
            <a:r>
              <a:rPr lang="en-US" sz="29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ValueError</a:t>
            </a:r>
            <a:r>
              <a:rPr lang="en-US" sz="29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raised when a built-in operation or function receives an argument of the correct type but with an invalid value, indicating an inappropriate input.</a:t>
            </a:r>
          </a:p>
          <a:p>
            <a:pPr marL="645954" lvl="1" indent="-322977" algn="l">
              <a:lnSpc>
                <a:spcPts val="4188"/>
              </a:lnSpc>
              <a:buFont typeface="Arial"/>
              <a:buChar char="•"/>
            </a:pPr>
            <a:r>
              <a:rPr lang="en-US" sz="29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KeyboardInterrupt</a:t>
            </a:r>
            <a:r>
              <a:rPr lang="en-US" sz="29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triggered when the user interrupts the execution of the program, typically by pressing Ctrl+C in the console, halting the program abruptly.</a:t>
            </a:r>
          </a:p>
          <a:p>
            <a:pPr marL="645954" lvl="1" indent="-322977" algn="l">
              <a:lnSpc>
                <a:spcPts val="4188"/>
              </a:lnSpc>
              <a:buFont typeface="Arial"/>
              <a:buChar char="•"/>
            </a:pPr>
            <a:r>
              <a:rPr lang="en-US" sz="29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EOFError</a:t>
            </a:r>
            <a:r>
              <a:rPr lang="en-US" sz="29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occurs when an input operation, such as reading from a file, reaches the end-of-file unexpectedly, indicating an attempt to read beyond the available data.</a:t>
            </a:r>
          </a:p>
          <a:p>
            <a:pPr marL="645954" lvl="1" indent="-322977" algn="l">
              <a:lnSpc>
                <a:spcPts val="4188"/>
              </a:lnSpc>
              <a:buFont typeface="Arial"/>
              <a:buChar char="•"/>
            </a:pPr>
            <a:r>
              <a:rPr lang="en-US" sz="29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ZeroDivisionError</a:t>
            </a:r>
            <a:r>
              <a:rPr lang="en-US" sz="29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raised when attempting to divide a number by zero, which is mathematically undefined and results in an error.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32157"/>
            <a:ext cx="7251007" cy="75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29.3 Exception Handling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2822183" y="2354626"/>
            <a:ext cx="12361653" cy="7169759"/>
          </a:xfrm>
          <a:custGeom>
            <a:avLst/>
            <a:gdLst/>
            <a:ahLst/>
            <a:cxnLst/>
            <a:rect l="l" t="t" r="r" b="b"/>
            <a:pathLst>
              <a:path w="12361653" h="7169759">
                <a:moveTo>
                  <a:pt x="0" y="0"/>
                </a:moveTo>
                <a:lnTo>
                  <a:pt x="12361653" y="0"/>
                </a:lnTo>
                <a:lnTo>
                  <a:pt x="12361653" y="7169759"/>
                </a:lnTo>
                <a:lnTo>
                  <a:pt x="0" y="71697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384809" y="1938701"/>
            <a:ext cx="195270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Codes: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32157"/>
            <a:ext cx="7251007" cy="75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29.3 Exception Handling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674418" y="1366265"/>
            <a:ext cx="3361884" cy="3374538"/>
          </a:xfrm>
          <a:custGeom>
            <a:avLst/>
            <a:gdLst/>
            <a:ahLst/>
            <a:cxnLst/>
            <a:rect l="l" t="t" r="r" b="b"/>
            <a:pathLst>
              <a:path w="3361884" h="3374538">
                <a:moveTo>
                  <a:pt x="0" y="0"/>
                </a:moveTo>
                <a:lnTo>
                  <a:pt x="3361883" y="0"/>
                </a:lnTo>
                <a:lnTo>
                  <a:pt x="3361883" y="3374538"/>
                </a:lnTo>
                <a:lnTo>
                  <a:pt x="0" y="3374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>
            <a:off x="13696768" y="2355059"/>
            <a:ext cx="2767203" cy="4114800"/>
          </a:xfrm>
          <a:custGeom>
            <a:avLst/>
            <a:gdLst/>
            <a:ahLst/>
            <a:cxnLst/>
            <a:rect l="l" t="t" r="r" b="b"/>
            <a:pathLst>
              <a:path w="2767203" h="4114800">
                <a:moveTo>
                  <a:pt x="0" y="0"/>
                </a:moveTo>
                <a:lnTo>
                  <a:pt x="2767203" y="0"/>
                </a:lnTo>
                <a:lnTo>
                  <a:pt x="27672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7" name="Freeform 17"/>
          <p:cNvSpPr/>
          <p:nvPr/>
        </p:nvSpPr>
        <p:spPr>
          <a:xfrm>
            <a:off x="8955753" y="4933897"/>
            <a:ext cx="4550808" cy="3344844"/>
          </a:xfrm>
          <a:custGeom>
            <a:avLst/>
            <a:gdLst/>
            <a:ahLst/>
            <a:cxnLst/>
            <a:rect l="l" t="t" r="r" b="b"/>
            <a:pathLst>
              <a:path w="4550808" h="3344844">
                <a:moveTo>
                  <a:pt x="0" y="0"/>
                </a:moveTo>
                <a:lnTo>
                  <a:pt x="4550808" y="0"/>
                </a:lnTo>
                <a:lnTo>
                  <a:pt x="4550808" y="3344844"/>
                </a:lnTo>
                <a:lnTo>
                  <a:pt x="0" y="33448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TextBox 18"/>
          <p:cNvSpPr txBox="1"/>
          <p:nvPr/>
        </p:nvSpPr>
        <p:spPr>
          <a:xfrm>
            <a:off x="1133192" y="3499220"/>
            <a:ext cx="6463511" cy="4130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2"/>
              </a:lnSpc>
              <a:spcBef>
                <a:spcPct val="0"/>
              </a:spcBef>
            </a:pPr>
            <a:r>
              <a:rPr lang="en-US" sz="7127" b="1" spc="-213">
                <a:solidFill>
                  <a:srgbClr val="3F4042"/>
                </a:solidFill>
                <a:latin typeface="Poppins Bold"/>
                <a:ea typeface="Poppins Bold"/>
                <a:cs typeface="Poppins Bold"/>
                <a:sym typeface="Poppins Bold"/>
              </a:rPr>
              <a:t>File processing and exception handling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58600" y="8845110"/>
            <a:ext cx="5600700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 b="1" spc="-24" dirty="0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 &amp; A Level Computer Science 9618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3192" y="2364584"/>
            <a:ext cx="1255178" cy="3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5"/>
              </a:lnSpc>
              <a:spcBef>
                <a:spcPct val="0"/>
              </a:spcBef>
            </a:pPr>
            <a:r>
              <a:rPr lang="en-US" sz="2299" b="1" spc="-68">
                <a:solidFill>
                  <a:srgbClr val="FAFAFA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40583" y="2309152"/>
            <a:ext cx="1231276" cy="4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6"/>
              </a:lnSpc>
              <a:spcBef>
                <a:spcPct val="0"/>
              </a:spcBef>
            </a:pPr>
            <a:r>
              <a:rPr lang="en-US" sz="2899" b="1" spc="-86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84441" y="4999808"/>
            <a:ext cx="2578444" cy="257844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405998" y="4999808"/>
            <a:ext cx="2578444" cy="257844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4827554" y="4999808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3"/>
                </a:lnTo>
                <a:lnTo>
                  <a:pt x="0" y="257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5475114" y="6050905"/>
            <a:ext cx="165347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Records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75114" y="5650855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29.1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42015" y="5532765"/>
            <a:ext cx="1880477" cy="188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2"/>
              </a:lnSpc>
              <a:spcBef>
                <a:spcPct val="0"/>
              </a:spcBef>
            </a:pPr>
            <a:r>
              <a:rPr lang="en-US" sz="247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Sequential and Random Access File processing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47522" y="5179356"/>
            <a:ext cx="1469462" cy="37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2"/>
              </a:lnSpc>
              <a:spcBef>
                <a:spcPct val="0"/>
              </a:spcBef>
            </a:pPr>
            <a:r>
              <a:rPr lang="en-US" sz="247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29.2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3897" y="5849057"/>
            <a:ext cx="185953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Exception Handling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46926" y="5445751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29.3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562885" y="3463451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TextBox 14"/>
          <p:cNvSpPr txBox="1"/>
          <p:nvPr/>
        </p:nvSpPr>
        <p:spPr>
          <a:xfrm>
            <a:off x="5555867" y="2651599"/>
            <a:ext cx="6278706" cy="213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1"/>
              </a:lnSpc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 </a:t>
            </a:r>
          </a:p>
          <a:p>
            <a:pPr marL="0" lvl="0" indent="0" algn="ctr">
              <a:lnSpc>
                <a:spcPts val="8241"/>
              </a:lnSpc>
              <a:spcBef>
                <a:spcPct val="0"/>
              </a:spcBef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Outline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29.1 Records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84809" y="1938701"/>
            <a:ext cx="3601163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809" y="2694896"/>
            <a:ext cx="168744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record is a user-defined data type that encapsulates multiple related fields, allowing for the grouping of diverse data under a single name in programming languages.</a:t>
            </a:r>
          </a:p>
        </p:txBody>
      </p:sp>
      <p:sp>
        <p:nvSpPr>
          <p:cNvPr id="8" name="Freeform 8"/>
          <p:cNvSpPr/>
          <p:nvPr/>
        </p:nvSpPr>
        <p:spPr>
          <a:xfrm>
            <a:off x="2384944" y="4750173"/>
            <a:ext cx="13699299" cy="5029668"/>
          </a:xfrm>
          <a:custGeom>
            <a:avLst/>
            <a:gdLst/>
            <a:ahLst/>
            <a:cxnLst/>
            <a:rect l="l" t="t" r="r" b="b"/>
            <a:pathLst>
              <a:path w="13699299" h="5029668">
                <a:moveTo>
                  <a:pt x="0" y="0"/>
                </a:moveTo>
                <a:lnTo>
                  <a:pt x="13699299" y="0"/>
                </a:lnTo>
                <a:lnTo>
                  <a:pt x="13699299" y="5029669"/>
                </a:lnTo>
                <a:lnTo>
                  <a:pt x="0" y="5029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1437" b="-16600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384809" y="4073898"/>
            <a:ext cx="1621827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Eg. A record type for </a:t>
            </a: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PRODUCT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could look like this: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1967866" y="4276046"/>
            <a:ext cx="13708378" cy="4168172"/>
          </a:xfrm>
          <a:custGeom>
            <a:avLst/>
            <a:gdLst/>
            <a:ahLst/>
            <a:cxnLst/>
            <a:rect l="l" t="t" r="r" b="b"/>
            <a:pathLst>
              <a:path w="13708378" h="4168172">
                <a:moveTo>
                  <a:pt x="0" y="0"/>
                </a:moveTo>
                <a:lnTo>
                  <a:pt x="13708377" y="0"/>
                </a:lnTo>
                <a:lnTo>
                  <a:pt x="13708377" y="4168172"/>
                </a:lnTo>
                <a:lnTo>
                  <a:pt x="0" y="416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774" b="-22056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84809" y="1938701"/>
            <a:ext cx="10702231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Declaring a record type in python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809" y="2694896"/>
            <a:ext cx="16874491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Python, a class with attributes and a constructor can be used to create a record-like structure, encapsulating related data under a single name and allowing the instantiation of instances with specific values for each attribute.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29.1 Records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1702096" y="2798443"/>
            <a:ext cx="15099469" cy="6228331"/>
          </a:xfrm>
          <a:custGeom>
            <a:avLst/>
            <a:gdLst/>
            <a:ahLst/>
            <a:cxnLst/>
            <a:rect l="l" t="t" r="r" b="b"/>
            <a:pathLst>
              <a:path w="15099469" h="6228331">
                <a:moveTo>
                  <a:pt x="0" y="0"/>
                </a:moveTo>
                <a:lnTo>
                  <a:pt x="15099469" y="0"/>
                </a:lnTo>
                <a:lnTo>
                  <a:pt x="15099469" y="6228331"/>
                </a:lnTo>
                <a:lnTo>
                  <a:pt x="0" y="6228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706" b="-8398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84809" y="1938701"/>
            <a:ext cx="10702231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Instantiating a product record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29.1 Records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1546179" y="2778816"/>
            <a:ext cx="15411304" cy="5268340"/>
          </a:xfrm>
          <a:custGeom>
            <a:avLst/>
            <a:gdLst/>
            <a:ahLst/>
            <a:cxnLst/>
            <a:rect l="l" t="t" r="r" b="b"/>
            <a:pathLst>
              <a:path w="15411304" h="5268340">
                <a:moveTo>
                  <a:pt x="0" y="0"/>
                </a:moveTo>
                <a:lnTo>
                  <a:pt x="15411303" y="0"/>
                </a:lnTo>
                <a:lnTo>
                  <a:pt x="15411303" y="5268340"/>
                </a:lnTo>
                <a:lnTo>
                  <a:pt x="0" y="5268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742" b="-13238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84809" y="1938701"/>
            <a:ext cx="10702231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Modifying a field in the Product record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29.1 Records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5420486" y="5238071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02046" y="1877010"/>
            <a:ext cx="817979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Using binary files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046" y="2694896"/>
            <a:ext cx="1730399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 files restrict us to writing strings in a linear, sequential fashion with the ability to append strings at the file's end, but for storing records, binary files offer the flexibility of sequential or direct access storage.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601497" y="5238071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824724" y="5942921"/>
            <a:ext cx="2277624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Sequential file processing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05735" y="5961971"/>
            <a:ext cx="2277624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Random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file processing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0" y="4528485"/>
            <a:ext cx="9478076" cy="5661113"/>
          </a:xfrm>
          <a:custGeom>
            <a:avLst/>
            <a:gdLst/>
            <a:ahLst/>
            <a:cxnLst/>
            <a:rect l="l" t="t" r="r" b="b"/>
            <a:pathLst>
              <a:path w="9478076" h="5661113">
                <a:moveTo>
                  <a:pt x="0" y="0"/>
                </a:moveTo>
                <a:lnTo>
                  <a:pt x="9478076" y="0"/>
                </a:lnTo>
                <a:lnTo>
                  <a:pt x="9478076" y="5661113"/>
                </a:lnTo>
                <a:lnTo>
                  <a:pt x="0" y="5661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8881617" y="4528485"/>
            <a:ext cx="9406383" cy="5618292"/>
          </a:xfrm>
          <a:custGeom>
            <a:avLst/>
            <a:gdLst/>
            <a:ahLst/>
            <a:cxnLst/>
            <a:rect l="l" t="t" r="r" b="b"/>
            <a:pathLst>
              <a:path w="9406383" h="5618292">
                <a:moveTo>
                  <a:pt x="0" y="0"/>
                </a:moveTo>
                <a:lnTo>
                  <a:pt x="9406383" y="0"/>
                </a:lnTo>
                <a:lnTo>
                  <a:pt x="9406383" y="5618292"/>
                </a:lnTo>
                <a:lnTo>
                  <a:pt x="0" y="56182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817979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Sequential file processing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2694896"/>
            <a:ext cx="17303992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Writing records to a file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one record after another. 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can then read the records back into the array when the program is run again.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6002" y="1126"/>
            <a:ext cx="8482213" cy="9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3099" b="1" spc="-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29.2 Sequential and Random Access File processing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733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Open Sans</vt:lpstr>
      <vt:lpstr>Aptos</vt:lpstr>
      <vt:lpstr>Alatsi</vt:lpstr>
      <vt:lpstr>Times New Roman</vt:lpstr>
      <vt:lpstr>Poppins Bold</vt:lpstr>
      <vt:lpstr>Open Sans Bold</vt:lpstr>
      <vt:lpstr>Arial</vt:lpstr>
      <vt:lpstr>Open Sans Bold Italics</vt:lpstr>
      <vt:lpstr>Aptos Display</vt:lpstr>
      <vt:lpstr>Canva Sans 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C29</dc:title>
  <dc:creator>John</dc:creator>
  <cp:lastModifiedBy>Chezka Mae Madrona</cp:lastModifiedBy>
  <cp:revision>3</cp:revision>
  <dcterms:created xsi:type="dcterms:W3CDTF">2006-08-16T00:00:00Z</dcterms:created>
  <dcterms:modified xsi:type="dcterms:W3CDTF">2024-10-11T10:58:09Z</dcterms:modified>
  <dc:identifier>DAGQrlvJshY</dc:identifier>
</cp:coreProperties>
</file>