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Alatsi" panose="020B0604020202020204" charset="0"/>
      <p:regular r:id="rId10"/>
    </p:embeddedFont>
    <p:embeddedFont>
      <p:font typeface="Now Bold" panose="020B0604020202020204" charset="0"/>
      <p:regular r:id="rId11"/>
      <p:bold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Poppins Bold" panose="00000800000000000000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3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E051-145C-B3CB-9A7A-229B793AA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7216D-164F-5121-D77D-775AA3150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F4368-3930-C0A2-E3FD-21D662EB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1549-D249-6829-3B85-4D5E2B24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63ADD-8266-5FAD-9522-66D64E10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167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03B6-E858-8EF8-6452-6743179F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F7C07-799C-4BCE-E680-93147BB4E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A373E-4AF3-B302-C412-8F2AAF64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F9EC9-639B-CA56-3F43-DBBF733C8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3DBDA-A08F-D6FC-A1D8-9DE3ECDD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6304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7A933-C489-D097-0EFF-A0AE969A9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500B7-6654-1B93-B48F-E876B84D0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BBE9-A8EB-CADC-8D13-149BD942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2D8BA-196F-3B89-7DCA-3F31DA41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AB08B-6836-AF71-1EF7-4CBCAFFA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0421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AE5C-9D20-08E7-0A31-C9139CE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1251-436A-7C59-8AF8-BE4B48523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96539-EDB7-05CE-2766-A4524B2F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41688-B77C-C6C4-126B-2135FDCE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D2771-FF8B-4F9E-1D86-959AFE4A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602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A5A5-D522-8771-58C4-CC356DAA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0DC89-4B59-521A-6CBA-3CE906844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53A5-2F35-B9EF-F4B7-B8D9BD93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FD5F1-040A-F478-9153-1AAF3AB9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21F54-B5C7-8A2D-8047-1CAD2F68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1752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7A3D-2E42-7F43-CECA-68F11A7A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91B2B-10BA-F163-33A0-1BBF11DE0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78E83-4764-BDF3-515F-2449E551F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69E8F-B495-7A37-EDCA-319CD9C9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D9369-B792-2405-208F-7F8D65B0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40BE4-0C95-EA07-7A88-48ADE582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5935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C5C3-412F-21A4-069D-5DD214BB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7215F-CFBA-25CA-6B24-790EAD547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089A1-2A80-3C1C-F9F0-EB00E58E5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A5925-74FF-C34D-AABB-F59B0BCCA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F3150-7AA4-8A18-B36C-233A00DD7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398AF-CE86-C732-0448-4913515A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876D7-4EB9-B82D-C354-63BE52A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DF6B5-A087-738B-D660-8628336A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5494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3211-87C5-1361-79F6-E6DFA10B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F22F4-86AE-392D-7E80-2580F916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BA487-E934-93AF-1D78-87CF9A42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F5FC1-FAFE-A9B1-AAAF-3F972C42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9002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8B44B-AAAC-23D0-AC9A-1B511FA1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D011F-B9A5-351D-05BF-38B4EA97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996B-0F34-AE3A-ABBB-D5AD7609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442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188E-A79E-E86F-BC81-E77000F7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0BCB3-8B4F-CAE9-CEB8-E7089815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F4C97-1736-4FD8-A2ED-90B8C8781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2B036-8F99-386C-146F-7EBC6FB9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C05CD-50A3-A9BB-7E12-B13AD12F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935CE-2C15-A196-F391-C670835F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2420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58D6-724E-CFCF-FBCE-B6F7E9A5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95481-41D3-6A17-2309-AD7FBEBB4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11EF-403B-AB50-6949-54162462A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A1BFC-9C50-A442-B2BA-BFC5A286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1DE38-24A3-966E-42BE-9EA9A186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CF8A5-D922-4FD2-E0B0-0B74B8A5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0164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370E8-601E-21F0-75CE-FDC5F0BF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D7F02-3497-5651-EB1C-AAFD97807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59014-2889-FFB3-6E73-843E02650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6D78A-7BB5-43F5-9C2B-199C57240865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23C15-D8EA-0F0E-2D1E-38BB66D76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CB339-73D3-0FD2-86C0-6F5EEF1D5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0BFA69-D501-43A8-AED6-06B5BD420E9D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4A231-07F8-A377-6EFF-30D42C7F5ED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89" y="2724641"/>
            <a:ext cx="11225420" cy="4661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87A444-E473-7C66-B82E-4270EE629A89}"/>
              </a:ext>
            </a:extLst>
          </p:cNvPr>
          <p:cNvSpPr txBox="1"/>
          <p:nvPr userDrawn="1"/>
        </p:nvSpPr>
        <p:spPr>
          <a:xfrm>
            <a:off x="7172096" y="7341774"/>
            <a:ext cx="394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© 2024 Exams Papers Practice. All Rights Reserved</a:t>
            </a:r>
            <a:endParaRPr lang="en-PH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CD332-F27A-BC6F-C610-0276A143FD5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95" y="126680"/>
            <a:ext cx="2091410" cy="84201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34DD204-FBC7-7182-670A-B83246FD41C8}"/>
              </a:ext>
            </a:extLst>
          </p:cNvPr>
          <p:cNvSpPr txBox="1">
            <a:spLocks/>
          </p:cNvSpPr>
          <p:nvPr userDrawn="1"/>
        </p:nvSpPr>
        <p:spPr>
          <a:xfrm>
            <a:off x="6215062" y="9469847"/>
            <a:ext cx="5857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8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F720-5C2A-75EE-6B48-8DE672056556}"/>
              </a:ext>
            </a:extLst>
          </p:cNvPr>
          <p:cNvSpPr>
            <a:spLocks noGrp="1"/>
          </p:cNvSpPr>
          <p:nvPr/>
        </p:nvSpPr>
        <p:spPr>
          <a:xfrm>
            <a:off x="3648075" y="1562100"/>
            <a:ext cx="10991850" cy="25603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Cambridge International </a:t>
            </a:r>
            <a:br>
              <a:rPr lang="en-US" sz="5400" dirty="0"/>
            </a:br>
            <a:r>
              <a:rPr lang="en-US" sz="5400" dirty="0"/>
              <a:t>A Level Computer Science </a:t>
            </a:r>
            <a:br>
              <a:rPr lang="en-US" sz="5400" dirty="0"/>
            </a:br>
            <a:r>
              <a:rPr lang="en-US" sz="5400" dirty="0"/>
              <a:t>(9618) – Revision Notes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452E4-A383-1E50-578C-0AB3DC1BD7CE}"/>
              </a:ext>
            </a:extLst>
          </p:cNvPr>
          <p:cNvSpPr>
            <a:spLocks noGrp="1"/>
          </p:cNvSpPr>
          <p:nvPr/>
        </p:nvSpPr>
        <p:spPr>
          <a:xfrm>
            <a:off x="4762500" y="5151474"/>
            <a:ext cx="8763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This pack is intended for students to who are taking CIE A Level in Computer Science, either in preparation for their A Level exam, or more likely </a:t>
            </a:r>
            <a:r>
              <a:rPr lang="en-GB" sz="3200" u="sng" dirty="0"/>
              <a:t>alongside year 2 </a:t>
            </a:r>
            <a:r>
              <a:rPr lang="en-GB" sz="3200" dirty="0"/>
              <a:t>of the course to improve fluency, recall and pace </a:t>
            </a:r>
            <a:r>
              <a:rPr lang="en-GB" sz="3200"/>
              <a:t>on AS &amp; A </a:t>
            </a:r>
            <a:r>
              <a:rPr lang="en-GB" sz="3200" dirty="0"/>
              <a:t>topics. It could be used as </a:t>
            </a:r>
            <a:r>
              <a:rPr lang="en-GB" sz="3200" u="sng" dirty="0"/>
              <a:t>lesson starters</a:t>
            </a:r>
            <a:r>
              <a:rPr lang="en-GB" sz="3200" dirty="0"/>
              <a:t>, or supplied to students for </a:t>
            </a:r>
            <a:r>
              <a:rPr lang="en-GB" sz="3200" u="sng" dirty="0"/>
              <a:t>independent use.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B59577-E789-E7B3-387C-B751DF3BC9EE}"/>
              </a:ext>
            </a:extLst>
          </p:cNvPr>
          <p:cNvSpPr/>
          <p:nvPr/>
        </p:nvSpPr>
        <p:spPr>
          <a:xfrm>
            <a:off x="3648075" y="4271574"/>
            <a:ext cx="10991850" cy="646331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/>
              <a:t>Programming Paradigms</a:t>
            </a:r>
          </a:p>
        </p:txBody>
      </p:sp>
    </p:spTree>
    <p:extLst>
      <p:ext uri="{BB962C8B-B14F-4D97-AF65-F5344CB8AC3E}">
        <p14:creationId xmlns:p14="http://schemas.microsoft.com/office/powerpoint/2010/main" val="31213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04295" y="9065251"/>
            <a:ext cx="4974376" cy="1174616"/>
            <a:chOff x="0" y="0"/>
            <a:chExt cx="6632502" cy="1566154"/>
          </a:xfrm>
        </p:grpSpPr>
        <p:sp>
          <p:nvSpPr>
            <p:cNvPr id="3" name="AutoShape 3"/>
            <p:cNvSpPr/>
            <p:nvPr/>
          </p:nvSpPr>
          <p:spPr>
            <a:xfrm rot="-10800000">
              <a:off x="783077" y="0"/>
              <a:ext cx="5849425" cy="1566154"/>
            </a:xfrm>
            <a:prstGeom prst="rect">
              <a:avLst/>
            </a:pr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0" y="0"/>
              <a:ext cx="1566154" cy="1566154"/>
            </a:xfrm>
            <a:custGeom>
              <a:avLst/>
              <a:gdLst/>
              <a:ahLst/>
              <a:cxnLst/>
              <a:rect l="l" t="t" r="r" b="b"/>
              <a:pathLst>
                <a:path w="1566154" h="1566154">
                  <a:moveTo>
                    <a:pt x="0" y="0"/>
                  </a:moveTo>
                  <a:lnTo>
                    <a:pt x="1566154" y="0"/>
                  </a:lnTo>
                  <a:lnTo>
                    <a:pt x="1566154" y="1566154"/>
                  </a:lnTo>
                  <a:lnTo>
                    <a:pt x="0" y="1566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0"/>
            <a:ext cx="5940055" cy="1028700"/>
            <a:chOff x="0" y="0"/>
            <a:chExt cx="2210287" cy="382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0287" cy="382778"/>
            </a:xfrm>
            <a:custGeom>
              <a:avLst/>
              <a:gdLst/>
              <a:ahLst/>
              <a:cxnLst/>
              <a:rect l="l" t="t" r="r" b="b"/>
              <a:pathLst>
                <a:path w="2210287" h="382778">
                  <a:moveTo>
                    <a:pt x="0" y="0"/>
                  </a:moveTo>
                  <a:lnTo>
                    <a:pt x="2210287" y="0"/>
                  </a:lnTo>
                  <a:lnTo>
                    <a:pt x="2210287" y="382778"/>
                  </a:lnTo>
                  <a:lnTo>
                    <a:pt x="0" y="382778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55678" y="801482"/>
            <a:ext cx="9303622" cy="7878642"/>
            <a:chOff x="0" y="0"/>
            <a:chExt cx="2450337" cy="20750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0337" cy="2075033"/>
            </a:xfrm>
            <a:custGeom>
              <a:avLst/>
              <a:gdLst/>
              <a:ahLst/>
              <a:cxnLst/>
              <a:rect l="l" t="t" r="r" b="b"/>
              <a:pathLst>
                <a:path w="2450337" h="2075033">
                  <a:moveTo>
                    <a:pt x="42439" y="0"/>
                  </a:moveTo>
                  <a:lnTo>
                    <a:pt x="2407898" y="0"/>
                  </a:lnTo>
                  <a:cubicBezTo>
                    <a:pt x="2431336" y="0"/>
                    <a:pt x="2450337" y="19001"/>
                    <a:pt x="2450337" y="42439"/>
                  </a:cubicBezTo>
                  <a:lnTo>
                    <a:pt x="2450337" y="2032594"/>
                  </a:lnTo>
                  <a:cubicBezTo>
                    <a:pt x="2450337" y="2056033"/>
                    <a:pt x="2431336" y="2075033"/>
                    <a:pt x="2407898" y="2075033"/>
                  </a:cubicBezTo>
                  <a:lnTo>
                    <a:pt x="42439" y="2075033"/>
                  </a:lnTo>
                  <a:cubicBezTo>
                    <a:pt x="19001" y="2075033"/>
                    <a:pt x="0" y="2056033"/>
                    <a:pt x="0" y="2032594"/>
                  </a:cubicBezTo>
                  <a:lnTo>
                    <a:pt x="0" y="42439"/>
                  </a:lnTo>
                  <a:cubicBezTo>
                    <a:pt x="0" y="19001"/>
                    <a:pt x="19001" y="0"/>
                    <a:pt x="4243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450337" cy="2151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13714" y="1772063"/>
            <a:ext cx="1485014" cy="1485014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786160"/>
            <a:ext cx="1485014" cy="1485014"/>
          </a:xfrm>
          <a:custGeom>
            <a:avLst/>
            <a:gdLst/>
            <a:ahLst/>
            <a:cxnLst/>
            <a:rect l="l" t="t" r="r" b="b"/>
            <a:pathLst>
              <a:path w="1485014" h="1485014">
                <a:moveTo>
                  <a:pt x="0" y="0"/>
                </a:moveTo>
                <a:lnTo>
                  <a:pt x="1485014" y="0"/>
                </a:lnTo>
                <a:lnTo>
                  <a:pt x="1485014" y="1485014"/>
                </a:lnTo>
                <a:lnTo>
                  <a:pt x="0" y="1485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8634407" y="1374235"/>
            <a:ext cx="8048532" cy="6690342"/>
          </a:xfrm>
          <a:custGeom>
            <a:avLst/>
            <a:gdLst/>
            <a:ahLst/>
            <a:cxnLst/>
            <a:rect l="l" t="t" r="r" b="b"/>
            <a:pathLst>
              <a:path w="8048532" h="6690342">
                <a:moveTo>
                  <a:pt x="0" y="0"/>
                </a:moveTo>
                <a:lnTo>
                  <a:pt x="8048532" y="0"/>
                </a:lnTo>
                <a:lnTo>
                  <a:pt x="8048532" y="6690343"/>
                </a:lnTo>
                <a:lnTo>
                  <a:pt x="0" y="66903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1133192" y="3586756"/>
            <a:ext cx="6103411" cy="222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56"/>
              </a:lnSpc>
            </a:pPr>
            <a:r>
              <a:rPr lang="en-US" sz="6900" b="1" spc="-207">
                <a:solidFill>
                  <a:srgbClr val="3F4042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Programming Paradigms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58600" y="8801100"/>
            <a:ext cx="5600700" cy="413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 b="1" spc="-24" dirty="0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AS &amp; A Level Computer Science 9618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3192" y="2364584"/>
            <a:ext cx="1255178" cy="33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5"/>
              </a:lnSpc>
              <a:spcBef>
                <a:spcPct val="0"/>
              </a:spcBef>
            </a:pPr>
            <a:r>
              <a:rPr lang="en-US" sz="2299" b="1" spc="-68">
                <a:solidFill>
                  <a:srgbClr val="FAFAFA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40583" y="2309152"/>
            <a:ext cx="1231276" cy="4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6"/>
              </a:lnSpc>
              <a:spcBef>
                <a:spcPct val="0"/>
              </a:spcBef>
            </a:pPr>
            <a:r>
              <a:rPr lang="en-US" sz="2899" b="1" spc="-86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Programming Paradigms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384809" y="1938701"/>
            <a:ext cx="3601163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4809" y="2694896"/>
            <a:ext cx="17400269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programming paradigm is a set of principles, concepts, and guidelines that dictate the organisation, structure, and execution of computer programs, providing a framework for developers to design and implement software.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Paradigms are supported by programming language features. Some programming language support more than one paradigm.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Programming Paradigms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1721311" y="2189747"/>
            <a:ext cx="3226398" cy="6783551"/>
            <a:chOff x="0" y="0"/>
            <a:chExt cx="849751" cy="1786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9751" cy="1786614"/>
            </a:xfrm>
            <a:custGeom>
              <a:avLst/>
              <a:gdLst/>
              <a:ahLst/>
              <a:cxnLst/>
              <a:rect l="l" t="t" r="r" b="b"/>
              <a:pathLst>
                <a:path w="849751" h="1786614">
                  <a:moveTo>
                    <a:pt x="122377" y="0"/>
                  </a:moveTo>
                  <a:lnTo>
                    <a:pt x="727374" y="0"/>
                  </a:lnTo>
                  <a:cubicBezTo>
                    <a:pt x="794961" y="0"/>
                    <a:pt x="849751" y="54790"/>
                    <a:pt x="849751" y="122377"/>
                  </a:cubicBezTo>
                  <a:lnTo>
                    <a:pt x="849751" y="1664237"/>
                  </a:lnTo>
                  <a:cubicBezTo>
                    <a:pt x="849751" y="1731824"/>
                    <a:pt x="794961" y="1786614"/>
                    <a:pt x="727374" y="1786614"/>
                  </a:cubicBezTo>
                  <a:lnTo>
                    <a:pt x="122377" y="1786614"/>
                  </a:lnTo>
                  <a:cubicBezTo>
                    <a:pt x="54790" y="1786614"/>
                    <a:pt x="0" y="1731824"/>
                    <a:pt x="0" y="1664237"/>
                  </a:cubicBezTo>
                  <a:lnTo>
                    <a:pt x="0" y="122377"/>
                  </a:lnTo>
                  <a:cubicBezTo>
                    <a:pt x="0" y="54790"/>
                    <a:pt x="54790" y="0"/>
                    <a:pt x="1223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49751" cy="1862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97119" y="4419871"/>
            <a:ext cx="2874782" cy="175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2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Low-level programming paradigm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581733" y="2189747"/>
            <a:ext cx="3226398" cy="6783551"/>
            <a:chOff x="0" y="0"/>
            <a:chExt cx="849751" cy="17866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9751" cy="1786614"/>
            </a:xfrm>
            <a:custGeom>
              <a:avLst/>
              <a:gdLst/>
              <a:ahLst/>
              <a:cxnLst/>
              <a:rect l="l" t="t" r="r" b="b"/>
              <a:pathLst>
                <a:path w="849751" h="1786614">
                  <a:moveTo>
                    <a:pt x="122377" y="0"/>
                  </a:moveTo>
                  <a:lnTo>
                    <a:pt x="727374" y="0"/>
                  </a:lnTo>
                  <a:cubicBezTo>
                    <a:pt x="794961" y="0"/>
                    <a:pt x="849751" y="54790"/>
                    <a:pt x="849751" y="122377"/>
                  </a:cubicBezTo>
                  <a:lnTo>
                    <a:pt x="849751" y="1664237"/>
                  </a:lnTo>
                  <a:cubicBezTo>
                    <a:pt x="849751" y="1731824"/>
                    <a:pt x="794961" y="1786614"/>
                    <a:pt x="727374" y="1786614"/>
                  </a:cubicBezTo>
                  <a:lnTo>
                    <a:pt x="122377" y="1786614"/>
                  </a:lnTo>
                  <a:cubicBezTo>
                    <a:pt x="54790" y="1786614"/>
                    <a:pt x="0" y="1731824"/>
                    <a:pt x="0" y="1664237"/>
                  </a:cubicBezTo>
                  <a:lnTo>
                    <a:pt x="0" y="122377"/>
                  </a:lnTo>
                  <a:cubicBezTo>
                    <a:pt x="0" y="54790"/>
                    <a:pt x="54790" y="0"/>
                    <a:pt x="1223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49751" cy="1862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757541" y="4419871"/>
            <a:ext cx="2874782" cy="175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2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Imperative programming paradigm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446306" y="2189747"/>
            <a:ext cx="3226398" cy="6783551"/>
            <a:chOff x="0" y="0"/>
            <a:chExt cx="849751" cy="17866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9751" cy="1786614"/>
            </a:xfrm>
            <a:custGeom>
              <a:avLst/>
              <a:gdLst/>
              <a:ahLst/>
              <a:cxnLst/>
              <a:rect l="l" t="t" r="r" b="b"/>
              <a:pathLst>
                <a:path w="849751" h="1786614">
                  <a:moveTo>
                    <a:pt x="122377" y="0"/>
                  </a:moveTo>
                  <a:lnTo>
                    <a:pt x="727374" y="0"/>
                  </a:lnTo>
                  <a:cubicBezTo>
                    <a:pt x="794961" y="0"/>
                    <a:pt x="849751" y="54790"/>
                    <a:pt x="849751" y="122377"/>
                  </a:cubicBezTo>
                  <a:lnTo>
                    <a:pt x="849751" y="1664237"/>
                  </a:lnTo>
                  <a:cubicBezTo>
                    <a:pt x="849751" y="1731824"/>
                    <a:pt x="794961" y="1786614"/>
                    <a:pt x="727374" y="1786614"/>
                  </a:cubicBezTo>
                  <a:lnTo>
                    <a:pt x="122377" y="1786614"/>
                  </a:lnTo>
                  <a:cubicBezTo>
                    <a:pt x="54790" y="1786614"/>
                    <a:pt x="0" y="1731824"/>
                    <a:pt x="0" y="1664237"/>
                  </a:cubicBezTo>
                  <a:lnTo>
                    <a:pt x="0" y="122377"/>
                  </a:lnTo>
                  <a:cubicBezTo>
                    <a:pt x="0" y="54790"/>
                    <a:pt x="54790" y="0"/>
                    <a:pt x="1223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849751" cy="1862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617756" y="4122050"/>
            <a:ext cx="2874782" cy="2354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2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Object-oriented programming paradigm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310880" y="2189747"/>
            <a:ext cx="3226398" cy="6783551"/>
            <a:chOff x="0" y="0"/>
            <a:chExt cx="849751" cy="178661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49751" cy="1786614"/>
            </a:xfrm>
            <a:custGeom>
              <a:avLst/>
              <a:gdLst/>
              <a:ahLst/>
              <a:cxnLst/>
              <a:rect l="l" t="t" r="r" b="b"/>
              <a:pathLst>
                <a:path w="849751" h="1786614">
                  <a:moveTo>
                    <a:pt x="122377" y="0"/>
                  </a:moveTo>
                  <a:lnTo>
                    <a:pt x="727374" y="0"/>
                  </a:lnTo>
                  <a:cubicBezTo>
                    <a:pt x="794961" y="0"/>
                    <a:pt x="849751" y="54790"/>
                    <a:pt x="849751" y="122377"/>
                  </a:cubicBezTo>
                  <a:lnTo>
                    <a:pt x="849751" y="1664237"/>
                  </a:lnTo>
                  <a:cubicBezTo>
                    <a:pt x="849751" y="1731824"/>
                    <a:pt x="794961" y="1786614"/>
                    <a:pt x="727374" y="1786614"/>
                  </a:cubicBezTo>
                  <a:lnTo>
                    <a:pt x="122377" y="1786614"/>
                  </a:lnTo>
                  <a:cubicBezTo>
                    <a:pt x="54790" y="1786614"/>
                    <a:pt x="0" y="1731824"/>
                    <a:pt x="0" y="1664237"/>
                  </a:cubicBezTo>
                  <a:lnTo>
                    <a:pt x="0" y="122377"/>
                  </a:lnTo>
                  <a:cubicBezTo>
                    <a:pt x="0" y="54790"/>
                    <a:pt x="54790" y="0"/>
                    <a:pt x="1223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849751" cy="1862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482330" y="4419871"/>
            <a:ext cx="2874782" cy="175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2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Declarative programming paradigm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51133" y="8223762"/>
            <a:ext cx="2874782" cy="56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2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C27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17756" y="8223762"/>
            <a:ext cx="2874782" cy="56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2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C26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482330" y="8223762"/>
            <a:ext cx="2874782" cy="56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2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C28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Programming Paradigms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1721311" y="2189747"/>
            <a:ext cx="10124169" cy="6783551"/>
            <a:chOff x="0" y="0"/>
            <a:chExt cx="2666448" cy="1786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66448" cy="1786614"/>
            </a:xfrm>
            <a:custGeom>
              <a:avLst/>
              <a:gdLst/>
              <a:ahLst/>
              <a:cxnLst/>
              <a:rect l="l" t="t" r="r" b="b"/>
              <a:pathLst>
                <a:path w="2666448" h="1786614">
                  <a:moveTo>
                    <a:pt x="39000" y="0"/>
                  </a:moveTo>
                  <a:lnTo>
                    <a:pt x="2627448" y="0"/>
                  </a:lnTo>
                  <a:cubicBezTo>
                    <a:pt x="2648987" y="0"/>
                    <a:pt x="2666448" y="17461"/>
                    <a:pt x="2666448" y="39000"/>
                  </a:cubicBezTo>
                  <a:lnTo>
                    <a:pt x="2666448" y="1747615"/>
                  </a:lnTo>
                  <a:cubicBezTo>
                    <a:pt x="2666448" y="1757958"/>
                    <a:pt x="2662339" y="1767878"/>
                    <a:pt x="2655025" y="1775191"/>
                  </a:cubicBezTo>
                  <a:cubicBezTo>
                    <a:pt x="2647711" y="1782505"/>
                    <a:pt x="2637792" y="1786614"/>
                    <a:pt x="2627448" y="1786614"/>
                  </a:cubicBezTo>
                  <a:lnTo>
                    <a:pt x="39000" y="1786614"/>
                  </a:lnTo>
                  <a:cubicBezTo>
                    <a:pt x="28656" y="1786614"/>
                    <a:pt x="18737" y="1782505"/>
                    <a:pt x="11423" y="1775191"/>
                  </a:cubicBezTo>
                  <a:cubicBezTo>
                    <a:pt x="4109" y="1767878"/>
                    <a:pt x="0" y="1757958"/>
                    <a:pt x="0" y="1747615"/>
                  </a:cubicBezTo>
                  <a:lnTo>
                    <a:pt x="0" y="39000"/>
                  </a:lnTo>
                  <a:cubicBezTo>
                    <a:pt x="0" y="28656"/>
                    <a:pt x="4109" y="18737"/>
                    <a:pt x="11423" y="11423"/>
                  </a:cubicBezTo>
                  <a:cubicBezTo>
                    <a:pt x="18737" y="4109"/>
                    <a:pt x="28656" y="0"/>
                    <a:pt x="39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666448" cy="1862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20205" y="2295891"/>
            <a:ext cx="7200474" cy="56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2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Low-level programming paradigm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112180" y="2189747"/>
            <a:ext cx="1324742" cy="6783551"/>
            <a:chOff x="0" y="0"/>
            <a:chExt cx="849751" cy="43512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184366" y="4836310"/>
            <a:ext cx="1180370" cy="73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Imperative programming paradigm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3698954" y="2189747"/>
            <a:ext cx="1324742" cy="6783551"/>
            <a:chOff x="0" y="0"/>
            <a:chExt cx="849751" cy="43512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769350" y="4714026"/>
            <a:ext cx="1180370" cy="98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Object-oriented programming paradigm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5285727" y="2189747"/>
            <a:ext cx="1324742" cy="6783551"/>
            <a:chOff x="0" y="0"/>
            <a:chExt cx="849751" cy="435128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5356124" y="4836310"/>
            <a:ext cx="1180370" cy="73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Declarative programming paradigm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76613" y="2895771"/>
            <a:ext cx="9813564" cy="185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1"/>
              </a:lnSpc>
            </a:pPr>
            <a:r>
              <a:rPr lang="en-US" sz="2665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Low-level programming paradigm involves direct manipulation of hardware and memory resources, emphasising precise control over a computer's architecture through languages like assembly or machine code.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320442" y="4874410"/>
            <a:ext cx="1446777" cy="3924531"/>
            <a:chOff x="0" y="0"/>
            <a:chExt cx="1929035" cy="5232707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929035" cy="5232707"/>
              <a:chOff x="0" y="0"/>
              <a:chExt cx="758477" cy="205744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58477" cy="2057446"/>
              </a:xfrm>
              <a:custGeom>
                <a:avLst/>
                <a:gdLst/>
                <a:ahLst/>
                <a:cxnLst/>
                <a:rect l="l" t="t" r="r" b="b"/>
                <a:pathLst>
                  <a:path w="758477" h="2057446">
                    <a:moveTo>
                      <a:pt x="167442" y="0"/>
                    </a:moveTo>
                    <a:lnTo>
                      <a:pt x="591035" y="0"/>
                    </a:lnTo>
                    <a:cubicBezTo>
                      <a:pt x="635443" y="0"/>
                      <a:pt x="678033" y="17641"/>
                      <a:pt x="709434" y="49043"/>
                    </a:cubicBezTo>
                    <a:cubicBezTo>
                      <a:pt x="740835" y="80444"/>
                      <a:pt x="758477" y="123034"/>
                      <a:pt x="758477" y="167442"/>
                    </a:cubicBezTo>
                    <a:lnTo>
                      <a:pt x="758477" y="1890004"/>
                    </a:lnTo>
                    <a:cubicBezTo>
                      <a:pt x="758477" y="1982480"/>
                      <a:pt x="683510" y="2057446"/>
                      <a:pt x="591035" y="2057446"/>
                    </a:cubicBezTo>
                    <a:lnTo>
                      <a:pt x="167442" y="2057446"/>
                    </a:lnTo>
                    <a:cubicBezTo>
                      <a:pt x="74966" y="2057446"/>
                      <a:pt x="0" y="1982480"/>
                      <a:pt x="0" y="1890004"/>
                    </a:cubicBezTo>
                    <a:lnTo>
                      <a:pt x="0" y="167442"/>
                    </a:lnTo>
                    <a:cubicBezTo>
                      <a:pt x="0" y="74966"/>
                      <a:pt x="74966" y="0"/>
                      <a:pt x="167442" y="0"/>
                    </a:cubicBezTo>
                    <a:close/>
                  </a:path>
                </a:pathLst>
              </a:custGeom>
              <a:solidFill>
                <a:srgbClr val="5E17EB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758477" cy="2086021"/>
              </a:xfrm>
              <a:prstGeom prst="rect">
                <a:avLst/>
              </a:prstGeom>
            </p:spPr>
            <p:txBody>
              <a:bodyPr lIns="42076" tIns="42076" rIns="42076" bIns="42076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257630" y="415916"/>
              <a:ext cx="1076930" cy="263731"/>
              <a:chOff x="0" y="0"/>
              <a:chExt cx="1520437" cy="37234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57630" y="676210"/>
              <a:ext cx="1076930" cy="263731"/>
              <a:chOff x="0" y="0"/>
              <a:chExt cx="1520437" cy="372342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257630" y="898768"/>
              <a:ext cx="1076930" cy="263731"/>
              <a:chOff x="0" y="0"/>
              <a:chExt cx="1520437" cy="372342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57630" y="1159062"/>
              <a:ext cx="1076930" cy="263731"/>
              <a:chOff x="0" y="0"/>
              <a:chExt cx="1520437" cy="37234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257630" y="1422792"/>
              <a:ext cx="1076930" cy="263731"/>
              <a:chOff x="0" y="0"/>
              <a:chExt cx="1520437" cy="37234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261094" y="1683086"/>
              <a:ext cx="1076930" cy="263731"/>
              <a:chOff x="0" y="0"/>
              <a:chExt cx="1520437" cy="372342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61094" y="3212121"/>
              <a:ext cx="1076930" cy="263731"/>
              <a:chOff x="0" y="0"/>
              <a:chExt cx="1520437" cy="372342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261094" y="3475852"/>
              <a:ext cx="1076930" cy="263731"/>
              <a:chOff x="0" y="0"/>
              <a:chExt cx="1520437" cy="372342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261094" y="3736146"/>
              <a:ext cx="1076930" cy="263731"/>
              <a:chOff x="0" y="0"/>
              <a:chExt cx="1520437" cy="37234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261094" y="3958704"/>
              <a:ext cx="1076930" cy="263731"/>
              <a:chOff x="0" y="0"/>
              <a:chExt cx="1520437" cy="372342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261094" y="4218998"/>
              <a:ext cx="1076930" cy="263731"/>
              <a:chOff x="0" y="0"/>
              <a:chExt cx="1520437" cy="37234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257630" y="1946817"/>
              <a:ext cx="1076930" cy="263731"/>
              <a:chOff x="0" y="0"/>
              <a:chExt cx="1520437" cy="372342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257630" y="2210548"/>
              <a:ext cx="1076930" cy="263731"/>
              <a:chOff x="0" y="0"/>
              <a:chExt cx="1520437" cy="37234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257630" y="2470841"/>
              <a:ext cx="1076930" cy="263731"/>
              <a:chOff x="0" y="0"/>
              <a:chExt cx="1520437" cy="372342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257630" y="2693400"/>
              <a:ext cx="1076930" cy="263731"/>
              <a:chOff x="0" y="0"/>
              <a:chExt cx="1520437" cy="372342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257630" y="2953693"/>
              <a:ext cx="1076930" cy="263731"/>
              <a:chOff x="0" y="0"/>
              <a:chExt cx="1520437" cy="372342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261094" y="4478964"/>
              <a:ext cx="1076930" cy="263731"/>
              <a:chOff x="0" y="0"/>
              <a:chExt cx="1520437" cy="372342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261094" y="4739258"/>
              <a:ext cx="1076930" cy="263731"/>
              <a:chOff x="0" y="0"/>
              <a:chExt cx="1520437" cy="372342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1264325" y="4010434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214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264325" y="4243716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215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1264325" y="4542619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216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264325" y="4787778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217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76905" y="2708936"/>
              <a:ext cx="1052952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TOTAL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84296" y="2980757"/>
              <a:ext cx="1067157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LDD COUNT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264325" y="2704298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209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264325" y="3003201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210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264325" y="3242774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211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411991" y="64227"/>
              <a:ext cx="1150065" cy="290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4"/>
                </a:lnSpc>
              </a:pPr>
              <a:r>
                <a:rPr lang="en-US" sz="1338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Memory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331330" y="443649"/>
              <a:ext cx="936459" cy="189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454672" y="3240538"/>
              <a:ext cx="697417" cy="187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INC ACC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357219" y="3497904"/>
              <a:ext cx="1110618" cy="187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CMP MAX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320156" y="3755763"/>
              <a:ext cx="938021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JPN STRLTP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512568" y="3980827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END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331330" y="714322"/>
              <a:ext cx="936459" cy="189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SUB #48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331330" y="928708"/>
              <a:ext cx="936459" cy="189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MAX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27866" y="1200958"/>
              <a:ext cx="936459" cy="189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LDM #0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327866" y="1463546"/>
              <a:ext cx="936459" cy="189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TOTAL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342070" y="1727277"/>
              <a:ext cx="936459" cy="189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COUNT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57219" y="2490459"/>
              <a:ext cx="921311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ADD TOTAL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1264325" y="451124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200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454672" y="1973881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2553" y="2240822"/>
              <a:ext cx="813228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SUB #48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1264325" y="684406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201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1264325" y="945557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202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1264325" y="1178839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203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264325" y="1477741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204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1264325" y="1711023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205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1264325" y="1976583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206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1264325" y="2209865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207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1264325" y="2471016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208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1264325" y="3491335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212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1264325" y="3749283"/>
              <a:ext cx="595463" cy="190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"/>
                </a:lnSpc>
              </a:pPr>
              <a:r>
                <a:rPr lang="en-US" sz="843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213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627585" y="4242243"/>
              <a:ext cx="336933" cy="191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23"/>
                </a:lnSpc>
              </a:pPr>
              <a:r>
                <a:rPr lang="en-US" sz="874">
                  <a:solidFill>
                    <a:srgbClr val="5CE1E6"/>
                  </a:solidFill>
                  <a:latin typeface="Alatsi"/>
                  <a:ea typeface="Alatsi"/>
                  <a:cs typeface="Alatsi"/>
                  <a:sym typeface="Alatsi"/>
                </a:rPr>
                <a:t>MAX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576797" y="4514438"/>
              <a:ext cx="438509" cy="176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88"/>
                </a:lnSpc>
              </a:pPr>
              <a:r>
                <a:rPr lang="en-US" sz="848">
                  <a:solidFill>
                    <a:srgbClr val="5CE1E6"/>
                  </a:solidFill>
                  <a:latin typeface="Alatsi"/>
                  <a:ea typeface="Alatsi"/>
                  <a:cs typeface="Alatsi"/>
                  <a:sym typeface="Alatsi"/>
                </a:rPr>
                <a:t>TOTAL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554180" y="4759441"/>
              <a:ext cx="461125" cy="194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49"/>
                </a:lnSpc>
              </a:pPr>
              <a:r>
                <a:rPr lang="en-US" sz="892">
                  <a:solidFill>
                    <a:srgbClr val="5CE1E6"/>
                  </a:solidFill>
                  <a:latin typeface="Alatsi"/>
                  <a:ea typeface="Alatsi"/>
                  <a:cs typeface="Alatsi"/>
                  <a:sym typeface="Alatsi"/>
                </a:rPr>
                <a:t>COUNT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Programming Paradigms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3308085" y="2189747"/>
            <a:ext cx="10124169" cy="6783551"/>
            <a:chOff x="0" y="0"/>
            <a:chExt cx="2666448" cy="1786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66448" cy="1786614"/>
            </a:xfrm>
            <a:custGeom>
              <a:avLst/>
              <a:gdLst/>
              <a:ahLst/>
              <a:cxnLst/>
              <a:rect l="l" t="t" r="r" b="b"/>
              <a:pathLst>
                <a:path w="2666448" h="1786614">
                  <a:moveTo>
                    <a:pt x="39000" y="0"/>
                  </a:moveTo>
                  <a:lnTo>
                    <a:pt x="2627448" y="0"/>
                  </a:lnTo>
                  <a:cubicBezTo>
                    <a:pt x="2648987" y="0"/>
                    <a:pt x="2666448" y="17461"/>
                    <a:pt x="2666448" y="39000"/>
                  </a:cubicBezTo>
                  <a:lnTo>
                    <a:pt x="2666448" y="1747615"/>
                  </a:lnTo>
                  <a:cubicBezTo>
                    <a:pt x="2666448" y="1757958"/>
                    <a:pt x="2662339" y="1767878"/>
                    <a:pt x="2655025" y="1775191"/>
                  </a:cubicBezTo>
                  <a:cubicBezTo>
                    <a:pt x="2647711" y="1782505"/>
                    <a:pt x="2637792" y="1786614"/>
                    <a:pt x="2627448" y="1786614"/>
                  </a:cubicBezTo>
                  <a:lnTo>
                    <a:pt x="39000" y="1786614"/>
                  </a:lnTo>
                  <a:cubicBezTo>
                    <a:pt x="28656" y="1786614"/>
                    <a:pt x="18737" y="1782505"/>
                    <a:pt x="11423" y="1775191"/>
                  </a:cubicBezTo>
                  <a:cubicBezTo>
                    <a:pt x="4109" y="1767878"/>
                    <a:pt x="0" y="1757958"/>
                    <a:pt x="0" y="1747615"/>
                  </a:cubicBezTo>
                  <a:lnTo>
                    <a:pt x="0" y="39000"/>
                  </a:lnTo>
                  <a:cubicBezTo>
                    <a:pt x="0" y="28656"/>
                    <a:pt x="4109" y="18737"/>
                    <a:pt x="11423" y="11423"/>
                  </a:cubicBezTo>
                  <a:cubicBezTo>
                    <a:pt x="18737" y="4109"/>
                    <a:pt x="28656" y="0"/>
                    <a:pt x="39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666448" cy="1862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886499" y="2266539"/>
            <a:ext cx="7200474" cy="56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2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Imperative programming paradigm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21311" y="2181378"/>
            <a:ext cx="1324742" cy="6783551"/>
            <a:chOff x="0" y="0"/>
            <a:chExt cx="849751" cy="43512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93497" y="4827941"/>
            <a:ext cx="1180370" cy="73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Low-level programming paradigm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3698954" y="2189747"/>
            <a:ext cx="1324742" cy="6783551"/>
            <a:chOff x="0" y="0"/>
            <a:chExt cx="849751" cy="43512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769350" y="4714026"/>
            <a:ext cx="1180370" cy="98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Object-oriented programming paradigm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5285727" y="2189747"/>
            <a:ext cx="1324742" cy="6783551"/>
            <a:chOff x="0" y="0"/>
            <a:chExt cx="849751" cy="435128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5356124" y="4836310"/>
            <a:ext cx="1180370" cy="73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Declarative programming paradigm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63387" y="2895771"/>
            <a:ext cx="9813564" cy="185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1"/>
              </a:lnSpc>
            </a:pPr>
            <a:r>
              <a:rPr lang="en-US" sz="2665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Imperative programming paradigm focuses on specifying explicit sequences of statements that update the program's state, emphasising the step-by-step execution of commands to achieve desired outcomes.</a:t>
            </a:r>
          </a:p>
        </p:txBody>
      </p:sp>
      <p:sp>
        <p:nvSpPr>
          <p:cNvPr id="23" name="Freeform 23"/>
          <p:cNvSpPr/>
          <p:nvPr/>
        </p:nvSpPr>
        <p:spPr>
          <a:xfrm>
            <a:off x="4344426" y="5143500"/>
            <a:ext cx="8056155" cy="3326244"/>
          </a:xfrm>
          <a:custGeom>
            <a:avLst/>
            <a:gdLst/>
            <a:ahLst/>
            <a:cxnLst/>
            <a:rect l="l" t="t" r="r" b="b"/>
            <a:pathLst>
              <a:path w="8056155" h="3326244">
                <a:moveTo>
                  <a:pt x="0" y="0"/>
                </a:moveTo>
                <a:lnTo>
                  <a:pt x="8056155" y="0"/>
                </a:lnTo>
                <a:lnTo>
                  <a:pt x="8056155" y="3326244"/>
                </a:lnTo>
                <a:lnTo>
                  <a:pt x="0" y="33262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534" t="-22591" r="-9970" b="-23826"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Programming Paradigms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4899527" y="2173009"/>
            <a:ext cx="10124169" cy="6783551"/>
            <a:chOff x="0" y="0"/>
            <a:chExt cx="2666448" cy="1786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66448" cy="1786614"/>
            </a:xfrm>
            <a:custGeom>
              <a:avLst/>
              <a:gdLst/>
              <a:ahLst/>
              <a:cxnLst/>
              <a:rect l="l" t="t" r="r" b="b"/>
              <a:pathLst>
                <a:path w="2666448" h="1786614">
                  <a:moveTo>
                    <a:pt x="39000" y="0"/>
                  </a:moveTo>
                  <a:lnTo>
                    <a:pt x="2627448" y="0"/>
                  </a:lnTo>
                  <a:cubicBezTo>
                    <a:pt x="2648987" y="0"/>
                    <a:pt x="2666448" y="17461"/>
                    <a:pt x="2666448" y="39000"/>
                  </a:cubicBezTo>
                  <a:lnTo>
                    <a:pt x="2666448" y="1747615"/>
                  </a:lnTo>
                  <a:cubicBezTo>
                    <a:pt x="2666448" y="1757958"/>
                    <a:pt x="2662339" y="1767878"/>
                    <a:pt x="2655025" y="1775191"/>
                  </a:cubicBezTo>
                  <a:cubicBezTo>
                    <a:pt x="2647711" y="1782505"/>
                    <a:pt x="2637792" y="1786614"/>
                    <a:pt x="2627448" y="1786614"/>
                  </a:cubicBezTo>
                  <a:lnTo>
                    <a:pt x="39000" y="1786614"/>
                  </a:lnTo>
                  <a:cubicBezTo>
                    <a:pt x="28656" y="1786614"/>
                    <a:pt x="18737" y="1782505"/>
                    <a:pt x="11423" y="1775191"/>
                  </a:cubicBezTo>
                  <a:cubicBezTo>
                    <a:pt x="4109" y="1767878"/>
                    <a:pt x="0" y="1757958"/>
                    <a:pt x="0" y="1747615"/>
                  </a:cubicBezTo>
                  <a:lnTo>
                    <a:pt x="0" y="39000"/>
                  </a:lnTo>
                  <a:cubicBezTo>
                    <a:pt x="0" y="28656"/>
                    <a:pt x="4109" y="18737"/>
                    <a:pt x="11423" y="11423"/>
                  </a:cubicBezTo>
                  <a:cubicBezTo>
                    <a:pt x="18737" y="4109"/>
                    <a:pt x="28656" y="0"/>
                    <a:pt x="39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666448" cy="1862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1311" y="2181378"/>
            <a:ext cx="1324742" cy="6783551"/>
            <a:chOff x="0" y="0"/>
            <a:chExt cx="849751" cy="43512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08085" y="2189747"/>
            <a:ext cx="1324742" cy="6783551"/>
            <a:chOff x="0" y="0"/>
            <a:chExt cx="849751" cy="435128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285727" y="2189747"/>
            <a:ext cx="1324742" cy="6783551"/>
            <a:chOff x="0" y="0"/>
            <a:chExt cx="849751" cy="43512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123615" y="4487592"/>
            <a:ext cx="7691843" cy="4314237"/>
          </a:xfrm>
          <a:custGeom>
            <a:avLst/>
            <a:gdLst/>
            <a:ahLst/>
            <a:cxnLst/>
            <a:rect l="l" t="t" r="r" b="b"/>
            <a:pathLst>
              <a:path w="7691843" h="4314237">
                <a:moveTo>
                  <a:pt x="0" y="0"/>
                </a:moveTo>
                <a:lnTo>
                  <a:pt x="7691843" y="0"/>
                </a:lnTo>
                <a:lnTo>
                  <a:pt x="7691843" y="4314237"/>
                </a:lnTo>
                <a:lnTo>
                  <a:pt x="0" y="43142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6" t="-16612" r="-8609" b="-16486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9" name="TextBox 19"/>
          <p:cNvSpPr txBox="1"/>
          <p:nvPr/>
        </p:nvSpPr>
        <p:spPr>
          <a:xfrm>
            <a:off x="5949259" y="2249801"/>
            <a:ext cx="8024705" cy="56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2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Object-Oriented programming paradigm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93497" y="4827941"/>
            <a:ext cx="1180370" cy="73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Low-level programming paradigm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78481" y="4714026"/>
            <a:ext cx="1180370" cy="73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Imperative programming paradigm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356124" y="4836310"/>
            <a:ext cx="1180370" cy="73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Declarative programming paradigm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54829" y="2879033"/>
            <a:ext cx="9813564" cy="138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1"/>
              </a:lnSpc>
            </a:pPr>
            <a:r>
              <a:rPr lang="en-US" sz="2665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Object-oriented programming (OOP) is a programming paradigm that organises code into objects, which encapsulate data and behaviour, fostering modularity and reusability.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Programming Paradigms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6490969" y="2189747"/>
            <a:ext cx="10124169" cy="6783551"/>
            <a:chOff x="0" y="0"/>
            <a:chExt cx="2666448" cy="1786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66448" cy="1786614"/>
            </a:xfrm>
            <a:custGeom>
              <a:avLst/>
              <a:gdLst/>
              <a:ahLst/>
              <a:cxnLst/>
              <a:rect l="l" t="t" r="r" b="b"/>
              <a:pathLst>
                <a:path w="2666448" h="1786614">
                  <a:moveTo>
                    <a:pt x="39000" y="0"/>
                  </a:moveTo>
                  <a:lnTo>
                    <a:pt x="2627448" y="0"/>
                  </a:lnTo>
                  <a:cubicBezTo>
                    <a:pt x="2648987" y="0"/>
                    <a:pt x="2666448" y="17461"/>
                    <a:pt x="2666448" y="39000"/>
                  </a:cubicBezTo>
                  <a:lnTo>
                    <a:pt x="2666448" y="1747615"/>
                  </a:lnTo>
                  <a:cubicBezTo>
                    <a:pt x="2666448" y="1757958"/>
                    <a:pt x="2662339" y="1767878"/>
                    <a:pt x="2655025" y="1775191"/>
                  </a:cubicBezTo>
                  <a:cubicBezTo>
                    <a:pt x="2647711" y="1782505"/>
                    <a:pt x="2637792" y="1786614"/>
                    <a:pt x="2627448" y="1786614"/>
                  </a:cubicBezTo>
                  <a:lnTo>
                    <a:pt x="39000" y="1786614"/>
                  </a:lnTo>
                  <a:cubicBezTo>
                    <a:pt x="28656" y="1786614"/>
                    <a:pt x="18737" y="1782505"/>
                    <a:pt x="11423" y="1775191"/>
                  </a:cubicBezTo>
                  <a:cubicBezTo>
                    <a:pt x="4109" y="1767878"/>
                    <a:pt x="0" y="1757958"/>
                    <a:pt x="0" y="1747615"/>
                  </a:cubicBezTo>
                  <a:lnTo>
                    <a:pt x="0" y="39000"/>
                  </a:lnTo>
                  <a:cubicBezTo>
                    <a:pt x="0" y="28656"/>
                    <a:pt x="4109" y="18737"/>
                    <a:pt x="11423" y="11423"/>
                  </a:cubicBezTo>
                  <a:cubicBezTo>
                    <a:pt x="18737" y="4109"/>
                    <a:pt x="28656" y="0"/>
                    <a:pt x="39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666448" cy="1862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1311" y="2181378"/>
            <a:ext cx="1324742" cy="6783551"/>
            <a:chOff x="0" y="0"/>
            <a:chExt cx="849751" cy="43512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08085" y="2189747"/>
            <a:ext cx="1324742" cy="6783551"/>
            <a:chOff x="0" y="0"/>
            <a:chExt cx="849751" cy="435128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99527" y="2189747"/>
            <a:ext cx="1324742" cy="6783551"/>
            <a:chOff x="0" y="0"/>
            <a:chExt cx="849751" cy="43512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9751" cy="4351283"/>
            </a:xfrm>
            <a:custGeom>
              <a:avLst/>
              <a:gdLst/>
              <a:ahLst/>
              <a:cxnLst/>
              <a:rect l="l" t="t" r="r" b="b"/>
              <a:pathLst>
                <a:path w="849751" h="4351283">
                  <a:moveTo>
                    <a:pt x="298049" y="0"/>
                  </a:moveTo>
                  <a:lnTo>
                    <a:pt x="551702" y="0"/>
                  </a:lnTo>
                  <a:cubicBezTo>
                    <a:pt x="630750" y="0"/>
                    <a:pt x="706559" y="31401"/>
                    <a:pt x="762454" y="87296"/>
                  </a:cubicBezTo>
                  <a:cubicBezTo>
                    <a:pt x="818349" y="143191"/>
                    <a:pt x="849751" y="219001"/>
                    <a:pt x="849751" y="298049"/>
                  </a:cubicBezTo>
                  <a:lnTo>
                    <a:pt x="849751" y="4053234"/>
                  </a:lnTo>
                  <a:cubicBezTo>
                    <a:pt x="849751" y="4132281"/>
                    <a:pt x="818349" y="4208091"/>
                    <a:pt x="762454" y="4263986"/>
                  </a:cubicBezTo>
                  <a:cubicBezTo>
                    <a:pt x="706559" y="4319881"/>
                    <a:pt x="630750" y="4351283"/>
                    <a:pt x="551702" y="4351283"/>
                  </a:cubicBezTo>
                  <a:lnTo>
                    <a:pt x="298049" y="4351283"/>
                  </a:lnTo>
                  <a:cubicBezTo>
                    <a:pt x="219001" y="4351283"/>
                    <a:pt x="143191" y="4319881"/>
                    <a:pt x="87296" y="4263986"/>
                  </a:cubicBezTo>
                  <a:cubicBezTo>
                    <a:pt x="31401" y="4208091"/>
                    <a:pt x="0" y="4132281"/>
                    <a:pt x="0" y="4053234"/>
                  </a:cubicBezTo>
                  <a:lnTo>
                    <a:pt x="0" y="298049"/>
                  </a:lnTo>
                  <a:cubicBezTo>
                    <a:pt x="0" y="219001"/>
                    <a:pt x="31401" y="143191"/>
                    <a:pt x="87296" y="87296"/>
                  </a:cubicBezTo>
                  <a:cubicBezTo>
                    <a:pt x="143191" y="31401"/>
                    <a:pt x="219001" y="0"/>
                    <a:pt x="2980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7000"/>
                  </a:srgbClr>
                </a:gs>
                <a:gs pos="100000">
                  <a:srgbClr val="5CE1E6">
                    <a:alpha val="1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49751" cy="442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881211" y="4866041"/>
            <a:ext cx="9578625" cy="3663072"/>
          </a:xfrm>
          <a:custGeom>
            <a:avLst/>
            <a:gdLst/>
            <a:ahLst/>
            <a:cxnLst/>
            <a:rect l="l" t="t" r="r" b="b"/>
            <a:pathLst>
              <a:path w="9578625" h="3663072">
                <a:moveTo>
                  <a:pt x="0" y="0"/>
                </a:moveTo>
                <a:lnTo>
                  <a:pt x="9578625" y="0"/>
                </a:lnTo>
                <a:lnTo>
                  <a:pt x="9578625" y="3663072"/>
                </a:lnTo>
                <a:lnTo>
                  <a:pt x="0" y="3663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12" r="-7546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9" name="TextBox 19"/>
          <p:cNvSpPr txBox="1"/>
          <p:nvPr/>
        </p:nvSpPr>
        <p:spPr>
          <a:xfrm>
            <a:off x="7540701" y="2266539"/>
            <a:ext cx="8024705" cy="56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2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Declarative programming paradigm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93497" y="4827941"/>
            <a:ext cx="1180370" cy="73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Low-level programming paradigm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78481" y="4714026"/>
            <a:ext cx="1180370" cy="73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Imperative programming paradigm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71713" y="4705658"/>
            <a:ext cx="1180370" cy="98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376">
                <a:solidFill>
                  <a:srgbClr val="000000">
                    <a:alpha val="16863"/>
                  </a:srgbClr>
                </a:solidFill>
                <a:latin typeface="Alatsi"/>
                <a:ea typeface="Alatsi"/>
                <a:cs typeface="Alatsi"/>
                <a:sym typeface="Alatsi"/>
              </a:rPr>
              <a:t>Object-Oriented programming paradigm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6272" y="2887402"/>
            <a:ext cx="9813564" cy="185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1"/>
              </a:lnSpc>
            </a:pPr>
            <a:r>
              <a:rPr lang="en-US" sz="2665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Declarative programming is a paradigm where the developer specifies the desired result or goal, leaving the implementation details to the system, in contrast to imperative programming, which focuses on specifying explicit steps for achieving a task.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393</Words>
  <Application>Microsoft Office PowerPoint</Application>
  <PresentationFormat>Custom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Open Sans</vt:lpstr>
      <vt:lpstr>Aptos</vt:lpstr>
      <vt:lpstr>Alatsi</vt:lpstr>
      <vt:lpstr>Times New Roman</vt:lpstr>
      <vt:lpstr>Poppins Bold</vt:lpstr>
      <vt:lpstr>Now Bold</vt:lpstr>
      <vt:lpstr>Arial</vt:lpstr>
      <vt:lpstr>Aptos Display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</dc:title>
  <dc:creator>John</dc:creator>
  <cp:lastModifiedBy>Chezka Mae Madrona</cp:lastModifiedBy>
  <cp:revision>4</cp:revision>
  <dcterms:created xsi:type="dcterms:W3CDTF">2006-08-16T00:00:00Z</dcterms:created>
  <dcterms:modified xsi:type="dcterms:W3CDTF">2024-10-11T10:58:18Z</dcterms:modified>
  <dc:identifier>DAGQrhkGLVw</dc:identifier>
</cp:coreProperties>
</file>