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8288000" cy="10287000"/>
  <p:notesSz cx="6858000" cy="9144000"/>
  <p:embeddedFontLst>
    <p:embeddedFont>
      <p:font typeface="Alatsi" panose="020B0604020202020204" charset="0"/>
      <p:regular r:id="rId27"/>
    </p:embeddedFont>
    <p:embeddedFont>
      <p:font typeface="Canva Sans Bold" panose="020B0604020202020204" charset="0"/>
      <p:regular r:id="rId28"/>
      <p:bold r:id="rId29"/>
    </p:embeddedFont>
    <p:embeddedFont>
      <p:font typeface="Now Bold" panose="020B0604020202020204" charset="0"/>
      <p:regular r:id="rId30"/>
      <p:bold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Open Sans Bold" panose="020B0806030504020204" charset="0"/>
      <p:regular r:id="rId36"/>
      <p:bold r:id="rId37"/>
    </p:embeddedFont>
    <p:embeddedFont>
      <p:font typeface="Open Sans Bold Italics" panose="020B0604020202020204" charset="0"/>
      <p:regular r:id="rId38"/>
      <p:bold r:id="rId39"/>
      <p:italic r:id="rId40"/>
      <p:boldItalic r:id="rId41"/>
    </p:embeddedFont>
    <p:embeddedFont>
      <p:font typeface="Open Sans Italics" panose="020B0604020202020204" charset="0"/>
      <p:regular r:id="rId42"/>
      <p:italic r:id="rId43"/>
    </p:embeddedFont>
    <p:embeddedFont>
      <p:font typeface="Poppins Bold" panose="00000800000000000000" charset="0"/>
      <p:regular r:id="rId44"/>
      <p:bold r:id="rId45"/>
    </p:embeddedFont>
    <p:embeddedFont>
      <p:font typeface="Sailors" panose="02000000000000000000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3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01370-EFC7-2B67-C15D-D0154172F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239702-524B-7EC0-C9D5-5B9B8E9B8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5680B-3D8D-327E-2738-3EB47F8E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9F28-1207-444F-B716-B1C2AECAB8C9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56C04-F9DA-A26E-CFF0-48EB351F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CE547-FBB5-ABFE-94CC-62181AB3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8173-20AE-48E4-992B-E6F79D1971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4735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68EF-5EA9-79F4-2F70-35233D3E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CC374-A18C-4D2E-80BB-78EC936CA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8B422-0EC9-9672-4220-D11A8707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9F28-1207-444F-B716-B1C2AECAB8C9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219E2-9AA8-CEA7-5015-F2BA2EBD7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92504-17C9-F675-2C94-391A956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8173-20AE-48E4-992B-E6F79D1971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7719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CE7680-C8FA-5F7B-B6BC-3924EEA08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98281-5470-0AA8-EBC0-E3148202E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E9271-AC73-BC72-77F0-85F575A6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9F28-1207-444F-B716-B1C2AECAB8C9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02FC4-2730-FAE5-4054-EDA5BD24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CB69C-D3EF-E421-9831-E0CCDA2E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8173-20AE-48E4-992B-E6F79D1971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5018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662C5-8981-FED0-F709-10A4D42D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0448C-4CF5-46F8-6ACD-8494B3729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F1266-0E83-4997-81EB-7AE88A86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9F28-1207-444F-B716-B1C2AECAB8C9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1E044-B217-C32F-A405-E0381C9C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3DEE1-457C-9610-649E-6382794B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8173-20AE-48E4-992B-E6F79D1971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5659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03603-1B27-8CF4-0A5A-64F40735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DDA4D-CB2D-02B2-2644-26653BC5A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8698C-A5A2-24BC-DC58-5186D680D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9F28-1207-444F-B716-B1C2AECAB8C9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B5388-6963-8C56-3D2E-56ABE208A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636F9-DA33-50E6-97A6-0AF27B9F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8173-20AE-48E4-992B-E6F79D1971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7127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DD07-72B8-95CF-200B-E64D3C28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DB25-203E-4850-87C8-2395DD4AE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EDBB5-6DE9-7885-BB26-C59B85A31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89262-4F5C-99D9-BA69-9DC5F01A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9F28-1207-444F-B716-B1C2AECAB8C9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921E8-0661-3F15-A15F-9DA900FA9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5BE51-C06D-FD35-2A37-300088BA1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8173-20AE-48E4-992B-E6F79D1971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0996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1A4F4-DF55-1721-5E78-903F6D586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9C861-573B-9A41-0CF9-801EABC61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A1171-B9FD-4B5E-DE76-D09016CC7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2553E-7F1A-2A3E-94DF-BAD9F2ECF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62B64-8600-B8EE-D7E8-97AA87122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BE8CE-F885-DD14-F0DC-094EF4DF6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9F28-1207-444F-B716-B1C2AECAB8C9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400CE-F606-9A30-CD51-5213FDEA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78F748-263B-815C-740A-995CF363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8173-20AE-48E4-992B-E6F79D1971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764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14A7-EB4A-9B4C-F334-ECA3CF51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E0F04-B771-2844-8463-EA4C625E5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9F28-1207-444F-B716-B1C2AECAB8C9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B1E3CB-B154-C818-8043-BBB50253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E770B-84FD-20FF-242C-99191871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8173-20AE-48E4-992B-E6F79D1971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6826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90C09E-7D3D-4D12-4949-5C54DBBB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9F28-1207-444F-B716-B1C2AECAB8C9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5C3FF3-723B-488B-9243-498B983B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80D8A-6AA1-5FD9-9646-38157E07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8173-20AE-48E4-992B-E6F79D1971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128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AE90C-155D-A333-846D-A5F1D327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95E6D-8C54-F9BD-9D71-CFE18A046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8A0F9-3FB1-3623-B05E-2B957909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81C69-89FA-238B-C4EF-171C10C9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9F28-1207-444F-B716-B1C2AECAB8C9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47BC6-C63C-ED70-CDF3-7FC13F98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41C3A-B79D-E66B-4D46-89D1AEA9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8173-20AE-48E4-992B-E6F79D1971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9266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EFAA3-91FE-2C52-C9E2-E85AD793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F4F512-72C0-6A31-3E9A-BCB17F4EE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614FD-E272-C28D-6FB4-A617C6B91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5400C-A513-6C3A-7E24-64C25FC50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9F28-1207-444F-B716-B1C2AECAB8C9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1146B-B729-B686-B3BC-2E963F3D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78AD4-487F-DC57-70DC-00812035D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8173-20AE-48E4-992B-E6F79D1971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599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xampaperspractice.co.uk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E88880-31B6-D033-3778-D0865B72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6C7DC-94D2-1AB3-FE67-1DF3FC41E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F2779-B379-EEDE-3205-DAF887416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A19F28-1207-444F-B716-B1C2AECAB8C9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EA869-1959-74EC-493A-96BA1A86B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7EEF4-0699-A11E-350E-2622C11E4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8F8173-20AE-48E4-992B-E6F79D197160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1F2ABB-F576-23E7-77A3-F9C19777600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89" y="2724641"/>
            <a:ext cx="11225420" cy="4661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923595-B099-B4DE-47EA-587AAD471B4B}"/>
              </a:ext>
            </a:extLst>
          </p:cNvPr>
          <p:cNvSpPr txBox="1"/>
          <p:nvPr userDrawn="1"/>
        </p:nvSpPr>
        <p:spPr>
          <a:xfrm>
            <a:off x="7172096" y="7341774"/>
            <a:ext cx="3943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© 2024 Exams Papers Practice. All Rights Reserved</a:t>
            </a:r>
            <a:endParaRPr lang="en-PH" sz="1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4659DF-E36F-842C-7377-26542CF709E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295" y="126680"/>
            <a:ext cx="2091410" cy="842015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8531C68-366A-2132-942A-A1C76E6B983A}"/>
              </a:ext>
            </a:extLst>
          </p:cNvPr>
          <p:cNvSpPr txBox="1">
            <a:spLocks/>
          </p:cNvSpPr>
          <p:nvPr userDrawn="1"/>
        </p:nvSpPr>
        <p:spPr>
          <a:xfrm>
            <a:off x="6215062" y="9469847"/>
            <a:ext cx="58578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5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EA6A8-43F1-33C0-B186-C2AE63C370C6}"/>
              </a:ext>
            </a:extLst>
          </p:cNvPr>
          <p:cNvSpPr>
            <a:spLocks noGrp="1"/>
          </p:cNvSpPr>
          <p:nvPr/>
        </p:nvSpPr>
        <p:spPr>
          <a:xfrm>
            <a:off x="3648075" y="1562100"/>
            <a:ext cx="10991850" cy="25603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/>
              <a:t>Cambridge International </a:t>
            </a:r>
            <a:br>
              <a:rPr lang="en-US" sz="5400" dirty="0"/>
            </a:br>
            <a:r>
              <a:rPr lang="en-US" sz="5400" dirty="0"/>
              <a:t>A Level Computer Science </a:t>
            </a:r>
            <a:br>
              <a:rPr lang="en-US" sz="5400" dirty="0"/>
            </a:br>
            <a:r>
              <a:rPr lang="en-US" sz="5400" dirty="0"/>
              <a:t>(9618) – Revision Notes</a:t>
            </a:r>
            <a:endParaRPr lang="en-GB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9FCDB-CD32-A8A2-710B-A8139E3F127C}"/>
              </a:ext>
            </a:extLst>
          </p:cNvPr>
          <p:cNvSpPr>
            <a:spLocks noGrp="1"/>
          </p:cNvSpPr>
          <p:nvPr/>
        </p:nvSpPr>
        <p:spPr>
          <a:xfrm>
            <a:off x="4762500" y="5621069"/>
            <a:ext cx="8763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/>
              <a:t>This pack is intended for students to who are taking CIE A Level in Computer Science, either in preparation for their A Level exam, or more likely </a:t>
            </a:r>
            <a:r>
              <a:rPr lang="en-GB" sz="3200" u="sng" dirty="0"/>
              <a:t>alongside year 2 </a:t>
            </a:r>
            <a:r>
              <a:rPr lang="en-GB" sz="3200" dirty="0"/>
              <a:t>of the course to improve fluency, recall and pace on AS &amp; A topics. It could be used as </a:t>
            </a:r>
            <a:r>
              <a:rPr lang="en-GB" sz="3200" u="sng" dirty="0"/>
              <a:t>lesson starters</a:t>
            </a:r>
            <a:r>
              <a:rPr lang="en-GB" sz="3200" dirty="0"/>
              <a:t>, or supplied to students for </a:t>
            </a:r>
            <a:r>
              <a:rPr lang="en-GB" sz="3200" u="sng" dirty="0"/>
              <a:t>independent use.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047B71-A997-741E-E3BE-26A9F79F8375}"/>
              </a:ext>
            </a:extLst>
          </p:cNvPr>
          <p:cNvSpPr/>
          <p:nvPr/>
        </p:nvSpPr>
        <p:spPr>
          <a:xfrm>
            <a:off x="3648075" y="4271574"/>
            <a:ext cx="10991850" cy="1200329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/>
              <a:t>Programming Paradigms</a:t>
            </a:r>
            <a:br>
              <a:rPr lang="en-GB" sz="3600" dirty="0"/>
            </a:br>
            <a:r>
              <a:rPr lang="en-GB" sz="3600" dirty="0"/>
              <a:t>(Low-Level Programming)</a:t>
            </a:r>
          </a:p>
        </p:txBody>
      </p:sp>
    </p:spTree>
    <p:extLst>
      <p:ext uri="{BB962C8B-B14F-4D97-AF65-F5344CB8AC3E}">
        <p14:creationId xmlns:p14="http://schemas.microsoft.com/office/powerpoint/2010/main" val="417488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TextBox 5"/>
          <p:cNvSpPr txBox="1"/>
          <p:nvPr/>
        </p:nvSpPr>
        <p:spPr>
          <a:xfrm>
            <a:off x="347832" y="1542562"/>
            <a:ext cx="9682484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Bitwise Logic Operation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78767" y="2773990"/>
            <a:ext cx="2122163" cy="62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2D3240"/>
                </a:solidFill>
                <a:latin typeface="Alatsi"/>
                <a:ea typeface="Alatsi"/>
                <a:cs typeface="Alatsi"/>
                <a:sym typeface="Alatsi"/>
              </a:rPr>
              <a:t>Opcode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07670" y="2796693"/>
            <a:ext cx="2122163" cy="62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2D3240"/>
                </a:solidFill>
                <a:latin typeface="Alatsi"/>
                <a:ea typeface="Alatsi"/>
                <a:cs typeface="Alatsi"/>
                <a:sym typeface="Alatsi"/>
              </a:rPr>
              <a:t>Operand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570053" y="2773990"/>
            <a:ext cx="2122163" cy="62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2D3240"/>
                </a:solidFill>
                <a:latin typeface="Alatsi"/>
                <a:ea typeface="Alatsi"/>
                <a:cs typeface="Alatsi"/>
                <a:sym typeface="Alatsi"/>
              </a:rPr>
              <a:t>Explanation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450223" y="3593863"/>
            <a:ext cx="3276218" cy="762473"/>
            <a:chOff x="0" y="0"/>
            <a:chExt cx="910857" cy="2119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50223" y="4515917"/>
            <a:ext cx="3276218" cy="762473"/>
            <a:chOff x="0" y="0"/>
            <a:chExt cx="910857" cy="21198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50223" y="5440808"/>
            <a:ext cx="3276218" cy="762473"/>
            <a:chOff x="0" y="0"/>
            <a:chExt cx="910857" cy="21198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50223" y="6365699"/>
            <a:ext cx="3276218" cy="762473"/>
            <a:chOff x="0" y="0"/>
            <a:chExt cx="910857" cy="21198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50223" y="7290590"/>
            <a:ext cx="3276218" cy="762473"/>
            <a:chOff x="0" y="0"/>
            <a:chExt cx="910857" cy="21198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909647" y="3593863"/>
            <a:ext cx="2615176" cy="762473"/>
            <a:chOff x="0" y="0"/>
            <a:chExt cx="727073" cy="21198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909647" y="4515917"/>
            <a:ext cx="2615176" cy="762473"/>
            <a:chOff x="0" y="0"/>
            <a:chExt cx="727073" cy="21198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909647" y="5453951"/>
            <a:ext cx="2615176" cy="762473"/>
            <a:chOff x="0" y="0"/>
            <a:chExt cx="727073" cy="21198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909647" y="6378349"/>
            <a:ext cx="2615176" cy="762473"/>
            <a:chOff x="0" y="0"/>
            <a:chExt cx="727073" cy="21198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909647" y="7302747"/>
            <a:ext cx="2615176" cy="762473"/>
            <a:chOff x="0" y="0"/>
            <a:chExt cx="727073" cy="211983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751453" y="3593863"/>
            <a:ext cx="9256330" cy="762473"/>
            <a:chOff x="0" y="0"/>
            <a:chExt cx="2573452" cy="211983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7751453" y="4515917"/>
            <a:ext cx="9256330" cy="762473"/>
            <a:chOff x="0" y="0"/>
            <a:chExt cx="2573452" cy="21198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751453" y="5440315"/>
            <a:ext cx="9256330" cy="762473"/>
            <a:chOff x="0" y="0"/>
            <a:chExt cx="2573452" cy="211983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7797108" y="6362370"/>
            <a:ext cx="9256330" cy="762473"/>
            <a:chOff x="0" y="0"/>
            <a:chExt cx="2573452" cy="211983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797108" y="7302747"/>
            <a:ext cx="9256330" cy="762473"/>
            <a:chOff x="0" y="0"/>
            <a:chExt cx="2573452" cy="211983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1698019" y="3647773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AND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698019" y="4569827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AND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698019" y="6409995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XOR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698019" y="7347247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OR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298463" y="3695064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#Bn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219105" y="5555152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#Bn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219105" y="6479550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&lt;address&gt; 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219105" y="7422780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#Bn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096322" y="4512245"/>
            <a:ext cx="8573570" cy="685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Bitwise and operation of the contents of acc with the contents of &lt;address&gt;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219105" y="4588877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&lt;address&gt;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706483" y="5494718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XOR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1450223" y="8208095"/>
            <a:ext cx="3276218" cy="762473"/>
            <a:chOff x="0" y="0"/>
            <a:chExt cx="910857" cy="211983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4909647" y="8220252"/>
            <a:ext cx="2615176" cy="762473"/>
            <a:chOff x="0" y="0"/>
            <a:chExt cx="727073" cy="211983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7797108" y="8220252"/>
            <a:ext cx="9256330" cy="762473"/>
            <a:chOff x="0" y="0"/>
            <a:chExt cx="2573452" cy="211983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74" name="TextBox 74"/>
          <p:cNvSpPr txBox="1"/>
          <p:nvPr/>
        </p:nvSpPr>
        <p:spPr>
          <a:xfrm>
            <a:off x="1698019" y="8264752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Or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5219105" y="8340285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&lt;address&gt;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092832" y="3704589"/>
            <a:ext cx="8573570" cy="35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Bitwise and operation of the contents of acc with the binary number n.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092832" y="5583190"/>
            <a:ext cx="8573570" cy="35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Bitwise XOR operation of the contents of acc with the binary number n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8096322" y="6355188"/>
            <a:ext cx="8573570" cy="685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Bitwise XOR operation of the contents of acc with the contents of &lt;address&gt;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8092832" y="7429643"/>
            <a:ext cx="8573570" cy="35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Bitwise OR operation of the contents of acc with the binary number n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8092832" y="8237541"/>
            <a:ext cx="8573570" cy="685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Bitwise OR operation of the contents of acc with the contents of &lt;address&gt;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246002" y="-10224"/>
            <a:ext cx="7850320" cy="103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37"/>
              </a:lnSpc>
              <a:spcBef>
                <a:spcPct val="0"/>
              </a:spcBef>
            </a:pPr>
            <a:r>
              <a:rPr lang="en-US" sz="3515" b="1" spc="-10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27.1 Understanding the Processor's Instruction Set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TextBox 5"/>
          <p:cNvSpPr txBox="1"/>
          <p:nvPr/>
        </p:nvSpPr>
        <p:spPr>
          <a:xfrm>
            <a:off x="384809" y="1938701"/>
            <a:ext cx="8197030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Terms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4809" y="2666321"/>
            <a:ext cx="11623943" cy="3971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23"/>
              </a:lnSpc>
            </a:pPr>
            <a:r>
              <a:rPr lang="en-US" sz="3730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ACC</a:t>
            </a:r>
            <a:r>
              <a:rPr lang="en-US" sz="373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denotes the Accumulator </a:t>
            </a:r>
          </a:p>
          <a:p>
            <a:pPr algn="l">
              <a:lnSpc>
                <a:spcPts val="5223"/>
              </a:lnSpc>
            </a:pPr>
            <a:r>
              <a:rPr lang="en-US" sz="3730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IX</a:t>
            </a:r>
            <a:r>
              <a:rPr lang="en-US" sz="373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denotes the Index Register</a:t>
            </a:r>
          </a:p>
          <a:p>
            <a:pPr algn="l">
              <a:lnSpc>
                <a:spcPts val="5223"/>
              </a:lnSpc>
            </a:pPr>
            <a:r>
              <a:rPr lang="en-US" sz="3730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#</a:t>
            </a:r>
            <a:r>
              <a:rPr lang="en-US" sz="373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denotes immediate addressing</a:t>
            </a:r>
          </a:p>
          <a:p>
            <a:pPr algn="l">
              <a:lnSpc>
                <a:spcPts val="5223"/>
              </a:lnSpc>
            </a:pPr>
            <a:r>
              <a:rPr lang="en-US" sz="3730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</a:t>
            </a:r>
            <a:r>
              <a:rPr lang="en-US" sz="373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denotes a binary number</a:t>
            </a:r>
          </a:p>
          <a:p>
            <a:pPr algn="l">
              <a:lnSpc>
                <a:spcPts val="5223"/>
              </a:lnSpc>
            </a:pPr>
            <a:r>
              <a:rPr lang="en-US" sz="3730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&amp;</a:t>
            </a:r>
            <a:r>
              <a:rPr lang="en-US" sz="373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denotes a hexadecimal number</a:t>
            </a:r>
          </a:p>
          <a:p>
            <a:pPr algn="l">
              <a:lnSpc>
                <a:spcPts val="5223"/>
              </a:lnSpc>
              <a:spcBef>
                <a:spcPct val="0"/>
              </a:spcBef>
            </a:pPr>
            <a:r>
              <a:rPr lang="en-US" sz="3730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&lt;address&gt; </a:t>
            </a:r>
            <a:r>
              <a:rPr lang="en-US" sz="373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can be an absolute or a symbolic address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6002" y="-10224"/>
            <a:ext cx="7850320" cy="103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37"/>
              </a:lnSpc>
              <a:spcBef>
                <a:spcPct val="0"/>
              </a:spcBef>
            </a:pPr>
            <a:r>
              <a:rPr lang="en-US" sz="3515" b="1" spc="-10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27.1 Understanding the Processor's Instruction Set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17896" y="3080636"/>
            <a:ext cx="499067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Definition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7896" y="3792903"/>
            <a:ext cx="5320939" cy="371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Symbolic addressing in computer programming involves using </a:t>
            </a:r>
            <a:r>
              <a:rPr lang="en-US" sz="3000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symbolic names or labels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to represent memory locations, constants, or instructions instead of explicit numerical addresses.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46002" y="34001"/>
            <a:ext cx="7744650" cy="99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90"/>
              </a:lnSpc>
              <a:spcBef>
                <a:spcPct val="0"/>
              </a:spcBef>
            </a:pPr>
            <a:r>
              <a:rPr lang="en-US" sz="3473" b="1" spc="-10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27.2 Using Symbolic Addressing in Programming</a:t>
            </a:r>
          </a:p>
        </p:txBody>
      </p:sp>
      <p:sp>
        <p:nvSpPr>
          <p:cNvPr id="8" name="Freeform 8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9" name="Freeform 9"/>
          <p:cNvSpPr/>
          <p:nvPr/>
        </p:nvSpPr>
        <p:spPr>
          <a:xfrm>
            <a:off x="6106001" y="1255768"/>
            <a:ext cx="10702526" cy="8846170"/>
          </a:xfrm>
          <a:custGeom>
            <a:avLst/>
            <a:gdLst/>
            <a:ahLst/>
            <a:cxnLst/>
            <a:rect l="l" t="t" r="r" b="b"/>
            <a:pathLst>
              <a:path w="10702526" h="8846170">
                <a:moveTo>
                  <a:pt x="0" y="0"/>
                </a:moveTo>
                <a:lnTo>
                  <a:pt x="10702526" y="0"/>
                </a:lnTo>
                <a:lnTo>
                  <a:pt x="10702526" y="8846170"/>
                </a:lnTo>
                <a:lnTo>
                  <a:pt x="0" y="88461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1706304" y="4440532"/>
            <a:ext cx="3290819" cy="3741593"/>
            <a:chOff x="0" y="0"/>
            <a:chExt cx="800560" cy="9102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00560" cy="910220"/>
            </a:xfrm>
            <a:custGeom>
              <a:avLst/>
              <a:gdLst/>
              <a:ahLst/>
              <a:cxnLst/>
              <a:rect l="l" t="t" r="r" b="b"/>
              <a:pathLst>
                <a:path w="800560" h="910220">
                  <a:moveTo>
                    <a:pt x="119982" y="0"/>
                  </a:moveTo>
                  <a:lnTo>
                    <a:pt x="680578" y="0"/>
                  </a:lnTo>
                  <a:cubicBezTo>
                    <a:pt x="746842" y="0"/>
                    <a:pt x="800560" y="53718"/>
                    <a:pt x="800560" y="119982"/>
                  </a:cubicBezTo>
                  <a:lnTo>
                    <a:pt x="800560" y="790238"/>
                  </a:lnTo>
                  <a:cubicBezTo>
                    <a:pt x="800560" y="856502"/>
                    <a:pt x="746842" y="910220"/>
                    <a:pt x="680578" y="910220"/>
                  </a:cubicBezTo>
                  <a:lnTo>
                    <a:pt x="119982" y="910220"/>
                  </a:lnTo>
                  <a:cubicBezTo>
                    <a:pt x="53718" y="910220"/>
                    <a:pt x="0" y="856502"/>
                    <a:pt x="0" y="790238"/>
                  </a:cubicBezTo>
                  <a:lnTo>
                    <a:pt x="0" y="119982"/>
                  </a:lnTo>
                  <a:cubicBezTo>
                    <a:pt x="0" y="53718"/>
                    <a:pt x="53718" y="0"/>
                    <a:pt x="11998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00560" cy="938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7804" y="60846"/>
            <a:ext cx="7511494" cy="89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5"/>
              </a:lnSpc>
              <a:spcBef>
                <a:spcPct val="0"/>
              </a:spcBef>
            </a:pPr>
            <a:r>
              <a:rPr lang="en-US" sz="3022" b="1" spc="-9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27.3 Solving Problems with Assembly Language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06304" y="5868458"/>
            <a:ext cx="3290819" cy="561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  <a:spcBef>
                <a:spcPct val="0"/>
              </a:spcBef>
            </a:pPr>
            <a:r>
              <a:rPr lang="en-US" sz="324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Assignment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5457840" y="4440532"/>
            <a:ext cx="3290819" cy="3741593"/>
            <a:chOff x="0" y="0"/>
            <a:chExt cx="800560" cy="9102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00560" cy="910220"/>
            </a:xfrm>
            <a:custGeom>
              <a:avLst/>
              <a:gdLst/>
              <a:ahLst/>
              <a:cxnLst/>
              <a:rect l="l" t="t" r="r" b="b"/>
              <a:pathLst>
                <a:path w="800560" h="910220">
                  <a:moveTo>
                    <a:pt x="119982" y="0"/>
                  </a:moveTo>
                  <a:lnTo>
                    <a:pt x="680578" y="0"/>
                  </a:lnTo>
                  <a:cubicBezTo>
                    <a:pt x="746842" y="0"/>
                    <a:pt x="800560" y="53718"/>
                    <a:pt x="800560" y="119982"/>
                  </a:cubicBezTo>
                  <a:lnTo>
                    <a:pt x="800560" y="790238"/>
                  </a:lnTo>
                  <a:cubicBezTo>
                    <a:pt x="800560" y="856502"/>
                    <a:pt x="746842" y="910220"/>
                    <a:pt x="680578" y="910220"/>
                  </a:cubicBezTo>
                  <a:lnTo>
                    <a:pt x="119982" y="910220"/>
                  </a:lnTo>
                  <a:cubicBezTo>
                    <a:pt x="53718" y="910220"/>
                    <a:pt x="0" y="856502"/>
                    <a:pt x="0" y="790238"/>
                  </a:cubicBezTo>
                  <a:lnTo>
                    <a:pt x="0" y="119982"/>
                  </a:lnTo>
                  <a:cubicBezTo>
                    <a:pt x="0" y="53718"/>
                    <a:pt x="53718" y="0"/>
                    <a:pt x="11998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00560" cy="938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457840" y="5868458"/>
            <a:ext cx="3290819" cy="561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  <a:spcBef>
                <a:spcPct val="0"/>
              </a:spcBef>
            </a:pPr>
            <a:r>
              <a:rPr lang="en-US" sz="324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Selection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212705" y="4440532"/>
            <a:ext cx="3290819" cy="3741593"/>
            <a:chOff x="0" y="0"/>
            <a:chExt cx="800560" cy="9102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00560" cy="910220"/>
            </a:xfrm>
            <a:custGeom>
              <a:avLst/>
              <a:gdLst/>
              <a:ahLst/>
              <a:cxnLst/>
              <a:rect l="l" t="t" r="r" b="b"/>
              <a:pathLst>
                <a:path w="800560" h="910220">
                  <a:moveTo>
                    <a:pt x="119982" y="0"/>
                  </a:moveTo>
                  <a:lnTo>
                    <a:pt x="680578" y="0"/>
                  </a:lnTo>
                  <a:cubicBezTo>
                    <a:pt x="746842" y="0"/>
                    <a:pt x="800560" y="53718"/>
                    <a:pt x="800560" y="119982"/>
                  </a:cubicBezTo>
                  <a:lnTo>
                    <a:pt x="800560" y="790238"/>
                  </a:lnTo>
                  <a:cubicBezTo>
                    <a:pt x="800560" y="856502"/>
                    <a:pt x="746842" y="910220"/>
                    <a:pt x="680578" y="910220"/>
                  </a:cubicBezTo>
                  <a:lnTo>
                    <a:pt x="119982" y="910220"/>
                  </a:lnTo>
                  <a:cubicBezTo>
                    <a:pt x="53718" y="910220"/>
                    <a:pt x="0" y="856502"/>
                    <a:pt x="0" y="790238"/>
                  </a:cubicBezTo>
                  <a:lnTo>
                    <a:pt x="0" y="119982"/>
                  </a:lnTo>
                  <a:cubicBezTo>
                    <a:pt x="0" y="53718"/>
                    <a:pt x="53718" y="0"/>
                    <a:pt x="11998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00560" cy="938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212705" y="5868458"/>
            <a:ext cx="3290819" cy="561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  <a:spcBef>
                <a:spcPct val="0"/>
              </a:spcBef>
            </a:pPr>
            <a:r>
              <a:rPr lang="en-US" sz="324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Repetition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2967571" y="4440532"/>
            <a:ext cx="3290819" cy="3741593"/>
            <a:chOff x="0" y="0"/>
            <a:chExt cx="800560" cy="9102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00560" cy="910220"/>
            </a:xfrm>
            <a:custGeom>
              <a:avLst/>
              <a:gdLst/>
              <a:ahLst/>
              <a:cxnLst/>
              <a:rect l="l" t="t" r="r" b="b"/>
              <a:pathLst>
                <a:path w="800560" h="910220">
                  <a:moveTo>
                    <a:pt x="119982" y="0"/>
                  </a:moveTo>
                  <a:lnTo>
                    <a:pt x="680578" y="0"/>
                  </a:lnTo>
                  <a:cubicBezTo>
                    <a:pt x="746842" y="0"/>
                    <a:pt x="800560" y="53718"/>
                    <a:pt x="800560" y="119982"/>
                  </a:cubicBezTo>
                  <a:lnTo>
                    <a:pt x="800560" y="790238"/>
                  </a:lnTo>
                  <a:cubicBezTo>
                    <a:pt x="800560" y="856502"/>
                    <a:pt x="746842" y="910220"/>
                    <a:pt x="680578" y="910220"/>
                  </a:cubicBezTo>
                  <a:lnTo>
                    <a:pt x="119982" y="910220"/>
                  </a:lnTo>
                  <a:cubicBezTo>
                    <a:pt x="53718" y="910220"/>
                    <a:pt x="0" y="856502"/>
                    <a:pt x="0" y="790238"/>
                  </a:cubicBezTo>
                  <a:lnTo>
                    <a:pt x="0" y="119982"/>
                  </a:lnTo>
                  <a:cubicBezTo>
                    <a:pt x="0" y="53718"/>
                    <a:pt x="53718" y="0"/>
                    <a:pt x="11998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CC0DF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00560" cy="938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2926246" y="5579718"/>
            <a:ext cx="3373469" cy="1139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en-US" sz="324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Input </a:t>
            </a:r>
          </a:p>
          <a:p>
            <a:pPr algn="ctr">
              <a:lnSpc>
                <a:spcPts val="4547"/>
              </a:lnSpc>
              <a:spcBef>
                <a:spcPct val="0"/>
              </a:spcBef>
            </a:pPr>
            <a:r>
              <a:rPr lang="en-US" sz="324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/ Output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06304" y="2276104"/>
            <a:ext cx="14552086" cy="166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5"/>
              </a:lnSpc>
            </a:pPr>
            <a:r>
              <a:rPr lang="en-US" sz="3182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When tackling a problem with low-level programming, it's essential to decompose the issue into manageable steps that align with the available instruction set for programming. We will look at the following construct.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3751157" y="3231516"/>
            <a:ext cx="4433401" cy="1627845"/>
            <a:chOff x="0" y="0"/>
            <a:chExt cx="1167645" cy="4287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67645" cy="428733"/>
            </a:xfrm>
            <a:custGeom>
              <a:avLst/>
              <a:gdLst/>
              <a:ahLst/>
              <a:cxnLst/>
              <a:rect l="l" t="t" r="r" b="b"/>
              <a:pathLst>
                <a:path w="1167645" h="428733">
                  <a:moveTo>
                    <a:pt x="89060" y="0"/>
                  </a:moveTo>
                  <a:lnTo>
                    <a:pt x="1078585" y="0"/>
                  </a:lnTo>
                  <a:cubicBezTo>
                    <a:pt x="1102205" y="0"/>
                    <a:pt x="1124858" y="9383"/>
                    <a:pt x="1141560" y="26085"/>
                  </a:cubicBezTo>
                  <a:cubicBezTo>
                    <a:pt x="1158262" y="42787"/>
                    <a:pt x="1167645" y="65440"/>
                    <a:pt x="1167645" y="89060"/>
                  </a:cubicBezTo>
                  <a:lnTo>
                    <a:pt x="1167645" y="339673"/>
                  </a:lnTo>
                  <a:cubicBezTo>
                    <a:pt x="1167645" y="388859"/>
                    <a:pt x="1127771" y="428733"/>
                    <a:pt x="1078585" y="428733"/>
                  </a:cubicBezTo>
                  <a:lnTo>
                    <a:pt x="89060" y="428733"/>
                  </a:lnTo>
                  <a:cubicBezTo>
                    <a:pt x="65440" y="428733"/>
                    <a:pt x="42787" y="419350"/>
                    <a:pt x="26085" y="402648"/>
                  </a:cubicBezTo>
                  <a:cubicBezTo>
                    <a:pt x="9383" y="385946"/>
                    <a:pt x="0" y="363293"/>
                    <a:pt x="0" y="339673"/>
                  </a:cubicBezTo>
                  <a:lnTo>
                    <a:pt x="0" y="89060"/>
                  </a:lnTo>
                  <a:cubicBezTo>
                    <a:pt x="0" y="65440"/>
                    <a:pt x="9383" y="42787"/>
                    <a:pt x="26085" y="26085"/>
                  </a:cubicBezTo>
                  <a:cubicBezTo>
                    <a:pt x="42787" y="9383"/>
                    <a:pt x="65440" y="0"/>
                    <a:pt x="8906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167645" cy="457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84809" y="1938701"/>
            <a:ext cx="8197030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Assignment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329892" y="3231516"/>
            <a:ext cx="7270658" cy="1627845"/>
            <a:chOff x="0" y="0"/>
            <a:chExt cx="1914906" cy="4287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4906" cy="428733"/>
            </a:xfrm>
            <a:custGeom>
              <a:avLst/>
              <a:gdLst/>
              <a:ahLst/>
              <a:cxnLst/>
              <a:rect l="l" t="t" r="r" b="b"/>
              <a:pathLst>
                <a:path w="1914906" h="428733">
                  <a:moveTo>
                    <a:pt x="54306" y="0"/>
                  </a:moveTo>
                  <a:lnTo>
                    <a:pt x="1860600" y="0"/>
                  </a:lnTo>
                  <a:cubicBezTo>
                    <a:pt x="1875003" y="0"/>
                    <a:pt x="1888816" y="5721"/>
                    <a:pt x="1899000" y="15906"/>
                  </a:cubicBezTo>
                  <a:cubicBezTo>
                    <a:pt x="1909184" y="26090"/>
                    <a:pt x="1914906" y="39903"/>
                    <a:pt x="1914906" y="54306"/>
                  </a:cubicBezTo>
                  <a:lnTo>
                    <a:pt x="1914906" y="374427"/>
                  </a:lnTo>
                  <a:cubicBezTo>
                    <a:pt x="1914906" y="388830"/>
                    <a:pt x="1909184" y="402643"/>
                    <a:pt x="1899000" y="412827"/>
                  </a:cubicBezTo>
                  <a:cubicBezTo>
                    <a:pt x="1888816" y="423011"/>
                    <a:pt x="1875003" y="428733"/>
                    <a:pt x="1860600" y="428733"/>
                  </a:cubicBezTo>
                  <a:lnTo>
                    <a:pt x="54306" y="428733"/>
                  </a:lnTo>
                  <a:cubicBezTo>
                    <a:pt x="39903" y="428733"/>
                    <a:pt x="26090" y="423011"/>
                    <a:pt x="15906" y="412827"/>
                  </a:cubicBezTo>
                  <a:cubicBezTo>
                    <a:pt x="5721" y="402643"/>
                    <a:pt x="0" y="388830"/>
                    <a:pt x="0" y="374427"/>
                  </a:cubicBezTo>
                  <a:lnTo>
                    <a:pt x="0" y="54306"/>
                  </a:lnTo>
                  <a:cubicBezTo>
                    <a:pt x="0" y="39903"/>
                    <a:pt x="5721" y="26090"/>
                    <a:pt x="15906" y="15906"/>
                  </a:cubicBezTo>
                  <a:cubicBezTo>
                    <a:pt x="26090" y="5721"/>
                    <a:pt x="39903" y="0"/>
                    <a:pt x="54306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914906" cy="457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751157" y="4968975"/>
            <a:ext cx="4433401" cy="2087512"/>
            <a:chOff x="0" y="0"/>
            <a:chExt cx="1167645" cy="54979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67645" cy="549797"/>
            </a:xfrm>
            <a:custGeom>
              <a:avLst/>
              <a:gdLst/>
              <a:ahLst/>
              <a:cxnLst/>
              <a:rect l="l" t="t" r="r" b="b"/>
              <a:pathLst>
                <a:path w="1167645" h="549797">
                  <a:moveTo>
                    <a:pt x="89060" y="0"/>
                  </a:moveTo>
                  <a:lnTo>
                    <a:pt x="1078585" y="0"/>
                  </a:lnTo>
                  <a:cubicBezTo>
                    <a:pt x="1102205" y="0"/>
                    <a:pt x="1124858" y="9383"/>
                    <a:pt x="1141560" y="26085"/>
                  </a:cubicBezTo>
                  <a:cubicBezTo>
                    <a:pt x="1158262" y="42787"/>
                    <a:pt x="1167645" y="65440"/>
                    <a:pt x="1167645" y="89060"/>
                  </a:cubicBezTo>
                  <a:lnTo>
                    <a:pt x="1167645" y="460738"/>
                  </a:lnTo>
                  <a:cubicBezTo>
                    <a:pt x="1167645" y="484358"/>
                    <a:pt x="1158262" y="507010"/>
                    <a:pt x="1141560" y="523712"/>
                  </a:cubicBezTo>
                  <a:cubicBezTo>
                    <a:pt x="1124858" y="540414"/>
                    <a:pt x="1102205" y="549797"/>
                    <a:pt x="1078585" y="549797"/>
                  </a:cubicBezTo>
                  <a:lnTo>
                    <a:pt x="89060" y="549797"/>
                  </a:lnTo>
                  <a:cubicBezTo>
                    <a:pt x="65440" y="549797"/>
                    <a:pt x="42787" y="540414"/>
                    <a:pt x="26085" y="523712"/>
                  </a:cubicBezTo>
                  <a:cubicBezTo>
                    <a:pt x="9383" y="507010"/>
                    <a:pt x="0" y="484358"/>
                    <a:pt x="0" y="460738"/>
                  </a:cubicBezTo>
                  <a:lnTo>
                    <a:pt x="0" y="89060"/>
                  </a:lnTo>
                  <a:cubicBezTo>
                    <a:pt x="0" y="65440"/>
                    <a:pt x="9383" y="42787"/>
                    <a:pt x="26085" y="26085"/>
                  </a:cubicBezTo>
                  <a:cubicBezTo>
                    <a:pt x="42787" y="9383"/>
                    <a:pt x="65440" y="0"/>
                    <a:pt x="8906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167645" cy="578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329892" y="4968975"/>
            <a:ext cx="7270658" cy="2087512"/>
            <a:chOff x="0" y="0"/>
            <a:chExt cx="1914906" cy="54979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4906" cy="549797"/>
            </a:xfrm>
            <a:custGeom>
              <a:avLst/>
              <a:gdLst/>
              <a:ahLst/>
              <a:cxnLst/>
              <a:rect l="l" t="t" r="r" b="b"/>
              <a:pathLst>
                <a:path w="1914906" h="549797">
                  <a:moveTo>
                    <a:pt x="54306" y="0"/>
                  </a:moveTo>
                  <a:lnTo>
                    <a:pt x="1860600" y="0"/>
                  </a:lnTo>
                  <a:cubicBezTo>
                    <a:pt x="1875003" y="0"/>
                    <a:pt x="1888816" y="5721"/>
                    <a:pt x="1899000" y="15906"/>
                  </a:cubicBezTo>
                  <a:cubicBezTo>
                    <a:pt x="1909184" y="26090"/>
                    <a:pt x="1914906" y="39903"/>
                    <a:pt x="1914906" y="54306"/>
                  </a:cubicBezTo>
                  <a:lnTo>
                    <a:pt x="1914906" y="495492"/>
                  </a:lnTo>
                  <a:cubicBezTo>
                    <a:pt x="1914906" y="509895"/>
                    <a:pt x="1909184" y="523707"/>
                    <a:pt x="1899000" y="533892"/>
                  </a:cubicBezTo>
                  <a:cubicBezTo>
                    <a:pt x="1888816" y="544076"/>
                    <a:pt x="1875003" y="549797"/>
                    <a:pt x="1860600" y="549797"/>
                  </a:cubicBezTo>
                  <a:lnTo>
                    <a:pt x="54306" y="549797"/>
                  </a:lnTo>
                  <a:cubicBezTo>
                    <a:pt x="39903" y="549797"/>
                    <a:pt x="26090" y="544076"/>
                    <a:pt x="15906" y="533892"/>
                  </a:cubicBezTo>
                  <a:cubicBezTo>
                    <a:pt x="5721" y="523707"/>
                    <a:pt x="0" y="509895"/>
                    <a:pt x="0" y="495492"/>
                  </a:cubicBezTo>
                  <a:lnTo>
                    <a:pt x="0" y="54306"/>
                  </a:lnTo>
                  <a:cubicBezTo>
                    <a:pt x="0" y="39903"/>
                    <a:pt x="5721" y="26090"/>
                    <a:pt x="15906" y="15906"/>
                  </a:cubicBezTo>
                  <a:cubicBezTo>
                    <a:pt x="26090" y="5721"/>
                    <a:pt x="39903" y="0"/>
                    <a:pt x="54306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914906" cy="578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751157" y="7170788"/>
            <a:ext cx="4433401" cy="2087512"/>
            <a:chOff x="0" y="0"/>
            <a:chExt cx="1167645" cy="54979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67645" cy="549797"/>
            </a:xfrm>
            <a:custGeom>
              <a:avLst/>
              <a:gdLst/>
              <a:ahLst/>
              <a:cxnLst/>
              <a:rect l="l" t="t" r="r" b="b"/>
              <a:pathLst>
                <a:path w="1167645" h="549797">
                  <a:moveTo>
                    <a:pt x="89060" y="0"/>
                  </a:moveTo>
                  <a:lnTo>
                    <a:pt x="1078585" y="0"/>
                  </a:lnTo>
                  <a:cubicBezTo>
                    <a:pt x="1102205" y="0"/>
                    <a:pt x="1124858" y="9383"/>
                    <a:pt x="1141560" y="26085"/>
                  </a:cubicBezTo>
                  <a:cubicBezTo>
                    <a:pt x="1158262" y="42787"/>
                    <a:pt x="1167645" y="65440"/>
                    <a:pt x="1167645" y="89060"/>
                  </a:cubicBezTo>
                  <a:lnTo>
                    <a:pt x="1167645" y="460738"/>
                  </a:lnTo>
                  <a:cubicBezTo>
                    <a:pt x="1167645" y="484358"/>
                    <a:pt x="1158262" y="507010"/>
                    <a:pt x="1141560" y="523712"/>
                  </a:cubicBezTo>
                  <a:cubicBezTo>
                    <a:pt x="1124858" y="540414"/>
                    <a:pt x="1102205" y="549797"/>
                    <a:pt x="1078585" y="549797"/>
                  </a:cubicBezTo>
                  <a:lnTo>
                    <a:pt x="89060" y="549797"/>
                  </a:lnTo>
                  <a:cubicBezTo>
                    <a:pt x="65440" y="549797"/>
                    <a:pt x="42787" y="540414"/>
                    <a:pt x="26085" y="523712"/>
                  </a:cubicBezTo>
                  <a:cubicBezTo>
                    <a:pt x="9383" y="507010"/>
                    <a:pt x="0" y="484358"/>
                    <a:pt x="0" y="460738"/>
                  </a:cubicBezTo>
                  <a:lnTo>
                    <a:pt x="0" y="89060"/>
                  </a:lnTo>
                  <a:cubicBezTo>
                    <a:pt x="0" y="65440"/>
                    <a:pt x="9383" y="42787"/>
                    <a:pt x="26085" y="26085"/>
                  </a:cubicBezTo>
                  <a:cubicBezTo>
                    <a:pt x="42787" y="9383"/>
                    <a:pt x="65440" y="0"/>
                    <a:pt x="8906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167645" cy="578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329892" y="7170788"/>
            <a:ext cx="7270658" cy="2087512"/>
            <a:chOff x="0" y="0"/>
            <a:chExt cx="1914906" cy="54979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4906" cy="549797"/>
            </a:xfrm>
            <a:custGeom>
              <a:avLst/>
              <a:gdLst/>
              <a:ahLst/>
              <a:cxnLst/>
              <a:rect l="l" t="t" r="r" b="b"/>
              <a:pathLst>
                <a:path w="1914906" h="549797">
                  <a:moveTo>
                    <a:pt x="54306" y="0"/>
                  </a:moveTo>
                  <a:lnTo>
                    <a:pt x="1860600" y="0"/>
                  </a:lnTo>
                  <a:cubicBezTo>
                    <a:pt x="1875003" y="0"/>
                    <a:pt x="1888816" y="5721"/>
                    <a:pt x="1899000" y="15906"/>
                  </a:cubicBezTo>
                  <a:cubicBezTo>
                    <a:pt x="1909184" y="26090"/>
                    <a:pt x="1914906" y="39903"/>
                    <a:pt x="1914906" y="54306"/>
                  </a:cubicBezTo>
                  <a:lnTo>
                    <a:pt x="1914906" y="495492"/>
                  </a:lnTo>
                  <a:cubicBezTo>
                    <a:pt x="1914906" y="509895"/>
                    <a:pt x="1909184" y="523707"/>
                    <a:pt x="1899000" y="533892"/>
                  </a:cubicBezTo>
                  <a:cubicBezTo>
                    <a:pt x="1888816" y="544076"/>
                    <a:pt x="1875003" y="549797"/>
                    <a:pt x="1860600" y="549797"/>
                  </a:cubicBezTo>
                  <a:lnTo>
                    <a:pt x="54306" y="549797"/>
                  </a:lnTo>
                  <a:cubicBezTo>
                    <a:pt x="39903" y="549797"/>
                    <a:pt x="26090" y="544076"/>
                    <a:pt x="15906" y="533892"/>
                  </a:cubicBezTo>
                  <a:cubicBezTo>
                    <a:pt x="5721" y="523707"/>
                    <a:pt x="0" y="509895"/>
                    <a:pt x="0" y="495492"/>
                  </a:cubicBezTo>
                  <a:lnTo>
                    <a:pt x="0" y="54306"/>
                  </a:lnTo>
                  <a:cubicBezTo>
                    <a:pt x="0" y="39903"/>
                    <a:pt x="5721" y="26090"/>
                    <a:pt x="15906" y="15906"/>
                  </a:cubicBezTo>
                  <a:cubicBezTo>
                    <a:pt x="26090" y="5721"/>
                    <a:pt x="39903" y="0"/>
                    <a:pt x="54306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914906" cy="578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722398" y="3757576"/>
            <a:ext cx="61080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967858" y="3759688"/>
            <a:ext cx="61080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59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722398" y="5729324"/>
            <a:ext cx="61080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062961" y="5729324"/>
            <a:ext cx="178374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+ 1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722398" y="7923263"/>
            <a:ext cx="61080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062961" y="7923263"/>
            <a:ext cx="108632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 + A</a:t>
            </a:r>
          </a:p>
        </p:txBody>
      </p:sp>
      <p:sp>
        <p:nvSpPr>
          <p:cNvPr id="32" name="AutoShape 32"/>
          <p:cNvSpPr/>
          <p:nvPr/>
        </p:nvSpPr>
        <p:spPr>
          <a:xfrm flipH="1">
            <a:off x="5282843" y="4064488"/>
            <a:ext cx="68501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33" name="AutoShape 33"/>
          <p:cNvSpPr/>
          <p:nvPr/>
        </p:nvSpPr>
        <p:spPr>
          <a:xfrm flipH="1">
            <a:off x="5282843" y="6034124"/>
            <a:ext cx="68501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34" name="AutoShape 34"/>
          <p:cNvSpPr/>
          <p:nvPr/>
        </p:nvSpPr>
        <p:spPr>
          <a:xfrm flipH="1">
            <a:off x="5282843" y="8233594"/>
            <a:ext cx="68501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35" name="TextBox 35"/>
          <p:cNvSpPr txBox="1"/>
          <p:nvPr/>
        </p:nvSpPr>
        <p:spPr>
          <a:xfrm>
            <a:off x="4323129" y="2717166"/>
            <a:ext cx="30200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Pseudocode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455173" y="2717166"/>
            <a:ext cx="30200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Assembly code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804093" y="3389683"/>
            <a:ext cx="4322255" cy="1233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LDM #59</a:t>
            </a:r>
          </a:p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STO 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804093" y="5003064"/>
            <a:ext cx="4322255" cy="1862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LDD A</a:t>
            </a:r>
          </a:p>
          <a:p>
            <a:pPr algn="ctr">
              <a:lnSpc>
                <a:spcPts val="4977"/>
              </a:lnSpc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 ACC</a:t>
            </a:r>
          </a:p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STO 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804093" y="7199363"/>
            <a:ext cx="4322255" cy="1862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LDD B</a:t>
            </a:r>
          </a:p>
          <a:p>
            <a:pPr algn="ctr">
              <a:lnSpc>
                <a:spcPts val="4977"/>
              </a:lnSpc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ADD A</a:t>
            </a:r>
          </a:p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STO B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27804" y="60846"/>
            <a:ext cx="7511494" cy="89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5"/>
              </a:lnSpc>
              <a:spcBef>
                <a:spcPct val="0"/>
              </a:spcBef>
            </a:pPr>
            <a:r>
              <a:rPr lang="en-US" sz="3022" b="1" spc="-9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27.3 Solving Problems with Assembly Language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384809" y="1938701"/>
            <a:ext cx="8197030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Assignment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751157" y="3345816"/>
            <a:ext cx="4433401" cy="2784939"/>
            <a:chOff x="0" y="0"/>
            <a:chExt cx="1167645" cy="7334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67645" cy="733482"/>
            </a:xfrm>
            <a:custGeom>
              <a:avLst/>
              <a:gdLst/>
              <a:ahLst/>
              <a:cxnLst/>
              <a:rect l="l" t="t" r="r" b="b"/>
              <a:pathLst>
                <a:path w="1167645" h="733482">
                  <a:moveTo>
                    <a:pt x="89060" y="0"/>
                  </a:moveTo>
                  <a:lnTo>
                    <a:pt x="1078585" y="0"/>
                  </a:lnTo>
                  <a:cubicBezTo>
                    <a:pt x="1102205" y="0"/>
                    <a:pt x="1124858" y="9383"/>
                    <a:pt x="1141560" y="26085"/>
                  </a:cubicBezTo>
                  <a:cubicBezTo>
                    <a:pt x="1158262" y="42787"/>
                    <a:pt x="1167645" y="65440"/>
                    <a:pt x="1167645" y="89060"/>
                  </a:cubicBezTo>
                  <a:lnTo>
                    <a:pt x="1167645" y="644422"/>
                  </a:lnTo>
                  <a:cubicBezTo>
                    <a:pt x="1167645" y="668042"/>
                    <a:pt x="1158262" y="690695"/>
                    <a:pt x="1141560" y="707397"/>
                  </a:cubicBezTo>
                  <a:cubicBezTo>
                    <a:pt x="1124858" y="724099"/>
                    <a:pt x="1102205" y="733482"/>
                    <a:pt x="1078585" y="733482"/>
                  </a:cubicBezTo>
                  <a:lnTo>
                    <a:pt x="89060" y="733482"/>
                  </a:lnTo>
                  <a:cubicBezTo>
                    <a:pt x="65440" y="733482"/>
                    <a:pt x="42787" y="724099"/>
                    <a:pt x="26085" y="707397"/>
                  </a:cubicBezTo>
                  <a:cubicBezTo>
                    <a:pt x="9383" y="690695"/>
                    <a:pt x="0" y="668042"/>
                    <a:pt x="0" y="644422"/>
                  </a:cubicBezTo>
                  <a:lnTo>
                    <a:pt x="0" y="89060"/>
                  </a:lnTo>
                  <a:cubicBezTo>
                    <a:pt x="0" y="65440"/>
                    <a:pt x="9383" y="42787"/>
                    <a:pt x="26085" y="26085"/>
                  </a:cubicBezTo>
                  <a:cubicBezTo>
                    <a:pt x="42787" y="9383"/>
                    <a:pt x="65440" y="0"/>
                    <a:pt x="8906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167645" cy="762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29892" y="3345816"/>
            <a:ext cx="7270658" cy="2784939"/>
            <a:chOff x="0" y="0"/>
            <a:chExt cx="1914906" cy="73348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4906" cy="733482"/>
            </a:xfrm>
            <a:custGeom>
              <a:avLst/>
              <a:gdLst/>
              <a:ahLst/>
              <a:cxnLst/>
              <a:rect l="l" t="t" r="r" b="b"/>
              <a:pathLst>
                <a:path w="1914906" h="733482">
                  <a:moveTo>
                    <a:pt x="54306" y="0"/>
                  </a:moveTo>
                  <a:lnTo>
                    <a:pt x="1860600" y="0"/>
                  </a:lnTo>
                  <a:cubicBezTo>
                    <a:pt x="1875003" y="0"/>
                    <a:pt x="1888816" y="5721"/>
                    <a:pt x="1899000" y="15906"/>
                  </a:cubicBezTo>
                  <a:cubicBezTo>
                    <a:pt x="1909184" y="26090"/>
                    <a:pt x="1914906" y="39903"/>
                    <a:pt x="1914906" y="54306"/>
                  </a:cubicBezTo>
                  <a:lnTo>
                    <a:pt x="1914906" y="679176"/>
                  </a:lnTo>
                  <a:cubicBezTo>
                    <a:pt x="1914906" y="693579"/>
                    <a:pt x="1909184" y="707392"/>
                    <a:pt x="1899000" y="717576"/>
                  </a:cubicBezTo>
                  <a:cubicBezTo>
                    <a:pt x="1888816" y="727760"/>
                    <a:pt x="1875003" y="733482"/>
                    <a:pt x="1860600" y="733482"/>
                  </a:cubicBezTo>
                  <a:lnTo>
                    <a:pt x="54306" y="733482"/>
                  </a:lnTo>
                  <a:cubicBezTo>
                    <a:pt x="39903" y="733482"/>
                    <a:pt x="26090" y="727760"/>
                    <a:pt x="15906" y="717576"/>
                  </a:cubicBezTo>
                  <a:cubicBezTo>
                    <a:pt x="5721" y="707392"/>
                    <a:pt x="0" y="693579"/>
                    <a:pt x="0" y="679176"/>
                  </a:cubicBezTo>
                  <a:lnTo>
                    <a:pt x="0" y="54306"/>
                  </a:lnTo>
                  <a:cubicBezTo>
                    <a:pt x="0" y="39903"/>
                    <a:pt x="5721" y="26090"/>
                    <a:pt x="15906" y="15906"/>
                  </a:cubicBezTo>
                  <a:cubicBezTo>
                    <a:pt x="26090" y="5721"/>
                    <a:pt x="39903" y="0"/>
                    <a:pt x="54306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914906" cy="762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722398" y="4106164"/>
            <a:ext cx="61080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62961" y="4106164"/>
            <a:ext cx="178374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A</a:t>
            </a:r>
          </a:p>
        </p:txBody>
      </p:sp>
      <p:sp>
        <p:nvSpPr>
          <p:cNvPr id="16" name="AutoShape 16"/>
          <p:cNvSpPr/>
          <p:nvPr/>
        </p:nvSpPr>
        <p:spPr>
          <a:xfrm flipH="1">
            <a:off x="5282843" y="4410964"/>
            <a:ext cx="68501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17" name="TextBox 17"/>
          <p:cNvSpPr txBox="1"/>
          <p:nvPr/>
        </p:nvSpPr>
        <p:spPr>
          <a:xfrm>
            <a:off x="4323129" y="2717166"/>
            <a:ext cx="30200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Pseudocode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55173" y="2717166"/>
            <a:ext cx="30200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Assembly code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04093" y="3379904"/>
            <a:ext cx="4322255" cy="2490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LDD A</a:t>
            </a:r>
          </a:p>
          <a:p>
            <a:pPr algn="ctr">
              <a:lnSpc>
                <a:spcPts val="4977"/>
              </a:lnSpc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XOR #&amp;FF</a:t>
            </a:r>
          </a:p>
          <a:p>
            <a:pPr algn="ctr">
              <a:lnSpc>
                <a:spcPts val="4977"/>
              </a:lnSpc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 ACC</a:t>
            </a:r>
          </a:p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STO A</a:t>
            </a:r>
          </a:p>
        </p:txBody>
      </p:sp>
      <p:sp>
        <p:nvSpPr>
          <p:cNvPr id="20" name="AutoShape 20"/>
          <p:cNvSpPr/>
          <p:nvPr/>
        </p:nvSpPr>
        <p:spPr>
          <a:xfrm flipH="1">
            <a:off x="13132761" y="2354626"/>
            <a:ext cx="1636050" cy="178963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21" name="TextBox 21"/>
          <p:cNvSpPr txBox="1"/>
          <p:nvPr/>
        </p:nvSpPr>
        <p:spPr>
          <a:xfrm>
            <a:off x="14887235" y="1535476"/>
            <a:ext cx="3020095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= 11111111 to produce one’s complement</a:t>
            </a:r>
          </a:p>
        </p:txBody>
      </p:sp>
      <p:sp>
        <p:nvSpPr>
          <p:cNvPr id="22" name="AutoShape 22"/>
          <p:cNvSpPr/>
          <p:nvPr/>
        </p:nvSpPr>
        <p:spPr>
          <a:xfrm flipH="1">
            <a:off x="13118701" y="4658728"/>
            <a:ext cx="2079867" cy="39940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23" name="TextBox 23"/>
          <p:cNvSpPr txBox="1"/>
          <p:nvPr/>
        </p:nvSpPr>
        <p:spPr>
          <a:xfrm>
            <a:off x="15267905" y="3801364"/>
            <a:ext cx="3020095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add 1 to product two’s complement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8329892" y="6768929"/>
            <a:ext cx="7270658" cy="2309421"/>
            <a:chOff x="0" y="0"/>
            <a:chExt cx="1914906" cy="60824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4906" cy="608242"/>
            </a:xfrm>
            <a:custGeom>
              <a:avLst/>
              <a:gdLst/>
              <a:ahLst/>
              <a:cxnLst/>
              <a:rect l="l" t="t" r="r" b="b"/>
              <a:pathLst>
                <a:path w="1914906" h="608242">
                  <a:moveTo>
                    <a:pt x="54306" y="0"/>
                  </a:moveTo>
                  <a:lnTo>
                    <a:pt x="1860600" y="0"/>
                  </a:lnTo>
                  <a:cubicBezTo>
                    <a:pt x="1875003" y="0"/>
                    <a:pt x="1888816" y="5721"/>
                    <a:pt x="1899000" y="15906"/>
                  </a:cubicBezTo>
                  <a:cubicBezTo>
                    <a:pt x="1909184" y="26090"/>
                    <a:pt x="1914906" y="39903"/>
                    <a:pt x="1914906" y="54306"/>
                  </a:cubicBezTo>
                  <a:lnTo>
                    <a:pt x="1914906" y="553937"/>
                  </a:lnTo>
                  <a:cubicBezTo>
                    <a:pt x="1914906" y="568340"/>
                    <a:pt x="1909184" y="582152"/>
                    <a:pt x="1899000" y="592337"/>
                  </a:cubicBezTo>
                  <a:cubicBezTo>
                    <a:pt x="1888816" y="602521"/>
                    <a:pt x="1875003" y="608242"/>
                    <a:pt x="1860600" y="608242"/>
                  </a:cubicBezTo>
                  <a:lnTo>
                    <a:pt x="54306" y="608242"/>
                  </a:lnTo>
                  <a:cubicBezTo>
                    <a:pt x="24313" y="608242"/>
                    <a:pt x="0" y="583929"/>
                    <a:pt x="0" y="553937"/>
                  </a:cubicBezTo>
                  <a:lnTo>
                    <a:pt x="0" y="54306"/>
                  </a:lnTo>
                  <a:cubicBezTo>
                    <a:pt x="0" y="39903"/>
                    <a:pt x="5721" y="26090"/>
                    <a:pt x="15906" y="15906"/>
                  </a:cubicBezTo>
                  <a:cubicBezTo>
                    <a:pt x="26090" y="5721"/>
                    <a:pt x="39903" y="0"/>
                    <a:pt x="54306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1914906" cy="636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9804093" y="6854654"/>
            <a:ext cx="4322255" cy="1862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LDM #0</a:t>
            </a:r>
          </a:p>
          <a:p>
            <a:pPr algn="ctr">
              <a:lnSpc>
                <a:spcPts val="4977"/>
              </a:lnSpc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SUB A</a:t>
            </a:r>
          </a:p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STO 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455173" y="6254579"/>
            <a:ext cx="367117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Alternative method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7804" y="60846"/>
            <a:ext cx="7511494" cy="89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5"/>
              </a:lnSpc>
              <a:spcBef>
                <a:spcPct val="0"/>
              </a:spcBef>
            </a:pPr>
            <a:r>
              <a:rPr lang="en-US" sz="3022" b="1" spc="-9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27.3 Solving Problems with Assembly Language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384809" y="1938701"/>
            <a:ext cx="8197030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Selection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751157" y="3345816"/>
            <a:ext cx="4433401" cy="4702861"/>
            <a:chOff x="0" y="0"/>
            <a:chExt cx="1167645" cy="1238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67645" cy="1238614"/>
            </a:xfrm>
            <a:custGeom>
              <a:avLst/>
              <a:gdLst/>
              <a:ahLst/>
              <a:cxnLst/>
              <a:rect l="l" t="t" r="r" b="b"/>
              <a:pathLst>
                <a:path w="1167645" h="1238614">
                  <a:moveTo>
                    <a:pt x="89060" y="0"/>
                  </a:moveTo>
                  <a:lnTo>
                    <a:pt x="1078585" y="0"/>
                  </a:lnTo>
                  <a:cubicBezTo>
                    <a:pt x="1102205" y="0"/>
                    <a:pt x="1124858" y="9383"/>
                    <a:pt x="1141560" y="26085"/>
                  </a:cubicBezTo>
                  <a:cubicBezTo>
                    <a:pt x="1158262" y="42787"/>
                    <a:pt x="1167645" y="65440"/>
                    <a:pt x="1167645" y="89060"/>
                  </a:cubicBezTo>
                  <a:lnTo>
                    <a:pt x="1167645" y="1149554"/>
                  </a:lnTo>
                  <a:cubicBezTo>
                    <a:pt x="1167645" y="1173174"/>
                    <a:pt x="1158262" y="1195827"/>
                    <a:pt x="1141560" y="1212529"/>
                  </a:cubicBezTo>
                  <a:cubicBezTo>
                    <a:pt x="1124858" y="1229231"/>
                    <a:pt x="1102205" y="1238614"/>
                    <a:pt x="1078585" y="1238614"/>
                  </a:cubicBezTo>
                  <a:lnTo>
                    <a:pt x="89060" y="1238614"/>
                  </a:lnTo>
                  <a:cubicBezTo>
                    <a:pt x="39873" y="1238614"/>
                    <a:pt x="0" y="1198740"/>
                    <a:pt x="0" y="1149554"/>
                  </a:cubicBezTo>
                  <a:lnTo>
                    <a:pt x="0" y="89060"/>
                  </a:lnTo>
                  <a:cubicBezTo>
                    <a:pt x="0" y="65440"/>
                    <a:pt x="9383" y="42787"/>
                    <a:pt x="26085" y="26085"/>
                  </a:cubicBezTo>
                  <a:cubicBezTo>
                    <a:pt x="42787" y="9383"/>
                    <a:pt x="65440" y="0"/>
                    <a:pt x="8906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167645" cy="1267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29892" y="3345816"/>
            <a:ext cx="7270658" cy="4702861"/>
            <a:chOff x="0" y="0"/>
            <a:chExt cx="1914906" cy="12386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4906" cy="1238614"/>
            </a:xfrm>
            <a:custGeom>
              <a:avLst/>
              <a:gdLst/>
              <a:ahLst/>
              <a:cxnLst/>
              <a:rect l="l" t="t" r="r" b="b"/>
              <a:pathLst>
                <a:path w="1914906" h="1238614">
                  <a:moveTo>
                    <a:pt x="54306" y="0"/>
                  </a:moveTo>
                  <a:lnTo>
                    <a:pt x="1860600" y="0"/>
                  </a:lnTo>
                  <a:cubicBezTo>
                    <a:pt x="1875003" y="0"/>
                    <a:pt x="1888816" y="5721"/>
                    <a:pt x="1899000" y="15906"/>
                  </a:cubicBezTo>
                  <a:cubicBezTo>
                    <a:pt x="1909184" y="26090"/>
                    <a:pt x="1914906" y="39903"/>
                    <a:pt x="1914906" y="54306"/>
                  </a:cubicBezTo>
                  <a:lnTo>
                    <a:pt x="1914906" y="1184308"/>
                  </a:lnTo>
                  <a:cubicBezTo>
                    <a:pt x="1914906" y="1198711"/>
                    <a:pt x="1909184" y="1212524"/>
                    <a:pt x="1899000" y="1222708"/>
                  </a:cubicBezTo>
                  <a:cubicBezTo>
                    <a:pt x="1888816" y="1232892"/>
                    <a:pt x="1875003" y="1238614"/>
                    <a:pt x="1860600" y="1238614"/>
                  </a:cubicBezTo>
                  <a:lnTo>
                    <a:pt x="54306" y="1238614"/>
                  </a:lnTo>
                  <a:cubicBezTo>
                    <a:pt x="24313" y="1238614"/>
                    <a:pt x="0" y="1214300"/>
                    <a:pt x="0" y="1184308"/>
                  </a:cubicBezTo>
                  <a:lnTo>
                    <a:pt x="0" y="54306"/>
                  </a:lnTo>
                  <a:cubicBezTo>
                    <a:pt x="0" y="39903"/>
                    <a:pt x="5721" y="26090"/>
                    <a:pt x="15906" y="15906"/>
                  </a:cubicBezTo>
                  <a:cubicBezTo>
                    <a:pt x="26090" y="5721"/>
                    <a:pt x="39903" y="0"/>
                    <a:pt x="54306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914906" cy="1267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059115" y="3623936"/>
            <a:ext cx="4125443" cy="2246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0"/>
              </a:lnSpc>
            </a:pPr>
            <a:r>
              <a:rPr lang="en-US" sz="319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 X = 0</a:t>
            </a:r>
          </a:p>
          <a:p>
            <a:pPr algn="l">
              <a:lnSpc>
                <a:spcPts val="4470"/>
              </a:lnSpc>
            </a:pPr>
            <a:r>
              <a:rPr lang="en-US" sz="319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THEN</a:t>
            </a:r>
          </a:p>
          <a:p>
            <a:pPr algn="l">
              <a:lnSpc>
                <a:spcPts val="4470"/>
              </a:lnSpc>
            </a:pPr>
            <a:r>
              <a:rPr lang="en-US" sz="319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Y        Y + 1</a:t>
            </a:r>
          </a:p>
          <a:p>
            <a:pPr algn="l">
              <a:lnSpc>
                <a:spcPts val="4470"/>
              </a:lnSpc>
              <a:spcBef>
                <a:spcPct val="0"/>
              </a:spcBef>
            </a:pPr>
            <a:r>
              <a:rPr lang="en-US" sz="319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ENDIF</a:t>
            </a:r>
          </a:p>
        </p:txBody>
      </p:sp>
      <p:sp>
        <p:nvSpPr>
          <p:cNvPr id="15" name="AutoShape 15"/>
          <p:cNvSpPr/>
          <p:nvPr/>
        </p:nvSpPr>
        <p:spPr>
          <a:xfrm flipH="1">
            <a:off x="6121837" y="5124450"/>
            <a:ext cx="68501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4323129" y="2717166"/>
            <a:ext cx="30200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Pseudocode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55173" y="2717166"/>
            <a:ext cx="30200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Assembly code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04093" y="3379904"/>
            <a:ext cx="4322255" cy="437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LDD X</a:t>
            </a:r>
          </a:p>
          <a:p>
            <a:pPr algn="ctr">
              <a:lnSpc>
                <a:spcPts val="4977"/>
              </a:lnSpc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CMP #0</a:t>
            </a:r>
          </a:p>
          <a:p>
            <a:pPr algn="ctr">
              <a:lnSpc>
                <a:spcPts val="4977"/>
              </a:lnSpc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JPN ENDIF</a:t>
            </a:r>
          </a:p>
          <a:p>
            <a:pPr algn="ctr">
              <a:lnSpc>
                <a:spcPts val="4977"/>
              </a:lnSpc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LDD Y</a:t>
            </a:r>
          </a:p>
          <a:p>
            <a:pPr algn="ctr">
              <a:lnSpc>
                <a:spcPts val="4977"/>
              </a:lnSpc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 ACC</a:t>
            </a:r>
          </a:p>
          <a:p>
            <a:pPr algn="ctr">
              <a:lnSpc>
                <a:spcPts val="4977"/>
              </a:lnSpc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STO Y</a:t>
            </a:r>
          </a:p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....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003010" y="5162978"/>
            <a:ext cx="1452163" cy="605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THEN: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078012" y="7151804"/>
            <a:ext cx="1578968" cy="605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ENDIF:</a:t>
            </a:r>
          </a:p>
        </p:txBody>
      </p:sp>
      <p:sp>
        <p:nvSpPr>
          <p:cNvPr id="21" name="AutoShape 21"/>
          <p:cNvSpPr/>
          <p:nvPr/>
        </p:nvSpPr>
        <p:spPr>
          <a:xfrm>
            <a:off x="9693168" y="1870026"/>
            <a:ext cx="1249151" cy="272298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22" name="TextBox 22"/>
          <p:cNvSpPr txBox="1"/>
          <p:nvPr/>
        </p:nvSpPr>
        <p:spPr>
          <a:xfrm>
            <a:off x="8357448" y="1255101"/>
            <a:ext cx="30200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Jump if false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7804" y="60846"/>
            <a:ext cx="7511494" cy="89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5"/>
              </a:lnSpc>
              <a:spcBef>
                <a:spcPct val="0"/>
              </a:spcBef>
            </a:pPr>
            <a:r>
              <a:rPr lang="en-US" sz="3022" b="1" spc="-9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27.3 Solving Problems with Assembly Language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384809" y="1938701"/>
            <a:ext cx="8197030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Selection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751157" y="3345816"/>
            <a:ext cx="4433401" cy="4639459"/>
            <a:chOff x="0" y="0"/>
            <a:chExt cx="1167645" cy="12219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67645" cy="1221915"/>
            </a:xfrm>
            <a:custGeom>
              <a:avLst/>
              <a:gdLst/>
              <a:ahLst/>
              <a:cxnLst/>
              <a:rect l="l" t="t" r="r" b="b"/>
              <a:pathLst>
                <a:path w="1167645" h="1221915">
                  <a:moveTo>
                    <a:pt x="89060" y="0"/>
                  </a:moveTo>
                  <a:lnTo>
                    <a:pt x="1078585" y="0"/>
                  </a:lnTo>
                  <a:cubicBezTo>
                    <a:pt x="1102205" y="0"/>
                    <a:pt x="1124858" y="9383"/>
                    <a:pt x="1141560" y="26085"/>
                  </a:cubicBezTo>
                  <a:cubicBezTo>
                    <a:pt x="1158262" y="42787"/>
                    <a:pt x="1167645" y="65440"/>
                    <a:pt x="1167645" y="89060"/>
                  </a:cubicBezTo>
                  <a:lnTo>
                    <a:pt x="1167645" y="1132855"/>
                  </a:lnTo>
                  <a:cubicBezTo>
                    <a:pt x="1167645" y="1182042"/>
                    <a:pt x="1127771" y="1221915"/>
                    <a:pt x="1078585" y="1221915"/>
                  </a:cubicBezTo>
                  <a:lnTo>
                    <a:pt x="89060" y="1221915"/>
                  </a:lnTo>
                  <a:cubicBezTo>
                    <a:pt x="65440" y="1221915"/>
                    <a:pt x="42787" y="1212532"/>
                    <a:pt x="26085" y="1195830"/>
                  </a:cubicBezTo>
                  <a:cubicBezTo>
                    <a:pt x="9383" y="1179128"/>
                    <a:pt x="0" y="1156475"/>
                    <a:pt x="0" y="1132855"/>
                  </a:cubicBezTo>
                  <a:lnTo>
                    <a:pt x="0" y="89060"/>
                  </a:lnTo>
                  <a:cubicBezTo>
                    <a:pt x="0" y="65440"/>
                    <a:pt x="9383" y="42787"/>
                    <a:pt x="26085" y="26085"/>
                  </a:cubicBezTo>
                  <a:cubicBezTo>
                    <a:pt x="42787" y="9383"/>
                    <a:pt x="65440" y="0"/>
                    <a:pt x="8906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167645" cy="1250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29892" y="3345816"/>
            <a:ext cx="7270658" cy="4639459"/>
            <a:chOff x="0" y="0"/>
            <a:chExt cx="1914906" cy="12219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4906" cy="1221915"/>
            </a:xfrm>
            <a:custGeom>
              <a:avLst/>
              <a:gdLst/>
              <a:ahLst/>
              <a:cxnLst/>
              <a:rect l="l" t="t" r="r" b="b"/>
              <a:pathLst>
                <a:path w="1914906" h="1221915">
                  <a:moveTo>
                    <a:pt x="54306" y="0"/>
                  </a:moveTo>
                  <a:lnTo>
                    <a:pt x="1860600" y="0"/>
                  </a:lnTo>
                  <a:cubicBezTo>
                    <a:pt x="1875003" y="0"/>
                    <a:pt x="1888816" y="5721"/>
                    <a:pt x="1899000" y="15906"/>
                  </a:cubicBezTo>
                  <a:cubicBezTo>
                    <a:pt x="1909184" y="26090"/>
                    <a:pt x="1914906" y="39903"/>
                    <a:pt x="1914906" y="54306"/>
                  </a:cubicBezTo>
                  <a:lnTo>
                    <a:pt x="1914906" y="1167609"/>
                  </a:lnTo>
                  <a:cubicBezTo>
                    <a:pt x="1914906" y="1197602"/>
                    <a:pt x="1890592" y="1221915"/>
                    <a:pt x="1860600" y="1221915"/>
                  </a:cubicBezTo>
                  <a:lnTo>
                    <a:pt x="54306" y="1221915"/>
                  </a:lnTo>
                  <a:cubicBezTo>
                    <a:pt x="39903" y="1221915"/>
                    <a:pt x="26090" y="1216194"/>
                    <a:pt x="15906" y="1206009"/>
                  </a:cubicBezTo>
                  <a:cubicBezTo>
                    <a:pt x="5721" y="1195825"/>
                    <a:pt x="0" y="1182012"/>
                    <a:pt x="0" y="1167609"/>
                  </a:cubicBezTo>
                  <a:lnTo>
                    <a:pt x="0" y="54306"/>
                  </a:lnTo>
                  <a:cubicBezTo>
                    <a:pt x="0" y="39903"/>
                    <a:pt x="5721" y="26090"/>
                    <a:pt x="15906" y="15906"/>
                  </a:cubicBezTo>
                  <a:cubicBezTo>
                    <a:pt x="26090" y="5721"/>
                    <a:pt x="39903" y="0"/>
                    <a:pt x="54306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914906" cy="1250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905136" y="3707593"/>
            <a:ext cx="4125443" cy="3382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0"/>
              </a:lnSpc>
            </a:pPr>
            <a:r>
              <a:rPr lang="en-US" sz="319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 X = Y</a:t>
            </a:r>
          </a:p>
          <a:p>
            <a:pPr algn="l">
              <a:lnSpc>
                <a:spcPts val="4470"/>
              </a:lnSpc>
            </a:pPr>
            <a:r>
              <a:rPr lang="en-US" sz="319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THEN</a:t>
            </a:r>
          </a:p>
          <a:p>
            <a:pPr algn="l">
              <a:lnSpc>
                <a:spcPts val="4470"/>
              </a:lnSpc>
            </a:pPr>
            <a:r>
              <a:rPr lang="en-US" sz="319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OUTPUT “G”</a:t>
            </a:r>
          </a:p>
          <a:p>
            <a:pPr algn="l">
              <a:lnSpc>
                <a:spcPts val="4470"/>
              </a:lnSpc>
            </a:pPr>
            <a:r>
              <a:rPr lang="en-US" sz="319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ELSE</a:t>
            </a:r>
          </a:p>
          <a:p>
            <a:pPr algn="l">
              <a:lnSpc>
                <a:spcPts val="4470"/>
              </a:lnSpc>
            </a:pPr>
            <a:r>
              <a:rPr lang="en-US" sz="319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OUTPUT “N”</a:t>
            </a:r>
          </a:p>
          <a:p>
            <a:pPr algn="l">
              <a:lnSpc>
                <a:spcPts val="4470"/>
              </a:lnSpc>
              <a:spcBef>
                <a:spcPct val="0"/>
              </a:spcBef>
            </a:pPr>
            <a:r>
              <a:rPr lang="en-US" sz="319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ENDIF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23129" y="2717166"/>
            <a:ext cx="30200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Pseudocode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55173" y="2717166"/>
            <a:ext cx="30200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Assembly code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95977" y="3360911"/>
            <a:ext cx="2983102" cy="1711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5"/>
              </a:lnSpc>
            </a:pPr>
            <a:r>
              <a:rPr lang="en-US" sz="245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LDD X</a:t>
            </a:r>
          </a:p>
          <a:p>
            <a:pPr algn="ctr">
              <a:lnSpc>
                <a:spcPts val="3435"/>
              </a:lnSpc>
            </a:pPr>
            <a:r>
              <a:rPr lang="en-US" sz="245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SUB Y</a:t>
            </a:r>
          </a:p>
          <a:p>
            <a:pPr algn="ctr">
              <a:lnSpc>
                <a:spcPts val="3435"/>
              </a:lnSpc>
            </a:pPr>
            <a:r>
              <a:rPr lang="en-US" sz="245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CMP #0</a:t>
            </a:r>
          </a:p>
          <a:p>
            <a:pPr algn="ctr">
              <a:lnSpc>
                <a:spcPts val="3435"/>
              </a:lnSpc>
              <a:spcBef>
                <a:spcPct val="0"/>
              </a:spcBef>
            </a:pPr>
            <a:r>
              <a:rPr lang="en-US" sz="245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JPN ELSE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75854" y="5105400"/>
            <a:ext cx="1002243" cy="409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5"/>
              </a:lnSpc>
              <a:spcBef>
                <a:spcPct val="0"/>
              </a:spcBef>
            </a:pPr>
            <a:r>
              <a:rPr lang="en-US" sz="2453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THEN: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632095" y="6408555"/>
            <a:ext cx="1089761" cy="409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5"/>
              </a:lnSpc>
              <a:spcBef>
                <a:spcPct val="0"/>
              </a:spcBef>
            </a:pPr>
            <a:r>
              <a:rPr lang="en-US" sz="2453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ELSE: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395977" y="5105400"/>
            <a:ext cx="2983102" cy="2579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5"/>
              </a:lnSpc>
            </a:pPr>
            <a:r>
              <a:rPr lang="en-US" sz="245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LDM #71</a:t>
            </a:r>
          </a:p>
          <a:p>
            <a:pPr algn="ctr">
              <a:lnSpc>
                <a:spcPts val="3435"/>
              </a:lnSpc>
            </a:pPr>
            <a:r>
              <a:rPr lang="en-US" sz="245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OUT</a:t>
            </a:r>
          </a:p>
          <a:p>
            <a:pPr algn="ctr">
              <a:lnSpc>
                <a:spcPts val="3435"/>
              </a:lnSpc>
            </a:pPr>
            <a:r>
              <a:rPr lang="en-US" sz="245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JMP ENDIF</a:t>
            </a:r>
          </a:p>
          <a:p>
            <a:pPr algn="ctr">
              <a:lnSpc>
                <a:spcPts val="3435"/>
              </a:lnSpc>
            </a:pPr>
            <a:r>
              <a:rPr lang="en-US" sz="245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LDM #78</a:t>
            </a:r>
          </a:p>
          <a:p>
            <a:pPr algn="ctr">
              <a:lnSpc>
                <a:spcPts val="3435"/>
              </a:lnSpc>
            </a:pPr>
            <a:r>
              <a:rPr lang="en-US" sz="245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OUT</a:t>
            </a:r>
          </a:p>
          <a:p>
            <a:pPr algn="ctr">
              <a:lnSpc>
                <a:spcPts val="3435"/>
              </a:lnSpc>
              <a:spcBef>
                <a:spcPct val="0"/>
              </a:spcBef>
            </a:pPr>
            <a:r>
              <a:rPr lang="en-US" sz="245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.....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32095" y="7274785"/>
            <a:ext cx="1089761" cy="409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5"/>
              </a:lnSpc>
              <a:spcBef>
                <a:spcPct val="0"/>
              </a:spcBef>
            </a:pPr>
            <a:r>
              <a:rPr lang="en-US" sz="2453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ENDIF:</a:t>
            </a:r>
          </a:p>
        </p:txBody>
      </p:sp>
      <p:sp>
        <p:nvSpPr>
          <p:cNvPr id="22" name="AutoShape 22"/>
          <p:cNvSpPr/>
          <p:nvPr/>
        </p:nvSpPr>
        <p:spPr>
          <a:xfrm flipH="1">
            <a:off x="12780918" y="1916341"/>
            <a:ext cx="1933882" cy="341293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23" name="TextBox 23"/>
          <p:cNvSpPr txBox="1"/>
          <p:nvPr/>
        </p:nvSpPr>
        <p:spPr>
          <a:xfrm>
            <a:off x="13379079" y="1301417"/>
            <a:ext cx="30200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ASCII of G</a:t>
            </a:r>
          </a:p>
        </p:txBody>
      </p:sp>
      <p:sp>
        <p:nvSpPr>
          <p:cNvPr id="24" name="AutoShape 24"/>
          <p:cNvSpPr/>
          <p:nvPr/>
        </p:nvSpPr>
        <p:spPr>
          <a:xfrm flipH="1" flipV="1">
            <a:off x="12795608" y="6830337"/>
            <a:ext cx="1664422" cy="184946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25" name="TextBox 25"/>
          <p:cNvSpPr txBox="1"/>
          <p:nvPr/>
        </p:nvSpPr>
        <p:spPr>
          <a:xfrm>
            <a:off x="13594882" y="8743950"/>
            <a:ext cx="30200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ASCII of 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7804" y="60846"/>
            <a:ext cx="7511494" cy="89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5"/>
              </a:lnSpc>
              <a:spcBef>
                <a:spcPct val="0"/>
              </a:spcBef>
            </a:pPr>
            <a:r>
              <a:rPr lang="en-US" sz="3022" b="1" spc="-9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27.3 Solving Problems with Assembly Language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384809" y="1938701"/>
            <a:ext cx="8197030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Repetition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751157" y="3345816"/>
            <a:ext cx="4433401" cy="4639459"/>
            <a:chOff x="0" y="0"/>
            <a:chExt cx="1167645" cy="12219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67645" cy="1221915"/>
            </a:xfrm>
            <a:custGeom>
              <a:avLst/>
              <a:gdLst/>
              <a:ahLst/>
              <a:cxnLst/>
              <a:rect l="l" t="t" r="r" b="b"/>
              <a:pathLst>
                <a:path w="1167645" h="1221915">
                  <a:moveTo>
                    <a:pt x="89060" y="0"/>
                  </a:moveTo>
                  <a:lnTo>
                    <a:pt x="1078585" y="0"/>
                  </a:lnTo>
                  <a:cubicBezTo>
                    <a:pt x="1102205" y="0"/>
                    <a:pt x="1124858" y="9383"/>
                    <a:pt x="1141560" y="26085"/>
                  </a:cubicBezTo>
                  <a:cubicBezTo>
                    <a:pt x="1158262" y="42787"/>
                    <a:pt x="1167645" y="65440"/>
                    <a:pt x="1167645" y="89060"/>
                  </a:cubicBezTo>
                  <a:lnTo>
                    <a:pt x="1167645" y="1132855"/>
                  </a:lnTo>
                  <a:cubicBezTo>
                    <a:pt x="1167645" y="1182042"/>
                    <a:pt x="1127771" y="1221915"/>
                    <a:pt x="1078585" y="1221915"/>
                  </a:cubicBezTo>
                  <a:lnTo>
                    <a:pt x="89060" y="1221915"/>
                  </a:lnTo>
                  <a:cubicBezTo>
                    <a:pt x="65440" y="1221915"/>
                    <a:pt x="42787" y="1212532"/>
                    <a:pt x="26085" y="1195830"/>
                  </a:cubicBezTo>
                  <a:cubicBezTo>
                    <a:pt x="9383" y="1179128"/>
                    <a:pt x="0" y="1156475"/>
                    <a:pt x="0" y="1132855"/>
                  </a:cubicBezTo>
                  <a:lnTo>
                    <a:pt x="0" y="89060"/>
                  </a:lnTo>
                  <a:cubicBezTo>
                    <a:pt x="0" y="65440"/>
                    <a:pt x="9383" y="42787"/>
                    <a:pt x="26085" y="26085"/>
                  </a:cubicBezTo>
                  <a:cubicBezTo>
                    <a:pt x="42787" y="9383"/>
                    <a:pt x="65440" y="0"/>
                    <a:pt x="8906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167645" cy="1250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29892" y="3345816"/>
            <a:ext cx="7270658" cy="4639459"/>
            <a:chOff x="0" y="0"/>
            <a:chExt cx="1914906" cy="12219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4906" cy="1221915"/>
            </a:xfrm>
            <a:custGeom>
              <a:avLst/>
              <a:gdLst/>
              <a:ahLst/>
              <a:cxnLst/>
              <a:rect l="l" t="t" r="r" b="b"/>
              <a:pathLst>
                <a:path w="1914906" h="1221915">
                  <a:moveTo>
                    <a:pt x="54306" y="0"/>
                  </a:moveTo>
                  <a:lnTo>
                    <a:pt x="1860600" y="0"/>
                  </a:lnTo>
                  <a:cubicBezTo>
                    <a:pt x="1875003" y="0"/>
                    <a:pt x="1888816" y="5721"/>
                    <a:pt x="1899000" y="15906"/>
                  </a:cubicBezTo>
                  <a:cubicBezTo>
                    <a:pt x="1909184" y="26090"/>
                    <a:pt x="1914906" y="39903"/>
                    <a:pt x="1914906" y="54306"/>
                  </a:cubicBezTo>
                  <a:lnTo>
                    <a:pt x="1914906" y="1167609"/>
                  </a:lnTo>
                  <a:cubicBezTo>
                    <a:pt x="1914906" y="1197602"/>
                    <a:pt x="1890592" y="1221915"/>
                    <a:pt x="1860600" y="1221915"/>
                  </a:cubicBezTo>
                  <a:lnTo>
                    <a:pt x="54306" y="1221915"/>
                  </a:lnTo>
                  <a:cubicBezTo>
                    <a:pt x="39903" y="1221915"/>
                    <a:pt x="26090" y="1216194"/>
                    <a:pt x="15906" y="1206009"/>
                  </a:cubicBezTo>
                  <a:cubicBezTo>
                    <a:pt x="5721" y="1195825"/>
                    <a:pt x="0" y="1182012"/>
                    <a:pt x="0" y="1167609"/>
                  </a:cubicBezTo>
                  <a:lnTo>
                    <a:pt x="0" y="54306"/>
                  </a:lnTo>
                  <a:cubicBezTo>
                    <a:pt x="0" y="39903"/>
                    <a:pt x="5721" y="26090"/>
                    <a:pt x="15906" y="15906"/>
                  </a:cubicBezTo>
                  <a:cubicBezTo>
                    <a:pt x="26090" y="5721"/>
                    <a:pt x="39903" y="0"/>
                    <a:pt x="54306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914906" cy="1250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905136" y="3707593"/>
            <a:ext cx="4125443" cy="2814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0"/>
              </a:lnSpc>
            </a:pPr>
            <a:r>
              <a:rPr lang="en-US" sz="319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X       0 </a:t>
            </a:r>
          </a:p>
          <a:p>
            <a:pPr algn="l">
              <a:lnSpc>
                <a:spcPts val="4470"/>
              </a:lnSpc>
            </a:pPr>
            <a:r>
              <a:rPr lang="en-US" sz="319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REPEAT </a:t>
            </a:r>
          </a:p>
          <a:p>
            <a:pPr algn="l">
              <a:lnSpc>
                <a:spcPts val="4470"/>
              </a:lnSpc>
            </a:pPr>
            <a:r>
              <a:rPr lang="en-US" sz="319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   OUTPUT “H”</a:t>
            </a:r>
          </a:p>
          <a:p>
            <a:pPr algn="l">
              <a:lnSpc>
                <a:spcPts val="4470"/>
              </a:lnSpc>
            </a:pPr>
            <a:r>
              <a:rPr lang="en-US" sz="319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   X        X + 1</a:t>
            </a:r>
          </a:p>
          <a:p>
            <a:pPr algn="l">
              <a:lnSpc>
                <a:spcPts val="4470"/>
              </a:lnSpc>
              <a:spcBef>
                <a:spcPct val="0"/>
              </a:spcBef>
            </a:pPr>
            <a:r>
              <a:rPr lang="en-US" sz="319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UNTIL X = 3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23129" y="2717166"/>
            <a:ext cx="30200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Pseudocode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55173" y="2717166"/>
            <a:ext cx="30200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Assembly code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95977" y="3571837"/>
            <a:ext cx="2983102" cy="84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5"/>
              </a:lnSpc>
            </a:pPr>
            <a:r>
              <a:rPr lang="en-US" sz="245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LDM #0</a:t>
            </a:r>
          </a:p>
          <a:p>
            <a:pPr algn="ctr">
              <a:lnSpc>
                <a:spcPts val="3435"/>
              </a:lnSpc>
              <a:spcBef>
                <a:spcPct val="0"/>
              </a:spcBef>
            </a:pPr>
            <a:r>
              <a:rPr lang="en-US" sz="245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STO X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75854" y="4518928"/>
            <a:ext cx="1002243" cy="409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5"/>
              </a:lnSpc>
              <a:spcBef>
                <a:spcPct val="0"/>
              </a:spcBef>
            </a:pPr>
            <a:r>
              <a:rPr lang="en-US" sz="2453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LOOP: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95977" y="4518928"/>
            <a:ext cx="2983102" cy="301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5"/>
              </a:lnSpc>
            </a:pPr>
            <a:r>
              <a:rPr lang="en-US" sz="245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LDM #42</a:t>
            </a:r>
          </a:p>
          <a:p>
            <a:pPr algn="ctr">
              <a:lnSpc>
                <a:spcPts val="3435"/>
              </a:lnSpc>
            </a:pPr>
            <a:r>
              <a:rPr lang="en-US" sz="245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OUT</a:t>
            </a:r>
          </a:p>
          <a:p>
            <a:pPr algn="ctr">
              <a:lnSpc>
                <a:spcPts val="3435"/>
              </a:lnSpc>
            </a:pPr>
            <a:r>
              <a:rPr lang="en-US" sz="245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LDD X</a:t>
            </a:r>
          </a:p>
          <a:p>
            <a:pPr algn="ctr">
              <a:lnSpc>
                <a:spcPts val="3435"/>
              </a:lnSpc>
            </a:pPr>
            <a:r>
              <a:rPr lang="en-US" sz="245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 ACC</a:t>
            </a:r>
          </a:p>
          <a:p>
            <a:pPr algn="ctr">
              <a:lnSpc>
                <a:spcPts val="3435"/>
              </a:lnSpc>
            </a:pPr>
            <a:r>
              <a:rPr lang="en-US" sz="245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STO X</a:t>
            </a:r>
          </a:p>
          <a:p>
            <a:pPr algn="ctr">
              <a:lnSpc>
                <a:spcPts val="3435"/>
              </a:lnSpc>
            </a:pPr>
            <a:r>
              <a:rPr lang="en-US" sz="245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CMP #3</a:t>
            </a:r>
          </a:p>
          <a:p>
            <a:pPr algn="ctr">
              <a:lnSpc>
                <a:spcPts val="3435"/>
              </a:lnSpc>
              <a:spcBef>
                <a:spcPct val="0"/>
              </a:spcBef>
            </a:pPr>
            <a:r>
              <a:rPr lang="en-US" sz="245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JPN LOOP</a:t>
            </a:r>
          </a:p>
        </p:txBody>
      </p:sp>
      <p:sp>
        <p:nvSpPr>
          <p:cNvPr id="20" name="AutoShape 20"/>
          <p:cNvSpPr/>
          <p:nvPr/>
        </p:nvSpPr>
        <p:spPr>
          <a:xfrm flipH="1">
            <a:off x="5710235" y="5684595"/>
            <a:ext cx="51524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21" name="AutoShape 21"/>
          <p:cNvSpPr/>
          <p:nvPr/>
        </p:nvSpPr>
        <p:spPr>
          <a:xfrm flipH="1">
            <a:off x="4268305" y="4031702"/>
            <a:ext cx="51524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22" name="AutoShape 22"/>
          <p:cNvSpPr/>
          <p:nvPr/>
        </p:nvSpPr>
        <p:spPr>
          <a:xfrm flipH="1">
            <a:off x="12685814" y="1320478"/>
            <a:ext cx="1933882" cy="341293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23" name="TextBox 23"/>
          <p:cNvSpPr txBox="1"/>
          <p:nvPr/>
        </p:nvSpPr>
        <p:spPr>
          <a:xfrm>
            <a:off x="13283976" y="705553"/>
            <a:ext cx="30200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ASCII of H</a:t>
            </a:r>
          </a:p>
        </p:txBody>
      </p:sp>
      <p:sp>
        <p:nvSpPr>
          <p:cNvPr id="24" name="AutoShape 24"/>
          <p:cNvSpPr/>
          <p:nvPr/>
        </p:nvSpPr>
        <p:spPr>
          <a:xfrm flipV="1">
            <a:off x="11671430" y="7522451"/>
            <a:ext cx="47443" cy="12154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25" name="TextBox 25"/>
          <p:cNvSpPr txBox="1"/>
          <p:nvPr/>
        </p:nvSpPr>
        <p:spPr>
          <a:xfrm>
            <a:off x="10263881" y="8743950"/>
            <a:ext cx="30200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Jump if false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7804" y="60846"/>
            <a:ext cx="7511494" cy="89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5"/>
              </a:lnSpc>
              <a:spcBef>
                <a:spcPct val="0"/>
              </a:spcBef>
            </a:pPr>
            <a:r>
              <a:rPr lang="en-US" sz="3022" b="1" spc="-9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27.3 Solving Problems with Assembly Language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3656054" y="2526666"/>
            <a:ext cx="4433401" cy="1627845"/>
            <a:chOff x="0" y="0"/>
            <a:chExt cx="1167645" cy="4287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67645" cy="428733"/>
            </a:xfrm>
            <a:custGeom>
              <a:avLst/>
              <a:gdLst/>
              <a:ahLst/>
              <a:cxnLst/>
              <a:rect l="l" t="t" r="r" b="b"/>
              <a:pathLst>
                <a:path w="1167645" h="428733">
                  <a:moveTo>
                    <a:pt x="89060" y="0"/>
                  </a:moveTo>
                  <a:lnTo>
                    <a:pt x="1078585" y="0"/>
                  </a:lnTo>
                  <a:cubicBezTo>
                    <a:pt x="1102205" y="0"/>
                    <a:pt x="1124858" y="9383"/>
                    <a:pt x="1141560" y="26085"/>
                  </a:cubicBezTo>
                  <a:cubicBezTo>
                    <a:pt x="1158262" y="42787"/>
                    <a:pt x="1167645" y="65440"/>
                    <a:pt x="1167645" y="89060"/>
                  </a:cubicBezTo>
                  <a:lnTo>
                    <a:pt x="1167645" y="339673"/>
                  </a:lnTo>
                  <a:cubicBezTo>
                    <a:pt x="1167645" y="388859"/>
                    <a:pt x="1127771" y="428733"/>
                    <a:pt x="1078585" y="428733"/>
                  </a:cubicBezTo>
                  <a:lnTo>
                    <a:pt x="89060" y="428733"/>
                  </a:lnTo>
                  <a:cubicBezTo>
                    <a:pt x="65440" y="428733"/>
                    <a:pt x="42787" y="419350"/>
                    <a:pt x="26085" y="402648"/>
                  </a:cubicBezTo>
                  <a:cubicBezTo>
                    <a:pt x="9383" y="385946"/>
                    <a:pt x="0" y="363293"/>
                    <a:pt x="0" y="339673"/>
                  </a:cubicBezTo>
                  <a:lnTo>
                    <a:pt x="0" y="89060"/>
                  </a:lnTo>
                  <a:cubicBezTo>
                    <a:pt x="0" y="65440"/>
                    <a:pt x="9383" y="42787"/>
                    <a:pt x="26085" y="26085"/>
                  </a:cubicBezTo>
                  <a:cubicBezTo>
                    <a:pt x="42787" y="9383"/>
                    <a:pt x="65440" y="0"/>
                    <a:pt x="8906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167645" cy="457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234788" y="2526666"/>
            <a:ext cx="7270658" cy="1627845"/>
            <a:chOff x="0" y="0"/>
            <a:chExt cx="1914906" cy="4287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4906" cy="428733"/>
            </a:xfrm>
            <a:custGeom>
              <a:avLst/>
              <a:gdLst/>
              <a:ahLst/>
              <a:cxnLst/>
              <a:rect l="l" t="t" r="r" b="b"/>
              <a:pathLst>
                <a:path w="1914906" h="428733">
                  <a:moveTo>
                    <a:pt x="54306" y="0"/>
                  </a:moveTo>
                  <a:lnTo>
                    <a:pt x="1860600" y="0"/>
                  </a:lnTo>
                  <a:cubicBezTo>
                    <a:pt x="1875003" y="0"/>
                    <a:pt x="1888816" y="5721"/>
                    <a:pt x="1899000" y="15906"/>
                  </a:cubicBezTo>
                  <a:cubicBezTo>
                    <a:pt x="1909184" y="26090"/>
                    <a:pt x="1914906" y="39903"/>
                    <a:pt x="1914906" y="54306"/>
                  </a:cubicBezTo>
                  <a:lnTo>
                    <a:pt x="1914906" y="374427"/>
                  </a:lnTo>
                  <a:cubicBezTo>
                    <a:pt x="1914906" y="388830"/>
                    <a:pt x="1909184" y="402643"/>
                    <a:pt x="1899000" y="412827"/>
                  </a:cubicBezTo>
                  <a:cubicBezTo>
                    <a:pt x="1888816" y="423011"/>
                    <a:pt x="1875003" y="428733"/>
                    <a:pt x="1860600" y="428733"/>
                  </a:cubicBezTo>
                  <a:lnTo>
                    <a:pt x="54306" y="428733"/>
                  </a:lnTo>
                  <a:cubicBezTo>
                    <a:pt x="39903" y="428733"/>
                    <a:pt x="26090" y="423011"/>
                    <a:pt x="15906" y="412827"/>
                  </a:cubicBezTo>
                  <a:cubicBezTo>
                    <a:pt x="5721" y="402643"/>
                    <a:pt x="0" y="388830"/>
                    <a:pt x="0" y="374427"/>
                  </a:cubicBezTo>
                  <a:lnTo>
                    <a:pt x="0" y="54306"/>
                  </a:lnTo>
                  <a:cubicBezTo>
                    <a:pt x="0" y="39903"/>
                    <a:pt x="5721" y="26090"/>
                    <a:pt x="15906" y="15906"/>
                  </a:cubicBezTo>
                  <a:cubicBezTo>
                    <a:pt x="26090" y="5721"/>
                    <a:pt x="39903" y="0"/>
                    <a:pt x="54306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914906" cy="457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656054" y="4264125"/>
            <a:ext cx="4433401" cy="3418963"/>
            <a:chOff x="0" y="0"/>
            <a:chExt cx="1167645" cy="90046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67645" cy="900468"/>
            </a:xfrm>
            <a:custGeom>
              <a:avLst/>
              <a:gdLst/>
              <a:ahLst/>
              <a:cxnLst/>
              <a:rect l="l" t="t" r="r" b="b"/>
              <a:pathLst>
                <a:path w="1167645" h="900468">
                  <a:moveTo>
                    <a:pt x="89060" y="0"/>
                  </a:moveTo>
                  <a:lnTo>
                    <a:pt x="1078585" y="0"/>
                  </a:lnTo>
                  <a:cubicBezTo>
                    <a:pt x="1102205" y="0"/>
                    <a:pt x="1124858" y="9383"/>
                    <a:pt x="1141560" y="26085"/>
                  </a:cubicBezTo>
                  <a:cubicBezTo>
                    <a:pt x="1158262" y="42787"/>
                    <a:pt x="1167645" y="65440"/>
                    <a:pt x="1167645" y="89060"/>
                  </a:cubicBezTo>
                  <a:lnTo>
                    <a:pt x="1167645" y="811408"/>
                  </a:lnTo>
                  <a:cubicBezTo>
                    <a:pt x="1167645" y="860594"/>
                    <a:pt x="1127771" y="900468"/>
                    <a:pt x="1078585" y="900468"/>
                  </a:cubicBezTo>
                  <a:lnTo>
                    <a:pt x="89060" y="900468"/>
                  </a:lnTo>
                  <a:cubicBezTo>
                    <a:pt x="65440" y="900468"/>
                    <a:pt x="42787" y="891084"/>
                    <a:pt x="26085" y="874382"/>
                  </a:cubicBezTo>
                  <a:cubicBezTo>
                    <a:pt x="9383" y="857680"/>
                    <a:pt x="0" y="835028"/>
                    <a:pt x="0" y="811408"/>
                  </a:cubicBezTo>
                  <a:lnTo>
                    <a:pt x="0" y="89060"/>
                  </a:lnTo>
                  <a:cubicBezTo>
                    <a:pt x="0" y="65440"/>
                    <a:pt x="9383" y="42787"/>
                    <a:pt x="26085" y="26085"/>
                  </a:cubicBezTo>
                  <a:cubicBezTo>
                    <a:pt x="42787" y="9383"/>
                    <a:pt x="65440" y="0"/>
                    <a:pt x="8906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167645" cy="929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234788" y="4264125"/>
            <a:ext cx="7270658" cy="3418963"/>
            <a:chOff x="0" y="0"/>
            <a:chExt cx="1914906" cy="90046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4906" cy="900468"/>
            </a:xfrm>
            <a:custGeom>
              <a:avLst/>
              <a:gdLst/>
              <a:ahLst/>
              <a:cxnLst/>
              <a:rect l="l" t="t" r="r" b="b"/>
              <a:pathLst>
                <a:path w="1914906" h="900468">
                  <a:moveTo>
                    <a:pt x="54306" y="0"/>
                  </a:moveTo>
                  <a:lnTo>
                    <a:pt x="1860600" y="0"/>
                  </a:lnTo>
                  <a:cubicBezTo>
                    <a:pt x="1875003" y="0"/>
                    <a:pt x="1888816" y="5721"/>
                    <a:pt x="1899000" y="15906"/>
                  </a:cubicBezTo>
                  <a:cubicBezTo>
                    <a:pt x="1909184" y="26090"/>
                    <a:pt x="1914906" y="39903"/>
                    <a:pt x="1914906" y="54306"/>
                  </a:cubicBezTo>
                  <a:lnTo>
                    <a:pt x="1914906" y="846162"/>
                  </a:lnTo>
                  <a:cubicBezTo>
                    <a:pt x="1914906" y="860565"/>
                    <a:pt x="1909184" y="874377"/>
                    <a:pt x="1899000" y="884562"/>
                  </a:cubicBezTo>
                  <a:cubicBezTo>
                    <a:pt x="1888816" y="894746"/>
                    <a:pt x="1875003" y="900468"/>
                    <a:pt x="1860600" y="900468"/>
                  </a:cubicBezTo>
                  <a:lnTo>
                    <a:pt x="54306" y="900468"/>
                  </a:lnTo>
                  <a:cubicBezTo>
                    <a:pt x="39903" y="900468"/>
                    <a:pt x="26090" y="894746"/>
                    <a:pt x="15906" y="884562"/>
                  </a:cubicBezTo>
                  <a:cubicBezTo>
                    <a:pt x="5721" y="874377"/>
                    <a:pt x="0" y="860565"/>
                    <a:pt x="0" y="846162"/>
                  </a:cubicBezTo>
                  <a:lnTo>
                    <a:pt x="0" y="54306"/>
                  </a:lnTo>
                  <a:cubicBezTo>
                    <a:pt x="0" y="39903"/>
                    <a:pt x="5721" y="26090"/>
                    <a:pt x="15906" y="15906"/>
                  </a:cubicBezTo>
                  <a:cubicBezTo>
                    <a:pt x="26090" y="5721"/>
                    <a:pt x="39903" y="0"/>
                    <a:pt x="54306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1914906" cy="929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460063" y="4457597"/>
            <a:ext cx="2820109" cy="2859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7"/>
              </a:lnSpc>
            </a:pPr>
            <a:r>
              <a:rPr lang="en-US" sz="231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LDM #-1</a:t>
            </a:r>
          </a:p>
          <a:p>
            <a:pPr algn="ctr">
              <a:lnSpc>
                <a:spcPts val="3247"/>
              </a:lnSpc>
            </a:pPr>
            <a:r>
              <a:rPr lang="en-US" sz="231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MOV IX</a:t>
            </a:r>
          </a:p>
          <a:p>
            <a:pPr algn="ctr">
              <a:lnSpc>
                <a:spcPts val="3247"/>
              </a:lnSpc>
            </a:pPr>
            <a:r>
              <a:rPr lang="en-US" sz="231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 IX</a:t>
            </a:r>
          </a:p>
          <a:p>
            <a:pPr algn="ctr">
              <a:lnSpc>
                <a:spcPts val="3247"/>
              </a:lnSpc>
            </a:pPr>
            <a:r>
              <a:rPr lang="en-US" sz="231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LDX Y</a:t>
            </a:r>
          </a:p>
          <a:p>
            <a:pPr algn="ctr">
              <a:lnSpc>
                <a:spcPts val="3247"/>
              </a:lnSpc>
            </a:pPr>
            <a:r>
              <a:rPr lang="en-US" sz="231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OUT</a:t>
            </a:r>
          </a:p>
          <a:p>
            <a:pPr algn="ctr">
              <a:lnSpc>
                <a:spcPts val="3247"/>
              </a:lnSpc>
            </a:pPr>
            <a:r>
              <a:rPr lang="en-US" sz="231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CMP #13</a:t>
            </a:r>
          </a:p>
          <a:p>
            <a:pPr algn="ctr">
              <a:lnSpc>
                <a:spcPts val="3247"/>
              </a:lnSpc>
              <a:spcBef>
                <a:spcPct val="0"/>
              </a:spcBef>
            </a:pPr>
            <a:r>
              <a:rPr lang="en-US" sz="231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JPN LOOP</a:t>
            </a:r>
          </a:p>
        </p:txBody>
      </p:sp>
      <p:sp>
        <p:nvSpPr>
          <p:cNvPr id="20" name="AutoShape 20"/>
          <p:cNvSpPr/>
          <p:nvPr/>
        </p:nvSpPr>
        <p:spPr>
          <a:xfrm flipH="1">
            <a:off x="12543159" y="4505222"/>
            <a:ext cx="3392042" cy="79326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21" name="AutoShape 21"/>
          <p:cNvSpPr/>
          <p:nvPr/>
        </p:nvSpPr>
        <p:spPr>
          <a:xfrm flipH="1" flipV="1">
            <a:off x="12547497" y="5936186"/>
            <a:ext cx="3387704" cy="93876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graphicFrame>
        <p:nvGraphicFramePr>
          <p:cNvPr id="22" name="Table 22"/>
          <p:cNvGraphicFramePr>
            <a:graphicFrameLocks noGrp="1"/>
          </p:cNvGraphicFramePr>
          <p:nvPr/>
        </p:nvGraphicFramePr>
        <p:xfrm>
          <a:off x="16143662" y="7527928"/>
          <a:ext cx="1762283" cy="2489612"/>
        </p:xfrm>
        <a:graphic>
          <a:graphicData uri="http://schemas.openxmlformats.org/drawingml/2006/table">
            <a:tbl>
              <a:tblPr/>
              <a:tblGrid>
                <a:gridCol w="560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9871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871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871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end of string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TextBox 23"/>
          <p:cNvSpPr txBox="1"/>
          <p:nvPr/>
        </p:nvSpPr>
        <p:spPr>
          <a:xfrm>
            <a:off x="450123" y="1237616"/>
            <a:ext cx="8197030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Input / Output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069519" y="3049257"/>
            <a:ext cx="333710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INPUT X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388220" y="5668985"/>
            <a:ext cx="287744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OUTPUT 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362707" y="2012316"/>
            <a:ext cx="30200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Pseudocode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360070" y="2012316"/>
            <a:ext cx="30200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Assembly code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708990" y="2684833"/>
            <a:ext cx="4322255" cy="1233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</a:t>
            </a:r>
          </a:p>
          <a:p>
            <a:pPr algn="ctr">
              <a:lnSpc>
                <a:spcPts val="4977"/>
              </a:lnSpc>
              <a:spcBef>
                <a:spcPct val="0"/>
              </a:spcBef>
            </a:pPr>
            <a:r>
              <a:rPr lang="en-US" sz="355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STO X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21791" y="5260257"/>
            <a:ext cx="1393555" cy="39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7"/>
              </a:lnSpc>
              <a:spcBef>
                <a:spcPct val="0"/>
              </a:spcBef>
            </a:pPr>
            <a:r>
              <a:rPr lang="en-US" sz="2319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LOOP: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935201" y="3920898"/>
            <a:ext cx="1970744" cy="1738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0"/>
              </a:lnSpc>
              <a:spcBef>
                <a:spcPct val="0"/>
              </a:spcBef>
            </a:pPr>
            <a:r>
              <a:rPr lang="en-US" sz="19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Move the value -1 to index register, then increment it to make it 0.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935201" y="5982020"/>
            <a:ext cx="1970744" cy="136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0"/>
              </a:lnSpc>
              <a:spcBef>
                <a:spcPct val="0"/>
              </a:spcBef>
            </a:pPr>
            <a:r>
              <a:rPr lang="en-US" sz="19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Load the contents located at </a:t>
            </a:r>
            <a:r>
              <a:rPr lang="en-US" sz="195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(&lt;address of Y&gt; + IX)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520074" y="7749763"/>
            <a:ext cx="1970744" cy="340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0"/>
              </a:lnSpc>
              <a:spcBef>
                <a:spcPct val="0"/>
              </a:spcBef>
            </a:pPr>
            <a:r>
              <a:rPr lang="en-US" sz="195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Y: 200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628394" y="8578521"/>
            <a:ext cx="1970744" cy="340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0"/>
              </a:lnSpc>
              <a:spcBef>
                <a:spcPct val="0"/>
              </a:spcBef>
            </a:pPr>
            <a:r>
              <a:rPr lang="en-US" sz="195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628394" y="9471772"/>
            <a:ext cx="1970744" cy="340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0"/>
              </a:lnSpc>
              <a:spcBef>
                <a:spcPct val="0"/>
              </a:spcBef>
            </a:pPr>
            <a:r>
              <a:rPr lang="en-US" sz="195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202</a:t>
            </a:r>
          </a:p>
        </p:txBody>
      </p:sp>
      <p:sp>
        <p:nvSpPr>
          <p:cNvPr id="35" name="AutoShape 35"/>
          <p:cNvSpPr/>
          <p:nvPr/>
        </p:nvSpPr>
        <p:spPr>
          <a:xfrm flipH="1" flipV="1">
            <a:off x="12542410" y="6840266"/>
            <a:ext cx="737762" cy="207905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36" name="TextBox 36"/>
          <p:cNvSpPr txBox="1"/>
          <p:nvPr/>
        </p:nvSpPr>
        <p:spPr>
          <a:xfrm>
            <a:off x="12060501" y="8917499"/>
            <a:ext cx="1970744" cy="1026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0"/>
              </a:lnSpc>
              <a:spcBef>
                <a:spcPct val="0"/>
              </a:spcBef>
            </a:pPr>
            <a:r>
              <a:rPr lang="en-US" sz="19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Ascii for the end of string character</a:t>
            </a:r>
          </a:p>
        </p:txBody>
      </p:sp>
      <p:sp>
        <p:nvSpPr>
          <p:cNvPr id="37" name="AutoShape 37"/>
          <p:cNvSpPr/>
          <p:nvPr/>
        </p:nvSpPr>
        <p:spPr>
          <a:xfrm flipH="1">
            <a:off x="12932373" y="2088015"/>
            <a:ext cx="3392042" cy="79326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38" name="TextBox 38"/>
          <p:cNvSpPr txBox="1"/>
          <p:nvPr/>
        </p:nvSpPr>
        <p:spPr>
          <a:xfrm>
            <a:off x="16143662" y="913064"/>
            <a:ext cx="1970744" cy="104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0"/>
              </a:lnSpc>
              <a:spcBef>
                <a:spcPct val="0"/>
              </a:spcBef>
            </a:pPr>
            <a:r>
              <a:rPr lang="en-US" sz="19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Assuming that input is only one character long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27804" y="60846"/>
            <a:ext cx="7511494" cy="89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5"/>
              </a:lnSpc>
              <a:spcBef>
                <a:spcPct val="0"/>
              </a:spcBef>
            </a:pPr>
            <a:r>
              <a:rPr lang="en-US" sz="3022" b="1" spc="-9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27.3 Solving Problems with Assembly Language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83498" y="9112384"/>
            <a:ext cx="4974376" cy="1174616"/>
            <a:chOff x="0" y="0"/>
            <a:chExt cx="6632502" cy="1566154"/>
          </a:xfrm>
        </p:grpSpPr>
        <p:sp>
          <p:nvSpPr>
            <p:cNvPr id="3" name="AutoShape 3"/>
            <p:cNvSpPr/>
            <p:nvPr/>
          </p:nvSpPr>
          <p:spPr>
            <a:xfrm rot="-10800000">
              <a:off x="783077" y="0"/>
              <a:ext cx="5849425" cy="1566154"/>
            </a:xfrm>
            <a:prstGeom prst="rect">
              <a:avLst/>
            </a:prstGeom>
            <a:solidFill>
              <a:srgbClr val="FAFAFA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" name="Freeform 4"/>
            <p:cNvSpPr/>
            <p:nvPr/>
          </p:nvSpPr>
          <p:spPr>
            <a:xfrm rot="-10800000">
              <a:off x="0" y="0"/>
              <a:ext cx="1566154" cy="1566154"/>
            </a:xfrm>
            <a:custGeom>
              <a:avLst/>
              <a:gdLst/>
              <a:ahLst/>
              <a:cxnLst/>
              <a:rect l="l" t="t" r="r" b="b"/>
              <a:pathLst>
                <a:path w="1566154" h="1566154">
                  <a:moveTo>
                    <a:pt x="0" y="0"/>
                  </a:moveTo>
                  <a:lnTo>
                    <a:pt x="1566154" y="0"/>
                  </a:lnTo>
                  <a:lnTo>
                    <a:pt x="1566154" y="1566154"/>
                  </a:lnTo>
                  <a:lnTo>
                    <a:pt x="0" y="1566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0"/>
            <a:ext cx="5940055" cy="1028700"/>
            <a:chOff x="0" y="0"/>
            <a:chExt cx="2210287" cy="3827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10287" cy="382778"/>
            </a:xfrm>
            <a:custGeom>
              <a:avLst/>
              <a:gdLst/>
              <a:ahLst/>
              <a:cxnLst/>
              <a:rect l="l" t="t" r="r" b="b"/>
              <a:pathLst>
                <a:path w="2210287" h="382778">
                  <a:moveTo>
                    <a:pt x="0" y="0"/>
                  </a:moveTo>
                  <a:lnTo>
                    <a:pt x="2210287" y="0"/>
                  </a:lnTo>
                  <a:lnTo>
                    <a:pt x="2210287" y="382778"/>
                  </a:lnTo>
                  <a:lnTo>
                    <a:pt x="0" y="382778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955678" y="801482"/>
            <a:ext cx="9303622" cy="7878642"/>
            <a:chOff x="0" y="0"/>
            <a:chExt cx="2450337" cy="20750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50337" cy="2075033"/>
            </a:xfrm>
            <a:custGeom>
              <a:avLst/>
              <a:gdLst/>
              <a:ahLst/>
              <a:cxnLst/>
              <a:rect l="l" t="t" r="r" b="b"/>
              <a:pathLst>
                <a:path w="2450337" h="2075033">
                  <a:moveTo>
                    <a:pt x="42439" y="0"/>
                  </a:moveTo>
                  <a:lnTo>
                    <a:pt x="2407898" y="0"/>
                  </a:lnTo>
                  <a:cubicBezTo>
                    <a:pt x="2431336" y="0"/>
                    <a:pt x="2450337" y="19001"/>
                    <a:pt x="2450337" y="42439"/>
                  </a:cubicBezTo>
                  <a:lnTo>
                    <a:pt x="2450337" y="2032594"/>
                  </a:lnTo>
                  <a:cubicBezTo>
                    <a:pt x="2450337" y="2056033"/>
                    <a:pt x="2431336" y="2075033"/>
                    <a:pt x="2407898" y="2075033"/>
                  </a:cubicBezTo>
                  <a:lnTo>
                    <a:pt x="42439" y="2075033"/>
                  </a:lnTo>
                  <a:cubicBezTo>
                    <a:pt x="19001" y="2075033"/>
                    <a:pt x="0" y="2056033"/>
                    <a:pt x="0" y="2032594"/>
                  </a:cubicBezTo>
                  <a:lnTo>
                    <a:pt x="0" y="42439"/>
                  </a:lnTo>
                  <a:cubicBezTo>
                    <a:pt x="0" y="19001"/>
                    <a:pt x="19001" y="0"/>
                    <a:pt x="42439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2450337" cy="2151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513714" y="1772063"/>
            <a:ext cx="1485014" cy="1485014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1786160"/>
            <a:ext cx="1485014" cy="1485014"/>
          </a:xfrm>
          <a:custGeom>
            <a:avLst/>
            <a:gdLst/>
            <a:ahLst/>
            <a:cxnLst/>
            <a:rect l="l" t="t" r="r" b="b"/>
            <a:pathLst>
              <a:path w="1485014" h="1485014">
                <a:moveTo>
                  <a:pt x="0" y="0"/>
                </a:moveTo>
                <a:lnTo>
                  <a:pt x="1485014" y="0"/>
                </a:lnTo>
                <a:lnTo>
                  <a:pt x="1485014" y="1485014"/>
                </a:lnTo>
                <a:lnTo>
                  <a:pt x="0" y="1485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5" name="Freeform 15"/>
          <p:cNvSpPr/>
          <p:nvPr/>
        </p:nvSpPr>
        <p:spPr>
          <a:xfrm>
            <a:off x="9766518" y="1127485"/>
            <a:ext cx="5681943" cy="7226636"/>
          </a:xfrm>
          <a:custGeom>
            <a:avLst/>
            <a:gdLst/>
            <a:ahLst/>
            <a:cxnLst/>
            <a:rect l="l" t="t" r="r" b="b"/>
            <a:pathLst>
              <a:path w="5681943" h="7226636">
                <a:moveTo>
                  <a:pt x="0" y="0"/>
                </a:moveTo>
                <a:lnTo>
                  <a:pt x="5681942" y="0"/>
                </a:lnTo>
                <a:lnTo>
                  <a:pt x="5681942" y="7226636"/>
                </a:lnTo>
                <a:lnTo>
                  <a:pt x="0" y="72266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1133192" y="3995074"/>
            <a:ext cx="6231149" cy="201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38"/>
              </a:lnSpc>
              <a:spcBef>
                <a:spcPct val="0"/>
              </a:spcBef>
            </a:pPr>
            <a:r>
              <a:rPr lang="en-US" sz="6820" b="1" spc="-204">
                <a:solidFill>
                  <a:srgbClr val="3F4042"/>
                </a:solidFill>
                <a:latin typeface="Poppins Bold"/>
                <a:ea typeface="Poppins Bold"/>
                <a:cs typeface="Poppins Bold"/>
                <a:sym typeface="Poppins Bold"/>
              </a:rPr>
              <a:t>Low-level programming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734800" y="8845110"/>
            <a:ext cx="5524500" cy="413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400" b="1" spc="-24" dirty="0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AS &amp; A Level Computer Science 9618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33192" y="2364584"/>
            <a:ext cx="1255178" cy="337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75"/>
              </a:lnSpc>
              <a:spcBef>
                <a:spcPct val="0"/>
              </a:spcBef>
            </a:pPr>
            <a:r>
              <a:rPr lang="en-US" sz="2299" b="1" spc="-68">
                <a:solidFill>
                  <a:srgbClr val="FAFAFA"/>
                </a:solidFill>
                <a:latin typeface="Poppins Bold"/>
                <a:ea typeface="Poppins Bold"/>
                <a:cs typeface="Poppins Bold"/>
                <a:sym typeface="Poppins Bold"/>
              </a:rPr>
              <a:t>Chapter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40583" y="2309152"/>
            <a:ext cx="1231276" cy="43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6"/>
              </a:lnSpc>
              <a:spcBef>
                <a:spcPct val="0"/>
              </a:spcBef>
            </a:pPr>
            <a:r>
              <a:rPr lang="en-US" sz="2899" b="1" spc="-86" dirty="0">
                <a:solidFill>
                  <a:srgbClr val="FFDE59"/>
                </a:solidFill>
                <a:latin typeface="Poppins Bold"/>
                <a:ea typeface="Poppins Bold"/>
                <a:cs typeface="Poppins Bold"/>
                <a:sym typeface="Poppins Bold"/>
              </a:rPr>
              <a:t>27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513454" y="1751160"/>
            <a:ext cx="8197030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Input / Output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418295" y="3433293"/>
            <a:ext cx="4433401" cy="4021285"/>
            <a:chOff x="0" y="0"/>
            <a:chExt cx="1167645" cy="10591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67645" cy="1059104"/>
            </a:xfrm>
            <a:custGeom>
              <a:avLst/>
              <a:gdLst/>
              <a:ahLst/>
              <a:cxnLst/>
              <a:rect l="l" t="t" r="r" b="b"/>
              <a:pathLst>
                <a:path w="1167645" h="1059104">
                  <a:moveTo>
                    <a:pt x="89060" y="0"/>
                  </a:moveTo>
                  <a:lnTo>
                    <a:pt x="1078585" y="0"/>
                  </a:lnTo>
                  <a:cubicBezTo>
                    <a:pt x="1102205" y="0"/>
                    <a:pt x="1124858" y="9383"/>
                    <a:pt x="1141560" y="26085"/>
                  </a:cubicBezTo>
                  <a:cubicBezTo>
                    <a:pt x="1158262" y="42787"/>
                    <a:pt x="1167645" y="65440"/>
                    <a:pt x="1167645" y="89060"/>
                  </a:cubicBezTo>
                  <a:lnTo>
                    <a:pt x="1167645" y="970044"/>
                  </a:lnTo>
                  <a:cubicBezTo>
                    <a:pt x="1167645" y="1019231"/>
                    <a:pt x="1127771" y="1059104"/>
                    <a:pt x="1078585" y="1059104"/>
                  </a:cubicBezTo>
                  <a:lnTo>
                    <a:pt x="89060" y="1059104"/>
                  </a:lnTo>
                  <a:cubicBezTo>
                    <a:pt x="65440" y="1059104"/>
                    <a:pt x="42787" y="1049721"/>
                    <a:pt x="26085" y="1033019"/>
                  </a:cubicBezTo>
                  <a:cubicBezTo>
                    <a:pt x="9383" y="1016317"/>
                    <a:pt x="0" y="993664"/>
                    <a:pt x="0" y="970044"/>
                  </a:cubicBezTo>
                  <a:lnTo>
                    <a:pt x="0" y="89060"/>
                  </a:lnTo>
                  <a:cubicBezTo>
                    <a:pt x="0" y="65440"/>
                    <a:pt x="9383" y="42787"/>
                    <a:pt x="26085" y="26085"/>
                  </a:cubicBezTo>
                  <a:cubicBezTo>
                    <a:pt x="42787" y="9383"/>
                    <a:pt x="65440" y="0"/>
                    <a:pt x="8906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167645" cy="1087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97029" y="3433293"/>
            <a:ext cx="7270658" cy="4021285"/>
            <a:chOff x="0" y="0"/>
            <a:chExt cx="1914906" cy="10591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4906" cy="1059104"/>
            </a:xfrm>
            <a:custGeom>
              <a:avLst/>
              <a:gdLst/>
              <a:ahLst/>
              <a:cxnLst/>
              <a:rect l="l" t="t" r="r" b="b"/>
              <a:pathLst>
                <a:path w="1914906" h="1059104">
                  <a:moveTo>
                    <a:pt x="54306" y="0"/>
                  </a:moveTo>
                  <a:lnTo>
                    <a:pt x="1860600" y="0"/>
                  </a:lnTo>
                  <a:cubicBezTo>
                    <a:pt x="1875003" y="0"/>
                    <a:pt x="1888816" y="5721"/>
                    <a:pt x="1899000" y="15906"/>
                  </a:cubicBezTo>
                  <a:cubicBezTo>
                    <a:pt x="1909184" y="26090"/>
                    <a:pt x="1914906" y="39903"/>
                    <a:pt x="1914906" y="54306"/>
                  </a:cubicBezTo>
                  <a:lnTo>
                    <a:pt x="1914906" y="1004798"/>
                  </a:lnTo>
                  <a:cubicBezTo>
                    <a:pt x="1914906" y="1019201"/>
                    <a:pt x="1909184" y="1033014"/>
                    <a:pt x="1899000" y="1043198"/>
                  </a:cubicBezTo>
                  <a:cubicBezTo>
                    <a:pt x="1888816" y="1053383"/>
                    <a:pt x="1875003" y="1059104"/>
                    <a:pt x="1860600" y="1059104"/>
                  </a:cubicBezTo>
                  <a:lnTo>
                    <a:pt x="54306" y="1059104"/>
                  </a:lnTo>
                  <a:cubicBezTo>
                    <a:pt x="39903" y="1059104"/>
                    <a:pt x="26090" y="1053383"/>
                    <a:pt x="15906" y="1043198"/>
                  </a:cubicBezTo>
                  <a:cubicBezTo>
                    <a:pt x="5721" y="1033014"/>
                    <a:pt x="0" y="1019201"/>
                    <a:pt x="0" y="1004798"/>
                  </a:cubicBezTo>
                  <a:lnTo>
                    <a:pt x="0" y="54306"/>
                  </a:lnTo>
                  <a:cubicBezTo>
                    <a:pt x="0" y="39903"/>
                    <a:pt x="5721" y="26090"/>
                    <a:pt x="15906" y="15906"/>
                  </a:cubicBezTo>
                  <a:cubicBezTo>
                    <a:pt x="26090" y="5721"/>
                    <a:pt x="39903" y="0"/>
                    <a:pt x="54306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914906" cy="1087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331663" y="5158186"/>
            <a:ext cx="263836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INPUT X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40798" y="2799665"/>
            <a:ext cx="30200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Pseudocode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38161" y="2799665"/>
            <a:ext cx="30200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Assembly code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788845" y="3548394"/>
            <a:ext cx="3687025" cy="3733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5"/>
              </a:lnSpc>
            </a:pPr>
            <a:r>
              <a:rPr lang="en-US" sz="30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LDM # -1 </a:t>
            </a:r>
          </a:p>
          <a:p>
            <a:pPr algn="ctr">
              <a:lnSpc>
                <a:spcPts val="4245"/>
              </a:lnSpc>
            </a:pPr>
            <a:r>
              <a:rPr lang="en-US" sz="30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MOV IX </a:t>
            </a:r>
          </a:p>
          <a:p>
            <a:pPr algn="ctr">
              <a:lnSpc>
                <a:spcPts val="4245"/>
              </a:lnSpc>
            </a:pPr>
            <a:r>
              <a:rPr lang="en-US" sz="30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 IX </a:t>
            </a:r>
          </a:p>
          <a:p>
            <a:pPr algn="ctr">
              <a:lnSpc>
                <a:spcPts val="4245"/>
              </a:lnSpc>
            </a:pPr>
            <a:r>
              <a:rPr lang="en-US" sz="30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 </a:t>
            </a:r>
          </a:p>
          <a:p>
            <a:pPr algn="ctr">
              <a:lnSpc>
                <a:spcPts val="4245"/>
              </a:lnSpc>
            </a:pPr>
            <a:r>
              <a:rPr lang="en-US" sz="30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STX X</a:t>
            </a:r>
          </a:p>
          <a:p>
            <a:pPr algn="ctr">
              <a:lnSpc>
                <a:spcPts val="4245"/>
              </a:lnSpc>
            </a:pPr>
            <a:r>
              <a:rPr lang="en-US" sz="30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CMP #13</a:t>
            </a:r>
          </a:p>
          <a:p>
            <a:pPr algn="ctr">
              <a:lnSpc>
                <a:spcPts val="4245"/>
              </a:lnSpc>
              <a:spcBef>
                <a:spcPct val="0"/>
              </a:spcBef>
            </a:pPr>
            <a:r>
              <a:rPr lang="en-US" sz="30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JPN LOOP</a:t>
            </a:r>
          </a:p>
        </p:txBody>
      </p:sp>
      <p:sp>
        <p:nvSpPr>
          <p:cNvPr id="18" name="AutoShape 18"/>
          <p:cNvSpPr/>
          <p:nvPr/>
        </p:nvSpPr>
        <p:spPr>
          <a:xfrm flipH="1">
            <a:off x="12701665" y="3005409"/>
            <a:ext cx="3392042" cy="79326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19" name="TextBox 19"/>
          <p:cNvSpPr txBox="1"/>
          <p:nvPr/>
        </p:nvSpPr>
        <p:spPr>
          <a:xfrm>
            <a:off x="16093707" y="2421085"/>
            <a:ext cx="1970744" cy="1738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0"/>
              </a:lnSpc>
              <a:spcBef>
                <a:spcPct val="0"/>
              </a:spcBef>
            </a:pPr>
            <a:r>
              <a:rPr lang="en-US" sz="19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Move the value -1 to index register, then increment it to make it 0.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41384" y="4652754"/>
            <a:ext cx="1393555" cy="39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7"/>
              </a:lnSpc>
              <a:spcBef>
                <a:spcPct val="0"/>
              </a:spcBef>
            </a:pPr>
            <a:r>
              <a:rPr lang="en-US" sz="2319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LOOP:</a:t>
            </a:r>
          </a:p>
        </p:txBody>
      </p:sp>
      <p:graphicFrame>
        <p:nvGraphicFramePr>
          <p:cNvPr id="21" name="Table 21"/>
          <p:cNvGraphicFramePr>
            <a:graphicFrameLocks noGrp="1"/>
          </p:cNvGraphicFramePr>
          <p:nvPr/>
        </p:nvGraphicFramePr>
        <p:xfrm>
          <a:off x="16368195" y="6798800"/>
          <a:ext cx="1632701" cy="3134230"/>
        </p:xfrm>
        <a:graphic>
          <a:graphicData uri="http://schemas.openxmlformats.org/drawingml/2006/table">
            <a:tbl>
              <a:tblPr/>
              <a:tblGrid>
                <a:gridCol w="519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3558">
                <a:tc>
                  <a:txBody>
                    <a:bodyPr/>
                    <a:lstStyle/>
                    <a:p>
                      <a:pPr algn="ctr">
                        <a:lnSpc>
                          <a:spcPts val="2021"/>
                        </a:lnSpc>
                        <a:defRPr/>
                      </a:pPr>
                      <a:r>
                        <a:rPr lang="en-US" sz="1443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B</a:t>
                      </a:r>
                      <a:endParaRPr lang="en-US" sz="1100"/>
                    </a:p>
                  </a:txBody>
                  <a:tcPr marL="183363" marR="183363" marT="183363" marB="183363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558">
                <a:tc>
                  <a:txBody>
                    <a:bodyPr/>
                    <a:lstStyle/>
                    <a:p>
                      <a:pPr algn="ctr">
                        <a:lnSpc>
                          <a:spcPts val="2021"/>
                        </a:lnSpc>
                        <a:defRPr/>
                      </a:pPr>
                      <a:r>
                        <a:rPr lang="en-US" sz="1443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Y</a:t>
                      </a:r>
                      <a:endParaRPr lang="en-US" sz="1100"/>
                    </a:p>
                  </a:txBody>
                  <a:tcPr marL="183363" marR="183363" marT="183363" marB="183363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558">
                <a:tc>
                  <a:txBody>
                    <a:bodyPr/>
                    <a:lstStyle/>
                    <a:p>
                      <a:pPr algn="ctr">
                        <a:lnSpc>
                          <a:spcPts val="2021"/>
                        </a:lnSpc>
                        <a:defRPr/>
                      </a:pPr>
                      <a:r>
                        <a:rPr lang="en-US" sz="1443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E</a:t>
                      </a:r>
                      <a:endParaRPr lang="en-US" sz="1100"/>
                    </a:p>
                  </a:txBody>
                  <a:tcPr marL="183363" marR="183363" marT="183363" marB="183363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558">
                <a:tc>
                  <a:txBody>
                    <a:bodyPr/>
                    <a:lstStyle/>
                    <a:p>
                      <a:pPr algn="ctr">
                        <a:lnSpc>
                          <a:spcPts val="2021"/>
                        </a:lnSpc>
                        <a:defRPr/>
                      </a:pPr>
                      <a:r>
                        <a:rPr lang="en-US" sz="1443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end of string</a:t>
                      </a:r>
                      <a:endParaRPr lang="en-US" sz="1100"/>
                    </a:p>
                  </a:txBody>
                  <a:tcPr marL="183363" marR="183363" marT="183363" marB="183363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TextBox 22"/>
          <p:cNvSpPr txBox="1"/>
          <p:nvPr/>
        </p:nvSpPr>
        <p:spPr>
          <a:xfrm>
            <a:off x="14805439" y="7020065"/>
            <a:ext cx="1896906" cy="32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7"/>
              </a:lnSpc>
              <a:spcBef>
                <a:spcPct val="0"/>
              </a:spcBef>
            </a:pPr>
            <a:r>
              <a:rPr lang="en-US" sz="188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X: 200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909700" y="7817771"/>
            <a:ext cx="1896906" cy="32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7"/>
              </a:lnSpc>
              <a:spcBef>
                <a:spcPct val="0"/>
              </a:spcBef>
            </a:pPr>
            <a:r>
              <a:rPr lang="en-US" sz="188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909700" y="8677555"/>
            <a:ext cx="1896906" cy="32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7"/>
              </a:lnSpc>
              <a:spcBef>
                <a:spcPct val="0"/>
              </a:spcBef>
            </a:pPr>
            <a:r>
              <a:rPr lang="en-US" sz="188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909700" y="9537338"/>
            <a:ext cx="1896906" cy="32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7"/>
              </a:lnSpc>
              <a:spcBef>
                <a:spcPct val="0"/>
              </a:spcBef>
            </a:pPr>
            <a:r>
              <a:rPr lang="en-US" sz="188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203</a:t>
            </a:r>
          </a:p>
        </p:txBody>
      </p:sp>
      <p:sp>
        <p:nvSpPr>
          <p:cNvPr id="26" name="AutoShape 26"/>
          <p:cNvSpPr/>
          <p:nvPr/>
        </p:nvSpPr>
        <p:spPr>
          <a:xfrm flipH="1">
            <a:off x="12591007" y="5443936"/>
            <a:ext cx="3267146" cy="41557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27" name="TextBox 27"/>
          <p:cNvSpPr txBox="1"/>
          <p:nvPr/>
        </p:nvSpPr>
        <p:spPr>
          <a:xfrm>
            <a:off x="15534894" y="4770497"/>
            <a:ext cx="2081698" cy="136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0"/>
              </a:lnSpc>
              <a:spcBef>
                <a:spcPct val="0"/>
              </a:spcBef>
            </a:pPr>
            <a:r>
              <a:rPr lang="en-US" sz="19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Store the contents of ACC at </a:t>
            </a:r>
            <a:r>
              <a:rPr lang="en-US" sz="195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(&lt;address of X&gt; + IX)</a:t>
            </a:r>
          </a:p>
        </p:txBody>
      </p:sp>
      <p:sp>
        <p:nvSpPr>
          <p:cNvPr id="28" name="AutoShape 28"/>
          <p:cNvSpPr/>
          <p:nvPr/>
        </p:nvSpPr>
        <p:spPr>
          <a:xfrm flipH="1" flipV="1">
            <a:off x="12542410" y="6840266"/>
            <a:ext cx="737762" cy="207905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29" name="TextBox 29"/>
          <p:cNvSpPr txBox="1"/>
          <p:nvPr/>
        </p:nvSpPr>
        <p:spPr>
          <a:xfrm>
            <a:off x="12060501" y="8917499"/>
            <a:ext cx="1970744" cy="1026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0"/>
              </a:lnSpc>
              <a:spcBef>
                <a:spcPct val="0"/>
              </a:spcBef>
            </a:pPr>
            <a:r>
              <a:rPr lang="en-US" sz="19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Ascii for the end of string character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43157" y="9527813"/>
            <a:ext cx="10783677" cy="683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0"/>
              </a:lnSpc>
              <a:spcBef>
                <a:spcPct val="0"/>
              </a:spcBef>
            </a:pPr>
            <a:r>
              <a:rPr lang="en-US" sz="1957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The syllabus for 9618 does not include the STX instruction within its specified set of instructions. Consequently, it is not possible to store a string using the 9618 instruction set.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7804" y="60846"/>
            <a:ext cx="7511494" cy="89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5"/>
              </a:lnSpc>
              <a:spcBef>
                <a:spcPct val="0"/>
              </a:spcBef>
            </a:pPr>
            <a:r>
              <a:rPr lang="en-US" sz="3022" b="1" spc="-9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27.3 Solving Problems with Assembly Language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923701" y="37767"/>
            <a:ext cx="7723453" cy="953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7"/>
              </a:lnSpc>
              <a:spcBef>
                <a:spcPct val="0"/>
              </a:spcBef>
            </a:pPr>
            <a:r>
              <a:rPr lang="en-US" sz="3256" b="1" spc="-97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27.4 Addressing Modes: Absolute vs. Relative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7833" y="1781906"/>
            <a:ext cx="4277402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Definition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0596" y="2442306"/>
            <a:ext cx="17780683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Absolute addressing refers to </a:t>
            </a: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specifying a memory location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or operand by its fixed numerical address, while relative addressing involves </a:t>
            </a: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specifying a location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or operand relative to a known reference point or current position in memory or data structure.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276685" y="1648776"/>
            <a:ext cx="17808507" cy="620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85"/>
              </a:lnSpc>
              <a:spcBef>
                <a:spcPct val="0"/>
              </a:spcBef>
            </a:pPr>
            <a:r>
              <a:rPr lang="en-US" sz="3418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Comparing symbolic addressing, absolute addressing and relative addressing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633842" y="3049271"/>
            <a:ext cx="3284398" cy="7027320"/>
            <a:chOff x="0" y="0"/>
            <a:chExt cx="4379198" cy="936976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4379198" cy="9369760"/>
              <a:chOff x="0" y="0"/>
              <a:chExt cx="961600" cy="205744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61600" cy="2057446"/>
              </a:xfrm>
              <a:custGeom>
                <a:avLst/>
                <a:gdLst/>
                <a:ahLst/>
                <a:cxnLst/>
                <a:rect l="l" t="t" r="r" b="b"/>
                <a:pathLst>
                  <a:path w="961600" h="2057446">
                    <a:moveTo>
                      <a:pt x="111250" y="0"/>
                    </a:moveTo>
                    <a:lnTo>
                      <a:pt x="850350" y="0"/>
                    </a:lnTo>
                    <a:cubicBezTo>
                      <a:pt x="911792" y="0"/>
                      <a:pt x="961600" y="49808"/>
                      <a:pt x="961600" y="111250"/>
                    </a:cubicBezTo>
                    <a:lnTo>
                      <a:pt x="961600" y="1946196"/>
                    </a:lnTo>
                    <a:cubicBezTo>
                      <a:pt x="961600" y="1975701"/>
                      <a:pt x="949879" y="2003998"/>
                      <a:pt x="929016" y="2024861"/>
                    </a:cubicBezTo>
                    <a:cubicBezTo>
                      <a:pt x="908152" y="2045725"/>
                      <a:pt x="879855" y="2057446"/>
                      <a:pt x="850350" y="2057446"/>
                    </a:cubicBezTo>
                    <a:lnTo>
                      <a:pt x="111250" y="2057446"/>
                    </a:lnTo>
                    <a:cubicBezTo>
                      <a:pt x="81745" y="2057446"/>
                      <a:pt x="53448" y="2045725"/>
                      <a:pt x="32584" y="2024861"/>
                    </a:cubicBezTo>
                    <a:cubicBezTo>
                      <a:pt x="11721" y="2003998"/>
                      <a:pt x="0" y="1975701"/>
                      <a:pt x="0" y="1946196"/>
                    </a:cubicBezTo>
                    <a:lnTo>
                      <a:pt x="0" y="111250"/>
                    </a:lnTo>
                    <a:cubicBezTo>
                      <a:pt x="0" y="81745"/>
                      <a:pt x="11721" y="53448"/>
                      <a:pt x="32584" y="32584"/>
                    </a:cubicBezTo>
                    <a:cubicBezTo>
                      <a:pt x="53448" y="11721"/>
                      <a:pt x="81745" y="0"/>
                      <a:pt x="111250" y="0"/>
                    </a:cubicBezTo>
                    <a:close/>
                  </a:path>
                </a:pathLst>
              </a:custGeom>
              <a:solidFill>
                <a:srgbClr val="5E17EB"/>
              </a:solidFill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961600" cy="2086021"/>
              </a:xfrm>
              <a:prstGeom prst="rect">
                <a:avLst/>
              </a:prstGeom>
            </p:spPr>
            <p:txBody>
              <a:bodyPr lIns="46220" tIns="46220" rIns="46220" bIns="46220" rtlCol="0" anchor="ctr"/>
              <a:lstStyle/>
              <a:p>
                <a:pPr algn="ctr">
                  <a:lnSpc>
                    <a:spcPts val="2595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960837" y="744745"/>
              <a:ext cx="1928367" cy="472240"/>
              <a:chOff x="0" y="0"/>
              <a:chExt cx="1520437" cy="3723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960837" y="1210830"/>
              <a:ext cx="1928367" cy="472240"/>
              <a:chOff x="0" y="0"/>
              <a:chExt cx="1520437" cy="37234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960837" y="1609346"/>
              <a:ext cx="1928367" cy="472240"/>
              <a:chOff x="0" y="0"/>
              <a:chExt cx="1520437" cy="37234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960837" y="2075432"/>
              <a:ext cx="1928367" cy="472240"/>
              <a:chOff x="0" y="0"/>
              <a:chExt cx="1520437" cy="37234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960837" y="2547672"/>
              <a:ext cx="1928367" cy="472240"/>
              <a:chOff x="0" y="0"/>
              <a:chExt cx="1520437" cy="372342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967040" y="3013758"/>
              <a:ext cx="1928367" cy="472240"/>
              <a:chOff x="0" y="0"/>
              <a:chExt cx="1520437" cy="37234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967040" y="5751670"/>
              <a:ext cx="1928367" cy="472240"/>
              <a:chOff x="0" y="0"/>
              <a:chExt cx="1520437" cy="37234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967040" y="6223910"/>
              <a:ext cx="1928367" cy="472240"/>
              <a:chOff x="0" y="0"/>
              <a:chExt cx="1520437" cy="37234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967040" y="6689996"/>
              <a:ext cx="1928367" cy="472240"/>
              <a:chOff x="0" y="0"/>
              <a:chExt cx="1520437" cy="372342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967040" y="7088512"/>
              <a:ext cx="1928367" cy="472240"/>
              <a:chOff x="0" y="0"/>
              <a:chExt cx="1520437" cy="372342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967040" y="7554598"/>
              <a:ext cx="1928367" cy="472240"/>
              <a:chOff x="0" y="0"/>
              <a:chExt cx="1520437" cy="372342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1237238" y="101492"/>
              <a:ext cx="2059323" cy="534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6"/>
                </a:lnSpc>
              </a:pPr>
              <a:r>
                <a:rPr lang="en-US" sz="2397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Memory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092805" y="790416"/>
              <a:ext cx="1676837" cy="342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IN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313664" y="5798565"/>
              <a:ext cx="1248805" cy="340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INC ACC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307872" y="6274146"/>
              <a:ext cx="1209485" cy="342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CMP </a:t>
              </a:r>
              <a:r>
                <a:rPr lang="en-US" sz="1510" b="1" u="sng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215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398101" y="6736876"/>
              <a:ext cx="1066245" cy="342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JPN </a:t>
              </a:r>
              <a:r>
                <a:rPr lang="en-US" sz="1510" b="1" u="sng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207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417334" y="7124136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END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092805" y="1275086"/>
              <a:ext cx="1676837" cy="342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SUB #48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092805" y="1658970"/>
              <a:ext cx="1676837" cy="342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STO </a:t>
              </a:r>
              <a:r>
                <a:rPr lang="en-US" sz="1510" b="1" u="sng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215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086602" y="2146463"/>
              <a:ext cx="1676837" cy="342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LDM #0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086602" y="2616658"/>
              <a:ext cx="1676837" cy="342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STO </a:t>
              </a:r>
              <a:r>
                <a:rPr lang="en-US" sz="1510" b="1" u="sng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216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112037" y="3088898"/>
              <a:ext cx="1676837" cy="342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STO </a:t>
              </a:r>
              <a:r>
                <a:rPr lang="en-US" sz="1510" b="1" u="sng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217</a:t>
              </a:r>
            </a:p>
          </p:txBody>
        </p:sp>
        <p:grpSp>
          <p:nvGrpSpPr>
            <p:cNvPr id="45" name="Group 45"/>
            <p:cNvGrpSpPr/>
            <p:nvPr/>
          </p:nvGrpSpPr>
          <p:grpSpPr>
            <a:xfrm>
              <a:off x="960837" y="3485998"/>
              <a:ext cx="1928367" cy="472240"/>
              <a:chOff x="0" y="0"/>
              <a:chExt cx="1520437" cy="372342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960837" y="3958238"/>
              <a:ext cx="1928367" cy="472240"/>
              <a:chOff x="0" y="0"/>
              <a:chExt cx="1520437" cy="372342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960837" y="4424324"/>
              <a:ext cx="1928367" cy="472240"/>
              <a:chOff x="0" y="0"/>
              <a:chExt cx="1520437" cy="372342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960837" y="4822840"/>
              <a:ext cx="1928367" cy="472240"/>
              <a:chOff x="0" y="0"/>
              <a:chExt cx="1520437" cy="372342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960837" y="5288926"/>
              <a:ext cx="1928367" cy="472240"/>
              <a:chOff x="0" y="0"/>
              <a:chExt cx="1520437" cy="372342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1391898" y="4471204"/>
              <a:ext cx="1066245" cy="342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ADD </a:t>
              </a:r>
              <a:r>
                <a:rPr lang="en-US" sz="1510" b="1" u="sng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216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1411130" y="4858464"/>
              <a:ext cx="1066245" cy="342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STO </a:t>
              </a:r>
              <a:r>
                <a:rPr lang="en-US" sz="1510" b="1" u="sng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216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1385695" y="5335806"/>
              <a:ext cx="1066245" cy="342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LDD </a:t>
              </a:r>
              <a:r>
                <a:rPr lang="en-US" sz="1510" b="1" u="sng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217</a:t>
              </a:r>
            </a:p>
          </p:txBody>
        </p:sp>
        <p:grpSp>
          <p:nvGrpSpPr>
            <p:cNvPr id="58" name="Group 58"/>
            <p:cNvGrpSpPr/>
            <p:nvPr/>
          </p:nvGrpSpPr>
          <p:grpSpPr>
            <a:xfrm>
              <a:off x="967040" y="8020097"/>
              <a:ext cx="1928367" cy="472240"/>
              <a:chOff x="0" y="0"/>
              <a:chExt cx="1520437" cy="372342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2763439" y="803800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200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1313664" y="3530470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IN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1184526" y="4008460"/>
              <a:ext cx="1456178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SUB #48</a:t>
              </a:r>
            </a:p>
          </p:txBody>
        </p:sp>
        <p:grpSp>
          <p:nvGrpSpPr>
            <p:cNvPr id="63" name="Group 63"/>
            <p:cNvGrpSpPr/>
            <p:nvPr/>
          </p:nvGrpSpPr>
          <p:grpSpPr>
            <a:xfrm>
              <a:off x="967040" y="8486183"/>
              <a:ext cx="1928367" cy="472240"/>
              <a:chOff x="0" y="0"/>
              <a:chExt cx="1520437" cy="372342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2763439" y="1221518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201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2763439" y="1689138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202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2763439" y="2106857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203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2763439" y="2642076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204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2763439" y="3059794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205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2763439" y="3535309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206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2763439" y="3953027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207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2763439" y="4420648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208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2763439" y="4838366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209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2763439" y="5373585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210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2763439" y="5802568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211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2763439" y="6247645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212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2763439" y="6709531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213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2763439" y="7177152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214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2763439" y="7594870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215</a:t>
              </a:r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2763439" y="8130089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216</a:t>
              </a:r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2763439" y="8569074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217</a:t>
              </a: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3163611" y="3053879"/>
            <a:ext cx="3284398" cy="7027320"/>
            <a:chOff x="0" y="0"/>
            <a:chExt cx="4379198" cy="9369760"/>
          </a:xfrm>
        </p:grpSpPr>
        <p:grpSp>
          <p:nvGrpSpPr>
            <p:cNvPr id="83" name="Group 83"/>
            <p:cNvGrpSpPr/>
            <p:nvPr/>
          </p:nvGrpSpPr>
          <p:grpSpPr>
            <a:xfrm>
              <a:off x="0" y="0"/>
              <a:ext cx="4379198" cy="9369760"/>
              <a:chOff x="0" y="0"/>
              <a:chExt cx="961600" cy="2057446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961600" cy="2057446"/>
              </a:xfrm>
              <a:custGeom>
                <a:avLst/>
                <a:gdLst/>
                <a:ahLst/>
                <a:cxnLst/>
                <a:rect l="l" t="t" r="r" b="b"/>
                <a:pathLst>
                  <a:path w="961600" h="2057446">
                    <a:moveTo>
                      <a:pt x="139074" y="0"/>
                    </a:moveTo>
                    <a:lnTo>
                      <a:pt x="822526" y="0"/>
                    </a:lnTo>
                    <a:cubicBezTo>
                      <a:pt x="899335" y="0"/>
                      <a:pt x="961600" y="62265"/>
                      <a:pt x="961600" y="139074"/>
                    </a:cubicBezTo>
                    <a:lnTo>
                      <a:pt x="961600" y="1918372"/>
                    </a:lnTo>
                    <a:cubicBezTo>
                      <a:pt x="961600" y="1995181"/>
                      <a:pt x="899335" y="2057446"/>
                      <a:pt x="822526" y="2057446"/>
                    </a:cubicBezTo>
                    <a:lnTo>
                      <a:pt x="139074" y="2057446"/>
                    </a:lnTo>
                    <a:cubicBezTo>
                      <a:pt x="102189" y="2057446"/>
                      <a:pt x="66815" y="2042794"/>
                      <a:pt x="40734" y="2016712"/>
                    </a:cubicBezTo>
                    <a:cubicBezTo>
                      <a:pt x="14652" y="1990631"/>
                      <a:pt x="0" y="1955257"/>
                      <a:pt x="0" y="1918372"/>
                    </a:cubicBezTo>
                    <a:lnTo>
                      <a:pt x="0" y="139074"/>
                    </a:lnTo>
                    <a:cubicBezTo>
                      <a:pt x="0" y="62265"/>
                      <a:pt x="62265" y="0"/>
                      <a:pt x="139074" y="0"/>
                    </a:cubicBezTo>
                    <a:close/>
                  </a:path>
                </a:pathLst>
              </a:custGeom>
              <a:solidFill>
                <a:srgbClr val="5E17EB"/>
              </a:solidFill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0" y="-28575"/>
                <a:ext cx="961600" cy="2086021"/>
              </a:xfrm>
              <a:prstGeom prst="rect">
                <a:avLst/>
              </a:prstGeom>
            </p:spPr>
            <p:txBody>
              <a:bodyPr lIns="43529" tIns="43529" rIns="43529" bIns="43529" rtlCol="0" anchor="ctr"/>
              <a:lstStyle/>
              <a:p>
                <a:pPr algn="ctr">
                  <a:lnSpc>
                    <a:spcPts val="2595"/>
                  </a:lnSpc>
                </a:pPr>
                <a:endParaRPr/>
              </a:p>
            </p:txBody>
          </p:sp>
        </p:grpSp>
        <p:grpSp>
          <p:nvGrpSpPr>
            <p:cNvPr id="86" name="Group 86"/>
            <p:cNvGrpSpPr/>
            <p:nvPr/>
          </p:nvGrpSpPr>
          <p:grpSpPr>
            <a:xfrm>
              <a:off x="960837" y="744745"/>
              <a:ext cx="1928367" cy="472240"/>
              <a:chOff x="0" y="0"/>
              <a:chExt cx="1520437" cy="372342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88" name="Group 88"/>
            <p:cNvGrpSpPr/>
            <p:nvPr/>
          </p:nvGrpSpPr>
          <p:grpSpPr>
            <a:xfrm>
              <a:off x="960837" y="1210830"/>
              <a:ext cx="1928367" cy="472240"/>
              <a:chOff x="0" y="0"/>
              <a:chExt cx="1520437" cy="372342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90" name="Group 90"/>
            <p:cNvGrpSpPr/>
            <p:nvPr/>
          </p:nvGrpSpPr>
          <p:grpSpPr>
            <a:xfrm>
              <a:off x="960837" y="1609346"/>
              <a:ext cx="1928367" cy="472240"/>
              <a:chOff x="0" y="0"/>
              <a:chExt cx="1520437" cy="372342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92" name="Group 92"/>
            <p:cNvGrpSpPr/>
            <p:nvPr/>
          </p:nvGrpSpPr>
          <p:grpSpPr>
            <a:xfrm>
              <a:off x="960837" y="2075432"/>
              <a:ext cx="1928367" cy="472240"/>
              <a:chOff x="0" y="0"/>
              <a:chExt cx="1520437" cy="372342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94" name="Group 94"/>
            <p:cNvGrpSpPr/>
            <p:nvPr/>
          </p:nvGrpSpPr>
          <p:grpSpPr>
            <a:xfrm>
              <a:off x="960837" y="2547672"/>
              <a:ext cx="1928367" cy="472240"/>
              <a:chOff x="0" y="0"/>
              <a:chExt cx="1520437" cy="372342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96" name="Group 96"/>
            <p:cNvGrpSpPr/>
            <p:nvPr/>
          </p:nvGrpSpPr>
          <p:grpSpPr>
            <a:xfrm>
              <a:off x="967040" y="3013758"/>
              <a:ext cx="1928367" cy="472240"/>
              <a:chOff x="0" y="0"/>
              <a:chExt cx="1520437" cy="372342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98" name="Group 98"/>
            <p:cNvGrpSpPr/>
            <p:nvPr/>
          </p:nvGrpSpPr>
          <p:grpSpPr>
            <a:xfrm>
              <a:off x="967040" y="5751670"/>
              <a:ext cx="1928367" cy="472240"/>
              <a:chOff x="0" y="0"/>
              <a:chExt cx="1520437" cy="372342"/>
            </a:xfrm>
          </p:grpSpPr>
          <p:sp>
            <p:nvSpPr>
              <p:cNvPr id="99" name="Freeform 99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00" name="Group 100"/>
            <p:cNvGrpSpPr/>
            <p:nvPr/>
          </p:nvGrpSpPr>
          <p:grpSpPr>
            <a:xfrm>
              <a:off x="967040" y="6223910"/>
              <a:ext cx="1928367" cy="472240"/>
              <a:chOff x="0" y="0"/>
              <a:chExt cx="1520437" cy="372342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02" name="Group 102"/>
            <p:cNvGrpSpPr/>
            <p:nvPr/>
          </p:nvGrpSpPr>
          <p:grpSpPr>
            <a:xfrm>
              <a:off x="967040" y="6689996"/>
              <a:ext cx="1928367" cy="472240"/>
              <a:chOff x="0" y="0"/>
              <a:chExt cx="1520437" cy="372342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04" name="Group 104"/>
            <p:cNvGrpSpPr/>
            <p:nvPr/>
          </p:nvGrpSpPr>
          <p:grpSpPr>
            <a:xfrm>
              <a:off x="967040" y="7088512"/>
              <a:ext cx="1928367" cy="472240"/>
              <a:chOff x="0" y="0"/>
              <a:chExt cx="1520437" cy="372342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06" name="Group 106"/>
            <p:cNvGrpSpPr/>
            <p:nvPr/>
          </p:nvGrpSpPr>
          <p:grpSpPr>
            <a:xfrm>
              <a:off x="967040" y="7554598"/>
              <a:ext cx="1928367" cy="472240"/>
              <a:chOff x="0" y="0"/>
              <a:chExt cx="1520437" cy="372342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sp>
          <p:nvSpPr>
            <p:cNvPr id="108" name="TextBox 108"/>
            <p:cNvSpPr txBox="1"/>
            <p:nvPr/>
          </p:nvSpPr>
          <p:spPr>
            <a:xfrm>
              <a:off x="1237238" y="101492"/>
              <a:ext cx="2059323" cy="534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6"/>
                </a:lnSpc>
              </a:pPr>
              <a:r>
                <a:rPr lang="en-US" sz="2397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Memory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>
              <a:off x="1092805" y="790416"/>
              <a:ext cx="1676837" cy="342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IN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1313664" y="5798565"/>
              <a:ext cx="1248805" cy="340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INC ACC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1086602" y="6294137"/>
              <a:ext cx="1683040" cy="286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68"/>
                </a:lnSpc>
              </a:pPr>
              <a:r>
                <a:rPr lang="en-US" sz="1334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CMP [BR] + 15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>
              <a:off x="1056391" y="6725008"/>
              <a:ext cx="1707049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JPN [BR] + 7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1417334" y="7124136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END</a:t>
              </a:r>
            </a:p>
          </p:txBody>
        </p:sp>
        <p:sp>
          <p:nvSpPr>
            <p:cNvPr id="114" name="TextBox 114"/>
            <p:cNvSpPr txBox="1"/>
            <p:nvPr/>
          </p:nvSpPr>
          <p:spPr>
            <a:xfrm>
              <a:off x="1092805" y="1275086"/>
              <a:ext cx="1676837" cy="342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SUB #48</a:t>
              </a:r>
            </a:p>
          </p:txBody>
        </p:sp>
        <p:sp>
          <p:nvSpPr>
            <p:cNvPr id="115" name="TextBox 115"/>
            <p:cNvSpPr txBox="1"/>
            <p:nvPr/>
          </p:nvSpPr>
          <p:spPr>
            <a:xfrm>
              <a:off x="1092805" y="1658970"/>
              <a:ext cx="1578196" cy="304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51"/>
                </a:lnSpc>
              </a:pPr>
              <a:r>
                <a:rPr lang="en-US" sz="1322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STO [BR] +15</a:t>
              </a:r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1086602" y="2146463"/>
              <a:ext cx="1676837" cy="342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LDM #0</a:t>
              </a:r>
            </a:p>
          </p:txBody>
        </p:sp>
        <p:sp>
          <p:nvSpPr>
            <p:cNvPr id="117" name="TextBox 117"/>
            <p:cNvSpPr txBox="1"/>
            <p:nvPr/>
          </p:nvSpPr>
          <p:spPr>
            <a:xfrm>
              <a:off x="893317" y="2633182"/>
              <a:ext cx="1995887" cy="291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89"/>
                </a:lnSpc>
              </a:pPr>
              <a:r>
                <a:rPr lang="en-US" sz="1349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STO [BR] +16</a:t>
              </a:r>
            </a:p>
          </p:txBody>
        </p:sp>
        <p:grpSp>
          <p:nvGrpSpPr>
            <p:cNvPr id="118" name="Group 118"/>
            <p:cNvGrpSpPr/>
            <p:nvPr/>
          </p:nvGrpSpPr>
          <p:grpSpPr>
            <a:xfrm>
              <a:off x="960837" y="3485998"/>
              <a:ext cx="1928367" cy="472240"/>
              <a:chOff x="0" y="0"/>
              <a:chExt cx="1520437" cy="372342"/>
            </a:xfrm>
          </p:grpSpPr>
          <p:sp>
            <p:nvSpPr>
              <p:cNvPr id="119" name="Freeform 119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20" name="Group 120"/>
            <p:cNvGrpSpPr/>
            <p:nvPr/>
          </p:nvGrpSpPr>
          <p:grpSpPr>
            <a:xfrm>
              <a:off x="960837" y="3958238"/>
              <a:ext cx="1928367" cy="472240"/>
              <a:chOff x="0" y="0"/>
              <a:chExt cx="1520437" cy="372342"/>
            </a:xfrm>
          </p:grpSpPr>
          <p:sp>
            <p:nvSpPr>
              <p:cNvPr id="121" name="Freeform 121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22" name="Group 122"/>
            <p:cNvGrpSpPr/>
            <p:nvPr/>
          </p:nvGrpSpPr>
          <p:grpSpPr>
            <a:xfrm>
              <a:off x="960837" y="4424324"/>
              <a:ext cx="1928367" cy="472240"/>
              <a:chOff x="0" y="0"/>
              <a:chExt cx="1520437" cy="372342"/>
            </a:xfrm>
          </p:grpSpPr>
          <p:sp>
            <p:nvSpPr>
              <p:cNvPr id="123" name="Freeform 123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24" name="Group 124"/>
            <p:cNvGrpSpPr/>
            <p:nvPr/>
          </p:nvGrpSpPr>
          <p:grpSpPr>
            <a:xfrm>
              <a:off x="960837" y="4822840"/>
              <a:ext cx="1928367" cy="472240"/>
              <a:chOff x="0" y="0"/>
              <a:chExt cx="1520437" cy="372342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26" name="Group 126"/>
            <p:cNvGrpSpPr/>
            <p:nvPr/>
          </p:nvGrpSpPr>
          <p:grpSpPr>
            <a:xfrm>
              <a:off x="960837" y="5288926"/>
              <a:ext cx="1928367" cy="472240"/>
              <a:chOff x="0" y="0"/>
              <a:chExt cx="1520437" cy="372342"/>
            </a:xfrm>
          </p:grpSpPr>
          <p:sp>
            <p:nvSpPr>
              <p:cNvPr id="127" name="Freeform 127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sp>
          <p:nvSpPr>
            <p:cNvPr id="128" name="TextBox 128"/>
            <p:cNvSpPr txBox="1"/>
            <p:nvPr/>
          </p:nvSpPr>
          <p:spPr>
            <a:xfrm>
              <a:off x="1086602" y="4858464"/>
              <a:ext cx="1676837" cy="3248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5"/>
                </a:lnSpc>
              </a:pPr>
              <a:r>
                <a:rPr lang="en-US" sz="1432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STO [BR] +16</a:t>
              </a:r>
            </a:p>
          </p:txBody>
        </p:sp>
        <p:sp>
          <p:nvSpPr>
            <p:cNvPr id="129" name="TextBox 129"/>
            <p:cNvSpPr txBox="1"/>
            <p:nvPr/>
          </p:nvSpPr>
          <p:spPr>
            <a:xfrm>
              <a:off x="1056391" y="5335097"/>
              <a:ext cx="1788130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LDD [BR] +17</a:t>
              </a:r>
            </a:p>
          </p:txBody>
        </p:sp>
        <p:grpSp>
          <p:nvGrpSpPr>
            <p:cNvPr id="130" name="Group 130"/>
            <p:cNvGrpSpPr/>
            <p:nvPr/>
          </p:nvGrpSpPr>
          <p:grpSpPr>
            <a:xfrm>
              <a:off x="967040" y="8020097"/>
              <a:ext cx="1928367" cy="472240"/>
              <a:chOff x="0" y="0"/>
              <a:chExt cx="1520437" cy="372342"/>
            </a:xfrm>
          </p:grpSpPr>
          <p:sp>
            <p:nvSpPr>
              <p:cNvPr id="131" name="Freeform 131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sp>
          <p:nvSpPr>
            <p:cNvPr id="132" name="TextBox 132"/>
            <p:cNvSpPr txBox="1"/>
            <p:nvPr/>
          </p:nvSpPr>
          <p:spPr>
            <a:xfrm>
              <a:off x="2640703" y="822279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A7DFFF"/>
                  </a:solidFill>
                  <a:latin typeface="Now Bold"/>
                  <a:ea typeface="Now Bold"/>
                  <a:cs typeface="Now Bold"/>
                  <a:sym typeface="Now Bold"/>
                </a:rPr>
                <a:t>0</a:t>
              </a:r>
            </a:p>
          </p:txBody>
        </p:sp>
        <p:sp>
          <p:nvSpPr>
            <p:cNvPr id="133" name="TextBox 133"/>
            <p:cNvSpPr txBox="1"/>
            <p:nvPr/>
          </p:nvSpPr>
          <p:spPr>
            <a:xfrm>
              <a:off x="1313664" y="3530470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IN</a:t>
              </a:r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1184526" y="4008460"/>
              <a:ext cx="1456178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SUB #48</a:t>
              </a:r>
            </a:p>
          </p:txBody>
        </p:sp>
        <p:grpSp>
          <p:nvGrpSpPr>
            <p:cNvPr id="135" name="Group 135"/>
            <p:cNvGrpSpPr/>
            <p:nvPr/>
          </p:nvGrpSpPr>
          <p:grpSpPr>
            <a:xfrm>
              <a:off x="967040" y="8486183"/>
              <a:ext cx="1928367" cy="472240"/>
              <a:chOff x="0" y="0"/>
              <a:chExt cx="1520437" cy="372342"/>
            </a:xfrm>
          </p:grpSpPr>
          <p:sp>
            <p:nvSpPr>
              <p:cNvPr id="136" name="Freeform 136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sp>
          <p:nvSpPr>
            <p:cNvPr id="137" name="TextBox 137"/>
            <p:cNvSpPr txBox="1"/>
            <p:nvPr/>
          </p:nvSpPr>
          <p:spPr>
            <a:xfrm>
              <a:off x="2640703" y="1239997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A7DFFF"/>
                  </a:solidFill>
                  <a:latin typeface="Now Bold"/>
                  <a:ea typeface="Now Bold"/>
                  <a:cs typeface="Now Bold"/>
                  <a:sym typeface="Now Bold"/>
                </a:rPr>
                <a:t>1</a:t>
              </a:r>
            </a:p>
          </p:txBody>
        </p:sp>
        <p:sp>
          <p:nvSpPr>
            <p:cNvPr id="138" name="TextBox 138"/>
            <p:cNvSpPr txBox="1"/>
            <p:nvPr/>
          </p:nvSpPr>
          <p:spPr>
            <a:xfrm>
              <a:off x="2640703" y="1707618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A7DFFF"/>
                  </a:solidFill>
                  <a:latin typeface="Now Bold"/>
                  <a:ea typeface="Now Bold"/>
                  <a:cs typeface="Now Bold"/>
                  <a:sym typeface="Now Bold"/>
                </a:rPr>
                <a:t>2</a:t>
              </a:r>
            </a:p>
          </p:txBody>
        </p:sp>
        <p:sp>
          <p:nvSpPr>
            <p:cNvPr id="139" name="TextBox 139"/>
            <p:cNvSpPr txBox="1"/>
            <p:nvPr/>
          </p:nvSpPr>
          <p:spPr>
            <a:xfrm>
              <a:off x="2640703" y="2125336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A7DFFF"/>
                  </a:solidFill>
                  <a:latin typeface="Now Bold"/>
                  <a:ea typeface="Now Bold"/>
                  <a:cs typeface="Now Bold"/>
                  <a:sym typeface="Now Bold"/>
                </a:rPr>
                <a:t>3</a:t>
              </a:r>
            </a:p>
          </p:txBody>
        </p:sp>
        <p:sp>
          <p:nvSpPr>
            <p:cNvPr id="140" name="TextBox 140"/>
            <p:cNvSpPr txBox="1"/>
            <p:nvPr/>
          </p:nvSpPr>
          <p:spPr>
            <a:xfrm>
              <a:off x="2640703" y="2660555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A7DFFF"/>
                  </a:solidFill>
                  <a:latin typeface="Now Bold"/>
                  <a:ea typeface="Now Bold"/>
                  <a:cs typeface="Now Bold"/>
                  <a:sym typeface="Now Bold"/>
                </a:rPr>
                <a:t>4</a:t>
              </a:r>
            </a:p>
          </p:txBody>
        </p:sp>
        <p:sp>
          <p:nvSpPr>
            <p:cNvPr id="141" name="TextBox 141"/>
            <p:cNvSpPr txBox="1"/>
            <p:nvPr/>
          </p:nvSpPr>
          <p:spPr>
            <a:xfrm>
              <a:off x="2640703" y="3078273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A7DFFF"/>
                  </a:solidFill>
                  <a:latin typeface="Now Bold"/>
                  <a:ea typeface="Now Bold"/>
                  <a:cs typeface="Now Bold"/>
                  <a:sym typeface="Now Bold"/>
                </a:rPr>
                <a:t>5</a:t>
              </a:r>
            </a:p>
          </p:txBody>
        </p:sp>
        <p:sp>
          <p:nvSpPr>
            <p:cNvPr id="142" name="TextBox 142"/>
            <p:cNvSpPr txBox="1"/>
            <p:nvPr/>
          </p:nvSpPr>
          <p:spPr>
            <a:xfrm>
              <a:off x="2640703" y="3553789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A7DFFF"/>
                  </a:solidFill>
                  <a:latin typeface="Now Bold"/>
                  <a:ea typeface="Now Bold"/>
                  <a:cs typeface="Now Bold"/>
                  <a:sym typeface="Now Bold"/>
                </a:rPr>
                <a:t>6</a:t>
              </a:r>
            </a:p>
          </p:txBody>
        </p:sp>
        <p:sp>
          <p:nvSpPr>
            <p:cNvPr id="143" name="TextBox 143"/>
            <p:cNvSpPr txBox="1"/>
            <p:nvPr/>
          </p:nvSpPr>
          <p:spPr>
            <a:xfrm>
              <a:off x="2640703" y="3971507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A7DFFF"/>
                  </a:solidFill>
                  <a:latin typeface="Now Bold"/>
                  <a:ea typeface="Now Bold"/>
                  <a:cs typeface="Now Bold"/>
                  <a:sym typeface="Now Bold"/>
                </a:rPr>
                <a:t>7</a:t>
              </a:r>
            </a:p>
          </p:txBody>
        </p:sp>
        <p:sp>
          <p:nvSpPr>
            <p:cNvPr id="144" name="TextBox 144"/>
            <p:cNvSpPr txBox="1"/>
            <p:nvPr/>
          </p:nvSpPr>
          <p:spPr>
            <a:xfrm>
              <a:off x="2640703" y="4439127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A7DFFF"/>
                  </a:solidFill>
                  <a:latin typeface="Now Bold"/>
                  <a:ea typeface="Now Bold"/>
                  <a:cs typeface="Now Bold"/>
                  <a:sym typeface="Now Bold"/>
                </a:rPr>
                <a:t>8</a:t>
              </a:r>
            </a:p>
          </p:txBody>
        </p:sp>
        <p:sp>
          <p:nvSpPr>
            <p:cNvPr id="145" name="TextBox 145"/>
            <p:cNvSpPr txBox="1"/>
            <p:nvPr/>
          </p:nvSpPr>
          <p:spPr>
            <a:xfrm>
              <a:off x="2640703" y="4872933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A7DFFF"/>
                  </a:solidFill>
                  <a:latin typeface="Now Bold"/>
                  <a:ea typeface="Now Bold"/>
                  <a:cs typeface="Now Bold"/>
                  <a:sym typeface="Now Bold"/>
                </a:rPr>
                <a:t>9</a:t>
              </a:r>
            </a:p>
          </p:txBody>
        </p:sp>
        <p:sp>
          <p:nvSpPr>
            <p:cNvPr id="146" name="TextBox 146"/>
            <p:cNvSpPr txBox="1"/>
            <p:nvPr/>
          </p:nvSpPr>
          <p:spPr>
            <a:xfrm>
              <a:off x="2640703" y="5331257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A7DFFF"/>
                  </a:solidFill>
                  <a:latin typeface="Now Bold"/>
                  <a:ea typeface="Now Bold"/>
                  <a:cs typeface="Now Bold"/>
                  <a:sym typeface="Now Bold"/>
                </a:rPr>
                <a:t>10</a:t>
              </a:r>
            </a:p>
          </p:txBody>
        </p:sp>
        <p:sp>
          <p:nvSpPr>
            <p:cNvPr id="147" name="TextBox 147"/>
            <p:cNvSpPr txBox="1"/>
            <p:nvPr/>
          </p:nvSpPr>
          <p:spPr>
            <a:xfrm>
              <a:off x="2640703" y="5821047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A7DFFF"/>
                  </a:solidFill>
                  <a:latin typeface="Now Bold"/>
                  <a:ea typeface="Now Bold"/>
                  <a:cs typeface="Now Bold"/>
                  <a:sym typeface="Now Bold"/>
                </a:rPr>
                <a:t>11</a:t>
              </a:r>
            </a:p>
          </p:txBody>
        </p:sp>
        <p:sp>
          <p:nvSpPr>
            <p:cNvPr id="148" name="TextBox 148"/>
            <p:cNvSpPr txBox="1"/>
            <p:nvPr/>
          </p:nvSpPr>
          <p:spPr>
            <a:xfrm>
              <a:off x="2640703" y="6266125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A7DFFF"/>
                  </a:solidFill>
                  <a:latin typeface="Now Bold"/>
                  <a:ea typeface="Now Bold"/>
                  <a:cs typeface="Now Bold"/>
                  <a:sym typeface="Now Bold"/>
                </a:rPr>
                <a:t>12</a:t>
              </a:r>
            </a:p>
          </p:txBody>
        </p:sp>
        <p:sp>
          <p:nvSpPr>
            <p:cNvPr id="149" name="TextBox 149"/>
            <p:cNvSpPr txBox="1"/>
            <p:nvPr/>
          </p:nvSpPr>
          <p:spPr>
            <a:xfrm>
              <a:off x="2640703" y="6728011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A7DFFF"/>
                  </a:solidFill>
                  <a:latin typeface="Now Bold"/>
                  <a:ea typeface="Now Bold"/>
                  <a:cs typeface="Now Bold"/>
                  <a:sym typeface="Now Bold"/>
                </a:rPr>
                <a:t>13</a:t>
              </a:r>
            </a:p>
          </p:txBody>
        </p:sp>
        <p:sp>
          <p:nvSpPr>
            <p:cNvPr id="150" name="TextBox 150"/>
            <p:cNvSpPr txBox="1"/>
            <p:nvPr/>
          </p:nvSpPr>
          <p:spPr>
            <a:xfrm>
              <a:off x="2640703" y="7195631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A7DFFF"/>
                  </a:solidFill>
                  <a:latin typeface="Now Bold"/>
                  <a:ea typeface="Now Bold"/>
                  <a:cs typeface="Now Bold"/>
                  <a:sym typeface="Now Bold"/>
                </a:rPr>
                <a:t>14</a:t>
              </a:r>
            </a:p>
          </p:txBody>
        </p:sp>
        <p:sp>
          <p:nvSpPr>
            <p:cNvPr id="151" name="TextBox 151"/>
            <p:cNvSpPr txBox="1"/>
            <p:nvPr/>
          </p:nvSpPr>
          <p:spPr>
            <a:xfrm>
              <a:off x="2640703" y="7613349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A7DFFF"/>
                  </a:solidFill>
                  <a:latin typeface="Now Bold"/>
                  <a:ea typeface="Now Bold"/>
                  <a:cs typeface="Now Bold"/>
                  <a:sym typeface="Now Bold"/>
                </a:rPr>
                <a:t>15</a:t>
              </a:r>
            </a:p>
          </p:txBody>
        </p:sp>
        <p:sp>
          <p:nvSpPr>
            <p:cNvPr id="152" name="TextBox 152"/>
            <p:cNvSpPr txBox="1"/>
            <p:nvPr/>
          </p:nvSpPr>
          <p:spPr>
            <a:xfrm>
              <a:off x="2640703" y="8148568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A7DFFF"/>
                  </a:solidFill>
                  <a:latin typeface="Now Bold"/>
                  <a:ea typeface="Now Bold"/>
                  <a:cs typeface="Now Bold"/>
                  <a:sym typeface="Now Bold"/>
                </a:rPr>
                <a:t>16</a:t>
              </a:r>
            </a:p>
          </p:txBody>
        </p:sp>
        <p:sp>
          <p:nvSpPr>
            <p:cNvPr id="153" name="TextBox 153"/>
            <p:cNvSpPr txBox="1"/>
            <p:nvPr/>
          </p:nvSpPr>
          <p:spPr>
            <a:xfrm>
              <a:off x="2640703" y="8587553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A7DFFF"/>
                  </a:solidFill>
                  <a:latin typeface="Now Bold"/>
                  <a:ea typeface="Now Bold"/>
                  <a:cs typeface="Now Bold"/>
                  <a:sym typeface="Now Bold"/>
                </a:rPr>
                <a:t>17</a:t>
              </a:r>
            </a:p>
          </p:txBody>
        </p:sp>
        <p:sp>
          <p:nvSpPr>
            <p:cNvPr id="154" name="TextBox 154"/>
            <p:cNvSpPr txBox="1"/>
            <p:nvPr/>
          </p:nvSpPr>
          <p:spPr>
            <a:xfrm>
              <a:off x="883960" y="3114746"/>
              <a:ext cx="1995887" cy="291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89"/>
                </a:lnSpc>
              </a:pPr>
              <a:r>
                <a:rPr lang="en-US" sz="1349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STO [BR] +17</a:t>
              </a:r>
            </a:p>
          </p:txBody>
        </p:sp>
        <p:sp>
          <p:nvSpPr>
            <p:cNvPr id="155" name="TextBox 155"/>
            <p:cNvSpPr txBox="1"/>
            <p:nvPr/>
          </p:nvSpPr>
          <p:spPr>
            <a:xfrm>
              <a:off x="899520" y="4511865"/>
              <a:ext cx="1995887" cy="291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89"/>
                </a:lnSpc>
              </a:pPr>
              <a:r>
                <a:rPr lang="en-US" sz="1349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ADD [BR] +16</a:t>
              </a:r>
            </a:p>
          </p:txBody>
        </p:sp>
      </p:grpSp>
      <p:grpSp>
        <p:nvGrpSpPr>
          <p:cNvPr id="156" name="Group 156"/>
          <p:cNvGrpSpPr/>
          <p:nvPr/>
        </p:nvGrpSpPr>
        <p:grpSpPr>
          <a:xfrm>
            <a:off x="2095864" y="3053879"/>
            <a:ext cx="4003057" cy="7027320"/>
            <a:chOff x="0" y="0"/>
            <a:chExt cx="5337410" cy="9369760"/>
          </a:xfrm>
        </p:grpSpPr>
        <p:grpSp>
          <p:nvGrpSpPr>
            <p:cNvPr id="157" name="Group 157"/>
            <p:cNvGrpSpPr/>
            <p:nvPr/>
          </p:nvGrpSpPr>
          <p:grpSpPr>
            <a:xfrm>
              <a:off x="0" y="0"/>
              <a:ext cx="4379198" cy="9369760"/>
              <a:chOff x="0" y="0"/>
              <a:chExt cx="961600" cy="2057446"/>
            </a:xfrm>
          </p:grpSpPr>
          <p:sp>
            <p:nvSpPr>
              <p:cNvPr id="158" name="Freeform 158"/>
              <p:cNvSpPr/>
              <p:nvPr/>
            </p:nvSpPr>
            <p:spPr>
              <a:xfrm>
                <a:off x="0" y="0"/>
                <a:ext cx="961600" cy="2057446"/>
              </a:xfrm>
              <a:custGeom>
                <a:avLst/>
                <a:gdLst/>
                <a:ahLst/>
                <a:cxnLst/>
                <a:rect l="l" t="t" r="r" b="b"/>
                <a:pathLst>
                  <a:path w="961600" h="2057446">
                    <a:moveTo>
                      <a:pt x="139074" y="0"/>
                    </a:moveTo>
                    <a:lnTo>
                      <a:pt x="822526" y="0"/>
                    </a:lnTo>
                    <a:cubicBezTo>
                      <a:pt x="899335" y="0"/>
                      <a:pt x="961600" y="62265"/>
                      <a:pt x="961600" y="139074"/>
                    </a:cubicBezTo>
                    <a:lnTo>
                      <a:pt x="961600" y="1918372"/>
                    </a:lnTo>
                    <a:cubicBezTo>
                      <a:pt x="961600" y="1995181"/>
                      <a:pt x="899335" y="2057446"/>
                      <a:pt x="822526" y="2057446"/>
                    </a:cubicBezTo>
                    <a:lnTo>
                      <a:pt x="139074" y="2057446"/>
                    </a:lnTo>
                    <a:cubicBezTo>
                      <a:pt x="102189" y="2057446"/>
                      <a:pt x="66815" y="2042794"/>
                      <a:pt x="40734" y="2016712"/>
                    </a:cubicBezTo>
                    <a:cubicBezTo>
                      <a:pt x="14652" y="1990631"/>
                      <a:pt x="0" y="1955257"/>
                      <a:pt x="0" y="1918372"/>
                    </a:cubicBezTo>
                    <a:lnTo>
                      <a:pt x="0" y="139074"/>
                    </a:lnTo>
                    <a:cubicBezTo>
                      <a:pt x="0" y="62265"/>
                      <a:pt x="62265" y="0"/>
                      <a:pt x="139074" y="0"/>
                    </a:cubicBezTo>
                    <a:close/>
                  </a:path>
                </a:pathLst>
              </a:custGeom>
              <a:solidFill>
                <a:srgbClr val="5E17EB"/>
              </a:solidFill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159" name="TextBox 159"/>
              <p:cNvSpPr txBox="1"/>
              <p:nvPr/>
            </p:nvSpPr>
            <p:spPr>
              <a:xfrm>
                <a:off x="0" y="-28575"/>
                <a:ext cx="961600" cy="2086021"/>
              </a:xfrm>
              <a:prstGeom prst="rect">
                <a:avLst/>
              </a:prstGeom>
            </p:spPr>
            <p:txBody>
              <a:bodyPr lIns="42076" tIns="42076" rIns="42076" bIns="42076" rtlCol="0" anchor="ctr"/>
              <a:lstStyle/>
              <a:p>
                <a:pPr algn="ctr">
                  <a:lnSpc>
                    <a:spcPts val="2595"/>
                  </a:lnSpc>
                </a:pPr>
                <a:endParaRPr/>
              </a:p>
            </p:txBody>
          </p:sp>
        </p:grpSp>
        <p:grpSp>
          <p:nvGrpSpPr>
            <p:cNvPr id="160" name="Group 160"/>
            <p:cNvGrpSpPr/>
            <p:nvPr/>
          </p:nvGrpSpPr>
          <p:grpSpPr>
            <a:xfrm>
              <a:off x="960837" y="744745"/>
              <a:ext cx="1928367" cy="472240"/>
              <a:chOff x="0" y="0"/>
              <a:chExt cx="1520437" cy="372342"/>
            </a:xfrm>
          </p:grpSpPr>
          <p:sp>
            <p:nvSpPr>
              <p:cNvPr id="161" name="Freeform 161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62" name="Group 162"/>
            <p:cNvGrpSpPr/>
            <p:nvPr/>
          </p:nvGrpSpPr>
          <p:grpSpPr>
            <a:xfrm>
              <a:off x="960837" y="1210830"/>
              <a:ext cx="1928367" cy="472240"/>
              <a:chOff x="0" y="0"/>
              <a:chExt cx="1520437" cy="372342"/>
            </a:xfrm>
          </p:grpSpPr>
          <p:sp>
            <p:nvSpPr>
              <p:cNvPr id="163" name="Freeform 163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64" name="Group 164"/>
            <p:cNvGrpSpPr/>
            <p:nvPr/>
          </p:nvGrpSpPr>
          <p:grpSpPr>
            <a:xfrm>
              <a:off x="960837" y="1609346"/>
              <a:ext cx="1928367" cy="472240"/>
              <a:chOff x="0" y="0"/>
              <a:chExt cx="1520437" cy="372342"/>
            </a:xfrm>
          </p:grpSpPr>
          <p:sp>
            <p:nvSpPr>
              <p:cNvPr id="165" name="Freeform 165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66" name="Group 166"/>
            <p:cNvGrpSpPr/>
            <p:nvPr/>
          </p:nvGrpSpPr>
          <p:grpSpPr>
            <a:xfrm>
              <a:off x="960837" y="2075432"/>
              <a:ext cx="1928367" cy="472240"/>
              <a:chOff x="0" y="0"/>
              <a:chExt cx="1520437" cy="372342"/>
            </a:xfrm>
          </p:grpSpPr>
          <p:sp>
            <p:nvSpPr>
              <p:cNvPr id="167" name="Freeform 167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68" name="Group 168"/>
            <p:cNvGrpSpPr/>
            <p:nvPr/>
          </p:nvGrpSpPr>
          <p:grpSpPr>
            <a:xfrm>
              <a:off x="960837" y="2547672"/>
              <a:ext cx="1928367" cy="472240"/>
              <a:chOff x="0" y="0"/>
              <a:chExt cx="1520437" cy="372342"/>
            </a:xfrm>
          </p:grpSpPr>
          <p:sp>
            <p:nvSpPr>
              <p:cNvPr id="169" name="Freeform 169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70" name="Group 170"/>
            <p:cNvGrpSpPr/>
            <p:nvPr/>
          </p:nvGrpSpPr>
          <p:grpSpPr>
            <a:xfrm>
              <a:off x="967040" y="3013758"/>
              <a:ext cx="1928367" cy="472240"/>
              <a:chOff x="0" y="0"/>
              <a:chExt cx="1520437" cy="372342"/>
            </a:xfrm>
          </p:grpSpPr>
          <p:sp>
            <p:nvSpPr>
              <p:cNvPr id="171" name="Freeform 171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72" name="Group 172"/>
            <p:cNvGrpSpPr/>
            <p:nvPr/>
          </p:nvGrpSpPr>
          <p:grpSpPr>
            <a:xfrm>
              <a:off x="967040" y="5751670"/>
              <a:ext cx="1928367" cy="472240"/>
              <a:chOff x="0" y="0"/>
              <a:chExt cx="1520437" cy="372342"/>
            </a:xfrm>
          </p:grpSpPr>
          <p:sp>
            <p:nvSpPr>
              <p:cNvPr id="173" name="Freeform 173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74" name="Group 174"/>
            <p:cNvGrpSpPr/>
            <p:nvPr/>
          </p:nvGrpSpPr>
          <p:grpSpPr>
            <a:xfrm>
              <a:off x="967040" y="6223910"/>
              <a:ext cx="1928367" cy="472240"/>
              <a:chOff x="0" y="0"/>
              <a:chExt cx="1520437" cy="372342"/>
            </a:xfrm>
          </p:grpSpPr>
          <p:sp>
            <p:nvSpPr>
              <p:cNvPr id="175" name="Freeform 175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76" name="Group 176"/>
            <p:cNvGrpSpPr/>
            <p:nvPr/>
          </p:nvGrpSpPr>
          <p:grpSpPr>
            <a:xfrm>
              <a:off x="967040" y="6689996"/>
              <a:ext cx="1928367" cy="472240"/>
              <a:chOff x="0" y="0"/>
              <a:chExt cx="1520437" cy="372342"/>
            </a:xfrm>
          </p:grpSpPr>
          <p:sp>
            <p:nvSpPr>
              <p:cNvPr id="177" name="Freeform 177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78" name="Group 178"/>
            <p:cNvGrpSpPr/>
            <p:nvPr/>
          </p:nvGrpSpPr>
          <p:grpSpPr>
            <a:xfrm>
              <a:off x="967040" y="7088512"/>
              <a:ext cx="1928367" cy="472240"/>
              <a:chOff x="0" y="0"/>
              <a:chExt cx="1520437" cy="372342"/>
            </a:xfrm>
          </p:grpSpPr>
          <p:sp>
            <p:nvSpPr>
              <p:cNvPr id="179" name="Freeform 179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80" name="Group 180"/>
            <p:cNvGrpSpPr/>
            <p:nvPr/>
          </p:nvGrpSpPr>
          <p:grpSpPr>
            <a:xfrm>
              <a:off x="967040" y="7554598"/>
              <a:ext cx="1928367" cy="472240"/>
              <a:chOff x="0" y="0"/>
              <a:chExt cx="1520437" cy="372342"/>
            </a:xfrm>
          </p:grpSpPr>
          <p:sp>
            <p:nvSpPr>
              <p:cNvPr id="181" name="Freeform 181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82" name="Group 182"/>
            <p:cNvGrpSpPr/>
            <p:nvPr/>
          </p:nvGrpSpPr>
          <p:grpSpPr>
            <a:xfrm>
              <a:off x="960837" y="3485998"/>
              <a:ext cx="1928367" cy="472240"/>
              <a:chOff x="0" y="0"/>
              <a:chExt cx="1520437" cy="372342"/>
            </a:xfrm>
          </p:grpSpPr>
          <p:sp>
            <p:nvSpPr>
              <p:cNvPr id="183" name="Freeform 183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960837" y="3958238"/>
              <a:ext cx="1928367" cy="472240"/>
              <a:chOff x="0" y="0"/>
              <a:chExt cx="1520437" cy="372342"/>
            </a:xfrm>
          </p:grpSpPr>
          <p:sp>
            <p:nvSpPr>
              <p:cNvPr id="185" name="Freeform 185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86" name="Group 186"/>
            <p:cNvGrpSpPr/>
            <p:nvPr/>
          </p:nvGrpSpPr>
          <p:grpSpPr>
            <a:xfrm>
              <a:off x="960837" y="4424324"/>
              <a:ext cx="1928367" cy="472240"/>
              <a:chOff x="0" y="0"/>
              <a:chExt cx="1520437" cy="372342"/>
            </a:xfrm>
          </p:grpSpPr>
          <p:sp>
            <p:nvSpPr>
              <p:cNvPr id="187" name="Freeform 187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88" name="Group 188"/>
            <p:cNvGrpSpPr/>
            <p:nvPr/>
          </p:nvGrpSpPr>
          <p:grpSpPr>
            <a:xfrm>
              <a:off x="960837" y="4822840"/>
              <a:ext cx="1928367" cy="472240"/>
              <a:chOff x="0" y="0"/>
              <a:chExt cx="1520437" cy="372342"/>
            </a:xfrm>
          </p:grpSpPr>
          <p:sp>
            <p:nvSpPr>
              <p:cNvPr id="189" name="Freeform 189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90" name="Group 190"/>
            <p:cNvGrpSpPr/>
            <p:nvPr/>
          </p:nvGrpSpPr>
          <p:grpSpPr>
            <a:xfrm>
              <a:off x="960837" y="5288926"/>
              <a:ext cx="1928367" cy="472240"/>
              <a:chOff x="0" y="0"/>
              <a:chExt cx="1520437" cy="372342"/>
            </a:xfrm>
          </p:grpSpPr>
          <p:sp>
            <p:nvSpPr>
              <p:cNvPr id="191" name="Freeform 191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92" name="Group 192"/>
            <p:cNvGrpSpPr/>
            <p:nvPr/>
          </p:nvGrpSpPr>
          <p:grpSpPr>
            <a:xfrm>
              <a:off x="967040" y="8020097"/>
              <a:ext cx="1928367" cy="472240"/>
              <a:chOff x="0" y="0"/>
              <a:chExt cx="1520437" cy="372342"/>
            </a:xfrm>
          </p:grpSpPr>
          <p:sp>
            <p:nvSpPr>
              <p:cNvPr id="193" name="Freeform 193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grpSp>
          <p:nvGrpSpPr>
            <p:cNvPr id="194" name="Group 194"/>
            <p:cNvGrpSpPr/>
            <p:nvPr/>
          </p:nvGrpSpPr>
          <p:grpSpPr>
            <a:xfrm>
              <a:off x="967040" y="8486183"/>
              <a:ext cx="1928367" cy="472240"/>
              <a:chOff x="0" y="0"/>
              <a:chExt cx="1520437" cy="372342"/>
            </a:xfrm>
          </p:grpSpPr>
          <p:sp>
            <p:nvSpPr>
              <p:cNvPr id="195" name="Freeform 195"/>
              <p:cNvSpPr/>
              <p:nvPr/>
            </p:nvSpPr>
            <p:spPr>
              <a:xfrm>
                <a:off x="0" y="0"/>
                <a:ext cx="1520437" cy="372342"/>
              </a:xfrm>
              <a:custGeom>
                <a:avLst/>
                <a:gdLst/>
                <a:ahLst/>
                <a:cxnLst/>
                <a:rect l="l" t="t" r="r" b="b"/>
                <a:pathLst>
                  <a:path w="1520437" h="372342">
                    <a:moveTo>
                      <a:pt x="0" y="0"/>
                    </a:moveTo>
                    <a:lnTo>
                      <a:pt x="0" y="372342"/>
                    </a:lnTo>
                    <a:lnTo>
                      <a:pt x="1520437" y="372342"/>
                    </a:lnTo>
                    <a:lnTo>
                      <a:pt x="1520437" y="0"/>
                    </a:lnTo>
                    <a:lnTo>
                      <a:pt x="0" y="0"/>
                    </a:lnTo>
                    <a:close/>
                    <a:moveTo>
                      <a:pt x="1459477" y="311382"/>
                    </a:moveTo>
                    <a:lnTo>
                      <a:pt x="59690" y="311382"/>
                    </a:lnTo>
                    <a:lnTo>
                      <a:pt x="59690" y="59690"/>
                    </a:lnTo>
                    <a:lnTo>
                      <a:pt x="1459477" y="59690"/>
                    </a:lnTo>
                    <a:lnTo>
                      <a:pt x="1459477" y="311382"/>
                    </a:lnTo>
                    <a:close/>
                  </a:path>
                </a:pathLst>
              </a:custGeom>
              <a:solidFill>
                <a:srgbClr val="FFF6EF"/>
              </a:solidFill>
            </p:spPr>
            <p:txBody>
              <a:bodyPr/>
              <a:lstStyle/>
              <a:p>
                <a:endParaRPr lang="en-PH"/>
              </a:p>
            </p:txBody>
          </p:sp>
        </p:grpSp>
        <p:sp>
          <p:nvSpPr>
            <p:cNvPr id="196" name="TextBox 196"/>
            <p:cNvSpPr txBox="1"/>
            <p:nvPr/>
          </p:nvSpPr>
          <p:spPr>
            <a:xfrm>
              <a:off x="2763439" y="7177152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214</a:t>
              </a:r>
            </a:p>
          </p:txBody>
        </p:sp>
        <p:sp>
          <p:nvSpPr>
            <p:cNvPr id="197" name="TextBox 197"/>
            <p:cNvSpPr txBox="1"/>
            <p:nvPr/>
          </p:nvSpPr>
          <p:spPr>
            <a:xfrm>
              <a:off x="2763439" y="7594870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215</a:t>
              </a:r>
            </a:p>
          </p:txBody>
        </p:sp>
        <p:sp>
          <p:nvSpPr>
            <p:cNvPr id="198" name="TextBox 198"/>
            <p:cNvSpPr txBox="1"/>
            <p:nvPr/>
          </p:nvSpPr>
          <p:spPr>
            <a:xfrm>
              <a:off x="2763439" y="8130089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216</a:t>
              </a:r>
            </a:p>
          </p:txBody>
        </p:sp>
        <p:sp>
          <p:nvSpPr>
            <p:cNvPr id="199" name="TextBox 199"/>
            <p:cNvSpPr txBox="1"/>
            <p:nvPr/>
          </p:nvSpPr>
          <p:spPr>
            <a:xfrm>
              <a:off x="2763439" y="8569074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217</a:t>
              </a:r>
            </a:p>
          </p:txBody>
        </p:sp>
        <p:grpSp>
          <p:nvGrpSpPr>
            <p:cNvPr id="200" name="Group 200"/>
            <p:cNvGrpSpPr/>
            <p:nvPr/>
          </p:nvGrpSpPr>
          <p:grpSpPr>
            <a:xfrm>
              <a:off x="3600515" y="7444783"/>
              <a:ext cx="1736895" cy="495283"/>
              <a:chOff x="0" y="0"/>
              <a:chExt cx="414422" cy="118174"/>
            </a:xfrm>
          </p:grpSpPr>
          <p:sp>
            <p:nvSpPr>
              <p:cNvPr id="201" name="Freeform 201"/>
              <p:cNvSpPr/>
              <p:nvPr/>
            </p:nvSpPr>
            <p:spPr>
              <a:xfrm>
                <a:off x="0" y="0"/>
                <a:ext cx="414422" cy="118174"/>
              </a:xfrm>
              <a:custGeom>
                <a:avLst/>
                <a:gdLst/>
                <a:ahLst/>
                <a:cxnLst/>
                <a:rect l="l" t="t" r="r" b="b"/>
                <a:pathLst>
                  <a:path w="414422" h="118174">
                    <a:moveTo>
                      <a:pt x="59087" y="0"/>
                    </a:moveTo>
                    <a:lnTo>
                      <a:pt x="355335" y="0"/>
                    </a:lnTo>
                    <a:cubicBezTo>
                      <a:pt x="371006" y="0"/>
                      <a:pt x="386035" y="6225"/>
                      <a:pt x="397116" y="17306"/>
                    </a:cubicBezTo>
                    <a:cubicBezTo>
                      <a:pt x="408197" y="28387"/>
                      <a:pt x="414422" y="43416"/>
                      <a:pt x="414422" y="59087"/>
                    </a:cubicBezTo>
                    <a:lnTo>
                      <a:pt x="414422" y="59087"/>
                    </a:lnTo>
                    <a:cubicBezTo>
                      <a:pt x="414422" y="74758"/>
                      <a:pt x="408197" y="89787"/>
                      <a:pt x="397116" y="100868"/>
                    </a:cubicBezTo>
                    <a:cubicBezTo>
                      <a:pt x="386035" y="111949"/>
                      <a:pt x="371006" y="118174"/>
                      <a:pt x="355335" y="118174"/>
                    </a:cubicBezTo>
                    <a:lnTo>
                      <a:pt x="59087" y="118174"/>
                    </a:lnTo>
                    <a:cubicBezTo>
                      <a:pt x="43416" y="118174"/>
                      <a:pt x="28387" y="111949"/>
                      <a:pt x="17306" y="100868"/>
                    </a:cubicBezTo>
                    <a:cubicBezTo>
                      <a:pt x="6225" y="89787"/>
                      <a:pt x="0" y="74758"/>
                      <a:pt x="0" y="59087"/>
                    </a:cubicBezTo>
                    <a:lnTo>
                      <a:pt x="0" y="59087"/>
                    </a:lnTo>
                    <a:cubicBezTo>
                      <a:pt x="0" y="43416"/>
                      <a:pt x="6225" y="28387"/>
                      <a:pt x="17306" y="17306"/>
                    </a:cubicBezTo>
                    <a:cubicBezTo>
                      <a:pt x="28387" y="6225"/>
                      <a:pt x="43416" y="0"/>
                      <a:pt x="59087" y="0"/>
                    </a:cubicBezTo>
                    <a:close/>
                  </a:path>
                </a:pathLst>
              </a:custGeom>
              <a:solidFill>
                <a:srgbClr val="FF1495"/>
              </a:solidFill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202" name="TextBox 202"/>
              <p:cNvSpPr txBox="1"/>
              <p:nvPr/>
            </p:nvSpPr>
            <p:spPr>
              <a:xfrm>
                <a:off x="0" y="-28575"/>
                <a:ext cx="414422" cy="1467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5"/>
                  </a:lnSpc>
                </a:pPr>
                <a:endParaRPr/>
              </a:p>
            </p:txBody>
          </p:sp>
        </p:grpSp>
        <p:grpSp>
          <p:nvGrpSpPr>
            <p:cNvPr id="203" name="Group 203"/>
            <p:cNvGrpSpPr/>
            <p:nvPr/>
          </p:nvGrpSpPr>
          <p:grpSpPr>
            <a:xfrm>
              <a:off x="3600515" y="8038253"/>
              <a:ext cx="1736895" cy="495283"/>
              <a:chOff x="0" y="0"/>
              <a:chExt cx="414422" cy="118174"/>
            </a:xfrm>
          </p:grpSpPr>
          <p:sp>
            <p:nvSpPr>
              <p:cNvPr id="204" name="Freeform 204"/>
              <p:cNvSpPr/>
              <p:nvPr/>
            </p:nvSpPr>
            <p:spPr>
              <a:xfrm>
                <a:off x="0" y="0"/>
                <a:ext cx="414422" cy="118174"/>
              </a:xfrm>
              <a:custGeom>
                <a:avLst/>
                <a:gdLst/>
                <a:ahLst/>
                <a:cxnLst/>
                <a:rect l="l" t="t" r="r" b="b"/>
                <a:pathLst>
                  <a:path w="414422" h="118174">
                    <a:moveTo>
                      <a:pt x="59087" y="0"/>
                    </a:moveTo>
                    <a:lnTo>
                      <a:pt x="355335" y="0"/>
                    </a:lnTo>
                    <a:cubicBezTo>
                      <a:pt x="371006" y="0"/>
                      <a:pt x="386035" y="6225"/>
                      <a:pt x="397116" y="17306"/>
                    </a:cubicBezTo>
                    <a:cubicBezTo>
                      <a:pt x="408197" y="28387"/>
                      <a:pt x="414422" y="43416"/>
                      <a:pt x="414422" y="59087"/>
                    </a:cubicBezTo>
                    <a:lnTo>
                      <a:pt x="414422" y="59087"/>
                    </a:lnTo>
                    <a:cubicBezTo>
                      <a:pt x="414422" y="74758"/>
                      <a:pt x="408197" y="89787"/>
                      <a:pt x="397116" y="100868"/>
                    </a:cubicBezTo>
                    <a:cubicBezTo>
                      <a:pt x="386035" y="111949"/>
                      <a:pt x="371006" y="118174"/>
                      <a:pt x="355335" y="118174"/>
                    </a:cubicBezTo>
                    <a:lnTo>
                      <a:pt x="59087" y="118174"/>
                    </a:lnTo>
                    <a:cubicBezTo>
                      <a:pt x="43416" y="118174"/>
                      <a:pt x="28387" y="111949"/>
                      <a:pt x="17306" y="100868"/>
                    </a:cubicBezTo>
                    <a:cubicBezTo>
                      <a:pt x="6225" y="89787"/>
                      <a:pt x="0" y="74758"/>
                      <a:pt x="0" y="59087"/>
                    </a:cubicBezTo>
                    <a:lnTo>
                      <a:pt x="0" y="59087"/>
                    </a:lnTo>
                    <a:cubicBezTo>
                      <a:pt x="0" y="43416"/>
                      <a:pt x="6225" y="28387"/>
                      <a:pt x="17306" y="17306"/>
                    </a:cubicBezTo>
                    <a:cubicBezTo>
                      <a:pt x="28387" y="6225"/>
                      <a:pt x="43416" y="0"/>
                      <a:pt x="59087" y="0"/>
                    </a:cubicBezTo>
                    <a:close/>
                  </a:path>
                </a:pathLst>
              </a:custGeom>
              <a:solidFill>
                <a:srgbClr val="FF1495"/>
              </a:solidFill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205" name="TextBox 205"/>
              <p:cNvSpPr txBox="1"/>
              <p:nvPr/>
            </p:nvSpPr>
            <p:spPr>
              <a:xfrm>
                <a:off x="0" y="-28575"/>
                <a:ext cx="414422" cy="1467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5"/>
                  </a:lnSpc>
                </a:pPr>
                <a:endParaRPr/>
              </a:p>
            </p:txBody>
          </p:sp>
        </p:grpSp>
        <p:grpSp>
          <p:nvGrpSpPr>
            <p:cNvPr id="206" name="Group 206"/>
            <p:cNvGrpSpPr/>
            <p:nvPr/>
          </p:nvGrpSpPr>
          <p:grpSpPr>
            <a:xfrm>
              <a:off x="3600515" y="8607174"/>
              <a:ext cx="1736895" cy="495283"/>
              <a:chOff x="0" y="0"/>
              <a:chExt cx="414422" cy="118174"/>
            </a:xfrm>
          </p:grpSpPr>
          <p:sp>
            <p:nvSpPr>
              <p:cNvPr id="207" name="Freeform 207"/>
              <p:cNvSpPr/>
              <p:nvPr/>
            </p:nvSpPr>
            <p:spPr>
              <a:xfrm>
                <a:off x="0" y="0"/>
                <a:ext cx="414422" cy="118174"/>
              </a:xfrm>
              <a:custGeom>
                <a:avLst/>
                <a:gdLst/>
                <a:ahLst/>
                <a:cxnLst/>
                <a:rect l="l" t="t" r="r" b="b"/>
                <a:pathLst>
                  <a:path w="414422" h="118174">
                    <a:moveTo>
                      <a:pt x="59087" y="0"/>
                    </a:moveTo>
                    <a:lnTo>
                      <a:pt x="355335" y="0"/>
                    </a:lnTo>
                    <a:cubicBezTo>
                      <a:pt x="371006" y="0"/>
                      <a:pt x="386035" y="6225"/>
                      <a:pt x="397116" y="17306"/>
                    </a:cubicBezTo>
                    <a:cubicBezTo>
                      <a:pt x="408197" y="28387"/>
                      <a:pt x="414422" y="43416"/>
                      <a:pt x="414422" y="59087"/>
                    </a:cubicBezTo>
                    <a:lnTo>
                      <a:pt x="414422" y="59087"/>
                    </a:lnTo>
                    <a:cubicBezTo>
                      <a:pt x="414422" y="74758"/>
                      <a:pt x="408197" y="89787"/>
                      <a:pt x="397116" y="100868"/>
                    </a:cubicBezTo>
                    <a:cubicBezTo>
                      <a:pt x="386035" y="111949"/>
                      <a:pt x="371006" y="118174"/>
                      <a:pt x="355335" y="118174"/>
                    </a:cubicBezTo>
                    <a:lnTo>
                      <a:pt x="59087" y="118174"/>
                    </a:lnTo>
                    <a:cubicBezTo>
                      <a:pt x="43416" y="118174"/>
                      <a:pt x="28387" y="111949"/>
                      <a:pt x="17306" y="100868"/>
                    </a:cubicBezTo>
                    <a:cubicBezTo>
                      <a:pt x="6225" y="89787"/>
                      <a:pt x="0" y="74758"/>
                      <a:pt x="0" y="59087"/>
                    </a:cubicBezTo>
                    <a:lnTo>
                      <a:pt x="0" y="59087"/>
                    </a:lnTo>
                    <a:cubicBezTo>
                      <a:pt x="0" y="43416"/>
                      <a:pt x="6225" y="28387"/>
                      <a:pt x="17306" y="17306"/>
                    </a:cubicBezTo>
                    <a:cubicBezTo>
                      <a:pt x="28387" y="6225"/>
                      <a:pt x="43416" y="0"/>
                      <a:pt x="59087" y="0"/>
                    </a:cubicBezTo>
                    <a:close/>
                  </a:path>
                </a:pathLst>
              </a:custGeom>
              <a:solidFill>
                <a:srgbClr val="FF1495"/>
              </a:solidFill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208" name="TextBox 208"/>
              <p:cNvSpPr txBox="1"/>
              <p:nvPr/>
            </p:nvSpPr>
            <p:spPr>
              <a:xfrm>
                <a:off x="0" y="-28575"/>
                <a:ext cx="414422" cy="1467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5"/>
                  </a:lnSpc>
                </a:pPr>
                <a:endParaRPr/>
              </a:p>
            </p:txBody>
          </p:sp>
        </p:grpSp>
        <p:sp>
          <p:nvSpPr>
            <p:cNvPr id="209" name="TextBox 209"/>
            <p:cNvSpPr txBox="1"/>
            <p:nvPr/>
          </p:nvSpPr>
          <p:spPr>
            <a:xfrm>
              <a:off x="995351" y="4846671"/>
              <a:ext cx="1885431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STO TOTAL</a:t>
              </a:r>
            </a:p>
          </p:txBody>
        </p:sp>
        <p:sp>
          <p:nvSpPr>
            <p:cNvPr id="210" name="TextBox 210"/>
            <p:cNvSpPr txBox="1"/>
            <p:nvPr/>
          </p:nvSpPr>
          <p:spPr>
            <a:xfrm>
              <a:off x="1008585" y="5333398"/>
              <a:ext cx="1910866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LDD COUNT</a:t>
              </a:r>
            </a:p>
          </p:txBody>
        </p:sp>
        <p:sp>
          <p:nvSpPr>
            <p:cNvPr id="211" name="TextBox 211"/>
            <p:cNvSpPr txBox="1"/>
            <p:nvPr/>
          </p:nvSpPr>
          <p:spPr>
            <a:xfrm>
              <a:off x="2763439" y="4838366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209</a:t>
              </a:r>
            </a:p>
          </p:txBody>
        </p:sp>
        <p:sp>
          <p:nvSpPr>
            <p:cNvPr id="212" name="TextBox 212"/>
            <p:cNvSpPr txBox="1"/>
            <p:nvPr/>
          </p:nvSpPr>
          <p:spPr>
            <a:xfrm>
              <a:off x="2763439" y="5373585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210</a:t>
              </a:r>
            </a:p>
          </p:txBody>
        </p:sp>
        <p:sp>
          <p:nvSpPr>
            <p:cNvPr id="213" name="TextBox 213"/>
            <p:cNvSpPr txBox="1"/>
            <p:nvPr/>
          </p:nvSpPr>
          <p:spPr>
            <a:xfrm>
              <a:off x="2763439" y="5802568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211</a:t>
              </a:r>
            </a:p>
          </p:txBody>
        </p:sp>
        <p:sp>
          <p:nvSpPr>
            <p:cNvPr id="214" name="TextBox 214"/>
            <p:cNvSpPr txBox="1"/>
            <p:nvPr/>
          </p:nvSpPr>
          <p:spPr>
            <a:xfrm>
              <a:off x="1237238" y="101492"/>
              <a:ext cx="2059323" cy="534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6"/>
                </a:lnSpc>
              </a:pPr>
              <a:r>
                <a:rPr lang="en-US" sz="2397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Memory</a:t>
              </a:r>
            </a:p>
          </p:txBody>
        </p:sp>
        <p:sp>
          <p:nvSpPr>
            <p:cNvPr id="215" name="TextBox 215"/>
            <p:cNvSpPr txBox="1"/>
            <p:nvPr/>
          </p:nvSpPr>
          <p:spPr>
            <a:xfrm>
              <a:off x="1092805" y="790416"/>
              <a:ext cx="1676837" cy="342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IN</a:t>
              </a:r>
            </a:p>
          </p:txBody>
        </p:sp>
        <p:sp>
          <p:nvSpPr>
            <p:cNvPr id="216" name="TextBox 216"/>
            <p:cNvSpPr txBox="1"/>
            <p:nvPr/>
          </p:nvSpPr>
          <p:spPr>
            <a:xfrm>
              <a:off x="1313664" y="5798565"/>
              <a:ext cx="1248805" cy="340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INC ACC</a:t>
              </a:r>
            </a:p>
          </p:txBody>
        </p:sp>
        <p:sp>
          <p:nvSpPr>
            <p:cNvPr id="217" name="TextBox 217"/>
            <p:cNvSpPr txBox="1"/>
            <p:nvPr/>
          </p:nvSpPr>
          <p:spPr>
            <a:xfrm>
              <a:off x="1139162" y="6259409"/>
              <a:ext cx="1988689" cy="340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CMP MAX</a:t>
              </a:r>
            </a:p>
          </p:txBody>
        </p:sp>
        <p:sp>
          <p:nvSpPr>
            <p:cNvPr id="218" name="TextBox 218"/>
            <p:cNvSpPr txBox="1"/>
            <p:nvPr/>
          </p:nvSpPr>
          <p:spPr>
            <a:xfrm>
              <a:off x="1072798" y="6721135"/>
              <a:ext cx="1679633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JPN STRLTP</a:t>
              </a:r>
            </a:p>
          </p:txBody>
        </p:sp>
        <p:sp>
          <p:nvSpPr>
            <p:cNvPr id="219" name="TextBox 219"/>
            <p:cNvSpPr txBox="1"/>
            <p:nvPr/>
          </p:nvSpPr>
          <p:spPr>
            <a:xfrm>
              <a:off x="1417334" y="7124136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END</a:t>
              </a:r>
            </a:p>
          </p:txBody>
        </p:sp>
        <p:sp>
          <p:nvSpPr>
            <p:cNvPr id="220" name="TextBox 220"/>
            <p:cNvSpPr txBox="1"/>
            <p:nvPr/>
          </p:nvSpPr>
          <p:spPr>
            <a:xfrm>
              <a:off x="1092805" y="1275086"/>
              <a:ext cx="1676837" cy="342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SUB #48</a:t>
              </a:r>
            </a:p>
          </p:txBody>
        </p:sp>
        <p:sp>
          <p:nvSpPr>
            <p:cNvPr id="221" name="TextBox 221"/>
            <p:cNvSpPr txBox="1"/>
            <p:nvPr/>
          </p:nvSpPr>
          <p:spPr>
            <a:xfrm>
              <a:off x="1092805" y="1658970"/>
              <a:ext cx="1676837" cy="342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STO MAX</a:t>
              </a:r>
            </a:p>
          </p:txBody>
        </p:sp>
        <p:sp>
          <p:nvSpPr>
            <p:cNvPr id="222" name="TextBox 222"/>
            <p:cNvSpPr txBox="1"/>
            <p:nvPr/>
          </p:nvSpPr>
          <p:spPr>
            <a:xfrm>
              <a:off x="1086602" y="2146463"/>
              <a:ext cx="1676837" cy="342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LDM #0</a:t>
              </a:r>
            </a:p>
          </p:txBody>
        </p:sp>
        <p:sp>
          <p:nvSpPr>
            <p:cNvPr id="223" name="TextBox 223"/>
            <p:cNvSpPr txBox="1"/>
            <p:nvPr/>
          </p:nvSpPr>
          <p:spPr>
            <a:xfrm>
              <a:off x="1086602" y="2616658"/>
              <a:ext cx="1676837" cy="342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STO TOTAL</a:t>
              </a:r>
            </a:p>
          </p:txBody>
        </p:sp>
        <p:sp>
          <p:nvSpPr>
            <p:cNvPr id="224" name="TextBox 224"/>
            <p:cNvSpPr txBox="1"/>
            <p:nvPr/>
          </p:nvSpPr>
          <p:spPr>
            <a:xfrm>
              <a:off x="1112037" y="3088898"/>
              <a:ext cx="1676837" cy="342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STO COUNT</a:t>
              </a:r>
            </a:p>
          </p:txBody>
        </p:sp>
        <p:sp>
          <p:nvSpPr>
            <p:cNvPr id="225" name="TextBox 225"/>
            <p:cNvSpPr txBox="1"/>
            <p:nvPr/>
          </p:nvSpPr>
          <p:spPr>
            <a:xfrm>
              <a:off x="1139162" y="4455463"/>
              <a:ext cx="1649712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ADD TOTAL</a:t>
              </a:r>
            </a:p>
          </p:txBody>
        </p:sp>
        <p:sp>
          <p:nvSpPr>
            <p:cNvPr id="226" name="TextBox 226"/>
            <p:cNvSpPr txBox="1"/>
            <p:nvPr/>
          </p:nvSpPr>
          <p:spPr>
            <a:xfrm>
              <a:off x="2763439" y="803800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200</a:t>
              </a:r>
            </a:p>
          </p:txBody>
        </p:sp>
        <p:sp>
          <p:nvSpPr>
            <p:cNvPr id="227" name="TextBox 227"/>
            <p:cNvSpPr txBox="1"/>
            <p:nvPr/>
          </p:nvSpPr>
          <p:spPr>
            <a:xfrm>
              <a:off x="1313664" y="3530470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IN</a:t>
              </a:r>
            </a:p>
          </p:txBody>
        </p:sp>
        <p:sp>
          <p:nvSpPr>
            <p:cNvPr id="228" name="TextBox 228"/>
            <p:cNvSpPr txBox="1"/>
            <p:nvPr/>
          </p:nvSpPr>
          <p:spPr>
            <a:xfrm>
              <a:off x="1184526" y="4008460"/>
              <a:ext cx="1456178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SUB #48</a:t>
              </a:r>
            </a:p>
          </p:txBody>
        </p:sp>
        <p:sp>
          <p:nvSpPr>
            <p:cNvPr id="229" name="TextBox 229"/>
            <p:cNvSpPr txBox="1"/>
            <p:nvPr/>
          </p:nvSpPr>
          <p:spPr>
            <a:xfrm>
              <a:off x="2763439" y="1221518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201</a:t>
              </a:r>
            </a:p>
          </p:txBody>
        </p:sp>
        <p:sp>
          <p:nvSpPr>
            <p:cNvPr id="230" name="TextBox 230"/>
            <p:cNvSpPr txBox="1"/>
            <p:nvPr/>
          </p:nvSpPr>
          <p:spPr>
            <a:xfrm>
              <a:off x="2763439" y="1689138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202</a:t>
              </a:r>
            </a:p>
          </p:txBody>
        </p:sp>
        <p:sp>
          <p:nvSpPr>
            <p:cNvPr id="231" name="TextBox 231"/>
            <p:cNvSpPr txBox="1"/>
            <p:nvPr/>
          </p:nvSpPr>
          <p:spPr>
            <a:xfrm>
              <a:off x="2763439" y="2106857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203</a:t>
              </a:r>
            </a:p>
          </p:txBody>
        </p:sp>
        <p:sp>
          <p:nvSpPr>
            <p:cNvPr id="232" name="TextBox 232"/>
            <p:cNvSpPr txBox="1"/>
            <p:nvPr/>
          </p:nvSpPr>
          <p:spPr>
            <a:xfrm>
              <a:off x="2763439" y="2642076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204</a:t>
              </a:r>
            </a:p>
          </p:txBody>
        </p:sp>
        <p:sp>
          <p:nvSpPr>
            <p:cNvPr id="233" name="TextBox 233"/>
            <p:cNvSpPr txBox="1"/>
            <p:nvPr/>
          </p:nvSpPr>
          <p:spPr>
            <a:xfrm>
              <a:off x="2763439" y="3059794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205</a:t>
              </a:r>
            </a:p>
          </p:txBody>
        </p:sp>
        <p:sp>
          <p:nvSpPr>
            <p:cNvPr id="234" name="TextBox 234"/>
            <p:cNvSpPr txBox="1"/>
            <p:nvPr/>
          </p:nvSpPr>
          <p:spPr>
            <a:xfrm>
              <a:off x="2763439" y="3535309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206</a:t>
              </a:r>
            </a:p>
          </p:txBody>
        </p:sp>
        <p:sp>
          <p:nvSpPr>
            <p:cNvPr id="235" name="TextBox 235"/>
            <p:cNvSpPr txBox="1"/>
            <p:nvPr/>
          </p:nvSpPr>
          <p:spPr>
            <a:xfrm>
              <a:off x="2763439" y="3953027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207</a:t>
              </a:r>
            </a:p>
          </p:txBody>
        </p:sp>
        <p:sp>
          <p:nvSpPr>
            <p:cNvPr id="236" name="TextBox 236"/>
            <p:cNvSpPr txBox="1"/>
            <p:nvPr/>
          </p:nvSpPr>
          <p:spPr>
            <a:xfrm>
              <a:off x="2763439" y="4420648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208</a:t>
              </a:r>
            </a:p>
          </p:txBody>
        </p:sp>
        <p:sp>
          <p:nvSpPr>
            <p:cNvPr id="237" name="TextBox 237"/>
            <p:cNvSpPr txBox="1"/>
            <p:nvPr/>
          </p:nvSpPr>
          <p:spPr>
            <a:xfrm>
              <a:off x="2763439" y="6247645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212</a:t>
              </a:r>
            </a:p>
          </p:txBody>
        </p:sp>
        <p:sp>
          <p:nvSpPr>
            <p:cNvPr id="238" name="TextBox 238"/>
            <p:cNvSpPr txBox="1"/>
            <p:nvPr/>
          </p:nvSpPr>
          <p:spPr>
            <a:xfrm>
              <a:off x="2763439" y="6709531"/>
              <a:ext cx="1066245" cy="345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4"/>
                </a:lnSpc>
              </a:pPr>
              <a:r>
                <a:rPr lang="en-US" sz="1510" b="1">
                  <a:solidFill>
                    <a:srgbClr val="FFFFFF"/>
                  </a:solidFill>
                  <a:latin typeface="Now Bold"/>
                  <a:ea typeface="Now Bold"/>
                  <a:cs typeface="Now Bold"/>
                  <a:sym typeface="Now Bold"/>
                </a:rPr>
                <a:t>213</a:t>
              </a:r>
            </a:p>
          </p:txBody>
        </p:sp>
        <p:sp>
          <p:nvSpPr>
            <p:cNvPr id="239" name="TextBox 239"/>
            <p:cNvSpPr txBox="1"/>
            <p:nvPr/>
          </p:nvSpPr>
          <p:spPr>
            <a:xfrm>
              <a:off x="3957848" y="7453181"/>
              <a:ext cx="935440" cy="400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69"/>
                </a:lnSpc>
                <a:spcBef>
                  <a:spcPct val="0"/>
                </a:spcBef>
              </a:pPr>
              <a:r>
                <a:rPr lang="en-US" sz="1835" i="1">
                  <a:solidFill>
                    <a:srgbClr val="FFFFFF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Total</a:t>
              </a:r>
            </a:p>
          </p:txBody>
        </p:sp>
        <p:sp>
          <p:nvSpPr>
            <p:cNvPr id="240" name="TextBox 240"/>
            <p:cNvSpPr txBox="1"/>
            <p:nvPr/>
          </p:nvSpPr>
          <p:spPr>
            <a:xfrm>
              <a:off x="3957848" y="8084661"/>
              <a:ext cx="935440" cy="400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69"/>
                </a:lnSpc>
                <a:spcBef>
                  <a:spcPct val="0"/>
                </a:spcBef>
              </a:pPr>
              <a:r>
                <a:rPr lang="en-US" sz="1835" i="1">
                  <a:solidFill>
                    <a:srgbClr val="FFFFFF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Max</a:t>
              </a:r>
            </a:p>
          </p:txBody>
        </p:sp>
        <p:sp>
          <p:nvSpPr>
            <p:cNvPr id="241" name="TextBox 241"/>
            <p:cNvSpPr txBox="1"/>
            <p:nvPr/>
          </p:nvSpPr>
          <p:spPr>
            <a:xfrm>
              <a:off x="3957848" y="8640184"/>
              <a:ext cx="935440" cy="400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69"/>
                </a:lnSpc>
                <a:spcBef>
                  <a:spcPct val="0"/>
                </a:spcBef>
              </a:pPr>
              <a:r>
                <a:rPr lang="en-US" sz="1835" i="1">
                  <a:solidFill>
                    <a:srgbClr val="FFFFFF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Count</a:t>
              </a:r>
            </a:p>
          </p:txBody>
        </p:sp>
      </p:grpSp>
      <p:sp>
        <p:nvSpPr>
          <p:cNvPr id="242" name="AutoShape 242"/>
          <p:cNvSpPr/>
          <p:nvPr/>
        </p:nvSpPr>
        <p:spPr>
          <a:xfrm flipH="1">
            <a:off x="4097393" y="2269080"/>
            <a:ext cx="976256" cy="48098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243" name="AutoShape 243"/>
          <p:cNvSpPr/>
          <p:nvPr/>
        </p:nvSpPr>
        <p:spPr>
          <a:xfrm>
            <a:off x="9294947" y="2271421"/>
            <a:ext cx="95072" cy="76771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244" name="AutoShape 244"/>
          <p:cNvSpPr/>
          <p:nvPr/>
        </p:nvSpPr>
        <p:spPr>
          <a:xfrm flipH="1">
            <a:off x="14805810" y="2273688"/>
            <a:ext cx="332878" cy="52995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/>
          </a:p>
        </p:txBody>
      </p:sp>
      <p:sp>
        <p:nvSpPr>
          <p:cNvPr id="245" name="TextBox 245"/>
          <p:cNvSpPr txBox="1"/>
          <p:nvPr/>
        </p:nvSpPr>
        <p:spPr>
          <a:xfrm>
            <a:off x="923701" y="37767"/>
            <a:ext cx="7723453" cy="953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7"/>
              </a:lnSpc>
              <a:spcBef>
                <a:spcPct val="0"/>
              </a:spcBef>
            </a:pPr>
            <a:r>
              <a:rPr lang="en-US" sz="3256" b="1" spc="-97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27.4 Addressing Modes: Absolute vs. Relative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14301" y="122017"/>
            <a:ext cx="7642131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27.5 Indirect addressing</a:t>
            </a:r>
          </a:p>
        </p:txBody>
      </p: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TextBox 6"/>
          <p:cNvSpPr txBox="1"/>
          <p:nvPr/>
        </p:nvSpPr>
        <p:spPr>
          <a:xfrm>
            <a:off x="384809" y="1938701"/>
            <a:ext cx="11399657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Why “indirect”?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4809" y="2694896"/>
            <a:ext cx="1716251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Indirect addressing proves valuable when the memory address required for an instruction may undergo changes throughout the program's execution.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TextBox 5"/>
          <p:cNvSpPr txBox="1"/>
          <p:nvPr/>
        </p:nvSpPr>
        <p:spPr>
          <a:xfrm>
            <a:off x="384809" y="1938701"/>
            <a:ext cx="11399657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Example: Simple Queue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4809" y="2853402"/>
            <a:ext cx="10251649" cy="424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Add a character </a:t>
            </a:r>
          </a:p>
          <a:p>
            <a:pPr marL="1295400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Store the data stored in the accumulator into the memory location indicated by the tail pointer.</a:t>
            </a:r>
          </a:p>
          <a:p>
            <a:pPr marL="1295400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Increment the tail pointer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Remove a character from the queue</a:t>
            </a:r>
          </a:p>
          <a:p>
            <a:pPr marL="1295400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Load contents of the memory location at the head of the queue </a:t>
            </a:r>
          </a:p>
          <a:p>
            <a:pPr marL="1295400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Increment the head pointer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4054008" y="3644531"/>
          <a:ext cx="392126" cy="3960906"/>
        </p:xfrm>
        <a:graphic>
          <a:graphicData uri="http://schemas.openxmlformats.org/drawingml/2006/table">
            <a:tbl>
              <a:tblPr/>
              <a:tblGrid>
                <a:gridCol w="39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120">
                <a:tc>
                  <a:txBody>
                    <a:bodyPr/>
                    <a:lstStyle/>
                    <a:p>
                      <a:pPr algn="ctr">
                        <a:lnSpc>
                          <a:spcPts val="2021"/>
                        </a:lnSpc>
                        <a:defRPr/>
                      </a:pPr>
                      <a:r>
                        <a:rPr lang="en-US" sz="1443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A</a:t>
                      </a:r>
                      <a:endParaRPr lang="en-US" sz="1100"/>
                    </a:p>
                  </a:txBody>
                  <a:tcPr marL="183363" marR="183363" marT="183363" marB="183363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20">
                <a:tc>
                  <a:txBody>
                    <a:bodyPr/>
                    <a:lstStyle/>
                    <a:p>
                      <a:pPr algn="ctr">
                        <a:lnSpc>
                          <a:spcPts val="2021"/>
                        </a:lnSpc>
                        <a:defRPr/>
                      </a:pPr>
                      <a:r>
                        <a:rPr lang="en-US" sz="1443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B</a:t>
                      </a:r>
                      <a:endParaRPr lang="en-US" sz="1100"/>
                    </a:p>
                  </a:txBody>
                  <a:tcPr marL="183363" marR="183363" marT="183363" marB="183363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120">
                <a:tc>
                  <a:txBody>
                    <a:bodyPr/>
                    <a:lstStyle/>
                    <a:p>
                      <a:pPr algn="ctr">
                        <a:lnSpc>
                          <a:spcPts val="2021"/>
                        </a:lnSpc>
                        <a:defRPr/>
                      </a:pPr>
                      <a:r>
                        <a:rPr lang="en-US" sz="1443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</a:t>
                      </a:r>
                      <a:endParaRPr lang="en-US" sz="1100"/>
                    </a:p>
                  </a:txBody>
                  <a:tcPr marL="183363" marR="183363" marT="183363" marB="183363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120">
                <a:tc>
                  <a:txBody>
                    <a:bodyPr/>
                    <a:lstStyle/>
                    <a:p>
                      <a:pPr algn="ctr">
                        <a:lnSpc>
                          <a:spcPts val="2021"/>
                        </a:lnSpc>
                        <a:defRPr/>
                      </a:pPr>
                      <a:endParaRPr lang="en-US" sz="1100"/>
                    </a:p>
                  </a:txBody>
                  <a:tcPr marL="183363" marR="183363" marT="183363" marB="183363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426">
                <a:tc>
                  <a:txBody>
                    <a:bodyPr/>
                    <a:lstStyle/>
                    <a:p>
                      <a:pPr algn="ctr">
                        <a:lnSpc>
                          <a:spcPts val="2021"/>
                        </a:lnSpc>
                        <a:defRPr/>
                      </a:pPr>
                      <a:endParaRPr lang="en-US" sz="1100"/>
                    </a:p>
                  </a:txBody>
                  <a:tcPr marL="183363" marR="183363" marT="183363" marB="183363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12047435" y="3802393"/>
            <a:ext cx="1896906" cy="32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7"/>
              </a:lnSpc>
              <a:spcBef>
                <a:spcPct val="0"/>
              </a:spcBef>
            </a:pPr>
            <a:r>
              <a:rPr lang="en-US" sz="188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Head pointer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047435" y="6395785"/>
            <a:ext cx="1896906" cy="32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7"/>
              </a:lnSpc>
              <a:spcBef>
                <a:spcPct val="0"/>
              </a:spcBef>
            </a:pPr>
            <a:r>
              <a:rPr lang="en-US" sz="188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Tail pointer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4301" y="122017"/>
            <a:ext cx="7642131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27.5 Indirect addressing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4560989" y="3884854"/>
          <a:ext cx="423948" cy="6205588"/>
        </p:xfrm>
        <a:graphic>
          <a:graphicData uri="http://schemas.openxmlformats.org/drawingml/2006/table">
            <a:tbl>
              <a:tblPr/>
              <a:tblGrid>
                <a:gridCol w="423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0770">
                <a:tc>
                  <a:txBody>
                    <a:bodyPr/>
                    <a:lstStyle/>
                    <a:p>
                      <a:pPr algn="ctr">
                        <a:lnSpc>
                          <a:spcPts val="2196"/>
                        </a:lnSpc>
                        <a:defRPr/>
                      </a:pPr>
                      <a:r>
                        <a:rPr lang="en-US" sz="156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A</a:t>
                      </a:r>
                      <a:endParaRPr lang="en-US" sz="1100"/>
                    </a:p>
                  </a:txBody>
                  <a:tcPr marL="199274" marR="199274" marT="199274" marB="199274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770">
                <a:tc>
                  <a:txBody>
                    <a:bodyPr/>
                    <a:lstStyle/>
                    <a:p>
                      <a:pPr algn="ctr">
                        <a:lnSpc>
                          <a:spcPts val="2196"/>
                        </a:lnSpc>
                        <a:defRPr/>
                      </a:pPr>
                      <a:r>
                        <a:rPr lang="en-US" sz="156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B</a:t>
                      </a:r>
                      <a:endParaRPr lang="en-US" sz="1100"/>
                    </a:p>
                  </a:txBody>
                  <a:tcPr marL="199274" marR="199274" marT="199274" marB="199274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770">
                <a:tc>
                  <a:txBody>
                    <a:bodyPr/>
                    <a:lstStyle/>
                    <a:p>
                      <a:pPr algn="ctr">
                        <a:lnSpc>
                          <a:spcPts val="2196"/>
                        </a:lnSpc>
                        <a:defRPr/>
                      </a:pPr>
                      <a:r>
                        <a:rPr lang="en-US" sz="156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</a:t>
                      </a:r>
                      <a:endParaRPr lang="en-US" sz="1100"/>
                    </a:p>
                  </a:txBody>
                  <a:tcPr marL="199274" marR="199274" marT="199274" marB="199274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0770">
                <a:tc>
                  <a:txBody>
                    <a:bodyPr/>
                    <a:lstStyle/>
                    <a:p>
                      <a:pPr algn="ctr">
                        <a:lnSpc>
                          <a:spcPts val="2196"/>
                        </a:lnSpc>
                        <a:defRPr/>
                      </a:pPr>
                      <a:endParaRPr lang="en-US" sz="1100"/>
                    </a:p>
                  </a:txBody>
                  <a:tcPr marL="199274" marR="199274" marT="199274" marB="199274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100">
                <a:tc>
                  <a:txBody>
                    <a:bodyPr/>
                    <a:lstStyle/>
                    <a:p>
                      <a:pPr algn="ctr">
                        <a:lnSpc>
                          <a:spcPts val="2196"/>
                        </a:lnSpc>
                        <a:defRPr/>
                      </a:pPr>
                      <a:r>
                        <a:rPr lang="en-US" sz="156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200</a:t>
                      </a:r>
                      <a:endParaRPr lang="en-US" sz="1100"/>
                    </a:p>
                  </a:txBody>
                  <a:tcPr marL="199274" marR="199274" marT="199274" marB="199274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3100">
                <a:tc>
                  <a:txBody>
                    <a:bodyPr/>
                    <a:lstStyle/>
                    <a:p>
                      <a:pPr algn="ctr">
                        <a:lnSpc>
                          <a:spcPts val="2196"/>
                        </a:lnSpc>
                        <a:defRPr/>
                      </a:pPr>
                      <a:r>
                        <a:rPr lang="en-US" sz="1569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202</a:t>
                      </a:r>
                      <a:endParaRPr lang="en-US" sz="1100"/>
                    </a:p>
                  </a:txBody>
                  <a:tcPr marL="199274" marR="199274" marT="199274" marB="199274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2540490" y="2918874"/>
            <a:ext cx="7012413" cy="6862039"/>
            <a:chOff x="0" y="0"/>
            <a:chExt cx="1752095" cy="17145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2095" cy="1714523"/>
            </a:xfrm>
            <a:custGeom>
              <a:avLst/>
              <a:gdLst/>
              <a:ahLst/>
              <a:cxnLst/>
              <a:rect l="l" t="t" r="r" b="b"/>
              <a:pathLst>
                <a:path w="1752095" h="1714523">
                  <a:moveTo>
                    <a:pt x="0" y="0"/>
                  </a:moveTo>
                  <a:lnTo>
                    <a:pt x="1752095" y="0"/>
                  </a:lnTo>
                  <a:lnTo>
                    <a:pt x="1752095" y="1714523"/>
                  </a:lnTo>
                  <a:lnTo>
                    <a:pt x="0" y="171452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752095" cy="1743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65042" y="2944848"/>
            <a:ext cx="5885969" cy="461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5"/>
              </a:lnSpc>
            </a:pPr>
            <a:r>
              <a:rPr lang="en-US" sz="218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STI TAILPTR</a:t>
            </a:r>
          </a:p>
          <a:p>
            <a:pPr algn="ctr">
              <a:lnSpc>
                <a:spcPts val="3055"/>
              </a:lnSpc>
            </a:pPr>
            <a:r>
              <a:rPr lang="en-US" sz="218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LDD TAILPTR</a:t>
            </a:r>
          </a:p>
          <a:p>
            <a:pPr algn="ctr">
              <a:lnSpc>
                <a:spcPts val="3055"/>
              </a:lnSpc>
            </a:pPr>
            <a:r>
              <a:rPr lang="en-US" sz="218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 ACC</a:t>
            </a:r>
          </a:p>
          <a:p>
            <a:pPr algn="ctr">
              <a:lnSpc>
                <a:spcPts val="3055"/>
              </a:lnSpc>
            </a:pPr>
            <a:r>
              <a:rPr lang="en-US" sz="218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STO TAILPTR</a:t>
            </a:r>
          </a:p>
          <a:p>
            <a:pPr algn="ctr">
              <a:lnSpc>
                <a:spcPts val="3055"/>
              </a:lnSpc>
            </a:pPr>
            <a:r>
              <a:rPr lang="en-US" sz="218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JMP ENDQ</a:t>
            </a:r>
          </a:p>
          <a:p>
            <a:pPr algn="ctr">
              <a:lnSpc>
                <a:spcPts val="3055"/>
              </a:lnSpc>
            </a:pPr>
            <a:endParaRPr lang="en-US" sz="218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055"/>
              </a:lnSpc>
            </a:pPr>
            <a:r>
              <a:rPr lang="en-US" sz="218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LDI HEADPTR</a:t>
            </a:r>
          </a:p>
          <a:p>
            <a:pPr algn="ctr">
              <a:lnSpc>
                <a:spcPts val="3055"/>
              </a:lnSpc>
            </a:pPr>
            <a:r>
              <a:rPr lang="en-US" sz="218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OUT</a:t>
            </a:r>
          </a:p>
          <a:p>
            <a:pPr algn="ctr">
              <a:lnSpc>
                <a:spcPts val="3055"/>
              </a:lnSpc>
            </a:pPr>
            <a:r>
              <a:rPr lang="en-US" sz="218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LDD HEADPTR</a:t>
            </a:r>
          </a:p>
          <a:p>
            <a:pPr algn="ctr">
              <a:lnSpc>
                <a:spcPts val="3055"/>
              </a:lnSpc>
            </a:pPr>
            <a:r>
              <a:rPr lang="en-US" sz="218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 ACC</a:t>
            </a:r>
          </a:p>
          <a:p>
            <a:pPr algn="ctr">
              <a:lnSpc>
                <a:spcPts val="3055"/>
              </a:lnSpc>
            </a:pPr>
            <a:r>
              <a:rPr lang="en-US" sz="218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STO HEADPTR</a:t>
            </a:r>
          </a:p>
          <a:p>
            <a:pPr algn="ctr">
              <a:lnSpc>
                <a:spcPts val="3055"/>
              </a:lnSpc>
              <a:spcBef>
                <a:spcPct val="0"/>
              </a:spcBef>
            </a:pPr>
            <a:r>
              <a:rPr lang="en-US" sz="218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JMP ENDQ</a:t>
            </a:r>
          </a:p>
        </p:txBody>
      </p:sp>
      <p:sp>
        <p:nvSpPr>
          <p:cNvPr id="10" name="Freeform 10"/>
          <p:cNvSpPr/>
          <p:nvPr/>
        </p:nvSpPr>
        <p:spPr>
          <a:xfrm rot="-10800000">
            <a:off x="7458086" y="5366324"/>
            <a:ext cx="424364" cy="2095623"/>
          </a:xfrm>
          <a:custGeom>
            <a:avLst/>
            <a:gdLst/>
            <a:ahLst/>
            <a:cxnLst/>
            <a:rect l="l" t="t" r="r" b="b"/>
            <a:pathLst>
              <a:path w="424364" h="2095623">
                <a:moveTo>
                  <a:pt x="0" y="0"/>
                </a:moveTo>
                <a:lnTo>
                  <a:pt x="424364" y="0"/>
                </a:lnTo>
                <a:lnTo>
                  <a:pt x="424364" y="2095623"/>
                </a:lnTo>
                <a:lnTo>
                  <a:pt x="0" y="20956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1" name="TextBox 11"/>
          <p:cNvSpPr txBox="1"/>
          <p:nvPr/>
        </p:nvSpPr>
        <p:spPr>
          <a:xfrm>
            <a:off x="384809" y="1938701"/>
            <a:ext cx="11399657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Example: Simple Queue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80297" y="7803850"/>
            <a:ext cx="2061508" cy="354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6"/>
              </a:lnSpc>
              <a:spcBef>
                <a:spcPct val="0"/>
              </a:spcBef>
            </a:pPr>
            <a:r>
              <a:rPr lang="en-US" sz="204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Head pointer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380297" y="8665212"/>
            <a:ext cx="2061508" cy="354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6"/>
              </a:lnSpc>
              <a:spcBef>
                <a:spcPct val="0"/>
              </a:spcBef>
            </a:pPr>
            <a:r>
              <a:rPr lang="en-US" sz="204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Tail pointer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27271" y="2926449"/>
            <a:ext cx="1468952" cy="408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3"/>
              </a:lnSpc>
              <a:spcBef>
                <a:spcPct val="0"/>
              </a:spcBef>
            </a:pPr>
            <a:r>
              <a:rPr lang="en-US" sz="2445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JOINQ: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57641" y="5232553"/>
            <a:ext cx="1468952" cy="408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3"/>
              </a:lnSpc>
              <a:spcBef>
                <a:spcPct val="0"/>
              </a:spcBef>
            </a:pPr>
            <a:r>
              <a:rPr lang="en-US" sz="2445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LEAVEQ: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27271" y="7596458"/>
            <a:ext cx="1468952" cy="408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3"/>
              </a:lnSpc>
              <a:spcBef>
                <a:spcPct val="0"/>
              </a:spcBef>
            </a:pPr>
            <a:r>
              <a:rPr lang="en-US" sz="2445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ENDQ: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65746" y="8133796"/>
            <a:ext cx="1652742" cy="408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3"/>
              </a:lnSpc>
              <a:spcBef>
                <a:spcPct val="0"/>
              </a:spcBef>
            </a:pPr>
            <a:r>
              <a:rPr lang="en-US" sz="2445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HEADPTR: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65746" y="8674737"/>
            <a:ext cx="1652742" cy="408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3"/>
              </a:lnSpc>
              <a:spcBef>
                <a:spcPct val="0"/>
              </a:spcBef>
            </a:pPr>
            <a:r>
              <a:rPr lang="en-US" sz="2445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TAILPTR: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764223" y="8220040"/>
            <a:ext cx="6365072" cy="408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3"/>
              </a:lnSpc>
              <a:spcBef>
                <a:spcPct val="0"/>
              </a:spcBef>
            </a:pPr>
            <a:r>
              <a:rPr lang="en-US" sz="244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QSTART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64223" y="8759179"/>
            <a:ext cx="6365072" cy="408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3"/>
              </a:lnSpc>
              <a:spcBef>
                <a:spcPct val="0"/>
              </a:spcBef>
            </a:pPr>
            <a:r>
              <a:rPr lang="en-US" sz="244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QSTART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457641" y="9209757"/>
            <a:ext cx="1468952" cy="408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3"/>
              </a:lnSpc>
              <a:spcBef>
                <a:spcPct val="0"/>
              </a:spcBef>
            </a:pPr>
            <a:r>
              <a:rPr lang="en-US" sz="2445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QSTART: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764223" y="9209757"/>
            <a:ext cx="6487608" cy="408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3"/>
              </a:lnSpc>
              <a:spcBef>
                <a:spcPct val="0"/>
              </a:spcBef>
            </a:pPr>
            <a:r>
              <a:rPr lang="en-US" sz="244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 ”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990424" y="5997903"/>
            <a:ext cx="1404062" cy="107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6"/>
              </a:lnSpc>
              <a:spcBef>
                <a:spcPct val="0"/>
              </a:spcBef>
            </a:pPr>
            <a:r>
              <a:rPr lang="en-US" sz="204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Removing item from the queue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380297" y="4041152"/>
            <a:ext cx="2061508" cy="354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6"/>
              </a:lnSpc>
              <a:spcBef>
                <a:spcPct val="0"/>
              </a:spcBef>
            </a:pPr>
            <a:r>
              <a:rPr lang="en-US" sz="204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380297" y="4942536"/>
            <a:ext cx="2061508" cy="354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6"/>
              </a:lnSpc>
              <a:spcBef>
                <a:spcPct val="0"/>
              </a:spcBef>
            </a:pPr>
            <a:r>
              <a:rPr lang="en-US" sz="204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380297" y="5922501"/>
            <a:ext cx="2061508" cy="354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6"/>
              </a:lnSpc>
              <a:spcBef>
                <a:spcPct val="0"/>
              </a:spcBef>
            </a:pPr>
            <a:r>
              <a:rPr lang="en-US" sz="204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380297" y="6819729"/>
            <a:ext cx="2061508" cy="354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6"/>
              </a:lnSpc>
              <a:spcBef>
                <a:spcPct val="0"/>
              </a:spcBef>
            </a:pPr>
            <a:r>
              <a:rPr lang="en-US" sz="204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203</a:t>
            </a:r>
          </a:p>
        </p:txBody>
      </p:sp>
      <p:sp>
        <p:nvSpPr>
          <p:cNvPr id="28" name="Freeform 28"/>
          <p:cNvSpPr/>
          <p:nvPr/>
        </p:nvSpPr>
        <p:spPr>
          <a:xfrm rot="-10800000">
            <a:off x="7458086" y="2982948"/>
            <a:ext cx="424364" cy="2095623"/>
          </a:xfrm>
          <a:custGeom>
            <a:avLst/>
            <a:gdLst/>
            <a:ahLst/>
            <a:cxnLst/>
            <a:rect l="l" t="t" r="r" b="b"/>
            <a:pathLst>
              <a:path w="424364" h="2095623">
                <a:moveTo>
                  <a:pt x="0" y="0"/>
                </a:moveTo>
                <a:lnTo>
                  <a:pt x="424364" y="0"/>
                </a:lnTo>
                <a:lnTo>
                  <a:pt x="424364" y="2095623"/>
                </a:lnTo>
                <a:lnTo>
                  <a:pt x="0" y="20956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9" name="TextBox 29"/>
          <p:cNvSpPr txBox="1"/>
          <p:nvPr/>
        </p:nvSpPr>
        <p:spPr>
          <a:xfrm>
            <a:off x="7990424" y="3529120"/>
            <a:ext cx="1404062" cy="107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6"/>
              </a:lnSpc>
              <a:spcBef>
                <a:spcPct val="0"/>
              </a:spcBef>
            </a:pPr>
            <a:r>
              <a:rPr lang="en-US" sz="204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Adding item to the queue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14301" y="122017"/>
            <a:ext cx="7642131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27.5 Indirect addressing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53362" y="3514442"/>
            <a:ext cx="2578444" cy="2578444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274919" y="3514442"/>
            <a:ext cx="2578444" cy="2578444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6" name="Freeform 6"/>
          <p:cNvSpPr/>
          <p:nvPr/>
        </p:nvSpPr>
        <p:spPr>
          <a:xfrm rot="-5400000" flipH="1" flipV="1">
            <a:off x="13013081" y="3514442"/>
            <a:ext cx="2578444" cy="2578444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2578444" y="2578443"/>
                </a:moveTo>
                <a:lnTo>
                  <a:pt x="0" y="2578443"/>
                </a:lnTo>
                <a:lnTo>
                  <a:pt x="0" y="0"/>
                </a:lnTo>
                <a:lnTo>
                  <a:pt x="2578444" y="0"/>
                </a:lnTo>
                <a:lnTo>
                  <a:pt x="2578444" y="257844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 rot="-5400000">
            <a:off x="2696475" y="3514442"/>
            <a:ext cx="2578444" cy="2578444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0" y="0"/>
                </a:moveTo>
                <a:lnTo>
                  <a:pt x="2578444" y="0"/>
                </a:lnTo>
                <a:lnTo>
                  <a:pt x="2578444" y="2578443"/>
                </a:lnTo>
                <a:lnTo>
                  <a:pt x="0" y="2578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4170772" y="2206987"/>
            <a:ext cx="10304758" cy="1097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41"/>
              </a:lnSpc>
              <a:spcBef>
                <a:spcPct val="0"/>
              </a:spcBef>
            </a:pPr>
            <a:r>
              <a:rPr lang="en-US" sz="6868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Chapter Outline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30919" y="4277283"/>
            <a:ext cx="1929700" cy="882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03"/>
              </a:lnSpc>
              <a:spcBef>
                <a:spcPct val="0"/>
              </a:spcBef>
            </a:pPr>
            <a:r>
              <a:rPr lang="en-US" sz="191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Understanding the Processor's Instruction Set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40444" y="3769597"/>
            <a:ext cx="165347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27.1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33653" y="4362379"/>
            <a:ext cx="2314935" cy="100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5"/>
              </a:lnSpc>
              <a:spcBef>
                <a:spcPct val="0"/>
              </a:spcBef>
            </a:pPr>
            <a:r>
              <a:rPr lang="en-US" sz="217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Using Symbolic Addressing in Programming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64383" y="3769597"/>
            <a:ext cx="165347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27.2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63449" y="4301761"/>
            <a:ext cx="2366752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24"/>
              </a:lnSpc>
              <a:spcBef>
                <a:spcPct val="0"/>
              </a:spcBef>
            </a:pPr>
            <a:r>
              <a:rPr lang="en-US" sz="2187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Solving Problems with Assembly Language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20088" y="3749523"/>
            <a:ext cx="165347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27.3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75006" y="4686071"/>
            <a:ext cx="1785305" cy="684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2181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Indirect addressing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240921" y="4286021"/>
            <a:ext cx="165347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27.5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835069" y="3323234"/>
            <a:ext cx="3452931" cy="3164140"/>
          </a:xfrm>
          <a:custGeom>
            <a:avLst/>
            <a:gdLst/>
            <a:ahLst/>
            <a:cxnLst/>
            <a:rect l="l" t="t" r="r" b="b"/>
            <a:pathLst>
              <a:path w="3452931" h="3164140">
                <a:moveTo>
                  <a:pt x="0" y="0"/>
                </a:moveTo>
                <a:lnTo>
                  <a:pt x="3452931" y="0"/>
                </a:lnTo>
                <a:lnTo>
                  <a:pt x="3452931" y="3164140"/>
                </a:lnTo>
                <a:lnTo>
                  <a:pt x="0" y="3164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8" name="Group 18"/>
          <p:cNvGrpSpPr/>
          <p:nvPr/>
        </p:nvGrpSpPr>
        <p:grpSpPr>
          <a:xfrm>
            <a:off x="10434638" y="3514442"/>
            <a:ext cx="2578444" cy="2578444"/>
            <a:chOff x="0" y="0"/>
            <a:chExt cx="1913890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698506" y="4277283"/>
            <a:ext cx="2115959" cy="1316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89"/>
              </a:lnSpc>
              <a:spcBef>
                <a:spcPct val="0"/>
              </a:spcBef>
            </a:pPr>
            <a:r>
              <a:rPr lang="en-US" sz="2157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Addressing Modes: Absolute vs. Relative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897122" y="3749523"/>
            <a:ext cx="1653475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27.4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7832" y="1542562"/>
            <a:ext cx="9682484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Data Movement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47832" y="2222312"/>
            <a:ext cx="10929395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involves loading data into a register / storing data in memory.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50223" y="3593863"/>
            <a:ext cx="3276218" cy="762473"/>
            <a:chOff x="0" y="0"/>
            <a:chExt cx="910857" cy="2119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50223" y="4515917"/>
            <a:ext cx="3276218" cy="762473"/>
            <a:chOff x="0" y="0"/>
            <a:chExt cx="910857" cy="21198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50223" y="5440808"/>
            <a:ext cx="3276218" cy="762473"/>
            <a:chOff x="0" y="0"/>
            <a:chExt cx="910857" cy="21198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50223" y="6365699"/>
            <a:ext cx="3276218" cy="762473"/>
            <a:chOff x="0" y="0"/>
            <a:chExt cx="910857" cy="21198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0223" y="7290590"/>
            <a:ext cx="3276218" cy="762473"/>
            <a:chOff x="0" y="0"/>
            <a:chExt cx="910857" cy="21198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50223" y="8215481"/>
            <a:ext cx="3276218" cy="762473"/>
            <a:chOff x="0" y="0"/>
            <a:chExt cx="910857" cy="21198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50223" y="9140373"/>
            <a:ext cx="3276218" cy="762473"/>
            <a:chOff x="0" y="0"/>
            <a:chExt cx="910857" cy="21198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027250" y="2965246"/>
            <a:ext cx="2122163" cy="62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2D3240"/>
                </a:solidFill>
                <a:latin typeface="Alatsi"/>
                <a:ea typeface="Alatsi"/>
                <a:cs typeface="Alatsi"/>
                <a:sym typeface="Alatsi"/>
              </a:rPr>
              <a:t>Opcode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4909647" y="3593863"/>
            <a:ext cx="2615176" cy="762473"/>
            <a:chOff x="0" y="0"/>
            <a:chExt cx="727073" cy="21198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909647" y="4515917"/>
            <a:ext cx="2615176" cy="762473"/>
            <a:chOff x="0" y="0"/>
            <a:chExt cx="727073" cy="21198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909647" y="5453951"/>
            <a:ext cx="2615176" cy="762473"/>
            <a:chOff x="0" y="0"/>
            <a:chExt cx="727073" cy="21198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909647" y="6378349"/>
            <a:ext cx="2615176" cy="762473"/>
            <a:chOff x="0" y="0"/>
            <a:chExt cx="727073" cy="21198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909647" y="7302747"/>
            <a:ext cx="2615176" cy="762473"/>
            <a:chOff x="0" y="0"/>
            <a:chExt cx="727073" cy="21198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909647" y="8240781"/>
            <a:ext cx="2615176" cy="762473"/>
            <a:chOff x="0" y="0"/>
            <a:chExt cx="727073" cy="21198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909647" y="9140373"/>
            <a:ext cx="2615176" cy="762473"/>
            <a:chOff x="0" y="0"/>
            <a:chExt cx="727073" cy="211983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5156153" y="2987948"/>
            <a:ext cx="2122163" cy="62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2D3240"/>
                </a:solidFill>
                <a:latin typeface="Alatsi"/>
                <a:ea typeface="Alatsi"/>
                <a:cs typeface="Alatsi"/>
                <a:sym typeface="Alatsi"/>
              </a:rPr>
              <a:t>Operand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7751453" y="3593863"/>
            <a:ext cx="9256330" cy="762473"/>
            <a:chOff x="0" y="0"/>
            <a:chExt cx="2573452" cy="211983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11318536" y="2965246"/>
            <a:ext cx="2122163" cy="62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2D3240"/>
                </a:solidFill>
                <a:latin typeface="Alatsi"/>
                <a:ea typeface="Alatsi"/>
                <a:cs typeface="Alatsi"/>
                <a:sym typeface="Alatsi"/>
              </a:rPr>
              <a:t>Explanation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7751453" y="4515917"/>
            <a:ext cx="9256330" cy="762473"/>
            <a:chOff x="0" y="0"/>
            <a:chExt cx="2573452" cy="211983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7751453" y="5440315"/>
            <a:ext cx="9256330" cy="762473"/>
            <a:chOff x="0" y="0"/>
            <a:chExt cx="2573452" cy="211983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7797108" y="6362370"/>
            <a:ext cx="9256330" cy="762473"/>
            <a:chOff x="0" y="0"/>
            <a:chExt cx="2573452" cy="211983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108" y="7302747"/>
            <a:ext cx="9256330" cy="762473"/>
            <a:chOff x="0" y="0"/>
            <a:chExt cx="2573452" cy="211983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7797108" y="8227145"/>
            <a:ext cx="9256330" cy="762473"/>
            <a:chOff x="0" y="0"/>
            <a:chExt cx="2573452" cy="211983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7797108" y="9140373"/>
            <a:ext cx="9256330" cy="762473"/>
            <a:chOff x="0" y="0"/>
            <a:chExt cx="2573452" cy="211983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1698019" y="3647773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LDM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698019" y="4569827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LDR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698019" y="5487940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LDD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698019" y="6409995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LDI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698019" y="7347247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LDX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698019" y="8269302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MOV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698019" y="9187505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STO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5298463" y="3695064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#n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5298463" y="4588877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#n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5219105" y="5555152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&lt;Address&gt;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5219105" y="6479550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&lt;Address&gt;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219105" y="7422780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&lt;Address&gt;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219105" y="8341445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&lt;register&gt;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219105" y="9284675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&lt;Address&gt;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8096322" y="3695064"/>
            <a:ext cx="8573570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Immediate addressing. Load the number n to </a:t>
            </a:r>
            <a:r>
              <a:rPr lang="en-US" sz="2699">
                <a:solidFill>
                  <a:srgbClr val="FFDE59"/>
                </a:solidFill>
                <a:latin typeface="Sailors"/>
                <a:ea typeface="Sailors"/>
                <a:cs typeface="Sailors"/>
                <a:sym typeface="Sailors"/>
              </a:rPr>
              <a:t>acc</a:t>
            </a: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.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8092832" y="4618290"/>
            <a:ext cx="8573570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Immediate addressing. Load the number n to </a:t>
            </a:r>
            <a:r>
              <a:rPr lang="en-US" sz="2699">
                <a:solidFill>
                  <a:srgbClr val="FFDE59"/>
                </a:solidFill>
                <a:latin typeface="Sailors"/>
                <a:ea typeface="Sailors"/>
                <a:cs typeface="Sailors"/>
                <a:sym typeface="Sailors"/>
              </a:rPr>
              <a:t>IX</a:t>
            </a: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.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020122" y="5609478"/>
            <a:ext cx="8573570" cy="384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Direct addressing. load the </a:t>
            </a:r>
            <a:r>
              <a:rPr lang="en-US" sz="2099">
                <a:solidFill>
                  <a:srgbClr val="FFDE59"/>
                </a:solidFill>
                <a:latin typeface="Sailors"/>
                <a:ea typeface="Sailors"/>
                <a:cs typeface="Sailors"/>
                <a:sym typeface="Sailors"/>
              </a:rPr>
              <a:t>contents</a:t>
            </a:r>
            <a:r>
              <a:rPr lang="en-US" sz="20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 at the given address to acc.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8020122" y="6348171"/>
            <a:ext cx="8573570" cy="756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indirect addressing. The address to be used is at </a:t>
            </a:r>
            <a:r>
              <a:rPr lang="en-US" sz="2099">
                <a:solidFill>
                  <a:srgbClr val="FFDE59"/>
                </a:solidFill>
                <a:latin typeface="Sailors"/>
                <a:ea typeface="Sailors"/>
                <a:cs typeface="Sailors"/>
                <a:sym typeface="Sailors"/>
              </a:rPr>
              <a:t>the given address.</a:t>
            </a:r>
            <a:r>
              <a:rPr lang="en-US" sz="20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 load the contents of this second address to acc.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8020122" y="7295907"/>
            <a:ext cx="8573570" cy="685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indexed addressing. form the address from </a:t>
            </a:r>
            <a:r>
              <a:rPr lang="en-US" sz="1899">
                <a:solidFill>
                  <a:srgbClr val="FFDE59"/>
                </a:solidFill>
                <a:latin typeface="Sailors"/>
                <a:ea typeface="Sailors"/>
                <a:cs typeface="Sailors"/>
                <a:sym typeface="Sailors"/>
              </a:rPr>
              <a:t>&lt;address&gt; + the contents of the index register</a:t>
            </a:r>
            <a:r>
              <a:rPr lang="en-US" sz="18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. Copy the </a:t>
            </a:r>
            <a:r>
              <a:rPr lang="en-US" sz="1899">
                <a:solidFill>
                  <a:srgbClr val="FFDE59"/>
                </a:solidFill>
                <a:latin typeface="Sailors"/>
                <a:ea typeface="Sailors"/>
                <a:cs typeface="Sailors"/>
                <a:sym typeface="Sailors"/>
              </a:rPr>
              <a:t>contents</a:t>
            </a:r>
            <a:r>
              <a:rPr lang="en-US" sz="18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 of this calculated address to acc.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8020122" y="8393564"/>
            <a:ext cx="8573570" cy="35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move the contents of the accumulator to the given register.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8020122" y="9322993"/>
            <a:ext cx="8573570" cy="35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store the contents of acc at the given address. </a:t>
            </a:r>
          </a:p>
        </p:txBody>
      </p:sp>
      <p:grpSp>
        <p:nvGrpSpPr>
          <p:cNvPr id="91" name="Group 91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93" name="TextBox 93"/>
          <p:cNvSpPr txBox="1"/>
          <p:nvPr/>
        </p:nvSpPr>
        <p:spPr>
          <a:xfrm>
            <a:off x="246002" y="-10224"/>
            <a:ext cx="7850320" cy="103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37"/>
              </a:lnSpc>
              <a:spcBef>
                <a:spcPct val="0"/>
              </a:spcBef>
            </a:pPr>
            <a:r>
              <a:rPr lang="en-US" sz="3515" b="1" spc="-10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27.1 Understanding the Processor's Instruction Set</a:t>
            </a:r>
          </a:p>
        </p:txBody>
      </p:sp>
      <p:sp>
        <p:nvSpPr>
          <p:cNvPr id="94" name="Freeform 9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7832" y="1542562"/>
            <a:ext cx="9682484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Data Movement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47832" y="2222312"/>
            <a:ext cx="10929395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involves loading data into a register / storing data in memory.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50223" y="3593863"/>
            <a:ext cx="3276218" cy="762473"/>
            <a:chOff x="0" y="0"/>
            <a:chExt cx="910857" cy="2119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50223" y="4515917"/>
            <a:ext cx="3276218" cy="762473"/>
            <a:chOff x="0" y="0"/>
            <a:chExt cx="910857" cy="21198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027250" y="2965246"/>
            <a:ext cx="2122163" cy="62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2D3240"/>
                </a:solidFill>
                <a:latin typeface="Alatsi"/>
                <a:ea typeface="Alatsi"/>
                <a:cs typeface="Alatsi"/>
                <a:sym typeface="Alatsi"/>
              </a:rPr>
              <a:t>Opcode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909647" y="3593863"/>
            <a:ext cx="2615176" cy="762473"/>
            <a:chOff x="0" y="0"/>
            <a:chExt cx="727073" cy="2119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909647" y="4515917"/>
            <a:ext cx="2615176" cy="762473"/>
            <a:chOff x="0" y="0"/>
            <a:chExt cx="727073" cy="21198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156153" y="2987948"/>
            <a:ext cx="2122163" cy="62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2D3240"/>
                </a:solidFill>
                <a:latin typeface="Alatsi"/>
                <a:ea typeface="Alatsi"/>
                <a:cs typeface="Alatsi"/>
                <a:sym typeface="Alatsi"/>
              </a:rPr>
              <a:t>Operand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751453" y="3593863"/>
            <a:ext cx="9256330" cy="762473"/>
            <a:chOff x="0" y="0"/>
            <a:chExt cx="2573452" cy="21198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318536" y="2965246"/>
            <a:ext cx="2122163" cy="62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2D3240"/>
                </a:solidFill>
                <a:latin typeface="Alatsi"/>
                <a:ea typeface="Alatsi"/>
                <a:cs typeface="Alatsi"/>
                <a:sym typeface="Alatsi"/>
              </a:rPr>
              <a:t>Explanation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7751453" y="4515917"/>
            <a:ext cx="9256330" cy="762473"/>
            <a:chOff x="0" y="0"/>
            <a:chExt cx="2573452" cy="21198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698019" y="3647773"/>
            <a:ext cx="2780626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STX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98019" y="4569827"/>
            <a:ext cx="2780626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STI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298463" y="3695064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&lt;address&gt;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298463" y="4588877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&lt;address&gt;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31" name="Freeform 31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2" name="TextBox 32"/>
          <p:cNvSpPr txBox="1"/>
          <p:nvPr/>
        </p:nvSpPr>
        <p:spPr>
          <a:xfrm>
            <a:off x="8096322" y="4485756"/>
            <a:ext cx="8573570" cy="756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indirect addressing. The address to be used is at </a:t>
            </a:r>
            <a:r>
              <a:rPr lang="en-US" sz="2099">
                <a:solidFill>
                  <a:srgbClr val="FFDE59"/>
                </a:solidFill>
                <a:latin typeface="Sailors"/>
                <a:ea typeface="Sailors"/>
                <a:cs typeface="Sailors"/>
                <a:sym typeface="Sailors"/>
              </a:rPr>
              <a:t>the given address.</a:t>
            </a:r>
            <a:r>
              <a:rPr lang="en-US" sz="20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 Store the contents of ACC TO this second address.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092832" y="3599179"/>
            <a:ext cx="8573570" cy="685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indexed addressing. form the address from </a:t>
            </a:r>
            <a:r>
              <a:rPr lang="en-US" sz="1899">
                <a:solidFill>
                  <a:srgbClr val="FFDE59"/>
                </a:solidFill>
                <a:latin typeface="Sailors"/>
                <a:ea typeface="Sailors"/>
                <a:cs typeface="Sailors"/>
                <a:sym typeface="Sailors"/>
              </a:rPr>
              <a:t>&lt;address&gt; + the contents of the index register</a:t>
            </a:r>
            <a:r>
              <a:rPr lang="en-US" sz="18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. STORE the </a:t>
            </a:r>
            <a:r>
              <a:rPr lang="en-US" sz="1899">
                <a:solidFill>
                  <a:srgbClr val="FFDE59"/>
                </a:solidFill>
                <a:latin typeface="Sailors"/>
                <a:ea typeface="Sailors"/>
                <a:cs typeface="Sailors"/>
                <a:sym typeface="Sailors"/>
              </a:rPr>
              <a:t>contents</a:t>
            </a:r>
            <a:r>
              <a:rPr lang="en-US" sz="18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 of ACC TO this calculated address.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46002" y="-10224"/>
            <a:ext cx="7850320" cy="103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37"/>
              </a:lnSpc>
              <a:spcBef>
                <a:spcPct val="0"/>
              </a:spcBef>
            </a:pPr>
            <a:r>
              <a:rPr lang="en-US" sz="3515" b="1" spc="-10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27.1 Understanding the Processor's Instruction Set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TextBox 5"/>
          <p:cNvSpPr txBox="1"/>
          <p:nvPr/>
        </p:nvSpPr>
        <p:spPr>
          <a:xfrm>
            <a:off x="347832" y="1542562"/>
            <a:ext cx="9682484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Arithmetic Operations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44728" y="2942544"/>
            <a:ext cx="2122163" cy="62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2D3240"/>
                </a:solidFill>
                <a:latin typeface="Alatsi"/>
                <a:ea typeface="Alatsi"/>
                <a:cs typeface="Alatsi"/>
                <a:sym typeface="Alatsi"/>
              </a:rPr>
              <a:t>Opcode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73631" y="2965246"/>
            <a:ext cx="2122163" cy="62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2D3240"/>
                </a:solidFill>
                <a:latin typeface="Alatsi"/>
                <a:ea typeface="Alatsi"/>
                <a:cs typeface="Alatsi"/>
                <a:sym typeface="Alatsi"/>
              </a:rPr>
              <a:t>Operand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336014" y="2942544"/>
            <a:ext cx="2122163" cy="62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2D3240"/>
                </a:solidFill>
                <a:latin typeface="Alatsi"/>
                <a:ea typeface="Alatsi"/>
                <a:cs typeface="Alatsi"/>
                <a:sym typeface="Alatsi"/>
              </a:rPr>
              <a:t>Explanation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7832" y="2222312"/>
            <a:ext cx="1704196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involves adding and subtracting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50223" y="3593863"/>
            <a:ext cx="3276218" cy="762473"/>
            <a:chOff x="0" y="0"/>
            <a:chExt cx="910857" cy="21198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50223" y="4515917"/>
            <a:ext cx="3276218" cy="762473"/>
            <a:chOff x="0" y="0"/>
            <a:chExt cx="910857" cy="21198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0223" y="5440808"/>
            <a:ext cx="3276218" cy="762473"/>
            <a:chOff x="0" y="0"/>
            <a:chExt cx="910857" cy="21198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50223" y="6365699"/>
            <a:ext cx="3276218" cy="762473"/>
            <a:chOff x="0" y="0"/>
            <a:chExt cx="910857" cy="21198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50223" y="7290590"/>
            <a:ext cx="3276218" cy="762473"/>
            <a:chOff x="0" y="0"/>
            <a:chExt cx="910857" cy="21198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909647" y="3593863"/>
            <a:ext cx="2615176" cy="762473"/>
            <a:chOff x="0" y="0"/>
            <a:chExt cx="727073" cy="21198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909647" y="4515917"/>
            <a:ext cx="2615176" cy="762473"/>
            <a:chOff x="0" y="0"/>
            <a:chExt cx="727073" cy="21198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909647" y="5453951"/>
            <a:ext cx="2615176" cy="762473"/>
            <a:chOff x="0" y="0"/>
            <a:chExt cx="727073" cy="21198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909647" y="6378349"/>
            <a:ext cx="2615176" cy="762473"/>
            <a:chOff x="0" y="0"/>
            <a:chExt cx="727073" cy="21198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4909647" y="7302747"/>
            <a:ext cx="2615176" cy="762473"/>
            <a:chOff x="0" y="0"/>
            <a:chExt cx="727073" cy="21198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751453" y="3593863"/>
            <a:ext cx="9256330" cy="762473"/>
            <a:chOff x="0" y="0"/>
            <a:chExt cx="2573452" cy="211983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7751453" y="4515917"/>
            <a:ext cx="9256330" cy="762473"/>
            <a:chOff x="0" y="0"/>
            <a:chExt cx="2573452" cy="211983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7751453" y="5440315"/>
            <a:ext cx="9256330" cy="762473"/>
            <a:chOff x="0" y="0"/>
            <a:chExt cx="2573452" cy="211983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7797108" y="6362370"/>
            <a:ext cx="9256330" cy="762473"/>
            <a:chOff x="0" y="0"/>
            <a:chExt cx="2573452" cy="211983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797108" y="7302747"/>
            <a:ext cx="9256330" cy="762473"/>
            <a:chOff x="0" y="0"/>
            <a:chExt cx="2573452" cy="211983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1698019" y="3647773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Add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698019" y="4569827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Add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698019" y="6409995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Sub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698019" y="7347247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INC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298463" y="3695064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&lt;Address&gt;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219105" y="5555152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&lt;address&gt;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219105" y="6479550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#n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219105" y="7422780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&lt;register&gt;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096322" y="3695064"/>
            <a:ext cx="8573570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add the contents of the given address to the acc.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110310" y="4588877"/>
            <a:ext cx="8573570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add the denary number n to the acc.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092832" y="5545090"/>
            <a:ext cx="8573570" cy="42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subtract the contents of the given address from the acc.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092832" y="6429045"/>
            <a:ext cx="8573570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subtract the denary number n from the acc.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092832" y="7366297"/>
            <a:ext cx="8573570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Add 1 to the contents of the register (acc or Ix).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5298463" y="4608130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#n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706483" y="5494718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Sub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1450223" y="8208095"/>
            <a:ext cx="3276218" cy="762473"/>
            <a:chOff x="0" y="0"/>
            <a:chExt cx="910857" cy="211983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4909647" y="8220252"/>
            <a:ext cx="2615176" cy="762473"/>
            <a:chOff x="0" y="0"/>
            <a:chExt cx="727073" cy="211983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7797108" y="8220252"/>
            <a:ext cx="9256330" cy="762473"/>
            <a:chOff x="0" y="0"/>
            <a:chExt cx="2573452" cy="211983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79" name="TextBox 79"/>
          <p:cNvSpPr txBox="1"/>
          <p:nvPr/>
        </p:nvSpPr>
        <p:spPr>
          <a:xfrm>
            <a:off x="1698019" y="8264752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Dec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5219105" y="8340285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&lt;register&gt;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8092832" y="8349810"/>
            <a:ext cx="8573570" cy="44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subtract 1 from the content of the register (acc or ix).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246002" y="-10224"/>
            <a:ext cx="7850320" cy="103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37"/>
              </a:lnSpc>
              <a:spcBef>
                <a:spcPct val="0"/>
              </a:spcBef>
            </a:pPr>
            <a:r>
              <a:rPr lang="en-US" sz="3515" b="1" spc="-10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27.1 Understanding the Processor's Instruction Set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TextBox 5"/>
          <p:cNvSpPr txBox="1"/>
          <p:nvPr/>
        </p:nvSpPr>
        <p:spPr>
          <a:xfrm>
            <a:off x="347832" y="1542562"/>
            <a:ext cx="9682484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Comparisons and Jumps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7832" y="2222312"/>
            <a:ext cx="1704196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involves conditional / unconditional “jump” to a location in the memory address.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50223" y="3593863"/>
            <a:ext cx="3276218" cy="762473"/>
            <a:chOff x="0" y="0"/>
            <a:chExt cx="910857" cy="21198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50223" y="4515917"/>
            <a:ext cx="3276218" cy="762473"/>
            <a:chOff x="0" y="0"/>
            <a:chExt cx="910857" cy="21198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50223" y="5440808"/>
            <a:ext cx="3276218" cy="762473"/>
            <a:chOff x="0" y="0"/>
            <a:chExt cx="910857" cy="21198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0223" y="6365699"/>
            <a:ext cx="3276218" cy="762473"/>
            <a:chOff x="0" y="0"/>
            <a:chExt cx="910857" cy="21198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50223" y="7290590"/>
            <a:ext cx="3276218" cy="762473"/>
            <a:chOff x="0" y="0"/>
            <a:chExt cx="910857" cy="21198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027250" y="2965246"/>
            <a:ext cx="2122163" cy="62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2D3240"/>
                </a:solidFill>
                <a:latin typeface="Alatsi"/>
                <a:ea typeface="Alatsi"/>
                <a:cs typeface="Alatsi"/>
                <a:sym typeface="Alatsi"/>
              </a:rPr>
              <a:t>Opcode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4909647" y="3593863"/>
            <a:ext cx="2615176" cy="762473"/>
            <a:chOff x="0" y="0"/>
            <a:chExt cx="727073" cy="21198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09647" y="4515917"/>
            <a:ext cx="2615176" cy="762473"/>
            <a:chOff x="0" y="0"/>
            <a:chExt cx="727073" cy="21198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909647" y="5453951"/>
            <a:ext cx="2615176" cy="762473"/>
            <a:chOff x="0" y="0"/>
            <a:chExt cx="727073" cy="21198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909647" y="6378349"/>
            <a:ext cx="2615176" cy="762473"/>
            <a:chOff x="0" y="0"/>
            <a:chExt cx="727073" cy="21198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909647" y="7302747"/>
            <a:ext cx="2615176" cy="762473"/>
            <a:chOff x="0" y="0"/>
            <a:chExt cx="727073" cy="21198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5156153" y="2987948"/>
            <a:ext cx="2122163" cy="62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2D3240"/>
                </a:solidFill>
                <a:latin typeface="Alatsi"/>
                <a:ea typeface="Alatsi"/>
                <a:cs typeface="Alatsi"/>
                <a:sym typeface="Alatsi"/>
              </a:rPr>
              <a:t>Operand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7751453" y="3593863"/>
            <a:ext cx="9256330" cy="762473"/>
            <a:chOff x="0" y="0"/>
            <a:chExt cx="2573452" cy="211983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1318536" y="2965246"/>
            <a:ext cx="2122163" cy="62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2D3240"/>
                </a:solidFill>
                <a:latin typeface="Alatsi"/>
                <a:ea typeface="Alatsi"/>
                <a:cs typeface="Alatsi"/>
                <a:sym typeface="Alatsi"/>
              </a:rPr>
              <a:t>Explanation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7751453" y="4515917"/>
            <a:ext cx="9256330" cy="762473"/>
            <a:chOff x="0" y="0"/>
            <a:chExt cx="2573452" cy="211983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7751453" y="5440315"/>
            <a:ext cx="9256330" cy="762473"/>
            <a:chOff x="0" y="0"/>
            <a:chExt cx="2573452" cy="211983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7797108" y="6362370"/>
            <a:ext cx="9256330" cy="762473"/>
            <a:chOff x="0" y="0"/>
            <a:chExt cx="2573452" cy="211983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797108" y="7302747"/>
            <a:ext cx="9256330" cy="762473"/>
            <a:chOff x="0" y="0"/>
            <a:chExt cx="2573452" cy="211983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1698019" y="3647773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JMP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698019" y="4569827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CMP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698019" y="6409995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CMI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698019" y="7347247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JPE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298463" y="3695064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&lt;Address&gt;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219105" y="5555152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#n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219105" y="6479550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&lt;Address&gt;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219105" y="7422780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&lt;Address&gt;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096322" y="3695064"/>
            <a:ext cx="8573570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Jump to the given address.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092832" y="4650692"/>
            <a:ext cx="8573570" cy="40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Compare the contents of acc with the contents of &lt;address&gt;.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092832" y="5545090"/>
            <a:ext cx="8573570" cy="40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Compare the contents of acc with the number n.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020122" y="6348171"/>
            <a:ext cx="8573570" cy="685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Indirect addressing. the address to be used is at the given address. compare the contents of acc with the contents of this second address.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020122" y="7305432"/>
            <a:ext cx="8573570" cy="711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following a compare instruction, jump to &lt;address&gt; if the compare was true.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5298463" y="4608130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&lt;Address&gt;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706483" y="5494718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CMP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1450223" y="8208095"/>
            <a:ext cx="3276218" cy="762473"/>
            <a:chOff x="0" y="0"/>
            <a:chExt cx="910857" cy="211983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4909647" y="8220252"/>
            <a:ext cx="2615176" cy="762473"/>
            <a:chOff x="0" y="0"/>
            <a:chExt cx="727073" cy="211983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7797108" y="8220252"/>
            <a:ext cx="9256330" cy="762473"/>
            <a:chOff x="0" y="0"/>
            <a:chExt cx="2573452" cy="211983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79" name="TextBox 79"/>
          <p:cNvSpPr txBox="1"/>
          <p:nvPr/>
        </p:nvSpPr>
        <p:spPr>
          <a:xfrm>
            <a:off x="1698019" y="8264752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JPN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5219105" y="8340285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&lt;Address&gt;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8020122" y="8213412"/>
            <a:ext cx="8573570" cy="685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following a compare instruction, jump to &lt;address&gt; if the compare was false. 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23016" y="9594509"/>
            <a:ext cx="1704196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*comparison is restricted to asking if two values are equal.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246002" y="-10224"/>
            <a:ext cx="7850320" cy="103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37"/>
              </a:lnSpc>
              <a:spcBef>
                <a:spcPct val="0"/>
              </a:spcBef>
            </a:pPr>
            <a:r>
              <a:rPr lang="en-US" sz="3515" b="1" spc="-10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27.1 Understanding the Processor's Instruction Set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TextBox 5"/>
          <p:cNvSpPr txBox="1"/>
          <p:nvPr/>
        </p:nvSpPr>
        <p:spPr>
          <a:xfrm>
            <a:off x="347832" y="1542562"/>
            <a:ext cx="9682484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Input and Output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701740" y="3402607"/>
            <a:ext cx="3276218" cy="857347"/>
            <a:chOff x="0" y="0"/>
            <a:chExt cx="910857" cy="2383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0857" cy="238360"/>
            </a:xfrm>
            <a:custGeom>
              <a:avLst/>
              <a:gdLst/>
              <a:ahLst/>
              <a:cxnLst/>
              <a:rect l="l" t="t" r="r" b="b"/>
              <a:pathLst>
                <a:path w="910857" h="238360">
                  <a:moveTo>
                    <a:pt x="119180" y="0"/>
                  </a:moveTo>
                  <a:lnTo>
                    <a:pt x="791677" y="0"/>
                  </a:lnTo>
                  <a:cubicBezTo>
                    <a:pt x="823285" y="0"/>
                    <a:pt x="853599" y="12556"/>
                    <a:pt x="875950" y="34907"/>
                  </a:cubicBezTo>
                  <a:cubicBezTo>
                    <a:pt x="898300" y="57258"/>
                    <a:pt x="910857" y="87572"/>
                    <a:pt x="910857" y="119180"/>
                  </a:cubicBezTo>
                  <a:lnTo>
                    <a:pt x="910857" y="119180"/>
                  </a:lnTo>
                  <a:cubicBezTo>
                    <a:pt x="910857" y="150789"/>
                    <a:pt x="898300" y="181103"/>
                    <a:pt x="875950" y="203453"/>
                  </a:cubicBezTo>
                  <a:cubicBezTo>
                    <a:pt x="853599" y="225804"/>
                    <a:pt x="823285" y="238360"/>
                    <a:pt x="791677" y="238360"/>
                  </a:cubicBezTo>
                  <a:lnTo>
                    <a:pt x="119180" y="238360"/>
                  </a:lnTo>
                  <a:cubicBezTo>
                    <a:pt x="87572" y="238360"/>
                    <a:pt x="57258" y="225804"/>
                    <a:pt x="34907" y="203453"/>
                  </a:cubicBezTo>
                  <a:cubicBezTo>
                    <a:pt x="12556" y="181103"/>
                    <a:pt x="0" y="150789"/>
                    <a:pt x="0" y="119180"/>
                  </a:cubicBezTo>
                  <a:lnTo>
                    <a:pt x="0" y="119180"/>
                  </a:lnTo>
                  <a:cubicBezTo>
                    <a:pt x="0" y="87572"/>
                    <a:pt x="12556" y="57258"/>
                    <a:pt x="34907" y="34907"/>
                  </a:cubicBezTo>
                  <a:cubicBezTo>
                    <a:pt x="57258" y="12556"/>
                    <a:pt x="87572" y="0"/>
                    <a:pt x="11918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910857" cy="266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01740" y="4462347"/>
            <a:ext cx="3276218" cy="884454"/>
            <a:chOff x="0" y="0"/>
            <a:chExt cx="910857" cy="2458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0857" cy="245896"/>
            </a:xfrm>
            <a:custGeom>
              <a:avLst/>
              <a:gdLst/>
              <a:ahLst/>
              <a:cxnLst/>
              <a:rect l="l" t="t" r="r" b="b"/>
              <a:pathLst>
                <a:path w="910857" h="245896">
                  <a:moveTo>
                    <a:pt x="120516" y="0"/>
                  </a:moveTo>
                  <a:lnTo>
                    <a:pt x="790340" y="0"/>
                  </a:lnTo>
                  <a:cubicBezTo>
                    <a:pt x="856900" y="0"/>
                    <a:pt x="910857" y="53957"/>
                    <a:pt x="910857" y="120516"/>
                  </a:cubicBezTo>
                  <a:lnTo>
                    <a:pt x="910857" y="125380"/>
                  </a:lnTo>
                  <a:cubicBezTo>
                    <a:pt x="910857" y="157343"/>
                    <a:pt x="898159" y="187997"/>
                    <a:pt x="875558" y="210598"/>
                  </a:cubicBezTo>
                  <a:cubicBezTo>
                    <a:pt x="852957" y="233199"/>
                    <a:pt x="822303" y="245896"/>
                    <a:pt x="790340" y="245896"/>
                  </a:cubicBezTo>
                  <a:lnTo>
                    <a:pt x="120516" y="245896"/>
                  </a:lnTo>
                  <a:cubicBezTo>
                    <a:pt x="53957" y="245896"/>
                    <a:pt x="0" y="191939"/>
                    <a:pt x="0" y="125380"/>
                  </a:cubicBezTo>
                  <a:lnTo>
                    <a:pt x="0" y="120516"/>
                  </a:lnTo>
                  <a:cubicBezTo>
                    <a:pt x="0" y="88553"/>
                    <a:pt x="12697" y="57900"/>
                    <a:pt x="35298" y="35298"/>
                  </a:cubicBezTo>
                  <a:cubicBezTo>
                    <a:pt x="57900" y="12697"/>
                    <a:pt x="88553" y="0"/>
                    <a:pt x="120516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10857" cy="2744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278767" y="2679117"/>
            <a:ext cx="2122163" cy="62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2D3240"/>
                </a:solidFill>
                <a:latin typeface="Alatsi"/>
                <a:ea typeface="Alatsi"/>
                <a:cs typeface="Alatsi"/>
                <a:sym typeface="Alatsi"/>
              </a:rPr>
              <a:t>Opcode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189074" y="3402607"/>
            <a:ext cx="12070226" cy="857347"/>
            <a:chOff x="0" y="0"/>
            <a:chExt cx="3355773" cy="2383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55773" cy="238360"/>
            </a:xfrm>
            <a:custGeom>
              <a:avLst/>
              <a:gdLst/>
              <a:ahLst/>
              <a:cxnLst/>
              <a:rect l="l" t="t" r="r" b="b"/>
              <a:pathLst>
                <a:path w="3355773" h="238360">
                  <a:moveTo>
                    <a:pt x="32712" y="0"/>
                  </a:moveTo>
                  <a:lnTo>
                    <a:pt x="3323062" y="0"/>
                  </a:lnTo>
                  <a:cubicBezTo>
                    <a:pt x="3341127" y="0"/>
                    <a:pt x="3355773" y="14646"/>
                    <a:pt x="3355773" y="32712"/>
                  </a:cubicBezTo>
                  <a:lnTo>
                    <a:pt x="3355773" y="205648"/>
                  </a:lnTo>
                  <a:cubicBezTo>
                    <a:pt x="3355773" y="214324"/>
                    <a:pt x="3352327" y="222645"/>
                    <a:pt x="3346192" y="228779"/>
                  </a:cubicBezTo>
                  <a:cubicBezTo>
                    <a:pt x="3340057" y="234914"/>
                    <a:pt x="3331737" y="238360"/>
                    <a:pt x="3323062" y="238360"/>
                  </a:cubicBezTo>
                  <a:lnTo>
                    <a:pt x="32712" y="238360"/>
                  </a:lnTo>
                  <a:cubicBezTo>
                    <a:pt x="14646" y="238360"/>
                    <a:pt x="0" y="223715"/>
                    <a:pt x="0" y="205648"/>
                  </a:cubicBezTo>
                  <a:lnTo>
                    <a:pt x="0" y="32712"/>
                  </a:lnTo>
                  <a:cubicBezTo>
                    <a:pt x="0" y="24036"/>
                    <a:pt x="3446" y="15716"/>
                    <a:pt x="9581" y="9581"/>
                  </a:cubicBezTo>
                  <a:cubicBezTo>
                    <a:pt x="15716" y="3446"/>
                    <a:pt x="24036" y="0"/>
                    <a:pt x="32712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355773" cy="266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821668" y="2679117"/>
            <a:ext cx="2122163" cy="62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2D3240"/>
                </a:solidFill>
                <a:latin typeface="Alatsi"/>
                <a:ea typeface="Alatsi"/>
                <a:cs typeface="Alatsi"/>
                <a:sym typeface="Alatsi"/>
              </a:rPr>
              <a:t>Explanation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189074" y="4462347"/>
            <a:ext cx="12070226" cy="884454"/>
            <a:chOff x="0" y="0"/>
            <a:chExt cx="3355773" cy="24589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55773" cy="245896"/>
            </a:xfrm>
            <a:custGeom>
              <a:avLst/>
              <a:gdLst/>
              <a:ahLst/>
              <a:cxnLst/>
              <a:rect l="l" t="t" r="r" b="b"/>
              <a:pathLst>
                <a:path w="3355773" h="245896">
                  <a:moveTo>
                    <a:pt x="32712" y="0"/>
                  </a:moveTo>
                  <a:lnTo>
                    <a:pt x="3323062" y="0"/>
                  </a:lnTo>
                  <a:cubicBezTo>
                    <a:pt x="3341127" y="0"/>
                    <a:pt x="3355773" y="14646"/>
                    <a:pt x="3355773" y="32712"/>
                  </a:cubicBezTo>
                  <a:lnTo>
                    <a:pt x="3355773" y="213185"/>
                  </a:lnTo>
                  <a:cubicBezTo>
                    <a:pt x="3355773" y="221860"/>
                    <a:pt x="3352327" y="230181"/>
                    <a:pt x="3346192" y="236315"/>
                  </a:cubicBezTo>
                  <a:cubicBezTo>
                    <a:pt x="3340057" y="242450"/>
                    <a:pt x="3331737" y="245896"/>
                    <a:pt x="3323062" y="245896"/>
                  </a:cubicBezTo>
                  <a:lnTo>
                    <a:pt x="32712" y="245896"/>
                  </a:lnTo>
                  <a:cubicBezTo>
                    <a:pt x="14646" y="245896"/>
                    <a:pt x="0" y="231251"/>
                    <a:pt x="0" y="213185"/>
                  </a:cubicBezTo>
                  <a:lnTo>
                    <a:pt x="0" y="32712"/>
                  </a:lnTo>
                  <a:cubicBezTo>
                    <a:pt x="0" y="24036"/>
                    <a:pt x="3446" y="15716"/>
                    <a:pt x="9581" y="9581"/>
                  </a:cubicBezTo>
                  <a:cubicBezTo>
                    <a:pt x="15716" y="3446"/>
                    <a:pt x="24036" y="0"/>
                    <a:pt x="32712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3355773" cy="2744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949536" y="3503954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in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41404" y="3593807"/>
            <a:ext cx="11365566" cy="40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THE ascii value of a character typed at the keyboard will be stored in the acc.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45289" y="4516257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Out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541404" y="4467092"/>
            <a:ext cx="11365566" cy="808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Show on the screen the character corresponding to the ASCII code stored in the accumulator.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46002" y="-10224"/>
            <a:ext cx="7850320" cy="103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37"/>
              </a:lnSpc>
              <a:spcBef>
                <a:spcPct val="0"/>
              </a:spcBef>
            </a:pPr>
            <a:r>
              <a:rPr lang="en-US" sz="3515" b="1" spc="-10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27.1 Understanding the Processor's Instruction Set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TextBox 5"/>
          <p:cNvSpPr txBox="1"/>
          <p:nvPr/>
        </p:nvSpPr>
        <p:spPr>
          <a:xfrm>
            <a:off x="347832" y="1542562"/>
            <a:ext cx="9682484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Shift Operations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701740" y="3646568"/>
            <a:ext cx="3276218" cy="762473"/>
            <a:chOff x="0" y="0"/>
            <a:chExt cx="910857" cy="2119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01740" y="4568622"/>
            <a:ext cx="3276218" cy="762473"/>
            <a:chOff x="0" y="0"/>
            <a:chExt cx="910857" cy="2119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0857" cy="211983"/>
            </a:xfrm>
            <a:custGeom>
              <a:avLst/>
              <a:gdLst/>
              <a:ahLst/>
              <a:cxnLst/>
              <a:rect l="l" t="t" r="r" b="b"/>
              <a:pathLst>
                <a:path w="910857" h="211983">
                  <a:moveTo>
                    <a:pt x="105992" y="0"/>
                  </a:moveTo>
                  <a:lnTo>
                    <a:pt x="804865" y="0"/>
                  </a:lnTo>
                  <a:cubicBezTo>
                    <a:pt x="832976" y="0"/>
                    <a:pt x="859935" y="11167"/>
                    <a:pt x="879812" y="31044"/>
                  </a:cubicBezTo>
                  <a:cubicBezTo>
                    <a:pt x="899690" y="50922"/>
                    <a:pt x="910857" y="77881"/>
                    <a:pt x="910857" y="105992"/>
                  </a:cubicBezTo>
                  <a:lnTo>
                    <a:pt x="910857" y="105992"/>
                  </a:lnTo>
                  <a:cubicBezTo>
                    <a:pt x="910857" y="134102"/>
                    <a:pt x="899690" y="161062"/>
                    <a:pt x="879812" y="180939"/>
                  </a:cubicBezTo>
                  <a:cubicBezTo>
                    <a:pt x="859935" y="200816"/>
                    <a:pt x="832976" y="211983"/>
                    <a:pt x="804865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10857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278767" y="3017951"/>
            <a:ext cx="2122163" cy="62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2D3240"/>
                </a:solidFill>
                <a:latin typeface="Alatsi"/>
                <a:ea typeface="Alatsi"/>
                <a:cs typeface="Alatsi"/>
                <a:sym typeface="Alatsi"/>
              </a:rPr>
              <a:t>Opcode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161164" y="3646568"/>
            <a:ext cx="2615176" cy="762473"/>
            <a:chOff x="0" y="0"/>
            <a:chExt cx="727073" cy="21198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161164" y="4568622"/>
            <a:ext cx="2615176" cy="762473"/>
            <a:chOff x="0" y="0"/>
            <a:chExt cx="727073" cy="21198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27073" cy="211983"/>
            </a:xfrm>
            <a:custGeom>
              <a:avLst/>
              <a:gdLst/>
              <a:ahLst/>
              <a:cxnLst/>
              <a:rect l="l" t="t" r="r" b="b"/>
              <a:pathLst>
                <a:path w="727073" h="211983">
                  <a:moveTo>
                    <a:pt x="105992" y="0"/>
                  </a:moveTo>
                  <a:lnTo>
                    <a:pt x="621081" y="0"/>
                  </a:lnTo>
                  <a:cubicBezTo>
                    <a:pt x="649192" y="0"/>
                    <a:pt x="676152" y="11167"/>
                    <a:pt x="696029" y="31044"/>
                  </a:cubicBezTo>
                  <a:cubicBezTo>
                    <a:pt x="715906" y="50922"/>
                    <a:pt x="727073" y="77881"/>
                    <a:pt x="727073" y="105992"/>
                  </a:cubicBezTo>
                  <a:lnTo>
                    <a:pt x="727073" y="105992"/>
                  </a:lnTo>
                  <a:cubicBezTo>
                    <a:pt x="727073" y="134102"/>
                    <a:pt x="715906" y="161062"/>
                    <a:pt x="696029" y="180939"/>
                  </a:cubicBezTo>
                  <a:cubicBezTo>
                    <a:pt x="676152" y="200816"/>
                    <a:pt x="649192" y="211983"/>
                    <a:pt x="621081" y="211983"/>
                  </a:cubicBezTo>
                  <a:lnTo>
                    <a:pt x="105992" y="211983"/>
                  </a:lnTo>
                  <a:cubicBezTo>
                    <a:pt x="77881" y="211983"/>
                    <a:pt x="50922" y="200816"/>
                    <a:pt x="31044" y="180939"/>
                  </a:cubicBezTo>
                  <a:cubicBezTo>
                    <a:pt x="11167" y="161062"/>
                    <a:pt x="0" y="134102"/>
                    <a:pt x="0" y="105992"/>
                  </a:cubicBezTo>
                  <a:lnTo>
                    <a:pt x="0" y="105992"/>
                  </a:lnTo>
                  <a:cubicBezTo>
                    <a:pt x="0" y="77881"/>
                    <a:pt x="11167" y="50922"/>
                    <a:pt x="31044" y="31044"/>
                  </a:cubicBezTo>
                  <a:cubicBezTo>
                    <a:pt x="50922" y="11167"/>
                    <a:pt x="77881" y="0"/>
                    <a:pt x="10599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727073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407670" y="3040654"/>
            <a:ext cx="2122163" cy="62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2D3240"/>
                </a:solidFill>
                <a:latin typeface="Alatsi"/>
                <a:ea typeface="Alatsi"/>
                <a:cs typeface="Alatsi"/>
                <a:sym typeface="Alatsi"/>
              </a:rPr>
              <a:t>Operand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002970" y="3646568"/>
            <a:ext cx="9256330" cy="762473"/>
            <a:chOff x="0" y="0"/>
            <a:chExt cx="2573452" cy="21198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1570053" y="3017951"/>
            <a:ext cx="2122163" cy="62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2D3240"/>
                </a:solidFill>
                <a:latin typeface="Alatsi"/>
                <a:ea typeface="Alatsi"/>
                <a:cs typeface="Alatsi"/>
                <a:sym typeface="Alatsi"/>
              </a:rPr>
              <a:t>Explanation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8002970" y="4568622"/>
            <a:ext cx="9256330" cy="762473"/>
            <a:chOff x="0" y="0"/>
            <a:chExt cx="2573452" cy="21198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573452" cy="211983"/>
            </a:xfrm>
            <a:custGeom>
              <a:avLst/>
              <a:gdLst/>
              <a:ahLst/>
              <a:cxnLst/>
              <a:rect l="l" t="t" r="r" b="b"/>
              <a:pathLst>
                <a:path w="2573452" h="211983">
                  <a:moveTo>
                    <a:pt x="42656" y="0"/>
                  </a:moveTo>
                  <a:lnTo>
                    <a:pt x="2530796" y="0"/>
                  </a:lnTo>
                  <a:cubicBezTo>
                    <a:pt x="2542109" y="0"/>
                    <a:pt x="2552959" y="4494"/>
                    <a:pt x="2560958" y="12494"/>
                  </a:cubicBezTo>
                  <a:cubicBezTo>
                    <a:pt x="2568958" y="20493"/>
                    <a:pt x="2573452" y="31343"/>
                    <a:pt x="2573452" y="42656"/>
                  </a:cubicBezTo>
                  <a:lnTo>
                    <a:pt x="2573452" y="169327"/>
                  </a:lnTo>
                  <a:cubicBezTo>
                    <a:pt x="2573452" y="192886"/>
                    <a:pt x="2554354" y="211983"/>
                    <a:pt x="2530796" y="211983"/>
                  </a:cubicBezTo>
                  <a:lnTo>
                    <a:pt x="42656" y="211983"/>
                  </a:lnTo>
                  <a:cubicBezTo>
                    <a:pt x="19098" y="211983"/>
                    <a:pt x="0" y="192886"/>
                    <a:pt x="0" y="169327"/>
                  </a:cubicBezTo>
                  <a:lnTo>
                    <a:pt x="0" y="42656"/>
                  </a:lnTo>
                  <a:cubicBezTo>
                    <a:pt x="0" y="31343"/>
                    <a:pt x="4494" y="20493"/>
                    <a:pt x="12494" y="12494"/>
                  </a:cubicBezTo>
                  <a:cubicBezTo>
                    <a:pt x="20493" y="4494"/>
                    <a:pt x="31343" y="0"/>
                    <a:pt x="4265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2573452" cy="240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47832" y="2222312"/>
            <a:ext cx="17041968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involves multiplying and dividing.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949536" y="3700478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LSL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949536" y="4622532"/>
            <a:ext cx="2780626" cy="55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LSR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447795" y="3719528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#N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292846" y="3729053"/>
            <a:ext cx="8573570" cy="44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the bits in the accumulator is shifted n bit(s) to the left.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447795" y="4641582"/>
            <a:ext cx="1837542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#n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292846" y="4702191"/>
            <a:ext cx="8722658" cy="44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Sailors"/>
                <a:ea typeface="Sailors"/>
                <a:cs typeface="Sailors"/>
                <a:sym typeface="Sailors"/>
              </a:rPr>
              <a:t>the bits in the accumulator is shifted n bit(s) to the right.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46002" y="-10224"/>
            <a:ext cx="7850320" cy="103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37"/>
              </a:lnSpc>
              <a:spcBef>
                <a:spcPct val="0"/>
              </a:spcBef>
            </a:pPr>
            <a:r>
              <a:rPr lang="en-US" sz="3515" b="1" spc="-10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27.1 Understanding the Processor's Instruction Set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1805</Words>
  <Application>Microsoft Office PowerPoint</Application>
  <PresentationFormat>Custom</PresentationFormat>
  <Paragraphs>479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Sailors</vt:lpstr>
      <vt:lpstr>Times New Roman</vt:lpstr>
      <vt:lpstr>Alatsi</vt:lpstr>
      <vt:lpstr>Canva Sans Bold</vt:lpstr>
      <vt:lpstr>Aptos</vt:lpstr>
      <vt:lpstr>Open Sans Italics</vt:lpstr>
      <vt:lpstr>Open Sans Bold Italics</vt:lpstr>
      <vt:lpstr>Open Sans</vt:lpstr>
      <vt:lpstr>Now Bold</vt:lpstr>
      <vt:lpstr>Aptos Display</vt:lpstr>
      <vt:lpstr>Poppins Bold</vt:lpstr>
      <vt:lpstr>Open Sans Bold</vt:lpstr>
      <vt:lpstr>Arial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| Chapter 28</dc:title>
  <dc:creator>John</dc:creator>
  <cp:lastModifiedBy>Chezka Mae Madrona</cp:lastModifiedBy>
  <cp:revision>4</cp:revision>
  <dcterms:created xsi:type="dcterms:W3CDTF">2006-08-16T00:00:00Z</dcterms:created>
  <dcterms:modified xsi:type="dcterms:W3CDTF">2024-10-11T10:57:08Z</dcterms:modified>
  <dc:identifier>DAGQrrrn0LI</dc:identifier>
</cp:coreProperties>
</file>