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8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8288000" cy="10287000"/>
  <p:notesSz cx="6858000" cy="9144000"/>
  <p:embeddedFontLst>
    <p:embeddedFont>
      <p:font typeface="Alatsi" panose="020B0604020202020204" charset="0"/>
      <p:regular r:id="rId27"/>
    </p:embeddedFont>
    <p:embeddedFont>
      <p:font typeface="Open Sans" panose="020B0606030504020204" pitchFamily="34" charset="0"/>
      <p:regular r:id="rId28"/>
      <p:bold r:id="rId29"/>
      <p:italic r:id="rId30"/>
      <p:boldItalic r:id="rId31"/>
    </p:embeddedFont>
    <p:embeddedFont>
      <p:font typeface="Open Sans Bold" panose="020B0806030504020204" charset="0"/>
      <p:regular r:id="rId32"/>
      <p:bold r:id="rId33"/>
    </p:embeddedFont>
    <p:embeddedFont>
      <p:font typeface="Open Sans Bold Italics" panose="020B0604020202020204" charset="0"/>
      <p:regular r:id="rId34"/>
      <p:bold r:id="rId35"/>
      <p:italic r:id="rId36"/>
      <p:boldItalic r:id="rId37"/>
    </p:embeddedFont>
    <p:embeddedFont>
      <p:font typeface="Poppins Bold" panose="00000800000000000000" charset="0"/>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23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6A87-1A90-901F-1D15-5575113115A6}"/>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848448E1-DAC4-8A58-11F0-C25D83CE6A28}"/>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60610F23-AE25-8EF7-FB00-3189B09E91D5}"/>
              </a:ext>
            </a:extLst>
          </p:cNvPr>
          <p:cNvSpPr>
            <a:spLocks noGrp="1"/>
          </p:cNvSpPr>
          <p:nvPr>
            <p:ph type="dt" sz="half" idx="10"/>
          </p:nvPr>
        </p:nvSpPr>
        <p:spPr/>
        <p:txBody>
          <a:bodyPr/>
          <a:lstStyle/>
          <a:p>
            <a:fld id="{FD6AF73E-4445-4E9D-BD86-A0B151A4FE67}" type="datetimeFigureOut">
              <a:rPr lang="en-PH" smtClean="0"/>
              <a:t>11/10/2024</a:t>
            </a:fld>
            <a:endParaRPr lang="en-PH"/>
          </a:p>
        </p:txBody>
      </p:sp>
      <p:sp>
        <p:nvSpPr>
          <p:cNvPr id="5" name="Footer Placeholder 4">
            <a:extLst>
              <a:ext uri="{FF2B5EF4-FFF2-40B4-BE49-F238E27FC236}">
                <a16:creationId xmlns:a16="http://schemas.microsoft.com/office/drawing/2014/main" id="{CC352244-411B-0C44-6FE3-2098B4B332E6}"/>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9623CF4-7F9C-00CD-14F9-C17F8AD3FED5}"/>
              </a:ext>
            </a:extLst>
          </p:cNvPr>
          <p:cNvSpPr>
            <a:spLocks noGrp="1"/>
          </p:cNvSpPr>
          <p:nvPr>
            <p:ph type="sldNum" sz="quarter" idx="12"/>
          </p:nvPr>
        </p:nvSpPr>
        <p:spPr/>
        <p:txBody>
          <a:bodyPr/>
          <a:lstStyle/>
          <a:p>
            <a:fld id="{1A691015-A0CC-4A56-81CE-25C31500B8B8}" type="slidenum">
              <a:rPr lang="en-PH" smtClean="0"/>
              <a:t>‹#›</a:t>
            </a:fld>
            <a:endParaRPr lang="en-PH"/>
          </a:p>
        </p:txBody>
      </p:sp>
    </p:spTree>
    <p:extLst>
      <p:ext uri="{BB962C8B-B14F-4D97-AF65-F5344CB8AC3E}">
        <p14:creationId xmlns:p14="http://schemas.microsoft.com/office/powerpoint/2010/main" val="19358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131FD-433F-878A-D0A8-94BDCD25CF8B}"/>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AB8EC28E-3393-D0A1-F2A2-EDFEFCEE02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26F2A7C0-FBB8-78D8-F50B-BF63A5B0AC94}"/>
              </a:ext>
            </a:extLst>
          </p:cNvPr>
          <p:cNvSpPr>
            <a:spLocks noGrp="1"/>
          </p:cNvSpPr>
          <p:nvPr>
            <p:ph type="dt" sz="half" idx="10"/>
          </p:nvPr>
        </p:nvSpPr>
        <p:spPr/>
        <p:txBody>
          <a:bodyPr/>
          <a:lstStyle/>
          <a:p>
            <a:fld id="{FD6AF73E-4445-4E9D-BD86-A0B151A4FE67}" type="datetimeFigureOut">
              <a:rPr lang="en-PH" smtClean="0"/>
              <a:t>11/10/2024</a:t>
            </a:fld>
            <a:endParaRPr lang="en-PH"/>
          </a:p>
        </p:txBody>
      </p:sp>
      <p:sp>
        <p:nvSpPr>
          <p:cNvPr id="5" name="Footer Placeholder 4">
            <a:extLst>
              <a:ext uri="{FF2B5EF4-FFF2-40B4-BE49-F238E27FC236}">
                <a16:creationId xmlns:a16="http://schemas.microsoft.com/office/drawing/2014/main" id="{242D7EB1-DB16-3DEA-531F-6CD4DFDBF89C}"/>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D1BD885-3F2E-9834-9E1E-245C426D1F8A}"/>
              </a:ext>
            </a:extLst>
          </p:cNvPr>
          <p:cNvSpPr>
            <a:spLocks noGrp="1"/>
          </p:cNvSpPr>
          <p:nvPr>
            <p:ph type="sldNum" sz="quarter" idx="12"/>
          </p:nvPr>
        </p:nvSpPr>
        <p:spPr/>
        <p:txBody>
          <a:bodyPr/>
          <a:lstStyle/>
          <a:p>
            <a:fld id="{1A691015-A0CC-4A56-81CE-25C31500B8B8}" type="slidenum">
              <a:rPr lang="en-PH" smtClean="0"/>
              <a:t>‹#›</a:t>
            </a:fld>
            <a:endParaRPr lang="en-PH"/>
          </a:p>
        </p:txBody>
      </p:sp>
    </p:spTree>
    <p:extLst>
      <p:ext uri="{BB962C8B-B14F-4D97-AF65-F5344CB8AC3E}">
        <p14:creationId xmlns:p14="http://schemas.microsoft.com/office/powerpoint/2010/main" val="377119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7EC045-587B-7CE1-C48E-4DA2ED0D9B2D}"/>
              </a:ext>
            </a:extLst>
          </p:cNvPr>
          <p:cNvSpPr>
            <a:spLocks noGrp="1"/>
          </p:cNvSpPr>
          <p:nvPr>
            <p:ph type="title" orient="vert"/>
          </p:nvPr>
        </p:nvSpPr>
        <p:spPr>
          <a:xfrm>
            <a:off x="13087350" y="547688"/>
            <a:ext cx="3943350" cy="8718550"/>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42E30CA1-CF89-21A9-81FB-301441065D71}"/>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8609BB34-A38F-E85D-0482-6EA458D55CF6}"/>
              </a:ext>
            </a:extLst>
          </p:cNvPr>
          <p:cNvSpPr>
            <a:spLocks noGrp="1"/>
          </p:cNvSpPr>
          <p:nvPr>
            <p:ph type="dt" sz="half" idx="10"/>
          </p:nvPr>
        </p:nvSpPr>
        <p:spPr/>
        <p:txBody>
          <a:bodyPr/>
          <a:lstStyle/>
          <a:p>
            <a:fld id="{FD6AF73E-4445-4E9D-BD86-A0B151A4FE67}" type="datetimeFigureOut">
              <a:rPr lang="en-PH" smtClean="0"/>
              <a:t>11/10/2024</a:t>
            </a:fld>
            <a:endParaRPr lang="en-PH"/>
          </a:p>
        </p:txBody>
      </p:sp>
      <p:sp>
        <p:nvSpPr>
          <p:cNvPr id="5" name="Footer Placeholder 4">
            <a:extLst>
              <a:ext uri="{FF2B5EF4-FFF2-40B4-BE49-F238E27FC236}">
                <a16:creationId xmlns:a16="http://schemas.microsoft.com/office/drawing/2014/main" id="{7B4393CB-7A08-F2A9-D403-F1D4F92F372D}"/>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0647B88-5DA3-71FD-02F0-B78645E15A78}"/>
              </a:ext>
            </a:extLst>
          </p:cNvPr>
          <p:cNvSpPr>
            <a:spLocks noGrp="1"/>
          </p:cNvSpPr>
          <p:nvPr>
            <p:ph type="sldNum" sz="quarter" idx="12"/>
          </p:nvPr>
        </p:nvSpPr>
        <p:spPr/>
        <p:txBody>
          <a:bodyPr/>
          <a:lstStyle/>
          <a:p>
            <a:fld id="{1A691015-A0CC-4A56-81CE-25C31500B8B8}" type="slidenum">
              <a:rPr lang="en-PH" smtClean="0"/>
              <a:t>‹#›</a:t>
            </a:fld>
            <a:endParaRPr lang="en-PH"/>
          </a:p>
        </p:txBody>
      </p:sp>
    </p:spTree>
    <p:extLst>
      <p:ext uri="{BB962C8B-B14F-4D97-AF65-F5344CB8AC3E}">
        <p14:creationId xmlns:p14="http://schemas.microsoft.com/office/powerpoint/2010/main" val="308972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C162-010B-41BE-3AED-CB3CA7D243F3}"/>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9EAE4476-2A8C-7429-CE6B-9046E96622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EC47C02D-9F1D-C320-201A-714B4AD879BD}"/>
              </a:ext>
            </a:extLst>
          </p:cNvPr>
          <p:cNvSpPr>
            <a:spLocks noGrp="1"/>
          </p:cNvSpPr>
          <p:nvPr>
            <p:ph type="dt" sz="half" idx="10"/>
          </p:nvPr>
        </p:nvSpPr>
        <p:spPr/>
        <p:txBody>
          <a:bodyPr/>
          <a:lstStyle/>
          <a:p>
            <a:fld id="{FD6AF73E-4445-4E9D-BD86-A0B151A4FE67}" type="datetimeFigureOut">
              <a:rPr lang="en-PH" smtClean="0"/>
              <a:t>11/10/2024</a:t>
            </a:fld>
            <a:endParaRPr lang="en-PH"/>
          </a:p>
        </p:txBody>
      </p:sp>
      <p:sp>
        <p:nvSpPr>
          <p:cNvPr id="5" name="Footer Placeholder 4">
            <a:extLst>
              <a:ext uri="{FF2B5EF4-FFF2-40B4-BE49-F238E27FC236}">
                <a16:creationId xmlns:a16="http://schemas.microsoft.com/office/drawing/2014/main" id="{F1318044-BAEF-09F1-76EC-E950062DF604}"/>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630D4FCC-CA0E-D76D-8E2D-68518D777707}"/>
              </a:ext>
            </a:extLst>
          </p:cNvPr>
          <p:cNvSpPr>
            <a:spLocks noGrp="1"/>
          </p:cNvSpPr>
          <p:nvPr>
            <p:ph type="sldNum" sz="quarter" idx="12"/>
          </p:nvPr>
        </p:nvSpPr>
        <p:spPr/>
        <p:txBody>
          <a:bodyPr/>
          <a:lstStyle/>
          <a:p>
            <a:fld id="{1A691015-A0CC-4A56-81CE-25C31500B8B8}" type="slidenum">
              <a:rPr lang="en-PH" smtClean="0"/>
              <a:t>‹#›</a:t>
            </a:fld>
            <a:endParaRPr lang="en-PH"/>
          </a:p>
        </p:txBody>
      </p:sp>
    </p:spTree>
    <p:extLst>
      <p:ext uri="{BB962C8B-B14F-4D97-AF65-F5344CB8AC3E}">
        <p14:creationId xmlns:p14="http://schemas.microsoft.com/office/powerpoint/2010/main" val="87415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6FCA7-3762-54D2-1CD8-EBDDD30DB4FD}"/>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FCEF414E-5205-3114-8FFD-0BF47C3AA54C}"/>
              </a:ext>
            </a:extLst>
          </p:cNvPr>
          <p:cNvSpPr>
            <a:spLocks noGrp="1"/>
          </p:cNvSpPr>
          <p:nvPr>
            <p:ph type="body" idx="1"/>
          </p:nvPr>
        </p:nvSpPr>
        <p:spPr>
          <a:xfrm>
            <a:off x="1247775" y="6884988"/>
            <a:ext cx="15773400"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019459-1A59-5489-B2A5-929766DEA1AF}"/>
              </a:ext>
            </a:extLst>
          </p:cNvPr>
          <p:cNvSpPr>
            <a:spLocks noGrp="1"/>
          </p:cNvSpPr>
          <p:nvPr>
            <p:ph type="dt" sz="half" idx="10"/>
          </p:nvPr>
        </p:nvSpPr>
        <p:spPr/>
        <p:txBody>
          <a:bodyPr/>
          <a:lstStyle/>
          <a:p>
            <a:fld id="{FD6AF73E-4445-4E9D-BD86-A0B151A4FE67}" type="datetimeFigureOut">
              <a:rPr lang="en-PH" smtClean="0"/>
              <a:t>11/10/2024</a:t>
            </a:fld>
            <a:endParaRPr lang="en-PH"/>
          </a:p>
        </p:txBody>
      </p:sp>
      <p:sp>
        <p:nvSpPr>
          <p:cNvPr id="5" name="Footer Placeholder 4">
            <a:extLst>
              <a:ext uri="{FF2B5EF4-FFF2-40B4-BE49-F238E27FC236}">
                <a16:creationId xmlns:a16="http://schemas.microsoft.com/office/drawing/2014/main" id="{0ABD8390-5B3A-7AC7-2068-0C880B562280}"/>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CEA1602-50F8-E72D-317D-DF40AA0E6498}"/>
              </a:ext>
            </a:extLst>
          </p:cNvPr>
          <p:cNvSpPr>
            <a:spLocks noGrp="1"/>
          </p:cNvSpPr>
          <p:nvPr>
            <p:ph type="sldNum" sz="quarter" idx="12"/>
          </p:nvPr>
        </p:nvSpPr>
        <p:spPr/>
        <p:txBody>
          <a:bodyPr/>
          <a:lstStyle/>
          <a:p>
            <a:fld id="{1A691015-A0CC-4A56-81CE-25C31500B8B8}" type="slidenum">
              <a:rPr lang="en-PH" smtClean="0"/>
              <a:t>‹#›</a:t>
            </a:fld>
            <a:endParaRPr lang="en-PH"/>
          </a:p>
        </p:txBody>
      </p:sp>
    </p:spTree>
    <p:extLst>
      <p:ext uri="{BB962C8B-B14F-4D97-AF65-F5344CB8AC3E}">
        <p14:creationId xmlns:p14="http://schemas.microsoft.com/office/powerpoint/2010/main" val="1672720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1A94-7C4A-2E9E-C92E-CD1EA7E316B3}"/>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F50FE6C7-683C-81F5-30C3-89865E400A66}"/>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8C6366DF-C849-DB3D-B0FB-0AD8CA1381AD}"/>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D3105BB4-62FC-BEBF-F6B0-AF134C2A1A2F}"/>
              </a:ext>
            </a:extLst>
          </p:cNvPr>
          <p:cNvSpPr>
            <a:spLocks noGrp="1"/>
          </p:cNvSpPr>
          <p:nvPr>
            <p:ph type="dt" sz="half" idx="10"/>
          </p:nvPr>
        </p:nvSpPr>
        <p:spPr/>
        <p:txBody>
          <a:bodyPr/>
          <a:lstStyle/>
          <a:p>
            <a:fld id="{FD6AF73E-4445-4E9D-BD86-A0B151A4FE67}" type="datetimeFigureOut">
              <a:rPr lang="en-PH" smtClean="0"/>
              <a:t>11/10/2024</a:t>
            </a:fld>
            <a:endParaRPr lang="en-PH"/>
          </a:p>
        </p:txBody>
      </p:sp>
      <p:sp>
        <p:nvSpPr>
          <p:cNvPr id="6" name="Footer Placeholder 5">
            <a:extLst>
              <a:ext uri="{FF2B5EF4-FFF2-40B4-BE49-F238E27FC236}">
                <a16:creationId xmlns:a16="http://schemas.microsoft.com/office/drawing/2014/main" id="{1A67E6A9-3F9A-B019-3E9F-93720C9B5D70}"/>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6615D7E0-0CF8-11E9-C151-2D91F928B903}"/>
              </a:ext>
            </a:extLst>
          </p:cNvPr>
          <p:cNvSpPr>
            <a:spLocks noGrp="1"/>
          </p:cNvSpPr>
          <p:nvPr>
            <p:ph type="sldNum" sz="quarter" idx="12"/>
          </p:nvPr>
        </p:nvSpPr>
        <p:spPr/>
        <p:txBody>
          <a:bodyPr/>
          <a:lstStyle/>
          <a:p>
            <a:fld id="{1A691015-A0CC-4A56-81CE-25C31500B8B8}" type="slidenum">
              <a:rPr lang="en-PH" smtClean="0"/>
              <a:t>‹#›</a:t>
            </a:fld>
            <a:endParaRPr lang="en-PH"/>
          </a:p>
        </p:txBody>
      </p:sp>
    </p:spTree>
    <p:extLst>
      <p:ext uri="{BB962C8B-B14F-4D97-AF65-F5344CB8AC3E}">
        <p14:creationId xmlns:p14="http://schemas.microsoft.com/office/powerpoint/2010/main" val="605878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4B0C6-01E1-7C8F-832B-16F0F65C33FC}"/>
              </a:ext>
            </a:extLst>
          </p:cNvPr>
          <p:cNvSpPr>
            <a:spLocks noGrp="1"/>
          </p:cNvSpPr>
          <p:nvPr>
            <p:ph type="title"/>
          </p:nvPr>
        </p:nvSpPr>
        <p:spPr>
          <a:xfrm>
            <a:off x="1260475" y="547688"/>
            <a:ext cx="15773400" cy="1989137"/>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FF4F9295-438F-0F79-60AC-68E58A846978}"/>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0C68E9-53FA-0AC4-CFB5-4F010010DCD3}"/>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EA1C758B-986A-C174-0B79-7719ECF369D0}"/>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08C667-DE71-39A3-9F3C-0B94A013D939}"/>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9D2F5F6C-4651-799F-E2A9-A935BBA8CD1A}"/>
              </a:ext>
            </a:extLst>
          </p:cNvPr>
          <p:cNvSpPr>
            <a:spLocks noGrp="1"/>
          </p:cNvSpPr>
          <p:nvPr>
            <p:ph type="dt" sz="half" idx="10"/>
          </p:nvPr>
        </p:nvSpPr>
        <p:spPr/>
        <p:txBody>
          <a:bodyPr/>
          <a:lstStyle/>
          <a:p>
            <a:fld id="{FD6AF73E-4445-4E9D-BD86-A0B151A4FE67}" type="datetimeFigureOut">
              <a:rPr lang="en-PH" smtClean="0"/>
              <a:t>11/10/2024</a:t>
            </a:fld>
            <a:endParaRPr lang="en-PH"/>
          </a:p>
        </p:txBody>
      </p:sp>
      <p:sp>
        <p:nvSpPr>
          <p:cNvPr id="8" name="Footer Placeholder 7">
            <a:extLst>
              <a:ext uri="{FF2B5EF4-FFF2-40B4-BE49-F238E27FC236}">
                <a16:creationId xmlns:a16="http://schemas.microsoft.com/office/drawing/2014/main" id="{13C33F97-4886-9AB5-728E-297A20E4E3A7}"/>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3A1690D6-78B9-7908-788D-AF0DAE3FE408}"/>
              </a:ext>
            </a:extLst>
          </p:cNvPr>
          <p:cNvSpPr>
            <a:spLocks noGrp="1"/>
          </p:cNvSpPr>
          <p:nvPr>
            <p:ph type="sldNum" sz="quarter" idx="12"/>
          </p:nvPr>
        </p:nvSpPr>
        <p:spPr/>
        <p:txBody>
          <a:bodyPr/>
          <a:lstStyle/>
          <a:p>
            <a:fld id="{1A691015-A0CC-4A56-81CE-25C31500B8B8}" type="slidenum">
              <a:rPr lang="en-PH" smtClean="0"/>
              <a:t>‹#›</a:t>
            </a:fld>
            <a:endParaRPr lang="en-PH"/>
          </a:p>
        </p:txBody>
      </p:sp>
    </p:spTree>
    <p:extLst>
      <p:ext uri="{BB962C8B-B14F-4D97-AF65-F5344CB8AC3E}">
        <p14:creationId xmlns:p14="http://schemas.microsoft.com/office/powerpoint/2010/main" val="98201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84E66-5311-7647-30AF-77E3F15FE596}"/>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879DAB68-84AE-DFD8-3931-257655D54D80}"/>
              </a:ext>
            </a:extLst>
          </p:cNvPr>
          <p:cNvSpPr>
            <a:spLocks noGrp="1"/>
          </p:cNvSpPr>
          <p:nvPr>
            <p:ph type="dt" sz="half" idx="10"/>
          </p:nvPr>
        </p:nvSpPr>
        <p:spPr/>
        <p:txBody>
          <a:bodyPr/>
          <a:lstStyle/>
          <a:p>
            <a:fld id="{FD6AF73E-4445-4E9D-BD86-A0B151A4FE67}" type="datetimeFigureOut">
              <a:rPr lang="en-PH" smtClean="0"/>
              <a:t>11/10/2024</a:t>
            </a:fld>
            <a:endParaRPr lang="en-PH"/>
          </a:p>
        </p:txBody>
      </p:sp>
      <p:sp>
        <p:nvSpPr>
          <p:cNvPr id="4" name="Footer Placeholder 3">
            <a:extLst>
              <a:ext uri="{FF2B5EF4-FFF2-40B4-BE49-F238E27FC236}">
                <a16:creationId xmlns:a16="http://schemas.microsoft.com/office/drawing/2014/main" id="{4AA66AC8-22E7-6CC0-B012-27CE225F023D}"/>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5822D018-7A70-6D4B-F6EE-DCAC8E267E11}"/>
              </a:ext>
            </a:extLst>
          </p:cNvPr>
          <p:cNvSpPr>
            <a:spLocks noGrp="1"/>
          </p:cNvSpPr>
          <p:nvPr>
            <p:ph type="sldNum" sz="quarter" idx="12"/>
          </p:nvPr>
        </p:nvSpPr>
        <p:spPr/>
        <p:txBody>
          <a:bodyPr/>
          <a:lstStyle/>
          <a:p>
            <a:fld id="{1A691015-A0CC-4A56-81CE-25C31500B8B8}" type="slidenum">
              <a:rPr lang="en-PH" smtClean="0"/>
              <a:t>‹#›</a:t>
            </a:fld>
            <a:endParaRPr lang="en-PH"/>
          </a:p>
        </p:txBody>
      </p:sp>
    </p:spTree>
    <p:extLst>
      <p:ext uri="{BB962C8B-B14F-4D97-AF65-F5344CB8AC3E}">
        <p14:creationId xmlns:p14="http://schemas.microsoft.com/office/powerpoint/2010/main" val="117065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BCB678-5473-1160-6A48-48191166DC44}"/>
              </a:ext>
            </a:extLst>
          </p:cNvPr>
          <p:cNvSpPr>
            <a:spLocks noGrp="1"/>
          </p:cNvSpPr>
          <p:nvPr>
            <p:ph type="dt" sz="half" idx="10"/>
          </p:nvPr>
        </p:nvSpPr>
        <p:spPr/>
        <p:txBody>
          <a:bodyPr/>
          <a:lstStyle/>
          <a:p>
            <a:fld id="{FD6AF73E-4445-4E9D-BD86-A0B151A4FE67}" type="datetimeFigureOut">
              <a:rPr lang="en-PH" smtClean="0"/>
              <a:t>11/10/2024</a:t>
            </a:fld>
            <a:endParaRPr lang="en-PH"/>
          </a:p>
        </p:txBody>
      </p:sp>
      <p:sp>
        <p:nvSpPr>
          <p:cNvPr id="3" name="Footer Placeholder 2">
            <a:extLst>
              <a:ext uri="{FF2B5EF4-FFF2-40B4-BE49-F238E27FC236}">
                <a16:creationId xmlns:a16="http://schemas.microsoft.com/office/drawing/2014/main" id="{B057AA7B-0008-7C90-DF6D-9DB943BC79D4}"/>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915EF517-7DBC-E0C0-F81E-4010C4ED43A1}"/>
              </a:ext>
            </a:extLst>
          </p:cNvPr>
          <p:cNvSpPr>
            <a:spLocks noGrp="1"/>
          </p:cNvSpPr>
          <p:nvPr>
            <p:ph type="sldNum" sz="quarter" idx="12"/>
          </p:nvPr>
        </p:nvSpPr>
        <p:spPr/>
        <p:txBody>
          <a:bodyPr/>
          <a:lstStyle/>
          <a:p>
            <a:fld id="{1A691015-A0CC-4A56-81CE-25C31500B8B8}" type="slidenum">
              <a:rPr lang="en-PH" smtClean="0"/>
              <a:t>‹#›</a:t>
            </a:fld>
            <a:endParaRPr lang="en-PH"/>
          </a:p>
        </p:txBody>
      </p:sp>
    </p:spTree>
    <p:extLst>
      <p:ext uri="{BB962C8B-B14F-4D97-AF65-F5344CB8AC3E}">
        <p14:creationId xmlns:p14="http://schemas.microsoft.com/office/powerpoint/2010/main" val="117556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5604-BAC9-9C2F-A753-C02B27AE182A}"/>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AAD9D6DD-C0FB-7C25-2E30-9DBB5BF2C920}"/>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713A1988-42FA-FE7D-6EF1-B6491AF8B478}"/>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F66744-ECF7-D2A2-61A3-C6157AE13751}"/>
              </a:ext>
            </a:extLst>
          </p:cNvPr>
          <p:cNvSpPr>
            <a:spLocks noGrp="1"/>
          </p:cNvSpPr>
          <p:nvPr>
            <p:ph type="dt" sz="half" idx="10"/>
          </p:nvPr>
        </p:nvSpPr>
        <p:spPr/>
        <p:txBody>
          <a:bodyPr/>
          <a:lstStyle/>
          <a:p>
            <a:fld id="{FD6AF73E-4445-4E9D-BD86-A0B151A4FE67}" type="datetimeFigureOut">
              <a:rPr lang="en-PH" smtClean="0"/>
              <a:t>11/10/2024</a:t>
            </a:fld>
            <a:endParaRPr lang="en-PH"/>
          </a:p>
        </p:txBody>
      </p:sp>
      <p:sp>
        <p:nvSpPr>
          <p:cNvPr id="6" name="Footer Placeholder 5">
            <a:extLst>
              <a:ext uri="{FF2B5EF4-FFF2-40B4-BE49-F238E27FC236}">
                <a16:creationId xmlns:a16="http://schemas.microsoft.com/office/drawing/2014/main" id="{3914236E-DF46-A629-7327-C919D9245354}"/>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B0F00BF3-A7A9-3ABF-5A0D-A6884B970CD0}"/>
              </a:ext>
            </a:extLst>
          </p:cNvPr>
          <p:cNvSpPr>
            <a:spLocks noGrp="1"/>
          </p:cNvSpPr>
          <p:nvPr>
            <p:ph type="sldNum" sz="quarter" idx="12"/>
          </p:nvPr>
        </p:nvSpPr>
        <p:spPr/>
        <p:txBody>
          <a:bodyPr/>
          <a:lstStyle/>
          <a:p>
            <a:fld id="{1A691015-A0CC-4A56-81CE-25C31500B8B8}" type="slidenum">
              <a:rPr lang="en-PH" smtClean="0"/>
              <a:t>‹#›</a:t>
            </a:fld>
            <a:endParaRPr lang="en-PH"/>
          </a:p>
        </p:txBody>
      </p:sp>
    </p:spTree>
    <p:extLst>
      <p:ext uri="{BB962C8B-B14F-4D97-AF65-F5344CB8AC3E}">
        <p14:creationId xmlns:p14="http://schemas.microsoft.com/office/powerpoint/2010/main" val="16908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7277D-17A5-DBB6-31F7-D9B5C792B56B}"/>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6EB065DA-1A75-41CF-5118-8F9BC74DE122}"/>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62607B1C-6C09-7963-34D6-F3F39F7B2EEE}"/>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99ABC-9249-991A-DF97-2D9DAE13C851}"/>
              </a:ext>
            </a:extLst>
          </p:cNvPr>
          <p:cNvSpPr>
            <a:spLocks noGrp="1"/>
          </p:cNvSpPr>
          <p:nvPr>
            <p:ph type="dt" sz="half" idx="10"/>
          </p:nvPr>
        </p:nvSpPr>
        <p:spPr/>
        <p:txBody>
          <a:bodyPr/>
          <a:lstStyle/>
          <a:p>
            <a:fld id="{FD6AF73E-4445-4E9D-BD86-A0B151A4FE67}" type="datetimeFigureOut">
              <a:rPr lang="en-PH" smtClean="0"/>
              <a:t>11/10/2024</a:t>
            </a:fld>
            <a:endParaRPr lang="en-PH"/>
          </a:p>
        </p:txBody>
      </p:sp>
      <p:sp>
        <p:nvSpPr>
          <p:cNvPr id="6" name="Footer Placeholder 5">
            <a:extLst>
              <a:ext uri="{FF2B5EF4-FFF2-40B4-BE49-F238E27FC236}">
                <a16:creationId xmlns:a16="http://schemas.microsoft.com/office/drawing/2014/main" id="{5FCA6FD8-CE73-1CF2-6C64-D90ECED56CBA}"/>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4263F47D-5694-F3B7-1E42-34986AABEA9F}"/>
              </a:ext>
            </a:extLst>
          </p:cNvPr>
          <p:cNvSpPr>
            <a:spLocks noGrp="1"/>
          </p:cNvSpPr>
          <p:nvPr>
            <p:ph type="sldNum" sz="quarter" idx="12"/>
          </p:nvPr>
        </p:nvSpPr>
        <p:spPr/>
        <p:txBody>
          <a:bodyPr/>
          <a:lstStyle/>
          <a:p>
            <a:fld id="{1A691015-A0CC-4A56-81CE-25C31500B8B8}" type="slidenum">
              <a:rPr lang="en-PH" smtClean="0"/>
              <a:t>‹#›</a:t>
            </a:fld>
            <a:endParaRPr lang="en-PH"/>
          </a:p>
        </p:txBody>
      </p:sp>
    </p:spTree>
    <p:extLst>
      <p:ext uri="{BB962C8B-B14F-4D97-AF65-F5344CB8AC3E}">
        <p14:creationId xmlns:p14="http://schemas.microsoft.com/office/powerpoint/2010/main" val="88784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exampaperspractice.co.uk/"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09B182-1D2E-AB38-0E5B-74DA0AF5FA77}"/>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927CE94E-B6F2-E44F-35B9-273C2807FD59}"/>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B3F65F62-1F5D-6EAE-182B-6C4C62FD40E5}"/>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FD6AF73E-4445-4E9D-BD86-A0B151A4FE67}" type="datetimeFigureOut">
              <a:rPr lang="en-PH" smtClean="0"/>
              <a:t>11/10/2024</a:t>
            </a:fld>
            <a:endParaRPr lang="en-PH"/>
          </a:p>
        </p:txBody>
      </p:sp>
      <p:sp>
        <p:nvSpPr>
          <p:cNvPr id="5" name="Footer Placeholder 4">
            <a:extLst>
              <a:ext uri="{FF2B5EF4-FFF2-40B4-BE49-F238E27FC236}">
                <a16:creationId xmlns:a16="http://schemas.microsoft.com/office/drawing/2014/main" id="{673C0F32-FA59-9AF4-7F78-D0F109E765C4}"/>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H"/>
          </a:p>
        </p:txBody>
      </p:sp>
      <p:sp>
        <p:nvSpPr>
          <p:cNvPr id="6" name="Slide Number Placeholder 5">
            <a:extLst>
              <a:ext uri="{FF2B5EF4-FFF2-40B4-BE49-F238E27FC236}">
                <a16:creationId xmlns:a16="http://schemas.microsoft.com/office/drawing/2014/main" id="{1093FD5B-42D6-34CC-E95F-4A49E57A608E}"/>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1A691015-A0CC-4A56-81CE-25C31500B8B8}" type="slidenum">
              <a:rPr lang="en-PH" smtClean="0"/>
              <a:t>‹#›</a:t>
            </a:fld>
            <a:endParaRPr lang="en-PH"/>
          </a:p>
        </p:txBody>
      </p:sp>
      <p:pic>
        <p:nvPicPr>
          <p:cNvPr id="7" name="Picture 6">
            <a:extLst>
              <a:ext uri="{FF2B5EF4-FFF2-40B4-BE49-F238E27FC236}">
                <a16:creationId xmlns:a16="http://schemas.microsoft.com/office/drawing/2014/main" id="{FD48923D-9CB4-7506-C0B5-12F23962BC6D}"/>
              </a:ext>
            </a:extLst>
          </p:cNvPr>
          <p:cNvPicPr>
            <a:picLocks noChangeAspect="1"/>
          </p:cNvPicPr>
          <p:nvPr userDrawn="1"/>
        </p:nvPicPr>
        <p:blipFill>
          <a:blip r:embed="rId13" cstate="print">
            <a:alphaModFix amt="5000"/>
            <a:extLst>
              <a:ext uri="{28A0092B-C50C-407E-A947-70E740481C1C}">
                <a14:useLocalDpi xmlns:a14="http://schemas.microsoft.com/office/drawing/2010/main" val="0"/>
              </a:ext>
            </a:extLst>
          </a:blip>
          <a:stretch>
            <a:fillRect/>
          </a:stretch>
        </p:blipFill>
        <p:spPr>
          <a:xfrm>
            <a:off x="3531289" y="2724641"/>
            <a:ext cx="11225420" cy="4661093"/>
          </a:xfrm>
          <a:prstGeom prst="rect">
            <a:avLst/>
          </a:prstGeom>
        </p:spPr>
      </p:pic>
      <p:sp>
        <p:nvSpPr>
          <p:cNvPr id="8" name="TextBox 7">
            <a:extLst>
              <a:ext uri="{FF2B5EF4-FFF2-40B4-BE49-F238E27FC236}">
                <a16:creationId xmlns:a16="http://schemas.microsoft.com/office/drawing/2014/main" id="{7C78A346-766F-8456-836D-123FFB4A9898}"/>
              </a:ext>
            </a:extLst>
          </p:cNvPr>
          <p:cNvSpPr txBox="1"/>
          <p:nvPr userDrawn="1"/>
        </p:nvSpPr>
        <p:spPr>
          <a:xfrm>
            <a:off x="7172096" y="7341774"/>
            <a:ext cx="394380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0" i="0" dirty="0">
                <a:solidFill>
                  <a:schemeClr val="bg1">
                    <a:lumMod val="75000"/>
                  </a:schemeClr>
                </a:solidFill>
                <a:effectLst/>
                <a:latin typeface="Times New Roman" panose="02020603050405020304" pitchFamily="18" charset="0"/>
                <a:cs typeface="Times New Roman" panose="02020603050405020304" pitchFamily="18" charset="0"/>
              </a:rPr>
              <a:t>© 2024 Exams Papers Practice. All Rights Reserved</a:t>
            </a:r>
            <a:endParaRPr lang="en-PH" sz="1400" dirty="0">
              <a:solidFill>
                <a:schemeClr val="bg1">
                  <a:lumMod val="75000"/>
                </a:schemeClr>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9973A02B-DD8A-AEE6-D131-C4A666D19791}"/>
              </a:ext>
            </a:extLst>
          </p:cNvPr>
          <p:cNvPicPr>
            <a:picLocks noChangeAspect="1"/>
          </p:cNvPicPr>
          <p:nvPr userDrawn="1"/>
        </p:nvPicPr>
        <p:blipFill>
          <a:blip r:embed="rId14" cstate="print">
            <a:alphaModFix amt="85000"/>
            <a:extLst>
              <a:ext uri="{28A0092B-C50C-407E-A947-70E740481C1C}">
                <a14:useLocalDpi xmlns:a14="http://schemas.microsoft.com/office/drawing/2010/main" val="0"/>
              </a:ext>
            </a:extLst>
          </a:blip>
          <a:stretch>
            <a:fillRect/>
          </a:stretch>
        </p:blipFill>
        <p:spPr>
          <a:xfrm>
            <a:off x="8098295" y="126680"/>
            <a:ext cx="2091410" cy="842015"/>
          </a:xfrm>
          <a:prstGeom prst="rect">
            <a:avLst/>
          </a:prstGeom>
        </p:spPr>
      </p:pic>
      <p:sp>
        <p:nvSpPr>
          <p:cNvPr id="10" name="Footer Placeholder 2">
            <a:extLst>
              <a:ext uri="{FF2B5EF4-FFF2-40B4-BE49-F238E27FC236}">
                <a16:creationId xmlns:a16="http://schemas.microsoft.com/office/drawing/2014/main" id="{7857749D-B731-F416-BE0A-300D577C7E1B}"/>
              </a:ext>
            </a:extLst>
          </p:cNvPr>
          <p:cNvSpPr txBox="1">
            <a:spLocks/>
          </p:cNvSpPr>
          <p:nvPr userDrawn="1"/>
        </p:nvSpPr>
        <p:spPr>
          <a:xfrm>
            <a:off x="6215062" y="9469847"/>
            <a:ext cx="58578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www.exampaperspractice.co.uk</a:t>
            </a:r>
            <a:endParaRPr lang="en-GB" sz="15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1715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5.svg"/><Relationship Id="rId7" Type="http://schemas.openxmlformats.org/officeDocument/2006/relationships/image" Target="../media/image30.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9.svg"/><Relationship Id="rId10" Type="http://schemas.openxmlformats.org/officeDocument/2006/relationships/image" Target="../media/image25.svg"/><Relationship Id="rId4" Type="http://schemas.openxmlformats.org/officeDocument/2006/relationships/image" Target="../media/image18.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5.svg"/><Relationship Id="rId7" Type="http://schemas.openxmlformats.org/officeDocument/2006/relationships/image" Target="../media/image30.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5.svg"/><Relationship Id="rId7" Type="http://schemas.openxmlformats.org/officeDocument/2006/relationships/image" Target="../media/image30.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3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3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1.svg"/><Relationship Id="rId7" Type="http://schemas.openxmlformats.org/officeDocument/2006/relationships/image" Target="../media/image3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1.svg"/><Relationship Id="rId7" Type="http://schemas.openxmlformats.org/officeDocument/2006/relationships/image" Target="../media/image3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1.svg"/><Relationship Id="rId7" Type="http://schemas.openxmlformats.org/officeDocument/2006/relationships/image" Target="../media/image3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1.svg"/><Relationship Id="rId7" Type="http://schemas.openxmlformats.org/officeDocument/2006/relationships/image" Target="../media/image3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30.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9.sv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699A-D4EA-0530-3FAE-FBB1ABC367D1}"/>
              </a:ext>
            </a:extLst>
          </p:cNvPr>
          <p:cNvSpPr>
            <a:spLocks noGrp="1"/>
          </p:cNvSpPr>
          <p:nvPr/>
        </p:nvSpPr>
        <p:spPr>
          <a:xfrm>
            <a:off x="3648075" y="1562100"/>
            <a:ext cx="10991850" cy="256030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dirty="0"/>
              <a:t>Cambridge International </a:t>
            </a:r>
            <a:br>
              <a:rPr lang="en-US" sz="5400" dirty="0"/>
            </a:br>
            <a:r>
              <a:rPr lang="en-US" sz="5400" dirty="0"/>
              <a:t>A Level Computer Science </a:t>
            </a:r>
            <a:br>
              <a:rPr lang="en-US" sz="5400" dirty="0"/>
            </a:br>
            <a:r>
              <a:rPr lang="en-US" sz="5400" dirty="0"/>
              <a:t>(9618) – Revision Notes</a:t>
            </a:r>
            <a:endParaRPr lang="en-GB" sz="5400" dirty="0"/>
          </a:p>
        </p:txBody>
      </p:sp>
      <p:sp>
        <p:nvSpPr>
          <p:cNvPr id="3" name="Subtitle 2">
            <a:extLst>
              <a:ext uri="{FF2B5EF4-FFF2-40B4-BE49-F238E27FC236}">
                <a16:creationId xmlns:a16="http://schemas.microsoft.com/office/drawing/2014/main" id="{E583D666-56D7-94E8-9C56-1CC700BAB47E}"/>
              </a:ext>
            </a:extLst>
          </p:cNvPr>
          <p:cNvSpPr>
            <a:spLocks noGrp="1"/>
          </p:cNvSpPr>
          <p:nvPr/>
        </p:nvSpPr>
        <p:spPr>
          <a:xfrm>
            <a:off x="4762500" y="5621069"/>
            <a:ext cx="8763000" cy="2743200"/>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t>This pack is intended for students to who are taking CIE A Level in Computer Science, either in preparation for their A Level exam, or more likely </a:t>
            </a:r>
            <a:r>
              <a:rPr lang="en-GB" sz="3200" u="sng" dirty="0"/>
              <a:t>alongside year 2 </a:t>
            </a:r>
            <a:r>
              <a:rPr lang="en-GB" sz="3200" dirty="0"/>
              <a:t>of the course to improve fluency, recall and pace on AS topics. It could be used as </a:t>
            </a:r>
            <a:r>
              <a:rPr lang="en-GB" sz="3200" u="sng" dirty="0"/>
              <a:t>lesson starters</a:t>
            </a:r>
            <a:r>
              <a:rPr lang="en-GB" sz="3200" dirty="0"/>
              <a:t>, or supplied to students for </a:t>
            </a:r>
            <a:r>
              <a:rPr lang="en-GB" sz="3200" u="sng" dirty="0"/>
              <a:t>independent use.</a:t>
            </a:r>
          </a:p>
        </p:txBody>
      </p:sp>
      <p:sp>
        <p:nvSpPr>
          <p:cNvPr id="4" name="Rectangle 3">
            <a:extLst>
              <a:ext uri="{FF2B5EF4-FFF2-40B4-BE49-F238E27FC236}">
                <a16:creationId xmlns:a16="http://schemas.microsoft.com/office/drawing/2014/main" id="{215EB8CF-B676-BA88-C016-571683E97DAF}"/>
              </a:ext>
            </a:extLst>
          </p:cNvPr>
          <p:cNvSpPr/>
          <p:nvPr/>
        </p:nvSpPr>
        <p:spPr>
          <a:xfrm>
            <a:off x="3648075" y="4271574"/>
            <a:ext cx="10991850" cy="1200329"/>
          </a:xfrm>
          <a:prstGeom prst="rect">
            <a:avLst/>
          </a:prstGeom>
          <a:solidFill>
            <a:schemeClr val="accent4"/>
          </a:solidFill>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600" dirty="0"/>
              <a:t>Programming Paradigms</a:t>
            </a:r>
            <a:br>
              <a:rPr lang="en-GB" sz="3600" dirty="0"/>
            </a:br>
            <a:r>
              <a:rPr lang="en-GB" sz="3600" dirty="0"/>
              <a:t>(Object-Oriented Programming)</a:t>
            </a:r>
          </a:p>
        </p:txBody>
      </p:sp>
    </p:spTree>
    <p:extLst>
      <p:ext uri="{BB962C8B-B14F-4D97-AF65-F5344CB8AC3E}">
        <p14:creationId xmlns:p14="http://schemas.microsoft.com/office/powerpoint/2010/main" val="391504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9003010" y="0"/>
            <a:ext cx="9644412" cy="10417007"/>
          </a:xfrm>
          <a:custGeom>
            <a:avLst/>
            <a:gdLst/>
            <a:ahLst/>
            <a:cxnLst/>
            <a:rect l="l" t="t" r="r" b="b"/>
            <a:pathLst>
              <a:path w="9644412" h="10417007">
                <a:moveTo>
                  <a:pt x="0" y="0"/>
                </a:moveTo>
                <a:lnTo>
                  <a:pt x="9644412" y="0"/>
                </a:lnTo>
                <a:lnTo>
                  <a:pt x="9644412" y="10417007"/>
                </a:lnTo>
                <a:lnTo>
                  <a:pt x="0" y="10417007"/>
                </a:lnTo>
                <a:lnTo>
                  <a:pt x="0" y="0"/>
                </a:lnTo>
                <a:close/>
              </a:path>
            </a:pathLst>
          </a:custGeom>
          <a:blipFill>
            <a:blip r:embed="rId8"/>
            <a:stretch>
              <a:fillRect/>
            </a:stretch>
          </a:blipFill>
        </p:spPr>
        <p:txBody>
          <a:bodyPr/>
          <a:lstStyle/>
          <a:p>
            <a:endParaRPr lang="en-PH"/>
          </a:p>
        </p:txBody>
      </p:sp>
      <p:sp>
        <p:nvSpPr>
          <p:cNvPr id="8" name="Freeform 8"/>
          <p:cNvSpPr/>
          <p:nvPr/>
        </p:nvSpPr>
        <p:spPr>
          <a:xfrm>
            <a:off x="9057582" y="1541196"/>
            <a:ext cx="246711" cy="1218325"/>
          </a:xfrm>
          <a:custGeom>
            <a:avLst/>
            <a:gdLst/>
            <a:ahLst/>
            <a:cxnLst/>
            <a:rect l="l" t="t" r="r" b="b"/>
            <a:pathLst>
              <a:path w="246711" h="1218325">
                <a:moveTo>
                  <a:pt x="0" y="0"/>
                </a:moveTo>
                <a:lnTo>
                  <a:pt x="246711" y="0"/>
                </a:lnTo>
                <a:lnTo>
                  <a:pt x="246711" y="1218325"/>
                </a:lnTo>
                <a:lnTo>
                  <a:pt x="0" y="12183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sp>
        <p:nvSpPr>
          <p:cNvPr id="9" name="TextBox 9"/>
          <p:cNvSpPr txBox="1"/>
          <p:nvPr/>
        </p:nvSpPr>
        <p:spPr>
          <a:xfrm>
            <a:off x="1135659" y="-7861"/>
            <a:ext cx="7219306" cy="1025371"/>
          </a:xfrm>
          <a:prstGeom prst="rect">
            <a:avLst/>
          </a:prstGeom>
        </p:spPr>
        <p:txBody>
          <a:bodyPr lIns="0" tIns="0" rIns="0" bIns="0" rtlCol="0" anchor="t">
            <a:spAutoFit/>
          </a:bodyPr>
          <a:lstStyle/>
          <a:p>
            <a:pPr marL="0" lvl="0" indent="0" algn="l">
              <a:lnSpc>
                <a:spcPts val="3833"/>
              </a:lnSpc>
              <a:spcBef>
                <a:spcPct val="0"/>
              </a:spcBef>
            </a:pPr>
            <a:r>
              <a:rPr lang="en-US" sz="3422" b="1" spc="-102">
                <a:solidFill>
                  <a:srgbClr val="FFFFFF"/>
                </a:solidFill>
                <a:latin typeface="Poppins Bold"/>
                <a:ea typeface="Poppins Bold"/>
                <a:cs typeface="Poppins Bold"/>
                <a:sym typeface="Poppins Bold"/>
              </a:rPr>
              <a:t>26.3 Developing Object-Oriented Software</a:t>
            </a:r>
          </a:p>
        </p:txBody>
      </p:sp>
      <p:sp>
        <p:nvSpPr>
          <p:cNvPr id="10" name="TextBox 10"/>
          <p:cNvSpPr txBox="1"/>
          <p:nvPr/>
        </p:nvSpPr>
        <p:spPr>
          <a:xfrm>
            <a:off x="200715" y="4087729"/>
            <a:ext cx="4956712" cy="21272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Python codes for declaring the PRODUCT class</a:t>
            </a:r>
          </a:p>
        </p:txBody>
      </p:sp>
      <p:sp>
        <p:nvSpPr>
          <p:cNvPr id="11" name="TextBox 11"/>
          <p:cNvSpPr txBox="1"/>
          <p:nvPr/>
        </p:nvSpPr>
        <p:spPr>
          <a:xfrm>
            <a:off x="6504134" y="1550392"/>
            <a:ext cx="1850831" cy="10477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Attributes</a:t>
            </a:r>
          </a:p>
          <a:p>
            <a:pPr algn="l">
              <a:lnSpc>
                <a:spcPts val="4200"/>
              </a:lnSpc>
              <a:spcBef>
                <a:spcPct val="0"/>
              </a:spcBef>
            </a:pPr>
            <a:r>
              <a:rPr lang="en-US" sz="3000" b="1">
                <a:solidFill>
                  <a:srgbClr val="642EC7"/>
                </a:solidFill>
                <a:latin typeface="Open Sans Bold"/>
                <a:ea typeface="Open Sans Bold"/>
                <a:cs typeface="Open Sans Bold"/>
                <a:sym typeface="Open Sans Bold"/>
              </a:rPr>
              <a:t>(Private)</a:t>
            </a:r>
            <a:r>
              <a:rPr lang="en-US" sz="3000">
                <a:solidFill>
                  <a:srgbClr val="000000"/>
                </a:solidFill>
                <a:latin typeface="Open Sans"/>
                <a:ea typeface="Open Sans"/>
                <a:cs typeface="Open Sans"/>
                <a:sym typeface="Open Sans"/>
              </a:rPr>
              <a:t> </a:t>
            </a:r>
          </a:p>
        </p:txBody>
      </p:sp>
      <p:sp>
        <p:nvSpPr>
          <p:cNvPr id="12" name="TextBox 12"/>
          <p:cNvSpPr txBox="1"/>
          <p:nvPr/>
        </p:nvSpPr>
        <p:spPr>
          <a:xfrm>
            <a:off x="6504134" y="5611546"/>
            <a:ext cx="1850831" cy="10477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Methods</a:t>
            </a:r>
          </a:p>
          <a:p>
            <a:pPr algn="l">
              <a:lnSpc>
                <a:spcPts val="4200"/>
              </a:lnSpc>
              <a:spcBef>
                <a:spcPct val="0"/>
              </a:spcBef>
            </a:pPr>
            <a:r>
              <a:rPr lang="en-US" sz="3000" b="1">
                <a:solidFill>
                  <a:srgbClr val="642EC7"/>
                </a:solidFill>
                <a:latin typeface="Open Sans Bold"/>
                <a:ea typeface="Open Sans Bold"/>
                <a:cs typeface="Open Sans Bold"/>
                <a:sym typeface="Open Sans Bold"/>
              </a:rPr>
              <a:t>(Public)</a:t>
            </a:r>
            <a:r>
              <a:rPr lang="en-US" sz="3000">
                <a:solidFill>
                  <a:srgbClr val="000000"/>
                </a:solidFill>
                <a:latin typeface="Open Sans"/>
                <a:ea typeface="Open Sans"/>
                <a:cs typeface="Open Sans"/>
                <a:sym typeface="Open Sans"/>
              </a:rPr>
              <a:t> </a:t>
            </a:r>
          </a:p>
        </p:txBody>
      </p:sp>
      <p:sp>
        <p:nvSpPr>
          <p:cNvPr id="13" name="Freeform 13"/>
          <p:cNvSpPr/>
          <p:nvPr/>
        </p:nvSpPr>
        <p:spPr>
          <a:xfrm>
            <a:off x="8354965" y="3129428"/>
            <a:ext cx="1241096" cy="6128872"/>
          </a:xfrm>
          <a:custGeom>
            <a:avLst/>
            <a:gdLst/>
            <a:ahLst/>
            <a:cxnLst/>
            <a:rect l="l" t="t" r="r" b="b"/>
            <a:pathLst>
              <a:path w="1241096" h="6128872">
                <a:moveTo>
                  <a:pt x="0" y="0"/>
                </a:moveTo>
                <a:lnTo>
                  <a:pt x="1241097" y="0"/>
                </a:lnTo>
                <a:lnTo>
                  <a:pt x="1241097" y="6128872"/>
                </a:lnTo>
                <a:lnTo>
                  <a:pt x="0" y="61288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sp>
        <p:nvSpPr>
          <p:cNvPr id="14" name="AutoShape 14"/>
          <p:cNvSpPr/>
          <p:nvPr/>
        </p:nvSpPr>
        <p:spPr>
          <a:xfrm flipH="1">
            <a:off x="11623418" y="1028700"/>
            <a:ext cx="1020944" cy="317300"/>
          </a:xfrm>
          <a:prstGeom prst="line">
            <a:avLst/>
          </a:prstGeom>
          <a:ln w="38100" cap="flat">
            <a:solidFill>
              <a:srgbClr val="FAFAFA"/>
            </a:solidFill>
            <a:prstDash val="solid"/>
            <a:headEnd type="none" w="sm" len="sm"/>
            <a:tailEnd type="arrow" w="med" len="sm"/>
          </a:ln>
        </p:spPr>
        <p:txBody>
          <a:bodyPr/>
          <a:lstStyle/>
          <a:p>
            <a:endParaRPr lang="en-PH"/>
          </a:p>
        </p:txBody>
      </p:sp>
      <p:sp>
        <p:nvSpPr>
          <p:cNvPr id="15" name="TextBox 15"/>
          <p:cNvSpPr txBox="1"/>
          <p:nvPr/>
        </p:nvSpPr>
        <p:spPr>
          <a:xfrm>
            <a:off x="12899800" y="717473"/>
            <a:ext cx="2754315" cy="514350"/>
          </a:xfrm>
          <a:prstGeom prst="rect">
            <a:avLst/>
          </a:prstGeom>
        </p:spPr>
        <p:txBody>
          <a:bodyPr lIns="0" tIns="0" rIns="0" bIns="0" rtlCol="0" anchor="t">
            <a:spAutoFit/>
          </a:bodyPr>
          <a:lstStyle/>
          <a:p>
            <a:pPr algn="l">
              <a:lnSpc>
                <a:spcPts val="4200"/>
              </a:lnSpc>
              <a:spcBef>
                <a:spcPct val="0"/>
              </a:spcBef>
            </a:pPr>
            <a:r>
              <a:rPr lang="en-US" sz="3000">
                <a:solidFill>
                  <a:srgbClr val="FAFAFA"/>
                </a:solidFill>
                <a:latin typeface="Open Sans"/>
                <a:ea typeface="Open Sans"/>
                <a:cs typeface="Open Sans"/>
                <a:sym typeface="Open Sans"/>
              </a:rPr>
              <a:t>Constructor</a:t>
            </a:r>
          </a:p>
        </p:txBody>
      </p:sp>
      <p:sp>
        <p:nvSpPr>
          <p:cNvPr id="16" name="AutoShape 16"/>
          <p:cNvSpPr/>
          <p:nvPr/>
        </p:nvSpPr>
        <p:spPr>
          <a:xfrm flipH="1" flipV="1">
            <a:off x="11363522" y="2756792"/>
            <a:ext cx="3366833" cy="848154"/>
          </a:xfrm>
          <a:prstGeom prst="line">
            <a:avLst/>
          </a:prstGeom>
          <a:ln w="38100" cap="flat">
            <a:solidFill>
              <a:srgbClr val="FAFAFA"/>
            </a:solidFill>
            <a:prstDash val="solid"/>
            <a:headEnd type="none" w="sm" len="sm"/>
            <a:tailEnd type="arrow" w="med" len="sm"/>
          </a:ln>
        </p:spPr>
        <p:txBody>
          <a:bodyPr/>
          <a:lstStyle/>
          <a:p>
            <a:endParaRPr lang="en-PH"/>
          </a:p>
        </p:txBody>
      </p:sp>
      <p:sp>
        <p:nvSpPr>
          <p:cNvPr id="17" name="TextBox 17"/>
          <p:cNvSpPr txBox="1"/>
          <p:nvPr/>
        </p:nvSpPr>
        <p:spPr>
          <a:xfrm>
            <a:off x="14906720" y="3319196"/>
            <a:ext cx="2754315" cy="1581150"/>
          </a:xfrm>
          <a:prstGeom prst="rect">
            <a:avLst/>
          </a:prstGeom>
        </p:spPr>
        <p:txBody>
          <a:bodyPr lIns="0" tIns="0" rIns="0" bIns="0" rtlCol="0" anchor="t">
            <a:spAutoFit/>
          </a:bodyPr>
          <a:lstStyle/>
          <a:p>
            <a:pPr algn="l">
              <a:lnSpc>
                <a:spcPts val="4200"/>
              </a:lnSpc>
              <a:spcBef>
                <a:spcPct val="0"/>
              </a:spcBef>
            </a:pPr>
            <a:r>
              <a:rPr lang="en-US" sz="3000">
                <a:solidFill>
                  <a:srgbClr val="FAFAFA"/>
                </a:solidFill>
                <a:latin typeface="Open Sans"/>
                <a:ea typeface="Open Sans"/>
                <a:cs typeface="Open Sans"/>
                <a:sym typeface="Open Sans"/>
              </a:rPr>
              <a:t>2 underscores - signify that it is private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670663" y="2357464"/>
            <a:ext cx="16679778" cy="7123655"/>
          </a:xfrm>
          <a:custGeom>
            <a:avLst/>
            <a:gdLst/>
            <a:ahLst/>
            <a:cxnLst/>
            <a:rect l="l" t="t" r="r" b="b"/>
            <a:pathLst>
              <a:path w="16679778" h="7123655">
                <a:moveTo>
                  <a:pt x="0" y="0"/>
                </a:moveTo>
                <a:lnTo>
                  <a:pt x="16679778" y="0"/>
                </a:lnTo>
                <a:lnTo>
                  <a:pt x="16679778" y="7123655"/>
                </a:lnTo>
                <a:lnTo>
                  <a:pt x="0" y="7123655"/>
                </a:lnTo>
                <a:lnTo>
                  <a:pt x="0" y="0"/>
                </a:lnTo>
                <a:close/>
              </a:path>
            </a:pathLst>
          </a:custGeom>
          <a:blipFill>
            <a:blip r:embed="rId8"/>
            <a:stretch>
              <a:fillRect/>
            </a:stretch>
          </a:blipFill>
        </p:spPr>
        <p:txBody>
          <a:bodyPr/>
          <a:lstStyle/>
          <a:p>
            <a:endParaRPr lang="en-PH"/>
          </a:p>
        </p:txBody>
      </p:sp>
      <p:sp>
        <p:nvSpPr>
          <p:cNvPr id="8" name="TextBox 8"/>
          <p:cNvSpPr txBox="1"/>
          <p:nvPr/>
        </p:nvSpPr>
        <p:spPr>
          <a:xfrm>
            <a:off x="299722" y="1941539"/>
            <a:ext cx="1705071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Python codes to create an instance of the PRODUCT class</a:t>
            </a:r>
          </a:p>
        </p:txBody>
      </p:sp>
      <p:sp>
        <p:nvSpPr>
          <p:cNvPr id="12" name="TextBox 12"/>
          <p:cNvSpPr txBox="1"/>
          <p:nvPr/>
        </p:nvSpPr>
        <p:spPr>
          <a:xfrm>
            <a:off x="1135659" y="-7861"/>
            <a:ext cx="7219306" cy="1025371"/>
          </a:xfrm>
          <a:prstGeom prst="rect">
            <a:avLst/>
          </a:prstGeom>
        </p:spPr>
        <p:txBody>
          <a:bodyPr lIns="0" tIns="0" rIns="0" bIns="0" rtlCol="0" anchor="t">
            <a:spAutoFit/>
          </a:bodyPr>
          <a:lstStyle/>
          <a:p>
            <a:pPr marL="0" lvl="0" indent="0" algn="l">
              <a:lnSpc>
                <a:spcPts val="3833"/>
              </a:lnSpc>
              <a:spcBef>
                <a:spcPct val="0"/>
              </a:spcBef>
            </a:pPr>
            <a:r>
              <a:rPr lang="en-US" sz="3422" b="1" spc="-102">
                <a:solidFill>
                  <a:srgbClr val="FFFFFF"/>
                </a:solidFill>
                <a:latin typeface="Poppins Bold"/>
                <a:ea typeface="Poppins Bold"/>
                <a:cs typeface="Poppins Bold"/>
                <a:sym typeface="Poppins Bold"/>
              </a:rPr>
              <a:t>26.3 Developing Object-Oriented Software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9856829" y="0"/>
            <a:ext cx="8154570" cy="10388675"/>
          </a:xfrm>
          <a:custGeom>
            <a:avLst/>
            <a:gdLst/>
            <a:ahLst/>
            <a:cxnLst/>
            <a:rect l="l" t="t" r="r" b="b"/>
            <a:pathLst>
              <a:path w="8154570" h="10388675">
                <a:moveTo>
                  <a:pt x="0" y="0"/>
                </a:moveTo>
                <a:lnTo>
                  <a:pt x="8154569" y="0"/>
                </a:lnTo>
                <a:lnTo>
                  <a:pt x="8154569" y="10388675"/>
                </a:lnTo>
                <a:lnTo>
                  <a:pt x="0" y="10388675"/>
                </a:lnTo>
                <a:lnTo>
                  <a:pt x="0" y="0"/>
                </a:lnTo>
                <a:close/>
              </a:path>
            </a:pathLst>
          </a:custGeom>
          <a:blipFill>
            <a:blip r:embed="rId8"/>
            <a:stretch>
              <a:fillRect l="-5092" t="-3964" r="-3689" b="-3217"/>
            </a:stretch>
          </a:blipFill>
        </p:spPr>
        <p:txBody>
          <a:bodyPr/>
          <a:lstStyle/>
          <a:p>
            <a:endParaRPr lang="en-PH"/>
          </a:p>
        </p:txBody>
      </p:sp>
      <p:sp>
        <p:nvSpPr>
          <p:cNvPr id="8" name="TextBox 8"/>
          <p:cNvSpPr txBox="1"/>
          <p:nvPr/>
        </p:nvSpPr>
        <p:spPr>
          <a:xfrm>
            <a:off x="513454" y="2074702"/>
            <a:ext cx="4956712" cy="21272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Python codes for declaring the PRODUCT class</a:t>
            </a:r>
          </a:p>
        </p:txBody>
      </p:sp>
      <p:sp>
        <p:nvSpPr>
          <p:cNvPr id="9" name="TextBox 9"/>
          <p:cNvSpPr txBox="1"/>
          <p:nvPr/>
        </p:nvSpPr>
        <p:spPr>
          <a:xfrm>
            <a:off x="513454" y="4384992"/>
            <a:ext cx="6228872" cy="26479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property in a Python class allows defining getter, setter, and deleter methods for accessing, modifying, and deleting the value of an attribute, respectively.</a:t>
            </a:r>
          </a:p>
        </p:txBody>
      </p:sp>
      <p:sp>
        <p:nvSpPr>
          <p:cNvPr id="10" name="TextBox 10"/>
          <p:cNvSpPr txBox="1"/>
          <p:nvPr/>
        </p:nvSpPr>
        <p:spPr>
          <a:xfrm>
            <a:off x="1135659" y="-7861"/>
            <a:ext cx="7219306" cy="1025371"/>
          </a:xfrm>
          <a:prstGeom prst="rect">
            <a:avLst/>
          </a:prstGeom>
        </p:spPr>
        <p:txBody>
          <a:bodyPr lIns="0" tIns="0" rIns="0" bIns="0" rtlCol="0" anchor="t">
            <a:spAutoFit/>
          </a:bodyPr>
          <a:lstStyle/>
          <a:p>
            <a:pPr marL="0" lvl="0" indent="0" algn="l">
              <a:lnSpc>
                <a:spcPts val="3833"/>
              </a:lnSpc>
              <a:spcBef>
                <a:spcPct val="0"/>
              </a:spcBef>
            </a:pPr>
            <a:r>
              <a:rPr lang="en-US" sz="3422" b="1" spc="-102">
                <a:solidFill>
                  <a:srgbClr val="FFFFFF"/>
                </a:solidFill>
                <a:latin typeface="Poppins Bold"/>
                <a:ea typeface="Poppins Bold"/>
                <a:cs typeface="Poppins Bold"/>
                <a:sym typeface="Poppins Bold"/>
              </a:rPr>
              <a:t>26.3 Developing Object-Oriented Software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7620384" y="5613985"/>
            <a:ext cx="3086100" cy="1168178"/>
            <a:chOff x="0" y="0"/>
            <a:chExt cx="812800" cy="307668"/>
          </a:xfrm>
        </p:grpSpPr>
        <p:sp>
          <p:nvSpPr>
            <p:cNvPr id="8" name="Freeform 8"/>
            <p:cNvSpPr/>
            <p:nvPr/>
          </p:nvSpPr>
          <p:spPr>
            <a:xfrm>
              <a:off x="0" y="0"/>
              <a:ext cx="812800" cy="307668"/>
            </a:xfrm>
            <a:custGeom>
              <a:avLst/>
              <a:gdLst/>
              <a:ahLst/>
              <a:cxnLst/>
              <a:rect l="l" t="t" r="r" b="b"/>
              <a:pathLst>
                <a:path w="812800" h="307668">
                  <a:moveTo>
                    <a:pt x="0" y="0"/>
                  </a:moveTo>
                  <a:lnTo>
                    <a:pt x="812800" y="0"/>
                  </a:lnTo>
                  <a:lnTo>
                    <a:pt x="812800" y="307668"/>
                  </a:lnTo>
                  <a:lnTo>
                    <a:pt x="0" y="307668"/>
                  </a:lnTo>
                  <a:close/>
                </a:path>
              </a:pathLst>
            </a:custGeom>
            <a:solidFill>
              <a:srgbClr val="FFDE59"/>
            </a:solidFill>
          </p:spPr>
          <p:txBody>
            <a:bodyPr/>
            <a:lstStyle/>
            <a:p>
              <a:endParaRPr lang="en-PH"/>
            </a:p>
          </p:txBody>
        </p:sp>
        <p:sp>
          <p:nvSpPr>
            <p:cNvPr id="9" name="TextBox 9"/>
            <p:cNvSpPr txBox="1"/>
            <p:nvPr/>
          </p:nvSpPr>
          <p:spPr>
            <a:xfrm>
              <a:off x="0" y="-28575"/>
              <a:ext cx="812800" cy="336243"/>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1080766" y="5018"/>
            <a:ext cx="6340835" cy="1001179"/>
          </a:xfrm>
          <a:prstGeom prst="rect">
            <a:avLst/>
          </a:prstGeom>
        </p:spPr>
        <p:txBody>
          <a:bodyPr lIns="0" tIns="0" rIns="0" bIns="0" rtlCol="0" anchor="t">
            <a:spAutoFit/>
          </a:bodyPr>
          <a:lstStyle/>
          <a:p>
            <a:pPr marL="0" lvl="0" indent="0" algn="l">
              <a:lnSpc>
                <a:spcPts val="3794"/>
              </a:lnSpc>
              <a:spcBef>
                <a:spcPct val="0"/>
              </a:spcBef>
            </a:pPr>
            <a:r>
              <a:rPr lang="en-US" sz="3388" b="1" spc="-101">
                <a:solidFill>
                  <a:srgbClr val="FF1495"/>
                </a:solidFill>
                <a:latin typeface="Poppins Bold"/>
                <a:ea typeface="Poppins Bold"/>
                <a:cs typeface="Poppins Bold"/>
                <a:sym typeface="Poppins Bold"/>
              </a:rPr>
              <a:t>26.4 Code Reusability through Inheritance</a:t>
            </a:r>
          </a:p>
        </p:txBody>
      </p:sp>
      <p:sp>
        <p:nvSpPr>
          <p:cNvPr id="11" name="TextBox 11"/>
          <p:cNvSpPr txBox="1"/>
          <p:nvPr/>
        </p:nvSpPr>
        <p:spPr>
          <a:xfrm>
            <a:off x="402046" y="1877010"/>
            <a:ext cx="7019556"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Inheritance in OOP</a:t>
            </a:r>
          </a:p>
        </p:txBody>
      </p:sp>
      <p:sp>
        <p:nvSpPr>
          <p:cNvPr id="12" name="TextBox 12"/>
          <p:cNvSpPr txBox="1"/>
          <p:nvPr/>
        </p:nvSpPr>
        <p:spPr>
          <a:xfrm>
            <a:off x="384809" y="2537410"/>
            <a:ext cx="16874491" cy="21145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Inheritance in OOP allows new classes (child classes) to reuse and extend the functionality of existing classes (parent classes). This simplifies code maintenance, promotes code reuse, and facilitates the creation of hierarchical relationships between classes, making the code more organized and easier to understand.</a:t>
            </a:r>
          </a:p>
        </p:txBody>
      </p:sp>
      <p:sp>
        <p:nvSpPr>
          <p:cNvPr id="13" name="AutoShape 13"/>
          <p:cNvSpPr/>
          <p:nvPr/>
        </p:nvSpPr>
        <p:spPr>
          <a:xfrm>
            <a:off x="9161888" y="6782162"/>
            <a:ext cx="0" cy="855957"/>
          </a:xfrm>
          <a:prstGeom prst="line">
            <a:avLst/>
          </a:prstGeom>
          <a:ln w="38100" cap="flat">
            <a:solidFill>
              <a:srgbClr val="000000"/>
            </a:solidFill>
            <a:prstDash val="solid"/>
            <a:headEnd type="arrow" w="med" len="sm"/>
            <a:tailEnd type="none" w="sm" len="sm"/>
          </a:ln>
        </p:spPr>
        <p:txBody>
          <a:bodyPr/>
          <a:lstStyle/>
          <a:p>
            <a:endParaRPr lang="en-PH"/>
          </a:p>
        </p:txBody>
      </p:sp>
      <p:sp>
        <p:nvSpPr>
          <p:cNvPr id="14" name="AutoShape 14"/>
          <p:cNvSpPr/>
          <p:nvPr/>
        </p:nvSpPr>
        <p:spPr>
          <a:xfrm flipV="1">
            <a:off x="6872454" y="7657169"/>
            <a:ext cx="4616968" cy="0"/>
          </a:xfrm>
          <a:prstGeom prst="line">
            <a:avLst/>
          </a:prstGeom>
          <a:ln w="38100" cap="flat">
            <a:solidFill>
              <a:srgbClr val="000000"/>
            </a:solidFill>
            <a:prstDash val="solid"/>
            <a:headEnd type="none" w="sm" len="sm"/>
            <a:tailEnd type="none" w="sm" len="sm"/>
          </a:ln>
        </p:spPr>
        <p:txBody>
          <a:bodyPr/>
          <a:lstStyle/>
          <a:p>
            <a:endParaRPr lang="en-PH"/>
          </a:p>
        </p:txBody>
      </p:sp>
      <p:sp>
        <p:nvSpPr>
          <p:cNvPr id="15" name="AutoShape 15"/>
          <p:cNvSpPr/>
          <p:nvPr/>
        </p:nvSpPr>
        <p:spPr>
          <a:xfrm>
            <a:off x="6893892" y="7638119"/>
            <a:ext cx="0" cy="317012"/>
          </a:xfrm>
          <a:prstGeom prst="line">
            <a:avLst/>
          </a:prstGeom>
          <a:ln w="38100" cap="flat">
            <a:solidFill>
              <a:srgbClr val="000000"/>
            </a:solidFill>
            <a:prstDash val="solid"/>
            <a:headEnd type="none" w="sm" len="sm"/>
            <a:tailEnd type="none" w="sm" len="sm"/>
          </a:ln>
        </p:spPr>
        <p:txBody>
          <a:bodyPr/>
          <a:lstStyle/>
          <a:p>
            <a:endParaRPr lang="en-PH"/>
          </a:p>
        </p:txBody>
      </p:sp>
      <p:sp>
        <p:nvSpPr>
          <p:cNvPr id="16" name="AutoShape 16"/>
          <p:cNvSpPr/>
          <p:nvPr/>
        </p:nvSpPr>
        <p:spPr>
          <a:xfrm>
            <a:off x="11489422" y="7638119"/>
            <a:ext cx="0" cy="317012"/>
          </a:xfrm>
          <a:prstGeom prst="line">
            <a:avLst/>
          </a:prstGeom>
          <a:ln w="38100" cap="flat">
            <a:solidFill>
              <a:srgbClr val="000000"/>
            </a:solidFill>
            <a:prstDash val="solid"/>
            <a:headEnd type="none" w="sm" len="sm"/>
            <a:tailEnd type="none" w="sm" len="sm"/>
          </a:ln>
        </p:spPr>
        <p:txBody>
          <a:bodyPr/>
          <a:lstStyle/>
          <a:p>
            <a:endParaRPr lang="en-PH"/>
          </a:p>
        </p:txBody>
      </p:sp>
      <p:grpSp>
        <p:nvGrpSpPr>
          <p:cNvPr id="17" name="Group 17"/>
          <p:cNvGrpSpPr/>
          <p:nvPr/>
        </p:nvGrpSpPr>
        <p:grpSpPr>
          <a:xfrm>
            <a:off x="5329404" y="7955131"/>
            <a:ext cx="3086100" cy="1168178"/>
            <a:chOff x="0" y="0"/>
            <a:chExt cx="812800" cy="307668"/>
          </a:xfrm>
        </p:grpSpPr>
        <p:sp>
          <p:nvSpPr>
            <p:cNvPr id="18" name="Freeform 18"/>
            <p:cNvSpPr/>
            <p:nvPr/>
          </p:nvSpPr>
          <p:spPr>
            <a:xfrm>
              <a:off x="0" y="0"/>
              <a:ext cx="812800" cy="307668"/>
            </a:xfrm>
            <a:custGeom>
              <a:avLst/>
              <a:gdLst/>
              <a:ahLst/>
              <a:cxnLst/>
              <a:rect l="l" t="t" r="r" b="b"/>
              <a:pathLst>
                <a:path w="812800" h="307668">
                  <a:moveTo>
                    <a:pt x="0" y="0"/>
                  </a:moveTo>
                  <a:lnTo>
                    <a:pt x="812800" y="0"/>
                  </a:lnTo>
                  <a:lnTo>
                    <a:pt x="812800" y="307668"/>
                  </a:lnTo>
                  <a:lnTo>
                    <a:pt x="0" y="307668"/>
                  </a:lnTo>
                  <a:close/>
                </a:path>
              </a:pathLst>
            </a:custGeom>
            <a:solidFill>
              <a:srgbClr val="FFDE59"/>
            </a:solidFill>
          </p:spPr>
          <p:txBody>
            <a:bodyPr/>
            <a:lstStyle/>
            <a:p>
              <a:endParaRPr lang="en-PH"/>
            </a:p>
          </p:txBody>
        </p:sp>
        <p:sp>
          <p:nvSpPr>
            <p:cNvPr id="19" name="TextBox 19"/>
            <p:cNvSpPr txBox="1"/>
            <p:nvPr/>
          </p:nvSpPr>
          <p:spPr>
            <a:xfrm>
              <a:off x="0" y="-28575"/>
              <a:ext cx="812800" cy="336243"/>
            </a:xfrm>
            <a:prstGeom prst="rect">
              <a:avLst/>
            </a:prstGeom>
          </p:spPr>
          <p:txBody>
            <a:bodyPr lIns="50800" tIns="50800" rIns="50800" bIns="50800" rtlCol="0" anchor="ctr"/>
            <a:lstStyle/>
            <a:p>
              <a:pPr algn="ctr">
                <a:lnSpc>
                  <a:spcPts val="2595"/>
                </a:lnSpc>
              </a:pPr>
              <a:endParaRPr/>
            </a:p>
          </p:txBody>
        </p:sp>
      </p:grpSp>
      <p:grpSp>
        <p:nvGrpSpPr>
          <p:cNvPr id="20" name="Group 20"/>
          <p:cNvGrpSpPr/>
          <p:nvPr/>
        </p:nvGrpSpPr>
        <p:grpSpPr>
          <a:xfrm>
            <a:off x="9946372" y="7955131"/>
            <a:ext cx="3086100" cy="1168178"/>
            <a:chOff x="0" y="0"/>
            <a:chExt cx="812800" cy="307668"/>
          </a:xfrm>
        </p:grpSpPr>
        <p:sp>
          <p:nvSpPr>
            <p:cNvPr id="21" name="Freeform 21"/>
            <p:cNvSpPr/>
            <p:nvPr/>
          </p:nvSpPr>
          <p:spPr>
            <a:xfrm>
              <a:off x="0" y="0"/>
              <a:ext cx="812800" cy="307668"/>
            </a:xfrm>
            <a:custGeom>
              <a:avLst/>
              <a:gdLst/>
              <a:ahLst/>
              <a:cxnLst/>
              <a:rect l="l" t="t" r="r" b="b"/>
              <a:pathLst>
                <a:path w="812800" h="307668">
                  <a:moveTo>
                    <a:pt x="0" y="0"/>
                  </a:moveTo>
                  <a:lnTo>
                    <a:pt x="812800" y="0"/>
                  </a:lnTo>
                  <a:lnTo>
                    <a:pt x="812800" y="307668"/>
                  </a:lnTo>
                  <a:lnTo>
                    <a:pt x="0" y="307668"/>
                  </a:lnTo>
                  <a:close/>
                </a:path>
              </a:pathLst>
            </a:custGeom>
            <a:solidFill>
              <a:srgbClr val="FFDE59"/>
            </a:solidFill>
          </p:spPr>
          <p:txBody>
            <a:bodyPr/>
            <a:lstStyle/>
            <a:p>
              <a:endParaRPr lang="en-PH"/>
            </a:p>
          </p:txBody>
        </p:sp>
        <p:sp>
          <p:nvSpPr>
            <p:cNvPr id="22" name="TextBox 22"/>
            <p:cNvSpPr txBox="1"/>
            <p:nvPr/>
          </p:nvSpPr>
          <p:spPr>
            <a:xfrm>
              <a:off x="0" y="-28575"/>
              <a:ext cx="812800" cy="336243"/>
            </a:xfrm>
            <a:prstGeom prst="rect">
              <a:avLst/>
            </a:prstGeom>
          </p:spPr>
          <p:txBody>
            <a:bodyPr lIns="50800" tIns="50800" rIns="50800" bIns="50800" rtlCol="0" anchor="ctr"/>
            <a:lstStyle/>
            <a:p>
              <a:pPr algn="ctr">
                <a:lnSpc>
                  <a:spcPts val="2595"/>
                </a:lnSpc>
              </a:pPr>
              <a:endParaRPr/>
            </a:p>
          </p:txBody>
        </p:sp>
      </p:grpSp>
      <p:sp>
        <p:nvSpPr>
          <p:cNvPr id="23" name="TextBox 23"/>
          <p:cNvSpPr txBox="1"/>
          <p:nvPr/>
        </p:nvSpPr>
        <p:spPr>
          <a:xfrm>
            <a:off x="8077283" y="5859289"/>
            <a:ext cx="2133434"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Base Class</a:t>
            </a:r>
          </a:p>
        </p:txBody>
      </p:sp>
      <p:sp>
        <p:nvSpPr>
          <p:cNvPr id="24" name="TextBox 24"/>
          <p:cNvSpPr txBox="1"/>
          <p:nvPr/>
        </p:nvSpPr>
        <p:spPr>
          <a:xfrm>
            <a:off x="5827175" y="8253470"/>
            <a:ext cx="2133434"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Sub Class</a:t>
            </a:r>
          </a:p>
        </p:txBody>
      </p:sp>
      <p:sp>
        <p:nvSpPr>
          <p:cNvPr id="25" name="TextBox 25"/>
          <p:cNvSpPr txBox="1"/>
          <p:nvPr/>
        </p:nvSpPr>
        <p:spPr>
          <a:xfrm>
            <a:off x="10422705" y="8253470"/>
            <a:ext cx="2133434"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Sub Class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7620384" y="4156660"/>
            <a:ext cx="3086100" cy="1168178"/>
            <a:chOff x="0" y="0"/>
            <a:chExt cx="812800" cy="307668"/>
          </a:xfrm>
        </p:grpSpPr>
        <p:sp>
          <p:nvSpPr>
            <p:cNvPr id="8" name="Freeform 8"/>
            <p:cNvSpPr/>
            <p:nvPr/>
          </p:nvSpPr>
          <p:spPr>
            <a:xfrm>
              <a:off x="0" y="0"/>
              <a:ext cx="812800" cy="307668"/>
            </a:xfrm>
            <a:custGeom>
              <a:avLst/>
              <a:gdLst/>
              <a:ahLst/>
              <a:cxnLst/>
              <a:rect l="l" t="t" r="r" b="b"/>
              <a:pathLst>
                <a:path w="812800" h="307668">
                  <a:moveTo>
                    <a:pt x="0" y="0"/>
                  </a:moveTo>
                  <a:lnTo>
                    <a:pt x="812800" y="0"/>
                  </a:lnTo>
                  <a:lnTo>
                    <a:pt x="812800" y="307668"/>
                  </a:lnTo>
                  <a:lnTo>
                    <a:pt x="0" y="307668"/>
                  </a:lnTo>
                  <a:close/>
                </a:path>
              </a:pathLst>
            </a:custGeom>
            <a:solidFill>
              <a:srgbClr val="FFDE59"/>
            </a:solidFill>
          </p:spPr>
          <p:txBody>
            <a:bodyPr/>
            <a:lstStyle/>
            <a:p>
              <a:endParaRPr lang="en-PH"/>
            </a:p>
          </p:txBody>
        </p:sp>
        <p:sp>
          <p:nvSpPr>
            <p:cNvPr id="9" name="TextBox 9"/>
            <p:cNvSpPr txBox="1"/>
            <p:nvPr/>
          </p:nvSpPr>
          <p:spPr>
            <a:xfrm>
              <a:off x="0" y="-28575"/>
              <a:ext cx="812800" cy="336243"/>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402046" y="1877010"/>
            <a:ext cx="7019556"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Inheritance in OOP</a:t>
            </a:r>
          </a:p>
        </p:txBody>
      </p:sp>
      <p:sp>
        <p:nvSpPr>
          <p:cNvPr id="11" name="TextBox 11"/>
          <p:cNvSpPr txBox="1"/>
          <p:nvPr/>
        </p:nvSpPr>
        <p:spPr>
          <a:xfrm>
            <a:off x="402046" y="2633844"/>
            <a:ext cx="16874491"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Examples:</a:t>
            </a:r>
          </a:p>
        </p:txBody>
      </p:sp>
      <p:sp>
        <p:nvSpPr>
          <p:cNvPr id="12" name="AutoShape 12"/>
          <p:cNvSpPr/>
          <p:nvPr/>
        </p:nvSpPr>
        <p:spPr>
          <a:xfrm>
            <a:off x="9161888" y="5324837"/>
            <a:ext cx="0" cy="855957"/>
          </a:xfrm>
          <a:prstGeom prst="line">
            <a:avLst/>
          </a:prstGeom>
          <a:ln w="38100" cap="flat">
            <a:solidFill>
              <a:srgbClr val="000000"/>
            </a:solidFill>
            <a:prstDash val="solid"/>
            <a:headEnd type="arrow" w="med" len="sm"/>
            <a:tailEnd type="none" w="sm" len="sm"/>
          </a:ln>
        </p:spPr>
        <p:txBody>
          <a:bodyPr/>
          <a:lstStyle/>
          <a:p>
            <a:endParaRPr lang="en-PH"/>
          </a:p>
        </p:txBody>
      </p:sp>
      <p:sp>
        <p:nvSpPr>
          <p:cNvPr id="13" name="AutoShape 13"/>
          <p:cNvSpPr/>
          <p:nvPr/>
        </p:nvSpPr>
        <p:spPr>
          <a:xfrm flipV="1">
            <a:off x="6872454" y="6199844"/>
            <a:ext cx="4616968" cy="0"/>
          </a:xfrm>
          <a:prstGeom prst="line">
            <a:avLst/>
          </a:prstGeom>
          <a:ln w="38100" cap="flat">
            <a:solidFill>
              <a:srgbClr val="000000"/>
            </a:solidFill>
            <a:prstDash val="solid"/>
            <a:headEnd type="none" w="sm" len="sm"/>
            <a:tailEnd type="none" w="sm" len="sm"/>
          </a:ln>
        </p:spPr>
        <p:txBody>
          <a:bodyPr/>
          <a:lstStyle/>
          <a:p>
            <a:endParaRPr lang="en-PH"/>
          </a:p>
        </p:txBody>
      </p:sp>
      <p:sp>
        <p:nvSpPr>
          <p:cNvPr id="14" name="AutoShape 14"/>
          <p:cNvSpPr/>
          <p:nvPr/>
        </p:nvSpPr>
        <p:spPr>
          <a:xfrm>
            <a:off x="6893892" y="6180794"/>
            <a:ext cx="0" cy="317012"/>
          </a:xfrm>
          <a:prstGeom prst="line">
            <a:avLst/>
          </a:prstGeom>
          <a:ln w="38100" cap="flat">
            <a:solidFill>
              <a:srgbClr val="000000"/>
            </a:solidFill>
            <a:prstDash val="solid"/>
            <a:headEnd type="none" w="sm" len="sm"/>
            <a:tailEnd type="none" w="sm" len="sm"/>
          </a:ln>
        </p:spPr>
        <p:txBody>
          <a:bodyPr/>
          <a:lstStyle/>
          <a:p>
            <a:endParaRPr lang="en-PH"/>
          </a:p>
        </p:txBody>
      </p:sp>
      <p:sp>
        <p:nvSpPr>
          <p:cNvPr id="15" name="AutoShape 15"/>
          <p:cNvSpPr/>
          <p:nvPr/>
        </p:nvSpPr>
        <p:spPr>
          <a:xfrm>
            <a:off x="11489422" y="6180794"/>
            <a:ext cx="0" cy="317012"/>
          </a:xfrm>
          <a:prstGeom prst="line">
            <a:avLst/>
          </a:prstGeom>
          <a:ln w="38100"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5329404" y="6497806"/>
            <a:ext cx="3086100" cy="1168178"/>
            <a:chOff x="0" y="0"/>
            <a:chExt cx="812800" cy="307668"/>
          </a:xfrm>
        </p:grpSpPr>
        <p:sp>
          <p:nvSpPr>
            <p:cNvPr id="17" name="Freeform 17"/>
            <p:cNvSpPr/>
            <p:nvPr/>
          </p:nvSpPr>
          <p:spPr>
            <a:xfrm>
              <a:off x="0" y="0"/>
              <a:ext cx="812800" cy="307668"/>
            </a:xfrm>
            <a:custGeom>
              <a:avLst/>
              <a:gdLst/>
              <a:ahLst/>
              <a:cxnLst/>
              <a:rect l="l" t="t" r="r" b="b"/>
              <a:pathLst>
                <a:path w="812800" h="307668">
                  <a:moveTo>
                    <a:pt x="0" y="0"/>
                  </a:moveTo>
                  <a:lnTo>
                    <a:pt x="812800" y="0"/>
                  </a:lnTo>
                  <a:lnTo>
                    <a:pt x="812800" y="307668"/>
                  </a:lnTo>
                  <a:lnTo>
                    <a:pt x="0" y="307668"/>
                  </a:lnTo>
                  <a:close/>
                </a:path>
              </a:pathLst>
            </a:custGeom>
            <a:solidFill>
              <a:srgbClr val="FFDE59"/>
            </a:solidFill>
          </p:spPr>
          <p:txBody>
            <a:bodyPr/>
            <a:lstStyle/>
            <a:p>
              <a:endParaRPr lang="en-PH"/>
            </a:p>
          </p:txBody>
        </p:sp>
        <p:sp>
          <p:nvSpPr>
            <p:cNvPr id="18" name="TextBox 18"/>
            <p:cNvSpPr txBox="1"/>
            <p:nvPr/>
          </p:nvSpPr>
          <p:spPr>
            <a:xfrm>
              <a:off x="0" y="-28575"/>
              <a:ext cx="812800" cy="336243"/>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9946372" y="6497806"/>
            <a:ext cx="3086100" cy="1168178"/>
            <a:chOff x="0" y="0"/>
            <a:chExt cx="812800" cy="307668"/>
          </a:xfrm>
        </p:grpSpPr>
        <p:sp>
          <p:nvSpPr>
            <p:cNvPr id="20" name="Freeform 20"/>
            <p:cNvSpPr/>
            <p:nvPr/>
          </p:nvSpPr>
          <p:spPr>
            <a:xfrm>
              <a:off x="0" y="0"/>
              <a:ext cx="812800" cy="307668"/>
            </a:xfrm>
            <a:custGeom>
              <a:avLst/>
              <a:gdLst/>
              <a:ahLst/>
              <a:cxnLst/>
              <a:rect l="l" t="t" r="r" b="b"/>
              <a:pathLst>
                <a:path w="812800" h="307668">
                  <a:moveTo>
                    <a:pt x="0" y="0"/>
                  </a:moveTo>
                  <a:lnTo>
                    <a:pt x="812800" y="0"/>
                  </a:lnTo>
                  <a:lnTo>
                    <a:pt x="812800" y="307668"/>
                  </a:lnTo>
                  <a:lnTo>
                    <a:pt x="0" y="307668"/>
                  </a:lnTo>
                  <a:close/>
                </a:path>
              </a:pathLst>
            </a:custGeom>
            <a:solidFill>
              <a:srgbClr val="FFDE59"/>
            </a:solidFill>
          </p:spPr>
          <p:txBody>
            <a:bodyPr/>
            <a:lstStyle/>
            <a:p>
              <a:endParaRPr lang="en-PH"/>
            </a:p>
          </p:txBody>
        </p:sp>
        <p:sp>
          <p:nvSpPr>
            <p:cNvPr id="21" name="TextBox 21"/>
            <p:cNvSpPr txBox="1"/>
            <p:nvPr/>
          </p:nvSpPr>
          <p:spPr>
            <a:xfrm>
              <a:off x="0" y="-28575"/>
              <a:ext cx="812800" cy="336243"/>
            </a:xfrm>
            <a:prstGeom prst="rect">
              <a:avLst/>
            </a:prstGeom>
          </p:spPr>
          <p:txBody>
            <a:bodyPr lIns="50800" tIns="50800" rIns="50800" bIns="50800" rtlCol="0" anchor="ctr"/>
            <a:lstStyle/>
            <a:p>
              <a:pPr algn="ctr">
                <a:lnSpc>
                  <a:spcPts val="2595"/>
                </a:lnSpc>
              </a:pPr>
              <a:endParaRPr/>
            </a:p>
          </p:txBody>
        </p:sp>
      </p:grpSp>
      <p:sp>
        <p:nvSpPr>
          <p:cNvPr id="22" name="TextBox 22"/>
          <p:cNvSpPr txBox="1"/>
          <p:nvPr/>
        </p:nvSpPr>
        <p:spPr>
          <a:xfrm>
            <a:off x="8077283" y="4401964"/>
            <a:ext cx="2133434"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Product</a:t>
            </a:r>
          </a:p>
        </p:txBody>
      </p:sp>
      <p:sp>
        <p:nvSpPr>
          <p:cNvPr id="23" name="TextBox 23"/>
          <p:cNvSpPr txBox="1"/>
          <p:nvPr/>
        </p:nvSpPr>
        <p:spPr>
          <a:xfrm>
            <a:off x="5805737" y="6529445"/>
            <a:ext cx="2133434" cy="10477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Electronic Products</a:t>
            </a:r>
          </a:p>
        </p:txBody>
      </p:sp>
      <p:sp>
        <p:nvSpPr>
          <p:cNvPr id="24" name="TextBox 24"/>
          <p:cNvSpPr txBox="1"/>
          <p:nvPr/>
        </p:nvSpPr>
        <p:spPr>
          <a:xfrm>
            <a:off x="10422705" y="6529445"/>
            <a:ext cx="2133434" cy="10477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Grocery Products</a:t>
            </a:r>
          </a:p>
        </p:txBody>
      </p:sp>
      <p:sp>
        <p:nvSpPr>
          <p:cNvPr id="25" name="TextBox 25"/>
          <p:cNvSpPr txBox="1"/>
          <p:nvPr/>
        </p:nvSpPr>
        <p:spPr>
          <a:xfrm>
            <a:off x="1080766" y="5018"/>
            <a:ext cx="6340835" cy="1001179"/>
          </a:xfrm>
          <a:prstGeom prst="rect">
            <a:avLst/>
          </a:prstGeom>
        </p:spPr>
        <p:txBody>
          <a:bodyPr lIns="0" tIns="0" rIns="0" bIns="0" rtlCol="0" anchor="t">
            <a:spAutoFit/>
          </a:bodyPr>
          <a:lstStyle/>
          <a:p>
            <a:pPr marL="0" lvl="0" indent="0" algn="l">
              <a:lnSpc>
                <a:spcPts val="3794"/>
              </a:lnSpc>
              <a:spcBef>
                <a:spcPct val="0"/>
              </a:spcBef>
            </a:pPr>
            <a:r>
              <a:rPr lang="en-US" sz="3388" b="1" spc="-101">
                <a:solidFill>
                  <a:srgbClr val="FF1495"/>
                </a:solidFill>
                <a:latin typeface="Poppins Bold"/>
                <a:ea typeface="Poppins Bold"/>
                <a:cs typeface="Poppins Bold"/>
                <a:sym typeface="Poppins Bold"/>
              </a:rPr>
              <a:t>26.4 Code Reusability through Inheritance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390610" y="3953394"/>
            <a:ext cx="7251149" cy="3765463"/>
          </a:xfrm>
          <a:custGeom>
            <a:avLst/>
            <a:gdLst/>
            <a:ahLst/>
            <a:cxnLst/>
            <a:rect l="l" t="t" r="r" b="b"/>
            <a:pathLst>
              <a:path w="7251149" h="3765463">
                <a:moveTo>
                  <a:pt x="0" y="0"/>
                </a:moveTo>
                <a:lnTo>
                  <a:pt x="7251149" y="0"/>
                </a:lnTo>
                <a:lnTo>
                  <a:pt x="7251149" y="3765463"/>
                </a:lnTo>
                <a:lnTo>
                  <a:pt x="0" y="3765463"/>
                </a:lnTo>
                <a:lnTo>
                  <a:pt x="0" y="0"/>
                </a:lnTo>
                <a:close/>
              </a:path>
            </a:pathLst>
          </a:custGeom>
          <a:blipFill>
            <a:blip r:embed="rId8"/>
            <a:stretch>
              <a:fillRect l="-11585" t="-23993" r="-12459" b="-23573"/>
            </a:stretch>
          </a:blipFill>
        </p:spPr>
        <p:txBody>
          <a:bodyPr/>
          <a:lstStyle/>
          <a:p>
            <a:endParaRPr lang="en-PH"/>
          </a:p>
        </p:txBody>
      </p:sp>
      <p:sp>
        <p:nvSpPr>
          <p:cNvPr id="8" name="TextBox 8"/>
          <p:cNvSpPr txBox="1"/>
          <p:nvPr/>
        </p:nvSpPr>
        <p:spPr>
          <a:xfrm>
            <a:off x="402046" y="1877010"/>
            <a:ext cx="7019556"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Inheritance in OOP</a:t>
            </a:r>
          </a:p>
        </p:txBody>
      </p:sp>
      <p:sp>
        <p:nvSpPr>
          <p:cNvPr id="9" name="TextBox 9"/>
          <p:cNvSpPr txBox="1"/>
          <p:nvPr/>
        </p:nvSpPr>
        <p:spPr>
          <a:xfrm>
            <a:off x="572869" y="7661707"/>
            <a:ext cx="6677909"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Base Class</a:t>
            </a:r>
          </a:p>
        </p:txBody>
      </p:sp>
      <p:sp>
        <p:nvSpPr>
          <p:cNvPr id="10" name="TextBox 10"/>
          <p:cNvSpPr txBox="1"/>
          <p:nvPr/>
        </p:nvSpPr>
        <p:spPr>
          <a:xfrm>
            <a:off x="1080766" y="5018"/>
            <a:ext cx="6340835" cy="1001179"/>
          </a:xfrm>
          <a:prstGeom prst="rect">
            <a:avLst/>
          </a:prstGeom>
        </p:spPr>
        <p:txBody>
          <a:bodyPr lIns="0" tIns="0" rIns="0" bIns="0" rtlCol="0" anchor="t">
            <a:spAutoFit/>
          </a:bodyPr>
          <a:lstStyle/>
          <a:p>
            <a:pPr marL="0" lvl="0" indent="0" algn="l">
              <a:lnSpc>
                <a:spcPts val="3794"/>
              </a:lnSpc>
              <a:spcBef>
                <a:spcPct val="0"/>
              </a:spcBef>
            </a:pPr>
            <a:r>
              <a:rPr lang="en-US" sz="3388" b="1" spc="-101">
                <a:solidFill>
                  <a:srgbClr val="FF1495"/>
                </a:solidFill>
                <a:latin typeface="Poppins Bold"/>
                <a:ea typeface="Poppins Bold"/>
                <a:cs typeface="Poppins Bold"/>
                <a:sym typeface="Poppins Bold"/>
              </a:rPr>
              <a:t>26.4 Code Reusability through Inheritance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390610" y="3953394"/>
            <a:ext cx="7251149" cy="3765463"/>
          </a:xfrm>
          <a:custGeom>
            <a:avLst/>
            <a:gdLst/>
            <a:ahLst/>
            <a:cxnLst/>
            <a:rect l="l" t="t" r="r" b="b"/>
            <a:pathLst>
              <a:path w="7251149" h="3765463">
                <a:moveTo>
                  <a:pt x="0" y="0"/>
                </a:moveTo>
                <a:lnTo>
                  <a:pt x="7251149" y="0"/>
                </a:lnTo>
                <a:lnTo>
                  <a:pt x="7251149" y="3765463"/>
                </a:lnTo>
                <a:lnTo>
                  <a:pt x="0" y="3765463"/>
                </a:lnTo>
                <a:lnTo>
                  <a:pt x="0" y="0"/>
                </a:lnTo>
                <a:close/>
              </a:path>
            </a:pathLst>
          </a:custGeom>
          <a:blipFill>
            <a:blip r:embed="rId8"/>
            <a:stretch>
              <a:fillRect l="-11585" t="-23993" r="-12459" b="-23573"/>
            </a:stretch>
          </a:blipFill>
        </p:spPr>
        <p:txBody>
          <a:bodyPr/>
          <a:lstStyle/>
          <a:p>
            <a:endParaRPr lang="en-PH"/>
          </a:p>
        </p:txBody>
      </p:sp>
      <p:sp>
        <p:nvSpPr>
          <p:cNvPr id="8" name="AutoShape 8"/>
          <p:cNvSpPr/>
          <p:nvPr/>
        </p:nvSpPr>
        <p:spPr>
          <a:xfrm flipV="1">
            <a:off x="7654079" y="3953394"/>
            <a:ext cx="663622" cy="126728"/>
          </a:xfrm>
          <a:prstGeom prst="line">
            <a:avLst/>
          </a:prstGeom>
          <a:ln w="38100" cap="flat">
            <a:solidFill>
              <a:srgbClr val="000000"/>
            </a:solidFill>
            <a:prstDash val="solid"/>
            <a:headEnd type="none" w="sm" len="sm"/>
            <a:tailEnd type="arrow" w="med" len="sm"/>
          </a:ln>
        </p:spPr>
        <p:txBody>
          <a:bodyPr/>
          <a:lstStyle/>
          <a:p>
            <a:endParaRPr lang="en-PH"/>
          </a:p>
        </p:txBody>
      </p:sp>
      <p:sp>
        <p:nvSpPr>
          <p:cNvPr id="9" name="Freeform 9"/>
          <p:cNvSpPr/>
          <p:nvPr/>
        </p:nvSpPr>
        <p:spPr>
          <a:xfrm>
            <a:off x="8317701" y="680960"/>
            <a:ext cx="8727663" cy="5265690"/>
          </a:xfrm>
          <a:custGeom>
            <a:avLst/>
            <a:gdLst/>
            <a:ahLst/>
            <a:cxnLst/>
            <a:rect l="l" t="t" r="r" b="b"/>
            <a:pathLst>
              <a:path w="8727663" h="5265690">
                <a:moveTo>
                  <a:pt x="0" y="0"/>
                </a:moveTo>
                <a:lnTo>
                  <a:pt x="8727663" y="0"/>
                </a:lnTo>
                <a:lnTo>
                  <a:pt x="8727663" y="5265690"/>
                </a:lnTo>
                <a:lnTo>
                  <a:pt x="0" y="5265690"/>
                </a:lnTo>
                <a:lnTo>
                  <a:pt x="0" y="0"/>
                </a:lnTo>
                <a:close/>
              </a:path>
            </a:pathLst>
          </a:custGeom>
          <a:blipFill>
            <a:blip r:embed="rId9"/>
            <a:stretch>
              <a:fillRect/>
            </a:stretch>
          </a:blipFill>
        </p:spPr>
        <p:txBody>
          <a:bodyPr/>
          <a:lstStyle/>
          <a:p>
            <a:endParaRPr lang="en-PH"/>
          </a:p>
        </p:txBody>
      </p:sp>
      <p:sp>
        <p:nvSpPr>
          <p:cNvPr id="10" name="TextBox 10"/>
          <p:cNvSpPr txBox="1"/>
          <p:nvPr/>
        </p:nvSpPr>
        <p:spPr>
          <a:xfrm>
            <a:off x="402046" y="1877010"/>
            <a:ext cx="7019556"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Inheritance in OOP</a:t>
            </a:r>
          </a:p>
        </p:txBody>
      </p:sp>
      <p:sp>
        <p:nvSpPr>
          <p:cNvPr id="11" name="TextBox 11"/>
          <p:cNvSpPr txBox="1"/>
          <p:nvPr/>
        </p:nvSpPr>
        <p:spPr>
          <a:xfrm>
            <a:off x="572869" y="7661707"/>
            <a:ext cx="6677909"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Base Class</a:t>
            </a:r>
          </a:p>
        </p:txBody>
      </p:sp>
      <p:sp>
        <p:nvSpPr>
          <p:cNvPr id="12" name="AutoShape 12"/>
          <p:cNvSpPr/>
          <p:nvPr/>
        </p:nvSpPr>
        <p:spPr>
          <a:xfrm flipH="1">
            <a:off x="11928317" y="1499419"/>
            <a:ext cx="275899" cy="477871"/>
          </a:xfrm>
          <a:prstGeom prst="line">
            <a:avLst/>
          </a:prstGeom>
          <a:ln w="38100" cap="flat">
            <a:solidFill>
              <a:srgbClr val="FFFFFF"/>
            </a:solidFill>
            <a:prstDash val="solid"/>
            <a:headEnd type="none" w="sm" len="sm"/>
            <a:tailEnd type="arrow" w="med" len="sm"/>
          </a:ln>
        </p:spPr>
        <p:txBody>
          <a:bodyPr/>
          <a:lstStyle/>
          <a:p>
            <a:endParaRPr lang="en-PH"/>
          </a:p>
        </p:txBody>
      </p:sp>
      <p:sp>
        <p:nvSpPr>
          <p:cNvPr id="13" name="TextBox 13"/>
          <p:cNvSpPr txBox="1"/>
          <p:nvPr/>
        </p:nvSpPr>
        <p:spPr>
          <a:xfrm>
            <a:off x="9800447" y="742950"/>
            <a:ext cx="4807538"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A subclass definition</a:t>
            </a:r>
          </a:p>
        </p:txBody>
      </p:sp>
      <p:sp>
        <p:nvSpPr>
          <p:cNvPr id="14" name="AutoShape 14"/>
          <p:cNvSpPr/>
          <p:nvPr/>
        </p:nvSpPr>
        <p:spPr>
          <a:xfrm flipH="1">
            <a:off x="13111006" y="1977291"/>
            <a:ext cx="3239961" cy="607744"/>
          </a:xfrm>
          <a:prstGeom prst="line">
            <a:avLst/>
          </a:prstGeom>
          <a:ln w="38100" cap="flat">
            <a:solidFill>
              <a:srgbClr val="FFFFFF"/>
            </a:solidFill>
            <a:prstDash val="solid"/>
            <a:headEnd type="none" w="sm" len="sm"/>
            <a:tailEnd type="arrow" w="med" len="sm"/>
          </a:ln>
        </p:spPr>
        <p:txBody>
          <a:bodyPr/>
          <a:lstStyle/>
          <a:p>
            <a:endParaRPr lang="en-PH"/>
          </a:p>
        </p:txBody>
      </p:sp>
      <p:sp>
        <p:nvSpPr>
          <p:cNvPr id="15" name="TextBox 15"/>
          <p:cNvSpPr txBox="1"/>
          <p:nvPr/>
        </p:nvSpPr>
        <p:spPr>
          <a:xfrm>
            <a:off x="16522612" y="2171667"/>
            <a:ext cx="1765388" cy="2227125"/>
          </a:xfrm>
          <a:prstGeom prst="rect">
            <a:avLst/>
          </a:prstGeom>
        </p:spPr>
        <p:txBody>
          <a:bodyPr lIns="0" tIns="0" rIns="0" bIns="0" rtlCol="0" anchor="t">
            <a:spAutoFit/>
          </a:bodyPr>
          <a:lstStyle/>
          <a:p>
            <a:pPr algn="ctr">
              <a:lnSpc>
                <a:spcPts val="3517"/>
              </a:lnSpc>
              <a:spcBef>
                <a:spcPct val="0"/>
              </a:spcBef>
            </a:pPr>
            <a:r>
              <a:rPr lang="en-US" sz="2512">
                <a:solidFill>
                  <a:srgbClr val="000000"/>
                </a:solidFill>
                <a:latin typeface="Open Sans"/>
                <a:ea typeface="Open Sans"/>
                <a:cs typeface="Open Sans"/>
                <a:sym typeface="Open Sans"/>
              </a:rPr>
              <a:t>Calls the constructor &amp; method of the base class</a:t>
            </a:r>
          </a:p>
        </p:txBody>
      </p:sp>
      <p:sp>
        <p:nvSpPr>
          <p:cNvPr id="16" name="AutoShape 16"/>
          <p:cNvSpPr/>
          <p:nvPr/>
        </p:nvSpPr>
        <p:spPr>
          <a:xfrm flipH="1">
            <a:off x="12206003" y="3313805"/>
            <a:ext cx="4316610" cy="34301"/>
          </a:xfrm>
          <a:prstGeom prst="line">
            <a:avLst/>
          </a:prstGeom>
          <a:ln w="38100" cap="flat">
            <a:solidFill>
              <a:srgbClr val="FFFFFF"/>
            </a:solidFill>
            <a:prstDash val="solid"/>
            <a:headEnd type="none" w="sm" len="sm"/>
            <a:tailEnd type="arrow" w="med" len="sm"/>
          </a:ln>
        </p:spPr>
        <p:txBody>
          <a:bodyPr/>
          <a:lstStyle/>
          <a:p>
            <a:endParaRPr lang="en-PH"/>
          </a:p>
        </p:txBody>
      </p:sp>
      <p:sp>
        <p:nvSpPr>
          <p:cNvPr id="17" name="AutoShape 17"/>
          <p:cNvSpPr/>
          <p:nvPr/>
        </p:nvSpPr>
        <p:spPr>
          <a:xfrm flipV="1">
            <a:off x="9675854" y="2647910"/>
            <a:ext cx="370058" cy="2495590"/>
          </a:xfrm>
          <a:prstGeom prst="line">
            <a:avLst/>
          </a:prstGeom>
          <a:ln w="38100" cap="flat">
            <a:solidFill>
              <a:srgbClr val="FFFFFF"/>
            </a:solidFill>
            <a:prstDash val="solid"/>
            <a:headEnd type="none" w="sm" len="sm"/>
            <a:tailEnd type="arrow" w="med" len="sm"/>
          </a:ln>
        </p:spPr>
        <p:txBody>
          <a:bodyPr/>
          <a:lstStyle/>
          <a:p>
            <a:endParaRPr lang="en-PH"/>
          </a:p>
        </p:txBody>
      </p:sp>
      <p:sp>
        <p:nvSpPr>
          <p:cNvPr id="18" name="TextBox 18"/>
          <p:cNvSpPr txBox="1"/>
          <p:nvPr/>
        </p:nvSpPr>
        <p:spPr>
          <a:xfrm>
            <a:off x="8647154" y="5317744"/>
            <a:ext cx="4807538" cy="15811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The subclass will “inherit” all the attributes and methods of the base class!</a:t>
            </a:r>
          </a:p>
        </p:txBody>
      </p:sp>
      <p:sp>
        <p:nvSpPr>
          <p:cNvPr id="19" name="TextBox 19"/>
          <p:cNvSpPr txBox="1"/>
          <p:nvPr/>
        </p:nvSpPr>
        <p:spPr>
          <a:xfrm>
            <a:off x="1080766" y="5018"/>
            <a:ext cx="6340835" cy="1001179"/>
          </a:xfrm>
          <a:prstGeom prst="rect">
            <a:avLst/>
          </a:prstGeom>
        </p:spPr>
        <p:txBody>
          <a:bodyPr lIns="0" tIns="0" rIns="0" bIns="0" rtlCol="0" anchor="t">
            <a:spAutoFit/>
          </a:bodyPr>
          <a:lstStyle/>
          <a:p>
            <a:pPr marL="0" lvl="0" indent="0" algn="l">
              <a:lnSpc>
                <a:spcPts val="3794"/>
              </a:lnSpc>
              <a:spcBef>
                <a:spcPct val="0"/>
              </a:spcBef>
            </a:pPr>
            <a:r>
              <a:rPr lang="en-US" sz="3388" b="1" spc="-101">
                <a:solidFill>
                  <a:srgbClr val="FF1495"/>
                </a:solidFill>
                <a:latin typeface="Poppins Bold"/>
                <a:ea typeface="Poppins Bold"/>
                <a:cs typeface="Poppins Bold"/>
                <a:sym typeface="Poppins Bold"/>
              </a:rPr>
              <a:t>26.4 Code Reusability through Inheritance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390610" y="3953394"/>
            <a:ext cx="7251149" cy="3765463"/>
          </a:xfrm>
          <a:custGeom>
            <a:avLst/>
            <a:gdLst/>
            <a:ahLst/>
            <a:cxnLst/>
            <a:rect l="l" t="t" r="r" b="b"/>
            <a:pathLst>
              <a:path w="7251149" h="3765463">
                <a:moveTo>
                  <a:pt x="0" y="0"/>
                </a:moveTo>
                <a:lnTo>
                  <a:pt x="7251149" y="0"/>
                </a:lnTo>
                <a:lnTo>
                  <a:pt x="7251149" y="3765463"/>
                </a:lnTo>
                <a:lnTo>
                  <a:pt x="0" y="3765463"/>
                </a:lnTo>
                <a:lnTo>
                  <a:pt x="0" y="0"/>
                </a:lnTo>
                <a:close/>
              </a:path>
            </a:pathLst>
          </a:custGeom>
          <a:blipFill>
            <a:blip r:embed="rId8"/>
            <a:stretch>
              <a:fillRect l="-11585" t="-23993" r="-12459" b="-23573"/>
            </a:stretch>
          </a:blipFill>
        </p:spPr>
        <p:txBody>
          <a:bodyPr/>
          <a:lstStyle/>
          <a:p>
            <a:endParaRPr lang="en-PH"/>
          </a:p>
        </p:txBody>
      </p:sp>
      <p:sp>
        <p:nvSpPr>
          <p:cNvPr id="8" name="AutoShape 8"/>
          <p:cNvSpPr/>
          <p:nvPr/>
        </p:nvSpPr>
        <p:spPr>
          <a:xfrm flipV="1">
            <a:off x="7654079" y="3953394"/>
            <a:ext cx="663622" cy="126728"/>
          </a:xfrm>
          <a:prstGeom prst="line">
            <a:avLst/>
          </a:prstGeom>
          <a:ln w="38100" cap="flat">
            <a:solidFill>
              <a:srgbClr val="000000"/>
            </a:solidFill>
            <a:prstDash val="solid"/>
            <a:headEnd type="none" w="sm" len="sm"/>
            <a:tailEnd type="arrow" w="med" len="sm"/>
          </a:ln>
        </p:spPr>
        <p:txBody>
          <a:bodyPr/>
          <a:lstStyle/>
          <a:p>
            <a:endParaRPr lang="en-PH"/>
          </a:p>
        </p:txBody>
      </p:sp>
      <p:sp>
        <p:nvSpPr>
          <p:cNvPr id="9" name="Freeform 9"/>
          <p:cNvSpPr/>
          <p:nvPr/>
        </p:nvSpPr>
        <p:spPr>
          <a:xfrm>
            <a:off x="8317701" y="680960"/>
            <a:ext cx="8727663" cy="5265690"/>
          </a:xfrm>
          <a:custGeom>
            <a:avLst/>
            <a:gdLst/>
            <a:ahLst/>
            <a:cxnLst/>
            <a:rect l="l" t="t" r="r" b="b"/>
            <a:pathLst>
              <a:path w="8727663" h="5265690">
                <a:moveTo>
                  <a:pt x="0" y="0"/>
                </a:moveTo>
                <a:lnTo>
                  <a:pt x="8727663" y="0"/>
                </a:lnTo>
                <a:lnTo>
                  <a:pt x="8727663" y="5265690"/>
                </a:lnTo>
                <a:lnTo>
                  <a:pt x="0" y="5265690"/>
                </a:lnTo>
                <a:lnTo>
                  <a:pt x="0" y="0"/>
                </a:lnTo>
                <a:close/>
              </a:path>
            </a:pathLst>
          </a:custGeom>
          <a:blipFill>
            <a:blip r:embed="rId9"/>
            <a:stretch>
              <a:fillRect/>
            </a:stretch>
          </a:blipFill>
        </p:spPr>
        <p:txBody>
          <a:bodyPr/>
          <a:lstStyle/>
          <a:p>
            <a:endParaRPr lang="en-PH"/>
          </a:p>
        </p:txBody>
      </p:sp>
      <p:sp>
        <p:nvSpPr>
          <p:cNvPr id="10" name="AutoShape 10"/>
          <p:cNvSpPr/>
          <p:nvPr/>
        </p:nvSpPr>
        <p:spPr>
          <a:xfrm>
            <a:off x="7663441" y="7683554"/>
            <a:ext cx="843386" cy="475912"/>
          </a:xfrm>
          <a:prstGeom prst="line">
            <a:avLst/>
          </a:prstGeom>
          <a:ln w="38100" cap="flat">
            <a:solidFill>
              <a:srgbClr val="000000"/>
            </a:solidFill>
            <a:prstDash val="solid"/>
            <a:headEnd type="none" w="sm" len="sm"/>
            <a:tailEnd type="arrow" w="med" len="sm"/>
          </a:ln>
        </p:spPr>
        <p:txBody>
          <a:bodyPr/>
          <a:lstStyle/>
          <a:p>
            <a:endParaRPr lang="en-PH"/>
          </a:p>
        </p:txBody>
      </p:sp>
      <p:sp>
        <p:nvSpPr>
          <p:cNvPr id="11" name="Freeform 11"/>
          <p:cNvSpPr/>
          <p:nvPr/>
        </p:nvSpPr>
        <p:spPr>
          <a:xfrm>
            <a:off x="8317701" y="5086012"/>
            <a:ext cx="8941599" cy="5394765"/>
          </a:xfrm>
          <a:custGeom>
            <a:avLst/>
            <a:gdLst/>
            <a:ahLst/>
            <a:cxnLst/>
            <a:rect l="l" t="t" r="r" b="b"/>
            <a:pathLst>
              <a:path w="8941599" h="5394765">
                <a:moveTo>
                  <a:pt x="0" y="0"/>
                </a:moveTo>
                <a:lnTo>
                  <a:pt x="8941599" y="0"/>
                </a:lnTo>
                <a:lnTo>
                  <a:pt x="8941599" y="5394765"/>
                </a:lnTo>
                <a:lnTo>
                  <a:pt x="0" y="5394765"/>
                </a:lnTo>
                <a:lnTo>
                  <a:pt x="0" y="0"/>
                </a:lnTo>
                <a:close/>
              </a:path>
            </a:pathLst>
          </a:custGeom>
          <a:blipFill>
            <a:blip r:embed="rId10"/>
            <a:stretch>
              <a:fillRect/>
            </a:stretch>
          </a:blipFill>
        </p:spPr>
        <p:txBody>
          <a:bodyPr/>
          <a:lstStyle/>
          <a:p>
            <a:endParaRPr lang="en-PH"/>
          </a:p>
        </p:txBody>
      </p:sp>
      <p:sp>
        <p:nvSpPr>
          <p:cNvPr id="12" name="TextBox 12"/>
          <p:cNvSpPr txBox="1"/>
          <p:nvPr/>
        </p:nvSpPr>
        <p:spPr>
          <a:xfrm>
            <a:off x="402046" y="1877010"/>
            <a:ext cx="7019556"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Inheritance in OOP</a:t>
            </a:r>
          </a:p>
        </p:txBody>
      </p:sp>
      <p:sp>
        <p:nvSpPr>
          <p:cNvPr id="13" name="TextBox 13"/>
          <p:cNvSpPr txBox="1"/>
          <p:nvPr/>
        </p:nvSpPr>
        <p:spPr>
          <a:xfrm>
            <a:off x="572869" y="7661707"/>
            <a:ext cx="6677909"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Base Class</a:t>
            </a:r>
          </a:p>
        </p:txBody>
      </p:sp>
      <p:sp>
        <p:nvSpPr>
          <p:cNvPr id="14" name="TextBox 14"/>
          <p:cNvSpPr txBox="1"/>
          <p:nvPr/>
        </p:nvSpPr>
        <p:spPr>
          <a:xfrm>
            <a:off x="1080766" y="5018"/>
            <a:ext cx="6340835" cy="1001179"/>
          </a:xfrm>
          <a:prstGeom prst="rect">
            <a:avLst/>
          </a:prstGeom>
        </p:spPr>
        <p:txBody>
          <a:bodyPr lIns="0" tIns="0" rIns="0" bIns="0" rtlCol="0" anchor="t">
            <a:spAutoFit/>
          </a:bodyPr>
          <a:lstStyle/>
          <a:p>
            <a:pPr marL="0" lvl="0" indent="0" algn="l">
              <a:lnSpc>
                <a:spcPts val="3794"/>
              </a:lnSpc>
              <a:spcBef>
                <a:spcPct val="0"/>
              </a:spcBef>
            </a:pPr>
            <a:r>
              <a:rPr lang="en-US" sz="3388" b="1" spc="-101">
                <a:solidFill>
                  <a:srgbClr val="FF1495"/>
                </a:solidFill>
                <a:latin typeface="Poppins Bold"/>
                <a:ea typeface="Poppins Bold"/>
                <a:cs typeface="Poppins Bold"/>
                <a:sym typeface="Poppins Bold"/>
              </a:rPr>
              <a:t>26.4 Code Reusability through Inheritance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2289811" y="2980582"/>
            <a:ext cx="13708378" cy="5054964"/>
          </a:xfrm>
          <a:custGeom>
            <a:avLst/>
            <a:gdLst/>
            <a:ahLst/>
            <a:cxnLst/>
            <a:rect l="l" t="t" r="r" b="b"/>
            <a:pathLst>
              <a:path w="13708378" h="5054964">
                <a:moveTo>
                  <a:pt x="0" y="0"/>
                </a:moveTo>
                <a:lnTo>
                  <a:pt x="13708378" y="0"/>
                </a:lnTo>
                <a:lnTo>
                  <a:pt x="13708378" y="5054964"/>
                </a:lnTo>
                <a:lnTo>
                  <a:pt x="0" y="5054964"/>
                </a:lnTo>
                <a:lnTo>
                  <a:pt x="0" y="0"/>
                </a:lnTo>
                <a:close/>
              </a:path>
            </a:pathLst>
          </a:custGeom>
          <a:blipFill>
            <a:blip r:embed="rId8"/>
            <a:stretch>
              <a:fillRect/>
            </a:stretch>
          </a:blipFill>
        </p:spPr>
        <p:txBody>
          <a:bodyPr/>
          <a:lstStyle/>
          <a:p>
            <a:endParaRPr lang="en-PH"/>
          </a:p>
        </p:txBody>
      </p:sp>
      <p:sp>
        <p:nvSpPr>
          <p:cNvPr id="8" name="TextBox 8"/>
          <p:cNvSpPr txBox="1"/>
          <p:nvPr/>
        </p:nvSpPr>
        <p:spPr>
          <a:xfrm>
            <a:off x="402046" y="1877010"/>
            <a:ext cx="7019556"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Instantiating a sub class</a:t>
            </a:r>
          </a:p>
        </p:txBody>
      </p:sp>
      <p:sp>
        <p:nvSpPr>
          <p:cNvPr id="9" name="TextBox 9"/>
          <p:cNvSpPr txBox="1"/>
          <p:nvPr/>
        </p:nvSpPr>
        <p:spPr>
          <a:xfrm>
            <a:off x="1080766" y="5018"/>
            <a:ext cx="6340835" cy="1001179"/>
          </a:xfrm>
          <a:prstGeom prst="rect">
            <a:avLst/>
          </a:prstGeom>
        </p:spPr>
        <p:txBody>
          <a:bodyPr lIns="0" tIns="0" rIns="0" bIns="0" rtlCol="0" anchor="t">
            <a:spAutoFit/>
          </a:bodyPr>
          <a:lstStyle/>
          <a:p>
            <a:pPr marL="0" lvl="0" indent="0" algn="l">
              <a:lnSpc>
                <a:spcPts val="3794"/>
              </a:lnSpc>
              <a:spcBef>
                <a:spcPct val="0"/>
              </a:spcBef>
            </a:pPr>
            <a:r>
              <a:rPr lang="en-US" sz="3388" b="1" spc="-101">
                <a:solidFill>
                  <a:srgbClr val="FF1495"/>
                </a:solidFill>
                <a:latin typeface="Poppins Bold"/>
                <a:ea typeface="Poppins Bold"/>
                <a:cs typeface="Poppins Bold"/>
                <a:sym typeface="Poppins Bold"/>
              </a:rPr>
              <a:t>26.4 Code Reusability through Inheritance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172936" y="33155"/>
            <a:ext cx="8101187" cy="995545"/>
          </a:xfrm>
          <a:prstGeom prst="rect">
            <a:avLst/>
          </a:prstGeom>
        </p:spPr>
        <p:txBody>
          <a:bodyPr lIns="0" tIns="0" rIns="0" bIns="0" rtlCol="0" anchor="t">
            <a:spAutoFit/>
          </a:bodyPr>
          <a:lstStyle/>
          <a:p>
            <a:pPr marL="0" lvl="0" indent="0" algn="l">
              <a:lnSpc>
                <a:spcPts val="3818"/>
              </a:lnSpc>
              <a:spcBef>
                <a:spcPct val="0"/>
              </a:spcBef>
            </a:pPr>
            <a:r>
              <a:rPr lang="en-US" sz="3409" b="1" spc="-102">
                <a:solidFill>
                  <a:srgbClr val="FFFFFF"/>
                </a:solidFill>
                <a:latin typeface="Poppins Bold"/>
                <a:ea typeface="Poppins Bold"/>
                <a:cs typeface="Poppins Bold"/>
                <a:sym typeface="Poppins Bold"/>
              </a:rPr>
              <a:t>26.5 Dynamic Behaviour with Polymorphism </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384809" y="1938701"/>
            <a:ext cx="1097169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Polymorphism in OOP</a:t>
            </a:r>
          </a:p>
        </p:txBody>
      </p:sp>
      <p:sp>
        <p:nvSpPr>
          <p:cNvPr id="7" name="TextBox 7"/>
          <p:cNvSpPr txBox="1"/>
          <p:nvPr/>
        </p:nvSpPr>
        <p:spPr>
          <a:xfrm>
            <a:off x="384809" y="2694896"/>
            <a:ext cx="17225912" cy="21145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Polymorphism is a core concept in object-oriented programming (OOP) that allows objects of different classes to be treated as objects of a common superclass. </a:t>
            </a:r>
            <a:r>
              <a:rPr lang="en-US" sz="3000" b="1">
                <a:solidFill>
                  <a:srgbClr val="000000"/>
                </a:solidFill>
                <a:latin typeface="Open Sans Bold"/>
                <a:ea typeface="Open Sans Bold"/>
                <a:cs typeface="Open Sans Bold"/>
                <a:sym typeface="Open Sans Bold"/>
              </a:rPr>
              <a:t>It enables methods in a superclass to be implemented in different ways by its subclasses</a:t>
            </a:r>
            <a:r>
              <a:rPr lang="en-US" sz="3000">
                <a:solidFill>
                  <a:srgbClr val="000000"/>
                </a:solidFill>
                <a:latin typeface="Open Sans"/>
                <a:ea typeface="Open Sans"/>
                <a:cs typeface="Open Sans"/>
                <a:sym typeface="Open Sans"/>
              </a:rPr>
              <a:t>, providing flexibility and enabling code reuse.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313624" y="8969446"/>
            <a:ext cx="4974376" cy="1174616"/>
            <a:chOff x="0" y="0"/>
            <a:chExt cx="6632502" cy="1566154"/>
          </a:xfrm>
        </p:grpSpPr>
        <p:sp>
          <p:nvSpPr>
            <p:cNvPr id="3" name="AutoShape 3"/>
            <p:cNvSpPr/>
            <p:nvPr/>
          </p:nvSpPr>
          <p:spPr>
            <a:xfrm rot="-10800000">
              <a:off x="783077" y="0"/>
              <a:ext cx="5849425" cy="1566154"/>
            </a:xfrm>
            <a:prstGeom prst="rect">
              <a:avLst/>
            </a:prstGeom>
            <a:solidFill>
              <a:srgbClr val="FAFAFA"/>
            </a:solidFill>
          </p:spPr>
          <p:txBody>
            <a:bodyPr/>
            <a:lstStyle/>
            <a:p>
              <a:endParaRPr lang="en-PH"/>
            </a:p>
          </p:txBody>
        </p:sp>
        <p:sp>
          <p:nvSpPr>
            <p:cNvPr id="4" name="Freeform 4"/>
            <p:cNvSpPr/>
            <p:nvPr/>
          </p:nvSpPr>
          <p:spPr>
            <a:xfrm rot="-10800000">
              <a:off x="0" y="0"/>
              <a:ext cx="1566154" cy="1566154"/>
            </a:xfrm>
            <a:custGeom>
              <a:avLst/>
              <a:gdLst/>
              <a:ahLst/>
              <a:cxnLst/>
              <a:rect l="l" t="t" r="r" b="b"/>
              <a:pathLst>
                <a:path w="1566154" h="1566154">
                  <a:moveTo>
                    <a:pt x="0" y="0"/>
                  </a:moveTo>
                  <a:lnTo>
                    <a:pt x="1566154" y="0"/>
                  </a:lnTo>
                  <a:lnTo>
                    <a:pt x="1566154" y="1566154"/>
                  </a:lnTo>
                  <a:lnTo>
                    <a:pt x="0" y="1566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grpSp>
        <p:nvGrpSpPr>
          <p:cNvPr id="7" name="Group 7"/>
          <p:cNvGrpSpPr/>
          <p:nvPr/>
        </p:nvGrpSpPr>
        <p:grpSpPr>
          <a:xfrm>
            <a:off x="1028700" y="0"/>
            <a:ext cx="5940055" cy="1028700"/>
            <a:chOff x="0" y="0"/>
            <a:chExt cx="2210287" cy="382778"/>
          </a:xfrm>
        </p:grpSpPr>
        <p:sp>
          <p:nvSpPr>
            <p:cNvPr id="8" name="Freeform 8"/>
            <p:cNvSpPr/>
            <p:nvPr/>
          </p:nvSpPr>
          <p:spPr>
            <a:xfrm>
              <a:off x="0" y="0"/>
              <a:ext cx="2210287" cy="382778"/>
            </a:xfrm>
            <a:custGeom>
              <a:avLst/>
              <a:gdLst/>
              <a:ahLst/>
              <a:cxnLst/>
              <a:rect l="l" t="t" r="r" b="b"/>
              <a:pathLst>
                <a:path w="2210287" h="382778">
                  <a:moveTo>
                    <a:pt x="0" y="0"/>
                  </a:moveTo>
                  <a:lnTo>
                    <a:pt x="2210287" y="0"/>
                  </a:lnTo>
                  <a:lnTo>
                    <a:pt x="2210287" y="382778"/>
                  </a:lnTo>
                  <a:lnTo>
                    <a:pt x="0" y="382778"/>
                  </a:lnTo>
                  <a:close/>
                </a:path>
              </a:pathLst>
            </a:custGeom>
            <a:solidFill>
              <a:srgbClr val="642EC7"/>
            </a:solidFill>
          </p:spPr>
          <p:txBody>
            <a:bodyPr/>
            <a:lstStyle/>
            <a:p>
              <a:endParaRPr lang="en-PH"/>
            </a:p>
          </p:txBody>
        </p:sp>
      </p:grpSp>
      <p:grpSp>
        <p:nvGrpSpPr>
          <p:cNvPr id="9" name="Group 9"/>
          <p:cNvGrpSpPr/>
          <p:nvPr/>
        </p:nvGrpSpPr>
        <p:grpSpPr>
          <a:xfrm>
            <a:off x="7955678" y="801482"/>
            <a:ext cx="9303622" cy="7878642"/>
            <a:chOff x="0" y="0"/>
            <a:chExt cx="2450337" cy="2075033"/>
          </a:xfrm>
        </p:grpSpPr>
        <p:sp>
          <p:nvSpPr>
            <p:cNvPr id="10" name="Freeform 10"/>
            <p:cNvSpPr/>
            <p:nvPr/>
          </p:nvSpPr>
          <p:spPr>
            <a:xfrm>
              <a:off x="0" y="0"/>
              <a:ext cx="2450337" cy="2075033"/>
            </a:xfrm>
            <a:custGeom>
              <a:avLst/>
              <a:gdLst/>
              <a:ahLst/>
              <a:cxnLst/>
              <a:rect l="l" t="t" r="r" b="b"/>
              <a:pathLst>
                <a:path w="2450337" h="2075033">
                  <a:moveTo>
                    <a:pt x="42439" y="0"/>
                  </a:moveTo>
                  <a:lnTo>
                    <a:pt x="2407898" y="0"/>
                  </a:lnTo>
                  <a:cubicBezTo>
                    <a:pt x="2431336" y="0"/>
                    <a:pt x="2450337" y="19001"/>
                    <a:pt x="2450337" y="42439"/>
                  </a:cubicBezTo>
                  <a:lnTo>
                    <a:pt x="2450337" y="2032594"/>
                  </a:lnTo>
                  <a:cubicBezTo>
                    <a:pt x="2450337" y="2056033"/>
                    <a:pt x="2431336" y="2075033"/>
                    <a:pt x="2407898" y="2075033"/>
                  </a:cubicBezTo>
                  <a:lnTo>
                    <a:pt x="42439" y="2075033"/>
                  </a:lnTo>
                  <a:cubicBezTo>
                    <a:pt x="19001" y="2075033"/>
                    <a:pt x="0" y="2056033"/>
                    <a:pt x="0" y="2032594"/>
                  </a:cubicBezTo>
                  <a:lnTo>
                    <a:pt x="0" y="42439"/>
                  </a:lnTo>
                  <a:cubicBezTo>
                    <a:pt x="0" y="19001"/>
                    <a:pt x="19001" y="0"/>
                    <a:pt x="42439" y="0"/>
                  </a:cubicBezTo>
                  <a:close/>
                </a:path>
              </a:pathLst>
            </a:custGeom>
            <a:solidFill>
              <a:srgbClr val="FFDE59"/>
            </a:solidFill>
          </p:spPr>
          <p:txBody>
            <a:bodyPr/>
            <a:lstStyle/>
            <a:p>
              <a:endParaRPr lang="en-PH"/>
            </a:p>
          </p:txBody>
        </p:sp>
        <p:sp>
          <p:nvSpPr>
            <p:cNvPr id="11" name="TextBox 11"/>
            <p:cNvSpPr txBox="1"/>
            <p:nvPr/>
          </p:nvSpPr>
          <p:spPr>
            <a:xfrm>
              <a:off x="0" y="-76200"/>
              <a:ext cx="2450337" cy="2151233"/>
            </a:xfrm>
            <a:prstGeom prst="rect">
              <a:avLst/>
            </a:prstGeom>
          </p:spPr>
          <p:txBody>
            <a:bodyPr lIns="50800" tIns="50800" rIns="50800" bIns="50800" rtlCol="0" anchor="ctr"/>
            <a:lstStyle/>
            <a:p>
              <a:pPr algn="ctr">
                <a:lnSpc>
                  <a:spcPts val="2700"/>
                </a:lnSpc>
              </a:pPr>
              <a:endParaRPr/>
            </a:p>
          </p:txBody>
        </p:sp>
      </p:grpSp>
      <p:grpSp>
        <p:nvGrpSpPr>
          <p:cNvPr id="12" name="Group 12"/>
          <p:cNvGrpSpPr/>
          <p:nvPr/>
        </p:nvGrpSpPr>
        <p:grpSpPr>
          <a:xfrm>
            <a:off x="2513714" y="1772063"/>
            <a:ext cx="1485014" cy="1485014"/>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4" name="Freeform 14"/>
          <p:cNvSpPr/>
          <p:nvPr/>
        </p:nvSpPr>
        <p:spPr>
          <a:xfrm>
            <a:off x="1028700" y="1786160"/>
            <a:ext cx="1485014" cy="1485014"/>
          </a:xfrm>
          <a:custGeom>
            <a:avLst/>
            <a:gdLst/>
            <a:ahLst/>
            <a:cxnLst/>
            <a:rect l="l" t="t" r="r" b="b"/>
            <a:pathLst>
              <a:path w="1485014" h="1485014">
                <a:moveTo>
                  <a:pt x="0" y="0"/>
                </a:moveTo>
                <a:lnTo>
                  <a:pt x="1485014" y="0"/>
                </a:lnTo>
                <a:lnTo>
                  <a:pt x="1485014" y="1485014"/>
                </a:lnTo>
                <a:lnTo>
                  <a:pt x="0" y="1485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5" name="Freeform 15"/>
          <p:cNvSpPr/>
          <p:nvPr/>
        </p:nvSpPr>
        <p:spPr>
          <a:xfrm>
            <a:off x="8164441" y="10287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6" name="Freeform 16"/>
          <p:cNvSpPr/>
          <p:nvPr/>
        </p:nvSpPr>
        <p:spPr>
          <a:xfrm>
            <a:off x="11164015" y="4641603"/>
            <a:ext cx="5532684" cy="3935121"/>
          </a:xfrm>
          <a:custGeom>
            <a:avLst/>
            <a:gdLst/>
            <a:ahLst/>
            <a:cxnLst/>
            <a:rect l="l" t="t" r="r" b="b"/>
            <a:pathLst>
              <a:path w="5532684" h="3935121">
                <a:moveTo>
                  <a:pt x="0" y="0"/>
                </a:moveTo>
                <a:lnTo>
                  <a:pt x="5532684" y="0"/>
                </a:lnTo>
                <a:lnTo>
                  <a:pt x="5532684" y="3935121"/>
                </a:lnTo>
                <a:lnTo>
                  <a:pt x="0" y="3935121"/>
                </a:lnTo>
                <a:lnTo>
                  <a:pt x="0" y="0"/>
                </a:lnTo>
                <a:close/>
              </a:path>
            </a:pathLst>
          </a:custGeom>
          <a:blipFill>
            <a:blip r:embed="rId8"/>
            <a:stretch>
              <a:fillRect/>
            </a:stretch>
          </a:blipFill>
        </p:spPr>
        <p:txBody>
          <a:bodyPr/>
          <a:lstStyle/>
          <a:p>
            <a:endParaRPr lang="en-PH"/>
          </a:p>
        </p:txBody>
      </p:sp>
      <p:sp>
        <p:nvSpPr>
          <p:cNvPr id="17" name="TextBox 17"/>
          <p:cNvSpPr txBox="1"/>
          <p:nvPr/>
        </p:nvSpPr>
        <p:spPr>
          <a:xfrm>
            <a:off x="1028700" y="4004599"/>
            <a:ext cx="6160322" cy="3018397"/>
          </a:xfrm>
          <a:prstGeom prst="rect">
            <a:avLst/>
          </a:prstGeom>
        </p:spPr>
        <p:txBody>
          <a:bodyPr lIns="0" tIns="0" rIns="0" bIns="0" rtlCol="0" anchor="t">
            <a:spAutoFit/>
          </a:bodyPr>
          <a:lstStyle/>
          <a:p>
            <a:pPr marL="0" lvl="0" indent="0" algn="l">
              <a:lnSpc>
                <a:spcPts val="7776"/>
              </a:lnSpc>
              <a:spcBef>
                <a:spcPct val="0"/>
              </a:spcBef>
            </a:pPr>
            <a:r>
              <a:rPr lang="en-US" sz="6943" b="1" spc="-208">
                <a:solidFill>
                  <a:srgbClr val="3F4042"/>
                </a:solidFill>
                <a:latin typeface="Poppins Bold"/>
                <a:ea typeface="Poppins Bold"/>
                <a:cs typeface="Poppins Bold"/>
                <a:sym typeface="Poppins Bold"/>
              </a:rPr>
              <a:t>Object-Oriented Programming</a:t>
            </a:r>
          </a:p>
        </p:txBody>
      </p:sp>
      <p:sp>
        <p:nvSpPr>
          <p:cNvPr id="19" name="TextBox 19"/>
          <p:cNvSpPr txBox="1"/>
          <p:nvPr/>
        </p:nvSpPr>
        <p:spPr>
          <a:xfrm>
            <a:off x="11734800" y="8787733"/>
            <a:ext cx="5524499" cy="413190"/>
          </a:xfrm>
          <a:prstGeom prst="rect">
            <a:avLst/>
          </a:prstGeom>
        </p:spPr>
        <p:txBody>
          <a:bodyPr wrap="square" lIns="0" tIns="0" rIns="0" bIns="0" rtlCol="0" anchor="t">
            <a:spAutoFit/>
          </a:bodyPr>
          <a:lstStyle/>
          <a:p>
            <a:pPr marL="0" lvl="0" indent="0" algn="l">
              <a:lnSpc>
                <a:spcPts val="3359"/>
              </a:lnSpc>
            </a:pPr>
            <a:r>
              <a:rPr lang="en-US" sz="2400" b="1" spc="-24" dirty="0">
                <a:solidFill>
                  <a:srgbClr val="FF1495"/>
                </a:solidFill>
                <a:latin typeface="Poppins Bold"/>
                <a:ea typeface="Poppins Bold"/>
                <a:cs typeface="Poppins Bold"/>
                <a:sym typeface="Poppins Bold"/>
              </a:rPr>
              <a:t>AS &amp; A Level Computer Science 9618</a:t>
            </a:r>
          </a:p>
        </p:txBody>
      </p:sp>
      <p:sp>
        <p:nvSpPr>
          <p:cNvPr id="20" name="TextBox 20"/>
          <p:cNvSpPr txBox="1"/>
          <p:nvPr/>
        </p:nvSpPr>
        <p:spPr>
          <a:xfrm>
            <a:off x="1133192" y="2364584"/>
            <a:ext cx="1255178" cy="337691"/>
          </a:xfrm>
          <a:prstGeom prst="rect">
            <a:avLst/>
          </a:prstGeom>
        </p:spPr>
        <p:txBody>
          <a:bodyPr lIns="0" tIns="0" rIns="0" bIns="0" rtlCol="0" anchor="t">
            <a:spAutoFit/>
          </a:bodyPr>
          <a:lstStyle/>
          <a:p>
            <a:pPr marL="0" lvl="0" indent="0" algn="ctr">
              <a:lnSpc>
                <a:spcPts val="2575"/>
              </a:lnSpc>
              <a:spcBef>
                <a:spcPct val="0"/>
              </a:spcBef>
            </a:pPr>
            <a:r>
              <a:rPr lang="en-US" sz="2299" b="1" spc="-68">
                <a:solidFill>
                  <a:srgbClr val="FAFAFA"/>
                </a:solidFill>
                <a:latin typeface="Poppins Bold"/>
                <a:ea typeface="Poppins Bold"/>
                <a:cs typeface="Poppins Bold"/>
                <a:sym typeface="Poppins Bold"/>
              </a:rPr>
              <a:t>Chapter</a:t>
            </a:r>
          </a:p>
        </p:txBody>
      </p:sp>
      <p:sp>
        <p:nvSpPr>
          <p:cNvPr id="21" name="TextBox 21"/>
          <p:cNvSpPr txBox="1"/>
          <p:nvPr/>
        </p:nvSpPr>
        <p:spPr>
          <a:xfrm>
            <a:off x="2640583" y="2309152"/>
            <a:ext cx="1231276" cy="439030"/>
          </a:xfrm>
          <a:prstGeom prst="rect">
            <a:avLst/>
          </a:prstGeom>
        </p:spPr>
        <p:txBody>
          <a:bodyPr lIns="0" tIns="0" rIns="0" bIns="0" rtlCol="0" anchor="t">
            <a:spAutoFit/>
          </a:bodyPr>
          <a:lstStyle/>
          <a:p>
            <a:pPr marL="0" lvl="0" indent="0" algn="ctr">
              <a:lnSpc>
                <a:spcPts val="3246"/>
              </a:lnSpc>
              <a:spcBef>
                <a:spcPct val="0"/>
              </a:spcBef>
            </a:pPr>
            <a:r>
              <a:rPr lang="en-US" sz="2899" b="1" spc="-86">
                <a:solidFill>
                  <a:srgbClr val="FFDE59"/>
                </a:solidFill>
                <a:latin typeface="Poppins Bold"/>
                <a:ea typeface="Poppins Bold"/>
                <a:cs typeface="Poppins Bold"/>
                <a:sym typeface="Poppins Bold"/>
              </a:rPr>
              <a:t>26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384809" y="1938701"/>
            <a:ext cx="1097169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Polymorphism in OOP</a:t>
            </a:r>
          </a:p>
        </p:txBody>
      </p:sp>
      <p:sp>
        <p:nvSpPr>
          <p:cNvPr id="6" name="Freeform 6"/>
          <p:cNvSpPr/>
          <p:nvPr/>
        </p:nvSpPr>
        <p:spPr>
          <a:xfrm>
            <a:off x="390610" y="3953394"/>
            <a:ext cx="7251149" cy="3765463"/>
          </a:xfrm>
          <a:custGeom>
            <a:avLst/>
            <a:gdLst/>
            <a:ahLst/>
            <a:cxnLst/>
            <a:rect l="l" t="t" r="r" b="b"/>
            <a:pathLst>
              <a:path w="7251149" h="3765463">
                <a:moveTo>
                  <a:pt x="0" y="0"/>
                </a:moveTo>
                <a:lnTo>
                  <a:pt x="7251149" y="0"/>
                </a:lnTo>
                <a:lnTo>
                  <a:pt x="7251149" y="3765463"/>
                </a:lnTo>
                <a:lnTo>
                  <a:pt x="0" y="3765463"/>
                </a:lnTo>
                <a:lnTo>
                  <a:pt x="0" y="0"/>
                </a:lnTo>
                <a:close/>
              </a:path>
            </a:pathLst>
          </a:custGeom>
          <a:blipFill>
            <a:blip r:embed="rId4"/>
            <a:stretch>
              <a:fillRect l="-11585" t="-23993" r="-12459" b="-23573"/>
            </a:stretch>
          </a:blipFill>
        </p:spPr>
        <p:txBody>
          <a:bodyPr/>
          <a:lstStyle/>
          <a:p>
            <a:endParaRPr lang="en-PH"/>
          </a:p>
        </p:txBody>
      </p:sp>
      <p:sp>
        <p:nvSpPr>
          <p:cNvPr id="7" name="Freeform 7"/>
          <p:cNvSpPr/>
          <p:nvPr/>
        </p:nvSpPr>
        <p:spPr>
          <a:xfrm>
            <a:off x="8317701" y="680960"/>
            <a:ext cx="8727663" cy="5265690"/>
          </a:xfrm>
          <a:custGeom>
            <a:avLst/>
            <a:gdLst/>
            <a:ahLst/>
            <a:cxnLst/>
            <a:rect l="l" t="t" r="r" b="b"/>
            <a:pathLst>
              <a:path w="8727663" h="5265690">
                <a:moveTo>
                  <a:pt x="0" y="0"/>
                </a:moveTo>
                <a:lnTo>
                  <a:pt x="8727663" y="0"/>
                </a:lnTo>
                <a:lnTo>
                  <a:pt x="8727663" y="5265690"/>
                </a:lnTo>
                <a:lnTo>
                  <a:pt x="0" y="5265690"/>
                </a:lnTo>
                <a:lnTo>
                  <a:pt x="0" y="0"/>
                </a:lnTo>
                <a:close/>
              </a:path>
            </a:pathLst>
          </a:custGeom>
          <a:blipFill>
            <a:blip r:embed="rId5"/>
            <a:stretch>
              <a:fillRect/>
            </a:stretch>
          </a:blipFill>
        </p:spPr>
        <p:txBody>
          <a:bodyPr/>
          <a:lstStyle/>
          <a:p>
            <a:endParaRPr lang="en-PH"/>
          </a:p>
        </p:txBody>
      </p:sp>
      <p:sp>
        <p:nvSpPr>
          <p:cNvPr id="8" name="Freeform 8"/>
          <p:cNvSpPr/>
          <p:nvPr/>
        </p:nvSpPr>
        <p:spPr>
          <a:xfrm>
            <a:off x="8210732" y="5143500"/>
            <a:ext cx="8941599" cy="5394765"/>
          </a:xfrm>
          <a:custGeom>
            <a:avLst/>
            <a:gdLst/>
            <a:ahLst/>
            <a:cxnLst/>
            <a:rect l="l" t="t" r="r" b="b"/>
            <a:pathLst>
              <a:path w="8941599" h="5394765">
                <a:moveTo>
                  <a:pt x="0" y="0"/>
                </a:moveTo>
                <a:lnTo>
                  <a:pt x="8941600" y="0"/>
                </a:lnTo>
                <a:lnTo>
                  <a:pt x="8941600" y="5394765"/>
                </a:lnTo>
                <a:lnTo>
                  <a:pt x="0" y="5394765"/>
                </a:lnTo>
                <a:lnTo>
                  <a:pt x="0" y="0"/>
                </a:lnTo>
                <a:close/>
              </a:path>
            </a:pathLst>
          </a:custGeom>
          <a:blipFill>
            <a:blip r:embed="rId6"/>
            <a:stretch>
              <a:fillRect/>
            </a:stretch>
          </a:blipFill>
        </p:spPr>
        <p:txBody>
          <a:bodyPr/>
          <a:lstStyle/>
          <a:p>
            <a:endParaRPr lang="en-PH"/>
          </a:p>
        </p:txBody>
      </p:sp>
      <p:sp>
        <p:nvSpPr>
          <p:cNvPr id="9" name="TextBox 9"/>
          <p:cNvSpPr txBox="1"/>
          <p:nvPr/>
        </p:nvSpPr>
        <p:spPr>
          <a:xfrm>
            <a:off x="572869" y="7661707"/>
            <a:ext cx="6677909"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Base Class</a:t>
            </a:r>
          </a:p>
        </p:txBody>
      </p:sp>
      <p:sp>
        <p:nvSpPr>
          <p:cNvPr id="10" name="TextBox 10"/>
          <p:cNvSpPr txBox="1"/>
          <p:nvPr/>
        </p:nvSpPr>
        <p:spPr>
          <a:xfrm>
            <a:off x="9342578" y="5321775"/>
            <a:ext cx="6677909"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Subclasses</a:t>
            </a:r>
          </a:p>
        </p:txBody>
      </p:sp>
      <p:sp>
        <p:nvSpPr>
          <p:cNvPr id="11" name="TextBox 11"/>
          <p:cNvSpPr txBox="1"/>
          <p:nvPr/>
        </p:nvSpPr>
        <p:spPr>
          <a:xfrm>
            <a:off x="172936" y="33155"/>
            <a:ext cx="8101187" cy="995545"/>
          </a:xfrm>
          <a:prstGeom prst="rect">
            <a:avLst/>
          </a:prstGeom>
        </p:spPr>
        <p:txBody>
          <a:bodyPr lIns="0" tIns="0" rIns="0" bIns="0" rtlCol="0" anchor="t">
            <a:spAutoFit/>
          </a:bodyPr>
          <a:lstStyle/>
          <a:p>
            <a:pPr marL="0" lvl="0" indent="0" algn="l">
              <a:lnSpc>
                <a:spcPts val="3818"/>
              </a:lnSpc>
              <a:spcBef>
                <a:spcPct val="0"/>
              </a:spcBef>
            </a:pPr>
            <a:r>
              <a:rPr lang="en-US" sz="3409" b="1" spc="-102">
                <a:solidFill>
                  <a:srgbClr val="FFFFFF"/>
                </a:solidFill>
                <a:latin typeface="Poppins Bold"/>
                <a:ea typeface="Poppins Bold"/>
                <a:cs typeface="Poppins Bold"/>
                <a:sym typeface="Poppins Bold"/>
              </a:rPr>
              <a:t>26.5 Dynamic Behaviour with Polymorphism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384809" y="1938701"/>
            <a:ext cx="1097169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Polymorphism in OOP</a:t>
            </a:r>
          </a:p>
        </p:txBody>
      </p:sp>
      <p:sp>
        <p:nvSpPr>
          <p:cNvPr id="6" name="Freeform 6"/>
          <p:cNvSpPr/>
          <p:nvPr/>
        </p:nvSpPr>
        <p:spPr>
          <a:xfrm>
            <a:off x="384809" y="5739419"/>
            <a:ext cx="7251149" cy="1276919"/>
          </a:xfrm>
          <a:custGeom>
            <a:avLst/>
            <a:gdLst/>
            <a:ahLst/>
            <a:cxnLst/>
            <a:rect l="l" t="t" r="r" b="b"/>
            <a:pathLst>
              <a:path w="7251149" h="1276919">
                <a:moveTo>
                  <a:pt x="0" y="0"/>
                </a:moveTo>
                <a:lnTo>
                  <a:pt x="7251149" y="0"/>
                </a:lnTo>
                <a:lnTo>
                  <a:pt x="7251149" y="1276919"/>
                </a:lnTo>
                <a:lnTo>
                  <a:pt x="0" y="1276919"/>
                </a:lnTo>
                <a:lnTo>
                  <a:pt x="0" y="0"/>
                </a:lnTo>
                <a:close/>
              </a:path>
            </a:pathLst>
          </a:custGeom>
          <a:blipFill>
            <a:blip r:embed="rId4"/>
            <a:stretch>
              <a:fillRect l="-11585" t="-265641" r="-12459" b="-69513"/>
            </a:stretch>
          </a:blipFill>
        </p:spPr>
        <p:txBody>
          <a:bodyPr/>
          <a:lstStyle/>
          <a:p>
            <a:endParaRPr lang="en-PH"/>
          </a:p>
        </p:txBody>
      </p:sp>
      <p:sp>
        <p:nvSpPr>
          <p:cNvPr id="7" name="Freeform 7"/>
          <p:cNvSpPr/>
          <p:nvPr/>
        </p:nvSpPr>
        <p:spPr>
          <a:xfrm>
            <a:off x="8317701" y="2947596"/>
            <a:ext cx="8727663" cy="1049431"/>
          </a:xfrm>
          <a:custGeom>
            <a:avLst/>
            <a:gdLst/>
            <a:ahLst/>
            <a:cxnLst/>
            <a:rect l="l" t="t" r="r" b="b"/>
            <a:pathLst>
              <a:path w="8727663" h="1049431">
                <a:moveTo>
                  <a:pt x="0" y="0"/>
                </a:moveTo>
                <a:lnTo>
                  <a:pt x="8727663" y="0"/>
                </a:lnTo>
                <a:lnTo>
                  <a:pt x="8727663" y="1049430"/>
                </a:lnTo>
                <a:lnTo>
                  <a:pt x="0" y="1049430"/>
                </a:lnTo>
                <a:lnTo>
                  <a:pt x="0" y="0"/>
                </a:lnTo>
                <a:close/>
              </a:path>
            </a:pathLst>
          </a:custGeom>
          <a:blipFill>
            <a:blip r:embed="rId5"/>
            <a:stretch>
              <a:fillRect t="-215987" b="-185779"/>
            </a:stretch>
          </a:blipFill>
        </p:spPr>
        <p:txBody>
          <a:bodyPr/>
          <a:lstStyle/>
          <a:p>
            <a:endParaRPr lang="en-PH"/>
          </a:p>
        </p:txBody>
      </p:sp>
      <p:sp>
        <p:nvSpPr>
          <p:cNvPr id="8" name="Freeform 8"/>
          <p:cNvSpPr/>
          <p:nvPr/>
        </p:nvSpPr>
        <p:spPr>
          <a:xfrm>
            <a:off x="8210732" y="7473538"/>
            <a:ext cx="8941599" cy="1083402"/>
          </a:xfrm>
          <a:custGeom>
            <a:avLst/>
            <a:gdLst/>
            <a:ahLst/>
            <a:cxnLst/>
            <a:rect l="l" t="t" r="r" b="b"/>
            <a:pathLst>
              <a:path w="8941599" h="1083402">
                <a:moveTo>
                  <a:pt x="0" y="0"/>
                </a:moveTo>
                <a:lnTo>
                  <a:pt x="8941600" y="0"/>
                </a:lnTo>
                <a:lnTo>
                  <a:pt x="8941600" y="1083402"/>
                </a:lnTo>
                <a:lnTo>
                  <a:pt x="0" y="1083402"/>
                </a:lnTo>
                <a:lnTo>
                  <a:pt x="0" y="0"/>
                </a:lnTo>
                <a:close/>
              </a:path>
            </a:pathLst>
          </a:custGeom>
          <a:blipFill>
            <a:blip r:embed="rId6"/>
            <a:stretch>
              <a:fillRect t="-215066" b="-182879"/>
            </a:stretch>
          </a:blipFill>
        </p:spPr>
        <p:txBody>
          <a:bodyPr/>
          <a:lstStyle/>
          <a:p>
            <a:endParaRPr lang="en-PH"/>
          </a:p>
        </p:txBody>
      </p:sp>
      <p:sp>
        <p:nvSpPr>
          <p:cNvPr id="9" name="TextBox 9"/>
          <p:cNvSpPr txBox="1"/>
          <p:nvPr/>
        </p:nvSpPr>
        <p:spPr>
          <a:xfrm>
            <a:off x="567068" y="6959188"/>
            <a:ext cx="6677909"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Base Class</a:t>
            </a:r>
          </a:p>
        </p:txBody>
      </p:sp>
      <p:sp>
        <p:nvSpPr>
          <p:cNvPr id="10" name="TextBox 10"/>
          <p:cNvSpPr txBox="1"/>
          <p:nvPr/>
        </p:nvSpPr>
        <p:spPr>
          <a:xfrm>
            <a:off x="9596187" y="9617288"/>
            <a:ext cx="6677909"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Subclasses</a:t>
            </a:r>
          </a:p>
        </p:txBody>
      </p:sp>
      <p:sp>
        <p:nvSpPr>
          <p:cNvPr id="11" name="AutoShape 11"/>
          <p:cNvSpPr/>
          <p:nvPr/>
        </p:nvSpPr>
        <p:spPr>
          <a:xfrm flipH="1">
            <a:off x="12389135" y="2984915"/>
            <a:ext cx="275899" cy="477871"/>
          </a:xfrm>
          <a:prstGeom prst="line">
            <a:avLst/>
          </a:prstGeom>
          <a:ln w="38100" cap="flat">
            <a:solidFill>
              <a:srgbClr val="FFFFFF"/>
            </a:solidFill>
            <a:prstDash val="solid"/>
            <a:headEnd type="none" w="sm" len="sm"/>
            <a:tailEnd type="arrow" w="med" len="sm"/>
          </a:ln>
        </p:spPr>
        <p:txBody>
          <a:bodyPr/>
          <a:lstStyle/>
          <a:p>
            <a:endParaRPr lang="en-PH"/>
          </a:p>
        </p:txBody>
      </p:sp>
      <p:sp>
        <p:nvSpPr>
          <p:cNvPr id="12" name="TextBox 12"/>
          <p:cNvSpPr txBox="1"/>
          <p:nvPr/>
        </p:nvSpPr>
        <p:spPr>
          <a:xfrm>
            <a:off x="11054442" y="1802176"/>
            <a:ext cx="4807538" cy="10477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The base class method will be called first. </a:t>
            </a:r>
          </a:p>
        </p:txBody>
      </p:sp>
      <p:sp>
        <p:nvSpPr>
          <p:cNvPr id="13" name="AutoShape 13"/>
          <p:cNvSpPr/>
          <p:nvPr/>
        </p:nvSpPr>
        <p:spPr>
          <a:xfrm flipH="1">
            <a:off x="12389135" y="7399493"/>
            <a:ext cx="275899" cy="477871"/>
          </a:xfrm>
          <a:prstGeom prst="line">
            <a:avLst/>
          </a:prstGeom>
          <a:ln w="38100" cap="flat">
            <a:solidFill>
              <a:srgbClr val="FFFFFF"/>
            </a:solidFill>
            <a:prstDash val="solid"/>
            <a:headEnd type="none" w="sm" len="sm"/>
            <a:tailEnd type="arrow" w="med" len="sm"/>
          </a:ln>
        </p:spPr>
        <p:txBody>
          <a:bodyPr/>
          <a:lstStyle/>
          <a:p>
            <a:endParaRPr lang="en-PH"/>
          </a:p>
        </p:txBody>
      </p:sp>
      <p:sp>
        <p:nvSpPr>
          <p:cNvPr id="14" name="TextBox 14"/>
          <p:cNvSpPr txBox="1"/>
          <p:nvPr/>
        </p:nvSpPr>
        <p:spPr>
          <a:xfrm>
            <a:off x="11054442" y="6216755"/>
            <a:ext cx="4807538" cy="10477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The base class method will be called first. </a:t>
            </a:r>
          </a:p>
        </p:txBody>
      </p:sp>
      <p:sp>
        <p:nvSpPr>
          <p:cNvPr id="18" name="TextBox 18"/>
          <p:cNvSpPr txBox="1"/>
          <p:nvPr/>
        </p:nvSpPr>
        <p:spPr>
          <a:xfrm>
            <a:off x="172936" y="33155"/>
            <a:ext cx="8101187" cy="995545"/>
          </a:xfrm>
          <a:prstGeom prst="rect">
            <a:avLst/>
          </a:prstGeom>
        </p:spPr>
        <p:txBody>
          <a:bodyPr lIns="0" tIns="0" rIns="0" bIns="0" rtlCol="0" anchor="t">
            <a:spAutoFit/>
          </a:bodyPr>
          <a:lstStyle/>
          <a:p>
            <a:pPr marL="0" lvl="0" indent="0" algn="l">
              <a:lnSpc>
                <a:spcPts val="3818"/>
              </a:lnSpc>
              <a:spcBef>
                <a:spcPct val="0"/>
              </a:spcBef>
            </a:pPr>
            <a:r>
              <a:rPr lang="en-US" sz="3409" b="1" spc="-102">
                <a:solidFill>
                  <a:srgbClr val="FFFFFF"/>
                </a:solidFill>
                <a:latin typeface="Poppins Bold"/>
                <a:ea typeface="Poppins Bold"/>
                <a:cs typeface="Poppins Bold"/>
                <a:sym typeface="Poppins Bold"/>
              </a:rPr>
              <a:t>26.5 Dynamic Behaviour with Polymorphism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384809" y="1938701"/>
            <a:ext cx="1097169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Polymorphism in OOP</a:t>
            </a:r>
          </a:p>
        </p:txBody>
      </p:sp>
      <p:sp>
        <p:nvSpPr>
          <p:cNvPr id="6" name="TextBox 6"/>
          <p:cNvSpPr txBox="1"/>
          <p:nvPr/>
        </p:nvSpPr>
        <p:spPr>
          <a:xfrm>
            <a:off x="384809" y="2694896"/>
            <a:ext cx="17225912" cy="21145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Polymorphism is a core concept in object-oriented programming (OOP) that allows objects of different classes to be treated as objects of a common superclass. </a:t>
            </a:r>
            <a:r>
              <a:rPr lang="en-US" sz="3000" b="1">
                <a:solidFill>
                  <a:srgbClr val="000000"/>
                </a:solidFill>
                <a:latin typeface="Open Sans Bold"/>
                <a:ea typeface="Open Sans Bold"/>
                <a:cs typeface="Open Sans Bold"/>
                <a:sym typeface="Open Sans Bold"/>
              </a:rPr>
              <a:t>It enables methods in a superclass to be implemented in different ways by its subclasses</a:t>
            </a:r>
            <a:r>
              <a:rPr lang="en-US" sz="3000">
                <a:solidFill>
                  <a:srgbClr val="000000"/>
                </a:solidFill>
                <a:latin typeface="Open Sans"/>
                <a:ea typeface="Open Sans"/>
                <a:cs typeface="Open Sans"/>
                <a:sym typeface="Open Sans"/>
              </a:rPr>
              <a:t>, providing flexibility and enabling code reuse.</a:t>
            </a:r>
          </a:p>
        </p:txBody>
      </p:sp>
      <p:sp>
        <p:nvSpPr>
          <p:cNvPr id="7" name="Freeform 7"/>
          <p:cNvSpPr/>
          <p:nvPr/>
        </p:nvSpPr>
        <p:spPr>
          <a:xfrm>
            <a:off x="1053079" y="7056418"/>
            <a:ext cx="6218084" cy="1094997"/>
          </a:xfrm>
          <a:custGeom>
            <a:avLst/>
            <a:gdLst/>
            <a:ahLst/>
            <a:cxnLst/>
            <a:rect l="l" t="t" r="r" b="b"/>
            <a:pathLst>
              <a:path w="6218084" h="1094997">
                <a:moveTo>
                  <a:pt x="0" y="0"/>
                </a:moveTo>
                <a:lnTo>
                  <a:pt x="6218084" y="0"/>
                </a:lnTo>
                <a:lnTo>
                  <a:pt x="6218084" y="1094998"/>
                </a:lnTo>
                <a:lnTo>
                  <a:pt x="0" y="1094998"/>
                </a:lnTo>
                <a:lnTo>
                  <a:pt x="0" y="0"/>
                </a:lnTo>
                <a:close/>
              </a:path>
            </a:pathLst>
          </a:custGeom>
          <a:blipFill>
            <a:blip r:embed="rId4"/>
            <a:stretch>
              <a:fillRect l="-11585" t="-265641" r="-12459" b="-69513"/>
            </a:stretch>
          </a:blipFill>
        </p:spPr>
        <p:txBody>
          <a:bodyPr/>
          <a:lstStyle/>
          <a:p>
            <a:endParaRPr lang="en-PH"/>
          </a:p>
        </p:txBody>
      </p:sp>
      <p:sp>
        <p:nvSpPr>
          <p:cNvPr id="8" name="Freeform 8"/>
          <p:cNvSpPr/>
          <p:nvPr/>
        </p:nvSpPr>
        <p:spPr>
          <a:xfrm>
            <a:off x="8448471" y="5838146"/>
            <a:ext cx="8493980" cy="1243185"/>
          </a:xfrm>
          <a:custGeom>
            <a:avLst/>
            <a:gdLst/>
            <a:ahLst/>
            <a:cxnLst/>
            <a:rect l="l" t="t" r="r" b="b"/>
            <a:pathLst>
              <a:path w="8493980" h="1243185">
                <a:moveTo>
                  <a:pt x="0" y="0"/>
                </a:moveTo>
                <a:lnTo>
                  <a:pt x="8493980" y="0"/>
                </a:lnTo>
                <a:lnTo>
                  <a:pt x="8493980" y="1243185"/>
                </a:lnTo>
                <a:lnTo>
                  <a:pt x="0" y="1243185"/>
                </a:lnTo>
                <a:lnTo>
                  <a:pt x="0" y="0"/>
                </a:lnTo>
                <a:close/>
              </a:path>
            </a:pathLst>
          </a:custGeom>
          <a:blipFill>
            <a:blip r:embed="rId5"/>
            <a:stretch>
              <a:fillRect l="-14091" t="-215987" r="-7630" b="-185779"/>
            </a:stretch>
          </a:blipFill>
        </p:spPr>
        <p:txBody>
          <a:bodyPr/>
          <a:lstStyle/>
          <a:p>
            <a:endParaRPr lang="en-PH"/>
          </a:p>
        </p:txBody>
      </p:sp>
      <p:sp>
        <p:nvSpPr>
          <p:cNvPr id="9" name="Freeform 9"/>
          <p:cNvSpPr/>
          <p:nvPr/>
        </p:nvSpPr>
        <p:spPr>
          <a:xfrm>
            <a:off x="8448471" y="7632978"/>
            <a:ext cx="8493980" cy="1257709"/>
          </a:xfrm>
          <a:custGeom>
            <a:avLst/>
            <a:gdLst/>
            <a:ahLst/>
            <a:cxnLst/>
            <a:rect l="l" t="t" r="r" b="b"/>
            <a:pathLst>
              <a:path w="8493980" h="1257709">
                <a:moveTo>
                  <a:pt x="0" y="0"/>
                </a:moveTo>
                <a:lnTo>
                  <a:pt x="8493980" y="0"/>
                </a:lnTo>
                <a:lnTo>
                  <a:pt x="8493980" y="1257709"/>
                </a:lnTo>
                <a:lnTo>
                  <a:pt x="0" y="1257709"/>
                </a:lnTo>
                <a:lnTo>
                  <a:pt x="0" y="0"/>
                </a:lnTo>
                <a:close/>
              </a:path>
            </a:pathLst>
          </a:custGeom>
          <a:blipFill>
            <a:blip r:embed="rId6"/>
            <a:stretch>
              <a:fillRect l="-13809" t="-215066" r="-8397" b="-182879"/>
            </a:stretch>
          </a:blipFill>
        </p:spPr>
        <p:txBody>
          <a:bodyPr/>
          <a:lstStyle/>
          <a:p>
            <a:endParaRPr lang="en-PH"/>
          </a:p>
        </p:txBody>
      </p:sp>
      <p:sp>
        <p:nvSpPr>
          <p:cNvPr id="10" name="TextBox 10"/>
          <p:cNvSpPr txBox="1"/>
          <p:nvPr/>
        </p:nvSpPr>
        <p:spPr>
          <a:xfrm>
            <a:off x="1209372" y="8094266"/>
            <a:ext cx="5726513" cy="449213"/>
          </a:xfrm>
          <a:prstGeom prst="rect">
            <a:avLst/>
          </a:prstGeom>
        </p:spPr>
        <p:txBody>
          <a:bodyPr lIns="0" tIns="0" rIns="0" bIns="0" rtlCol="0" anchor="t">
            <a:spAutoFit/>
          </a:bodyPr>
          <a:lstStyle/>
          <a:p>
            <a:pPr algn="ctr">
              <a:lnSpc>
                <a:spcPts val="3601"/>
              </a:lnSpc>
              <a:spcBef>
                <a:spcPct val="0"/>
              </a:spcBef>
            </a:pPr>
            <a:r>
              <a:rPr lang="en-US" sz="2572" b="1">
                <a:solidFill>
                  <a:srgbClr val="000000"/>
                </a:solidFill>
                <a:latin typeface="Open Sans Bold"/>
                <a:ea typeface="Open Sans Bold"/>
                <a:cs typeface="Open Sans Bold"/>
                <a:sym typeface="Open Sans Bold"/>
              </a:rPr>
              <a:t>Base Class</a:t>
            </a:r>
          </a:p>
        </p:txBody>
      </p:sp>
      <p:sp>
        <p:nvSpPr>
          <p:cNvPr id="11" name="TextBox 11"/>
          <p:cNvSpPr txBox="1"/>
          <p:nvPr/>
        </p:nvSpPr>
        <p:spPr>
          <a:xfrm>
            <a:off x="9956814" y="8928787"/>
            <a:ext cx="5726513" cy="449213"/>
          </a:xfrm>
          <a:prstGeom prst="rect">
            <a:avLst/>
          </a:prstGeom>
        </p:spPr>
        <p:txBody>
          <a:bodyPr lIns="0" tIns="0" rIns="0" bIns="0" rtlCol="0" anchor="t">
            <a:spAutoFit/>
          </a:bodyPr>
          <a:lstStyle/>
          <a:p>
            <a:pPr algn="ctr">
              <a:lnSpc>
                <a:spcPts val="3601"/>
              </a:lnSpc>
              <a:spcBef>
                <a:spcPct val="0"/>
              </a:spcBef>
            </a:pPr>
            <a:r>
              <a:rPr lang="en-US" sz="2572" b="1">
                <a:solidFill>
                  <a:srgbClr val="000000"/>
                </a:solidFill>
                <a:latin typeface="Open Sans Bold"/>
                <a:ea typeface="Open Sans Bold"/>
                <a:cs typeface="Open Sans Bold"/>
                <a:sym typeface="Open Sans Bold"/>
              </a:rPr>
              <a:t>Subclass</a:t>
            </a:r>
          </a:p>
        </p:txBody>
      </p:sp>
      <p:sp>
        <p:nvSpPr>
          <p:cNvPr id="12" name="TextBox 12"/>
          <p:cNvSpPr txBox="1"/>
          <p:nvPr/>
        </p:nvSpPr>
        <p:spPr>
          <a:xfrm>
            <a:off x="172936" y="33155"/>
            <a:ext cx="8101187" cy="995545"/>
          </a:xfrm>
          <a:prstGeom prst="rect">
            <a:avLst/>
          </a:prstGeom>
        </p:spPr>
        <p:txBody>
          <a:bodyPr lIns="0" tIns="0" rIns="0" bIns="0" rtlCol="0" anchor="t">
            <a:spAutoFit/>
          </a:bodyPr>
          <a:lstStyle/>
          <a:p>
            <a:pPr marL="0" lvl="0" indent="0" algn="l">
              <a:lnSpc>
                <a:spcPts val="3818"/>
              </a:lnSpc>
              <a:spcBef>
                <a:spcPct val="0"/>
              </a:spcBef>
            </a:pPr>
            <a:r>
              <a:rPr lang="en-US" sz="3409" b="1" spc="-102">
                <a:solidFill>
                  <a:srgbClr val="FFFFFF"/>
                </a:solidFill>
                <a:latin typeface="Poppins Bold"/>
                <a:ea typeface="Poppins Bold"/>
                <a:cs typeface="Poppins Bold"/>
                <a:sym typeface="Poppins Bold"/>
              </a:rPr>
              <a:t>26.5 Dynamic Behaviour with Polymorphism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402046" y="1877010"/>
            <a:ext cx="6765946"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Memory Leakage</a:t>
            </a:r>
          </a:p>
        </p:txBody>
      </p:sp>
      <p:sp>
        <p:nvSpPr>
          <p:cNvPr id="4" name="TextBox 4"/>
          <p:cNvSpPr txBox="1"/>
          <p:nvPr/>
        </p:nvSpPr>
        <p:spPr>
          <a:xfrm>
            <a:off x="402046" y="2694896"/>
            <a:ext cx="16574865" cy="31813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Memory leakage occurs when a program fails to release memory it no longer needs, leading to inefficient memory usage and potentially causing the program to slow down or crash.</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Python's memory management, including garbage collection, ensures that memory allocated on the heap for objects is automatically released when those objects are no longer referenced, preventing memory leakage.</a:t>
            </a:r>
          </a:p>
        </p:txBody>
      </p:sp>
      <p:grpSp>
        <p:nvGrpSpPr>
          <p:cNvPr id="5" name="Group 5"/>
          <p:cNvGrpSpPr/>
          <p:nvPr/>
        </p:nvGrpSpPr>
        <p:grpSpPr>
          <a:xfrm>
            <a:off x="0" y="-36799"/>
            <a:ext cx="9251830" cy="1065499"/>
            <a:chOff x="0" y="0"/>
            <a:chExt cx="3442595" cy="396471"/>
          </a:xfrm>
        </p:grpSpPr>
        <p:sp>
          <p:nvSpPr>
            <p:cNvPr id="6" name="Freeform 6"/>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7" name="TextBox 7"/>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26.6 Garbage Collection</a:t>
            </a:r>
          </a:p>
        </p:txBody>
      </p:sp>
      <p:sp>
        <p:nvSpPr>
          <p:cNvPr id="8" name="Freeform 8"/>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4466406" y="5838146"/>
            <a:ext cx="3086100" cy="2071662"/>
            <a:chOff x="0" y="0"/>
            <a:chExt cx="812800" cy="545623"/>
          </a:xfrm>
        </p:grpSpPr>
        <p:sp>
          <p:nvSpPr>
            <p:cNvPr id="8" name="Freeform 8"/>
            <p:cNvSpPr/>
            <p:nvPr/>
          </p:nvSpPr>
          <p:spPr>
            <a:xfrm>
              <a:off x="0" y="0"/>
              <a:ext cx="812800" cy="545623"/>
            </a:xfrm>
            <a:custGeom>
              <a:avLst/>
              <a:gdLst/>
              <a:ahLst/>
              <a:cxnLst/>
              <a:rect l="l" t="t" r="r" b="b"/>
              <a:pathLst>
                <a:path w="812800" h="545623">
                  <a:moveTo>
                    <a:pt x="0" y="0"/>
                  </a:moveTo>
                  <a:lnTo>
                    <a:pt x="812800" y="0"/>
                  </a:lnTo>
                  <a:lnTo>
                    <a:pt x="812800" y="545623"/>
                  </a:lnTo>
                  <a:lnTo>
                    <a:pt x="0" y="545623"/>
                  </a:lnTo>
                  <a:close/>
                </a:path>
              </a:pathLst>
            </a:custGeom>
            <a:solidFill>
              <a:srgbClr val="019D97"/>
            </a:solidFill>
          </p:spPr>
          <p:txBody>
            <a:bodyPr/>
            <a:lstStyle/>
            <a:p>
              <a:endParaRPr lang="en-PH"/>
            </a:p>
          </p:txBody>
        </p:sp>
        <p:sp>
          <p:nvSpPr>
            <p:cNvPr id="9" name="TextBox 9"/>
            <p:cNvSpPr txBox="1"/>
            <p:nvPr/>
          </p:nvSpPr>
          <p:spPr>
            <a:xfrm>
              <a:off x="0" y="-28575"/>
              <a:ext cx="812800" cy="574198"/>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1135659" y="50813"/>
            <a:ext cx="7346110" cy="917548"/>
          </a:xfrm>
          <a:prstGeom prst="rect">
            <a:avLst/>
          </a:prstGeom>
        </p:spPr>
        <p:txBody>
          <a:bodyPr lIns="0" tIns="0" rIns="0" bIns="0" rtlCol="0" anchor="t">
            <a:spAutoFit/>
          </a:bodyPr>
          <a:lstStyle/>
          <a:p>
            <a:pPr marL="0" lvl="0" indent="0" algn="l">
              <a:lnSpc>
                <a:spcPts val="3497"/>
              </a:lnSpc>
              <a:spcBef>
                <a:spcPct val="0"/>
              </a:spcBef>
            </a:pPr>
            <a:r>
              <a:rPr lang="en-US" sz="3122" b="1" spc="-93">
                <a:solidFill>
                  <a:srgbClr val="FFFFFF"/>
                </a:solidFill>
                <a:latin typeface="Poppins Bold"/>
                <a:ea typeface="Poppins Bold"/>
                <a:cs typeface="Poppins Bold"/>
                <a:sym typeface="Poppins Bold"/>
              </a:rPr>
              <a:t>26.7 Class Relationships: Aggregation and Containment</a:t>
            </a:r>
          </a:p>
        </p:txBody>
      </p:sp>
      <p:sp>
        <p:nvSpPr>
          <p:cNvPr id="11" name="TextBox 11"/>
          <p:cNvSpPr txBox="1"/>
          <p:nvPr/>
        </p:nvSpPr>
        <p:spPr>
          <a:xfrm>
            <a:off x="384809" y="1938701"/>
            <a:ext cx="861820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Containment</a:t>
            </a:r>
          </a:p>
        </p:txBody>
      </p:sp>
      <p:sp>
        <p:nvSpPr>
          <p:cNvPr id="12" name="TextBox 12"/>
          <p:cNvSpPr txBox="1"/>
          <p:nvPr/>
        </p:nvSpPr>
        <p:spPr>
          <a:xfrm>
            <a:off x="402046" y="2694896"/>
            <a:ext cx="16607739" cy="21145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Containment refers to the relationship between two objects where one object (container) holds or includes another object (contained) within its structure.</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Eg. Books are part of the library. </a:t>
            </a:r>
          </a:p>
        </p:txBody>
      </p:sp>
      <p:sp>
        <p:nvSpPr>
          <p:cNvPr id="13" name="TextBox 13"/>
          <p:cNvSpPr txBox="1"/>
          <p:nvPr/>
        </p:nvSpPr>
        <p:spPr>
          <a:xfrm>
            <a:off x="5131967" y="6545741"/>
            <a:ext cx="1754977" cy="589797"/>
          </a:xfrm>
          <a:prstGeom prst="rect">
            <a:avLst/>
          </a:prstGeom>
        </p:spPr>
        <p:txBody>
          <a:bodyPr lIns="0" tIns="0" rIns="0" bIns="0" rtlCol="0" anchor="t">
            <a:spAutoFit/>
          </a:bodyPr>
          <a:lstStyle/>
          <a:p>
            <a:pPr algn="ctr">
              <a:lnSpc>
                <a:spcPts val="4805"/>
              </a:lnSpc>
              <a:spcBef>
                <a:spcPct val="0"/>
              </a:spcBef>
            </a:pPr>
            <a:r>
              <a:rPr lang="en-US" sz="3432" b="1">
                <a:solidFill>
                  <a:srgbClr val="FAFAFA"/>
                </a:solidFill>
                <a:latin typeface="Open Sans Bold"/>
                <a:ea typeface="Open Sans Bold"/>
                <a:cs typeface="Open Sans Bold"/>
                <a:sym typeface="Open Sans Bold"/>
              </a:rPr>
              <a:t>Library</a:t>
            </a:r>
          </a:p>
        </p:txBody>
      </p:sp>
      <p:grpSp>
        <p:nvGrpSpPr>
          <p:cNvPr id="14" name="Group 14"/>
          <p:cNvGrpSpPr/>
          <p:nvPr/>
        </p:nvGrpSpPr>
        <p:grpSpPr>
          <a:xfrm>
            <a:off x="9861480" y="5819096"/>
            <a:ext cx="3086100" cy="2071662"/>
            <a:chOff x="0" y="0"/>
            <a:chExt cx="812800" cy="545623"/>
          </a:xfrm>
        </p:grpSpPr>
        <p:sp>
          <p:nvSpPr>
            <p:cNvPr id="15" name="Freeform 15"/>
            <p:cNvSpPr/>
            <p:nvPr/>
          </p:nvSpPr>
          <p:spPr>
            <a:xfrm>
              <a:off x="0" y="0"/>
              <a:ext cx="812800" cy="545623"/>
            </a:xfrm>
            <a:custGeom>
              <a:avLst/>
              <a:gdLst/>
              <a:ahLst/>
              <a:cxnLst/>
              <a:rect l="l" t="t" r="r" b="b"/>
              <a:pathLst>
                <a:path w="812800" h="545623">
                  <a:moveTo>
                    <a:pt x="0" y="0"/>
                  </a:moveTo>
                  <a:lnTo>
                    <a:pt x="812800" y="0"/>
                  </a:lnTo>
                  <a:lnTo>
                    <a:pt x="812800" y="545623"/>
                  </a:lnTo>
                  <a:lnTo>
                    <a:pt x="0" y="545623"/>
                  </a:lnTo>
                  <a:close/>
                </a:path>
              </a:pathLst>
            </a:custGeom>
            <a:solidFill>
              <a:srgbClr val="019D97"/>
            </a:solidFill>
          </p:spPr>
          <p:txBody>
            <a:bodyPr/>
            <a:lstStyle/>
            <a:p>
              <a:endParaRPr lang="en-PH"/>
            </a:p>
          </p:txBody>
        </p:sp>
        <p:sp>
          <p:nvSpPr>
            <p:cNvPr id="16" name="TextBox 16"/>
            <p:cNvSpPr txBox="1"/>
            <p:nvPr/>
          </p:nvSpPr>
          <p:spPr>
            <a:xfrm>
              <a:off x="0" y="-28575"/>
              <a:ext cx="812800" cy="574198"/>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10527041" y="6526691"/>
            <a:ext cx="1754977" cy="589797"/>
          </a:xfrm>
          <a:prstGeom prst="rect">
            <a:avLst/>
          </a:prstGeom>
        </p:spPr>
        <p:txBody>
          <a:bodyPr lIns="0" tIns="0" rIns="0" bIns="0" rtlCol="0" anchor="t">
            <a:spAutoFit/>
          </a:bodyPr>
          <a:lstStyle/>
          <a:p>
            <a:pPr algn="ctr">
              <a:lnSpc>
                <a:spcPts val="4805"/>
              </a:lnSpc>
              <a:spcBef>
                <a:spcPct val="0"/>
              </a:spcBef>
            </a:pPr>
            <a:r>
              <a:rPr lang="en-US" sz="3432" b="1">
                <a:solidFill>
                  <a:srgbClr val="FAFAFA"/>
                </a:solidFill>
                <a:latin typeface="Open Sans Bold"/>
                <a:ea typeface="Open Sans Bold"/>
                <a:cs typeface="Open Sans Bold"/>
                <a:sym typeface="Open Sans Bold"/>
              </a:rPr>
              <a:t>Books</a:t>
            </a:r>
          </a:p>
        </p:txBody>
      </p:sp>
      <p:sp>
        <p:nvSpPr>
          <p:cNvPr id="18" name="AutoShape 18"/>
          <p:cNvSpPr/>
          <p:nvPr/>
        </p:nvSpPr>
        <p:spPr>
          <a:xfrm flipH="1">
            <a:off x="7895406" y="6854927"/>
            <a:ext cx="1621019" cy="0"/>
          </a:xfrm>
          <a:prstGeom prst="line">
            <a:avLst/>
          </a:prstGeom>
          <a:ln w="38100" cap="flat">
            <a:solidFill>
              <a:srgbClr val="000000"/>
            </a:solidFill>
            <a:prstDash val="solid"/>
            <a:headEnd type="none" w="sm" len="sm"/>
            <a:tailEnd type="diamond" w="lg" len="lg"/>
          </a:ln>
        </p:spPr>
        <p:txBody>
          <a:bodyPr/>
          <a:lstStyle/>
          <a:p>
            <a:endParaRPr lang="en-PH"/>
          </a:p>
        </p:txBody>
      </p:sp>
      <p:sp>
        <p:nvSpPr>
          <p:cNvPr id="19" name="TextBox 19"/>
          <p:cNvSpPr txBox="1"/>
          <p:nvPr/>
        </p:nvSpPr>
        <p:spPr>
          <a:xfrm>
            <a:off x="7730819" y="6912077"/>
            <a:ext cx="329174"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1</a:t>
            </a:r>
          </a:p>
        </p:txBody>
      </p:sp>
      <p:sp>
        <p:nvSpPr>
          <p:cNvPr id="20" name="TextBox 20"/>
          <p:cNvSpPr txBox="1"/>
          <p:nvPr/>
        </p:nvSpPr>
        <p:spPr>
          <a:xfrm>
            <a:off x="9346680" y="6912077"/>
            <a:ext cx="329174"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34380" y="-487603"/>
            <a:ext cx="9327137" cy="11209378"/>
          </a:xfrm>
          <a:custGeom>
            <a:avLst/>
            <a:gdLst/>
            <a:ahLst/>
            <a:cxnLst/>
            <a:rect l="l" t="t" r="r" b="b"/>
            <a:pathLst>
              <a:path w="9327137" h="11209378">
                <a:moveTo>
                  <a:pt x="0" y="0"/>
                </a:moveTo>
                <a:lnTo>
                  <a:pt x="9327137" y="0"/>
                </a:lnTo>
                <a:lnTo>
                  <a:pt x="9327137" y="11209378"/>
                </a:lnTo>
                <a:lnTo>
                  <a:pt x="0" y="11209378"/>
                </a:lnTo>
                <a:lnTo>
                  <a:pt x="0" y="0"/>
                </a:lnTo>
                <a:close/>
              </a:path>
            </a:pathLst>
          </a:custGeom>
          <a:blipFill>
            <a:blip r:embed="rId2"/>
            <a:stretch>
              <a:fillRect/>
            </a:stretch>
          </a:blipFill>
        </p:spPr>
        <p:txBody>
          <a:bodyPr/>
          <a:lstStyle/>
          <a:p>
            <a:endParaRPr lang="en-PH"/>
          </a:p>
        </p:txBody>
      </p:sp>
      <p:sp>
        <p:nvSpPr>
          <p:cNvPr id="3" name="TextBox 3"/>
          <p:cNvSpPr txBox="1"/>
          <p:nvPr/>
        </p:nvSpPr>
        <p:spPr>
          <a:xfrm>
            <a:off x="1395590" y="3784966"/>
            <a:ext cx="3672814" cy="21272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Code to showcase containment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2827583"/>
            <a:ext cx="2578444" cy="2578444"/>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642EC7"/>
            </a:solidFill>
          </p:spPr>
          <p:txBody>
            <a:bodyPr/>
            <a:lstStyle/>
            <a:p>
              <a:endParaRPr lang="en-PH"/>
            </a:p>
          </p:txBody>
        </p:sp>
      </p:grpSp>
      <p:grpSp>
        <p:nvGrpSpPr>
          <p:cNvPr id="4" name="Group 4"/>
          <p:cNvGrpSpPr/>
          <p:nvPr/>
        </p:nvGrpSpPr>
        <p:grpSpPr>
          <a:xfrm>
            <a:off x="6565556" y="2827583"/>
            <a:ext cx="2578444" cy="2578444"/>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grpSp>
        <p:nvGrpSpPr>
          <p:cNvPr id="6" name="Group 6"/>
          <p:cNvGrpSpPr/>
          <p:nvPr/>
        </p:nvGrpSpPr>
        <p:grpSpPr>
          <a:xfrm>
            <a:off x="3987113" y="2827583"/>
            <a:ext cx="2578444" cy="2578444"/>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sp>
        <p:nvSpPr>
          <p:cNvPr id="8" name="Freeform 8"/>
          <p:cNvSpPr/>
          <p:nvPr/>
        </p:nvSpPr>
        <p:spPr>
          <a:xfrm rot="-5400000" flipH="1" flipV="1">
            <a:off x="14300887" y="2827583"/>
            <a:ext cx="2578444" cy="2578444"/>
          </a:xfrm>
          <a:custGeom>
            <a:avLst/>
            <a:gdLst/>
            <a:ahLst/>
            <a:cxnLst/>
            <a:rect l="l" t="t" r="r" b="b"/>
            <a:pathLst>
              <a:path w="2578444" h="2578444">
                <a:moveTo>
                  <a:pt x="2578444" y="2578444"/>
                </a:moveTo>
                <a:lnTo>
                  <a:pt x="0" y="2578444"/>
                </a:lnTo>
                <a:lnTo>
                  <a:pt x="0" y="0"/>
                </a:lnTo>
                <a:lnTo>
                  <a:pt x="2578444" y="0"/>
                </a:lnTo>
                <a:lnTo>
                  <a:pt x="2578444" y="25784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9" name="Freeform 9"/>
          <p:cNvSpPr/>
          <p:nvPr/>
        </p:nvSpPr>
        <p:spPr>
          <a:xfrm flipH="1" flipV="1">
            <a:off x="14300887" y="5406027"/>
            <a:ext cx="2578444" cy="2578444"/>
          </a:xfrm>
          <a:custGeom>
            <a:avLst/>
            <a:gdLst/>
            <a:ahLst/>
            <a:cxnLst/>
            <a:rect l="l" t="t" r="r" b="b"/>
            <a:pathLst>
              <a:path w="2578444" h="2578444">
                <a:moveTo>
                  <a:pt x="2578444" y="2578444"/>
                </a:moveTo>
                <a:lnTo>
                  <a:pt x="0" y="2578444"/>
                </a:lnTo>
                <a:lnTo>
                  <a:pt x="0" y="0"/>
                </a:lnTo>
                <a:lnTo>
                  <a:pt x="2578444" y="0"/>
                </a:lnTo>
                <a:lnTo>
                  <a:pt x="2578444" y="257844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Freeform 10"/>
          <p:cNvSpPr/>
          <p:nvPr/>
        </p:nvSpPr>
        <p:spPr>
          <a:xfrm rot="-5400000">
            <a:off x="1408669" y="2827583"/>
            <a:ext cx="2578444" cy="2578444"/>
          </a:xfrm>
          <a:custGeom>
            <a:avLst/>
            <a:gdLst/>
            <a:ahLst/>
            <a:cxnLst/>
            <a:rect l="l" t="t" r="r" b="b"/>
            <a:pathLst>
              <a:path w="2578444" h="2578444">
                <a:moveTo>
                  <a:pt x="0" y="0"/>
                </a:moveTo>
                <a:lnTo>
                  <a:pt x="2578444" y="0"/>
                </a:lnTo>
                <a:lnTo>
                  <a:pt x="2578444" y="2578444"/>
                </a:lnTo>
                <a:lnTo>
                  <a:pt x="0" y="25784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1" name="TextBox 11"/>
          <p:cNvSpPr txBox="1"/>
          <p:nvPr/>
        </p:nvSpPr>
        <p:spPr>
          <a:xfrm>
            <a:off x="4481694" y="1484604"/>
            <a:ext cx="10422596" cy="1097905"/>
          </a:xfrm>
          <a:prstGeom prst="rect">
            <a:avLst/>
          </a:prstGeom>
        </p:spPr>
        <p:txBody>
          <a:bodyPr lIns="0" tIns="0" rIns="0" bIns="0" rtlCol="0" anchor="t">
            <a:spAutoFit/>
          </a:bodyPr>
          <a:lstStyle/>
          <a:p>
            <a:pPr marL="0" lvl="0" indent="0" algn="ctr">
              <a:lnSpc>
                <a:spcPts val="8241"/>
              </a:lnSpc>
              <a:spcBef>
                <a:spcPct val="0"/>
              </a:spcBef>
            </a:pPr>
            <a:r>
              <a:rPr lang="en-US" sz="6868" b="1">
                <a:solidFill>
                  <a:srgbClr val="FF1495"/>
                </a:solidFill>
                <a:latin typeface="Poppins Bold"/>
                <a:ea typeface="Poppins Bold"/>
                <a:cs typeface="Poppins Bold"/>
                <a:sym typeface="Poppins Bold"/>
              </a:rPr>
              <a:t>Chapter Outline</a:t>
            </a:r>
          </a:p>
        </p:txBody>
      </p:sp>
      <p:grpSp>
        <p:nvGrpSpPr>
          <p:cNvPr id="12" name="Group 12"/>
          <p:cNvGrpSpPr/>
          <p:nvPr/>
        </p:nvGrpSpPr>
        <p:grpSpPr>
          <a:xfrm>
            <a:off x="11722444" y="2827583"/>
            <a:ext cx="2578444" cy="2578444"/>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4" name="TextBox 14"/>
          <p:cNvSpPr txBox="1"/>
          <p:nvPr/>
        </p:nvSpPr>
        <p:spPr>
          <a:xfrm>
            <a:off x="1962163" y="3448050"/>
            <a:ext cx="1929700" cy="1123950"/>
          </a:xfrm>
          <a:prstGeom prst="rect">
            <a:avLst/>
          </a:prstGeom>
        </p:spPr>
        <p:txBody>
          <a:bodyPr lIns="0" tIns="0" rIns="0" bIns="0" rtlCol="0" anchor="t">
            <a:spAutoFit/>
          </a:bodyPr>
          <a:lstStyle/>
          <a:p>
            <a:pPr marL="0" lvl="0" indent="0" algn="ctr">
              <a:lnSpc>
                <a:spcPts val="2235"/>
              </a:lnSpc>
              <a:spcBef>
                <a:spcPct val="0"/>
              </a:spcBef>
            </a:pPr>
            <a:r>
              <a:rPr lang="en-US" sz="1863" b="1">
                <a:solidFill>
                  <a:srgbClr val="FFFFFF"/>
                </a:solidFill>
                <a:latin typeface="Poppins Bold"/>
                <a:ea typeface="Poppins Bold"/>
                <a:cs typeface="Poppins Bold"/>
                <a:sym typeface="Poppins Bold"/>
              </a:rPr>
              <a:t>Principles of Object-Oriented Programming</a:t>
            </a:r>
          </a:p>
        </p:txBody>
      </p:sp>
      <p:sp>
        <p:nvSpPr>
          <p:cNvPr id="15" name="TextBox 15"/>
          <p:cNvSpPr txBox="1"/>
          <p:nvPr/>
        </p:nvSpPr>
        <p:spPr>
          <a:xfrm>
            <a:off x="2057413" y="3035484"/>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26.1</a:t>
            </a:r>
          </a:p>
        </p:txBody>
      </p:sp>
      <p:sp>
        <p:nvSpPr>
          <p:cNvPr id="16" name="TextBox 16"/>
          <p:cNvSpPr txBox="1"/>
          <p:nvPr/>
        </p:nvSpPr>
        <p:spPr>
          <a:xfrm>
            <a:off x="3987113" y="3438525"/>
            <a:ext cx="2578444" cy="17049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Creating Classes and Objects in OOP</a:t>
            </a:r>
          </a:p>
        </p:txBody>
      </p:sp>
      <p:sp>
        <p:nvSpPr>
          <p:cNvPr id="17" name="TextBox 17"/>
          <p:cNvSpPr txBox="1"/>
          <p:nvPr/>
        </p:nvSpPr>
        <p:spPr>
          <a:xfrm>
            <a:off x="4445356" y="3038475"/>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26.2</a:t>
            </a:r>
          </a:p>
        </p:txBody>
      </p:sp>
      <p:sp>
        <p:nvSpPr>
          <p:cNvPr id="18" name="TextBox 18"/>
          <p:cNvSpPr txBox="1"/>
          <p:nvPr/>
        </p:nvSpPr>
        <p:spPr>
          <a:xfrm>
            <a:off x="6789394" y="3435534"/>
            <a:ext cx="2120200" cy="17049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Developing Object-Oriented Software</a:t>
            </a:r>
          </a:p>
        </p:txBody>
      </p:sp>
      <p:sp>
        <p:nvSpPr>
          <p:cNvPr id="19" name="TextBox 19"/>
          <p:cNvSpPr txBox="1"/>
          <p:nvPr/>
        </p:nvSpPr>
        <p:spPr>
          <a:xfrm>
            <a:off x="7022756" y="3035484"/>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26.3</a:t>
            </a:r>
          </a:p>
        </p:txBody>
      </p:sp>
      <p:sp>
        <p:nvSpPr>
          <p:cNvPr id="20" name="TextBox 20"/>
          <p:cNvSpPr txBox="1"/>
          <p:nvPr/>
        </p:nvSpPr>
        <p:spPr>
          <a:xfrm>
            <a:off x="14564530" y="5863227"/>
            <a:ext cx="1890018" cy="1415859"/>
          </a:xfrm>
          <a:prstGeom prst="rect">
            <a:avLst/>
          </a:prstGeom>
        </p:spPr>
        <p:txBody>
          <a:bodyPr lIns="0" tIns="0" rIns="0" bIns="0" rtlCol="0" anchor="t">
            <a:spAutoFit/>
          </a:bodyPr>
          <a:lstStyle/>
          <a:p>
            <a:pPr marL="0" lvl="0" indent="0" algn="ctr">
              <a:lnSpc>
                <a:spcPts val="2226"/>
              </a:lnSpc>
              <a:spcBef>
                <a:spcPct val="0"/>
              </a:spcBef>
            </a:pPr>
            <a:r>
              <a:rPr lang="en-US" sz="1855" b="1">
                <a:solidFill>
                  <a:srgbClr val="000000"/>
                </a:solidFill>
                <a:latin typeface="Poppins Bold"/>
                <a:ea typeface="Poppins Bold"/>
                <a:cs typeface="Poppins Bold"/>
                <a:sym typeface="Poppins Bold"/>
              </a:rPr>
              <a:t>Class Relationships: Aggregation and Containment</a:t>
            </a:r>
          </a:p>
        </p:txBody>
      </p:sp>
      <p:sp>
        <p:nvSpPr>
          <p:cNvPr id="21" name="TextBox 21"/>
          <p:cNvSpPr txBox="1"/>
          <p:nvPr/>
        </p:nvSpPr>
        <p:spPr>
          <a:xfrm>
            <a:off x="9377362" y="3537401"/>
            <a:ext cx="2111719" cy="17049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Code Reusability through Inheritance</a:t>
            </a:r>
          </a:p>
        </p:txBody>
      </p:sp>
      <p:sp>
        <p:nvSpPr>
          <p:cNvPr id="22" name="TextBox 22"/>
          <p:cNvSpPr txBox="1"/>
          <p:nvPr/>
        </p:nvSpPr>
        <p:spPr>
          <a:xfrm>
            <a:off x="9606484" y="3094045"/>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26.4</a:t>
            </a:r>
          </a:p>
        </p:txBody>
      </p:sp>
      <p:sp>
        <p:nvSpPr>
          <p:cNvPr id="23" name="TextBox 23"/>
          <p:cNvSpPr txBox="1"/>
          <p:nvPr/>
        </p:nvSpPr>
        <p:spPr>
          <a:xfrm>
            <a:off x="14695384" y="5425077"/>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26.7</a:t>
            </a:r>
          </a:p>
        </p:txBody>
      </p:sp>
      <p:sp>
        <p:nvSpPr>
          <p:cNvPr id="24" name="TextBox 24"/>
          <p:cNvSpPr txBox="1"/>
          <p:nvPr/>
        </p:nvSpPr>
        <p:spPr>
          <a:xfrm>
            <a:off x="11819720" y="3531719"/>
            <a:ext cx="2383890" cy="1512605"/>
          </a:xfrm>
          <a:prstGeom prst="rect">
            <a:avLst/>
          </a:prstGeom>
        </p:spPr>
        <p:txBody>
          <a:bodyPr lIns="0" tIns="0" rIns="0" bIns="0" rtlCol="0" anchor="t">
            <a:spAutoFit/>
          </a:bodyPr>
          <a:lstStyle/>
          <a:p>
            <a:pPr marL="0" lvl="0" indent="0" algn="ctr">
              <a:lnSpc>
                <a:spcPts val="2960"/>
              </a:lnSpc>
              <a:spcBef>
                <a:spcPct val="0"/>
              </a:spcBef>
            </a:pPr>
            <a:r>
              <a:rPr lang="en-US" sz="2467" b="1">
                <a:solidFill>
                  <a:srgbClr val="FFFFFF"/>
                </a:solidFill>
                <a:latin typeface="Poppins Bold"/>
                <a:ea typeface="Poppins Bold"/>
                <a:cs typeface="Poppins Bold"/>
                <a:sym typeface="Poppins Bold"/>
              </a:rPr>
              <a:t>Dynamic Behaviour with Polymorphism</a:t>
            </a:r>
          </a:p>
        </p:txBody>
      </p:sp>
      <p:sp>
        <p:nvSpPr>
          <p:cNvPr id="25" name="TextBox 25"/>
          <p:cNvSpPr txBox="1"/>
          <p:nvPr/>
        </p:nvSpPr>
        <p:spPr>
          <a:xfrm>
            <a:off x="12189169" y="3094045"/>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26.5</a:t>
            </a:r>
          </a:p>
        </p:txBody>
      </p:sp>
      <p:sp>
        <p:nvSpPr>
          <p:cNvPr id="26" name="Freeform 26"/>
          <p:cNvSpPr/>
          <p:nvPr/>
        </p:nvSpPr>
        <p:spPr>
          <a:xfrm>
            <a:off x="9810530" y="5425077"/>
            <a:ext cx="4490357" cy="4114800"/>
          </a:xfrm>
          <a:custGeom>
            <a:avLst/>
            <a:gdLst/>
            <a:ahLst/>
            <a:cxnLst/>
            <a:rect l="l" t="t" r="r" b="b"/>
            <a:pathLst>
              <a:path w="4490357" h="4114800">
                <a:moveTo>
                  <a:pt x="0" y="0"/>
                </a:moveTo>
                <a:lnTo>
                  <a:pt x="4490357" y="0"/>
                </a:lnTo>
                <a:lnTo>
                  <a:pt x="4490357"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7" name="TextBox 27"/>
          <p:cNvSpPr txBox="1"/>
          <p:nvPr/>
        </p:nvSpPr>
        <p:spPr>
          <a:xfrm>
            <a:off x="14458841" y="4080037"/>
            <a:ext cx="1995707" cy="8667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Garbage Collection</a:t>
            </a:r>
          </a:p>
        </p:txBody>
      </p:sp>
      <p:sp>
        <p:nvSpPr>
          <p:cNvPr id="28" name="TextBox 28"/>
          <p:cNvSpPr txBox="1"/>
          <p:nvPr/>
        </p:nvSpPr>
        <p:spPr>
          <a:xfrm>
            <a:off x="14614813" y="3654263"/>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26.6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06532" y="-6223"/>
            <a:ext cx="7810120" cy="1012241"/>
          </a:xfrm>
          <a:prstGeom prst="rect">
            <a:avLst/>
          </a:prstGeom>
        </p:spPr>
        <p:txBody>
          <a:bodyPr lIns="0" tIns="0" rIns="0" bIns="0" rtlCol="0" anchor="t">
            <a:spAutoFit/>
          </a:bodyPr>
          <a:lstStyle/>
          <a:p>
            <a:pPr marL="0" lvl="0" indent="0" algn="l">
              <a:lnSpc>
                <a:spcPts val="3958"/>
              </a:lnSpc>
              <a:spcBef>
                <a:spcPct val="0"/>
              </a:spcBef>
            </a:pPr>
            <a:r>
              <a:rPr lang="en-US" sz="3534" b="1" spc="-106">
                <a:solidFill>
                  <a:srgbClr val="FFFFFF"/>
                </a:solidFill>
                <a:latin typeface="Poppins Bold"/>
                <a:ea typeface="Poppins Bold"/>
                <a:cs typeface="Poppins Bold"/>
                <a:sym typeface="Poppins Bold"/>
              </a:rPr>
              <a:t>26.1 Principles of Object-Oriented Programming</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384809" y="1938701"/>
            <a:ext cx="976133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Object-Oriented Programming</a:t>
            </a:r>
          </a:p>
        </p:txBody>
      </p:sp>
      <p:sp>
        <p:nvSpPr>
          <p:cNvPr id="7" name="TextBox 7"/>
          <p:cNvSpPr txBox="1"/>
          <p:nvPr/>
        </p:nvSpPr>
        <p:spPr>
          <a:xfrm>
            <a:off x="384809" y="2775421"/>
            <a:ext cx="17113827"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To understand OOP, we need to understand the concept of </a:t>
            </a:r>
            <a:r>
              <a:rPr lang="en-US" sz="3000" b="1">
                <a:solidFill>
                  <a:srgbClr val="019D97"/>
                </a:solidFill>
                <a:latin typeface="Open Sans Bold"/>
                <a:ea typeface="Open Sans Bold"/>
                <a:cs typeface="Open Sans Bold"/>
                <a:sym typeface="Open Sans Bold"/>
              </a:rPr>
              <a:t>records</a:t>
            </a:r>
            <a:r>
              <a:rPr lang="en-US" sz="3000">
                <a:solidFill>
                  <a:srgbClr val="000000"/>
                </a:solidFill>
                <a:latin typeface="Open Sans"/>
                <a:ea typeface="Open Sans"/>
                <a:cs typeface="Open Sans"/>
                <a:sym typeface="Open Sans"/>
              </a:rPr>
              <a:t> and </a:t>
            </a:r>
            <a:r>
              <a:rPr lang="en-US" sz="3000" b="1">
                <a:solidFill>
                  <a:srgbClr val="019D97"/>
                </a:solidFill>
                <a:latin typeface="Open Sans Bold"/>
                <a:ea typeface="Open Sans Bold"/>
                <a:cs typeface="Open Sans Bold"/>
                <a:sym typeface="Open Sans Bold"/>
              </a:rPr>
              <a:t>subroutines</a:t>
            </a:r>
            <a:r>
              <a:rPr lang="en-US" sz="3000" b="1">
                <a:solidFill>
                  <a:srgbClr val="000000"/>
                </a:solidFill>
                <a:latin typeface="Open Sans Bold"/>
                <a:ea typeface="Open Sans Bold"/>
                <a:cs typeface="Open Sans Bold"/>
                <a:sym typeface="Open Sans Bold"/>
              </a:rPr>
              <a:t>.</a:t>
            </a:r>
          </a:p>
        </p:txBody>
      </p:sp>
      <p:grpSp>
        <p:nvGrpSpPr>
          <p:cNvPr id="8" name="Group 8"/>
          <p:cNvGrpSpPr/>
          <p:nvPr/>
        </p:nvGrpSpPr>
        <p:grpSpPr>
          <a:xfrm>
            <a:off x="4438280" y="5648951"/>
            <a:ext cx="3906074" cy="438804"/>
            <a:chOff x="0" y="0"/>
            <a:chExt cx="1632796" cy="183426"/>
          </a:xfrm>
        </p:grpSpPr>
        <p:sp>
          <p:nvSpPr>
            <p:cNvPr id="9" name="Freeform 9"/>
            <p:cNvSpPr/>
            <p:nvPr/>
          </p:nvSpPr>
          <p:spPr>
            <a:xfrm>
              <a:off x="0" y="0"/>
              <a:ext cx="1632796" cy="183426"/>
            </a:xfrm>
            <a:custGeom>
              <a:avLst/>
              <a:gdLst/>
              <a:ahLst/>
              <a:cxnLst/>
              <a:rect l="l" t="t" r="r" b="b"/>
              <a:pathLst>
                <a:path w="1632796" h="183426">
                  <a:moveTo>
                    <a:pt x="91713" y="0"/>
                  </a:moveTo>
                  <a:lnTo>
                    <a:pt x="1541083" y="0"/>
                  </a:lnTo>
                  <a:cubicBezTo>
                    <a:pt x="1591735" y="0"/>
                    <a:pt x="1632796" y="41061"/>
                    <a:pt x="1632796" y="91713"/>
                  </a:cubicBezTo>
                  <a:lnTo>
                    <a:pt x="1632796" y="91713"/>
                  </a:lnTo>
                  <a:cubicBezTo>
                    <a:pt x="1632796" y="116037"/>
                    <a:pt x="1623133" y="139365"/>
                    <a:pt x="1605934" y="156564"/>
                  </a:cubicBezTo>
                  <a:cubicBezTo>
                    <a:pt x="1588734" y="173764"/>
                    <a:pt x="1565407" y="183426"/>
                    <a:pt x="1541083" y="183426"/>
                  </a:cubicBezTo>
                  <a:lnTo>
                    <a:pt x="91713" y="183426"/>
                  </a:lnTo>
                  <a:cubicBezTo>
                    <a:pt x="41061" y="183426"/>
                    <a:pt x="0" y="142365"/>
                    <a:pt x="0" y="91713"/>
                  </a:cubicBezTo>
                  <a:lnTo>
                    <a:pt x="0" y="91713"/>
                  </a:lnTo>
                  <a:cubicBezTo>
                    <a:pt x="0" y="41061"/>
                    <a:pt x="41061" y="0"/>
                    <a:pt x="91713" y="0"/>
                  </a:cubicBezTo>
                  <a:close/>
                </a:path>
              </a:pathLst>
            </a:custGeom>
            <a:solidFill>
              <a:srgbClr val="FFDE59"/>
            </a:solidFill>
          </p:spPr>
          <p:txBody>
            <a:bodyPr/>
            <a:lstStyle/>
            <a:p>
              <a:endParaRPr lang="en-PH"/>
            </a:p>
          </p:txBody>
        </p:sp>
        <p:sp>
          <p:nvSpPr>
            <p:cNvPr id="10" name="TextBox 10"/>
            <p:cNvSpPr txBox="1"/>
            <p:nvPr/>
          </p:nvSpPr>
          <p:spPr>
            <a:xfrm>
              <a:off x="0" y="-28575"/>
              <a:ext cx="1632796" cy="212001"/>
            </a:xfrm>
            <a:prstGeom prst="rect">
              <a:avLst/>
            </a:prstGeom>
          </p:spPr>
          <p:txBody>
            <a:bodyPr lIns="50800" tIns="50800" rIns="50800" bIns="50800" rtlCol="0" anchor="ctr"/>
            <a:lstStyle/>
            <a:p>
              <a:pPr algn="ctr">
                <a:lnSpc>
                  <a:spcPts val="2595"/>
                </a:lnSpc>
              </a:pPr>
              <a:endParaRPr/>
            </a:p>
          </p:txBody>
        </p:sp>
      </p:grpSp>
      <p:sp>
        <p:nvSpPr>
          <p:cNvPr id="11" name="Freeform 11"/>
          <p:cNvSpPr/>
          <p:nvPr/>
        </p:nvSpPr>
        <p:spPr>
          <a:xfrm>
            <a:off x="907477" y="5091953"/>
            <a:ext cx="3223533" cy="3188367"/>
          </a:xfrm>
          <a:custGeom>
            <a:avLst/>
            <a:gdLst/>
            <a:ahLst/>
            <a:cxnLst/>
            <a:rect l="l" t="t" r="r" b="b"/>
            <a:pathLst>
              <a:path w="3223533" h="3188367">
                <a:moveTo>
                  <a:pt x="0" y="0"/>
                </a:moveTo>
                <a:lnTo>
                  <a:pt x="3223533" y="0"/>
                </a:lnTo>
                <a:lnTo>
                  <a:pt x="3223533" y="3188367"/>
                </a:lnTo>
                <a:lnTo>
                  <a:pt x="0" y="31883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2" name="TextBox 12"/>
          <p:cNvSpPr txBox="1"/>
          <p:nvPr/>
        </p:nvSpPr>
        <p:spPr>
          <a:xfrm>
            <a:off x="4885090" y="5686221"/>
            <a:ext cx="2655130" cy="326164"/>
          </a:xfrm>
          <a:prstGeom prst="rect">
            <a:avLst/>
          </a:prstGeom>
        </p:spPr>
        <p:txBody>
          <a:bodyPr lIns="0" tIns="0" rIns="0" bIns="0" rtlCol="0" anchor="t">
            <a:spAutoFit/>
          </a:bodyPr>
          <a:lstStyle/>
          <a:p>
            <a:pPr algn="l">
              <a:lnSpc>
                <a:spcPts val="2646"/>
              </a:lnSpc>
              <a:spcBef>
                <a:spcPct val="0"/>
              </a:spcBef>
            </a:pPr>
            <a:r>
              <a:rPr lang="en-US" sz="1890">
                <a:solidFill>
                  <a:srgbClr val="000000"/>
                </a:solidFill>
                <a:latin typeface="Open Sans"/>
                <a:ea typeface="Open Sans"/>
                <a:cs typeface="Open Sans"/>
                <a:sym typeface="Open Sans"/>
              </a:rPr>
              <a:t>Product Name: </a:t>
            </a:r>
            <a:r>
              <a:rPr lang="en-US" sz="1890" b="1">
                <a:solidFill>
                  <a:srgbClr val="FF1495"/>
                </a:solidFill>
                <a:latin typeface="Open Sans Bold"/>
                <a:ea typeface="Open Sans Bold"/>
                <a:cs typeface="Open Sans Bold"/>
                <a:sym typeface="Open Sans Bold"/>
              </a:rPr>
              <a:t>STRING</a:t>
            </a:r>
          </a:p>
        </p:txBody>
      </p:sp>
      <p:grpSp>
        <p:nvGrpSpPr>
          <p:cNvPr id="13" name="Group 13"/>
          <p:cNvGrpSpPr/>
          <p:nvPr/>
        </p:nvGrpSpPr>
        <p:grpSpPr>
          <a:xfrm>
            <a:off x="4438280" y="6201553"/>
            <a:ext cx="3906074" cy="438804"/>
            <a:chOff x="0" y="0"/>
            <a:chExt cx="1632796" cy="183426"/>
          </a:xfrm>
        </p:grpSpPr>
        <p:sp>
          <p:nvSpPr>
            <p:cNvPr id="14" name="Freeform 14"/>
            <p:cNvSpPr/>
            <p:nvPr/>
          </p:nvSpPr>
          <p:spPr>
            <a:xfrm>
              <a:off x="0" y="0"/>
              <a:ext cx="1632796" cy="183426"/>
            </a:xfrm>
            <a:custGeom>
              <a:avLst/>
              <a:gdLst/>
              <a:ahLst/>
              <a:cxnLst/>
              <a:rect l="l" t="t" r="r" b="b"/>
              <a:pathLst>
                <a:path w="1632796" h="183426">
                  <a:moveTo>
                    <a:pt x="91713" y="0"/>
                  </a:moveTo>
                  <a:lnTo>
                    <a:pt x="1541083" y="0"/>
                  </a:lnTo>
                  <a:cubicBezTo>
                    <a:pt x="1591735" y="0"/>
                    <a:pt x="1632796" y="41061"/>
                    <a:pt x="1632796" y="91713"/>
                  </a:cubicBezTo>
                  <a:lnTo>
                    <a:pt x="1632796" y="91713"/>
                  </a:lnTo>
                  <a:cubicBezTo>
                    <a:pt x="1632796" y="116037"/>
                    <a:pt x="1623133" y="139365"/>
                    <a:pt x="1605934" y="156564"/>
                  </a:cubicBezTo>
                  <a:cubicBezTo>
                    <a:pt x="1588734" y="173764"/>
                    <a:pt x="1565407" y="183426"/>
                    <a:pt x="1541083" y="183426"/>
                  </a:cubicBezTo>
                  <a:lnTo>
                    <a:pt x="91713" y="183426"/>
                  </a:lnTo>
                  <a:cubicBezTo>
                    <a:pt x="41061" y="183426"/>
                    <a:pt x="0" y="142365"/>
                    <a:pt x="0" y="91713"/>
                  </a:cubicBezTo>
                  <a:lnTo>
                    <a:pt x="0" y="91713"/>
                  </a:lnTo>
                  <a:cubicBezTo>
                    <a:pt x="0" y="41061"/>
                    <a:pt x="41061" y="0"/>
                    <a:pt x="91713" y="0"/>
                  </a:cubicBezTo>
                  <a:close/>
                </a:path>
              </a:pathLst>
            </a:custGeom>
            <a:solidFill>
              <a:srgbClr val="FFDE59"/>
            </a:solidFill>
          </p:spPr>
          <p:txBody>
            <a:bodyPr/>
            <a:lstStyle/>
            <a:p>
              <a:endParaRPr lang="en-PH"/>
            </a:p>
          </p:txBody>
        </p:sp>
        <p:sp>
          <p:nvSpPr>
            <p:cNvPr id="15" name="TextBox 15"/>
            <p:cNvSpPr txBox="1"/>
            <p:nvPr/>
          </p:nvSpPr>
          <p:spPr>
            <a:xfrm>
              <a:off x="0" y="-28575"/>
              <a:ext cx="1632796" cy="212001"/>
            </a:xfrm>
            <a:prstGeom prst="rect">
              <a:avLst/>
            </a:prstGeom>
          </p:spPr>
          <p:txBody>
            <a:bodyPr lIns="50800" tIns="50800" rIns="50800" bIns="50800" rtlCol="0" anchor="ctr"/>
            <a:lstStyle/>
            <a:p>
              <a:pPr algn="ctr">
                <a:lnSpc>
                  <a:spcPts val="2595"/>
                </a:lnSpc>
              </a:pPr>
              <a:endParaRPr/>
            </a:p>
          </p:txBody>
        </p:sp>
      </p:grpSp>
      <p:sp>
        <p:nvSpPr>
          <p:cNvPr id="16" name="TextBox 16"/>
          <p:cNvSpPr txBox="1"/>
          <p:nvPr/>
        </p:nvSpPr>
        <p:spPr>
          <a:xfrm>
            <a:off x="4885090" y="6238823"/>
            <a:ext cx="2655130" cy="326164"/>
          </a:xfrm>
          <a:prstGeom prst="rect">
            <a:avLst/>
          </a:prstGeom>
        </p:spPr>
        <p:txBody>
          <a:bodyPr lIns="0" tIns="0" rIns="0" bIns="0" rtlCol="0" anchor="t">
            <a:spAutoFit/>
          </a:bodyPr>
          <a:lstStyle/>
          <a:p>
            <a:pPr algn="l">
              <a:lnSpc>
                <a:spcPts val="2646"/>
              </a:lnSpc>
              <a:spcBef>
                <a:spcPct val="0"/>
              </a:spcBef>
            </a:pPr>
            <a:r>
              <a:rPr lang="en-US" sz="1890">
                <a:solidFill>
                  <a:srgbClr val="000000"/>
                </a:solidFill>
                <a:latin typeface="Open Sans"/>
                <a:ea typeface="Open Sans"/>
                <a:cs typeface="Open Sans"/>
                <a:sym typeface="Open Sans"/>
              </a:rPr>
              <a:t>Product Price: </a:t>
            </a:r>
            <a:r>
              <a:rPr lang="en-US" sz="1890" b="1">
                <a:solidFill>
                  <a:srgbClr val="FF1495"/>
                </a:solidFill>
                <a:latin typeface="Open Sans Bold"/>
                <a:ea typeface="Open Sans Bold"/>
                <a:cs typeface="Open Sans Bold"/>
                <a:sym typeface="Open Sans Bold"/>
              </a:rPr>
              <a:t>REAL</a:t>
            </a:r>
          </a:p>
        </p:txBody>
      </p:sp>
      <p:grpSp>
        <p:nvGrpSpPr>
          <p:cNvPr id="17" name="Group 17"/>
          <p:cNvGrpSpPr/>
          <p:nvPr/>
        </p:nvGrpSpPr>
        <p:grpSpPr>
          <a:xfrm>
            <a:off x="4438280" y="6743691"/>
            <a:ext cx="3906074" cy="438804"/>
            <a:chOff x="0" y="0"/>
            <a:chExt cx="1632796" cy="183426"/>
          </a:xfrm>
        </p:grpSpPr>
        <p:sp>
          <p:nvSpPr>
            <p:cNvPr id="18" name="Freeform 18"/>
            <p:cNvSpPr/>
            <p:nvPr/>
          </p:nvSpPr>
          <p:spPr>
            <a:xfrm>
              <a:off x="0" y="0"/>
              <a:ext cx="1632796" cy="183426"/>
            </a:xfrm>
            <a:custGeom>
              <a:avLst/>
              <a:gdLst/>
              <a:ahLst/>
              <a:cxnLst/>
              <a:rect l="l" t="t" r="r" b="b"/>
              <a:pathLst>
                <a:path w="1632796" h="183426">
                  <a:moveTo>
                    <a:pt x="91713" y="0"/>
                  </a:moveTo>
                  <a:lnTo>
                    <a:pt x="1541083" y="0"/>
                  </a:lnTo>
                  <a:cubicBezTo>
                    <a:pt x="1591735" y="0"/>
                    <a:pt x="1632796" y="41061"/>
                    <a:pt x="1632796" y="91713"/>
                  </a:cubicBezTo>
                  <a:lnTo>
                    <a:pt x="1632796" y="91713"/>
                  </a:lnTo>
                  <a:cubicBezTo>
                    <a:pt x="1632796" y="116037"/>
                    <a:pt x="1623133" y="139365"/>
                    <a:pt x="1605934" y="156564"/>
                  </a:cubicBezTo>
                  <a:cubicBezTo>
                    <a:pt x="1588734" y="173764"/>
                    <a:pt x="1565407" y="183426"/>
                    <a:pt x="1541083" y="183426"/>
                  </a:cubicBezTo>
                  <a:lnTo>
                    <a:pt x="91713" y="183426"/>
                  </a:lnTo>
                  <a:cubicBezTo>
                    <a:pt x="41061" y="183426"/>
                    <a:pt x="0" y="142365"/>
                    <a:pt x="0" y="91713"/>
                  </a:cubicBezTo>
                  <a:lnTo>
                    <a:pt x="0" y="91713"/>
                  </a:lnTo>
                  <a:cubicBezTo>
                    <a:pt x="0" y="41061"/>
                    <a:pt x="41061" y="0"/>
                    <a:pt x="91713" y="0"/>
                  </a:cubicBezTo>
                  <a:close/>
                </a:path>
              </a:pathLst>
            </a:custGeom>
            <a:solidFill>
              <a:srgbClr val="FFDE59"/>
            </a:solidFill>
          </p:spPr>
          <p:txBody>
            <a:bodyPr/>
            <a:lstStyle/>
            <a:p>
              <a:endParaRPr lang="en-PH"/>
            </a:p>
          </p:txBody>
        </p:sp>
        <p:sp>
          <p:nvSpPr>
            <p:cNvPr id="19" name="TextBox 19"/>
            <p:cNvSpPr txBox="1"/>
            <p:nvPr/>
          </p:nvSpPr>
          <p:spPr>
            <a:xfrm>
              <a:off x="0" y="-28575"/>
              <a:ext cx="1632796" cy="212001"/>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4885090" y="6780306"/>
            <a:ext cx="2655130" cy="326164"/>
          </a:xfrm>
          <a:prstGeom prst="rect">
            <a:avLst/>
          </a:prstGeom>
        </p:spPr>
        <p:txBody>
          <a:bodyPr lIns="0" tIns="0" rIns="0" bIns="0" rtlCol="0" anchor="t">
            <a:spAutoFit/>
          </a:bodyPr>
          <a:lstStyle/>
          <a:p>
            <a:pPr algn="l">
              <a:lnSpc>
                <a:spcPts val="2646"/>
              </a:lnSpc>
              <a:spcBef>
                <a:spcPct val="0"/>
              </a:spcBef>
            </a:pPr>
            <a:r>
              <a:rPr lang="en-US" sz="1890">
                <a:solidFill>
                  <a:srgbClr val="000000"/>
                </a:solidFill>
                <a:latin typeface="Open Sans"/>
                <a:ea typeface="Open Sans"/>
                <a:cs typeface="Open Sans"/>
                <a:sym typeface="Open Sans"/>
              </a:rPr>
              <a:t>Expiration Date: </a:t>
            </a:r>
            <a:r>
              <a:rPr lang="en-US" sz="1890" b="1">
                <a:solidFill>
                  <a:srgbClr val="FF1495"/>
                </a:solidFill>
                <a:latin typeface="Open Sans Bold"/>
                <a:ea typeface="Open Sans Bold"/>
                <a:cs typeface="Open Sans Bold"/>
                <a:sym typeface="Open Sans Bold"/>
              </a:rPr>
              <a:t>DATE</a:t>
            </a:r>
          </a:p>
        </p:txBody>
      </p:sp>
      <p:grpSp>
        <p:nvGrpSpPr>
          <p:cNvPr id="21" name="Group 21"/>
          <p:cNvGrpSpPr/>
          <p:nvPr/>
        </p:nvGrpSpPr>
        <p:grpSpPr>
          <a:xfrm>
            <a:off x="4438280" y="7284518"/>
            <a:ext cx="3906074" cy="438804"/>
            <a:chOff x="0" y="0"/>
            <a:chExt cx="1632796" cy="183426"/>
          </a:xfrm>
        </p:grpSpPr>
        <p:sp>
          <p:nvSpPr>
            <p:cNvPr id="22" name="Freeform 22"/>
            <p:cNvSpPr/>
            <p:nvPr/>
          </p:nvSpPr>
          <p:spPr>
            <a:xfrm>
              <a:off x="0" y="0"/>
              <a:ext cx="1632796" cy="183426"/>
            </a:xfrm>
            <a:custGeom>
              <a:avLst/>
              <a:gdLst/>
              <a:ahLst/>
              <a:cxnLst/>
              <a:rect l="l" t="t" r="r" b="b"/>
              <a:pathLst>
                <a:path w="1632796" h="183426">
                  <a:moveTo>
                    <a:pt x="91713" y="0"/>
                  </a:moveTo>
                  <a:lnTo>
                    <a:pt x="1541083" y="0"/>
                  </a:lnTo>
                  <a:cubicBezTo>
                    <a:pt x="1591735" y="0"/>
                    <a:pt x="1632796" y="41061"/>
                    <a:pt x="1632796" y="91713"/>
                  </a:cubicBezTo>
                  <a:lnTo>
                    <a:pt x="1632796" y="91713"/>
                  </a:lnTo>
                  <a:cubicBezTo>
                    <a:pt x="1632796" y="116037"/>
                    <a:pt x="1623133" y="139365"/>
                    <a:pt x="1605934" y="156564"/>
                  </a:cubicBezTo>
                  <a:cubicBezTo>
                    <a:pt x="1588734" y="173764"/>
                    <a:pt x="1565407" y="183426"/>
                    <a:pt x="1541083" y="183426"/>
                  </a:cubicBezTo>
                  <a:lnTo>
                    <a:pt x="91713" y="183426"/>
                  </a:lnTo>
                  <a:cubicBezTo>
                    <a:pt x="41061" y="183426"/>
                    <a:pt x="0" y="142365"/>
                    <a:pt x="0" y="91713"/>
                  </a:cubicBezTo>
                  <a:lnTo>
                    <a:pt x="0" y="91713"/>
                  </a:lnTo>
                  <a:cubicBezTo>
                    <a:pt x="0" y="41061"/>
                    <a:pt x="41061" y="0"/>
                    <a:pt x="91713" y="0"/>
                  </a:cubicBezTo>
                  <a:close/>
                </a:path>
              </a:pathLst>
            </a:custGeom>
            <a:solidFill>
              <a:srgbClr val="FFDE59"/>
            </a:solidFill>
          </p:spPr>
          <p:txBody>
            <a:bodyPr/>
            <a:lstStyle/>
            <a:p>
              <a:endParaRPr lang="en-PH"/>
            </a:p>
          </p:txBody>
        </p:sp>
        <p:sp>
          <p:nvSpPr>
            <p:cNvPr id="23" name="TextBox 23"/>
            <p:cNvSpPr txBox="1"/>
            <p:nvPr/>
          </p:nvSpPr>
          <p:spPr>
            <a:xfrm>
              <a:off x="0" y="-28575"/>
              <a:ext cx="1632796" cy="212001"/>
            </a:xfrm>
            <a:prstGeom prst="rect">
              <a:avLst/>
            </a:prstGeom>
          </p:spPr>
          <p:txBody>
            <a:bodyPr lIns="50800" tIns="50800" rIns="50800" bIns="50800" rtlCol="0" anchor="ctr"/>
            <a:lstStyle/>
            <a:p>
              <a:pPr algn="ctr">
                <a:lnSpc>
                  <a:spcPts val="2595"/>
                </a:lnSpc>
              </a:pPr>
              <a:endParaRPr/>
            </a:p>
          </p:txBody>
        </p:sp>
      </p:grpSp>
      <p:sp>
        <p:nvSpPr>
          <p:cNvPr id="24" name="TextBox 24"/>
          <p:cNvSpPr txBox="1"/>
          <p:nvPr/>
        </p:nvSpPr>
        <p:spPr>
          <a:xfrm>
            <a:off x="4885090" y="7321788"/>
            <a:ext cx="3131562" cy="326164"/>
          </a:xfrm>
          <a:prstGeom prst="rect">
            <a:avLst/>
          </a:prstGeom>
        </p:spPr>
        <p:txBody>
          <a:bodyPr lIns="0" tIns="0" rIns="0" bIns="0" rtlCol="0" anchor="t">
            <a:spAutoFit/>
          </a:bodyPr>
          <a:lstStyle/>
          <a:p>
            <a:pPr algn="l">
              <a:lnSpc>
                <a:spcPts val="2646"/>
              </a:lnSpc>
              <a:spcBef>
                <a:spcPct val="0"/>
              </a:spcBef>
            </a:pPr>
            <a:r>
              <a:rPr lang="en-US" sz="1890">
                <a:solidFill>
                  <a:srgbClr val="000000"/>
                </a:solidFill>
                <a:latin typeface="Open Sans"/>
                <a:ea typeface="Open Sans"/>
                <a:cs typeface="Open Sans"/>
                <a:sym typeface="Open Sans"/>
              </a:rPr>
              <a:t>A Dairy Product: </a:t>
            </a:r>
            <a:r>
              <a:rPr lang="en-US" sz="1890" b="1">
                <a:solidFill>
                  <a:srgbClr val="FF1495"/>
                </a:solidFill>
                <a:latin typeface="Open Sans Bold"/>
                <a:ea typeface="Open Sans Bold"/>
                <a:cs typeface="Open Sans Bold"/>
                <a:sym typeface="Open Sans Bold"/>
              </a:rPr>
              <a:t>BOOLEAN</a:t>
            </a:r>
          </a:p>
        </p:txBody>
      </p:sp>
      <p:sp>
        <p:nvSpPr>
          <p:cNvPr id="25" name="TextBox 25"/>
          <p:cNvSpPr txBox="1"/>
          <p:nvPr/>
        </p:nvSpPr>
        <p:spPr>
          <a:xfrm>
            <a:off x="907477" y="8346995"/>
            <a:ext cx="7436877" cy="1277202"/>
          </a:xfrm>
          <a:prstGeom prst="rect">
            <a:avLst/>
          </a:prstGeom>
        </p:spPr>
        <p:txBody>
          <a:bodyPr lIns="0" tIns="0" rIns="0" bIns="0" rtlCol="0" anchor="t">
            <a:spAutoFit/>
          </a:bodyPr>
          <a:lstStyle/>
          <a:p>
            <a:pPr algn="l">
              <a:lnSpc>
                <a:spcPts val="3414"/>
              </a:lnSpc>
              <a:spcBef>
                <a:spcPct val="0"/>
              </a:spcBef>
            </a:pPr>
            <a:r>
              <a:rPr lang="en-US" sz="2439">
                <a:solidFill>
                  <a:srgbClr val="000000"/>
                </a:solidFill>
                <a:latin typeface="Open Sans"/>
                <a:ea typeface="Open Sans"/>
                <a:cs typeface="Open Sans"/>
                <a:sym typeface="Open Sans"/>
              </a:rPr>
              <a:t>A record type in programming is a data structure that allows the storage of </a:t>
            </a:r>
            <a:r>
              <a:rPr lang="en-US" sz="2439" b="1" i="1">
                <a:solidFill>
                  <a:srgbClr val="000000"/>
                </a:solidFill>
                <a:latin typeface="Open Sans Bold Italics"/>
                <a:ea typeface="Open Sans Bold Italics"/>
                <a:cs typeface="Open Sans Bold Italics"/>
                <a:sym typeface="Open Sans Bold Italics"/>
              </a:rPr>
              <a:t>multiple fields or pieces of information</a:t>
            </a:r>
            <a:r>
              <a:rPr lang="en-US" sz="2439">
                <a:solidFill>
                  <a:srgbClr val="000000"/>
                </a:solidFill>
                <a:latin typeface="Open Sans"/>
                <a:ea typeface="Open Sans"/>
                <a:cs typeface="Open Sans"/>
                <a:sym typeface="Open Sans"/>
              </a:rPr>
              <a:t> under a single name or identifier. </a:t>
            </a:r>
          </a:p>
        </p:txBody>
      </p:sp>
      <p:grpSp>
        <p:nvGrpSpPr>
          <p:cNvPr id="26" name="Group 26"/>
          <p:cNvGrpSpPr/>
          <p:nvPr/>
        </p:nvGrpSpPr>
        <p:grpSpPr>
          <a:xfrm>
            <a:off x="2672878" y="4318471"/>
            <a:ext cx="3906074" cy="582981"/>
            <a:chOff x="0" y="0"/>
            <a:chExt cx="1632796" cy="243695"/>
          </a:xfrm>
        </p:grpSpPr>
        <p:sp>
          <p:nvSpPr>
            <p:cNvPr id="27" name="Freeform 27"/>
            <p:cNvSpPr/>
            <p:nvPr/>
          </p:nvSpPr>
          <p:spPr>
            <a:xfrm>
              <a:off x="0" y="0"/>
              <a:ext cx="1632796" cy="243695"/>
            </a:xfrm>
            <a:custGeom>
              <a:avLst/>
              <a:gdLst/>
              <a:ahLst/>
              <a:cxnLst/>
              <a:rect l="l" t="t" r="r" b="b"/>
              <a:pathLst>
                <a:path w="1632796" h="243695">
                  <a:moveTo>
                    <a:pt x="101083" y="0"/>
                  </a:moveTo>
                  <a:lnTo>
                    <a:pt x="1531713" y="0"/>
                  </a:lnTo>
                  <a:cubicBezTo>
                    <a:pt x="1587540" y="0"/>
                    <a:pt x="1632796" y="45256"/>
                    <a:pt x="1632796" y="101083"/>
                  </a:cubicBezTo>
                  <a:lnTo>
                    <a:pt x="1632796" y="142612"/>
                  </a:lnTo>
                  <a:cubicBezTo>
                    <a:pt x="1632796" y="198438"/>
                    <a:pt x="1587540" y="243695"/>
                    <a:pt x="1531713" y="243695"/>
                  </a:cubicBezTo>
                  <a:lnTo>
                    <a:pt x="101083" y="243695"/>
                  </a:lnTo>
                  <a:cubicBezTo>
                    <a:pt x="74274" y="243695"/>
                    <a:pt x="48563" y="233045"/>
                    <a:pt x="29607" y="214088"/>
                  </a:cubicBezTo>
                  <a:cubicBezTo>
                    <a:pt x="10650" y="195131"/>
                    <a:pt x="0" y="169421"/>
                    <a:pt x="0" y="142612"/>
                  </a:cubicBezTo>
                  <a:lnTo>
                    <a:pt x="0" y="101083"/>
                  </a:lnTo>
                  <a:cubicBezTo>
                    <a:pt x="0" y="45256"/>
                    <a:pt x="45256" y="0"/>
                    <a:pt x="101083" y="0"/>
                  </a:cubicBezTo>
                  <a:close/>
                </a:path>
              </a:pathLst>
            </a:custGeom>
            <a:solidFill>
              <a:srgbClr val="019D97"/>
            </a:solidFill>
          </p:spPr>
          <p:txBody>
            <a:bodyPr/>
            <a:lstStyle/>
            <a:p>
              <a:endParaRPr lang="en-PH"/>
            </a:p>
          </p:txBody>
        </p:sp>
        <p:sp>
          <p:nvSpPr>
            <p:cNvPr id="28" name="TextBox 28"/>
            <p:cNvSpPr txBox="1"/>
            <p:nvPr/>
          </p:nvSpPr>
          <p:spPr>
            <a:xfrm>
              <a:off x="0" y="-28575"/>
              <a:ext cx="1632796" cy="272270"/>
            </a:xfrm>
            <a:prstGeom prst="rect">
              <a:avLst/>
            </a:prstGeom>
          </p:spPr>
          <p:txBody>
            <a:bodyPr lIns="50800" tIns="50800" rIns="50800" bIns="50800" rtlCol="0" anchor="ctr"/>
            <a:lstStyle/>
            <a:p>
              <a:pPr algn="ctr">
                <a:lnSpc>
                  <a:spcPts val="2595"/>
                </a:lnSpc>
              </a:pPr>
              <a:endParaRPr/>
            </a:p>
          </p:txBody>
        </p:sp>
      </p:grpSp>
      <p:sp>
        <p:nvSpPr>
          <p:cNvPr id="29" name="TextBox 29"/>
          <p:cNvSpPr txBox="1"/>
          <p:nvPr/>
        </p:nvSpPr>
        <p:spPr>
          <a:xfrm>
            <a:off x="3477013" y="4304930"/>
            <a:ext cx="2154759" cy="520323"/>
          </a:xfrm>
          <a:prstGeom prst="rect">
            <a:avLst/>
          </a:prstGeom>
        </p:spPr>
        <p:txBody>
          <a:bodyPr lIns="0" tIns="0" rIns="0" bIns="0" rtlCol="0" anchor="t">
            <a:spAutoFit/>
          </a:bodyPr>
          <a:lstStyle/>
          <a:p>
            <a:pPr algn="ctr">
              <a:lnSpc>
                <a:spcPts val="4295"/>
              </a:lnSpc>
              <a:spcBef>
                <a:spcPct val="0"/>
              </a:spcBef>
            </a:pPr>
            <a:r>
              <a:rPr lang="en-US" sz="3067" b="1" i="1">
                <a:solidFill>
                  <a:srgbClr val="FAFAFA"/>
                </a:solidFill>
                <a:latin typeface="Open Sans Bold Italics"/>
                <a:ea typeface="Open Sans Bold Italics"/>
                <a:cs typeface="Open Sans Bold Italics"/>
                <a:sym typeface="Open Sans Bold Italics"/>
              </a:rPr>
              <a:t>Records</a:t>
            </a:r>
          </a:p>
        </p:txBody>
      </p:sp>
      <p:grpSp>
        <p:nvGrpSpPr>
          <p:cNvPr id="30" name="Group 30"/>
          <p:cNvGrpSpPr/>
          <p:nvPr/>
        </p:nvGrpSpPr>
        <p:grpSpPr>
          <a:xfrm>
            <a:off x="11642774" y="4302176"/>
            <a:ext cx="3906074" cy="582981"/>
            <a:chOff x="0" y="0"/>
            <a:chExt cx="1632796" cy="243695"/>
          </a:xfrm>
        </p:grpSpPr>
        <p:sp>
          <p:nvSpPr>
            <p:cNvPr id="31" name="Freeform 31"/>
            <p:cNvSpPr/>
            <p:nvPr/>
          </p:nvSpPr>
          <p:spPr>
            <a:xfrm>
              <a:off x="0" y="0"/>
              <a:ext cx="1632796" cy="243695"/>
            </a:xfrm>
            <a:custGeom>
              <a:avLst/>
              <a:gdLst/>
              <a:ahLst/>
              <a:cxnLst/>
              <a:rect l="l" t="t" r="r" b="b"/>
              <a:pathLst>
                <a:path w="1632796" h="243695">
                  <a:moveTo>
                    <a:pt x="101083" y="0"/>
                  </a:moveTo>
                  <a:lnTo>
                    <a:pt x="1531713" y="0"/>
                  </a:lnTo>
                  <a:cubicBezTo>
                    <a:pt x="1587540" y="0"/>
                    <a:pt x="1632796" y="45256"/>
                    <a:pt x="1632796" y="101083"/>
                  </a:cubicBezTo>
                  <a:lnTo>
                    <a:pt x="1632796" y="142612"/>
                  </a:lnTo>
                  <a:cubicBezTo>
                    <a:pt x="1632796" y="198438"/>
                    <a:pt x="1587540" y="243695"/>
                    <a:pt x="1531713" y="243695"/>
                  </a:cubicBezTo>
                  <a:lnTo>
                    <a:pt x="101083" y="243695"/>
                  </a:lnTo>
                  <a:cubicBezTo>
                    <a:pt x="74274" y="243695"/>
                    <a:pt x="48563" y="233045"/>
                    <a:pt x="29607" y="214088"/>
                  </a:cubicBezTo>
                  <a:cubicBezTo>
                    <a:pt x="10650" y="195131"/>
                    <a:pt x="0" y="169421"/>
                    <a:pt x="0" y="142612"/>
                  </a:cubicBezTo>
                  <a:lnTo>
                    <a:pt x="0" y="101083"/>
                  </a:lnTo>
                  <a:cubicBezTo>
                    <a:pt x="0" y="45256"/>
                    <a:pt x="45256" y="0"/>
                    <a:pt x="101083" y="0"/>
                  </a:cubicBezTo>
                  <a:close/>
                </a:path>
              </a:pathLst>
            </a:custGeom>
            <a:solidFill>
              <a:srgbClr val="019D97"/>
            </a:solidFill>
          </p:spPr>
          <p:txBody>
            <a:bodyPr/>
            <a:lstStyle/>
            <a:p>
              <a:endParaRPr lang="en-PH"/>
            </a:p>
          </p:txBody>
        </p:sp>
        <p:sp>
          <p:nvSpPr>
            <p:cNvPr id="32" name="TextBox 32"/>
            <p:cNvSpPr txBox="1"/>
            <p:nvPr/>
          </p:nvSpPr>
          <p:spPr>
            <a:xfrm>
              <a:off x="0" y="-28575"/>
              <a:ext cx="1632796" cy="272270"/>
            </a:xfrm>
            <a:prstGeom prst="rect">
              <a:avLst/>
            </a:prstGeom>
          </p:spPr>
          <p:txBody>
            <a:bodyPr lIns="50800" tIns="50800" rIns="50800" bIns="50800" rtlCol="0" anchor="ctr"/>
            <a:lstStyle/>
            <a:p>
              <a:pPr algn="ctr">
                <a:lnSpc>
                  <a:spcPts val="2595"/>
                </a:lnSpc>
              </a:pPr>
              <a:endParaRPr/>
            </a:p>
          </p:txBody>
        </p:sp>
      </p:grpSp>
      <p:sp>
        <p:nvSpPr>
          <p:cNvPr id="33" name="TextBox 33"/>
          <p:cNvSpPr txBox="1"/>
          <p:nvPr/>
        </p:nvSpPr>
        <p:spPr>
          <a:xfrm>
            <a:off x="12446909" y="4288634"/>
            <a:ext cx="2456728" cy="520323"/>
          </a:xfrm>
          <a:prstGeom prst="rect">
            <a:avLst/>
          </a:prstGeom>
        </p:spPr>
        <p:txBody>
          <a:bodyPr lIns="0" tIns="0" rIns="0" bIns="0" rtlCol="0" anchor="t">
            <a:spAutoFit/>
          </a:bodyPr>
          <a:lstStyle/>
          <a:p>
            <a:pPr algn="ctr">
              <a:lnSpc>
                <a:spcPts val="4295"/>
              </a:lnSpc>
              <a:spcBef>
                <a:spcPct val="0"/>
              </a:spcBef>
            </a:pPr>
            <a:r>
              <a:rPr lang="en-US" sz="3067" b="1" i="1">
                <a:solidFill>
                  <a:srgbClr val="FAFAFA"/>
                </a:solidFill>
                <a:latin typeface="Open Sans Bold Italics"/>
                <a:ea typeface="Open Sans Bold Italics"/>
                <a:cs typeface="Open Sans Bold Italics"/>
                <a:sym typeface="Open Sans Bold Italics"/>
              </a:rPr>
              <a:t>Subroutines</a:t>
            </a:r>
          </a:p>
        </p:txBody>
      </p:sp>
      <p:sp>
        <p:nvSpPr>
          <p:cNvPr id="34" name="Freeform 34"/>
          <p:cNvSpPr/>
          <p:nvPr/>
        </p:nvSpPr>
        <p:spPr>
          <a:xfrm>
            <a:off x="9780118" y="4983384"/>
            <a:ext cx="7631385" cy="3296936"/>
          </a:xfrm>
          <a:custGeom>
            <a:avLst/>
            <a:gdLst/>
            <a:ahLst/>
            <a:cxnLst/>
            <a:rect l="l" t="t" r="r" b="b"/>
            <a:pathLst>
              <a:path w="7631385" h="3296936">
                <a:moveTo>
                  <a:pt x="0" y="0"/>
                </a:moveTo>
                <a:lnTo>
                  <a:pt x="7631386" y="0"/>
                </a:lnTo>
                <a:lnTo>
                  <a:pt x="7631386" y="3296936"/>
                </a:lnTo>
                <a:lnTo>
                  <a:pt x="0" y="3296936"/>
                </a:lnTo>
                <a:lnTo>
                  <a:pt x="0" y="0"/>
                </a:lnTo>
                <a:close/>
              </a:path>
            </a:pathLst>
          </a:custGeom>
          <a:blipFill>
            <a:blip r:embed="rId6"/>
            <a:stretch>
              <a:fillRect t="-20173" b="-20488"/>
            </a:stretch>
          </a:blipFill>
        </p:spPr>
        <p:txBody>
          <a:bodyPr/>
          <a:lstStyle/>
          <a:p>
            <a:endParaRPr lang="en-PH"/>
          </a:p>
        </p:txBody>
      </p:sp>
      <p:sp>
        <p:nvSpPr>
          <p:cNvPr id="35" name="TextBox 35"/>
          <p:cNvSpPr txBox="1"/>
          <p:nvPr/>
        </p:nvSpPr>
        <p:spPr>
          <a:xfrm>
            <a:off x="10672558" y="8346995"/>
            <a:ext cx="5846507" cy="843516"/>
          </a:xfrm>
          <a:prstGeom prst="rect">
            <a:avLst/>
          </a:prstGeom>
        </p:spPr>
        <p:txBody>
          <a:bodyPr lIns="0" tIns="0" rIns="0" bIns="0" rtlCol="0" anchor="t">
            <a:spAutoFit/>
          </a:bodyPr>
          <a:lstStyle/>
          <a:p>
            <a:pPr algn="l">
              <a:lnSpc>
                <a:spcPts val="3414"/>
              </a:lnSpc>
              <a:spcBef>
                <a:spcPct val="0"/>
              </a:spcBef>
            </a:pPr>
            <a:r>
              <a:rPr lang="en-US" sz="2439">
                <a:solidFill>
                  <a:srgbClr val="000000"/>
                </a:solidFill>
                <a:latin typeface="Open Sans"/>
                <a:ea typeface="Open Sans"/>
                <a:cs typeface="Open Sans"/>
                <a:sym typeface="Open Sans"/>
              </a:rPr>
              <a:t>Subroutines contains a group of related programming statements.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887314" y="3358752"/>
            <a:ext cx="8343406" cy="6049830"/>
          </a:xfrm>
          <a:custGeom>
            <a:avLst/>
            <a:gdLst/>
            <a:ahLst/>
            <a:cxnLst/>
            <a:rect l="l" t="t" r="r" b="b"/>
            <a:pathLst>
              <a:path w="8343406" h="6049830">
                <a:moveTo>
                  <a:pt x="0" y="0"/>
                </a:moveTo>
                <a:lnTo>
                  <a:pt x="8343406" y="0"/>
                </a:lnTo>
                <a:lnTo>
                  <a:pt x="8343406" y="6049830"/>
                </a:lnTo>
                <a:lnTo>
                  <a:pt x="0" y="6049830"/>
                </a:lnTo>
                <a:lnTo>
                  <a:pt x="0" y="0"/>
                </a:lnTo>
                <a:close/>
              </a:path>
            </a:pathLst>
          </a:custGeom>
          <a:blipFill>
            <a:blip r:embed="rId4"/>
            <a:stretch>
              <a:fillRect l="-7800" t="-13658" r="-9464" b="-8668"/>
            </a:stretch>
          </a:blipFill>
        </p:spPr>
        <p:txBody>
          <a:bodyPr/>
          <a:lstStyle/>
          <a:p>
            <a:endParaRPr lang="en-PH"/>
          </a:p>
        </p:txBody>
      </p:sp>
      <p:sp>
        <p:nvSpPr>
          <p:cNvPr id="6" name="Freeform 6"/>
          <p:cNvSpPr/>
          <p:nvPr/>
        </p:nvSpPr>
        <p:spPr>
          <a:xfrm rot="-10800000">
            <a:off x="9243475" y="6720889"/>
            <a:ext cx="353152" cy="1743962"/>
          </a:xfrm>
          <a:custGeom>
            <a:avLst/>
            <a:gdLst/>
            <a:ahLst/>
            <a:cxnLst/>
            <a:rect l="l" t="t" r="r" b="b"/>
            <a:pathLst>
              <a:path w="353152" h="1743962">
                <a:moveTo>
                  <a:pt x="0" y="0"/>
                </a:moveTo>
                <a:lnTo>
                  <a:pt x="353153" y="0"/>
                </a:lnTo>
                <a:lnTo>
                  <a:pt x="353153" y="1743962"/>
                </a:lnTo>
                <a:lnTo>
                  <a:pt x="0" y="17439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7" name="TextBox 7"/>
          <p:cNvSpPr txBox="1"/>
          <p:nvPr/>
        </p:nvSpPr>
        <p:spPr>
          <a:xfrm>
            <a:off x="384809" y="1488463"/>
            <a:ext cx="976133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Classes in OOP</a:t>
            </a:r>
          </a:p>
        </p:txBody>
      </p:sp>
      <p:sp>
        <p:nvSpPr>
          <p:cNvPr id="8" name="TextBox 8"/>
          <p:cNvSpPr txBox="1"/>
          <p:nvPr/>
        </p:nvSpPr>
        <p:spPr>
          <a:xfrm>
            <a:off x="384809" y="2270339"/>
            <a:ext cx="17113827"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 OOP, a class is a </a:t>
            </a:r>
            <a:r>
              <a:rPr lang="en-US" sz="3000" b="1">
                <a:solidFill>
                  <a:srgbClr val="642EC7"/>
                </a:solidFill>
                <a:latin typeface="Open Sans Bold"/>
                <a:ea typeface="Open Sans Bold"/>
                <a:cs typeface="Open Sans Bold"/>
                <a:sym typeface="Open Sans Bold"/>
              </a:rPr>
              <a:t>blueprint</a:t>
            </a:r>
            <a:r>
              <a:rPr lang="en-US" sz="3000">
                <a:solidFill>
                  <a:srgbClr val="000000"/>
                </a:solidFill>
                <a:latin typeface="Open Sans"/>
                <a:ea typeface="Open Sans"/>
                <a:cs typeface="Open Sans"/>
                <a:sym typeface="Open Sans"/>
              </a:rPr>
              <a:t> for objects. It groups together the data structure and the subroutines that operate on the data items in this data structures.</a:t>
            </a:r>
          </a:p>
        </p:txBody>
      </p:sp>
      <p:sp>
        <p:nvSpPr>
          <p:cNvPr id="9" name="TextBox 9"/>
          <p:cNvSpPr txBox="1"/>
          <p:nvPr/>
        </p:nvSpPr>
        <p:spPr>
          <a:xfrm>
            <a:off x="384809" y="9351432"/>
            <a:ext cx="17252633" cy="514350"/>
          </a:xfrm>
          <a:prstGeom prst="rect">
            <a:avLst/>
          </a:prstGeom>
        </p:spPr>
        <p:txBody>
          <a:bodyPr lIns="0" tIns="0" rIns="0" bIns="0" rtlCol="0" anchor="t">
            <a:spAutoFit/>
          </a:bodyPr>
          <a:lstStyle/>
          <a:p>
            <a:pPr algn="l">
              <a:lnSpc>
                <a:spcPts val="4200"/>
              </a:lnSpc>
              <a:spcBef>
                <a:spcPct val="0"/>
              </a:spcBef>
            </a:pPr>
            <a:r>
              <a:rPr lang="en-US" sz="3000" b="1">
                <a:solidFill>
                  <a:srgbClr val="642EC7"/>
                </a:solidFill>
                <a:latin typeface="Open Sans Bold"/>
                <a:ea typeface="Open Sans Bold"/>
                <a:cs typeface="Open Sans Bold"/>
                <a:sym typeface="Open Sans Bold"/>
              </a:rPr>
              <a:t>Encapsulation</a:t>
            </a:r>
            <a:r>
              <a:rPr lang="en-US" sz="3000">
                <a:solidFill>
                  <a:srgbClr val="000000"/>
                </a:solidFill>
                <a:latin typeface="Open Sans"/>
                <a:ea typeface="Open Sans"/>
                <a:cs typeface="Open Sans"/>
                <a:sym typeface="Open Sans"/>
              </a:rPr>
              <a:t> is maintained by accessing attributes only through methods. </a:t>
            </a:r>
          </a:p>
        </p:txBody>
      </p:sp>
      <p:sp>
        <p:nvSpPr>
          <p:cNvPr id="10" name="TextBox 10"/>
          <p:cNvSpPr txBox="1"/>
          <p:nvPr/>
        </p:nvSpPr>
        <p:spPr>
          <a:xfrm>
            <a:off x="9684932" y="4979644"/>
            <a:ext cx="7311198" cy="1047750"/>
          </a:xfrm>
          <a:prstGeom prst="rect">
            <a:avLst/>
          </a:prstGeom>
        </p:spPr>
        <p:txBody>
          <a:bodyPr lIns="0" tIns="0" rIns="0" bIns="0" rtlCol="0" anchor="t">
            <a:spAutoFit/>
          </a:bodyPr>
          <a:lstStyle/>
          <a:p>
            <a:pPr algn="l">
              <a:lnSpc>
                <a:spcPts val="4200"/>
              </a:lnSpc>
            </a:pPr>
            <a:r>
              <a:rPr lang="en-US" sz="3000" b="1">
                <a:solidFill>
                  <a:srgbClr val="FF1495"/>
                </a:solidFill>
                <a:latin typeface="Open Sans Bold"/>
                <a:ea typeface="Open Sans Bold"/>
                <a:cs typeface="Open Sans Bold"/>
                <a:sym typeface="Open Sans Bold"/>
              </a:rPr>
              <a:t>Attributes</a:t>
            </a:r>
            <a:r>
              <a:rPr lang="en-US" sz="3000">
                <a:solidFill>
                  <a:srgbClr val="000000"/>
                </a:solidFill>
                <a:latin typeface="Open Sans"/>
                <a:ea typeface="Open Sans"/>
                <a:cs typeface="Open Sans"/>
                <a:sym typeface="Open Sans"/>
              </a:rPr>
              <a:t> represent the object's state. </a:t>
            </a:r>
          </a:p>
          <a:p>
            <a:pPr algn="l">
              <a:lnSpc>
                <a:spcPts val="4200"/>
              </a:lnSpc>
              <a:spcBef>
                <a:spcPct val="0"/>
              </a:spcBef>
            </a:pPr>
            <a:r>
              <a:rPr lang="en-US" sz="3000">
                <a:solidFill>
                  <a:srgbClr val="000000"/>
                </a:solidFill>
                <a:latin typeface="Open Sans"/>
                <a:ea typeface="Open Sans"/>
                <a:cs typeface="Open Sans"/>
                <a:sym typeface="Open Sans"/>
              </a:rPr>
              <a:t>Attributes are referred to as </a:t>
            </a:r>
            <a:r>
              <a:rPr lang="en-US" sz="3000" b="1">
                <a:solidFill>
                  <a:srgbClr val="019D97"/>
                </a:solidFill>
                <a:latin typeface="Open Sans Bold"/>
                <a:ea typeface="Open Sans Bold"/>
                <a:cs typeface="Open Sans Bold"/>
                <a:sym typeface="Open Sans Bold"/>
              </a:rPr>
              <a:t>‘private’</a:t>
            </a:r>
            <a:r>
              <a:rPr lang="en-US" sz="3000">
                <a:solidFill>
                  <a:srgbClr val="000000"/>
                </a:solidFill>
                <a:latin typeface="Open Sans"/>
                <a:ea typeface="Open Sans"/>
                <a:cs typeface="Open Sans"/>
                <a:sym typeface="Open Sans"/>
              </a:rPr>
              <a:t>.</a:t>
            </a:r>
          </a:p>
        </p:txBody>
      </p:sp>
      <p:sp>
        <p:nvSpPr>
          <p:cNvPr id="11" name="TextBox 11"/>
          <p:cNvSpPr txBox="1"/>
          <p:nvPr/>
        </p:nvSpPr>
        <p:spPr>
          <a:xfrm>
            <a:off x="9684932" y="7040420"/>
            <a:ext cx="7311198" cy="1047750"/>
          </a:xfrm>
          <a:prstGeom prst="rect">
            <a:avLst/>
          </a:prstGeom>
        </p:spPr>
        <p:txBody>
          <a:bodyPr lIns="0" tIns="0" rIns="0" bIns="0" rtlCol="0" anchor="t">
            <a:spAutoFit/>
          </a:bodyPr>
          <a:lstStyle/>
          <a:p>
            <a:pPr algn="l">
              <a:lnSpc>
                <a:spcPts val="4200"/>
              </a:lnSpc>
            </a:pPr>
            <a:r>
              <a:rPr lang="en-US" sz="3000" b="1">
                <a:solidFill>
                  <a:srgbClr val="FF1495"/>
                </a:solidFill>
                <a:latin typeface="Open Sans Bold"/>
                <a:ea typeface="Open Sans Bold"/>
                <a:cs typeface="Open Sans Bold"/>
                <a:sym typeface="Open Sans Bold"/>
              </a:rPr>
              <a:t>Methods</a:t>
            </a:r>
            <a:r>
              <a:rPr lang="en-US" sz="3000">
                <a:solidFill>
                  <a:srgbClr val="000000"/>
                </a:solidFill>
                <a:latin typeface="Open Sans"/>
                <a:ea typeface="Open Sans"/>
                <a:cs typeface="Open Sans"/>
                <a:sym typeface="Open Sans"/>
              </a:rPr>
              <a:t> define its behaviour.</a:t>
            </a:r>
          </a:p>
          <a:p>
            <a:pPr algn="l">
              <a:lnSpc>
                <a:spcPts val="4200"/>
              </a:lnSpc>
              <a:spcBef>
                <a:spcPct val="0"/>
              </a:spcBef>
            </a:pPr>
            <a:r>
              <a:rPr lang="en-US" sz="3000">
                <a:solidFill>
                  <a:srgbClr val="000000"/>
                </a:solidFill>
                <a:latin typeface="Open Sans"/>
                <a:ea typeface="Open Sans"/>
                <a:cs typeface="Open Sans"/>
                <a:sym typeface="Open Sans"/>
              </a:rPr>
              <a:t>Methods are referred to as </a:t>
            </a:r>
            <a:r>
              <a:rPr lang="en-US" sz="3000" b="1">
                <a:solidFill>
                  <a:srgbClr val="019D97"/>
                </a:solidFill>
                <a:latin typeface="Open Sans Bold"/>
                <a:ea typeface="Open Sans Bold"/>
                <a:cs typeface="Open Sans Bold"/>
                <a:sym typeface="Open Sans Bold"/>
              </a:rPr>
              <a:t>‘public’</a:t>
            </a:r>
            <a:r>
              <a:rPr lang="en-US" sz="3000">
                <a:solidFill>
                  <a:srgbClr val="000000"/>
                </a:solidFill>
                <a:latin typeface="Open Sans"/>
                <a:ea typeface="Open Sans"/>
                <a:cs typeface="Open Sans"/>
                <a:sym typeface="Open Sans"/>
              </a:rPr>
              <a:t>. </a:t>
            </a:r>
          </a:p>
        </p:txBody>
      </p:sp>
      <p:sp>
        <p:nvSpPr>
          <p:cNvPr id="12" name="Freeform 12"/>
          <p:cNvSpPr/>
          <p:nvPr/>
        </p:nvSpPr>
        <p:spPr>
          <a:xfrm rot="-10800000">
            <a:off x="9243475" y="4983879"/>
            <a:ext cx="283749" cy="1401230"/>
          </a:xfrm>
          <a:custGeom>
            <a:avLst/>
            <a:gdLst/>
            <a:ahLst/>
            <a:cxnLst/>
            <a:rect l="l" t="t" r="r" b="b"/>
            <a:pathLst>
              <a:path w="283749" h="1401230">
                <a:moveTo>
                  <a:pt x="0" y="0"/>
                </a:moveTo>
                <a:lnTo>
                  <a:pt x="283749" y="0"/>
                </a:lnTo>
                <a:lnTo>
                  <a:pt x="283749" y="1401230"/>
                </a:lnTo>
                <a:lnTo>
                  <a:pt x="0" y="14012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13" name="TextBox 13"/>
          <p:cNvSpPr txBox="1"/>
          <p:nvPr/>
        </p:nvSpPr>
        <p:spPr>
          <a:xfrm>
            <a:off x="206532" y="-6223"/>
            <a:ext cx="7810120" cy="1012241"/>
          </a:xfrm>
          <a:prstGeom prst="rect">
            <a:avLst/>
          </a:prstGeom>
        </p:spPr>
        <p:txBody>
          <a:bodyPr lIns="0" tIns="0" rIns="0" bIns="0" rtlCol="0" anchor="t">
            <a:spAutoFit/>
          </a:bodyPr>
          <a:lstStyle/>
          <a:p>
            <a:pPr marL="0" lvl="0" indent="0" algn="l">
              <a:lnSpc>
                <a:spcPts val="3958"/>
              </a:lnSpc>
              <a:spcBef>
                <a:spcPct val="0"/>
              </a:spcBef>
            </a:pPr>
            <a:r>
              <a:rPr lang="en-US" sz="3534" b="1" spc="-106">
                <a:solidFill>
                  <a:srgbClr val="FFFFFF"/>
                </a:solidFill>
                <a:latin typeface="Poppins Bold"/>
                <a:ea typeface="Poppins Bold"/>
                <a:cs typeface="Poppins Bold"/>
                <a:sym typeface="Poppins Bold"/>
              </a:rPr>
              <a:t>26.1 Principles of Object-Oriented Programming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8728215" y="3989882"/>
            <a:ext cx="8907108" cy="3168790"/>
          </a:xfrm>
          <a:custGeom>
            <a:avLst/>
            <a:gdLst/>
            <a:ahLst/>
            <a:cxnLst/>
            <a:rect l="l" t="t" r="r" b="b"/>
            <a:pathLst>
              <a:path w="8907108" h="3168790">
                <a:moveTo>
                  <a:pt x="0" y="0"/>
                </a:moveTo>
                <a:lnTo>
                  <a:pt x="8907108" y="0"/>
                </a:lnTo>
                <a:lnTo>
                  <a:pt x="8907108" y="3168790"/>
                </a:lnTo>
                <a:lnTo>
                  <a:pt x="0" y="3168790"/>
                </a:lnTo>
                <a:lnTo>
                  <a:pt x="0" y="0"/>
                </a:lnTo>
                <a:close/>
              </a:path>
            </a:pathLst>
          </a:custGeom>
          <a:blipFill>
            <a:blip r:embed="rId4"/>
            <a:stretch>
              <a:fillRect l="-9609" t="-29512" b="-27511"/>
            </a:stretch>
          </a:blipFill>
        </p:spPr>
        <p:txBody>
          <a:bodyPr/>
          <a:lstStyle/>
          <a:p>
            <a:endParaRPr lang="en-PH"/>
          </a:p>
        </p:txBody>
      </p:sp>
      <p:sp>
        <p:nvSpPr>
          <p:cNvPr id="6" name="TextBox 6"/>
          <p:cNvSpPr txBox="1"/>
          <p:nvPr/>
        </p:nvSpPr>
        <p:spPr>
          <a:xfrm>
            <a:off x="384809" y="1900579"/>
            <a:ext cx="976133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Classes in OOP</a:t>
            </a:r>
          </a:p>
        </p:txBody>
      </p:sp>
      <p:sp>
        <p:nvSpPr>
          <p:cNvPr id="7" name="TextBox 7"/>
          <p:cNvSpPr txBox="1"/>
          <p:nvPr/>
        </p:nvSpPr>
        <p:spPr>
          <a:xfrm>
            <a:off x="384809" y="2682454"/>
            <a:ext cx="17113827"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 OOP, a class is a </a:t>
            </a:r>
            <a:r>
              <a:rPr lang="en-US" sz="3000" b="1">
                <a:solidFill>
                  <a:srgbClr val="642EC7"/>
                </a:solidFill>
                <a:latin typeface="Open Sans Bold"/>
                <a:ea typeface="Open Sans Bold"/>
                <a:cs typeface="Open Sans Bold"/>
                <a:sym typeface="Open Sans Bold"/>
              </a:rPr>
              <a:t>blueprint</a:t>
            </a:r>
            <a:r>
              <a:rPr lang="en-US" sz="3000">
                <a:solidFill>
                  <a:srgbClr val="000000"/>
                </a:solidFill>
                <a:latin typeface="Open Sans"/>
                <a:ea typeface="Open Sans"/>
                <a:cs typeface="Open Sans"/>
                <a:sym typeface="Open Sans"/>
              </a:rPr>
              <a:t> for objects. </a:t>
            </a:r>
          </a:p>
        </p:txBody>
      </p:sp>
      <p:sp>
        <p:nvSpPr>
          <p:cNvPr id="8" name="TextBox 8"/>
          <p:cNvSpPr txBox="1"/>
          <p:nvPr/>
        </p:nvSpPr>
        <p:spPr>
          <a:xfrm>
            <a:off x="8941722" y="6990568"/>
            <a:ext cx="7869079" cy="2114550"/>
          </a:xfrm>
          <a:prstGeom prst="rect">
            <a:avLst/>
          </a:prstGeom>
        </p:spPr>
        <p:txBody>
          <a:bodyPr lIns="0" tIns="0" rIns="0" bIns="0" rtlCol="0" anchor="t">
            <a:spAutoFit/>
          </a:bodyPr>
          <a:lstStyle/>
          <a:p>
            <a:pPr algn="l">
              <a:lnSpc>
                <a:spcPts val="4200"/>
              </a:lnSpc>
              <a:spcBef>
                <a:spcPct val="0"/>
              </a:spcBef>
            </a:pPr>
            <a:r>
              <a:rPr lang="en-US" sz="3000" b="1">
                <a:solidFill>
                  <a:srgbClr val="642EC7"/>
                </a:solidFill>
                <a:latin typeface="Open Sans Bold"/>
                <a:ea typeface="Open Sans Bold"/>
                <a:cs typeface="Open Sans Bold"/>
                <a:sym typeface="Open Sans Bold"/>
              </a:rPr>
              <a:t>Instantiation:</a:t>
            </a:r>
            <a:r>
              <a:rPr lang="en-US" sz="3000">
                <a:solidFill>
                  <a:srgbClr val="000000"/>
                </a:solidFill>
                <a:latin typeface="Open Sans"/>
                <a:ea typeface="Open Sans"/>
                <a:cs typeface="Open Sans"/>
                <a:sym typeface="Open Sans"/>
              </a:rPr>
              <a:t> An instance of a class is created by calling the class as if it were a function, initialising it with the desired values for its attributes.</a:t>
            </a:r>
          </a:p>
        </p:txBody>
      </p:sp>
      <p:sp>
        <p:nvSpPr>
          <p:cNvPr id="9" name="Freeform 9"/>
          <p:cNvSpPr/>
          <p:nvPr/>
        </p:nvSpPr>
        <p:spPr>
          <a:xfrm>
            <a:off x="521932" y="3894778"/>
            <a:ext cx="7830260" cy="5677746"/>
          </a:xfrm>
          <a:custGeom>
            <a:avLst/>
            <a:gdLst/>
            <a:ahLst/>
            <a:cxnLst/>
            <a:rect l="l" t="t" r="r" b="b"/>
            <a:pathLst>
              <a:path w="7830260" h="5677746">
                <a:moveTo>
                  <a:pt x="0" y="0"/>
                </a:moveTo>
                <a:lnTo>
                  <a:pt x="7830260" y="0"/>
                </a:lnTo>
                <a:lnTo>
                  <a:pt x="7830260" y="5677746"/>
                </a:lnTo>
                <a:lnTo>
                  <a:pt x="0" y="5677746"/>
                </a:lnTo>
                <a:lnTo>
                  <a:pt x="0" y="0"/>
                </a:lnTo>
                <a:close/>
              </a:path>
            </a:pathLst>
          </a:custGeom>
          <a:blipFill>
            <a:blip r:embed="rId5"/>
            <a:stretch>
              <a:fillRect l="-7800" t="-13658" r="-9464" b="-8668"/>
            </a:stretch>
          </a:blipFill>
        </p:spPr>
        <p:txBody>
          <a:bodyPr/>
          <a:lstStyle/>
          <a:p>
            <a:endParaRPr lang="en-PH"/>
          </a:p>
        </p:txBody>
      </p:sp>
      <p:sp>
        <p:nvSpPr>
          <p:cNvPr id="10" name="TextBox 10"/>
          <p:cNvSpPr txBox="1"/>
          <p:nvPr/>
        </p:nvSpPr>
        <p:spPr>
          <a:xfrm>
            <a:off x="206532" y="-6223"/>
            <a:ext cx="7810120" cy="1012241"/>
          </a:xfrm>
          <a:prstGeom prst="rect">
            <a:avLst/>
          </a:prstGeom>
        </p:spPr>
        <p:txBody>
          <a:bodyPr lIns="0" tIns="0" rIns="0" bIns="0" rtlCol="0" anchor="t">
            <a:spAutoFit/>
          </a:bodyPr>
          <a:lstStyle/>
          <a:p>
            <a:pPr marL="0" lvl="0" indent="0" algn="l">
              <a:lnSpc>
                <a:spcPts val="3958"/>
              </a:lnSpc>
              <a:spcBef>
                <a:spcPct val="0"/>
              </a:spcBef>
            </a:pPr>
            <a:r>
              <a:rPr lang="en-US" sz="3534" b="1" spc="-106">
                <a:solidFill>
                  <a:srgbClr val="FFFFFF"/>
                </a:solidFill>
                <a:latin typeface="Poppins Bold"/>
                <a:ea typeface="Poppins Bold"/>
                <a:cs typeface="Poppins Bold"/>
                <a:sym typeface="Poppins Bold"/>
              </a:rPr>
              <a:t>26.1 Principles of Object-Oriented Programming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384809" y="1900579"/>
            <a:ext cx="128363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Benefits of OOP over procedural languages</a:t>
            </a:r>
          </a:p>
        </p:txBody>
      </p:sp>
      <p:sp>
        <p:nvSpPr>
          <p:cNvPr id="6" name="TextBox 6"/>
          <p:cNvSpPr txBox="1"/>
          <p:nvPr/>
        </p:nvSpPr>
        <p:spPr>
          <a:xfrm>
            <a:off x="384809" y="2682454"/>
            <a:ext cx="17113827"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OOP enhances data protection through encapsulation, restricting direct access to attributes. It promotes modularity, code reusability, and easier maintenance. </a:t>
            </a:r>
          </a:p>
        </p:txBody>
      </p:sp>
      <p:sp>
        <p:nvSpPr>
          <p:cNvPr id="7" name="TextBox 7"/>
          <p:cNvSpPr txBox="1"/>
          <p:nvPr/>
        </p:nvSpPr>
        <p:spPr>
          <a:xfrm>
            <a:off x="206532" y="-6223"/>
            <a:ext cx="7810120" cy="1012241"/>
          </a:xfrm>
          <a:prstGeom prst="rect">
            <a:avLst/>
          </a:prstGeom>
        </p:spPr>
        <p:txBody>
          <a:bodyPr lIns="0" tIns="0" rIns="0" bIns="0" rtlCol="0" anchor="t">
            <a:spAutoFit/>
          </a:bodyPr>
          <a:lstStyle/>
          <a:p>
            <a:pPr marL="0" lvl="0" indent="0" algn="l">
              <a:lnSpc>
                <a:spcPts val="3958"/>
              </a:lnSpc>
              <a:spcBef>
                <a:spcPct val="0"/>
              </a:spcBef>
            </a:pPr>
            <a:r>
              <a:rPr lang="en-US" sz="3534" b="1" spc="-106">
                <a:solidFill>
                  <a:srgbClr val="FFFFFF"/>
                </a:solidFill>
                <a:latin typeface="Poppins Bold"/>
                <a:ea typeface="Poppins Bold"/>
                <a:cs typeface="Poppins Bold"/>
                <a:sym typeface="Poppins Bold"/>
              </a:rPr>
              <a:t>26.1 Principles of Object-Oriented Programming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150899" y="20902"/>
            <a:ext cx="8097620" cy="1007798"/>
          </a:xfrm>
          <a:prstGeom prst="rect">
            <a:avLst/>
          </a:prstGeom>
        </p:spPr>
        <p:txBody>
          <a:bodyPr lIns="0" tIns="0" rIns="0" bIns="0" rtlCol="0" anchor="t">
            <a:spAutoFit/>
          </a:bodyPr>
          <a:lstStyle/>
          <a:p>
            <a:pPr marL="0" lvl="0" indent="0" algn="l">
              <a:lnSpc>
                <a:spcPts val="3891"/>
              </a:lnSpc>
              <a:spcBef>
                <a:spcPct val="0"/>
              </a:spcBef>
            </a:pPr>
            <a:r>
              <a:rPr lang="en-US" sz="3474" b="1" spc="-104">
                <a:solidFill>
                  <a:srgbClr val="FFFFFF"/>
                </a:solidFill>
                <a:latin typeface="Poppins Bold"/>
                <a:ea typeface="Poppins Bold"/>
                <a:cs typeface="Poppins Bold"/>
                <a:sym typeface="Poppins Bold"/>
              </a:rPr>
              <a:t>26.2 Creating Classes and Objects in OOP</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Freeform 7"/>
          <p:cNvSpPr/>
          <p:nvPr/>
        </p:nvSpPr>
        <p:spPr>
          <a:xfrm>
            <a:off x="402046" y="4971371"/>
            <a:ext cx="6852090" cy="3691564"/>
          </a:xfrm>
          <a:custGeom>
            <a:avLst/>
            <a:gdLst/>
            <a:ahLst/>
            <a:cxnLst/>
            <a:rect l="l" t="t" r="r" b="b"/>
            <a:pathLst>
              <a:path w="6852090" h="3691564">
                <a:moveTo>
                  <a:pt x="0" y="0"/>
                </a:moveTo>
                <a:lnTo>
                  <a:pt x="6852090" y="0"/>
                </a:lnTo>
                <a:lnTo>
                  <a:pt x="6852090" y="3691564"/>
                </a:lnTo>
                <a:lnTo>
                  <a:pt x="0" y="3691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8" name="Group 8"/>
          <p:cNvGrpSpPr/>
          <p:nvPr/>
        </p:nvGrpSpPr>
        <p:grpSpPr>
          <a:xfrm>
            <a:off x="7349239" y="4398648"/>
            <a:ext cx="10005164" cy="1136476"/>
            <a:chOff x="0" y="0"/>
            <a:chExt cx="2635105" cy="299319"/>
          </a:xfrm>
        </p:grpSpPr>
        <p:sp>
          <p:nvSpPr>
            <p:cNvPr id="9" name="Freeform 9"/>
            <p:cNvSpPr/>
            <p:nvPr/>
          </p:nvSpPr>
          <p:spPr>
            <a:xfrm>
              <a:off x="0" y="0"/>
              <a:ext cx="2635105" cy="299319"/>
            </a:xfrm>
            <a:custGeom>
              <a:avLst/>
              <a:gdLst/>
              <a:ahLst/>
              <a:cxnLst/>
              <a:rect l="l" t="t" r="r" b="b"/>
              <a:pathLst>
                <a:path w="2635105" h="299319">
                  <a:moveTo>
                    <a:pt x="39463" y="0"/>
                  </a:moveTo>
                  <a:lnTo>
                    <a:pt x="2595642" y="0"/>
                  </a:lnTo>
                  <a:cubicBezTo>
                    <a:pt x="2606108" y="0"/>
                    <a:pt x="2616146" y="4158"/>
                    <a:pt x="2623546" y="11559"/>
                  </a:cubicBezTo>
                  <a:cubicBezTo>
                    <a:pt x="2630947" y="18959"/>
                    <a:pt x="2635105" y="28997"/>
                    <a:pt x="2635105" y="39463"/>
                  </a:cubicBezTo>
                  <a:lnTo>
                    <a:pt x="2635105" y="259855"/>
                  </a:lnTo>
                  <a:cubicBezTo>
                    <a:pt x="2635105" y="270322"/>
                    <a:pt x="2630947" y="280359"/>
                    <a:pt x="2623546" y="287760"/>
                  </a:cubicBezTo>
                  <a:cubicBezTo>
                    <a:pt x="2616146" y="295161"/>
                    <a:pt x="2606108" y="299319"/>
                    <a:pt x="2595642" y="299319"/>
                  </a:cubicBezTo>
                  <a:lnTo>
                    <a:pt x="39463" y="299319"/>
                  </a:lnTo>
                  <a:cubicBezTo>
                    <a:pt x="28997" y="299319"/>
                    <a:pt x="18959" y="295161"/>
                    <a:pt x="11559" y="287760"/>
                  </a:cubicBezTo>
                  <a:cubicBezTo>
                    <a:pt x="4158" y="280359"/>
                    <a:pt x="0" y="270322"/>
                    <a:pt x="0" y="259855"/>
                  </a:cubicBezTo>
                  <a:lnTo>
                    <a:pt x="0" y="39463"/>
                  </a:lnTo>
                  <a:cubicBezTo>
                    <a:pt x="0" y="28997"/>
                    <a:pt x="4158" y="18959"/>
                    <a:pt x="11559" y="11559"/>
                  </a:cubicBezTo>
                  <a:cubicBezTo>
                    <a:pt x="18959" y="4158"/>
                    <a:pt x="28997" y="0"/>
                    <a:pt x="39463" y="0"/>
                  </a:cubicBezTo>
                  <a:close/>
                </a:path>
              </a:pathLst>
            </a:custGeom>
            <a:solidFill>
              <a:srgbClr val="FFDB3F"/>
            </a:solidFill>
          </p:spPr>
          <p:txBody>
            <a:bodyPr/>
            <a:lstStyle/>
            <a:p>
              <a:endParaRPr lang="en-PH"/>
            </a:p>
          </p:txBody>
        </p:sp>
        <p:sp>
          <p:nvSpPr>
            <p:cNvPr id="10" name="TextBox 10"/>
            <p:cNvSpPr txBox="1"/>
            <p:nvPr/>
          </p:nvSpPr>
          <p:spPr>
            <a:xfrm>
              <a:off x="0" y="-28575"/>
              <a:ext cx="2635105" cy="327894"/>
            </a:xfrm>
            <a:prstGeom prst="rect">
              <a:avLst/>
            </a:prstGeom>
          </p:spPr>
          <p:txBody>
            <a:bodyPr lIns="50800" tIns="50800" rIns="50800" bIns="50800" rtlCol="0" anchor="ctr"/>
            <a:lstStyle/>
            <a:p>
              <a:pPr algn="ctr">
                <a:lnSpc>
                  <a:spcPts val="2595"/>
                </a:lnSpc>
              </a:pPr>
              <a:endParaRPr/>
            </a:p>
          </p:txBody>
        </p:sp>
      </p:grpSp>
      <p:sp>
        <p:nvSpPr>
          <p:cNvPr id="11" name="TextBox 11"/>
          <p:cNvSpPr txBox="1"/>
          <p:nvPr/>
        </p:nvSpPr>
        <p:spPr>
          <a:xfrm>
            <a:off x="402046" y="1877010"/>
            <a:ext cx="1213929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Designing a class from scratch</a:t>
            </a:r>
          </a:p>
        </p:txBody>
      </p:sp>
      <p:sp>
        <p:nvSpPr>
          <p:cNvPr id="12" name="TextBox 12"/>
          <p:cNvSpPr txBox="1"/>
          <p:nvPr/>
        </p:nvSpPr>
        <p:spPr>
          <a:xfrm>
            <a:off x="402046" y="2694896"/>
            <a:ext cx="17367395"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Designing a class involves identifying the essential </a:t>
            </a:r>
            <a:r>
              <a:rPr lang="en-US" sz="3000" b="1">
                <a:solidFill>
                  <a:srgbClr val="642EC7"/>
                </a:solidFill>
                <a:latin typeface="Open Sans Bold"/>
                <a:ea typeface="Open Sans Bold"/>
                <a:cs typeface="Open Sans Bold"/>
                <a:sym typeface="Open Sans Bold"/>
              </a:rPr>
              <a:t>attributes (data)</a:t>
            </a:r>
            <a:r>
              <a:rPr lang="en-US" sz="3000">
                <a:solidFill>
                  <a:srgbClr val="000000"/>
                </a:solidFill>
                <a:latin typeface="Open Sans"/>
                <a:ea typeface="Open Sans"/>
                <a:cs typeface="Open Sans"/>
                <a:sym typeface="Open Sans"/>
              </a:rPr>
              <a:t> and </a:t>
            </a:r>
            <a:r>
              <a:rPr lang="en-US" sz="3000" b="1">
                <a:solidFill>
                  <a:srgbClr val="642EC7"/>
                </a:solidFill>
                <a:latin typeface="Open Sans Bold"/>
                <a:ea typeface="Open Sans Bold"/>
                <a:cs typeface="Open Sans Bold"/>
                <a:sym typeface="Open Sans Bold"/>
              </a:rPr>
              <a:t>methods (functions)</a:t>
            </a:r>
            <a:r>
              <a:rPr lang="en-US" sz="3000">
                <a:solidFill>
                  <a:srgbClr val="000000"/>
                </a:solidFill>
                <a:latin typeface="Open Sans"/>
                <a:ea typeface="Open Sans"/>
                <a:cs typeface="Open Sans"/>
                <a:sym typeface="Open Sans"/>
              </a:rPr>
              <a:t> that represent the class's characteristics and behaviour. Eg.</a:t>
            </a:r>
          </a:p>
        </p:txBody>
      </p:sp>
      <p:sp>
        <p:nvSpPr>
          <p:cNvPr id="13" name="TextBox 13"/>
          <p:cNvSpPr txBox="1"/>
          <p:nvPr/>
        </p:nvSpPr>
        <p:spPr>
          <a:xfrm>
            <a:off x="876310" y="8767710"/>
            <a:ext cx="5903562"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Product</a:t>
            </a:r>
          </a:p>
        </p:txBody>
      </p:sp>
      <p:sp>
        <p:nvSpPr>
          <p:cNvPr id="14" name="TextBox 14"/>
          <p:cNvSpPr txBox="1"/>
          <p:nvPr/>
        </p:nvSpPr>
        <p:spPr>
          <a:xfrm>
            <a:off x="7525526" y="4714157"/>
            <a:ext cx="9652592" cy="448310"/>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Open Sans Bold"/>
                <a:ea typeface="Open Sans Bold"/>
                <a:cs typeface="Open Sans Bold"/>
                <a:sym typeface="Open Sans Bold"/>
              </a:rPr>
              <a:t>Data: ProductID, Name, price, quantity, manufacture date</a:t>
            </a:r>
          </a:p>
        </p:txBody>
      </p:sp>
      <p:grpSp>
        <p:nvGrpSpPr>
          <p:cNvPr id="15" name="Group 15"/>
          <p:cNvGrpSpPr/>
          <p:nvPr/>
        </p:nvGrpSpPr>
        <p:grpSpPr>
          <a:xfrm>
            <a:off x="7349239" y="5697050"/>
            <a:ext cx="10005164" cy="4084688"/>
            <a:chOff x="0" y="0"/>
            <a:chExt cx="2635105" cy="1075803"/>
          </a:xfrm>
        </p:grpSpPr>
        <p:sp>
          <p:nvSpPr>
            <p:cNvPr id="16" name="Freeform 16"/>
            <p:cNvSpPr/>
            <p:nvPr/>
          </p:nvSpPr>
          <p:spPr>
            <a:xfrm>
              <a:off x="0" y="0"/>
              <a:ext cx="2635105" cy="1075803"/>
            </a:xfrm>
            <a:custGeom>
              <a:avLst/>
              <a:gdLst/>
              <a:ahLst/>
              <a:cxnLst/>
              <a:rect l="l" t="t" r="r" b="b"/>
              <a:pathLst>
                <a:path w="2635105" h="1075803">
                  <a:moveTo>
                    <a:pt x="39463" y="0"/>
                  </a:moveTo>
                  <a:lnTo>
                    <a:pt x="2595642" y="0"/>
                  </a:lnTo>
                  <a:cubicBezTo>
                    <a:pt x="2606108" y="0"/>
                    <a:pt x="2616146" y="4158"/>
                    <a:pt x="2623546" y="11559"/>
                  </a:cubicBezTo>
                  <a:cubicBezTo>
                    <a:pt x="2630947" y="18959"/>
                    <a:pt x="2635105" y="28997"/>
                    <a:pt x="2635105" y="39463"/>
                  </a:cubicBezTo>
                  <a:lnTo>
                    <a:pt x="2635105" y="1036339"/>
                  </a:lnTo>
                  <a:cubicBezTo>
                    <a:pt x="2635105" y="1046805"/>
                    <a:pt x="2630947" y="1056843"/>
                    <a:pt x="2623546" y="1064244"/>
                  </a:cubicBezTo>
                  <a:cubicBezTo>
                    <a:pt x="2616146" y="1071645"/>
                    <a:pt x="2606108" y="1075803"/>
                    <a:pt x="2595642" y="1075803"/>
                  </a:cubicBezTo>
                  <a:lnTo>
                    <a:pt x="39463" y="1075803"/>
                  </a:lnTo>
                  <a:cubicBezTo>
                    <a:pt x="28997" y="1075803"/>
                    <a:pt x="18959" y="1071645"/>
                    <a:pt x="11559" y="1064244"/>
                  </a:cubicBezTo>
                  <a:cubicBezTo>
                    <a:pt x="4158" y="1056843"/>
                    <a:pt x="0" y="1046805"/>
                    <a:pt x="0" y="1036339"/>
                  </a:cubicBezTo>
                  <a:lnTo>
                    <a:pt x="0" y="39463"/>
                  </a:lnTo>
                  <a:cubicBezTo>
                    <a:pt x="0" y="28997"/>
                    <a:pt x="4158" y="18959"/>
                    <a:pt x="11559" y="11559"/>
                  </a:cubicBezTo>
                  <a:cubicBezTo>
                    <a:pt x="18959" y="4158"/>
                    <a:pt x="28997" y="0"/>
                    <a:pt x="39463" y="0"/>
                  </a:cubicBezTo>
                  <a:close/>
                </a:path>
              </a:pathLst>
            </a:custGeom>
            <a:solidFill>
              <a:srgbClr val="FFDB3F"/>
            </a:solidFill>
          </p:spPr>
          <p:txBody>
            <a:bodyPr/>
            <a:lstStyle/>
            <a:p>
              <a:endParaRPr lang="en-PH"/>
            </a:p>
          </p:txBody>
        </p:sp>
        <p:sp>
          <p:nvSpPr>
            <p:cNvPr id="17" name="TextBox 17"/>
            <p:cNvSpPr txBox="1"/>
            <p:nvPr/>
          </p:nvSpPr>
          <p:spPr>
            <a:xfrm>
              <a:off x="0" y="-28575"/>
              <a:ext cx="2635105" cy="1104378"/>
            </a:xfrm>
            <a:prstGeom prst="rect">
              <a:avLst/>
            </a:prstGeom>
          </p:spPr>
          <p:txBody>
            <a:bodyPr lIns="50800" tIns="50800" rIns="50800" bIns="50800" rtlCol="0" anchor="ctr"/>
            <a:lstStyle/>
            <a:p>
              <a:pPr algn="ctr">
                <a:lnSpc>
                  <a:spcPts val="2595"/>
                </a:lnSpc>
              </a:pPr>
              <a:endParaRPr/>
            </a:p>
          </p:txBody>
        </p:sp>
      </p:grpSp>
      <p:sp>
        <p:nvSpPr>
          <p:cNvPr id="18" name="TextBox 18"/>
          <p:cNvSpPr txBox="1"/>
          <p:nvPr/>
        </p:nvSpPr>
        <p:spPr>
          <a:xfrm>
            <a:off x="7727802" y="5838201"/>
            <a:ext cx="9248038" cy="448310"/>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Open Sans Bold"/>
                <a:ea typeface="Open Sans Bold"/>
                <a:cs typeface="Open Sans Bold"/>
                <a:sym typeface="Open Sans Bold"/>
              </a:rPr>
              <a:t>Functions: setPrice(), getName(), etc</a:t>
            </a:r>
          </a:p>
        </p:txBody>
      </p:sp>
      <p:grpSp>
        <p:nvGrpSpPr>
          <p:cNvPr id="19" name="Group 19"/>
          <p:cNvGrpSpPr/>
          <p:nvPr/>
        </p:nvGrpSpPr>
        <p:grpSpPr>
          <a:xfrm>
            <a:off x="7538763" y="6634702"/>
            <a:ext cx="9437078" cy="798284"/>
            <a:chOff x="0" y="0"/>
            <a:chExt cx="2485486" cy="210248"/>
          </a:xfrm>
        </p:grpSpPr>
        <p:sp>
          <p:nvSpPr>
            <p:cNvPr id="20" name="Freeform 20"/>
            <p:cNvSpPr/>
            <p:nvPr/>
          </p:nvSpPr>
          <p:spPr>
            <a:xfrm>
              <a:off x="0" y="0"/>
              <a:ext cx="2485485" cy="210248"/>
            </a:xfrm>
            <a:custGeom>
              <a:avLst/>
              <a:gdLst/>
              <a:ahLst/>
              <a:cxnLst/>
              <a:rect l="l" t="t" r="r" b="b"/>
              <a:pathLst>
                <a:path w="2485485" h="210248">
                  <a:moveTo>
                    <a:pt x="41839" y="0"/>
                  </a:moveTo>
                  <a:lnTo>
                    <a:pt x="2443647" y="0"/>
                  </a:lnTo>
                  <a:cubicBezTo>
                    <a:pt x="2454743" y="0"/>
                    <a:pt x="2465385" y="4408"/>
                    <a:pt x="2473231" y="12254"/>
                  </a:cubicBezTo>
                  <a:cubicBezTo>
                    <a:pt x="2481077" y="20101"/>
                    <a:pt x="2485485" y="30743"/>
                    <a:pt x="2485485" y="41839"/>
                  </a:cubicBezTo>
                  <a:lnTo>
                    <a:pt x="2485485" y="168409"/>
                  </a:lnTo>
                  <a:cubicBezTo>
                    <a:pt x="2485485" y="179505"/>
                    <a:pt x="2481077" y="190147"/>
                    <a:pt x="2473231" y="197993"/>
                  </a:cubicBezTo>
                  <a:cubicBezTo>
                    <a:pt x="2465385" y="205840"/>
                    <a:pt x="2454743" y="210248"/>
                    <a:pt x="2443647" y="210248"/>
                  </a:cubicBezTo>
                  <a:lnTo>
                    <a:pt x="41839" y="210248"/>
                  </a:lnTo>
                  <a:cubicBezTo>
                    <a:pt x="30743" y="210248"/>
                    <a:pt x="20101" y="205840"/>
                    <a:pt x="12254" y="197993"/>
                  </a:cubicBezTo>
                  <a:cubicBezTo>
                    <a:pt x="4408" y="190147"/>
                    <a:pt x="0" y="179505"/>
                    <a:pt x="0" y="168409"/>
                  </a:cubicBezTo>
                  <a:lnTo>
                    <a:pt x="0" y="41839"/>
                  </a:lnTo>
                  <a:cubicBezTo>
                    <a:pt x="0" y="30743"/>
                    <a:pt x="4408" y="20101"/>
                    <a:pt x="12254" y="12254"/>
                  </a:cubicBezTo>
                  <a:cubicBezTo>
                    <a:pt x="20101" y="4408"/>
                    <a:pt x="30743" y="0"/>
                    <a:pt x="41839" y="0"/>
                  </a:cubicBezTo>
                  <a:close/>
                </a:path>
              </a:pathLst>
            </a:custGeom>
            <a:solidFill>
              <a:srgbClr val="642EC7"/>
            </a:solidFill>
          </p:spPr>
          <p:txBody>
            <a:bodyPr/>
            <a:lstStyle/>
            <a:p>
              <a:endParaRPr lang="en-PH"/>
            </a:p>
          </p:txBody>
        </p:sp>
        <p:sp>
          <p:nvSpPr>
            <p:cNvPr id="21" name="TextBox 21"/>
            <p:cNvSpPr txBox="1"/>
            <p:nvPr/>
          </p:nvSpPr>
          <p:spPr>
            <a:xfrm>
              <a:off x="0" y="-28575"/>
              <a:ext cx="2485486" cy="238823"/>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7525526" y="7594911"/>
            <a:ext cx="9437078" cy="750732"/>
            <a:chOff x="0" y="0"/>
            <a:chExt cx="2485486" cy="197724"/>
          </a:xfrm>
        </p:grpSpPr>
        <p:sp>
          <p:nvSpPr>
            <p:cNvPr id="23" name="Freeform 23"/>
            <p:cNvSpPr/>
            <p:nvPr/>
          </p:nvSpPr>
          <p:spPr>
            <a:xfrm>
              <a:off x="0" y="0"/>
              <a:ext cx="2485485" cy="197724"/>
            </a:xfrm>
            <a:custGeom>
              <a:avLst/>
              <a:gdLst/>
              <a:ahLst/>
              <a:cxnLst/>
              <a:rect l="l" t="t" r="r" b="b"/>
              <a:pathLst>
                <a:path w="2485485" h="197724">
                  <a:moveTo>
                    <a:pt x="41839" y="0"/>
                  </a:moveTo>
                  <a:lnTo>
                    <a:pt x="2443647" y="0"/>
                  </a:lnTo>
                  <a:cubicBezTo>
                    <a:pt x="2454743" y="0"/>
                    <a:pt x="2465385" y="4408"/>
                    <a:pt x="2473231" y="12254"/>
                  </a:cubicBezTo>
                  <a:cubicBezTo>
                    <a:pt x="2481077" y="20101"/>
                    <a:pt x="2485485" y="30743"/>
                    <a:pt x="2485485" y="41839"/>
                  </a:cubicBezTo>
                  <a:lnTo>
                    <a:pt x="2485485" y="155885"/>
                  </a:lnTo>
                  <a:cubicBezTo>
                    <a:pt x="2485485" y="166981"/>
                    <a:pt x="2481077" y="177623"/>
                    <a:pt x="2473231" y="185469"/>
                  </a:cubicBezTo>
                  <a:cubicBezTo>
                    <a:pt x="2465385" y="193316"/>
                    <a:pt x="2454743" y="197724"/>
                    <a:pt x="2443647" y="197724"/>
                  </a:cubicBezTo>
                  <a:lnTo>
                    <a:pt x="41839" y="197724"/>
                  </a:lnTo>
                  <a:cubicBezTo>
                    <a:pt x="30743" y="197724"/>
                    <a:pt x="20101" y="193316"/>
                    <a:pt x="12254" y="185469"/>
                  </a:cubicBezTo>
                  <a:cubicBezTo>
                    <a:pt x="4408" y="177623"/>
                    <a:pt x="0" y="166981"/>
                    <a:pt x="0" y="155885"/>
                  </a:cubicBezTo>
                  <a:lnTo>
                    <a:pt x="0" y="41839"/>
                  </a:lnTo>
                  <a:cubicBezTo>
                    <a:pt x="0" y="30743"/>
                    <a:pt x="4408" y="20101"/>
                    <a:pt x="12254" y="12254"/>
                  </a:cubicBezTo>
                  <a:cubicBezTo>
                    <a:pt x="20101" y="4408"/>
                    <a:pt x="30743" y="0"/>
                    <a:pt x="41839" y="0"/>
                  </a:cubicBezTo>
                  <a:close/>
                </a:path>
              </a:pathLst>
            </a:custGeom>
            <a:solidFill>
              <a:srgbClr val="642EC7"/>
            </a:solidFill>
          </p:spPr>
          <p:txBody>
            <a:bodyPr/>
            <a:lstStyle/>
            <a:p>
              <a:endParaRPr lang="en-PH"/>
            </a:p>
          </p:txBody>
        </p:sp>
        <p:sp>
          <p:nvSpPr>
            <p:cNvPr id="24" name="TextBox 24"/>
            <p:cNvSpPr txBox="1"/>
            <p:nvPr/>
          </p:nvSpPr>
          <p:spPr>
            <a:xfrm>
              <a:off x="0" y="-28575"/>
              <a:ext cx="2485486" cy="22629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7538763" y="8507568"/>
            <a:ext cx="9437078" cy="1131146"/>
            <a:chOff x="0" y="0"/>
            <a:chExt cx="2485486" cy="297915"/>
          </a:xfrm>
        </p:grpSpPr>
        <p:sp>
          <p:nvSpPr>
            <p:cNvPr id="26" name="Freeform 26"/>
            <p:cNvSpPr/>
            <p:nvPr/>
          </p:nvSpPr>
          <p:spPr>
            <a:xfrm>
              <a:off x="0" y="0"/>
              <a:ext cx="2485485" cy="297915"/>
            </a:xfrm>
            <a:custGeom>
              <a:avLst/>
              <a:gdLst/>
              <a:ahLst/>
              <a:cxnLst/>
              <a:rect l="l" t="t" r="r" b="b"/>
              <a:pathLst>
                <a:path w="2485485" h="297915">
                  <a:moveTo>
                    <a:pt x="41839" y="0"/>
                  </a:moveTo>
                  <a:lnTo>
                    <a:pt x="2443647" y="0"/>
                  </a:lnTo>
                  <a:cubicBezTo>
                    <a:pt x="2454743" y="0"/>
                    <a:pt x="2465385" y="4408"/>
                    <a:pt x="2473231" y="12254"/>
                  </a:cubicBezTo>
                  <a:cubicBezTo>
                    <a:pt x="2481077" y="20101"/>
                    <a:pt x="2485485" y="30743"/>
                    <a:pt x="2485485" y="41839"/>
                  </a:cubicBezTo>
                  <a:lnTo>
                    <a:pt x="2485485" y="256076"/>
                  </a:lnTo>
                  <a:cubicBezTo>
                    <a:pt x="2485485" y="267173"/>
                    <a:pt x="2481077" y="277814"/>
                    <a:pt x="2473231" y="285661"/>
                  </a:cubicBezTo>
                  <a:cubicBezTo>
                    <a:pt x="2465385" y="293507"/>
                    <a:pt x="2454743" y="297915"/>
                    <a:pt x="2443647" y="297915"/>
                  </a:cubicBezTo>
                  <a:lnTo>
                    <a:pt x="41839" y="297915"/>
                  </a:lnTo>
                  <a:cubicBezTo>
                    <a:pt x="30743" y="297915"/>
                    <a:pt x="20101" y="293507"/>
                    <a:pt x="12254" y="285661"/>
                  </a:cubicBezTo>
                  <a:cubicBezTo>
                    <a:pt x="4408" y="277814"/>
                    <a:pt x="0" y="267173"/>
                    <a:pt x="0" y="256076"/>
                  </a:cubicBezTo>
                  <a:lnTo>
                    <a:pt x="0" y="41839"/>
                  </a:lnTo>
                  <a:cubicBezTo>
                    <a:pt x="0" y="30743"/>
                    <a:pt x="4408" y="20101"/>
                    <a:pt x="12254" y="12254"/>
                  </a:cubicBezTo>
                  <a:cubicBezTo>
                    <a:pt x="20101" y="4408"/>
                    <a:pt x="30743" y="0"/>
                    <a:pt x="41839" y="0"/>
                  </a:cubicBezTo>
                  <a:close/>
                </a:path>
              </a:pathLst>
            </a:custGeom>
            <a:solidFill>
              <a:srgbClr val="642EC7"/>
            </a:solidFill>
          </p:spPr>
          <p:txBody>
            <a:bodyPr/>
            <a:lstStyle/>
            <a:p>
              <a:endParaRPr lang="en-PH"/>
            </a:p>
          </p:txBody>
        </p:sp>
        <p:sp>
          <p:nvSpPr>
            <p:cNvPr id="27" name="TextBox 27"/>
            <p:cNvSpPr txBox="1"/>
            <p:nvPr/>
          </p:nvSpPr>
          <p:spPr>
            <a:xfrm>
              <a:off x="0" y="-28575"/>
              <a:ext cx="2485486" cy="326490"/>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7714565" y="6760003"/>
            <a:ext cx="8994429" cy="448310"/>
          </a:xfrm>
          <a:prstGeom prst="rect">
            <a:avLst/>
          </a:prstGeom>
        </p:spPr>
        <p:txBody>
          <a:bodyPr lIns="0" tIns="0" rIns="0" bIns="0" rtlCol="0" anchor="t">
            <a:spAutoFit/>
          </a:bodyPr>
          <a:lstStyle/>
          <a:p>
            <a:pPr algn="l">
              <a:lnSpc>
                <a:spcPts val="3640"/>
              </a:lnSpc>
              <a:spcBef>
                <a:spcPct val="0"/>
              </a:spcBef>
            </a:pPr>
            <a:r>
              <a:rPr lang="en-US" sz="2600" u="sng">
                <a:solidFill>
                  <a:srgbClr val="FAFAFA"/>
                </a:solidFill>
                <a:latin typeface="Open Sans"/>
                <a:ea typeface="Open Sans"/>
                <a:cs typeface="Open Sans"/>
                <a:sym typeface="Open Sans"/>
              </a:rPr>
              <a:t>Getters</a:t>
            </a:r>
            <a:r>
              <a:rPr lang="en-US" sz="2600">
                <a:solidFill>
                  <a:srgbClr val="FAFAFA"/>
                </a:solidFill>
                <a:latin typeface="Open Sans"/>
                <a:ea typeface="Open Sans"/>
                <a:cs typeface="Open Sans"/>
                <a:sym typeface="Open Sans"/>
              </a:rPr>
              <a:t>: A method that retrieves the value of an attribute.</a:t>
            </a:r>
          </a:p>
        </p:txBody>
      </p:sp>
      <p:sp>
        <p:nvSpPr>
          <p:cNvPr id="29" name="TextBox 29"/>
          <p:cNvSpPr txBox="1"/>
          <p:nvPr/>
        </p:nvSpPr>
        <p:spPr>
          <a:xfrm>
            <a:off x="7714565" y="7717547"/>
            <a:ext cx="8994429" cy="448310"/>
          </a:xfrm>
          <a:prstGeom prst="rect">
            <a:avLst/>
          </a:prstGeom>
        </p:spPr>
        <p:txBody>
          <a:bodyPr lIns="0" tIns="0" rIns="0" bIns="0" rtlCol="0" anchor="t">
            <a:spAutoFit/>
          </a:bodyPr>
          <a:lstStyle/>
          <a:p>
            <a:pPr algn="l">
              <a:lnSpc>
                <a:spcPts val="3640"/>
              </a:lnSpc>
              <a:spcBef>
                <a:spcPct val="0"/>
              </a:spcBef>
            </a:pPr>
            <a:r>
              <a:rPr lang="en-US" sz="2600" u="sng">
                <a:solidFill>
                  <a:srgbClr val="FAFAFA"/>
                </a:solidFill>
                <a:latin typeface="Open Sans"/>
                <a:ea typeface="Open Sans"/>
                <a:cs typeface="Open Sans"/>
                <a:sym typeface="Open Sans"/>
              </a:rPr>
              <a:t>Setter</a:t>
            </a:r>
            <a:r>
              <a:rPr lang="en-US" sz="2600">
                <a:solidFill>
                  <a:srgbClr val="FAFAFA"/>
                </a:solidFill>
                <a:latin typeface="Open Sans"/>
                <a:ea typeface="Open Sans"/>
                <a:cs typeface="Open Sans"/>
                <a:sym typeface="Open Sans"/>
              </a:rPr>
              <a:t>: A method that modifies the value of an attribute. </a:t>
            </a:r>
          </a:p>
        </p:txBody>
      </p:sp>
      <p:sp>
        <p:nvSpPr>
          <p:cNvPr id="30" name="TextBox 30"/>
          <p:cNvSpPr txBox="1"/>
          <p:nvPr/>
        </p:nvSpPr>
        <p:spPr>
          <a:xfrm>
            <a:off x="7746850" y="8572130"/>
            <a:ext cx="8994429" cy="905510"/>
          </a:xfrm>
          <a:prstGeom prst="rect">
            <a:avLst/>
          </a:prstGeom>
        </p:spPr>
        <p:txBody>
          <a:bodyPr lIns="0" tIns="0" rIns="0" bIns="0" rtlCol="0" anchor="t">
            <a:spAutoFit/>
          </a:bodyPr>
          <a:lstStyle/>
          <a:p>
            <a:pPr algn="l">
              <a:lnSpc>
                <a:spcPts val="3640"/>
              </a:lnSpc>
              <a:spcBef>
                <a:spcPct val="0"/>
              </a:spcBef>
            </a:pPr>
            <a:r>
              <a:rPr lang="en-US" sz="2600" u="sng">
                <a:solidFill>
                  <a:srgbClr val="FAFAFA"/>
                </a:solidFill>
                <a:latin typeface="Open Sans"/>
                <a:ea typeface="Open Sans"/>
                <a:cs typeface="Open Sans"/>
                <a:sym typeface="Open Sans"/>
              </a:rPr>
              <a:t>Constructor</a:t>
            </a:r>
            <a:r>
              <a:rPr lang="en-US" sz="2600">
                <a:solidFill>
                  <a:srgbClr val="FAFAFA"/>
                </a:solidFill>
                <a:latin typeface="Open Sans"/>
                <a:ea typeface="Open Sans"/>
                <a:cs typeface="Open Sans"/>
                <a:sym typeface="Open Sans"/>
              </a:rPr>
              <a:t>: A special method used for initializing an object's attributes upon instantiation.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1061064" y="4971371"/>
            <a:ext cx="6852090" cy="3691564"/>
          </a:xfrm>
          <a:custGeom>
            <a:avLst/>
            <a:gdLst/>
            <a:ahLst/>
            <a:cxnLst/>
            <a:rect l="l" t="t" r="r" b="b"/>
            <a:pathLst>
              <a:path w="6852090" h="3691564">
                <a:moveTo>
                  <a:pt x="0" y="0"/>
                </a:moveTo>
                <a:lnTo>
                  <a:pt x="6852090" y="0"/>
                </a:lnTo>
                <a:lnTo>
                  <a:pt x="6852090" y="3691564"/>
                </a:lnTo>
                <a:lnTo>
                  <a:pt x="0" y="3691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8455034" y="4210543"/>
          <a:ext cx="7822419" cy="5791200"/>
        </p:xfrm>
        <a:graphic>
          <a:graphicData uri="http://schemas.openxmlformats.org/drawingml/2006/table">
            <a:tbl>
              <a:tblPr/>
              <a:tblGrid>
                <a:gridCol w="7822419">
                  <a:extLst>
                    <a:ext uri="{9D8B030D-6E8A-4147-A177-3AD203B41FA5}">
                      <a16:colId xmlns:a16="http://schemas.microsoft.com/office/drawing/2014/main" val="20000"/>
                    </a:ext>
                  </a:extLst>
                </a:gridCol>
              </a:tblGrid>
              <a:tr h="1009382">
                <a:tc>
                  <a:txBody>
                    <a:bodyPr/>
                    <a:lstStyle/>
                    <a:p>
                      <a:pPr algn="ctr">
                        <a:lnSpc>
                          <a:spcPts val="3779"/>
                        </a:lnSpc>
                        <a:defRPr/>
                      </a:pPr>
                      <a:r>
                        <a:rPr lang="en-US" sz="2699" b="1">
                          <a:solidFill>
                            <a:srgbClr val="000000"/>
                          </a:solidFill>
                          <a:latin typeface="Open Sans Bold"/>
                          <a:ea typeface="Open Sans Bold"/>
                          <a:cs typeface="Open Sans Bold"/>
                          <a:sym typeface="Open Sans Bold"/>
                        </a:rPr>
                        <a:t>PRODUCT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947393">
                <a:tc>
                  <a:txBody>
                    <a:bodyPr/>
                    <a:lstStyle/>
                    <a:p>
                      <a:pPr algn="ctr">
                        <a:lnSpc>
                          <a:spcPts val="2239"/>
                        </a:lnSpc>
                        <a:defRPr/>
                      </a:pPr>
                      <a:r>
                        <a:rPr lang="en-US" sz="1599">
                          <a:solidFill>
                            <a:srgbClr val="000000"/>
                          </a:solidFill>
                          <a:latin typeface="Open Sans"/>
                          <a:ea typeface="Open Sans"/>
                          <a:cs typeface="Open Sans"/>
                          <a:sym typeface="Open Sans"/>
                        </a:rPr>
                        <a:t>ProductID: STRING</a:t>
                      </a:r>
                      <a:endParaRPr lang="en-US" sz="1100"/>
                    </a:p>
                    <a:p>
                      <a:pPr algn="ctr">
                        <a:lnSpc>
                          <a:spcPts val="2239"/>
                        </a:lnSpc>
                      </a:pPr>
                      <a:r>
                        <a:rPr lang="en-US" sz="1599">
                          <a:solidFill>
                            <a:srgbClr val="000000"/>
                          </a:solidFill>
                          <a:latin typeface="Open Sans"/>
                          <a:ea typeface="Open Sans"/>
                          <a:cs typeface="Open Sans"/>
                          <a:sym typeface="Open Sans"/>
                        </a:rPr>
                        <a:t>Name: STRING</a:t>
                      </a:r>
                    </a:p>
                    <a:p>
                      <a:pPr algn="ctr">
                        <a:lnSpc>
                          <a:spcPts val="2239"/>
                        </a:lnSpc>
                      </a:pPr>
                      <a:r>
                        <a:rPr lang="en-US" sz="1599">
                          <a:solidFill>
                            <a:srgbClr val="000000"/>
                          </a:solidFill>
                          <a:latin typeface="Open Sans"/>
                          <a:ea typeface="Open Sans"/>
                          <a:cs typeface="Open Sans"/>
                          <a:sym typeface="Open Sans"/>
                        </a:rPr>
                        <a:t>PRICE: REAL</a:t>
                      </a:r>
                    </a:p>
                    <a:p>
                      <a:pPr algn="ctr">
                        <a:lnSpc>
                          <a:spcPts val="2239"/>
                        </a:lnSpc>
                      </a:pPr>
                      <a:r>
                        <a:rPr lang="en-US" sz="1599">
                          <a:solidFill>
                            <a:srgbClr val="000000"/>
                          </a:solidFill>
                          <a:latin typeface="Open Sans"/>
                          <a:ea typeface="Open Sans"/>
                          <a:cs typeface="Open Sans"/>
                          <a:sym typeface="Open Sans"/>
                        </a:rPr>
                        <a:t>QUANTITY: INTEGER</a:t>
                      </a:r>
                    </a:p>
                    <a:p>
                      <a:pPr algn="ctr">
                        <a:lnSpc>
                          <a:spcPts val="2239"/>
                        </a:lnSpc>
                      </a:pPr>
                      <a:r>
                        <a:rPr lang="en-US" sz="1599">
                          <a:solidFill>
                            <a:srgbClr val="000000"/>
                          </a:solidFill>
                          <a:latin typeface="Open Sans"/>
                          <a:ea typeface="Open Sans"/>
                          <a:cs typeface="Open Sans"/>
                          <a:sym typeface="Open Sans"/>
                        </a:rPr>
                        <a:t>MANUFACTURE DATE: DATE</a:t>
                      </a:r>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2834425">
                <a:tc>
                  <a:txBody>
                    <a:bodyPr/>
                    <a:lstStyle/>
                    <a:p>
                      <a:pPr algn="ctr">
                        <a:lnSpc>
                          <a:spcPts val="2239"/>
                        </a:lnSpc>
                        <a:defRPr/>
                      </a:pPr>
                      <a:r>
                        <a:rPr lang="en-US" sz="1599">
                          <a:solidFill>
                            <a:srgbClr val="000000"/>
                          </a:solidFill>
                          <a:latin typeface="Open Sans"/>
                          <a:ea typeface="Open Sans"/>
                          <a:cs typeface="Open Sans"/>
                          <a:sym typeface="Open Sans"/>
                        </a:rPr>
                        <a:t>get_product_id()</a:t>
                      </a:r>
                      <a:endParaRPr lang="en-US" sz="1100"/>
                    </a:p>
                    <a:p>
                      <a:pPr algn="ctr">
                        <a:lnSpc>
                          <a:spcPts val="2239"/>
                        </a:lnSpc>
                      </a:pPr>
                      <a:r>
                        <a:rPr lang="en-US" sz="1599">
                          <a:solidFill>
                            <a:srgbClr val="000000"/>
                          </a:solidFill>
                          <a:latin typeface="Open Sans"/>
                          <a:ea typeface="Open Sans"/>
                          <a:cs typeface="Open Sans"/>
                          <a:sym typeface="Open Sans"/>
                        </a:rPr>
                        <a:t>get_name()</a:t>
                      </a:r>
                    </a:p>
                    <a:p>
                      <a:pPr algn="ctr">
                        <a:lnSpc>
                          <a:spcPts val="2239"/>
                        </a:lnSpc>
                      </a:pPr>
                      <a:r>
                        <a:rPr lang="en-US" sz="1599">
                          <a:solidFill>
                            <a:srgbClr val="000000"/>
                          </a:solidFill>
                          <a:latin typeface="Open Sans"/>
                          <a:ea typeface="Open Sans"/>
                          <a:cs typeface="Open Sans"/>
                          <a:sym typeface="Open Sans"/>
                        </a:rPr>
                        <a:t>get_price()</a:t>
                      </a:r>
                    </a:p>
                    <a:p>
                      <a:pPr algn="ctr">
                        <a:lnSpc>
                          <a:spcPts val="2239"/>
                        </a:lnSpc>
                      </a:pPr>
                      <a:r>
                        <a:rPr lang="en-US" sz="1599">
                          <a:solidFill>
                            <a:srgbClr val="000000"/>
                          </a:solidFill>
                          <a:latin typeface="Open Sans"/>
                          <a:ea typeface="Open Sans"/>
                          <a:cs typeface="Open Sans"/>
                          <a:sym typeface="Open Sans"/>
                        </a:rPr>
                        <a:t>get_quantity()</a:t>
                      </a:r>
                    </a:p>
                    <a:p>
                      <a:pPr algn="ctr">
                        <a:lnSpc>
                          <a:spcPts val="2239"/>
                        </a:lnSpc>
                      </a:pPr>
                      <a:r>
                        <a:rPr lang="en-US" sz="1599">
                          <a:solidFill>
                            <a:srgbClr val="000000"/>
                          </a:solidFill>
                          <a:latin typeface="Open Sans"/>
                          <a:ea typeface="Open Sans"/>
                          <a:cs typeface="Open Sans"/>
                          <a:sym typeface="Open Sans"/>
                        </a:rPr>
                        <a:t>get_manufacture_date</a:t>
                      </a:r>
                    </a:p>
                    <a:p>
                      <a:pPr algn="ctr">
                        <a:lnSpc>
                          <a:spcPts val="2239"/>
                        </a:lnSpc>
                      </a:pPr>
                      <a:r>
                        <a:rPr lang="en-US" sz="1599">
                          <a:solidFill>
                            <a:srgbClr val="000000"/>
                          </a:solidFill>
                          <a:latin typeface="Open Sans"/>
                          <a:ea typeface="Open Sans"/>
                          <a:cs typeface="Open Sans"/>
                          <a:sym typeface="Open Sans"/>
                        </a:rPr>
                        <a:t>set_price()</a:t>
                      </a:r>
                    </a:p>
                    <a:p>
                      <a:pPr algn="ctr">
                        <a:lnSpc>
                          <a:spcPts val="2239"/>
                        </a:lnSpc>
                      </a:pPr>
                      <a:r>
                        <a:rPr lang="en-US" sz="1599">
                          <a:solidFill>
                            <a:srgbClr val="000000"/>
                          </a:solidFill>
                          <a:latin typeface="Open Sans"/>
                          <a:ea typeface="Open Sans"/>
                          <a:cs typeface="Open Sans"/>
                          <a:sym typeface="Open Sans"/>
                        </a:rPr>
                        <a:t>set_quantity()</a:t>
                      </a:r>
                    </a:p>
                    <a:p>
                      <a:pPr algn="ctr">
                        <a:lnSpc>
                          <a:spcPts val="2239"/>
                        </a:lnSpc>
                      </a:pPr>
                      <a:r>
                        <a:rPr lang="en-US" sz="1599">
                          <a:solidFill>
                            <a:srgbClr val="000000"/>
                          </a:solidFill>
                          <a:latin typeface="Open Sans"/>
                          <a:ea typeface="Open Sans"/>
                          <a:cs typeface="Open Sans"/>
                          <a:sym typeface="Open Sans"/>
                        </a:rPr>
                        <a:t>display_info()</a:t>
                      </a:r>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bl>
          </a:graphicData>
        </a:graphic>
      </p:graphicFrame>
      <p:sp>
        <p:nvSpPr>
          <p:cNvPr id="8" name="TextBox 8"/>
          <p:cNvSpPr txBox="1"/>
          <p:nvPr/>
        </p:nvSpPr>
        <p:spPr>
          <a:xfrm>
            <a:off x="402046" y="1877010"/>
            <a:ext cx="1213929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Designing a class from scratch</a:t>
            </a:r>
          </a:p>
        </p:txBody>
      </p:sp>
      <p:sp>
        <p:nvSpPr>
          <p:cNvPr id="9" name="TextBox 9"/>
          <p:cNvSpPr txBox="1"/>
          <p:nvPr/>
        </p:nvSpPr>
        <p:spPr>
          <a:xfrm>
            <a:off x="402046" y="2694896"/>
            <a:ext cx="17367395"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Designing a class involves identifying the essential </a:t>
            </a:r>
            <a:r>
              <a:rPr lang="en-US" sz="3000" b="1">
                <a:solidFill>
                  <a:srgbClr val="642EC7"/>
                </a:solidFill>
                <a:latin typeface="Open Sans Bold"/>
                <a:ea typeface="Open Sans Bold"/>
                <a:cs typeface="Open Sans Bold"/>
                <a:sym typeface="Open Sans Bold"/>
              </a:rPr>
              <a:t>attributes (data)</a:t>
            </a:r>
            <a:r>
              <a:rPr lang="en-US" sz="3000">
                <a:solidFill>
                  <a:srgbClr val="000000"/>
                </a:solidFill>
                <a:latin typeface="Open Sans"/>
                <a:ea typeface="Open Sans"/>
                <a:cs typeface="Open Sans"/>
                <a:sym typeface="Open Sans"/>
              </a:rPr>
              <a:t> and </a:t>
            </a:r>
            <a:r>
              <a:rPr lang="en-US" sz="3000" b="1">
                <a:solidFill>
                  <a:srgbClr val="642EC7"/>
                </a:solidFill>
                <a:latin typeface="Open Sans Bold"/>
                <a:ea typeface="Open Sans Bold"/>
                <a:cs typeface="Open Sans Bold"/>
                <a:sym typeface="Open Sans Bold"/>
              </a:rPr>
              <a:t>methods (functions)</a:t>
            </a:r>
            <a:r>
              <a:rPr lang="en-US" sz="3000">
                <a:solidFill>
                  <a:srgbClr val="000000"/>
                </a:solidFill>
                <a:latin typeface="Open Sans"/>
                <a:ea typeface="Open Sans"/>
                <a:cs typeface="Open Sans"/>
                <a:sym typeface="Open Sans"/>
              </a:rPr>
              <a:t> that represent the class's characteristics and behaviour. Eg.</a:t>
            </a:r>
          </a:p>
        </p:txBody>
      </p:sp>
      <p:sp>
        <p:nvSpPr>
          <p:cNvPr id="10" name="TextBox 10"/>
          <p:cNvSpPr txBox="1"/>
          <p:nvPr/>
        </p:nvSpPr>
        <p:spPr>
          <a:xfrm>
            <a:off x="1535328" y="8767710"/>
            <a:ext cx="5903562"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Product</a:t>
            </a:r>
          </a:p>
        </p:txBody>
      </p:sp>
      <p:sp>
        <p:nvSpPr>
          <p:cNvPr id="11" name="TextBox 11"/>
          <p:cNvSpPr txBox="1"/>
          <p:nvPr/>
        </p:nvSpPr>
        <p:spPr>
          <a:xfrm>
            <a:off x="150899" y="20902"/>
            <a:ext cx="8097620" cy="1007798"/>
          </a:xfrm>
          <a:prstGeom prst="rect">
            <a:avLst/>
          </a:prstGeom>
        </p:spPr>
        <p:txBody>
          <a:bodyPr lIns="0" tIns="0" rIns="0" bIns="0" rtlCol="0" anchor="t">
            <a:spAutoFit/>
          </a:bodyPr>
          <a:lstStyle/>
          <a:p>
            <a:pPr marL="0" lvl="0" indent="0" algn="l">
              <a:lnSpc>
                <a:spcPts val="3891"/>
              </a:lnSpc>
              <a:spcBef>
                <a:spcPct val="0"/>
              </a:spcBef>
            </a:pPr>
            <a:r>
              <a:rPr lang="en-US" sz="3474" b="1" spc="-104">
                <a:solidFill>
                  <a:srgbClr val="FFFFFF"/>
                </a:solidFill>
                <a:latin typeface="Poppins Bold"/>
                <a:ea typeface="Poppins Bold"/>
                <a:cs typeface="Poppins Bold"/>
                <a:sym typeface="Poppins Bold"/>
              </a:rPr>
              <a:t>26.2 Creating Classes and Objects in OOP</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TotalTime>
  <Words>1071</Words>
  <Application>Microsoft Office PowerPoint</Application>
  <PresentationFormat>Custom</PresentationFormat>
  <Paragraphs>150</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Open Sans</vt:lpstr>
      <vt:lpstr>Aptos</vt:lpstr>
      <vt:lpstr>Alatsi</vt:lpstr>
      <vt:lpstr>Times New Roman</vt:lpstr>
      <vt:lpstr>Poppins Bold</vt:lpstr>
      <vt:lpstr>Open Sans Bold</vt:lpstr>
      <vt:lpstr>Arial</vt:lpstr>
      <vt:lpstr>Open Sans Bold Italics</vt:lpstr>
      <vt:lpstr>Aptos Display</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Chapter 26</dc:title>
  <dc:creator>John</dc:creator>
  <cp:lastModifiedBy>Chezka Mae Madrona</cp:lastModifiedBy>
  <cp:revision>3</cp:revision>
  <dcterms:created xsi:type="dcterms:W3CDTF">2006-08-16T00:00:00Z</dcterms:created>
  <dcterms:modified xsi:type="dcterms:W3CDTF">2024-10-11T10:56:14Z</dcterms:modified>
  <dc:identifier>DAGQrhMIL60</dc:identifier>
</cp:coreProperties>
</file>