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8288000" cy="10287000"/>
  <p:notesSz cx="6858000" cy="9144000"/>
  <p:embeddedFontLst>
    <p:embeddedFont>
      <p:font typeface="Alatsi" panose="020B0604020202020204" charset="0"/>
      <p:regular r:id="rId32"/>
    </p:embeddedFont>
    <p:embeddedFont>
      <p:font typeface="Canva Sans Bold Italics" panose="020B0604020202020204" charset="0"/>
      <p:regular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Open Sans Bold" panose="020B0806030504020204" charset="0"/>
      <p:regular r:id="rId38"/>
      <p:bold r:id="rId39"/>
    </p:embeddedFont>
    <p:embeddedFont>
      <p:font typeface="Poppins Bold" panose="00000800000000000000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3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6ED6-E5B2-A697-E714-9733D4F6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3B861-3BF3-21BD-899E-9ED660FD3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A5770-3C48-800D-3EF1-FCD4AE08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E09-C614-4139-8729-D3E05D42E1F1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5F285-72CB-F6CE-E1AE-3AF05D4A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13EC6-E0B6-9736-4A48-EE66713B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D46-DE7B-483D-BCE3-36383380BB0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22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5363-BBB4-5011-5C2F-7DFB4084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CF654-8A14-E18F-82C2-153D8BAE0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2DB96-21C7-4CC8-7BA1-18CBC0FD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E09-C614-4139-8729-D3E05D42E1F1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62403-46FB-6C7F-38FE-94E564BC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FFFD4-C350-07C2-A2CD-3F66E4AF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D46-DE7B-483D-BCE3-36383380BB0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700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3B01F-9DC4-43A9-49A3-EE07DE2FB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41A94-C00B-686D-1192-9DA24035B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48D6E-16E5-413B-08D1-DC2EF28D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E09-C614-4139-8729-D3E05D42E1F1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7A09D-2CD2-2F7D-BA69-C16F09F8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FD187-0EB4-4E09-5AAC-72BA0593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D46-DE7B-483D-BCE3-36383380BB0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0134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CD6B-BF27-4B1B-9ED9-C9300507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7D41-A14D-0F0F-3744-D53EF091C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7499B-4687-2C1E-35A3-537D7763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E09-C614-4139-8729-D3E05D42E1F1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580A7-891B-347D-1C56-F1FBEEBE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6DF92-190C-C33B-5FFD-3E55413F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D46-DE7B-483D-BCE3-36383380BB0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4437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A017-3BAB-4101-546F-E1769FED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6BEB3-126F-40ED-3E48-AF80A2B08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0DDF3-371E-951D-C47C-46E5E4BF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E09-C614-4139-8729-D3E05D42E1F1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6573A-9528-1C60-943C-23977767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489B-7907-8A01-74AC-6E9A4925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D46-DE7B-483D-BCE3-36383380BB0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1768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90A-3A45-4962-7A3F-35152C90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188BC-76B6-59AA-FE1D-20137EE0A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DAF6C-2394-5BFE-374F-26761021C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8BC93-206D-60F2-DDE9-7C4A818D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E09-C614-4139-8729-D3E05D42E1F1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6CF6B-6F32-650B-F257-5E9525FB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5ED20-6BA3-630E-EFB3-A6A4E4FB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D46-DE7B-483D-BCE3-36383380BB0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986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E7E3-1942-3903-CB9C-93545834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1F1BC-E6F6-2A98-7B2C-DC53864E1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6F3DB-7F90-ABB3-0C34-6EE247A42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1DCFC-A431-488F-9428-AE9161988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0D0EF-B595-4137-C97B-CA55692E5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DB7F6-EC22-CAD9-EEAC-F3D97F65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E09-C614-4139-8729-D3E05D42E1F1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23200-E586-8650-08CA-41106D36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CDD979-F215-9A1E-7C6E-7F3AD323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D46-DE7B-483D-BCE3-36383380BB0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5431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0EB8-4560-A460-69BE-F38CBCCD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08B13-DA89-F95B-21D6-99C13D43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E09-C614-4139-8729-D3E05D42E1F1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97477-0780-00E4-576D-8D33992E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66570-22E9-5784-898F-76926C21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D46-DE7B-483D-BCE3-36383380BB0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742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0D4E8-D0A8-7DEB-DD4E-A1FB35E2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E09-C614-4139-8729-D3E05D42E1F1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381C6-4173-F95D-DCF2-DEF12C73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57771-7BFF-D0A7-650E-45E92FED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D46-DE7B-483D-BCE3-36383380BB0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5480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ECE5-63B4-15B1-2368-2A91F968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27A59-154A-7F7C-9C21-A2AE4E573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7A605-0D93-C7D1-371A-1FE766CA0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D0DF8-64A4-EF1E-71A0-8CB2F831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E09-C614-4139-8729-D3E05D42E1F1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AA9B-3E6F-16EB-C8A1-1BB2DB7F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79337-0CB1-10FD-1CF0-214C61F8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D46-DE7B-483D-BCE3-36383380BB0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357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1991-6826-8C2B-A3F2-6E9F4C64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076FB-35DC-E472-59D5-5FF17AD5B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3FB41-C852-339D-6E32-FD66264F0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EF878-89D2-73DD-675B-687C745A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FE09-C614-4139-8729-D3E05D42E1F1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E537A-5A6C-099D-1453-D7BC3AC5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DE17B-5203-9032-C83D-246759D9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AD46-DE7B-483D-BCE3-36383380BB0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8076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E48-07F0-FF3B-9C00-50562F94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01AD3-FE91-7A70-C5B6-8CE6674E6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24FA9-6712-F517-B68D-304E9FBCF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B2FE09-C614-4139-8729-D3E05D42E1F1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79672-7CFF-3DD9-BF3C-BAE9A3A35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17ABE-B22A-1068-176A-CBE1C93D5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41AD46-DE7B-483D-BCE3-36383380BB0B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CB87B-242A-F3BB-1713-16C7D1F410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89" y="2724641"/>
            <a:ext cx="11225420" cy="4661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E1CD4-D041-10F4-BF9A-F6FABE11E7D9}"/>
              </a:ext>
            </a:extLst>
          </p:cNvPr>
          <p:cNvSpPr txBox="1"/>
          <p:nvPr userDrawn="1"/>
        </p:nvSpPr>
        <p:spPr>
          <a:xfrm>
            <a:off x="7172096" y="7341774"/>
            <a:ext cx="394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© 2024 Exams Papers Practice. All Rights Reserved</a:t>
            </a:r>
            <a:endParaRPr lang="en-PH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DF58E-F206-3FC6-992F-2A4AC5BF27E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95" y="126680"/>
            <a:ext cx="2091410" cy="84201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48C74C0-7012-3837-89AF-7D7C24373069}"/>
              </a:ext>
            </a:extLst>
          </p:cNvPr>
          <p:cNvSpPr txBox="1">
            <a:spLocks/>
          </p:cNvSpPr>
          <p:nvPr userDrawn="1"/>
        </p:nvSpPr>
        <p:spPr>
          <a:xfrm>
            <a:off x="6215062" y="9469847"/>
            <a:ext cx="5857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6E3B-29C9-44AE-1861-2B1BDED785D4}"/>
              </a:ext>
            </a:extLst>
          </p:cNvPr>
          <p:cNvSpPr>
            <a:spLocks noGrp="1"/>
          </p:cNvSpPr>
          <p:nvPr/>
        </p:nvSpPr>
        <p:spPr>
          <a:xfrm>
            <a:off x="3648075" y="1562100"/>
            <a:ext cx="10991850" cy="25603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/>
              <a:t>Cambridge International </a:t>
            </a:r>
            <a:br>
              <a:rPr lang="en-US" sz="5400" dirty="0"/>
            </a:br>
            <a:r>
              <a:rPr lang="en-US" sz="5400" dirty="0"/>
              <a:t>A Level Computer Science </a:t>
            </a:r>
            <a:br>
              <a:rPr lang="en-US" sz="5400" dirty="0"/>
            </a:br>
            <a:r>
              <a:rPr lang="en-US" sz="5400" dirty="0"/>
              <a:t>(9618) – Revision Notes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82000-84A2-80E4-B34F-1869E4ADDF80}"/>
              </a:ext>
            </a:extLst>
          </p:cNvPr>
          <p:cNvSpPr>
            <a:spLocks noGrp="1"/>
          </p:cNvSpPr>
          <p:nvPr/>
        </p:nvSpPr>
        <p:spPr>
          <a:xfrm>
            <a:off x="4762500" y="5143500"/>
            <a:ext cx="8763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This pack is intended for students to who are taking CIE A Level in Computer Science, either in preparation for their A Level exam, or more likely </a:t>
            </a:r>
            <a:r>
              <a:rPr lang="en-GB" sz="3200" u="sng" dirty="0"/>
              <a:t>alongside year 2 </a:t>
            </a:r>
            <a:r>
              <a:rPr lang="en-GB" sz="3200" dirty="0"/>
              <a:t>of the course to improve fluency, recall and pace </a:t>
            </a:r>
            <a:r>
              <a:rPr lang="en-GB" sz="3200"/>
              <a:t>on AS &amp; A </a:t>
            </a:r>
            <a:r>
              <a:rPr lang="en-GB" sz="3200" dirty="0"/>
              <a:t>topics. It could be used as </a:t>
            </a:r>
            <a:r>
              <a:rPr lang="en-GB" sz="3200" u="sng" dirty="0"/>
              <a:t>lesson starters</a:t>
            </a:r>
            <a:r>
              <a:rPr lang="en-GB" sz="3200" dirty="0"/>
              <a:t>, or supplied to students for </a:t>
            </a:r>
            <a:r>
              <a:rPr lang="en-GB" sz="3200" u="sng" dirty="0"/>
              <a:t>independent use.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A60C6A-2293-9894-6193-8F0BD9991415}"/>
              </a:ext>
            </a:extLst>
          </p:cNvPr>
          <p:cNvSpPr/>
          <p:nvPr/>
        </p:nvSpPr>
        <p:spPr>
          <a:xfrm>
            <a:off x="3648075" y="4271574"/>
            <a:ext cx="10991850" cy="646331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/>
              <a:t>Recursion</a:t>
            </a:r>
          </a:p>
        </p:txBody>
      </p:sp>
    </p:spTree>
    <p:extLst>
      <p:ext uri="{BB962C8B-B14F-4D97-AF65-F5344CB8AC3E}">
        <p14:creationId xmlns:p14="http://schemas.microsoft.com/office/powerpoint/2010/main" val="303871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2167942" y="3756610"/>
            <a:ext cx="6961353" cy="4947297"/>
            <a:chOff x="0" y="0"/>
            <a:chExt cx="1919080" cy="136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081" cy="1363853"/>
            </a:xfrm>
            <a:custGeom>
              <a:avLst/>
              <a:gdLst/>
              <a:ahLst/>
              <a:cxnLst/>
              <a:rect l="l" t="t" r="r" b="b"/>
              <a:pathLst>
                <a:path w="1919081" h="1363853">
                  <a:moveTo>
                    <a:pt x="0" y="0"/>
                  </a:moveTo>
                  <a:lnTo>
                    <a:pt x="1919081" y="0"/>
                  </a:lnTo>
                  <a:lnTo>
                    <a:pt x="1919081" y="1363853"/>
                  </a:lnTo>
                  <a:lnTo>
                    <a:pt x="0" y="13638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19080" cy="1392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40864" y="3035335"/>
            <a:ext cx="2893354" cy="857447"/>
            <a:chOff x="0" y="0"/>
            <a:chExt cx="812800" cy="240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40864" y="4157444"/>
            <a:ext cx="2893354" cy="857447"/>
            <a:chOff x="0" y="0"/>
            <a:chExt cx="812800" cy="2408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 flipV="1">
            <a:off x="11335669" y="390553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402046" y="1877010"/>
            <a:ext cx="1576908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Python code for calculating factorial (Recursive method)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9915" y="3884701"/>
            <a:ext cx="6632974" cy="446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 or 1: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5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88399" y="3240995"/>
            <a:ext cx="1998284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(5)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84375" y="4363104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5*factorial (4)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840864" y="5282795"/>
            <a:ext cx="2893354" cy="857447"/>
            <a:chOff x="0" y="0"/>
            <a:chExt cx="812800" cy="2408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5400000" flipV="1">
            <a:off x="11335669" y="5149751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4" name="TextBox 24"/>
          <p:cNvSpPr txBox="1"/>
          <p:nvPr/>
        </p:nvSpPr>
        <p:spPr>
          <a:xfrm>
            <a:off x="12184375" y="548521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4*factorial (3)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012582" y="3717122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012582" y="5033954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46002" y="11080"/>
            <a:ext cx="8482213" cy="89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7"/>
              </a:lnSpc>
              <a:spcBef>
                <a:spcPct val="0"/>
              </a:spcBef>
            </a:pPr>
            <a:r>
              <a:rPr lang="en-US" sz="3015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24.2 Building and Visualising Recursive Functions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2167942" y="3756610"/>
            <a:ext cx="6961353" cy="4947297"/>
            <a:chOff x="0" y="0"/>
            <a:chExt cx="1919080" cy="136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081" cy="1363853"/>
            </a:xfrm>
            <a:custGeom>
              <a:avLst/>
              <a:gdLst/>
              <a:ahLst/>
              <a:cxnLst/>
              <a:rect l="l" t="t" r="r" b="b"/>
              <a:pathLst>
                <a:path w="1919081" h="1363853">
                  <a:moveTo>
                    <a:pt x="0" y="0"/>
                  </a:moveTo>
                  <a:lnTo>
                    <a:pt x="1919081" y="0"/>
                  </a:lnTo>
                  <a:lnTo>
                    <a:pt x="1919081" y="1363853"/>
                  </a:lnTo>
                  <a:lnTo>
                    <a:pt x="0" y="13638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19080" cy="1392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40864" y="3035335"/>
            <a:ext cx="2893354" cy="857447"/>
            <a:chOff x="0" y="0"/>
            <a:chExt cx="812800" cy="240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40864" y="4157444"/>
            <a:ext cx="2893354" cy="857447"/>
            <a:chOff x="0" y="0"/>
            <a:chExt cx="812800" cy="2408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 flipV="1">
            <a:off x="11335669" y="390553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402046" y="1877010"/>
            <a:ext cx="1576908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Python code for calculating factorial (Recursive method)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9915" y="3884701"/>
            <a:ext cx="6632974" cy="446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 or 1: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5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88399" y="3240995"/>
            <a:ext cx="1998284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(5)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84375" y="4363104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5*factorial (4)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840864" y="5282795"/>
            <a:ext cx="2893354" cy="857447"/>
            <a:chOff x="0" y="0"/>
            <a:chExt cx="812800" cy="2408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5400000" flipV="1">
            <a:off x="11335669" y="5149751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4" name="Group 24"/>
          <p:cNvGrpSpPr/>
          <p:nvPr/>
        </p:nvGrpSpPr>
        <p:grpSpPr>
          <a:xfrm>
            <a:off x="11840864" y="6512394"/>
            <a:ext cx="2893354" cy="857447"/>
            <a:chOff x="0" y="0"/>
            <a:chExt cx="812800" cy="2408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5400000" flipV="1">
            <a:off x="11335669" y="6379350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8" name="TextBox 28"/>
          <p:cNvSpPr txBox="1"/>
          <p:nvPr/>
        </p:nvSpPr>
        <p:spPr>
          <a:xfrm>
            <a:off x="12184375" y="548521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4*factorial (3)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184375" y="671805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3*factorial (2)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012582" y="3717122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012582" y="5033954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012582" y="6209195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6002" y="11080"/>
            <a:ext cx="8482213" cy="89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7"/>
              </a:lnSpc>
              <a:spcBef>
                <a:spcPct val="0"/>
              </a:spcBef>
            </a:pPr>
            <a:r>
              <a:rPr lang="en-US" sz="3015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24.2 Building and Visualising Recursive Functions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2167942" y="3756610"/>
            <a:ext cx="6961353" cy="4947297"/>
            <a:chOff x="0" y="0"/>
            <a:chExt cx="1919080" cy="136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081" cy="1363853"/>
            </a:xfrm>
            <a:custGeom>
              <a:avLst/>
              <a:gdLst/>
              <a:ahLst/>
              <a:cxnLst/>
              <a:rect l="l" t="t" r="r" b="b"/>
              <a:pathLst>
                <a:path w="1919081" h="1363853">
                  <a:moveTo>
                    <a:pt x="0" y="0"/>
                  </a:moveTo>
                  <a:lnTo>
                    <a:pt x="1919081" y="0"/>
                  </a:lnTo>
                  <a:lnTo>
                    <a:pt x="1919081" y="1363853"/>
                  </a:lnTo>
                  <a:lnTo>
                    <a:pt x="0" y="13638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19080" cy="1392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40864" y="3035335"/>
            <a:ext cx="2893354" cy="857447"/>
            <a:chOff x="0" y="0"/>
            <a:chExt cx="812800" cy="240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40864" y="4157444"/>
            <a:ext cx="2893354" cy="857447"/>
            <a:chOff x="0" y="0"/>
            <a:chExt cx="812800" cy="2408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 flipV="1">
            <a:off x="11335669" y="390553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402046" y="1877010"/>
            <a:ext cx="1576908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Python code for calculating factorial (Recursive method)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9915" y="3884701"/>
            <a:ext cx="6632974" cy="446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 or 1: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5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88399" y="3240995"/>
            <a:ext cx="1998284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(5)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84375" y="4363104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5*factorial (4)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840864" y="5282795"/>
            <a:ext cx="2893354" cy="857447"/>
            <a:chOff x="0" y="0"/>
            <a:chExt cx="812800" cy="2408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5400000" flipV="1">
            <a:off x="11335669" y="5149751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4" name="Group 24"/>
          <p:cNvGrpSpPr/>
          <p:nvPr/>
        </p:nvGrpSpPr>
        <p:grpSpPr>
          <a:xfrm>
            <a:off x="11840864" y="6512394"/>
            <a:ext cx="2893354" cy="857447"/>
            <a:chOff x="0" y="0"/>
            <a:chExt cx="812800" cy="2408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5400000" flipV="1">
            <a:off x="11335669" y="6379350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8" name="Group 28"/>
          <p:cNvGrpSpPr/>
          <p:nvPr/>
        </p:nvGrpSpPr>
        <p:grpSpPr>
          <a:xfrm>
            <a:off x="11840864" y="7738751"/>
            <a:ext cx="2893354" cy="857447"/>
            <a:chOff x="0" y="0"/>
            <a:chExt cx="812800" cy="2408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5400000" flipV="1">
            <a:off x="11335669" y="760570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2" name="TextBox 32"/>
          <p:cNvSpPr txBox="1"/>
          <p:nvPr/>
        </p:nvSpPr>
        <p:spPr>
          <a:xfrm>
            <a:off x="12184375" y="548521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4*factorial (3)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184375" y="671805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3*factorial (2)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84375" y="7944410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2*factorial (1)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012582" y="3717122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012582" y="5033954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012582" y="6209195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012582" y="7526236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46002" y="11080"/>
            <a:ext cx="8482213" cy="89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7"/>
              </a:lnSpc>
              <a:spcBef>
                <a:spcPct val="0"/>
              </a:spcBef>
            </a:pPr>
            <a:r>
              <a:rPr lang="en-US" sz="3015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24.2 Building and Visualising Recursive Functions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2167942" y="3756610"/>
            <a:ext cx="6961353" cy="4947297"/>
            <a:chOff x="0" y="0"/>
            <a:chExt cx="1919080" cy="136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081" cy="1363853"/>
            </a:xfrm>
            <a:custGeom>
              <a:avLst/>
              <a:gdLst/>
              <a:ahLst/>
              <a:cxnLst/>
              <a:rect l="l" t="t" r="r" b="b"/>
              <a:pathLst>
                <a:path w="1919081" h="1363853">
                  <a:moveTo>
                    <a:pt x="0" y="0"/>
                  </a:moveTo>
                  <a:lnTo>
                    <a:pt x="1919081" y="0"/>
                  </a:lnTo>
                  <a:lnTo>
                    <a:pt x="1919081" y="1363853"/>
                  </a:lnTo>
                  <a:lnTo>
                    <a:pt x="0" y="13638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19080" cy="1392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40864" y="3035335"/>
            <a:ext cx="2893354" cy="857447"/>
            <a:chOff x="0" y="0"/>
            <a:chExt cx="812800" cy="240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40864" y="4157444"/>
            <a:ext cx="2893354" cy="857447"/>
            <a:chOff x="0" y="0"/>
            <a:chExt cx="812800" cy="2408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 flipV="1">
            <a:off x="11335669" y="390553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402046" y="1877010"/>
            <a:ext cx="1576908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Python code for calculating factorial (Recursive method)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9915" y="3884701"/>
            <a:ext cx="6632974" cy="446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 or 1: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5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88399" y="3240995"/>
            <a:ext cx="1998284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(5)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84375" y="4363104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5*factorial (4)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840864" y="5282795"/>
            <a:ext cx="2893354" cy="857447"/>
            <a:chOff x="0" y="0"/>
            <a:chExt cx="812800" cy="2408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5400000" flipV="1">
            <a:off x="11335669" y="5149751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4" name="Group 24"/>
          <p:cNvGrpSpPr/>
          <p:nvPr/>
        </p:nvGrpSpPr>
        <p:grpSpPr>
          <a:xfrm>
            <a:off x="11840864" y="6512394"/>
            <a:ext cx="2893354" cy="857447"/>
            <a:chOff x="0" y="0"/>
            <a:chExt cx="812800" cy="2408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5400000" flipV="1">
            <a:off x="11335669" y="6379350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8" name="Group 28"/>
          <p:cNvGrpSpPr/>
          <p:nvPr/>
        </p:nvGrpSpPr>
        <p:grpSpPr>
          <a:xfrm>
            <a:off x="11840864" y="7738751"/>
            <a:ext cx="2893354" cy="857447"/>
            <a:chOff x="0" y="0"/>
            <a:chExt cx="812800" cy="2408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5400000" flipV="1">
            <a:off x="11335669" y="760570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2" name="TextBox 32"/>
          <p:cNvSpPr txBox="1"/>
          <p:nvPr/>
        </p:nvSpPr>
        <p:spPr>
          <a:xfrm>
            <a:off x="12184375" y="548521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4*factorial (3)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184375" y="671805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3*factorial (2)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84375" y="7944410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2*factorial (1)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1840864" y="8965108"/>
            <a:ext cx="2893354" cy="857447"/>
            <a:chOff x="0" y="0"/>
            <a:chExt cx="812800" cy="24087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rot="5400000" flipV="1">
            <a:off x="11335669" y="883206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9" name="TextBox 39"/>
          <p:cNvSpPr txBox="1"/>
          <p:nvPr/>
        </p:nvSpPr>
        <p:spPr>
          <a:xfrm>
            <a:off x="12184375" y="9170767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(1)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012582" y="3717122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012582" y="5033954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012582" y="6209195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012582" y="7526236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012582" y="8646757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46002" y="11080"/>
            <a:ext cx="8482213" cy="89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7"/>
              </a:lnSpc>
              <a:spcBef>
                <a:spcPct val="0"/>
              </a:spcBef>
            </a:pPr>
            <a:r>
              <a:rPr lang="en-US" sz="3015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24.2 Building and Visualising Recursive Functions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2167942" y="3756610"/>
            <a:ext cx="6961353" cy="4947297"/>
            <a:chOff x="0" y="0"/>
            <a:chExt cx="1919080" cy="136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081" cy="1363853"/>
            </a:xfrm>
            <a:custGeom>
              <a:avLst/>
              <a:gdLst/>
              <a:ahLst/>
              <a:cxnLst/>
              <a:rect l="l" t="t" r="r" b="b"/>
              <a:pathLst>
                <a:path w="1919081" h="1363853">
                  <a:moveTo>
                    <a:pt x="0" y="0"/>
                  </a:moveTo>
                  <a:lnTo>
                    <a:pt x="1919081" y="0"/>
                  </a:lnTo>
                  <a:lnTo>
                    <a:pt x="1919081" y="1363853"/>
                  </a:lnTo>
                  <a:lnTo>
                    <a:pt x="0" y="13638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19080" cy="1392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40864" y="3035335"/>
            <a:ext cx="2893354" cy="857447"/>
            <a:chOff x="0" y="0"/>
            <a:chExt cx="812800" cy="240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40864" y="4157444"/>
            <a:ext cx="2893354" cy="857447"/>
            <a:chOff x="0" y="0"/>
            <a:chExt cx="812800" cy="2408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 flipV="1">
            <a:off x="11335669" y="390553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402046" y="1877010"/>
            <a:ext cx="1576908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Python code for calculating factorial (Recursive method)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9915" y="3884701"/>
            <a:ext cx="6632974" cy="446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 or 1: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5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88399" y="3240995"/>
            <a:ext cx="1998284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(5)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84375" y="4363104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5*factorial (4)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840864" y="5282795"/>
            <a:ext cx="2893354" cy="857447"/>
            <a:chOff x="0" y="0"/>
            <a:chExt cx="812800" cy="2408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5400000" flipV="1">
            <a:off x="11335669" y="5149751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4" name="Group 24"/>
          <p:cNvGrpSpPr/>
          <p:nvPr/>
        </p:nvGrpSpPr>
        <p:grpSpPr>
          <a:xfrm>
            <a:off x="11840864" y="6512394"/>
            <a:ext cx="2893354" cy="857447"/>
            <a:chOff x="0" y="0"/>
            <a:chExt cx="812800" cy="2408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5400000" flipV="1">
            <a:off x="11335669" y="6379350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8" name="Group 28"/>
          <p:cNvGrpSpPr/>
          <p:nvPr/>
        </p:nvGrpSpPr>
        <p:grpSpPr>
          <a:xfrm>
            <a:off x="11840864" y="7738751"/>
            <a:ext cx="2893354" cy="857447"/>
            <a:chOff x="0" y="0"/>
            <a:chExt cx="812800" cy="2408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5400000" flipV="1">
            <a:off x="11335669" y="760570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2" name="TextBox 32"/>
          <p:cNvSpPr txBox="1"/>
          <p:nvPr/>
        </p:nvSpPr>
        <p:spPr>
          <a:xfrm>
            <a:off x="12184375" y="548521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4*factorial (3)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184375" y="671805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3*factorial (2)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84375" y="7944410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2*factorial (1)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1840864" y="8965108"/>
            <a:ext cx="2893354" cy="857447"/>
            <a:chOff x="0" y="0"/>
            <a:chExt cx="812800" cy="24087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rot="5400000" flipV="1">
            <a:off x="11335669" y="883206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9" name="TextBox 39"/>
          <p:cNvSpPr txBox="1"/>
          <p:nvPr/>
        </p:nvSpPr>
        <p:spPr>
          <a:xfrm>
            <a:off x="12184375" y="9170767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(1)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012582" y="3717122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012582" y="5033954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012582" y="6209195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012582" y="7526236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012582" y="8646757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5" name="Freeform 45"/>
          <p:cNvSpPr/>
          <p:nvPr/>
        </p:nvSpPr>
        <p:spPr>
          <a:xfrm rot="-5400000" flipV="1">
            <a:off x="14495111" y="871319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6" name="TextBox 46"/>
          <p:cNvSpPr txBox="1"/>
          <p:nvPr/>
        </p:nvSpPr>
        <p:spPr>
          <a:xfrm>
            <a:off x="15041635" y="8597400"/>
            <a:ext cx="22589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46002" y="11080"/>
            <a:ext cx="8482213" cy="89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7"/>
              </a:lnSpc>
              <a:spcBef>
                <a:spcPct val="0"/>
              </a:spcBef>
            </a:pPr>
            <a:r>
              <a:rPr lang="en-US" sz="3015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24.2 Building and Visualising Recursive Functions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2167942" y="3756610"/>
            <a:ext cx="6961353" cy="4947297"/>
            <a:chOff x="0" y="0"/>
            <a:chExt cx="1919080" cy="136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081" cy="1363853"/>
            </a:xfrm>
            <a:custGeom>
              <a:avLst/>
              <a:gdLst/>
              <a:ahLst/>
              <a:cxnLst/>
              <a:rect l="l" t="t" r="r" b="b"/>
              <a:pathLst>
                <a:path w="1919081" h="1363853">
                  <a:moveTo>
                    <a:pt x="0" y="0"/>
                  </a:moveTo>
                  <a:lnTo>
                    <a:pt x="1919081" y="0"/>
                  </a:lnTo>
                  <a:lnTo>
                    <a:pt x="1919081" y="1363853"/>
                  </a:lnTo>
                  <a:lnTo>
                    <a:pt x="0" y="13638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19080" cy="1392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40864" y="3035335"/>
            <a:ext cx="2893354" cy="857447"/>
            <a:chOff x="0" y="0"/>
            <a:chExt cx="812800" cy="240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40864" y="4157444"/>
            <a:ext cx="2893354" cy="857447"/>
            <a:chOff x="0" y="0"/>
            <a:chExt cx="812800" cy="2408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 flipV="1">
            <a:off x="11335669" y="390553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402046" y="1877010"/>
            <a:ext cx="1576908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Python code for calculating factorial (Recursive method)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9915" y="3884701"/>
            <a:ext cx="6632974" cy="446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 or 1: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5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88399" y="3240995"/>
            <a:ext cx="1998284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(5)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84375" y="4363104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5*factorial (4)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840864" y="5282795"/>
            <a:ext cx="2893354" cy="857447"/>
            <a:chOff x="0" y="0"/>
            <a:chExt cx="812800" cy="2408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5400000" flipV="1">
            <a:off x="11335669" y="5149751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4" name="Group 24"/>
          <p:cNvGrpSpPr/>
          <p:nvPr/>
        </p:nvGrpSpPr>
        <p:grpSpPr>
          <a:xfrm>
            <a:off x="11840864" y="6512394"/>
            <a:ext cx="2893354" cy="857447"/>
            <a:chOff x="0" y="0"/>
            <a:chExt cx="812800" cy="2408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5400000" flipV="1">
            <a:off x="11335669" y="6379350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8" name="Group 28"/>
          <p:cNvGrpSpPr/>
          <p:nvPr/>
        </p:nvGrpSpPr>
        <p:grpSpPr>
          <a:xfrm>
            <a:off x="11840864" y="7738751"/>
            <a:ext cx="2893354" cy="857447"/>
            <a:chOff x="0" y="0"/>
            <a:chExt cx="812800" cy="2408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5400000" flipV="1">
            <a:off x="11335669" y="760570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2" name="TextBox 32"/>
          <p:cNvSpPr txBox="1"/>
          <p:nvPr/>
        </p:nvSpPr>
        <p:spPr>
          <a:xfrm>
            <a:off x="12184375" y="548521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4*factorial (3)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184375" y="671805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3*factorial (2)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84375" y="7944410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2*factorial (1)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1840864" y="8965108"/>
            <a:ext cx="2893354" cy="857447"/>
            <a:chOff x="0" y="0"/>
            <a:chExt cx="812800" cy="24087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rot="5400000" flipV="1">
            <a:off x="11335669" y="883206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9" name="TextBox 39"/>
          <p:cNvSpPr txBox="1"/>
          <p:nvPr/>
        </p:nvSpPr>
        <p:spPr>
          <a:xfrm>
            <a:off x="12184375" y="9170767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(1)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012582" y="3717122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012582" y="5033954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012582" y="6209195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012582" y="7526236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012582" y="8646757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5" name="Freeform 45"/>
          <p:cNvSpPr/>
          <p:nvPr/>
        </p:nvSpPr>
        <p:spPr>
          <a:xfrm rot="-5400000" flipV="1">
            <a:off x="14495111" y="871319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6" name="Freeform 46"/>
          <p:cNvSpPr/>
          <p:nvPr/>
        </p:nvSpPr>
        <p:spPr>
          <a:xfrm rot="-5400000" flipV="1">
            <a:off x="14495111" y="7468980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7" name="TextBox 47"/>
          <p:cNvSpPr txBox="1"/>
          <p:nvPr/>
        </p:nvSpPr>
        <p:spPr>
          <a:xfrm>
            <a:off x="15041635" y="8597400"/>
            <a:ext cx="22589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5041635" y="7353183"/>
            <a:ext cx="22589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2x1 = 2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46002" y="11080"/>
            <a:ext cx="8482213" cy="89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7"/>
              </a:lnSpc>
              <a:spcBef>
                <a:spcPct val="0"/>
              </a:spcBef>
            </a:pPr>
            <a:r>
              <a:rPr lang="en-US" sz="3015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24.2 Building and Visualising Recursive Functions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2167942" y="3756610"/>
            <a:ext cx="6961353" cy="4947297"/>
            <a:chOff x="0" y="0"/>
            <a:chExt cx="1919080" cy="136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081" cy="1363853"/>
            </a:xfrm>
            <a:custGeom>
              <a:avLst/>
              <a:gdLst/>
              <a:ahLst/>
              <a:cxnLst/>
              <a:rect l="l" t="t" r="r" b="b"/>
              <a:pathLst>
                <a:path w="1919081" h="1363853">
                  <a:moveTo>
                    <a:pt x="0" y="0"/>
                  </a:moveTo>
                  <a:lnTo>
                    <a:pt x="1919081" y="0"/>
                  </a:lnTo>
                  <a:lnTo>
                    <a:pt x="1919081" y="1363853"/>
                  </a:lnTo>
                  <a:lnTo>
                    <a:pt x="0" y="13638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19080" cy="1392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40864" y="3035335"/>
            <a:ext cx="2893354" cy="857447"/>
            <a:chOff x="0" y="0"/>
            <a:chExt cx="812800" cy="240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40864" y="4157444"/>
            <a:ext cx="2893354" cy="857447"/>
            <a:chOff x="0" y="0"/>
            <a:chExt cx="812800" cy="2408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 flipV="1">
            <a:off x="11335669" y="390553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402046" y="1877010"/>
            <a:ext cx="1576908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Python code for calculating factorial (Recursive method)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9915" y="3884701"/>
            <a:ext cx="6632974" cy="446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 or 1: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5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88399" y="3240995"/>
            <a:ext cx="1998284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(5)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84375" y="4363104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5*factorial (4)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840864" y="5282795"/>
            <a:ext cx="2893354" cy="857447"/>
            <a:chOff x="0" y="0"/>
            <a:chExt cx="812800" cy="2408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5400000" flipV="1">
            <a:off x="11335669" y="5149751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4" name="Group 24"/>
          <p:cNvGrpSpPr/>
          <p:nvPr/>
        </p:nvGrpSpPr>
        <p:grpSpPr>
          <a:xfrm>
            <a:off x="11840864" y="6512394"/>
            <a:ext cx="2893354" cy="857447"/>
            <a:chOff x="0" y="0"/>
            <a:chExt cx="812800" cy="2408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5400000" flipV="1">
            <a:off x="11335669" y="6379350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8" name="Group 28"/>
          <p:cNvGrpSpPr/>
          <p:nvPr/>
        </p:nvGrpSpPr>
        <p:grpSpPr>
          <a:xfrm>
            <a:off x="11840864" y="7738751"/>
            <a:ext cx="2893354" cy="857447"/>
            <a:chOff x="0" y="0"/>
            <a:chExt cx="812800" cy="2408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5400000" flipV="1">
            <a:off x="11335669" y="760570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2" name="TextBox 32"/>
          <p:cNvSpPr txBox="1"/>
          <p:nvPr/>
        </p:nvSpPr>
        <p:spPr>
          <a:xfrm>
            <a:off x="12184375" y="548521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4*factorial (3)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184375" y="671805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3*factorial (2)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84375" y="7944410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2*factorial (1)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1840864" y="8965108"/>
            <a:ext cx="2893354" cy="857447"/>
            <a:chOff x="0" y="0"/>
            <a:chExt cx="812800" cy="24087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rot="5400000" flipV="1">
            <a:off x="11335669" y="883206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9" name="TextBox 39"/>
          <p:cNvSpPr txBox="1"/>
          <p:nvPr/>
        </p:nvSpPr>
        <p:spPr>
          <a:xfrm>
            <a:off x="12184375" y="9170767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(1)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012582" y="3717122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012582" y="5033954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012582" y="6209195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012582" y="7526236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012582" y="8646757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5" name="Freeform 45"/>
          <p:cNvSpPr/>
          <p:nvPr/>
        </p:nvSpPr>
        <p:spPr>
          <a:xfrm rot="-5400000" flipV="1">
            <a:off x="14495111" y="871319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6" name="Freeform 46"/>
          <p:cNvSpPr/>
          <p:nvPr/>
        </p:nvSpPr>
        <p:spPr>
          <a:xfrm rot="-5400000" flipV="1">
            <a:off x="14495111" y="7468980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7" name="Freeform 47"/>
          <p:cNvSpPr/>
          <p:nvPr/>
        </p:nvSpPr>
        <p:spPr>
          <a:xfrm rot="-5400000" flipV="1">
            <a:off x="14495111" y="6239381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8" name="TextBox 48"/>
          <p:cNvSpPr txBox="1"/>
          <p:nvPr/>
        </p:nvSpPr>
        <p:spPr>
          <a:xfrm>
            <a:off x="15041635" y="8597400"/>
            <a:ext cx="22589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041635" y="7353183"/>
            <a:ext cx="22589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2x1 = 2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041635" y="6112551"/>
            <a:ext cx="22589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3x2 = 6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46002" y="11080"/>
            <a:ext cx="8482213" cy="89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7"/>
              </a:lnSpc>
              <a:spcBef>
                <a:spcPct val="0"/>
              </a:spcBef>
            </a:pPr>
            <a:r>
              <a:rPr lang="en-US" sz="3015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24.2 Building and Visualising Recursive Functions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2167942" y="3756610"/>
            <a:ext cx="6961353" cy="4947297"/>
            <a:chOff x="0" y="0"/>
            <a:chExt cx="1919080" cy="136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081" cy="1363853"/>
            </a:xfrm>
            <a:custGeom>
              <a:avLst/>
              <a:gdLst/>
              <a:ahLst/>
              <a:cxnLst/>
              <a:rect l="l" t="t" r="r" b="b"/>
              <a:pathLst>
                <a:path w="1919081" h="1363853">
                  <a:moveTo>
                    <a:pt x="0" y="0"/>
                  </a:moveTo>
                  <a:lnTo>
                    <a:pt x="1919081" y="0"/>
                  </a:lnTo>
                  <a:lnTo>
                    <a:pt x="1919081" y="1363853"/>
                  </a:lnTo>
                  <a:lnTo>
                    <a:pt x="0" y="13638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19080" cy="1392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40864" y="3035335"/>
            <a:ext cx="2893354" cy="857447"/>
            <a:chOff x="0" y="0"/>
            <a:chExt cx="812800" cy="240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40864" y="4157444"/>
            <a:ext cx="2893354" cy="857447"/>
            <a:chOff x="0" y="0"/>
            <a:chExt cx="812800" cy="2408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 flipV="1">
            <a:off x="11335669" y="390553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402046" y="1877010"/>
            <a:ext cx="1576908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Python code for calculating factorial (Recursive method)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9915" y="3884701"/>
            <a:ext cx="6632974" cy="446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 or 1: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5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88399" y="3240995"/>
            <a:ext cx="1998284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(5)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84375" y="4363104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5*factorial (4)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840864" y="5282795"/>
            <a:ext cx="2893354" cy="857447"/>
            <a:chOff x="0" y="0"/>
            <a:chExt cx="812800" cy="2408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5400000" flipV="1">
            <a:off x="11335669" y="5149751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4" name="Group 24"/>
          <p:cNvGrpSpPr/>
          <p:nvPr/>
        </p:nvGrpSpPr>
        <p:grpSpPr>
          <a:xfrm>
            <a:off x="11840864" y="6512394"/>
            <a:ext cx="2893354" cy="857447"/>
            <a:chOff x="0" y="0"/>
            <a:chExt cx="812800" cy="2408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5400000" flipV="1">
            <a:off x="11335669" y="6379350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8" name="Group 28"/>
          <p:cNvGrpSpPr/>
          <p:nvPr/>
        </p:nvGrpSpPr>
        <p:grpSpPr>
          <a:xfrm>
            <a:off x="11840864" y="7738751"/>
            <a:ext cx="2893354" cy="857447"/>
            <a:chOff x="0" y="0"/>
            <a:chExt cx="812800" cy="2408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5400000" flipV="1">
            <a:off x="11335669" y="760570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2" name="TextBox 32"/>
          <p:cNvSpPr txBox="1"/>
          <p:nvPr/>
        </p:nvSpPr>
        <p:spPr>
          <a:xfrm>
            <a:off x="12184375" y="548521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4*factorial (3)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184375" y="671805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3*factorial (2)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84375" y="7944410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2*factorial (1)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1840864" y="8965108"/>
            <a:ext cx="2893354" cy="857447"/>
            <a:chOff x="0" y="0"/>
            <a:chExt cx="812800" cy="24087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rot="5400000" flipV="1">
            <a:off x="11335669" y="883206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9" name="TextBox 39"/>
          <p:cNvSpPr txBox="1"/>
          <p:nvPr/>
        </p:nvSpPr>
        <p:spPr>
          <a:xfrm>
            <a:off x="12184375" y="9170767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(1)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012582" y="3717122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012582" y="5033954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012582" y="6209195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012582" y="7526236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012582" y="8646757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5" name="Freeform 45"/>
          <p:cNvSpPr/>
          <p:nvPr/>
        </p:nvSpPr>
        <p:spPr>
          <a:xfrm rot="-5400000" flipV="1">
            <a:off x="14495111" y="871319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6" name="Freeform 46"/>
          <p:cNvSpPr/>
          <p:nvPr/>
        </p:nvSpPr>
        <p:spPr>
          <a:xfrm rot="-5400000" flipV="1">
            <a:off x="14495111" y="7468980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7" name="Freeform 47"/>
          <p:cNvSpPr/>
          <p:nvPr/>
        </p:nvSpPr>
        <p:spPr>
          <a:xfrm rot="-5400000" flipV="1">
            <a:off x="14495111" y="6239381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8" name="Freeform 48"/>
          <p:cNvSpPr/>
          <p:nvPr/>
        </p:nvSpPr>
        <p:spPr>
          <a:xfrm rot="-5400000" flipV="1">
            <a:off x="14495111" y="501302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9" name="TextBox 49"/>
          <p:cNvSpPr txBox="1"/>
          <p:nvPr/>
        </p:nvSpPr>
        <p:spPr>
          <a:xfrm>
            <a:off x="15041635" y="8597400"/>
            <a:ext cx="22589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041635" y="7353183"/>
            <a:ext cx="22589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2x1 = 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041635" y="6112551"/>
            <a:ext cx="22589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3x2 = 6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5041635" y="4853494"/>
            <a:ext cx="2417500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4x6 = 24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46002" y="11080"/>
            <a:ext cx="8482213" cy="89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7"/>
              </a:lnSpc>
              <a:spcBef>
                <a:spcPct val="0"/>
              </a:spcBef>
            </a:pPr>
            <a:r>
              <a:rPr lang="en-US" sz="3015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24.2 Building and Visualising Recursive Functions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2167942" y="3756610"/>
            <a:ext cx="6961353" cy="4947297"/>
            <a:chOff x="0" y="0"/>
            <a:chExt cx="1919080" cy="136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081" cy="1363853"/>
            </a:xfrm>
            <a:custGeom>
              <a:avLst/>
              <a:gdLst/>
              <a:ahLst/>
              <a:cxnLst/>
              <a:rect l="l" t="t" r="r" b="b"/>
              <a:pathLst>
                <a:path w="1919081" h="1363853">
                  <a:moveTo>
                    <a:pt x="0" y="0"/>
                  </a:moveTo>
                  <a:lnTo>
                    <a:pt x="1919081" y="0"/>
                  </a:lnTo>
                  <a:lnTo>
                    <a:pt x="1919081" y="1363853"/>
                  </a:lnTo>
                  <a:lnTo>
                    <a:pt x="0" y="13638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19080" cy="1392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40864" y="3035335"/>
            <a:ext cx="2893354" cy="857447"/>
            <a:chOff x="0" y="0"/>
            <a:chExt cx="812800" cy="240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40864" y="4157444"/>
            <a:ext cx="2893354" cy="857447"/>
            <a:chOff x="0" y="0"/>
            <a:chExt cx="812800" cy="2408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 flipV="1">
            <a:off x="11335669" y="390553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402046" y="1877010"/>
            <a:ext cx="1576908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Python code for calculating factorial (Recursive method)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9915" y="3884701"/>
            <a:ext cx="6632974" cy="446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 or 1: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5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88399" y="3240995"/>
            <a:ext cx="1998284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(5)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84375" y="4363104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5*factorial (4)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840864" y="5282795"/>
            <a:ext cx="2893354" cy="857447"/>
            <a:chOff x="0" y="0"/>
            <a:chExt cx="812800" cy="2408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5400000" flipV="1">
            <a:off x="11335669" y="5149751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4" name="Group 24"/>
          <p:cNvGrpSpPr/>
          <p:nvPr/>
        </p:nvGrpSpPr>
        <p:grpSpPr>
          <a:xfrm>
            <a:off x="11840864" y="6512394"/>
            <a:ext cx="2893354" cy="857447"/>
            <a:chOff x="0" y="0"/>
            <a:chExt cx="812800" cy="2408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5400000" flipV="1">
            <a:off x="11335669" y="6379350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8" name="Group 28"/>
          <p:cNvGrpSpPr/>
          <p:nvPr/>
        </p:nvGrpSpPr>
        <p:grpSpPr>
          <a:xfrm>
            <a:off x="11840864" y="7738751"/>
            <a:ext cx="2893354" cy="857447"/>
            <a:chOff x="0" y="0"/>
            <a:chExt cx="812800" cy="2408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5400000" flipV="1">
            <a:off x="11335669" y="760570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2" name="TextBox 32"/>
          <p:cNvSpPr txBox="1"/>
          <p:nvPr/>
        </p:nvSpPr>
        <p:spPr>
          <a:xfrm>
            <a:off x="12184375" y="548521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4*factorial (3)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184375" y="6718053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3*factorial (2)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84375" y="7944410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2*factorial (1)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1840864" y="8965108"/>
            <a:ext cx="2893354" cy="857447"/>
            <a:chOff x="0" y="0"/>
            <a:chExt cx="812800" cy="24087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rot="5400000" flipV="1">
            <a:off x="11335669" y="883206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9" name="TextBox 39"/>
          <p:cNvSpPr txBox="1"/>
          <p:nvPr/>
        </p:nvSpPr>
        <p:spPr>
          <a:xfrm>
            <a:off x="12184375" y="9170767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(1)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012582" y="3717122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012582" y="5033954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012582" y="6209195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012582" y="7526236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012582" y="8646757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45" name="Freeform 45"/>
          <p:cNvSpPr/>
          <p:nvPr/>
        </p:nvSpPr>
        <p:spPr>
          <a:xfrm rot="-5400000" flipV="1">
            <a:off x="14495111" y="871319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6" name="Freeform 46"/>
          <p:cNvSpPr/>
          <p:nvPr/>
        </p:nvSpPr>
        <p:spPr>
          <a:xfrm rot="-5400000" flipV="1">
            <a:off x="14495111" y="7468980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7" name="Freeform 47"/>
          <p:cNvSpPr/>
          <p:nvPr/>
        </p:nvSpPr>
        <p:spPr>
          <a:xfrm rot="-5400000" flipV="1">
            <a:off x="14495111" y="6239381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8" name="Freeform 48"/>
          <p:cNvSpPr/>
          <p:nvPr/>
        </p:nvSpPr>
        <p:spPr>
          <a:xfrm rot="-5400000" flipV="1">
            <a:off x="14495111" y="501302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49" name="Freeform 49"/>
          <p:cNvSpPr/>
          <p:nvPr/>
        </p:nvSpPr>
        <p:spPr>
          <a:xfrm rot="-5400000" flipV="1">
            <a:off x="14495111" y="3786667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0" name="TextBox 50"/>
          <p:cNvSpPr txBox="1"/>
          <p:nvPr/>
        </p:nvSpPr>
        <p:spPr>
          <a:xfrm>
            <a:off x="15041635" y="8597400"/>
            <a:ext cx="22589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041635" y="7353183"/>
            <a:ext cx="22589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2x1 = 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5041635" y="6112551"/>
            <a:ext cx="22589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3x2 = 6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5041635" y="4853494"/>
            <a:ext cx="2417500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4x6 = 24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5041635" y="3670870"/>
            <a:ext cx="2829615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5 x 24 = 120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46002" y="11080"/>
            <a:ext cx="8482213" cy="89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7"/>
              </a:lnSpc>
              <a:spcBef>
                <a:spcPct val="0"/>
              </a:spcBef>
            </a:pPr>
            <a:r>
              <a:rPr lang="en-US" sz="3015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24.2 Building and Visualising Recursive Functions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11532" y="3360345"/>
            <a:ext cx="7627078" cy="4725389"/>
            <a:chOff x="0" y="0"/>
            <a:chExt cx="2102605" cy="13026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2605" cy="1302678"/>
            </a:xfrm>
            <a:custGeom>
              <a:avLst/>
              <a:gdLst/>
              <a:ahLst/>
              <a:cxnLst/>
              <a:rect l="l" t="t" r="r" b="b"/>
              <a:pathLst>
                <a:path w="2102605" h="1302678">
                  <a:moveTo>
                    <a:pt x="0" y="0"/>
                  </a:moveTo>
                  <a:lnTo>
                    <a:pt x="2102605" y="0"/>
                  </a:lnTo>
                  <a:lnTo>
                    <a:pt x="2102605" y="1302678"/>
                  </a:lnTo>
                  <a:lnTo>
                    <a:pt x="0" y="130267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02605" cy="133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8081" y="3545586"/>
            <a:ext cx="541860" cy="4408893"/>
            <a:chOff x="0" y="0"/>
            <a:chExt cx="149378" cy="1215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378" cy="1215428"/>
            </a:xfrm>
            <a:custGeom>
              <a:avLst/>
              <a:gdLst/>
              <a:ahLst/>
              <a:cxnLst/>
              <a:rect l="l" t="t" r="r" b="b"/>
              <a:pathLst>
                <a:path w="149378" h="1215428">
                  <a:moveTo>
                    <a:pt x="0" y="0"/>
                  </a:moveTo>
                  <a:lnTo>
                    <a:pt x="149378" y="0"/>
                  </a:lnTo>
                  <a:lnTo>
                    <a:pt x="149378" y="1215428"/>
                  </a:lnTo>
                  <a:lnTo>
                    <a:pt x="0" y="1215428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9378" cy="124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180938" y="5280126"/>
          <a:ext cx="8662501" cy="885825"/>
        </p:xfrm>
        <a:graphic>
          <a:graphicData uri="http://schemas.openxmlformats.org/drawingml/2006/table">
            <a:tbl>
              <a:tblPr/>
              <a:tblGrid>
                <a:gridCol w="10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938655" y="11518"/>
            <a:ext cx="7708498" cy="100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5"/>
              </a:lnSpc>
              <a:spcBef>
                <a:spcPct val="0"/>
              </a:spcBef>
            </a:pPr>
            <a:r>
              <a:rPr lang="en-US" sz="3451" b="1" spc="-103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24.3 Executing Recursive Calls in Programs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19230" y="3488436"/>
            <a:ext cx="6632974" cy="43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number = 3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9982" y="3497961"/>
            <a:ext cx="365629" cy="44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567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  <a:p>
            <a:pPr algn="ctr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04295" y="8982737"/>
            <a:ext cx="4974376" cy="1174616"/>
            <a:chOff x="0" y="0"/>
            <a:chExt cx="6632502" cy="1566154"/>
          </a:xfrm>
        </p:grpSpPr>
        <p:sp>
          <p:nvSpPr>
            <p:cNvPr id="3" name="AutoShape 3"/>
            <p:cNvSpPr/>
            <p:nvPr/>
          </p:nvSpPr>
          <p:spPr>
            <a:xfrm rot="-10800000">
              <a:off x="783077" y="0"/>
              <a:ext cx="5849425" cy="1566154"/>
            </a:xfrm>
            <a:prstGeom prst="rect">
              <a:avLst/>
            </a:pr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0" y="0"/>
              <a:ext cx="1566154" cy="1566154"/>
            </a:xfrm>
            <a:custGeom>
              <a:avLst/>
              <a:gdLst/>
              <a:ahLst/>
              <a:cxnLst/>
              <a:rect l="l" t="t" r="r" b="b"/>
              <a:pathLst>
                <a:path w="1566154" h="1566154">
                  <a:moveTo>
                    <a:pt x="0" y="0"/>
                  </a:moveTo>
                  <a:lnTo>
                    <a:pt x="1566154" y="0"/>
                  </a:lnTo>
                  <a:lnTo>
                    <a:pt x="1566154" y="1566154"/>
                  </a:lnTo>
                  <a:lnTo>
                    <a:pt x="0" y="1566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0"/>
            <a:ext cx="5940055" cy="1028700"/>
            <a:chOff x="0" y="0"/>
            <a:chExt cx="2210287" cy="3827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0287" cy="382778"/>
            </a:xfrm>
            <a:custGeom>
              <a:avLst/>
              <a:gdLst/>
              <a:ahLst/>
              <a:cxnLst/>
              <a:rect l="l" t="t" r="r" b="b"/>
              <a:pathLst>
                <a:path w="2210287" h="382778">
                  <a:moveTo>
                    <a:pt x="0" y="0"/>
                  </a:moveTo>
                  <a:lnTo>
                    <a:pt x="2210287" y="0"/>
                  </a:lnTo>
                  <a:lnTo>
                    <a:pt x="2210287" y="382778"/>
                  </a:lnTo>
                  <a:lnTo>
                    <a:pt x="0" y="382778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55678" y="801482"/>
            <a:ext cx="9303622" cy="7878642"/>
            <a:chOff x="0" y="0"/>
            <a:chExt cx="2450337" cy="20750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0337" cy="2075033"/>
            </a:xfrm>
            <a:custGeom>
              <a:avLst/>
              <a:gdLst/>
              <a:ahLst/>
              <a:cxnLst/>
              <a:rect l="l" t="t" r="r" b="b"/>
              <a:pathLst>
                <a:path w="2450337" h="2075033">
                  <a:moveTo>
                    <a:pt x="42439" y="0"/>
                  </a:moveTo>
                  <a:lnTo>
                    <a:pt x="2407898" y="0"/>
                  </a:lnTo>
                  <a:cubicBezTo>
                    <a:pt x="2431336" y="0"/>
                    <a:pt x="2450337" y="19001"/>
                    <a:pt x="2450337" y="42439"/>
                  </a:cubicBezTo>
                  <a:lnTo>
                    <a:pt x="2450337" y="2032594"/>
                  </a:lnTo>
                  <a:cubicBezTo>
                    <a:pt x="2450337" y="2056033"/>
                    <a:pt x="2431336" y="2075033"/>
                    <a:pt x="2407898" y="2075033"/>
                  </a:cubicBezTo>
                  <a:lnTo>
                    <a:pt x="42439" y="2075033"/>
                  </a:lnTo>
                  <a:cubicBezTo>
                    <a:pt x="19001" y="2075033"/>
                    <a:pt x="0" y="2056033"/>
                    <a:pt x="0" y="2032594"/>
                  </a:cubicBezTo>
                  <a:lnTo>
                    <a:pt x="0" y="42439"/>
                  </a:lnTo>
                  <a:cubicBezTo>
                    <a:pt x="0" y="19001"/>
                    <a:pt x="19001" y="0"/>
                    <a:pt x="42439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450337" cy="2151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13714" y="1772063"/>
            <a:ext cx="1485014" cy="1485014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1786160"/>
            <a:ext cx="1485014" cy="1485014"/>
          </a:xfrm>
          <a:custGeom>
            <a:avLst/>
            <a:gdLst/>
            <a:ahLst/>
            <a:cxnLst/>
            <a:rect l="l" t="t" r="r" b="b"/>
            <a:pathLst>
              <a:path w="1485014" h="1485014">
                <a:moveTo>
                  <a:pt x="0" y="0"/>
                </a:moveTo>
                <a:lnTo>
                  <a:pt x="1485014" y="0"/>
                </a:lnTo>
                <a:lnTo>
                  <a:pt x="1485014" y="1485014"/>
                </a:lnTo>
                <a:lnTo>
                  <a:pt x="0" y="1485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Freeform 15"/>
          <p:cNvSpPr/>
          <p:nvPr/>
        </p:nvSpPr>
        <p:spPr>
          <a:xfrm>
            <a:off x="8454748" y="915091"/>
            <a:ext cx="8305481" cy="7651424"/>
          </a:xfrm>
          <a:custGeom>
            <a:avLst/>
            <a:gdLst/>
            <a:ahLst/>
            <a:cxnLst/>
            <a:rect l="l" t="t" r="r" b="b"/>
            <a:pathLst>
              <a:path w="8305481" h="7651424">
                <a:moveTo>
                  <a:pt x="0" y="0"/>
                </a:moveTo>
                <a:lnTo>
                  <a:pt x="8305481" y="0"/>
                </a:lnTo>
                <a:lnTo>
                  <a:pt x="8305481" y="7651425"/>
                </a:lnTo>
                <a:lnTo>
                  <a:pt x="0" y="7651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1133192" y="3929755"/>
            <a:ext cx="6103411" cy="121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48"/>
              </a:lnSpc>
              <a:spcBef>
                <a:spcPct val="0"/>
              </a:spcBef>
            </a:pPr>
            <a:r>
              <a:rPr lang="en-US" sz="7900" b="1" spc="-237">
                <a:solidFill>
                  <a:srgbClr val="3F4042"/>
                </a:solidFill>
                <a:latin typeface="Poppins Bold"/>
                <a:ea typeface="Poppins Bold"/>
                <a:cs typeface="Poppins Bold"/>
                <a:sym typeface="Poppins Bold"/>
              </a:rPr>
              <a:t>Recursion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58600" y="8718235"/>
            <a:ext cx="5600700" cy="413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 b="1" spc="-24" dirty="0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AS &amp; A Level Computer Science 9618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3192" y="2364584"/>
            <a:ext cx="1255178" cy="33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5"/>
              </a:lnSpc>
              <a:spcBef>
                <a:spcPct val="0"/>
              </a:spcBef>
            </a:pPr>
            <a:r>
              <a:rPr lang="en-US" sz="2299" b="1" spc="-68">
                <a:solidFill>
                  <a:srgbClr val="FAFAFA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40583" y="2309152"/>
            <a:ext cx="1231276" cy="4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6"/>
              </a:lnSpc>
              <a:spcBef>
                <a:spcPct val="0"/>
              </a:spcBef>
            </a:pPr>
            <a:r>
              <a:rPr lang="en-US" sz="2899" b="1" spc="-86">
                <a:solidFill>
                  <a:srgbClr val="FFDE59"/>
                </a:solidFill>
                <a:latin typeface="Poppins Bold"/>
                <a:ea typeface="Poppins Bold"/>
                <a:cs typeface="Poppins Bold"/>
                <a:sym typeface="Poppins Bold"/>
              </a:rPr>
              <a:t>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11532" y="3360345"/>
            <a:ext cx="7627078" cy="4725389"/>
            <a:chOff x="0" y="0"/>
            <a:chExt cx="2102605" cy="13026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2605" cy="1302678"/>
            </a:xfrm>
            <a:custGeom>
              <a:avLst/>
              <a:gdLst/>
              <a:ahLst/>
              <a:cxnLst/>
              <a:rect l="l" t="t" r="r" b="b"/>
              <a:pathLst>
                <a:path w="2102605" h="1302678">
                  <a:moveTo>
                    <a:pt x="0" y="0"/>
                  </a:moveTo>
                  <a:lnTo>
                    <a:pt x="2102605" y="0"/>
                  </a:lnTo>
                  <a:lnTo>
                    <a:pt x="2102605" y="1302678"/>
                  </a:lnTo>
                  <a:lnTo>
                    <a:pt x="0" y="130267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02605" cy="133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8081" y="3545586"/>
            <a:ext cx="541860" cy="4408893"/>
            <a:chOff x="0" y="0"/>
            <a:chExt cx="149378" cy="1215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378" cy="1215428"/>
            </a:xfrm>
            <a:custGeom>
              <a:avLst/>
              <a:gdLst/>
              <a:ahLst/>
              <a:cxnLst/>
              <a:rect l="l" t="t" r="r" b="b"/>
              <a:pathLst>
                <a:path w="149378" h="1215428">
                  <a:moveTo>
                    <a:pt x="0" y="0"/>
                  </a:moveTo>
                  <a:lnTo>
                    <a:pt x="149378" y="0"/>
                  </a:lnTo>
                  <a:lnTo>
                    <a:pt x="149378" y="1215428"/>
                  </a:lnTo>
                  <a:lnTo>
                    <a:pt x="0" y="1215428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9378" cy="124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180938" y="5280126"/>
          <a:ext cx="8662501" cy="885825"/>
        </p:xfrm>
        <a:graphic>
          <a:graphicData uri="http://schemas.openxmlformats.org/drawingml/2006/table">
            <a:tbl>
              <a:tblPr/>
              <a:tblGrid>
                <a:gridCol w="10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419230" y="3488436"/>
            <a:ext cx="6632974" cy="43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3</a:t>
            </a:r>
          </a:p>
          <a:p>
            <a:pPr algn="l">
              <a:lnSpc>
                <a:spcPts val="3521"/>
              </a:lnSpc>
            </a:pPr>
            <a:r>
              <a:rPr lang="en-US" sz="251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982" y="3497961"/>
            <a:ext cx="365629" cy="44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567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  <a:p>
            <a:pPr algn="ctr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8655" y="11518"/>
            <a:ext cx="7708498" cy="100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5"/>
              </a:lnSpc>
              <a:spcBef>
                <a:spcPct val="0"/>
              </a:spcBef>
            </a:pPr>
            <a:r>
              <a:rPr lang="en-US" sz="3451" b="1" spc="-103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24.3 Executing Recursive Calls in Programs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11532" y="3360345"/>
            <a:ext cx="7627078" cy="4725389"/>
            <a:chOff x="0" y="0"/>
            <a:chExt cx="2102605" cy="13026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2605" cy="1302678"/>
            </a:xfrm>
            <a:custGeom>
              <a:avLst/>
              <a:gdLst/>
              <a:ahLst/>
              <a:cxnLst/>
              <a:rect l="l" t="t" r="r" b="b"/>
              <a:pathLst>
                <a:path w="2102605" h="1302678">
                  <a:moveTo>
                    <a:pt x="0" y="0"/>
                  </a:moveTo>
                  <a:lnTo>
                    <a:pt x="2102605" y="0"/>
                  </a:lnTo>
                  <a:lnTo>
                    <a:pt x="2102605" y="1302678"/>
                  </a:lnTo>
                  <a:lnTo>
                    <a:pt x="0" y="130267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02605" cy="133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8081" y="3545586"/>
            <a:ext cx="541860" cy="4408893"/>
            <a:chOff x="0" y="0"/>
            <a:chExt cx="149378" cy="1215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378" cy="1215428"/>
            </a:xfrm>
            <a:custGeom>
              <a:avLst/>
              <a:gdLst/>
              <a:ahLst/>
              <a:cxnLst/>
              <a:rect l="l" t="t" r="r" b="b"/>
              <a:pathLst>
                <a:path w="149378" h="1215428">
                  <a:moveTo>
                    <a:pt x="0" y="0"/>
                  </a:moveTo>
                  <a:lnTo>
                    <a:pt x="149378" y="0"/>
                  </a:lnTo>
                  <a:lnTo>
                    <a:pt x="149378" y="1215428"/>
                  </a:lnTo>
                  <a:lnTo>
                    <a:pt x="0" y="1215428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9378" cy="124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180938" y="5280126"/>
          <a:ext cx="8662504" cy="885825"/>
        </p:xfrm>
        <a:graphic>
          <a:graphicData uri="http://schemas.openxmlformats.org/drawingml/2006/table">
            <a:tbl>
              <a:tblPr/>
              <a:tblGrid>
                <a:gridCol w="10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419230" y="3488436"/>
            <a:ext cx="6632974" cy="43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-US" sz="251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return n * factorial(n - 1)</a:t>
            </a:r>
          </a:p>
          <a:p>
            <a:pPr algn="l">
              <a:lnSpc>
                <a:spcPts val="3521"/>
              </a:lnSpc>
            </a:pPr>
            <a:endParaRPr lang="en-US" sz="2515" b="1">
              <a:solidFill>
                <a:srgbClr val="5E17E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3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982" y="3497961"/>
            <a:ext cx="365629" cy="44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567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  <a:p>
            <a:pPr algn="ctr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28768" y="2689800"/>
            <a:ext cx="1766840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factorial(3)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8655" y="11518"/>
            <a:ext cx="7708498" cy="100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5"/>
              </a:lnSpc>
              <a:spcBef>
                <a:spcPct val="0"/>
              </a:spcBef>
            </a:pPr>
            <a:r>
              <a:rPr lang="en-US" sz="3451" b="1" spc="-103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24.3 Executing Recursive Calls in Programs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11532" y="3360345"/>
            <a:ext cx="7627078" cy="4725389"/>
            <a:chOff x="0" y="0"/>
            <a:chExt cx="2102605" cy="13026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2605" cy="1302678"/>
            </a:xfrm>
            <a:custGeom>
              <a:avLst/>
              <a:gdLst/>
              <a:ahLst/>
              <a:cxnLst/>
              <a:rect l="l" t="t" r="r" b="b"/>
              <a:pathLst>
                <a:path w="2102605" h="1302678">
                  <a:moveTo>
                    <a:pt x="0" y="0"/>
                  </a:moveTo>
                  <a:lnTo>
                    <a:pt x="2102605" y="0"/>
                  </a:lnTo>
                  <a:lnTo>
                    <a:pt x="2102605" y="1302678"/>
                  </a:lnTo>
                  <a:lnTo>
                    <a:pt x="0" y="130267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02605" cy="133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8081" y="3545586"/>
            <a:ext cx="541860" cy="4408893"/>
            <a:chOff x="0" y="0"/>
            <a:chExt cx="149378" cy="1215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378" cy="1215428"/>
            </a:xfrm>
            <a:custGeom>
              <a:avLst/>
              <a:gdLst/>
              <a:ahLst/>
              <a:cxnLst/>
              <a:rect l="l" t="t" r="r" b="b"/>
              <a:pathLst>
                <a:path w="149378" h="1215428">
                  <a:moveTo>
                    <a:pt x="0" y="0"/>
                  </a:moveTo>
                  <a:lnTo>
                    <a:pt x="149378" y="0"/>
                  </a:lnTo>
                  <a:lnTo>
                    <a:pt x="149378" y="1215428"/>
                  </a:lnTo>
                  <a:lnTo>
                    <a:pt x="0" y="1215428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9378" cy="124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180938" y="5280126"/>
          <a:ext cx="8662504" cy="885825"/>
        </p:xfrm>
        <a:graphic>
          <a:graphicData uri="http://schemas.openxmlformats.org/drawingml/2006/table">
            <a:tbl>
              <a:tblPr/>
              <a:tblGrid>
                <a:gridCol w="10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Freeform 14"/>
          <p:cNvSpPr/>
          <p:nvPr/>
        </p:nvSpPr>
        <p:spPr>
          <a:xfrm>
            <a:off x="10281077" y="5040972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3" y="0"/>
                </a:lnTo>
                <a:lnTo>
                  <a:pt x="2031103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TextBox 15"/>
          <p:cNvSpPr txBox="1"/>
          <p:nvPr/>
        </p:nvSpPr>
        <p:spPr>
          <a:xfrm>
            <a:off x="1419230" y="3488436"/>
            <a:ext cx="6632974" cy="43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-US" sz="251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return n * factorial(n - 1)</a:t>
            </a:r>
          </a:p>
          <a:p>
            <a:pPr algn="l">
              <a:lnSpc>
                <a:spcPts val="3521"/>
              </a:lnSpc>
            </a:pPr>
            <a:endParaRPr lang="en-US" sz="2515" b="1">
              <a:solidFill>
                <a:srgbClr val="5E17E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3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9982" y="3497961"/>
            <a:ext cx="365629" cy="44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567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  <a:p>
            <a:pPr algn="ctr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17" name="AutoShape 17"/>
          <p:cNvSpPr/>
          <p:nvPr/>
        </p:nvSpPr>
        <p:spPr>
          <a:xfrm flipV="1">
            <a:off x="10488248" y="6165951"/>
            <a:ext cx="221908" cy="147410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8" name="TextBox 18"/>
          <p:cNvSpPr txBox="1"/>
          <p:nvPr/>
        </p:nvSpPr>
        <p:spPr>
          <a:xfrm>
            <a:off x="9675854" y="7617663"/>
            <a:ext cx="1580541" cy="94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sz="2709" b="1" i="1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Line number</a:t>
            </a:r>
          </a:p>
        </p:txBody>
      </p:sp>
      <p:sp>
        <p:nvSpPr>
          <p:cNvPr id="19" name="AutoShape 19"/>
          <p:cNvSpPr/>
          <p:nvPr/>
        </p:nvSpPr>
        <p:spPr>
          <a:xfrm flipH="1" flipV="1">
            <a:off x="11921402" y="6175028"/>
            <a:ext cx="623051" cy="146502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0" name="TextBox 20"/>
          <p:cNvSpPr txBox="1"/>
          <p:nvPr/>
        </p:nvSpPr>
        <p:spPr>
          <a:xfrm>
            <a:off x="11921402" y="7617663"/>
            <a:ext cx="1728972" cy="2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sz="2709" b="1" i="1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Current content of the local variable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628768" y="2689800"/>
            <a:ext cx="1766840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factorial(3)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13209" y="4458961"/>
            <a:ext cx="1766840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stack frame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38655" y="11518"/>
            <a:ext cx="7708498" cy="100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5"/>
              </a:lnSpc>
              <a:spcBef>
                <a:spcPct val="0"/>
              </a:spcBef>
            </a:pPr>
            <a:r>
              <a:rPr lang="en-US" sz="3451" b="1" spc="-103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24.3 Executing Recursive Calls in Programs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11532" y="3360345"/>
            <a:ext cx="7627078" cy="4725389"/>
            <a:chOff x="0" y="0"/>
            <a:chExt cx="2102605" cy="13026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2605" cy="1302678"/>
            </a:xfrm>
            <a:custGeom>
              <a:avLst/>
              <a:gdLst/>
              <a:ahLst/>
              <a:cxnLst/>
              <a:rect l="l" t="t" r="r" b="b"/>
              <a:pathLst>
                <a:path w="2102605" h="1302678">
                  <a:moveTo>
                    <a:pt x="0" y="0"/>
                  </a:moveTo>
                  <a:lnTo>
                    <a:pt x="2102605" y="0"/>
                  </a:lnTo>
                  <a:lnTo>
                    <a:pt x="2102605" y="1302678"/>
                  </a:lnTo>
                  <a:lnTo>
                    <a:pt x="0" y="130267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02605" cy="133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8081" y="3545586"/>
            <a:ext cx="541860" cy="4408893"/>
            <a:chOff x="0" y="0"/>
            <a:chExt cx="149378" cy="1215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378" cy="1215428"/>
            </a:xfrm>
            <a:custGeom>
              <a:avLst/>
              <a:gdLst/>
              <a:ahLst/>
              <a:cxnLst/>
              <a:rect l="l" t="t" r="r" b="b"/>
              <a:pathLst>
                <a:path w="149378" h="1215428">
                  <a:moveTo>
                    <a:pt x="0" y="0"/>
                  </a:moveTo>
                  <a:lnTo>
                    <a:pt x="149378" y="0"/>
                  </a:lnTo>
                  <a:lnTo>
                    <a:pt x="149378" y="1215428"/>
                  </a:lnTo>
                  <a:lnTo>
                    <a:pt x="0" y="1215428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9378" cy="124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180938" y="5280126"/>
          <a:ext cx="8662504" cy="885825"/>
        </p:xfrm>
        <a:graphic>
          <a:graphicData uri="http://schemas.openxmlformats.org/drawingml/2006/table">
            <a:tbl>
              <a:tblPr/>
              <a:tblGrid>
                <a:gridCol w="10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419230" y="3488436"/>
            <a:ext cx="6632974" cy="43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-US" sz="251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return n * factorial(n - 1)</a:t>
            </a:r>
          </a:p>
          <a:p>
            <a:pPr algn="l">
              <a:lnSpc>
                <a:spcPts val="3521"/>
              </a:lnSpc>
            </a:pPr>
            <a:endParaRPr lang="en-US" sz="2515" b="1">
              <a:solidFill>
                <a:srgbClr val="5E17E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3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982" y="3497961"/>
            <a:ext cx="365629" cy="44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567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  <a:p>
            <a:pPr algn="ctr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28768" y="2689800"/>
            <a:ext cx="1766840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factorial(2)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290602" y="5040972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3" y="0"/>
                </a:lnTo>
                <a:lnTo>
                  <a:pt x="2031103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8" name="AutoShape 18"/>
          <p:cNvSpPr/>
          <p:nvPr/>
        </p:nvSpPr>
        <p:spPr>
          <a:xfrm flipV="1">
            <a:off x="10497773" y="6165951"/>
            <a:ext cx="221908" cy="147410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9" name="TextBox 19"/>
          <p:cNvSpPr txBox="1"/>
          <p:nvPr/>
        </p:nvSpPr>
        <p:spPr>
          <a:xfrm>
            <a:off x="9685379" y="7617663"/>
            <a:ext cx="1580541" cy="94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sz="2709" b="1" i="1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Line number</a:t>
            </a:r>
          </a:p>
        </p:txBody>
      </p:sp>
      <p:sp>
        <p:nvSpPr>
          <p:cNvPr id="20" name="AutoShape 20"/>
          <p:cNvSpPr/>
          <p:nvPr/>
        </p:nvSpPr>
        <p:spPr>
          <a:xfrm flipH="1" flipV="1">
            <a:off x="11930927" y="6175028"/>
            <a:ext cx="623051" cy="146502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1" name="TextBox 21"/>
          <p:cNvSpPr txBox="1"/>
          <p:nvPr/>
        </p:nvSpPr>
        <p:spPr>
          <a:xfrm>
            <a:off x="11930927" y="7617663"/>
            <a:ext cx="1728972" cy="2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sz="2709" b="1" i="1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Current content of the local variable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8655" y="11518"/>
            <a:ext cx="7708498" cy="100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5"/>
              </a:lnSpc>
              <a:spcBef>
                <a:spcPct val="0"/>
              </a:spcBef>
            </a:pPr>
            <a:r>
              <a:rPr lang="en-US" sz="3451" b="1" spc="-103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24.3 Executing Recursive Calls in Programs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11532" y="3360345"/>
            <a:ext cx="7627078" cy="4725389"/>
            <a:chOff x="0" y="0"/>
            <a:chExt cx="2102605" cy="13026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2605" cy="1302678"/>
            </a:xfrm>
            <a:custGeom>
              <a:avLst/>
              <a:gdLst/>
              <a:ahLst/>
              <a:cxnLst/>
              <a:rect l="l" t="t" r="r" b="b"/>
              <a:pathLst>
                <a:path w="2102605" h="1302678">
                  <a:moveTo>
                    <a:pt x="0" y="0"/>
                  </a:moveTo>
                  <a:lnTo>
                    <a:pt x="2102605" y="0"/>
                  </a:lnTo>
                  <a:lnTo>
                    <a:pt x="2102605" y="1302678"/>
                  </a:lnTo>
                  <a:lnTo>
                    <a:pt x="0" y="130267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02605" cy="133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8081" y="3545586"/>
            <a:ext cx="541860" cy="4408893"/>
            <a:chOff x="0" y="0"/>
            <a:chExt cx="149378" cy="1215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378" cy="1215428"/>
            </a:xfrm>
            <a:custGeom>
              <a:avLst/>
              <a:gdLst/>
              <a:ahLst/>
              <a:cxnLst/>
              <a:rect l="l" t="t" r="r" b="b"/>
              <a:pathLst>
                <a:path w="149378" h="1215428">
                  <a:moveTo>
                    <a:pt x="0" y="0"/>
                  </a:moveTo>
                  <a:lnTo>
                    <a:pt x="149378" y="0"/>
                  </a:lnTo>
                  <a:lnTo>
                    <a:pt x="149378" y="1215428"/>
                  </a:lnTo>
                  <a:lnTo>
                    <a:pt x="0" y="1215428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9378" cy="124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180938" y="5280126"/>
          <a:ext cx="8662504" cy="885825"/>
        </p:xfrm>
        <a:graphic>
          <a:graphicData uri="http://schemas.openxmlformats.org/drawingml/2006/table">
            <a:tbl>
              <a:tblPr/>
              <a:tblGrid>
                <a:gridCol w="10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419230" y="3488436"/>
            <a:ext cx="6632974" cy="43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-US" sz="251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return n * factorial(n - 1)</a:t>
            </a:r>
          </a:p>
          <a:p>
            <a:pPr algn="l">
              <a:lnSpc>
                <a:spcPts val="3521"/>
              </a:lnSpc>
            </a:pPr>
            <a:endParaRPr lang="en-US" sz="2515" b="1">
              <a:solidFill>
                <a:srgbClr val="5E17E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3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982" y="3497961"/>
            <a:ext cx="365629" cy="44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567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  <a:p>
            <a:pPr algn="ctr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28768" y="2689800"/>
            <a:ext cx="1766840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factorial(2)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496636" y="5022321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4" y="0"/>
                </a:lnTo>
                <a:lnTo>
                  <a:pt x="2031104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8" name="Freeform 18"/>
          <p:cNvSpPr/>
          <p:nvPr/>
        </p:nvSpPr>
        <p:spPr>
          <a:xfrm>
            <a:off x="10281077" y="5040972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3" y="0"/>
                </a:lnTo>
                <a:lnTo>
                  <a:pt x="2031103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9" name="TextBox 19"/>
          <p:cNvSpPr txBox="1"/>
          <p:nvPr/>
        </p:nvSpPr>
        <p:spPr>
          <a:xfrm>
            <a:off x="938655" y="11518"/>
            <a:ext cx="7708498" cy="100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5"/>
              </a:lnSpc>
              <a:spcBef>
                <a:spcPct val="0"/>
              </a:spcBef>
            </a:pPr>
            <a:r>
              <a:rPr lang="en-US" sz="3451" b="1" spc="-103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24.3 Executing Recursive Calls in Programs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11532" y="3360345"/>
            <a:ext cx="7627078" cy="4725389"/>
            <a:chOff x="0" y="0"/>
            <a:chExt cx="2102605" cy="13026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2605" cy="1302678"/>
            </a:xfrm>
            <a:custGeom>
              <a:avLst/>
              <a:gdLst/>
              <a:ahLst/>
              <a:cxnLst/>
              <a:rect l="l" t="t" r="r" b="b"/>
              <a:pathLst>
                <a:path w="2102605" h="1302678">
                  <a:moveTo>
                    <a:pt x="0" y="0"/>
                  </a:moveTo>
                  <a:lnTo>
                    <a:pt x="2102605" y="0"/>
                  </a:lnTo>
                  <a:lnTo>
                    <a:pt x="2102605" y="1302678"/>
                  </a:lnTo>
                  <a:lnTo>
                    <a:pt x="0" y="130267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02605" cy="133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8081" y="3545586"/>
            <a:ext cx="541860" cy="4408893"/>
            <a:chOff x="0" y="0"/>
            <a:chExt cx="149378" cy="1215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378" cy="1215428"/>
            </a:xfrm>
            <a:custGeom>
              <a:avLst/>
              <a:gdLst/>
              <a:ahLst/>
              <a:cxnLst/>
              <a:rect l="l" t="t" r="r" b="b"/>
              <a:pathLst>
                <a:path w="149378" h="1215428">
                  <a:moveTo>
                    <a:pt x="0" y="0"/>
                  </a:moveTo>
                  <a:lnTo>
                    <a:pt x="149378" y="0"/>
                  </a:lnTo>
                  <a:lnTo>
                    <a:pt x="149378" y="1215428"/>
                  </a:lnTo>
                  <a:lnTo>
                    <a:pt x="0" y="1215428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9378" cy="124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180938" y="5280126"/>
          <a:ext cx="8662504" cy="885825"/>
        </p:xfrm>
        <a:graphic>
          <a:graphicData uri="http://schemas.openxmlformats.org/drawingml/2006/table">
            <a:tbl>
              <a:tblPr/>
              <a:tblGrid>
                <a:gridCol w="10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419230" y="3488436"/>
            <a:ext cx="6632974" cy="43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-US" sz="251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return n * factorial(n - 1)</a:t>
            </a:r>
          </a:p>
          <a:p>
            <a:pPr algn="l">
              <a:lnSpc>
                <a:spcPts val="3521"/>
              </a:lnSpc>
            </a:pPr>
            <a:endParaRPr lang="en-US" sz="2515" b="1">
              <a:solidFill>
                <a:srgbClr val="5E17E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3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982" y="3497961"/>
            <a:ext cx="365629" cy="44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567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  <a:p>
            <a:pPr algn="ctr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28768" y="2689800"/>
            <a:ext cx="1766840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factorial(1)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682383" y="5022321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4" y="0"/>
                </a:lnTo>
                <a:lnTo>
                  <a:pt x="2031104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8" name="Freeform 18"/>
          <p:cNvSpPr/>
          <p:nvPr/>
        </p:nvSpPr>
        <p:spPr>
          <a:xfrm>
            <a:off x="12496636" y="5022321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4" y="0"/>
                </a:lnTo>
                <a:lnTo>
                  <a:pt x="2031104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9" name="Freeform 19"/>
          <p:cNvSpPr/>
          <p:nvPr/>
        </p:nvSpPr>
        <p:spPr>
          <a:xfrm>
            <a:off x="10281077" y="5040972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3" y="0"/>
                </a:lnTo>
                <a:lnTo>
                  <a:pt x="2031103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0" name="TextBox 20"/>
          <p:cNvSpPr txBox="1"/>
          <p:nvPr/>
        </p:nvSpPr>
        <p:spPr>
          <a:xfrm>
            <a:off x="938655" y="11518"/>
            <a:ext cx="7708498" cy="100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5"/>
              </a:lnSpc>
              <a:spcBef>
                <a:spcPct val="0"/>
              </a:spcBef>
            </a:pPr>
            <a:r>
              <a:rPr lang="en-US" sz="3451" b="1" spc="-103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24.3 Executing Recursive Calls in Programs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11532" y="3360345"/>
            <a:ext cx="7627078" cy="4725389"/>
            <a:chOff x="0" y="0"/>
            <a:chExt cx="2102605" cy="13026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2605" cy="1302678"/>
            </a:xfrm>
            <a:custGeom>
              <a:avLst/>
              <a:gdLst/>
              <a:ahLst/>
              <a:cxnLst/>
              <a:rect l="l" t="t" r="r" b="b"/>
              <a:pathLst>
                <a:path w="2102605" h="1302678">
                  <a:moveTo>
                    <a:pt x="0" y="0"/>
                  </a:moveTo>
                  <a:lnTo>
                    <a:pt x="2102605" y="0"/>
                  </a:lnTo>
                  <a:lnTo>
                    <a:pt x="2102605" y="1302678"/>
                  </a:lnTo>
                  <a:lnTo>
                    <a:pt x="0" y="130267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02605" cy="133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8081" y="3545586"/>
            <a:ext cx="541860" cy="4408893"/>
            <a:chOff x="0" y="0"/>
            <a:chExt cx="149378" cy="1215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378" cy="1215428"/>
            </a:xfrm>
            <a:custGeom>
              <a:avLst/>
              <a:gdLst/>
              <a:ahLst/>
              <a:cxnLst/>
              <a:rect l="l" t="t" r="r" b="b"/>
              <a:pathLst>
                <a:path w="149378" h="1215428">
                  <a:moveTo>
                    <a:pt x="0" y="0"/>
                  </a:moveTo>
                  <a:lnTo>
                    <a:pt x="149378" y="0"/>
                  </a:lnTo>
                  <a:lnTo>
                    <a:pt x="149378" y="1215428"/>
                  </a:lnTo>
                  <a:lnTo>
                    <a:pt x="0" y="1215428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9378" cy="124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180938" y="5280126"/>
          <a:ext cx="8662504" cy="885825"/>
        </p:xfrm>
        <a:graphic>
          <a:graphicData uri="http://schemas.openxmlformats.org/drawingml/2006/table">
            <a:tbl>
              <a:tblPr/>
              <a:tblGrid>
                <a:gridCol w="10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5E17EB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419230" y="3488436"/>
            <a:ext cx="6632974" cy="43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-US" sz="251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return n * factorial(n - 1)</a:t>
            </a:r>
          </a:p>
          <a:p>
            <a:pPr algn="l">
              <a:lnSpc>
                <a:spcPts val="3521"/>
              </a:lnSpc>
            </a:pPr>
            <a:endParaRPr lang="en-US" sz="2515" b="1">
              <a:solidFill>
                <a:srgbClr val="5E17E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3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982" y="3497961"/>
            <a:ext cx="365629" cy="44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567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  <a:p>
            <a:pPr algn="ctr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81012" y="2928942"/>
            <a:ext cx="6062352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factorial(0) - base case reached!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496636" y="5022321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4" y="0"/>
                </a:lnTo>
                <a:lnTo>
                  <a:pt x="2031104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8" name="Freeform 18"/>
          <p:cNvSpPr/>
          <p:nvPr/>
        </p:nvSpPr>
        <p:spPr>
          <a:xfrm>
            <a:off x="10281077" y="5040972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3" y="0"/>
                </a:lnTo>
                <a:lnTo>
                  <a:pt x="2031103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9" name="Freeform 19"/>
          <p:cNvSpPr/>
          <p:nvPr/>
        </p:nvSpPr>
        <p:spPr>
          <a:xfrm>
            <a:off x="14682383" y="5022321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4" y="0"/>
                </a:lnTo>
                <a:lnTo>
                  <a:pt x="2031104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0" name="TextBox 20"/>
          <p:cNvSpPr txBox="1"/>
          <p:nvPr/>
        </p:nvSpPr>
        <p:spPr>
          <a:xfrm>
            <a:off x="938655" y="11518"/>
            <a:ext cx="7708498" cy="100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5"/>
              </a:lnSpc>
              <a:spcBef>
                <a:spcPct val="0"/>
              </a:spcBef>
            </a:pPr>
            <a:r>
              <a:rPr lang="en-US" sz="3451" b="1" spc="-103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24.3 Executing Recursive Calls in Programs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11532" y="3360345"/>
            <a:ext cx="7627078" cy="4725389"/>
            <a:chOff x="0" y="0"/>
            <a:chExt cx="2102605" cy="13026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2605" cy="1302678"/>
            </a:xfrm>
            <a:custGeom>
              <a:avLst/>
              <a:gdLst/>
              <a:ahLst/>
              <a:cxnLst/>
              <a:rect l="l" t="t" r="r" b="b"/>
              <a:pathLst>
                <a:path w="2102605" h="1302678">
                  <a:moveTo>
                    <a:pt x="0" y="0"/>
                  </a:moveTo>
                  <a:lnTo>
                    <a:pt x="2102605" y="0"/>
                  </a:lnTo>
                  <a:lnTo>
                    <a:pt x="2102605" y="1302678"/>
                  </a:lnTo>
                  <a:lnTo>
                    <a:pt x="0" y="130267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02605" cy="133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8081" y="3545586"/>
            <a:ext cx="541860" cy="4408893"/>
            <a:chOff x="0" y="0"/>
            <a:chExt cx="149378" cy="1215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378" cy="1215428"/>
            </a:xfrm>
            <a:custGeom>
              <a:avLst/>
              <a:gdLst/>
              <a:ahLst/>
              <a:cxnLst/>
              <a:rect l="l" t="t" r="r" b="b"/>
              <a:pathLst>
                <a:path w="149378" h="1215428">
                  <a:moveTo>
                    <a:pt x="0" y="0"/>
                  </a:moveTo>
                  <a:lnTo>
                    <a:pt x="149378" y="0"/>
                  </a:lnTo>
                  <a:lnTo>
                    <a:pt x="149378" y="1215428"/>
                  </a:lnTo>
                  <a:lnTo>
                    <a:pt x="0" y="1215428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9378" cy="124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180938" y="5280126"/>
          <a:ext cx="8662504" cy="885825"/>
        </p:xfrm>
        <a:graphic>
          <a:graphicData uri="http://schemas.openxmlformats.org/drawingml/2006/table">
            <a:tbl>
              <a:tblPr/>
              <a:tblGrid>
                <a:gridCol w="10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419230" y="3488436"/>
            <a:ext cx="6632974" cy="43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-US" sz="251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return n * factorial(n - 1)</a:t>
            </a:r>
          </a:p>
          <a:p>
            <a:pPr algn="l">
              <a:lnSpc>
                <a:spcPts val="3521"/>
              </a:lnSpc>
            </a:pPr>
            <a:endParaRPr lang="en-US" sz="2515" b="1">
              <a:solidFill>
                <a:srgbClr val="5E17E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3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982" y="3497961"/>
            <a:ext cx="365629" cy="44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567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  <a:p>
            <a:pPr algn="ctr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81012" y="2928942"/>
            <a:ext cx="6062352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the value to call #3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496636" y="5022321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4" y="0"/>
                </a:lnTo>
                <a:lnTo>
                  <a:pt x="2031104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8" name="Freeform 18"/>
          <p:cNvSpPr/>
          <p:nvPr/>
        </p:nvSpPr>
        <p:spPr>
          <a:xfrm>
            <a:off x="10281077" y="5040972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3" y="0"/>
                </a:lnTo>
                <a:lnTo>
                  <a:pt x="2031103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9" name="TextBox 19"/>
          <p:cNvSpPr txBox="1"/>
          <p:nvPr/>
        </p:nvSpPr>
        <p:spPr>
          <a:xfrm>
            <a:off x="938655" y="11518"/>
            <a:ext cx="7708498" cy="100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5"/>
              </a:lnSpc>
              <a:spcBef>
                <a:spcPct val="0"/>
              </a:spcBef>
            </a:pPr>
            <a:r>
              <a:rPr lang="en-US" sz="3451" b="1" spc="-103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24.3 Executing Recursive Calls in Programs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11532" y="3360345"/>
            <a:ext cx="7627078" cy="4725389"/>
            <a:chOff x="0" y="0"/>
            <a:chExt cx="2102605" cy="13026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2605" cy="1302678"/>
            </a:xfrm>
            <a:custGeom>
              <a:avLst/>
              <a:gdLst/>
              <a:ahLst/>
              <a:cxnLst/>
              <a:rect l="l" t="t" r="r" b="b"/>
              <a:pathLst>
                <a:path w="2102605" h="1302678">
                  <a:moveTo>
                    <a:pt x="0" y="0"/>
                  </a:moveTo>
                  <a:lnTo>
                    <a:pt x="2102605" y="0"/>
                  </a:lnTo>
                  <a:lnTo>
                    <a:pt x="2102605" y="1302678"/>
                  </a:lnTo>
                  <a:lnTo>
                    <a:pt x="0" y="130267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02605" cy="133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8081" y="3545586"/>
            <a:ext cx="541860" cy="4408893"/>
            <a:chOff x="0" y="0"/>
            <a:chExt cx="149378" cy="1215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378" cy="1215428"/>
            </a:xfrm>
            <a:custGeom>
              <a:avLst/>
              <a:gdLst/>
              <a:ahLst/>
              <a:cxnLst/>
              <a:rect l="l" t="t" r="r" b="b"/>
              <a:pathLst>
                <a:path w="149378" h="1215428">
                  <a:moveTo>
                    <a:pt x="0" y="0"/>
                  </a:moveTo>
                  <a:lnTo>
                    <a:pt x="149378" y="0"/>
                  </a:lnTo>
                  <a:lnTo>
                    <a:pt x="149378" y="1215428"/>
                  </a:lnTo>
                  <a:lnTo>
                    <a:pt x="0" y="1215428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9378" cy="124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180938" y="5280126"/>
          <a:ext cx="8662504" cy="885825"/>
        </p:xfrm>
        <a:graphic>
          <a:graphicData uri="http://schemas.openxmlformats.org/drawingml/2006/table">
            <a:tbl>
              <a:tblPr/>
              <a:tblGrid>
                <a:gridCol w="10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419230" y="3488436"/>
            <a:ext cx="6632974" cy="43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-US" sz="251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return n * factorial(n - 1)</a:t>
            </a:r>
          </a:p>
          <a:p>
            <a:pPr algn="l">
              <a:lnSpc>
                <a:spcPts val="3521"/>
              </a:lnSpc>
            </a:pPr>
            <a:endParaRPr lang="en-US" sz="2515" b="1">
              <a:solidFill>
                <a:srgbClr val="5E17E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3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982" y="3497961"/>
            <a:ext cx="365629" cy="44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567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  <a:p>
            <a:pPr algn="ctr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81012" y="2928942"/>
            <a:ext cx="6062352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the value to call #2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281077" y="5040972"/>
            <a:ext cx="2031104" cy="1364133"/>
          </a:xfrm>
          <a:custGeom>
            <a:avLst/>
            <a:gdLst/>
            <a:ahLst/>
            <a:cxnLst/>
            <a:rect l="l" t="t" r="r" b="b"/>
            <a:pathLst>
              <a:path w="2031104" h="1364133">
                <a:moveTo>
                  <a:pt x="0" y="0"/>
                </a:moveTo>
                <a:lnTo>
                  <a:pt x="2031103" y="0"/>
                </a:lnTo>
                <a:lnTo>
                  <a:pt x="2031103" y="1364133"/>
                </a:lnTo>
                <a:lnTo>
                  <a:pt x="0" y="136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8" name="TextBox 18"/>
          <p:cNvSpPr txBox="1"/>
          <p:nvPr/>
        </p:nvSpPr>
        <p:spPr>
          <a:xfrm>
            <a:off x="938655" y="11518"/>
            <a:ext cx="7708498" cy="100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5"/>
              </a:lnSpc>
              <a:spcBef>
                <a:spcPct val="0"/>
              </a:spcBef>
            </a:pPr>
            <a:r>
              <a:rPr lang="en-US" sz="3451" b="1" spc="-103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24.3 Executing Recursive Calls in Programs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611532" y="3360345"/>
            <a:ext cx="7627078" cy="4725389"/>
            <a:chOff x="0" y="0"/>
            <a:chExt cx="2102605" cy="13026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2605" cy="1302678"/>
            </a:xfrm>
            <a:custGeom>
              <a:avLst/>
              <a:gdLst/>
              <a:ahLst/>
              <a:cxnLst/>
              <a:rect l="l" t="t" r="r" b="b"/>
              <a:pathLst>
                <a:path w="2102605" h="1302678">
                  <a:moveTo>
                    <a:pt x="0" y="0"/>
                  </a:moveTo>
                  <a:lnTo>
                    <a:pt x="2102605" y="0"/>
                  </a:lnTo>
                  <a:lnTo>
                    <a:pt x="2102605" y="1302678"/>
                  </a:lnTo>
                  <a:lnTo>
                    <a:pt x="0" y="130267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02605" cy="133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8081" y="3545586"/>
            <a:ext cx="541860" cy="4408893"/>
            <a:chOff x="0" y="0"/>
            <a:chExt cx="149378" cy="1215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378" cy="1215428"/>
            </a:xfrm>
            <a:custGeom>
              <a:avLst/>
              <a:gdLst/>
              <a:ahLst/>
              <a:cxnLst/>
              <a:rect l="l" t="t" r="r" b="b"/>
              <a:pathLst>
                <a:path w="149378" h="1215428">
                  <a:moveTo>
                    <a:pt x="0" y="0"/>
                  </a:moveTo>
                  <a:lnTo>
                    <a:pt x="149378" y="0"/>
                  </a:lnTo>
                  <a:lnTo>
                    <a:pt x="149378" y="1215428"/>
                  </a:lnTo>
                  <a:lnTo>
                    <a:pt x="0" y="1215428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9378" cy="124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180938" y="5280126"/>
          <a:ext cx="8662504" cy="885825"/>
        </p:xfrm>
        <a:graphic>
          <a:graphicData uri="http://schemas.openxmlformats.org/drawingml/2006/table">
            <a:tbl>
              <a:tblPr/>
              <a:tblGrid>
                <a:gridCol w="10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7AD">
                            <a:alpha val="100000"/>
                          </a:srgbClr>
                        </a:gs>
                        <a:gs pos="100000">
                          <a:srgbClr val="FFA9F9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419230" y="3488436"/>
            <a:ext cx="6632974" cy="437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-US" sz="251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return n * factorial(n - 1)</a:t>
            </a:r>
          </a:p>
          <a:p>
            <a:pPr algn="l">
              <a:lnSpc>
                <a:spcPts val="3521"/>
              </a:lnSpc>
            </a:pPr>
            <a:endParaRPr lang="en-US" sz="2515" b="1">
              <a:solidFill>
                <a:srgbClr val="5E17E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3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982" y="3497961"/>
            <a:ext cx="365629" cy="44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567</a:t>
            </a:r>
          </a:p>
          <a:p>
            <a:pPr algn="ctr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  <a:p>
            <a:pPr algn="ctr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81012" y="2928942"/>
            <a:ext cx="6062352" cy="43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Return the value to call #1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8655" y="11518"/>
            <a:ext cx="7708498" cy="100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5"/>
              </a:lnSpc>
              <a:spcBef>
                <a:spcPct val="0"/>
              </a:spcBef>
            </a:pPr>
            <a:r>
              <a:rPr lang="en-US" sz="3451" b="1" spc="-103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24.3 Executing Recursive Calls in Programs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33046" y="3328626"/>
            <a:ext cx="2578444" cy="2578444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54602" y="3328626"/>
            <a:ext cx="2578444" cy="2578444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6" name="Freeform 6"/>
          <p:cNvSpPr/>
          <p:nvPr/>
        </p:nvSpPr>
        <p:spPr>
          <a:xfrm rot="-5400000" flipH="1" flipV="1">
            <a:off x="11611489" y="3328626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3"/>
                </a:moveTo>
                <a:lnTo>
                  <a:pt x="0" y="2578443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 rot="-5400000">
            <a:off x="3876158" y="3328626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0" y="0"/>
                </a:moveTo>
                <a:lnTo>
                  <a:pt x="2578444" y="0"/>
                </a:lnTo>
                <a:lnTo>
                  <a:pt x="2578444" y="2578443"/>
                </a:lnTo>
                <a:lnTo>
                  <a:pt x="0" y="2578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6004647" y="923267"/>
            <a:ext cx="6278706" cy="2138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1"/>
              </a:lnSpc>
            </a:pPr>
            <a:r>
              <a:rPr lang="en-US" sz="6868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 </a:t>
            </a:r>
          </a:p>
          <a:p>
            <a:pPr marL="0" lvl="0" indent="0" algn="ctr">
              <a:lnSpc>
                <a:spcPts val="8241"/>
              </a:lnSpc>
              <a:spcBef>
                <a:spcPct val="0"/>
              </a:spcBef>
            </a:pPr>
            <a:r>
              <a:rPr lang="en-US" sz="6868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Outline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63485" y="3904084"/>
            <a:ext cx="1614893" cy="147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1"/>
              </a:lnSpc>
              <a:spcBef>
                <a:spcPct val="0"/>
              </a:spcBef>
            </a:pPr>
            <a:r>
              <a:rPr lang="en-US" sz="194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The Recursive Approach to Problem Solving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24902" y="3462440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24.1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16457" y="4072040"/>
            <a:ext cx="2254664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12"/>
              </a:lnSpc>
              <a:spcBef>
                <a:spcPct val="0"/>
              </a:spcBef>
            </a:pPr>
            <a:r>
              <a:rPr lang="en-US" sz="234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Building and Visualising Recursive Functions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17086" y="3462440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24.2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71196" y="4132204"/>
            <a:ext cx="1653475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2"/>
              </a:lnSpc>
              <a:spcBef>
                <a:spcPct val="0"/>
              </a:spcBef>
            </a:pPr>
            <a:r>
              <a:rPr lang="en-US" sz="219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Executing Recursive Calls in Programs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94701" y="4338740"/>
            <a:ext cx="2053603" cy="138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43"/>
              </a:lnSpc>
              <a:spcBef>
                <a:spcPct val="0"/>
              </a:spcBef>
            </a:pPr>
            <a:r>
              <a:rPr lang="en-US" sz="228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Evaluating the Pros and Cons of Recursion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73414" y="3881540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24.4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95530" y="3494509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24.3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721503" y="2909738"/>
            <a:ext cx="4490357" cy="41148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0" y="0"/>
                </a:moveTo>
                <a:lnTo>
                  <a:pt x="4490357" y="0"/>
                </a:lnTo>
                <a:lnTo>
                  <a:pt x="44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1047"/>
            <a:ext cx="8482213" cy="91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9"/>
              </a:lnSpc>
              <a:spcBef>
                <a:spcPct val="0"/>
              </a:spcBef>
            </a:pPr>
            <a:r>
              <a:rPr lang="en-US" sz="3115" b="1" spc="-9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24.4 Evaluating the Pros and Cons of Recursion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2799723" y="2277719"/>
          <a:ext cx="12688554" cy="6403414"/>
        </p:xfrm>
        <a:graphic>
          <a:graphicData uri="http://schemas.openxmlformats.org/drawingml/2006/table">
            <a:tbl>
              <a:tblPr/>
              <a:tblGrid>
                <a:gridCol w="6344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4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9493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Benefits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Drawbacks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60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Recursive code is often more elegant and readable, aligning closely with the problem statement. It simplifies complex problems by expressing them in a natural, easy-to-understand manner.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Recursive function calls can lead to a stack overflow due to increased memory consumption. This is a concern, especially in scenarios with deep recursion.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321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Recursion is effective for solving problems by breaking them into smaller, similar sub-problems. This divide-and-conquer strategy enhances code modularity and problem-solving.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Recursive solutions may not be as efficient as their iterative counterparts, and some languages may not optimise certain recursive patterns, impacting performance. Consideration of performance is crucial in resource-sensitive applications.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8428" y="-9525"/>
            <a:ext cx="7769104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3592" b="1" spc="-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24.1 The Recursive Approach to Problem Solving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1962938" y="4820946"/>
            <a:ext cx="14577784" cy="1215729"/>
            <a:chOff x="0" y="0"/>
            <a:chExt cx="3839416" cy="3201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27085" y="0"/>
                  </a:moveTo>
                  <a:lnTo>
                    <a:pt x="3812332" y="0"/>
                  </a:lnTo>
                  <a:cubicBezTo>
                    <a:pt x="3827290" y="0"/>
                    <a:pt x="3839416" y="12126"/>
                    <a:pt x="3839416" y="27085"/>
                  </a:cubicBezTo>
                  <a:lnTo>
                    <a:pt x="3839416" y="293107"/>
                  </a:lnTo>
                  <a:cubicBezTo>
                    <a:pt x="3839416" y="300291"/>
                    <a:pt x="3836563" y="307180"/>
                    <a:pt x="3831484" y="312259"/>
                  </a:cubicBezTo>
                  <a:cubicBezTo>
                    <a:pt x="3826404" y="317339"/>
                    <a:pt x="3819515" y="320192"/>
                    <a:pt x="3812332" y="320192"/>
                  </a:cubicBezTo>
                  <a:lnTo>
                    <a:pt x="27085" y="320192"/>
                  </a:lnTo>
                  <a:cubicBezTo>
                    <a:pt x="12126" y="320192"/>
                    <a:pt x="0" y="308066"/>
                    <a:pt x="0" y="293107"/>
                  </a:cubicBezTo>
                  <a:lnTo>
                    <a:pt x="0" y="27085"/>
                  </a:lnTo>
                  <a:cubicBezTo>
                    <a:pt x="0" y="12126"/>
                    <a:pt x="12126" y="0"/>
                    <a:pt x="2708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4809" y="1938701"/>
            <a:ext cx="1623409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What is a recursive routine?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4809" y="2694896"/>
            <a:ext cx="1760632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recursive routine is a function or algorithm that </a:t>
            </a:r>
            <a:r>
              <a:rPr lang="en-US" sz="3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calls itself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during its execution, either directly or indirectly, to solve a smaller instance of the same problem.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4809" y="4095750"/>
            <a:ext cx="48465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Eg. The factorial problem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78557" y="5086350"/>
            <a:ext cx="48465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4! = 4 x 3 x 2 x 1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5" name="Group 5"/>
          <p:cNvGrpSpPr/>
          <p:nvPr/>
        </p:nvGrpSpPr>
        <p:grpSpPr>
          <a:xfrm>
            <a:off x="1962938" y="4820946"/>
            <a:ext cx="14577784" cy="1215729"/>
            <a:chOff x="0" y="0"/>
            <a:chExt cx="3839416" cy="3201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27085" y="0"/>
                  </a:moveTo>
                  <a:lnTo>
                    <a:pt x="3812332" y="0"/>
                  </a:lnTo>
                  <a:cubicBezTo>
                    <a:pt x="3827290" y="0"/>
                    <a:pt x="3839416" y="12126"/>
                    <a:pt x="3839416" y="27085"/>
                  </a:cubicBezTo>
                  <a:lnTo>
                    <a:pt x="3839416" y="293107"/>
                  </a:lnTo>
                  <a:cubicBezTo>
                    <a:pt x="3839416" y="300291"/>
                    <a:pt x="3836563" y="307180"/>
                    <a:pt x="3831484" y="312259"/>
                  </a:cubicBezTo>
                  <a:cubicBezTo>
                    <a:pt x="3826404" y="317339"/>
                    <a:pt x="3819515" y="320192"/>
                    <a:pt x="3812332" y="320192"/>
                  </a:cubicBezTo>
                  <a:lnTo>
                    <a:pt x="27085" y="320192"/>
                  </a:lnTo>
                  <a:cubicBezTo>
                    <a:pt x="12126" y="320192"/>
                    <a:pt x="0" y="308066"/>
                    <a:pt x="0" y="293107"/>
                  </a:cubicBezTo>
                  <a:lnTo>
                    <a:pt x="0" y="27085"/>
                  </a:lnTo>
                  <a:cubicBezTo>
                    <a:pt x="0" y="12126"/>
                    <a:pt x="12126" y="0"/>
                    <a:pt x="2708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4809" y="1938701"/>
            <a:ext cx="1623409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What is a recursive routine?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4809" y="2694896"/>
            <a:ext cx="1760632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recursive routine is a function or algorithm that </a:t>
            </a:r>
            <a:r>
              <a:rPr lang="en-US" sz="3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calls itself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during its execution, either directly or indirectly, to solve a smaller instance of the same problem.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4809" y="4095750"/>
            <a:ext cx="48465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Eg. The factorial problem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78557" y="5086350"/>
            <a:ext cx="48465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4! = 4 x 3 x 2 x 1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962938" y="7065375"/>
            <a:ext cx="14577784" cy="1215729"/>
            <a:chOff x="0" y="0"/>
            <a:chExt cx="3839416" cy="3201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27085" y="0"/>
                  </a:moveTo>
                  <a:lnTo>
                    <a:pt x="3812332" y="0"/>
                  </a:lnTo>
                  <a:cubicBezTo>
                    <a:pt x="3827290" y="0"/>
                    <a:pt x="3839416" y="12126"/>
                    <a:pt x="3839416" y="27085"/>
                  </a:cubicBezTo>
                  <a:lnTo>
                    <a:pt x="3839416" y="293107"/>
                  </a:lnTo>
                  <a:cubicBezTo>
                    <a:pt x="3839416" y="300291"/>
                    <a:pt x="3836563" y="307180"/>
                    <a:pt x="3831484" y="312259"/>
                  </a:cubicBezTo>
                  <a:cubicBezTo>
                    <a:pt x="3826404" y="317339"/>
                    <a:pt x="3819515" y="320192"/>
                    <a:pt x="3812332" y="320192"/>
                  </a:cubicBezTo>
                  <a:lnTo>
                    <a:pt x="27085" y="320192"/>
                  </a:lnTo>
                  <a:cubicBezTo>
                    <a:pt x="12126" y="320192"/>
                    <a:pt x="0" y="308066"/>
                    <a:pt x="0" y="293107"/>
                  </a:cubicBezTo>
                  <a:lnTo>
                    <a:pt x="0" y="27085"/>
                  </a:lnTo>
                  <a:cubicBezTo>
                    <a:pt x="0" y="12126"/>
                    <a:pt x="12126" y="0"/>
                    <a:pt x="2708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078557" y="7330779"/>
            <a:ext cx="48465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4! = 4 x 3!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61497" y="6208565"/>
            <a:ext cx="48465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8428" y="-9525"/>
            <a:ext cx="7769104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3592" b="1" spc="-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24.1 The Recursive Approach to Problem Solving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384809" y="1938701"/>
            <a:ext cx="1623409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What is a recursive routine?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4809" y="2694896"/>
            <a:ext cx="1760632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recursive routine is a function or algorithm that </a:t>
            </a:r>
            <a:r>
              <a:rPr lang="en-US" sz="3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calls itself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during its execution, either directly or indirectly, to solve a smaller instance of the same problem.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4809" y="3988039"/>
            <a:ext cx="48465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Eg. The factorial problem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254256" y="4597639"/>
            <a:ext cx="11735371" cy="978683"/>
            <a:chOff x="0" y="0"/>
            <a:chExt cx="3839416" cy="3201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33645" y="0"/>
                  </a:moveTo>
                  <a:lnTo>
                    <a:pt x="3805771" y="0"/>
                  </a:lnTo>
                  <a:cubicBezTo>
                    <a:pt x="3824353" y="0"/>
                    <a:pt x="3839416" y="15063"/>
                    <a:pt x="3839416" y="33645"/>
                  </a:cubicBezTo>
                  <a:lnTo>
                    <a:pt x="3839416" y="286547"/>
                  </a:lnTo>
                  <a:cubicBezTo>
                    <a:pt x="3839416" y="295470"/>
                    <a:pt x="3835872" y="304028"/>
                    <a:pt x="3829562" y="310338"/>
                  </a:cubicBezTo>
                  <a:cubicBezTo>
                    <a:pt x="3823252" y="316647"/>
                    <a:pt x="3814695" y="320192"/>
                    <a:pt x="3805771" y="320192"/>
                  </a:cubicBezTo>
                  <a:lnTo>
                    <a:pt x="33645" y="320192"/>
                  </a:lnTo>
                  <a:cubicBezTo>
                    <a:pt x="15063" y="320192"/>
                    <a:pt x="0" y="305129"/>
                    <a:pt x="0" y="286547"/>
                  </a:cubicBezTo>
                  <a:lnTo>
                    <a:pt x="0" y="33645"/>
                  </a:lnTo>
                  <a:cubicBezTo>
                    <a:pt x="0" y="24722"/>
                    <a:pt x="3545" y="16164"/>
                    <a:pt x="9854" y="9854"/>
                  </a:cubicBezTo>
                  <a:cubicBezTo>
                    <a:pt x="16164" y="3545"/>
                    <a:pt x="24722" y="0"/>
                    <a:pt x="3364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567401" y="4819201"/>
            <a:ext cx="3901593" cy="4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  <a:spcBef>
                <a:spcPct val="0"/>
              </a:spcBef>
            </a:pPr>
            <a:r>
              <a:rPr lang="en-US" sz="24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4! = 4 x 3!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254256" y="5671573"/>
            <a:ext cx="11735371" cy="978683"/>
            <a:chOff x="0" y="0"/>
            <a:chExt cx="3839416" cy="3201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33645" y="0"/>
                  </a:moveTo>
                  <a:lnTo>
                    <a:pt x="3805771" y="0"/>
                  </a:lnTo>
                  <a:cubicBezTo>
                    <a:pt x="3824353" y="0"/>
                    <a:pt x="3839416" y="15063"/>
                    <a:pt x="3839416" y="33645"/>
                  </a:cubicBezTo>
                  <a:lnTo>
                    <a:pt x="3839416" y="286547"/>
                  </a:lnTo>
                  <a:cubicBezTo>
                    <a:pt x="3839416" y="295470"/>
                    <a:pt x="3835872" y="304028"/>
                    <a:pt x="3829562" y="310338"/>
                  </a:cubicBezTo>
                  <a:cubicBezTo>
                    <a:pt x="3823252" y="316647"/>
                    <a:pt x="3814695" y="320192"/>
                    <a:pt x="3805771" y="320192"/>
                  </a:cubicBezTo>
                  <a:lnTo>
                    <a:pt x="33645" y="320192"/>
                  </a:lnTo>
                  <a:cubicBezTo>
                    <a:pt x="15063" y="320192"/>
                    <a:pt x="0" y="305129"/>
                    <a:pt x="0" y="286547"/>
                  </a:cubicBezTo>
                  <a:lnTo>
                    <a:pt x="0" y="33645"/>
                  </a:lnTo>
                  <a:cubicBezTo>
                    <a:pt x="0" y="24722"/>
                    <a:pt x="3545" y="16164"/>
                    <a:pt x="9854" y="9854"/>
                  </a:cubicBezTo>
                  <a:cubicBezTo>
                    <a:pt x="16164" y="3545"/>
                    <a:pt x="24722" y="0"/>
                    <a:pt x="3364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567401" y="5893134"/>
            <a:ext cx="3901593" cy="4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  <a:spcBef>
                <a:spcPct val="0"/>
              </a:spcBef>
            </a:pPr>
            <a:r>
              <a:rPr lang="en-US" sz="24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3! = 3 x 2!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268962" y="6745506"/>
            <a:ext cx="11735371" cy="978683"/>
            <a:chOff x="0" y="0"/>
            <a:chExt cx="3839416" cy="32019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33645" y="0"/>
                  </a:moveTo>
                  <a:lnTo>
                    <a:pt x="3805771" y="0"/>
                  </a:lnTo>
                  <a:cubicBezTo>
                    <a:pt x="3824353" y="0"/>
                    <a:pt x="3839416" y="15063"/>
                    <a:pt x="3839416" y="33645"/>
                  </a:cubicBezTo>
                  <a:lnTo>
                    <a:pt x="3839416" y="286547"/>
                  </a:lnTo>
                  <a:cubicBezTo>
                    <a:pt x="3839416" y="295470"/>
                    <a:pt x="3835872" y="304028"/>
                    <a:pt x="3829562" y="310338"/>
                  </a:cubicBezTo>
                  <a:cubicBezTo>
                    <a:pt x="3823252" y="316647"/>
                    <a:pt x="3814695" y="320192"/>
                    <a:pt x="3805771" y="320192"/>
                  </a:cubicBezTo>
                  <a:lnTo>
                    <a:pt x="33645" y="320192"/>
                  </a:lnTo>
                  <a:cubicBezTo>
                    <a:pt x="15063" y="320192"/>
                    <a:pt x="0" y="305129"/>
                    <a:pt x="0" y="286547"/>
                  </a:cubicBezTo>
                  <a:lnTo>
                    <a:pt x="0" y="33645"/>
                  </a:lnTo>
                  <a:cubicBezTo>
                    <a:pt x="0" y="24722"/>
                    <a:pt x="3545" y="16164"/>
                    <a:pt x="9854" y="9854"/>
                  </a:cubicBezTo>
                  <a:cubicBezTo>
                    <a:pt x="16164" y="3545"/>
                    <a:pt x="24722" y="0"/>
                    <a:pt x="3364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582106" y="6967067"/>
            <a:ext cx="3901593" cy="4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  <a:spcBef>
                <a:spcPct val="0"/>
              </a:spcBef>
            </a:pPr>
            <a:r>
              <a:rPr lang="en-US" sz="24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2! = 2 x 1!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3268962" y="7819439"/>
            <a:ext cx="11735371" cy="978683"/>
            <a:chOff x="0" y="0"/>
            <a:chExt cx="3839416" cy="32019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33645" y="0"/>
                  </a:moveTo>
                  <a:lnTo>
                    <a:pt x="3805771" y="0"/>
                  </a:lnTo>
                  <a:cubicBezTo>
                    <a:pt x="3824353" y="0"/>
                    <a:pt x="3839416" y="15063"/>
                    <a:pt x="3839416" y="33645"/>
                  </a:cubicBezTo>
                  <a:lnTo>
                    <a:pt x="3839416" y="286547"/>
                  </a:lnTo>
                  <a:cubicBezTo>
                    <a:pt x="3839416" y="295470"/>
                    <a:pt x="3835872" y="304028"/>
                    <a:pt x="3829562" y="310338"/>
                  </a:cubicBezTo>
                  <a:cubicBezTo>
                    <a:pt x="3823252" y="316647"/>
                    <a:pt x="3814695" y="320192"/>
                    <a:pt x="3805771" y="320192"/>
                  </a:cubicBezTo>
                  <a:lnTo>
                    <a:pt x="33645" y="320192"/>
                  </a:lnTo>
                  <a:cubicBezTo>
                    <a:pt x="15063" y="320192"/>
                    <a:pt x="0" y="305129"/>
                    <a:pt x="0" y="286547"/>
                  </a:cubicBezTo>
                  <a:lnTo>
                    <a:pt x="0" y="33645"/>
                  </a:lnTo>
                  <a:cubicBezTo>
                    <a:pt x="0" y="24722"/>
                    <a:pt x="3545" y="16164"/>
                    <a:pt x="9854" y="9854"/>
                  </a:cubicBezTo>
                  <a:cubicBezTo>
                    <a:pt x="16164" y="3545"/>
                    <a:pt x="24722" y="0"/>
                    <a:pt x="3364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582106" y="8041001"/>
            <a:ext cx="3901593" cy="4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  <a:spcBef>
                <a:spcPct val="0"/>
              </a:spcBef>
            </a:pPr>
            <a:r>
              <a:rPr lang="en-US" sz="24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1! = 1 x 0!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268962" y="8893373"/>
            <a:ext cx="11735371" cy="978683"/>
            <a:chOff x="0" y="0"/>
            <a:chExt cx="3839416" cy="32019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33645" y="0"/>
                  </a:moveTo>
                  <a:lnTo>
                    <a:pt x="3805771" y="0"/>
                  </a:lnTo>
                  <a:cubicBezTo>
                    <a:pt x="3824353" y="0"/>
                    <a:pt x="3839416" y="15063"/>
                    <a:pt x="3839416" y="33645"/>
                  </a:cubicBezTo>
                  <a:lnTo>
                    <a:pt x="3839416" y="286547"/>
                  </a:lnTo>
                  <a:cubicBezTo>
                    <a:pt x="3839416" y="295470"/>
                    <a:pt x="3835872" y="304028"/>
                    <a:pt x="3829562" y="310338"/>
                  </a:cubicBezTo>
                  <a:cubicBezTo>
                    <a:pt x="3823252" y="316647"/>
                    <a:pt x="3814695" y="320192"/>
                    <a:pt x="3805771" y="320192"/>
                  </a:cubicBezTo>
                  <a:lnTo>
                    <a:pt x="33645" y="320192"/>
                  </a:lnTo>
                  <a:cubicBezTo>
                    <a:pt x="15063" y="320192"/>
                    <a:pt x="0" y="305129"/>
                    <a:pt x="0" y="286547"/>
                  </a:cubicBezTo>
                  <a:lnTo>
                    <a:pt x="0" y="33645"/>
                  </a:lnTo>
                  <a:cubicBezTo>
                    <a:pt x="0" y="24722"/>
                    <a:pt x="3545" y="16164"/>
                    <a:pt x="9854" y="9854"/>
                  </a:cubicBezTo>
                  <a:cubicBezTo>
                    <a:pt x="16164" y="3545"/>
                    <a:pt x="24722" y="0"/>
                    <a:pt x="3364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582106" y="9114934"/>
            <a:ext cx="3901593" cy="4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  <a:spcBef>
                <a:spcPct val="0"/>
              </a:spcBef>
            </a:pPr>
            <a:r>
              <a:rPr lang="en-US" sz="24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0! = 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48428" y="-9525"/>
            <a:ext cx="7769104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3592" b="1" spc="-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24.1 The Recursive Approach to Problem Solving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5" name="Group 5"/>
          <p:cNvGrpSpPr/>
          <p:nvPr/>
        </p:nvGrpSpPr>
        <p:grpSpPr>
          <a:xfrm>
            <a:off x="1716748" y="4807189"/>
            <a:ext cx="11735371" cy="978683"/>
            <a:chOff x="0" y="0"/>
            <a:chExt cx="3839416" cy="3201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33645" y="0"/>
                  </a:moveTo>
                  <a:lnTo>
                    <a:pt x="3805771" y="0"/>
                  </a:lnTo>
                  <a:cubicBezTo>
                    <a:pt x="3824353" y="0"/>
                    <a:pt x="3839416" y="15063"/>
                    <a:pt x="3839416" y="33645"/>
                  </a:cubicBezTo>
                  <a:lnTo>
                    <a:pt x="3839416" y="286547"/>
                  </a:lnTo>
                  <a:cubicBezTo>
                    <a:pt x="3839416" y="295470"/>
                    <a:pt x="3835872" y="304028"/>
                    <a:pt x="3829562" y="310338"/>
                  </a:cubicBezTo>
                  <a:cubicBezTo>
                    <a:pt x="3823252" y="316647"/>
                    <a:pt x="3814695" y="320192"/>
                    <a:pt x="3805771" y="320192"/>
                  </a:cubicBezTo>
                  <a:lnTo>
                    <a:pt x="33645" y="320192"/>
                  </a:lnTo>
                  <a:cubicBezTo>
                    <a:pt x="15063" y="320192"/>
                    <a:pt x="0" y="305129"/>
                    <a:pt x="0" y="286547"/>
                  </a:cubicBezTo>
                  <a:lnTo>
                    <a:pt x="0" y="33645"/>
                  </a:lnTo>
                  <a:cubicBezTo>
                    <a:pt x="0" y="24722"/>
                    <a:pt x="3545" y="16164"/>
                    <a:pt x="9854" y="9854"/>
                  </a:cubicBezTo>
                  <a:cubicBezTo>
                    <a:pt x="16164" y="3545"/>
                    <a:pt x="24722" y="0"/>
                    <a:pt x="3364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16748" y="5881123"/>
            <a:ext cx="11735371" cy="978683"/>
            <a:chOff x="0" y="0"/>
            <a:chExt cx="3839416" cy="3201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33645" y="0"/>
                  </a:moveTo>
                  <a:lnTo>
                    <a:pt x="3805771" y="0"/>
                  </a:lnTo>
                  <a:cubicBezTo>
                    <a:pt x="3824353" y="0"/>
                    <a:pt x="3839416" y="15063"/>
                    <a:pt x="3839416" y="33645"/>
                  </a:cubicBezTo>
                  <a:lnTo>
                    <a:pt x="3839416" y="286547"/>
                  </a:lnTo>
                  <a:cubicBezTo>
                    <a:pt x="3839416" y="295470"/>
                    <a:pt x="3835872" y="304028"/>
                    <a:pt x="3829562" y="310338"/>
                  </a:cubicBezTo>
                  <a:cubicBezTo>
                    <a:pt x="3823252" y="316647"/>
                    <a:pt x="3814695" y="320192"/>
                    <a:pt x="3805771" y="320192"/>
                  </a:cubicBezTo>
                  <a:lnTo>
                    <a:pt x="33645" y="320192"/>
                  </a:lnTo>
                  <a:cubicBezTo>
                    <a:pt x="15063" y="320192"/>
                    <a:pt x="0" y="305129"/>
                    <a:pt x="0" y="286547"/>
                  </a:cubicBezTo>
                  <a:lnTo>
                    <a:pt x="0" y="33645"/>
                  </a:lnTo>
                  <a:cubicBezTo>
                    <a:pt x="0" y="24722"/>
                    <a:pt x="3545" y="16164"/>
                    <a:pt x="9854" y="9854"/>
                  </a:cubicBezTo>
                  <a:cubicBezTo>
                    <a:pt x="16164" y="3545"/>
                    <a:pt x="24722" y="0"/>
                    <a:pt x="3364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31454" y="6955056"/>
            <a:ext cx="11735371" cy="978683"/>
            <a:chOff x="0" y="0"/>
            <a:chExt cx="3839416" cy="3201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33645" y="0"/>
                  </a:moveTo>
                  <a:lnTo>
                    <a:pt x="3805771" y="0"/>
                  </a:lnTo>
                  <a:cubicBezTo>
                    <a:pt x="3824353" y="0"/>
                    <a:pt x="3839416" y="15063"/>
                    <a:pt x="3839416" y="33645"/>
                  </a:cubicBezTo>
                  <a:lnTo>
                    <a:pt x="3839416" y="286547"/>
                  </a:lnTo>
                  <a:cubicBezTo>
                    <a:pt x="3839416" y="295470"/>
                    <a:pt x="3835872" y="304028"/>
                    <a:pt x="3829562" y="310338"/>
                  </a:cubicBezTo>
                  <a:cubicBezTo>
                    <a:pt x="3823252" y="316647"/>
                    <a:pt x="3814695" y="320192"/>
                    <a:pt x="3805771" y="320192"/>
                  </a:cubicBezTo>
                  <a:lnTo>
                    <a:pt x="33645" y="320192"/>
                  </a:lnTo>
                  <a:cubicBezTo>
                    <a:pt x="15063" y="320192"/>
                    <a:pt x="0" y="305129"/>
                    <a:pt x="0" y="286547"/>
                  </a:cubicBezTo>
                  <a:lnTo>
                    <a:pt x="0" y="33645"/>
                  </a:lnTo>
                  <a:cubicBezTo>
                    <a:pt x="0" y="24722"/>
                    <a:pt x="3545" y="16164"/>
                    <a:pt x="9854" y="9854"/>
                  </a:cubicBezTo>
                  <a:cubicBezTo>
                    <a:pt x="16164" y="3545"/>
                    <a:pt x="24722" y="0"/>
                    <a:pt x="3364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31454" y="8028989"/>
            <a:ext cx="11735371" cy="978683"/>
            <a:chOff x="0" y="0"/>
            <a:chExt cx="3839416" cy="3201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33645" y="0"/>
                  </a:moveTo>
                  <a:lnTo>
                    <a:pt x="3805771" y="0"/>
                  </a:lnTo>
                  <a:cubicBezTo>
                    <a:pt x="3824353" y="0"/>
                    <a:pt x="3839416" y="15063"/>
                    <a:pt x="3839416" y="33645"/>
                  </a:cubicBezTo>
                  <a:lnTo>
                    <a:pt x="3839416" y="286547"/>
                  </a:lnTo>
                  <a:cubicBezTo>
                    <a:pt x="3839416" y="295470"/>
                    <a:pt x="3835872" y="304028"/>
                    <a:pt x="3829562" y="310338"/>
                  </a:cubicBezTo>
                  <a:cubicBezTo>
                    <a:pt x="3823252" y="316647"/>
                    <a:pt x="3814695" y="320192"/>
                    <a:pt x="3805771" y="320192"/>
                  </a:cubicBezTo>
                  <a:lnTo>
                    <a:pt x="33645" y="320192"/>
                  </a:lnTo>
                  <a:cubicBezTo>
                    <a:pt x="15063" y="320192"/>
                    <a:pt x="0" y="305129"/>
                    <a:pt x="0" y="286547"/>
                  </a:cubicBezTo>
                  <a:lnTo>
                    <a:pt x="0" y="33645"/>
                  </a:lnTo>
                  <a:cubicBezTo>
                    <a:pt x="0" y="24722"/>
                    <a:pt x="3545" y="16164"/>
                    <a:pt x="9854" y="9854"/>
                  </a:cubicBezTo>
                  <a:cubicBezTo>
                    <a:pt x="16164" y="3545"/>
                    <a:pt x="24722" y="0"/>
                    <a:pt x="3364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31454" y="9102923"/>
            <a:ext cx="11735371" cy="978683"/>
            <a:chOff x="0" y="0"/>
            <a:chExt cx="3839416" cy="3201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39416" cy="320192"/>
            </a:xfrm>
            <a:custGeom>
              <a:avLst/>
              <a:gdLst/>
              <a:ahLst/>
              <a:cxnLst/>
              <a:rect l="l" t="t" r="r" b="b"/>
              <a:pathLst>
                <a:path w="3839416" h="320192">
                  <a:moveTo>
                    <a:pt x="33645" y="0"/>
                  </a:moveTo>
                  <a:lnTo>
                    <a:pt x="3805771" y="0"/>
                  </a:lnTo>
                  <a:cubicBezTo>
                    <a:pt x="3824353" y="0"/>
                    <a:pt x="3839416" y="15063"/>
                    <a:pt x="3839416" y="33645"/>
                  </a:cubicBezTo>
                  <a:lnTo>
                    <a:pt x="3839416" y="286547"/>
                  </a:lnTo>
                  <a:cubicBezTo>
                    <a:pt x="3839416" y="295470"/>
                    <a:pt x="3835872" y="304028"/>
                    <a:pt x="3829562" y="310338"/>
                  </a:cubicBezTo>
                  <a:cubicBezTo>
                    <a:pt x="3823252" y="316647"/>
                    <a:pt x="3814695" y="320192"/>
                    <a:pt x="3805771" y="320192"/>
                  </a:cubicBezTo>
                  <a:lnTo>
                    <a:pt x="33645" y="320192"/>
                  </a:lnTo>
                  <a:cubicBezTo>
                    <a:pt x="15063" y="320192"/>
                    <a:pt x="0" y="305129"/>
                    <a:pt x="0" y="286547"/>
                  </a:cubicBezTo>
                  <a:lnTo>
                    <a:pt x="0" y="33645"/>
                  </a:lnTo>
                  <a:cubicBezTo>
                    <a:pt x="0" y="24722"/>
                    <a:pt x="3545" y="16164"/>
                    <a:pt x="9854" y="9854"/>
                  </a:cubicBezTo>
                  <a:cubicBezTo>
                    <a:pt x="16164" y="3545"/>
                    <a:pt x="24722" y="0"/>
                    <a:pt x="3364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3839416" cy="348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10800000">
            <a:off x="13596240" y="5066851"/>
            <a:ext cx="726945" cy="3589854"/>
          </a:xfrm>
          <a:custGeom>
            <a:avLst/>
            <a:gdLst/>
            <a:ahLst/>
            <a:cxnLst/>
            <a:rect l="l" t="t" r="r" b="b"/>
            <a:pathLst>
              <a:path w="726945" h="3589854">
                <a:moveTo>
                  <a:pt x="0" y="0"/>
                </a:moveTo>
                <a:lnTo>
                  <a:pt x="726946" y="0"/>
                </a:lnTo>
                <a:lnTo>
                  <a:pt x="726946" y="3589854"/>
                </a:lnTo>
                <a:lnTo>
                  <a:pt x="0" y="3589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1" name="TextBox 21"/>
          <p:cNvSpPr txBox="1"/>
          <p:nvPr/>
        </p:nvSpPr>
        <p:spPr>
          <a:xfrm>
            <a:off x="384809" y="1938701"/>
            <a:ext cx="1623409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What is a recursive routine?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84809" y="2694896"/>
            <a:ext cx="1760632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recursive routine is a function or algorithm that </a:t>
            </a:r>
            <a:r>
              <a:rPr lang="en-US" sz="3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calls itself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during its execution, either directly or indirectly, to solve a smaller instance of the same problem.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4809" y="3988039"/>
            <a:ext cx="48465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Eg. The factorial problem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29893" y="5028751"/>
            <a:ext cx="3901593" cy="4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  <a:spcBef>
                <a:spcPct val="0"/>
              </a:spcBef>
            </a:pPr>
            <a:r>
              <a:rPr lang="en-US" sz="24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4! = 4 x 3!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29893" y="6102684"/>
            <a:ext cx="3901593" cy="4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  <a:spcBef>
                <a:spcPct val="0"/>
              </a:spcBef>
            </a:pPr>
            <a:r>
              <a:rPr lang="en-US" sz="24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3! = 3 x 2!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44598" y="7176617"/>
            <a:ext cx="3901593" cy="4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  <a:spcBef>
                <a:spcPct val="0"/>
              </a:spcBef>
            </a:pPr>
            <a:r>
              <a:rPr lang="en-US" sz="24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2! = 2 x 1!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44598" y="8250551"/>
            <a:ext cx="3901593" cy="4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  <a:spcBef>
                <a:spcPct val="0"/>
              </a:spcBef>
            </a:pPr>
            <a:r>
              <a:rPr lang="en-US" sz="24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1! = 1 x 0!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044598" y="9324484"/>
            <a:ext cx="3901593" cy="4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  <a:spcBef>
                <a:spcPct val="0"/>
              </a:spcBef>
            </a:pPr>
            <a:r>
              <a:rPr lang="en-US" sz="24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0! = 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849850" y="9295909"/>
            <a:ext cx="2213000" cy="59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5"/>
              </a:lnSpc>
            </a:pPr>
            <a:r>
              <a:rPr lang="en-US" sz="351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Base Case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561236" y="6707041"/>
            <a:ext cx="2815977" cy="59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5"/>
              </a:lnSpc>
            </a:pPr>
            <a:r>
              <a:rPr lang="en-US" sz="351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n! = n x (n-1)!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466061" y="6177285"/>
            <a:ext cx="2911153" cy="59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5"/>
              </a:lnSpc>
            </a:pPr>
            <a:r>
              <a:rPr lang="en-US" sz="3518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General Case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8428" y="-9525"/>
            <a:ext cx="7769104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3592" b="1" spc="-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24.1 The Recursive Approach to Problem Solving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11080"/>
            <a:ext cx="8482213" cy="89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7"/>
              </a:lnSpc>
              <a:spcBef>
                <a:spcPct val="0"/>
              </a:spcBef>
            </a:pPr>
            <a:r>
              <a:rPr lang="en-US" sz="3015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24.2 Building and Visualising Recursive Functions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2167942" y="3756610"/>
            <a:ext cx="6961353" cy="4947297"/>
            <a:chOff x="0" y="0"/>
            <a:chExt cx="1919080" cy="13638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9081" cy="1363853"/>
            </a:xfrm>
            <a:custGeom>
              <a:avLst/>
              <a:gdLst/>
              <a:ahLst/>
              <a:cxnLst/>
              <a:rect l="l" t="t" r="r" b="b"/>
              <a:pathLst>
                <a:path w="1919081" h="1363853">
                  <a:moveTo>
                    <a:pt x="0" y="0"/>
                  </a:moveTo>
                  <a:lnTo>
                    <a:pt x="1919081" y="0"/>
                  </a:lnTo>
                  <a:lnTo>
                    <a:pt x="1919081" y="1363853"/>
                  </a:lnTo>
                  <a:lnTo>
                    <a:pt x="0" y="13638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919080" cy="1392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840864" y="3035335"/>
            <a:ext cx="2893354" cy="857447"/>
            <a:chOff x="0" y="0"/>
            <a:chExt cx="812800" cy="2408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02046" y="1877010"/>
            <a:ext cx="1576908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Python code for calculating factorial (Recursive method)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09915" y="3884701"/>
            <a:ext cx="6632974" cy="446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 or 1: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5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88399" y="3240995"/>
            <a:ext cx="1998284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(5)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2167942" y="3756610"/>
            <a:ext cx="6961353" cy="4947297"/>
            <a:chOff x="0" y="0"/>
            <a:chExt cx="1919080" cy="136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081" cy="1363853"/>
            </a:xfrm>
            <a:custGeom>
              <a:avLst/>
              <a:gdLst/>
              <a:ahLst/>
              <a:cxnLst/>
              <a:rect l="l" t="t" r="r" b="b"/>
              <a:pathLst>
                <a:path w="1919081" h="1363853">
                  <a:moveTo>
                    <a:pt x="0" y="0"/>
                  </a:moveTo>
                  <a:lnTo>
                    <a:pt x="1919081" y="0"/>
                  </a:lnTo>
                  <a:lnTo>
                    <a:pt x="1919081" y="1363853"/>
                  </a:lnTo>
                  <a:lnTo>
                    <a:pt x="0" y="136385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19080" cy="1392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40864" y="3035335"/>
            <a:ext cx="2893354" cy="857447"/>
            <a:chOff x="0" y="0"/>
            <a:chExt cx="812800" cy="240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40864" y="4157444"/>
            <a:ext cx="2893354" cy="857447"/>
            <a:chOff x="0" y="0"/>
            <a:chExt cx="812800" cy="2408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40874"/>
            </a:xfrm>
            <a:custGeom>
              <a:avLst/>
              <a:gdLst/>
              <a:ahLst/>
              <a:cxnLst/>
              <a:rect l="l" t="t" r="r" b="b"/>
              <a:pathLst>
                <a:path w="812800" h="240874">
                  <a:moveTo>
                    <a:pt x="120437" y="0"/>
                  </a:moveTo>
                  <a:lnTo>
                    <a:pt x="692363" y="0"/>
                  </a:lnTo>
                  <a:cubicBezTo>
                    <a:pt x="724305" y="0"/>
                    <a:pt x="754939" y="12689"/>
                    <a:pt x="777525" y="35275"/>
                  </a:cubicBezTo>
                  <a:cubicBezTo>
                    <a:pt x="800111" y="57861"/>
                    <a:pt x="812800" y="88495"/>
                    <a:pt x="812800" y="120437"/>
                  </a:cubicBezTo>
                  <a:lnTo>
                    <a:pt x="812800" y="120437"/>
                  </a:lnTo>
                  <a:cubicBezTo>
                    <a:pt x="812800" y="186952"/>
                    <a:pt x="758879" y="240874"/>
                    <a:pt x="692363" y="240874"/>
                  </a:cubicBezTo>
                  <a:lnTo>
                    <a:pt x="120437" y="240874"/>
                  </a:lnTo>
                  <a:cubicBezTo>
                    <a:pt x="88495" y="240874"/>
                    <a:pt x="57861" y="228185"/>
                    <a:pt x="35275" y="205599"/>
                  </a:cubicBezTo>
                  <a:cubicBezTo>
                    <a:pt x="12689" y="183012"/>
                    <a:pt x="0" y="152379"/>
                    <a:pt x="0" y="120437"/>
                  </a:cubicBezTo>
                  <a:lnTo>
                    <a:pt x="0" y="120437"/>
                  </a:lnTo>
                  <a:cubicBezTo>
                    <a:pt x="0" y="88495"/>
                    <a:pt x="12689" y="57861"/>
                    <a:pt x="35275" y="35275"/>
                  </a:cubicBezTo>
                  <a:cubicBezTo>
                    <a:pt x="57861" y="12689"/>
                    <a:pt x="88495" y="0"/>
                    <a:pt x="12043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26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 flipV="1">
            <a:off x="11335669" y="3905534"/>
            <a:ext cx="744302" cy="266088"/>
          </a:xfrm>
          <a:custGeom>
            <a:avLst/>
            <a:gdLst/>
            <a:ahLst/>
            <a:cxnLst/>
            <a:rect l="l" t="t" r="r" b="b"/>
            <a:pathLst>
              <a:path w="744302" h="266088">
                <a:moveTo>
                  <a:pt x="0" y="266088"/>
                </a:moveTo>
                <a:lnTo>
                  <a:pt x="744302" y="266088"/>
                </a:lnTo>
                <a:lnTo>
                  <a:pt x="744302" y="0"/>
                </a:lnTo>
                <a:lnTo>
                  <a:pt x="0" y="0"/>
                </a:lnTo>
                <a:lnTo>
                  <a:pt x="0" y="2660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402046" y="1877010"/>
            <a:ext cx="1576908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Python code for calculating factorial (Recursive method)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9915" y="3884701"/>
            <a:ext cx="6632974" cy="446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 factorial(n):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if n == 0 or 1: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1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else: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return n * factorial(n - 1)</a:t>
            </a:r>
          </a:p>
          <a:p>
            <a:pPr algn="l">
              <a:lnSpc>
                <a:spcPts val="3521"/>
              </a:lnSpc>
            </a:pPr>
            <a:endParaRPr lang="en-US" sz="251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 Example usage: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number = 5</a:t>
            </a:r>
          </a:p>
          <a:p>
            <a:pPr algn="l">
              <a:lnSpc>
                <a:spcPts val="3521"/>
              </a:lnSpc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factorial(number)</a:t>
            </a:r>
          </a:p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print(f"The factorial of {number} is: {result}")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88399" y="3240995"/>
            <a:ext cx="1998284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factorial (5)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84375" y="4363104"/>
            <a:ext cx="2206333" cy="39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358" b="1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5*factorial (4)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12582" y="3717122"/>
            <a:ext cx="562194" cy="4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  <a:spcBef>
                <a:spcPct val="0"/>
              </a:spcBef>
            </a:pPr>
            <a:r>
              <a:rPr lang="en-US" sz="251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6002" y="11080"/>
            <a:ext cx="8482213" cy="89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7"/>
              </a:lnSpc>
              <a:spcBef>
                <a:spcPct val="0"/>
              </a:spcBef>
            </a:pPr>
            <a:r>
              <a:rPr lang="en-US" sz="3015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24.2 Building and Visualising Recursive Functions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2584</Words>
  <Application>Microsoft Office PowerPoint</Application>
  <PresentationFormat>Custom</PresentationFormat>
  <Paragraphs>569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Open Sans</vt:lpstr>
      <vt:lpstr>Aptos</vt:lpstr>
      <vt:lpstr>Alatsi</vt:lpstr>
      <vt:lpstr>Times New Roman</vt:lpstr>
      <vt:lpstr>Poppins Bold</vt:lpstr>
      <vt:lpstr>Canva Sans Bold Italics</vt:lpstr>
      <vt:lpstr>Open Sans Bold</vt:lpstr>
      <vt:lpstr>Arial</vt:lpstr>
      <vt:lpstr>Aptos Display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</dc:title>
  <dc:creator>John</dc:creator>
  <cp:lastModifiedBy>Chezka Mae Madrona</cp:lastModifiedBy>
  <cp:revision>4</cp:revision>
  <dcterms:created xsi:type="dcterms:W3CDTF">2006-08-16T00:00:00Z</dcterms:created>
  <dcterms:modified xsi:type="dcterms:W3CDTF">2024-10-11T10:58:51Z</dcterms:modified>
  <dc:identifier>DAGQrrbDBCI</dc:identifier>
</cp:coreProperties>
</file>