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45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Lst>
  <p:sldSz cx="18288000" cy="10287000"/>
  <p:notesSz cx="6858000" cy="9144000"/>
  <p:embeddedFontLst>
    <p:embeddedFont>
      <p:font typeface="Alatsi" panose="020B0604020202020204" charset="0"/>
      <p:regular r:id="rId198"/>
    </p:embeddedFont>
    <p:embeddedFont>
      <p:font typeface="Big Shoulders Display Bold" panose="020B0604020202020204" charset="0"/>
      <p:regular r:id="rId199"/>
    </p:embeddedFont>
    <p:embeddedFont>
      <p:font typeface="Canva Sans Bold" panose="020B0604020202020204" charset="0"/>
      <p:regular r:id="rId200"/>
      <p:bold r:id="rId201"/>
    </p:embeddedFont>
    <p:embeddedFont>
      <p:font typeface="Code Pro" panose="020B0604020202020204" charset="0"/>
      <p:regular r:id="rId202"/>
    </p:embeddedFont>
    <p:embeddedFont>
      <p:font typeface="Code Pro Bold" panose="020B0604020202020204" charset="0"/>
      <p:regular r:id="rId203"/>
    </p:embeddedFont>
    <p:embeddedFont>
      <p:font typeface="Open Sans" panose="020B0606030504020204" pitchFamily="34" charset="0"/>
      <p:regular r:id="rId204"/>
      <p:bold r:id="rId205"/>
      <p:italic r:id="rId206"/>
      <p:boldItalic r:id="rId207"/>
    </p:embeddedFont>
    <p:embeddedFont>
      <p:font typeface="Open Sans Bold" panose="020B0806030504020204" charset="0"/>
      <p:regular r:id="rId208"/>
      <p:bold r:id="rId209"/>
    </p:embeddedFont>
    <p:embeddedFont>
      <p:font typeface="Open Sans Bold Italics" panose="020B0604020202020204" charset="0"/>
      <p:regular r:id="rId210"/>
      <p:bold r:id="rId211"/>
      <p:italic r:id="rId212"/>
      <p:boldItalic r:id="rId213"/>
    </p:embeddedFont>
    <p:embeddedFont>
      <p:font typeface="Open Sans Italics" panose="020B0604020202020204" charset="0"/>
      <p:regular r:id="rId214"/>
      <p:italic r:id="rId215"/>
    </p:embeddedFont>
    <p:embeddedFont>
      <p:font typeface="Poppins" panose="00000500000000000000" pitchFamily="2" charset="0"/>
      <p:regular r:id="rId216"/>
      <p:bold r:id="rId217"/>
      <p:italic r:id="rId218"/>
      <p:boldItalic r:id="rId219"/>
    </p:embeddedFont>
    <p:embeddedFont>
      <p:font typeface="Poppins Bold" panose="00000800000000000000" charset="0"/>
      <p:regular r:id="rId220"/>
      <p:bold r:id="rId221"/>
    </p:embeddedFont>
    <p:embeddedFont>
      <p:font typeface="Poppins Bold Italics" panose="020B0604020202020204" charset="0"/>
      <p:regular r:id="rId222"/>
      <p:bold r:id="rId223"/>
      <p:italic r:id="rId224"/>
      <p:boldItalic r:id="rId2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22" autoAdjust="0"/>
    <p:restoredTop sz="94622" autoAdjust="0"/>
  </p:normalViewPr>
  <p:slideViewPr>
    <p:cSldViewPr>
      <p:cViewPr varScale="1">
        <p:scale>
          <a:sx n="45" d="100"/>
          <a:sy n="45" d="100"/>
        </p:scale>
        <p:origin x="15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font" Target="fonts/font8.fntdata"/><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font" Target="fonts/font19.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font" Target="fonts/font9.fntdata"/><Relationship Id="rId227"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font" Target="fonts/font20.fntdata"/><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font" Target="fonts/font10.fntdata"/><Relationship Id="rId228"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font" Target="fonts/font21.fntdata"/><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font" Target="fonts/font11.fntdata"/><Relationship Id="rId229"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font" Target="fonts/font22.fntdata"/><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font" Target="fonts/font12.fntdata"/><Relationship Id="rId190" Type="http://schemas.openxmlformats.org/officeDocument/2006/relationships/slide" Target="slides/slide189.xml"/><Relationship Id="rId204" Type="http://schemas.openxmlformats.org/officeDocument/2006/relationships/font" Target="fonts/font7.fntdata"/><Relationship Id="rId220" Type="http://schemas.openxmlformats.org/officeDocument/2006/relationships/font" Target="fonts/font23.fntdata"/><Relationship Id="rId225" Type="http://schemas.openxmlformats.org/officeDocument/2006/relationships/font" Target="fonts/font28.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font" Target="fonts/font13.fntdata"/><Relationship Id="rId215" Type="http://schemas.openxmlformats.org/officeDocument/2006/relationships/font" Target="fonts/font18.fnt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font" Target="fonts/font3.fntdata"/><Relationship Id="rId16" Type="http://schemas.openxmlformats.org/officeDocument/2006/relationships/slide" Target="slides/slide15.xml"/><Relationship Id="rId221" Type="http://schemas.openxmlformats.org/officeDocument/2006/relationships/font" Target="fonts/font24.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font" Target="fonts/font14.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font" Target="fonts/font4.fntdata"/><Relationship Id="rId222" Type="http://schemas.openxmlformats.org/officeDocument/2006/relationships/font" Target="fonts/font25.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font" Target="fonts/font15.fntdata"/><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font" Target="fonts/font1.fntdata"/><Relationship Id="rId202" Type="http://schemas.openxmlformats.org/officeDocument/2006/relationships/font" Target="fonts/font5.fntdata"/><Relationship Id="rId223" Type="http://schemas.openxmlformats.org/officeDocument/2006/relationships/font" Target="fonts/font26.fntdata"/><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font" Target="fonts/font2.fntdata"/><Relationship Id="rId203" Type="http://schemas.openxmlformats.org/officeDocument/2006/relationships/font" Target="fonts/font6.fntdata"/><Relationship Id="rId19" Type="http://schemas.openxmlformats.org/officeDocument/2006/relationships/slide" Target="slides/slide18.xml"/><Relationship Id="rId224" Type="http://schemas.openxmlformats.org/officeDocument/2006/relationships/font" Target="fonts/font27.fntdata"/><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font" Target="fonts/font1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11E4-F150-CA26-6072-AB53370E814B}"/>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1312AF2D-E921-6074-B98D-54CF18177AE9}"/>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E93D114F-4ED8-3CB3-1A18-93E57EA7FB85}"/>
              </a:ext>
            </a:extLst>
          </p:cNvPr>
          <p:cNvSpPr>
            <a:spLocks noGrp="1"/>
          </p:cNvSpPr>
          <p:nvPr>
            <p:ph type="dt" sz="half" idx="10"/>
          </p:nvPr>
        </p:nvSpPr>
        <p:spPr/>
        <p:txBody>
          <a:bodyPr/>
          <a:lstStyle/>
          <a:p>
            <a:fld id="{95247044-AE23-46AF-8A72-3D6E8F00556A}" type="datetimeFigureOut">
              <a:rPr lang="en-PH" smtClean="0"/>
              <a:t>11/10/2024</a:t>
            </a:fld>
            <a:endParaRPr lang="en-PH"/>
          </a:p>
        </p:txBody>
      </p:sp>
      <p:sp>
        <p:nvSpPr>
          <p:cNvPr id="5" name="Footer Placeholder 4">
            <a:extLst>
              <a:ext uri="{FF2B5EF4-FFF2-40B4-BE49-F238E27FC236}">
                <a16:creationId xmlns:a16="http://schemas.microsoft.com/office/drawing/2014/main" id="{3C41130C-C8D6-D758-48EB-73D802079A8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4D5650C-BC44-E432-F103-6CFCCA90BD0F}"/>
              </a:ext>
            </a:extLst>
          </p:cNvPr>
          <p:cNvSpPr>
            <a:spLocks noGrp="1"/>
          </p:cNvSpPr>
          <p:nvPr>
            <p:ph type="sldNum" sz="quarter" idx="12"/>
          </p:nvPr>
        </p:nvSpPr>
        <p:spPr/>
        <p:txBody>
          <a:bodyPr/>
          <a:lstStyle/>
          <a:p>
            <a:fld id="{AF07D079-A8C6-412F-9BEE-48D15DBD2D50}" type="slidenum">
              <a:rPr lang="en-PH" smtClean="0"/>
              <a:t>‹#›</a:t>
            </a:fld>
            <a:endParaRPr lang="en-PH"/>
          </a:p>
        </p:txBody>
      </p:sp>
    </p:spTree>
    <p:extLst>
      <p:ext uri="{BB962C8B-B14F-4D97-AF65-F5344CB8AC3E}">
        <p14:creationId xmlns:p14="http://schemas.microsoft.com/office/powerpoint/2010/main" val="156530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FB48-9992-FC7D-4891-413A09EC4CCD}"/>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F39CAEC9-7EEA-9508-ED63-D5E5B8CD5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CEFDF7D-A08A-DD88-F577-69F79E750119}"/>
              </a:ext>
            </a:extLst>
          </p:cNvPr>
          <p:cNvSpPr>
            <a:spLocks noGrp="1"/>
          </p:cNvSpPr>
          <p:nvPr>
            <p:ph type="dt" sz="half" idx="10"/>
          </p:nvPr>
        </p:nvSpPr>
        <p:spPr/>
        <p:txBody>
          <a:bodyPr/>
          <a:lstStyle/>
          <a:p>
            <a:fld id="{95247044-AE23-46AF-8A72-3D6E8F00556A}" type="datetimeFigureOut">
              <a:rPr lang="en-PH" smtClean="0"/>
              <a:t>11/10/2024</a:t>
            </a:fld>
            <a:endParaRPr lang="en-PH"/>
          </a:p>
        </p:txBody>
      </p:sp>
      <p:sp>
        <p:nvSpPr>
          <p:cNvPr id="5" name="Footer Placeholder 4">
            <a:extLst>
              <a:ext uri="{FF2B5EF4-FFF2-40B4-BE49-F238E27FC236}">
                <a16:creationId xmlns:a16="http://schemas.microsoft.com/office/drawing/2014/main" id="{36AEB9C6-9272-3262-E817-3709A7D8D39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2E77C76-0A79-2341-AEE6-509F74CF7AC6}"/>
              </a:ext>
            </a:extLst>
          </p:cNvPr>
          <p:cNvSpPr>
            <a:spLocks noGrp="1"/>
          </p:cNvSpPr>
          <p:nvPr>
            <p:ph type="sldNum" sz="quarter" idx="12"/>
          </p:nvPr>
        </p:nvSpPr>
        <p:spPr/>
        <p:txBody>
          <a:bodyPr/>
          <a:lstStyle/>
          <a:p>
            <a:fld id="{AF07D079-A8C6-412F-9BEE-48D15DBD2D50}" type="slidenum">
              <a:rPr lang="en-PH" smtClean="0"/>
              <a:t>‹#›</a:t>
            </a:fld>
            <a:endParaRPr lang="en-PH"/>
          </a:p>
        </p:txBody>
      </p:sp>
    </p:spTree>
    <p:extLst>
      <p:ext uri="{BB962C8B-B14F-4D97-AF65-F5344CB8AC3E}">
        <p14:creationId xmlns:p14="http://schemas.microsoft.com/office/powerpoint/2010/main" val="99523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C14706-1839-A59A-A403-CBFE7B45488D}"/>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F77B2494-4EB0-7709-7F1D-7BF2D4D7FC6B}"/>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291CECA-27FD-F1DF-6731-AA0814777904}"/>
              </a:ext>
            </a:extLst>
          </p:cNvPr>
          <p:cNvSpPr>
            <a:spLocks noGrp="1"/>
          </p:cNvSpPr>
          <p:nvPr>
            <p:ph type="dt" sz="half" idx="10"/>
          </p:nvPr>
        </p:nvSpPr>
        <p:spPr/>
        <p:txBody>
          <a:bodyPr/>
          <a:lstStyle/>
          <a:p>
            <a:fld id="{95247044-AE23-46AF-8A72-3D6E8F00556A}" type="datetimeFigureOut">
              <a:rPr lang="en-PH" smtClean="0"/>
              <a:t>11/10/2024</a:t>
            </a:fld>
            <a:endParaRPr lang="en-PH"/>
          </a:p>
        </p:txBody>
      </p:sp>
      <p:sp>
        <p:nvSpPr>
          <p:cNvPr id="5" name="Footer Placeholder 4">
            <a:extLst>
              <a:ext uri="{FF2B5EF4-FFF2-40B4-BE49-F238E27FC236}">
                <a16:creationId xmlns:a16="http://schemas.microsoft.com/office/drawing/2014/main" id="{68B996D8-2542-27F0-33F3-D7FEA252A52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51C5568-93D5-D536-6944-9B8076EFE73E}"/>
              </a:ext>
            </a:extLst>
          </p:cNvPr>
          <p:cNvSpPr>
            <a:spLocks noGrp="1"/>
          </p:cNvSpPr>
          <p:nvPr>
            <p:ph type="sldNum" sz="quarter" idx="12"/>
          </p:nvPr>
        </p:nvSpPr>
        <p:spPr/>
        <p:txBody>
          <a:bodyPr/>
          <a:lstStyle/>
          <a:p>
            <a:fld id="{AF07D079-A8C6-412F-9BEE-48D15DBD2D50}" type="slidenum">
              <a:rPr lang="en-PH" smtClean="0"/>
              <a:t>‹#›</a:t>
            </a:fld>
            <a:endParaRPr lang="en-PH"/>
          </a:p>
        </p:txBody>
      </p:sp>
    </p:spTree>
    <p:extLst>
      <p:ext uri="{BB962C8B-B14F-4D97-AF65-F5344CB8AC3E}">
        <p14:creationId xmlns:p14="http://schemas.microsoft.com/office/powerpoint/2010/main" val="145017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CE74-043B-9AD3-D263-B3CB2AEB46CA}"/>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B4070242-21A3-F41F-C771-6872B2E577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7C74A7E6-EF3E-4B62-220B-063FA26A72EF}"/>
              </a:ext>
            </a:extLst>
          </p:cNvPr>
          <p:cNvSpPr>
            <a:spLocks noGrp="1"/>
          </p:cNvSpPr>
          <p:nvPr>
            <p:ph type="dt" sz="half" idx="10"/>
          </p:nvPr>
        </p:nvSpPr>
        <p:spPr/>
        <p:txBody>
          <a:bodyPr/>
          <a:lstStyle/>
          <a:p>
            <a:fld id="{95247044-AE23-46AF-8A72-3D6E8F00556A}" type="datetimeFigureOut">
              <a:rPr lang="en-PH" smtClean="0"/>
              <a:t>11/10/2024</a:t>
            </a:fld>
            <a:endParaRPr lang="en-PH"/>
          </a:p>
        </p:txBody>
      </p:sp>
      <p:sp>
        <p:nvSpPr>
          <p:cNvPr id="5" name="Footer Placeholder 4">
            <a:extLst>
              <a:ext uri="{FF2B5EF4-FFF2-40B4-BE49-F238E27FC236}">
                <a16:creationId xmlns:a16="http://schemas.microsoft.com/office/drawing/2014/main" id="{896FE569-21B4-7D6D-1AB1-F25C93C2096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A110386-95BD-C0A2-9037-2DD4974DE132}"/>
              </a:ext>
            </a:extLst>
          </p:cNvPr>
          <p:cNvSpPr>
            <a:spLocks noGrp="1"/>
          </p:cNvSpPr>
          <p:nvPr>
            <p:ph type="sldNum" sz="quarter" idx="12"/>
          </p:nvPr>
        </p:nvSpPr>
        <p:spPr/>
        <p:txBody>
          <a:bodyPr/>
          <a:lstStyle/>
          <a:p>
            <a:fld id="{AF07D079-A8C6-412F-9BEE-48D15DBD2D50}" type="slidenum">
              <a:rPr lang="en-PH" smtClean="0"/>
              <a:t>‹#›</a:t>
            </a:fld>
            <a:endParaRPr lang="en-PH"/>
          </a:p>
        </p:txBody>
      </p:sp>
    </p:spTree>
    <p:extLst>
      <p:ext uri="{BB962C8B-B14F-4D97-AF65-F5344CB8AC3E}">
        <p14:creationId xmlns:p14="http://schemas.microsoft.com/office/powerpoint/2010/main" val="274101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59A6-8AFC-1B23-5D7B-61DC3AC5B1B6}"/>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52E5EA8D-C6D8-4001-195E-17AB3FE938C1}"/>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B4621E-F169-5D52-E64C-771BF12A3675}"/>
              </a:ext>
            </a:extLst>
          </p:cNvPr>
          <p:cNvSpPr>
            <a:spLocks noGrp="1"/>
          </p:cNvSpPr>
          <p:nvPr>
            <p:ph type="dt" sz="half" idx="10"/>
          </p:nvPr>
        </p:nvSpPr>
        <p:spPr/>
        <p:txBody>
          <a:bodyPr/>
          <a:lstStyle/>
          <a:p>
            <a:fld id="{95247044-AE23-46AF-8A72-3D6E8F00556A}" type="datetimeFigureOut">
              <a:rPr lang="en-PH" smtClean="0"/>
              <a:t>11/10/2024</a:t>
            </a:fld>
            <a:endParaRPr lang="en-PH"/>
          </a:p>
        </p:txBody>
      </p:sp>
      <p:sp>
        <p:nvSpPr>
          <p:cNvPr id="5" name="Footer Placeholder 4">
            <a:extLst>
              <a:ext uri="{FF2B5EF4-FFF2-40B4-BE49-F238E27FC236}">
                <a16:creationId xmlns:a16="http://schemas.microsoft.com/office/drawing/2014/main" id="{9F273ED1-917C-3ADD-35BB-523E151D70E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2599EA1C-48D7-DD29-4761-0E4FDD3DF1D6}"/>
              </a:ext>
            </a:extLst>
          </p:cNvPr>
          <p:cNvSpPr>
            <a:spLocks noGrp="1"/>
          </p:cNvSpPr>
          <p:nvPr>
            <p:ph type="sldNum" sz="quarter" idx="12"/>
          </p:nvPr>
        </p:nvSpPr>
        <p:spPr/>
        <p:txBody>
          <a:bodyPr/>
          <a:lstStyle/>
          <a:p>
            <a:fld id="{AF07D079-A8C6-412F-9BEE-48D15DBD2D50}" type="slidenum">
              <a:rPr lang="en-PH" smtClean="0"/>
              <a:t>‹#›</a:t>
            </a:fld>
            <a:endParaRPr lang="en-PH"/>
          </a:p>
        </p:txBody>
      </p:sp>
    </p:spTree>
    <p:extLst>
      <p:ext uri="{BB962C8B-B14F-4D97-AF65-F5344CB8AC3E}">
        <p14:creationId xmlns:p14="http://schemas.microsoft.com/office/powerpoint/2010/main" val="63431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7B9BA-FD5A-DAA5-6EE9-4265B382C2F6}"/>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C73B55C1-1209-3830-7874-5D2665C097BE}"/>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A68E2A06-D821-C5E7-B404-F280F1621E9B}"/>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559D2AF6-5385-F564-2671-E6011C0CDA15}"/>
              </a:ext>
            </a:extLst>
          </p:cNvPr>
          <p:cNvSpPr>
            <a:spLocks noGrp="1"/>
          </p:cNvSpPr>
          <p:nvPr>
            <p:ph type="dt" sz="half" idx="10"/>
          </p:nvPr>
        </p:nvSpPr>
        <p:spPr/>
        <p:txBody>
          <a:bodyPr/>
          <a:lstStyle/>
          <a:p>
            <a:fld id="{95247044-AE23-46AF-8A72-3D6E8F00556A}" type="datetimeFigureOut">
              <a:rPr lang="en-PH" smtClean="0"/>
              <a:t>11/10/2024</a:t>
            </a:fld>
            <a:endParaRPr lang="en-PH"/>
          </a:p>
        </p:txBody>
      </p:sp>
      <p:sp>
        <p:nvSpPr>
          <p:cNvPr id="6" name="Footer Placeholder 5">
            <a:extLst>
              <a:ext uri="{FF2B5EF4-FFF2-40B4-BE49-F238E27FC236}">
                <a16:creationId xmlns:a16="http://schemas.microsoft.com/office/drawing/2014/main" id="{29C36F0D-D011-3928-5FB1-200D5CBF9F14}"/>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11176890-9F82-BA43-366D-E0B536760BB0}"/>
              </a:ext>
            </a:extLst>
          </p:cNvPr>
          <p:cNvSpPr>
            <a:spLocks noGrp="1"/>
          </p:cNvSpPr>
          <p:nvPr>
            <p:ph type="sldNum" sz="quarter" idx="12"/>
          </p:nvPr>
        </p:nvSpPr>
        <p:spPr/>
        <p:txBody>
          <a:bodyPr/>
          <a:lstStyle/>
          <a:p>
            <a:fld id="{AF07D079-A8C6-412F-9BEE-48D15DBD2D50}" type="slidenum">
              <a:rPr lang="en-PH" smtClean="0"/>
              <a:t>‹#›</a:t>
            </a:fld>
            <a:endParaRPr lang="en-PH"/>
          </a:p>
        </p:txBody>
      </p:sp>
    </p:spTree>
    <p:extLst>
      <p:ext uri="{BB962C8B-B14F-4D97-AF65-F5344CB8AC3E}">
        <p14:creationId xmlns:p14="http://schemas.microsoft.com/office/powerpoint/2010/main" val="26436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D38B-BC5A-551A-AF96-A485E2E0EC81}"/>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1796FA46-4D0F-6E13-D9DF-E4F9FB2D50C2}"/>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1812C7-3AAC-A896-9524-6E8749498837}"/>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526EB20F-445E-2E35-1F5B-B1331E710727}"/>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77FA51-B3B0-1358-4766-4D85B99D35E6}"/>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3846626C-1F14-14E3-4DCD-434FD8B54ABB}"/>
              </a:ext>
            </a:extLst>
          </p:cNvPr>
          <p:cNvSpPr>
            <a:spLocks noGrp="1"/>
          </p:cNvSpPr>
          <p:nvPr>
            <p:ph type="dt" sz="half" idx="10"/>
          </p:nvPr>
        </p:nvSpPr>
        <p:spPr/>
        <p:txBody>
          <a:bodyPr/>
          <a:lstStyle/>
          <a:p>
            <a:fld id="{95247044-AE23-46AF-8A72-3D6E8F00556A}" type="datetimeFigureOut">
              <a:rPr lang="en-PH" smtClean="0"/>
              <a:t>11/10/2024</a:t>
            </a:fld>
            <a:endParaRPr lang="en-PH"/>
          </a:p>
        </p:txBody>
      </p:sp>
      <p:sp>
        <p:nvSpPr>
          <p:cNvPr id="8" name="Footer Placeholder 7">
            <a:extLst>
              <a:ext uri="{FF2B5EF4-FFF2-40B4-BE49-F238E27FC236}">
                <a16:creationId xmlns:a16="http://schemas.microsoft.com/office/drawing/2014/main" id="{B9870C29-0E99-E741-E4D6-95E25DE8D603}"/>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13E81704-4CEC-B2E5-229E-9E8CE441AFB9}"/>
              </a:ext>
            </a:extLst>
          </p:cNvPr>
          <p:cNvSpPr>
            <a:spLocks noGrp="1"/>
          </p:cNvSpPr>
          <p:nvPr>
            <p:ph type="sldNum" sz="quarter" idx="12"/>
          </p:nvPr>
        </p:nvSpPr>
        <p:spPr/>
        <p:txBody>
          <a:bodyPr/>
          <a:lstStyle/>
          <a:p>
            <a:fld id="{AF07D079-A8C6-412F-9BEE-48D15DBD2D50}" type="slidenum">
              <a:rPr lang="en-PH" smtClean="0"/>
              <a:t>‹#›</a:t>
            </a:fld>
            <a:endParaRPr lang="en-PH"/>
          </a:p>
        </p:txBody>
      </p:sp>
    </p:spTree>
    <p:extLst>
      <p:ext uri="{BB962C8B-B14F-4D97-AF65-F5344CB8AC3E}">
        <p14:creationId xmlns:p14="http://schemas.microsoft.com/office/powerpoint/2010/main" val="27466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AD45-7A62-6AC1-C0D4-F2321CF3DBF6}"/>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54EA20A1-0E4C-CDE0-13C3-F0624E3999D0}"/>
              </a:ext>
            </a:extLst>
          </p:cNvPr>
          <p:cNvSpPr>
            <a:spLocks noGrp="1"/>
          </p:cNvSpPr>
          <p:nvPr>
            <p:ph type="dt" sz="half" idx="10"/>
          </p:nvPr>
        </p:nvSpPr>
        <p:spPr/>
        <p:txBody>
          <a:bodyPr/>
          <a:lstStyle/>
          <a:p>
            <a:fld id="{95247044-AE23-46AF-8A72-3D6E8F00556A}" type="datetimeFigureOut">
              <a:rPr lang="en-PH" smtClean="0"/>
              <a:t>11/10/2024</a:t>
            </a:fld>
            <a:endParaRPr lang="en-PH"/>
          </a:p>
        </p:txBody>
      </p:sp>
      <p:sp>
        <p:nvSpPr>
          <p:cNvPr id="4" name="Footer Placeholder 3">
            <a:extLst>
              <a:ext uri="{FF2B5EF4-FFF2-40B4-BE49-F238E27FC236}">
                <a16:creationId xmlns:a16="http://schemas.microsoft.com/office/drawing/2014/main" id="{DD03BF2F-4B88-C125-ACBF-D0C6220C6188}"/>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0F55FA56-604F-F5E4-FAB0-8A9000C00E57}"/>
              </a:ext>
            </a:extLst>
          </p:cNvPr>
          <p:cNvSpPr>
            <a:spLocks noGrp="1"/>
          </p:cNvSpPr>
          <p:nvPr>
            <p:ph type="sldNum" sz="quarter" idx="12"/>
          </p:nvPr>
        </p:nvSpPr>
        <p:spPr/>
        <p:txBody>
          <a:bodyPr/>
          <a:lstStyle/>
          <a:p>
            <a:fld id="{AF07D079-A8C6-412F-9BEE-48D15DBD2D50}" type="slidenum">
              <a:rPr lang="en-PH" smtClean="0"/>
              <a:t>‹#›</a:t>
            </a:fld>
            <a:endParaRPr lang="en-PH"/>
          </a:p>
        </p:txBody>
      </p:sp>
    </p:spTree>
    <p:extLst>
      <p:ext uri="{BB962C8B-B14F-4D97-AF65-F5344CB8AC3E}">
        <p14:creationId xmlns:p14="http://schemas.microsoft.com/office/powerpoint/2010/main" val="100557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EB3320-E057-EB9A-AD5C-184607400F23}"/>
              </a:ext>
            </a:extLst>
          </p:cNvPr>
          <p:cNvSpPr>
            <a:spLocks noGrp="1"/>
          </p:cNvSpPr>
          <p:nvPr>
            <p:ph type="dt" sz="half" idx="10"/>
          </p:nvPr>
        </p:nvSpPr>
        <p:spPr/>
        <p:txBody>
          <a:bodyPr/>
          <a:lstStyle/>
          <a:p>
            <a:fld id="{95247044-AE23-46AF-8A72-3D6E8F00556A}" type="datetimeFigureOut">
              <a:rPr lang="en-PH" smtClean="0"/>
              <a:t>11/10/2024</a:t>
            </a:fld>
            <a:endParaRPr lang="en-PH"/>
          </a:p>
        </p:txBody>
      </p:sp>
      <p:sp>
        <p:nvSpPr>
          <p:cNvPr id="3" name="Footer Placeholder 2">
            <a:extLst>
              <a:ext uri="{FF2B5EF4-FFF2-40B4-BE49-F238E27FC236}">
                <a16:creationId xmlns:a16="http://schemas.microsoft.com/office/drawing/2014/main" id="{B6A69A46-F4B8-FB41-B544-D4F48EA1C3FE}"/>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B07C5730-35FB-F143-EE38-B4B741716D9E}"/>
              </a:ext>
            </a:extLst>
          </p:cNvPr>
          <p:cNvSpPr>
            <a:spLocks noGrp="1"/>
          </p:cNvSpPr>
          <p:nvPr>
            <p:ph type="sldNum" sz="quarter" idx="12"/>
          </p:nvPr>
        </p:nvSpPr>
        <p:spPr/>
        <p:txBody>
          <a:bodyPr/>
          <a:lstStyle/>
          <a:p>
            <a:fld id="{AF07D079-A8C6-412F-9BEE-48D15DBD2D50}" type="slidenum">
              <a:rPr lang="en-PH" smtClean="0"/>
              <a:t>‹#›</a:t>
            </a:fld>
            <a:endParaRPr lang="en-PH"/>
          </a:p>
        </p:txBody>
      </p:sp>
    </p:spTree>
    <p:extLst>
      <p:ext uri="{BB962C8B-B14F-4D97-AF65-F5344CB8AC3E}">
        <p14:creationId xmlns:p14="http://schemas.microsoft.com/office/powerpoint/2010/main" val="89913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3D3E-6C5B-2FEF-BF49-2D54EE7E2384}"/>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91B253CE-7F23-5D65-5988-A78D6924835D}"/>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FABCE3C4-C11E-55C3-AEC9-5D252CFF6D22}"/>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84521-815D-3090-B9BB-9190408231E3}"/>
              </a:ext>
            </a:extLst>
          </p:cNvPr>
          <p:cNvSpPr>
            <a:spLocks noGrp="1"/>
          </p:cNvSpPr>
          <p:nvPr>
            <p:ph type="dt" sz="half" idx="10"/>
          </p:nvPr>
        </p:nvSpPr>
        <p:spPr/>
        <p:txBody>
          <a:bodyPr/>
          <a:lstStyle/>
          <a:p>
            <a:fld id="{95247044-AE23-46AF-8A72-3D6E8F00556A}" type="datetimeFigureOut">
              <a:rPr lang="en-PH" smtClean="0"/>
              <a:t>11/10/2024</a:t>
            </a:fld>
            <a:endParaRPr lang="en-PH"/>
          </a:p>
        </p:txBody>
      </p:sp>
      <p:sp>
        <p:nvSpPr>
          <p:cNvPr id="6" name="Footer Placeholder 5">
            <a:extLst>
              <a:ext uri="{FF2B5EF4-FFF2-40B4-BE49-F238E27FC236}">
                <a16:creationId xmlns:a16="http://schemas.microsoft.com/office/drawing/2014/main" id="{5029ECDA-A41B-2A5D-8009-204C7A568EC3}"/>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C0D3F813-CEF4-A384-AA1B-60A7A0ED17D2}"/>
              </a:ext>
            </a:extLst>
          </p:cNvPr>
          <p:cNvSpPr>
            <a:spLocks noGrp="1"/>
          </p:cNvSpPr>
          <p:nvPr>
            <p:ph type="sldNum" sz="quarter" idx="12"/>
          </p:nvPr>
        </p:nvSpPr>
        <p:spPr/>
        <p:txBody>
          <a:bodyPr/>
          <a:lstStyle/>
          <a:p>
            <a:fld id="{AF07D079-A8C6-412F-9BEE-48D15DBD2D50}" type="slidenum">
              <a:rPr lang="en-PH" smtClean="0"/>
              <a:t>‹#›</a:t>
            </a:fld>
            <a:endParaRPr lang="en-PH"/>
          </a:p>
        </p:txBody>
      </p:sp>
    </p:spTree>
    <p:extLst>
      <p:ext uri="{BB962C8B-B14F-4D97-AF65-F5344CB8AC3E}">
        <p14:creationId xmlns:p14="http://schemas.microsoft.com/office/powerpoint/2010/main" val="339866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2150-1755-005F-F228-77C435E50F11}"/>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C2B3A605-ED45-87AB-4D1D-889AEFF0DFC2}"/>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2AA05DD7-0FFD-38C7-7CD4-F9E353B1C36A}"/>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DE6837-1F7A-2C48-2CAD-1B77C059A6C3}"/>
              </a:ext>
            </a:extLst>
          </p:cNvPr>
          <p:cNvSpPr>
            <a:spLocks noGrp="1"/>
          </p:cNvSpPr>
          <p:nvPr>
            <p:ph type="dt" sz="half" idx="10"/>
          </p:nvPr>
        </p:nvSpPr>
        <p:spPr/>
        <p:txBody>
          <a:bodyPr/>
          <a:lstStyle/>
          <a:p>
            <a:fld id="{95247044-AE23-46AF-8A72-3D6E8F00556A}" type="datetimeFigureOut">
              <a:rPr lang="en-PH" smtClean="0"/>
              <a:t>11/10/2024</a:t>
            </a:fld>
            <a:endParaRPr lang="en-PH"/>
          </a:p>
        </p:txBody>
      </p:sp>
      <p:sp>
        <p:nvSpPr>
          <p:cNvPr id="6" name="Footer Placeholder 5">
            <a:extLst>
              <a:ext uri="{FF2B5EF4-FFF2-40B4-BE49-F238E27FC236}">
                <a16:creationId xmlns:a16="http://schemas.microsoft.com/office/drawing/2014/main" id="{67849539-6F5C-2804-7FDB-B8B48125C094}"/>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479CF4C1-BE66-010B-936E-BB7C9A26B49D}"/>
              </a:ext>
            </a:extLst>
          </p:cNvPr>
          <p:cNvSpPr>
            <a:spLocks noGrp="1"/>
          </p:cNvSpPr>
          <p:nvPr>
            <p:ph type="sldNum" sz="quarter" idx="12"/>
          </p:nvPr>
        </p:nvSpPr>
        <p:spPr/>
        <p:txBody>
          <a:bodyPr/>
          <a:lstStyle/>
          <a:p>
            <a:fld id="{AF07D079-A8C6-412F-9BEE-48D15DBD2D50}" type="slidenum">
              <a:rPr lang="en-PH" smtClean="0"/>
              <a:t>‹#›</a:t>
            </a:fld>
            <a:endParaRPr lang="en-PH"/>
          </a:p>
        </p:txBody>
      </p:sp>
    </p:spTree>
    <p:extLst>
      <p:ext uri="{BB962C8B-B14F-4D97-AF65-F5344CB8AC3E}">
        <p14:creationId xmlns:p14="http://schemas.microsoft.com/office/powerpoint/2010/main" val="367253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F1A070-681A-ED6B-0D4B-B7F880955215}"/>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6C4652BD-13BE-B2ED-4713-CB5CDC99CCDD}"/>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B6E50EB-C777-246C-6CB5-346EDF469912}"/>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95247044-AE23-46AF-8A72-3D6E8F00556A}" type="datetimeFigureOut">
              <a:rPr lang="en-PH" smtClean="0"/>
              <a:t>11/10/2024</a:t>
            </a:fld>
            <a:endParaRPr lang="en-PH"/>
          </a:p>
        </p:txBody>
      </p:sp>
      <p:sp>
        <p:nvSpPr>
          <p:cNvPr id="5" name="Footer Placeholder 4">
            <a:extLst>
              <a:ext uri="{FF2B5EF4-FFF2-40B4-BE49-F238E27FC236}">
                <a16:creationId xmlns:a16="http://schemas.microsoft.com/office/drawing/2014/main" id="{A9AB9CE9-B515-E857-A84C-F4D203198492}"/>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8F5E1914-F775-20CA-9BFD-8F6C34CE7F02}"/>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AF07D079-A8C6-412F-9BEE-48D15DBD2D50}" type="slidenum">
              <a:rPr lang="en-PH" smtClean="0"/>
              <a:t>‹#›</a:t>
            </a:fld>
            <a:endParaRPr lang="en-PH"/>
          </a:p>
        </p:txBody>
      </p:sp>
      <p:pic>
        <p:nvPicPr>
          <p:cNvPr id="7" name="Picture 6">
            <a:extLst>
              <a:ext uri="{FF2B5EF4-FFF2-40B4-BE49-F238E27FC236}">
                <a16:creationId xmlns:a16="http://schemas.microsoft.com/office/drawing/2014/main" id="{421241B6-B29A-161A-28F8-28FA20432D7D}"/>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3531289" y="2724641"/>
            <a:ext cx="11225420" cy="4661093"/>
          </a:xfrm>
          <a:prstGeom prst="rect">
            <a:avLst/>
          </a:prstGeom>
        </p:spPr>
      </p:pic>
      <p:sp>
        <p:nvSpPr>
          <p:cNvPr id="8" name="TextBox 7">
            <a:extLst>
              <a:ext uri="{FF2B5EF4-FFF2-40B4-BE49-F238E27FC236}">
                <a16:creationId xmlns:a16="http://schemas.microsoft.com/office/drawing/2014/main" id="{A62CD650-B2B4-11A4-EA28-4A9AE9262937}"/>
              </a:ext>
            </a:extLst>
          </p:cNvPr>
          <p:cNvSpPr txBox="1"/>
          <p:nvPr userDrawn="1"/>
        </p:nvSpPr>
        <p:spPr>
          <a:xfrm>
            <a:off x="7172096" y="7341774"/>
            <a:ext cx="39438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0" i="0" dirty="0">
                <a:solidFill>
                  <a:schemeClr val="bg1">
                    <a:lumMod val="75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400"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C3EB723-0E00-6D6C-16E6-37E50AFFEB2D}"/>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5" y="126680"/>
            <a:ext cx="2091410" cy="842015"/>
          </a:xfrm>
          <a:prstGeom prst="rect">
            <a:avLst/>
          </a:prstGeom>
        </p:spPr>
      </p:pic>
      <p:sp>
        <p:nvSpPr>
          <p:cNvPr id="10" name="Footer Placeholder 2">
            <a:extLst>
              <a:ext uri="{FF2B5EF4-FFF2-40B4-BE49-F238E27FC236}">
                <a16:creationId xmlns:a16="http://schemas.microsoft.com/office/drawing/2014/main" id="{6259E45D-62D9-29F1-8CF1-34BC60A90ABA}"/>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64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0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10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4.svg"/><Relationship Id="rId4" Type="http://schemas.openxmlformats.org/officeDocument/2006/relationships/image" Target="../media/image33.png"/></Relationships>
</file>

<file path=ppt/slides/_rels/slide10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0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0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0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0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0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0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0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1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1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1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1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1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1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1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1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1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1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1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20.svg"/></Relationships>
</file>

<file path=ppt/slides/_rels/slide1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20.svg"/></Relationships>
</file>

<file path=ppt/slides/_rels/slide1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28.svg"/></Relationships>
</file>

<file path=ppt/slides/_rels/slide1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28.svg"/></Relationships>
</file>

<file path=ppt/slides/_rels/slide1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28.svg"/></Relationships>
</file>

<file path=ppt/slides/_rels/slide1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28.svg"/></Relationships>
</file>

<file path=ppt/slides/_rels/slide12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4.svg"/><Relationship Id="rId4" Type="http://schemas.openxmlformats.org/officeDocument/2006/relationships/image" Target="../media/image33.png"/></Relationships>
</file>

<file path=ppt/slides/_rels/slide1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1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3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3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3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3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3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3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13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3.svg"/><Relationship Id="rId5" Type="http://schemas.openxmlformats.org/officeDocument/2006/relationships/image" Target="../media/image16.svg"/><Relationship Id="rId10"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41.svg"/></Relationships>
</file>

<file path=ppt/slides/_rels/slide13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3.svg"/><Relationship Id="rId5" Type="http://schemas.openxmlformats.org/officeDocument/2006/relationships/image" Target="../media/image16.svg"/><Relationship Id="rId10"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41.sv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16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16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1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7.svg"/><Relationship Id="rId5" Type="http://schemas.openxmlformats.org/officeDocument/2006/relationships/image" Target="../media/image16.svg"/><Relationship Id="rId10" Type="http://schemas.openxmlformats.org/officeDocument/2006/relationships/image" Target="../media/image46.png"/><Relationship Id="rId4" Type="http://schemas.openxmlformats.org/officeDocument/2006/relationships/image" Target="../media/image15.png"/><Relationship Id="rId9" Type="http://schemas.openxmlformats.org/officeDocument/2006/relationships/image" Target="../media/image45.svg"/></Relationships>
</file>

<file path=ppt/slides/_rels/slide17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47.svg"/></Relationships>
</file>

<file path=ppt/slides/_rels/slide17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16.sv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47.sv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18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16.sv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47.svg"/></Relationships>
</file>

<file path=ppt/slides/_rels/slide18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16.sv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47.svg"/></Relationships>
</file>

<file path=ppt/slides/_rels/slide18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16.sv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47.svg"/></Relationships>
</file>

<file path=ppt/slides/_rels/slide18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16.sv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47.svg"/></Relationships>
</file>

<file path=ppt/slides/_rels/slide18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16.sv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47.svg"/></Relationships>
</file>

<file path=ppt/slides/_rels/slide18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16.sv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47.svg"/></Relationships>
</file>

<file path=ppt/slides/_rels/slide18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16.sv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47.svg"/></Relationships>
</file>

<file path=ppt/slides/_rels/slide18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9.svg"/><Relationship Id="rId3" Type="http://schemas.openxmlformats.org/officeDocument/2006/relationships/image" Target="../media/image12.svg"/><Relationship Id="rId7" Type="http://schemas.openxmlformats.org/officeDocument/2006/relationships/image" Target="../media/image32.svg"/><Relationship Id="rId12"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16.sv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47.svg"/></Relationships>
</file>

<file path=ppt/slides/_rels/slide18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18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52.jpeg"/><Relationship Id="rId4" Type="http://schemas.openxmlformats.org/officeDocument/2006/relationships/image" Target="../media/image23.png"/><Relationship Id="rId9" Type="http://schemas.openxmlformats.org/officeDocument/2006/relationships/image" Target="../media/image51.sv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190.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9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0.svg"/></Relationships>
</file>

<file path=ppt/slides/_rels/slide19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8.sv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8.sv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8.sv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8.sv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8.sv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8.sv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8.svg"/></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8.svg"/></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8.svg"/></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8.svg"/></Relationships>
</file>

<file path=ppt/slides/_rels/slide3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4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4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4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4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4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5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5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5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5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5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5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5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5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5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6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7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7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7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7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svg"/><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8.svg"/><Relationship Id="rId4" Type="http://schemas.openxmlformats.org/officeDocument/2006/relationships/image" Target="../media/image27.png"/></Relationships>
</file>

<file path=ppt/slides/_rels/slide8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4.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8.svg"/><Relationship Id="rId4" Type="http://schemas.openxmlformats.org/officeDocument/2006/relationships/image" Target="../media/image27.png"/></Relationships>
</file>

<file path=ppt/slides/_rels/slide8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9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4.svg"/></Relationships>
</file>

<file path=ppt/slides/_rels/slide9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9.svg"/><Relationship Id="rId5" Type="http://schemas.openxmlformats.org/officeDocument/2006/relationships/image" Target="../media/image28.svg"/><Relationship Id="rId10" Type="http://schemas.openxmlformats.org/officeDocument/2006/relationships/image" Target="../media/image38.png"/><Relationship Id="rId4" Type="http://schemas.openxmlformats.org/officeDocument/2006/relationships/image" Target="../media/image27.png"/><Relationship Id="rId9" Type="http://schemas.openxmlformats.org/officeDocument/2006/relationships/image" Target="../media/image34.svg"/></Relationships>
</file>

<file path=ppt/slides/_rels/slide9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4.svg"/></Relationships>
</file>

<file path=ppt/slides/_rels/slide9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4.svg"/></Relationships>
</file>

<file path=ppt/slides/_rels/slide9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4.svg"/></Relationships>
</file>

<file path=ppt/slides/_rels/slide9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4.svg"/></Relationships>
</file>

<file path=ppt/slides/_rels/slide9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4.svg"/></Relationships>
</file>

<file path=ppt/slides/_rels/slide9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9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B547-CA21-0A42-122E-AB1DCF4737CB}"/>
              </a:ext>
            </a:extLst>
          </p:cNvPr>
          <p:cNvSpPr>
            <a:spLocks noGrp="1"/>
          </p:cNvSpPr>
          <p:nvPr/>
        </p:nvSpPr>
        <p:spPr>
          <a:xfrm>
            <a:off x="3648075" y="1562100"/>
            <a:ext cx="10991850" cy="25603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t>Cambridge International </a:t>
            </a:r>
            <a:br>
              <a:rPr lang="en-US" sz="5400" dirty="0"/>
            </a:br>
            <a:r>
              <a:rPr lang="en-US" sz="5400" dirty="0"/>
              <a:t>A 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ACFF4407-2CA6-22DE-2743-D15086EC9F93}"/>
              </a:ext>
            </a:extLst>
          </p:cNvPr>
          <p:cNvSpPr>
            <a:spLocks noGrp="1"/>
          </p:cNvSpPr>
          <p:nvPr/>
        </p:nvSpPr>
        <p:spPr>
          <a:xfrm>
            <a:off x="4762500" y="5067071"/>
            <a:ext cx="8763000" cy="2743200"/>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This pack is intended for students to who are taking CIE A Level in Computer Science, either in preparation for their A Level exam, or more likely </a:t>
            </a:r>
            <a:r>
              <a:rPr lang="en-GB" sz="3200" u="sng" dirty="0"/>
              <a:t>alongside year 2 </a:t>
            </a:r>
            <a:r>
              <a:rPr lang="en-GB" sz="3200" dirty="0"/>
              <a:t>of the course to improve fluency, recall and pace </a:t>
            </a:r>
            <a:r>
              <a:rPr lang="en-GB" sz="3200"/>
              <a:t>on AS &amp; A </a:t>
            </a:r>
            <a:r>
              <a:rPr lang="en-GB" sz="3200" dirty="0"/>
              <a:t>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208E2A35-9523-936D-A21B-F2807B5AE242}"/>
              </a:ext>
            </a:extLst>
          </p:cNvPr>
          <p:cNvSpPr/>
          <p:nvPr/>
        </p:nvSpPr>
        <p:spPr>
          <a:xfrm>
            <a:off x="3648075" y="4271574"/>
            <a:ext cx="10991850" cy="646331"/>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t>Algorithms</a:t>
            </a:r>
          </a:p>
        </p:txBody>
      </p:sp>
    </p:spTree>
    <p:extLst>
      <p:ext uri="{BB962C8B-B14F-4D97-AF65-F5344CB8AC3E}">
        <p14:creationId xmlns:p14="http://schemas.microsoft.com/office/powerpoint/2010/main" val="42567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23.2 Binary Search</a:t>
            </a:r>
          </a:p>
        </p:txBody>
      </p:sp>
      <p:sp>
        <p:nvSpPr>
          <p:cNvPr id="8" name="TextBox 8"/>
          <p:cNvSpPr txBox="1"/>
          <p:nvPr/>
        </p:nvSpPr>
        <p:spPr>
          <a:xfrm>
            <a:off x="364613" y="1174258"/>
            <a:ext cx="17558775"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Binary Search is a fast search algorithm that finds the position of a target value within a </a:t>
            </a:r>
            <a:r>
              <a:rPr lang="en-US" sz="3000" b="1">
                <a:solidFill>
                  <a:srgbClr val="000000"/>
                </a:solidFill>
                <a:latin typeface="Open Sans Bold"/>
                <a:ea typeface="Open Sans Bold"/>
                <a:cs typeface="Open Sans Bold"/>
                <a:sym typeface="Open Sans Bold"/>
              </a:rPr>
              <a:t>sorted list</a:t>
            </a:r>
            <a:r>
              <a:rPr lang="en-US" sz="3000">
                <a:solidFill>
                  <a:srgbClr val="000000"/>
                </a:solidFill>
                <a:latin typeface="Open Sans"/>
                <a:ea typeface="Open Sans"/>
                <a:cs typeface="Open Sans"/>
                <a:sym typeface="Open Sans"/>
              </a:rPr>
              <a:t> by repeatedly dividing the search range in half.</a:t>
            </a:r>
          </a:p>
        </p:txBody>
      </p:sp>
      <p:graphicFrame>
        <p:nvGraphicFramePr>
          <p:cNvPr id="9" name="Table 9"/>
          <p:cNvGraphicFramePr>
            <a:graphicFrameLocks noGrp="1"/>
          </p:cNvGraphicFramePr>
          <p:nvPr/>
        </p:nvGraphicFramePr>
        <p:xfrm>
          <a:off x="364613" y="4921463"/>
          <a:ext cx="5556229" cy="559038"/>
        </p:xfrm>
        <a:graphic>
          <a:graphicData uri="http://schemas.openxmlformats.org/drawingml/2006/table">
            <a:tbl>
              <a:tblPr/>
              <a:tblGrid>
                <a:gridCol w="793747">
                  <a:extLst>
                    <a:ext uri="{9D8B030D-6E8A-4147-A177-3AD203B41FA5}">
                      <a16:colId xmlns:a16="http://schemas.microsoft.com/office/drawing/2014/main" val="20000"/>
                    </a:ext>
                  </a:extLst>
                </a:gridCol>
                <a:gridCol w="793747">
                  <a:extLst>
                    <a:ext uri="{9D8B030D-6E8A-4147-A177-3AD203B41FA5}">
                      <a16:colId xmlns:a16="http://schemas.microsoft.com/office/drawing/2014/main" val="20001"/>
                    </a:ext>
                  </a:extLst>
                </a:gridCol>
                <a:gridCol w="793747">
                  <a:extLst>
                    <a:ext uri="{9D8B030D-6E8A-4147-A177-3AD203B41FA5}">
                      <a16:colId xmlns:a16="http://schemas.microsoft.com/office/drawing/2014/main" val="20002"/>
                    </a:ext>
                  </a:extLst>
                </a:gridCol>
                <a:gridCol w="793747">
                  <a:extLst>
                    <a:ext uri="{9D8B030D-6E8A-4147-A177-3AD203B41FA5}">
                      <a16:colId xmlns:a16="http://schemas.microsoft.com/office/drawing/2014/main" val="20003"/>
                    </a:ext>
                  </a:extLst>
                </a:gridCol>
                <a:gridCol w="793747">
                  <a:extLst>
                    <a:ext uri="{9D8B030D-6E8A-4147-A177-3AD203B41FA5}">
                      <a16:colId xmlns:a16="http://schemas.microsoft.com/office/drawing/2014/main" val="20004"/>
                    </a:ext>
                  </a:extLst>
                </a:gridCol>
                <a:gridCol w="793747">
                  <a:extLst>
                    <a:ext uri="{9D8B030D-6E8A-4147-A177-3AD203B41FA5}">
                      <a16:colId xmlns:a16="http://schemas.microsoft.com/office/drawing/2014/main" val="20005"/>
                    </a:ext>
                  </a:extLst>
                </a:gridCol>
                <a:gridCol w="793747">
                  <a:extLst>
                    <a:ext uri="{9D8B030D-6E8A-4147-A177-3AD203B41FA5}">
                      <a16:colId xmlns:a16="http://schemas.microsoft.com/office/drawing/2014/main" val="20006"/>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11</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12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25</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34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90</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0" name="TextBox 10"/>
          <p:cNvSpPr txBox="1"/>
          <p:nvPr/>
        </p:nvSpPr>
        <p:spPr>
          <a:xfrm>
            <a:off x="364613" y="3849790"/>
            <a:ext cx="1217428"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my_list:</a:t>
            </a:r>
          </a:p>
        </p:txBody>
      </p:sp>
      <p:sp>
        <p:nvSpPr>
          <p:cNvPr id="11" name="TextBox 11"/>
          <p:cNvSpPr txBox="1"/>
          <p:nvPr/>
        </p:nvSpPr>
        <p:spPr>
          <a:xfrm>
            <a:off x="676888"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0</a:t>
            </a:r>
          </a:p>
        </p:txBody>
      </p:sp>
      <p:sp>
        <p:nvSpPr>
          <p:cNvPr id="12" name="TextBox 12"/>
          <p:cNvSpPr txBox="1"/>
          <p:nvPr/>
        </p:nvSpPr>
        <p:spPr>
          <a:xfrm>
            <a:off x="196385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1</a:t>
            </a:r>
          </a:p>
        </p:txBody>
      </p:sp>
      <p:sp>
        <p:nvSpPr>
          <p:cNvPr id="13" name="TextBox 13"/>
          <p:cNvSpPr txBox="1"/>
          <p:nvPr/>
        </p:nvSpPr>
        <p:spPr>
          <a:xfrm>
            <a:off x="3159078"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2</a:t>
            </a:r>
          </a:p>
        </p:txBody>
      </p:sp>
      <p:sp>
        <p:nvSpPr>
          <p:cNvPr id="14" name="TextBox 14"/>
          <p:cNvSpPr txBox="1"/>
          <p:nvPr/>
        </p:nvSpPr>
        <p:spPr>
          <a:xfrm>
            <a:off x="43543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3</a:t>
            </a:r>
          </a:p>
        </p:txBody>
      </p:sp>
      <p:sp>
        <p:nvSpPr>
          <p:cNvPr id="15" name="TextBox 15"/>
          <p:cNvSpPr txBox="1"/>
          <p:nvPr/>
        </p:nvSpPr>
        <p:spPr>
          <a:xfrm>
            <a:off x="55501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4</a:t>
            </a:r>
          </a:p>
        </p:txBody>
      </p:sp>
      <p:sp>
        <p:nvSpPr>
          <p:cNvPr id="16" name="TextBox 16"/>
          <p:cNvSpPr txBox="1"/>
          <p:nvPr/>
        </p:nvSpPr>
        <p:spPr>
          <a:xfrm>
            <a:off x="6669585"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5</a:t>
            </a:r>
          </a:p>
        </p:txBody>
      </p:sp>
      <p:sp>
        <p:nvSpPr>
          <p:cNvPr id="17" name="TextBox 17"/>
          <p:cNvSpPr txBox="1"/>
          <p:nvPr/>
        </p:nvSpPr>
        <p:spPr>
          <a:xfrm>
            <a:off x="7897661"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6</a:t>
            </a:r>
          </a:p>
        </p:txBody>
      </p:sp>
      <p:grpSp>
        <p:nvGrpSpPr>
          <p:cNvPr id="18" name="Group 18"/>
          <p:cNvGrpSpPr/>
          <p:nvPr/>
        </p:nvGrpSpPr>
        <p:grpSpPr>
          <a:xfrm>
            <a:off x="9463017" y="2106415"/>
            <a:ext cx="8384907" cy="7259628"/>
            <a:chOff x="0" y="0"/>
            <a:chExt cx="2208371" cy="1912001"/>
          </a:xfrm>
        </p:grpSpPr>
        <p:sp>
          <p:nvSpPr>
            <p:cNvPr id="19" name="Freeform 19"/>
            <p:cNvSpPr/>
            <p:nvPr/>
          </p:nvSpPr>
          <p:spPr>
            <a:xfrm>
              <a:off x="0" y="0"/>
              <a:ext cx="2208371" cy="1912001"/>
            </a:xfrm>
            <a:custGeom>
              <a:avLst/>
              <a:gdLst/>
              <a:ahLst/>
              <a:cxnLst/>
              <a:rect l="l" t="t" r="r" b="b"/>
              <a:pathLst>
                <a:path w="2208371" h="1912001">
                  <a:moveTo>
                    <a:pt x="0" y="0"/>
                  </a:moveTo>
                  <a:lnTo>
                    <a:pt x="2208371" y="0"/>
                  </a:lnTo>
                  <a:lnTo>
                    <a:pt x="2208371" y="1912001"/>
                  </a:lnTo>
                  <a:lnTo>
                    <a:pt x="0" y="1912001"/>
                  </a:lnTo>
                  <a:close/>
                </a:path>
              </a:pathLst>
            </a:custGeom>
            <a:solidFill>
              <a:srgbClr val="F4F2F2"/>
            </a:solidFill>
          </p:spPr>
          <p:txBody>
            <a:bodyPr/>
            <a:lstStyle/>
            <a:p>
              <a:endParaRPr lang="en-PH"/>
            </a:p>
          </p:txBody>
        </p:sp>
        <p:sp>
          <p:nvSpPr>
            <p:cNvPr id="20" name="TextBox 20"/>
            <p:cNvSpPr txBox="1"/>
            <p:nvPr/>
          </p:nvSpPr>
          <p:spPr>
            <a:xfrm>
              <a:off x="0" y="-28575"/>
              <a:ext cx="2208371" cy="1940576"/>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364613" y="7942547"/>
            <a:ext cx="1883154"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target_value:</a:t>
            </a:r>
          </a:p>
        </p:txBody>
      </p:sp>
      <p:graphicFrame>
        <p:nvGraphicFramePr>
          <p:cNvPr id="22" name="Table 22"/>
          <p:cNvGraphicFramePr>
            <a:graphicFrameLocks noGrp="1"/>
          </p:cNvGraphicFramePr>
          <p:nvPr/>
        </p:nvGraphicFramePr>
        <p:xfrm>
          <a:off x="364613" y="8621434"/>
          <a:ext cx="284972" cy="876538"/>
        </p:xfrm>
        <a:graphic>
          <a:graphicData uri="http://schemas.openxmlformats.org/drawingml/2006/table">
            <a:tbl>
              <a:tblPr/>
              <a:tblGrid>
                <a:gridCol w="284972">
                  <a:extLst>
                    <a:ext uri="{9D8B030D-6E8A-4147-A177-3AD203B41FA5}">
                      <a16:colId xmlns:a16="http://schemas.microsoft.com/office/drawing/2014/main" val="20000"/>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extLst>
                  <a:ext uri="{0D108BD9-81ED-4DB2-BD59-A6C34878D82A}">
                    <a16:rowId xmlns:a16="http://schemas.microsoft.com/office/drawing/2014/main" val="10000"/>
                  </a:ext>
                </a:extLst>
              </a:tr>
            </a:tbl>
          </a:graphicData>
        </a:graphic>
      </p:graphicFrame>
      <p:sp>
        <p:nvSpPr>
          <p:cNvPr id="23" name="TextBox 23"/>
          <p:cNvSpPr txBox="1"/>
          <p:nvPr/>
        </p:nvSpPr>
        <p:spPr>
          <a:xfrm>
            <a:off x="9623071" y="2261780"/>
            <a:ext cx="8064801" cy="7034845"/>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my_list = [11, 12, 22, 25, 34, 64, 90]</a:t>
            </a:r>
          </a:p>
          <a:p>
            <a:pPr algn="l">
              <a:lnSpc>
                <a:spcPts val="2816"/>
              </a:lnSpc>
            </a:pPr>
            <a:r>
              <a:rPr lang="en-US" sz="2011">
                <a:solidFill>
                  <a:srgbClr val="000000"/>
                </a:solidFill>
                <a:latin typeface="Code Pro"/>
                <a:ea typeface="Code Pro"/>
                <a:cs typeface="Code Pro"/>
                <a:sym typeface="Code Pro"/>
              </a:rPr>
              <a:t>target_value = 64</a:t>
            </a:r>
          </a:p>
          <a:p>
            <a:pPr algn="l">
              <a:lnSpc>
                <a:spcPts val="2816"/>
              </a:lnSpc>
            </a:pPr>
            <a:r>
              <a:rPr lang="en-US" sz="2011">
                <a:solidFill>
                  <a:srgbClr val="000000"/>
                </a:solidFill>
                <a:latin typeface="Code Pro"/>
                <a:ea typeface="Code Pro"/>
                <a:cs typeface="Code Pro"/>
                <a:sym typeface="Code Pro"/>
              </a:rPr>
              <a:t>found = False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low, high = 0, len(my_list)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while low &lt;= high:</a:t>
            </a:r>
          </a:p>
          <a:p>
            <a:pPr algn="l">
              <a:lnSpc>
                <a:spcPts val="2816"/>
              </a:lnSpc>
            </a:pPr>
            <a:r>
              <a:rPr lang="en-US" sz="2011">
                <a:solidFill>
                  <a:srgbClr val="000000"/>
                </a:solidFill>
                <a:latin typeface="Code Pro"/>
                <a:ea typeface="Code Pro"/>
                <a:cs typeface="Code Pro"/>
                <a:sym typeface="Code Pro"/>
              </a:rPr>
              <a:t>    mid = (low + high) // 2</a:t>
            </a:r>
          </a:p>
          <a:p>
            <a:pPr algn="l">
              <a:lnSpc>
                <a:spcPts val="2816"/>
              </a:lnSpc>
            </a:pPr>
            <a:r>
              <a:rPr lang="en-US" sz="2011">
                <a:solidFill>
                  <a:srgbClr val="000000"/>
                </a:solidFill>
                <a:latin typeface="Code Pro"/>
                <a:ea typeface="Code Pro"/>
                <a:cs typeface="Code Pro"/>
                <a:sym typeface="Code Pro"/>
              </a:rPr>
              <a:t>    if my_list[mid] == target_value:</a:t>
            </a:r>
          </a:p>
          <a:p>
            <a:pPr algn="l">
              <a:lnSpc>
                <a:spcPts val="2816"/>
              </a:lnSpc>
            </a:pPr>
            <a:r>
              <a:rPr lang="en-US" sz="2011">
                <a:solidFill>
                  <a:srgbClr val="000000"/>
                </a:solidFill>
                <a:latin typeface="Code Pro"/>
                <a:ea typeface="Code Pro"/>
                <a:cs typeface="Code Pro"/>
                <a:sym typeface="Code Pro"/>
              </a:rPr>
              <a:t>        found = True </a:t>
            </a:r>
          </a:p>
          <a:p>
            <a:pPr algn="l">
              <a:lnSpc>
                <a:spcPts val="2816"/>
              </a:lnSpc>
            </a:pPr>
            <a:r>
              <a:rPr lang="en-US" sz="2011">
                <a:solidFill>
                  <a:srgbClr val="000000"/>
                </a:solidFill>
                <a:latin typeface="Code Pro"/>
                <a:ea typeface="Code Pro"/>
                <a:cs typeface="Code Pro"/>
                <a:sym typeface="Code Pro"/>
              </a:rPr>
              <a:t>        break</a:t>
            </a:r>
          </a:p>
          <a:p>
            <a:pPr algn="l">
              <a:lnSpc>
                <a:spcPts val="2816"/>
              </a:lnSpc>
            </a:pPr>
            <a:r>
              <a:rPr lang="en-US" sz="2011">
                <a:solidFill>
                  <a:srgbClr val="000000"/>
                </a:solidFill>
                <a:latin typeface="Code Pro"/>
                <a:ea typeface="Code Pro"/>
                <a:cs typeface="Code Pro"/>
                <a:sym typeface="Code Pro"/>
              </a:rPr>
              <a:t>    elif my_list[mid] &lt; target_value:</a:t>
            </a:r>
          </a:p>
          <a:p>
            <a:pPr algn="l">
              <a:lnSpc>
                <a:spcPts val="2816"/>
              </a:lnSpc>
            </a:pPr>
            <a:r>
              <a:rPr lang="en-US" sz="2011">
                <a:solidFill>
                  <a:srgbClr val="000000"/>
                </a:solidFill>
                <a:latin typeface="Code Pro"/>
                <a:ea typeface="Code Pro"/>
                <a:cs typeface="Code Pro"/>
                <a:sym typeface="Code Pro"/>
              </a:rPr>
              <a:t>        low = mid + 1</a:t>
            </a:r>
          </a:p>
          <a:p>
            <a:pPr algn="l">
              <a:lnSpc>
                <a:spcPts val="2816"/>
              </a:lnSpc>
            </a:pPr>
            <a:r>
              <a:rPr lang="en-US" sz="2011">
                <a:solidFill>
                  <a:srgbClr val="000000"/>
                </a:solidFill>
                <a:latin typeface="Code Pro"/>
                <a:ea typeface="Code Pro"/>
                <a:cs typeface="Code Pro"/>
                <a:sym typeface="Code Pro"/>
              </a:rPr>
              <a:t>    else:</a:t>
            </a:r>
          </a:p>
          <a:p>
            <a:pPr algn="l">
              <a:lnSpc>
                <a:spcPts val="2816"/>
              </a:lnSpc>
            </a:pPr>
            <a:r>
              <a:rPr lang="en-US" sz="2011">
                <a:solidFill>
                  <a:srgbClr val="000000"/>
                </a:solidFill>
                <a:latin typeface="Code Pro"/>
                <a:ea typeface="Code Pro"/>
                <a:cs typeface="Code Pro"/>
                <a:sym typeface="Code Pro"/>
              </a:rPr>
              <a:t>        high = mid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if found: </a:t>
            </a:r>
          </a:p>
          <a:p>
            <a:pPr algn="l">
              <a:lnSpc>
                <a:spcPts val="2816"/>
              </a:lnSpc>
            </a:pPr>
            <a:r>
              <a:rPr lang="en-US" sz="2011">
                <a:solidFill>
                  <a:srgbClr val="000000"/>
                </a:solidFill>
                <a:latin typeface="Code Pro"/>
                <a:ea typeface="Code Pro"/>
                <a:cs typeface="Code Pro"/>
                <a:sym typeface="Code Pro"/>
              </a:rPr>
              <a:t>     print(“Item found”)</a:t>
            </a:r>
          </a:p>
          <a:p>
            <a:pPr algn="l">
              <a:lnSpc>
                <a:spcPts val="2816"/>
              </a:lnSpc>
            </a:pPr>
            <a:r>
              <a:rPr lang="en-US" sz="2011">
                <a:solidFill>
                  <a:srgbClr val="000000"/>
                </a:solidFill>
                <a:latin typeface="Code Pro"/>
                <a:ea typeface="Code Pro"/>
                <a:cs typeface="Code Pro"/>
                <a:sym typeface="Code Pro"/>
              </a:rPr>
              <a:t>else:</a:t>
            </a:r>
          </a:p>
          <a:p>
            <a:pPr algn="l">
              <a:lnSpc>
                <a:spcPts val="2816"/>
              </a:lnSpc>
            </a:pPr>
            <a:r>
              <a:rPr lang="en-US" sz="2011">
                <a:solidFill>
                  <a:srgbClr val="000000"/>
                </a:solidFill>
                <a:latin typeface="Code Pro"/>
                <a:ea typeface="Code Pro"/>
                <a:cs typeface="Code Pro"/>
                <a:sym typeface="Code Pro"/>
              </a:rPr>
              <a:t>     print(“Item not found”)</a:t>
            </a:r>
          </a:p>
        </p:txBody>
      </p:sp>
      <p:grpSp>
        <p:nvGrpSpPr>
          <p:cNvPr id="24" name="Group 24"/>
          <p:cNvGrpSpPr/>
          <p:nvPr/>
        </p:nvGrpSpPr>
        <p:grpSpPr>
          <a:xfrm>
            <a:off x="9963438" y="9525000"/>
            <a:ext cx="7722891" cy="694165"/>
            <a:chOff x="0" y="0"/>
            <a:chExt cx="1912982" cy="171947"/>
          </a:xfrm>
        </p:grpSpPr>
        <p:sp>
          <p:nvSpPr>
            <p:cNvPr id="25" name="Freeform 25"/>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6" name="TextBox 26"/>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7" name="TextBox 27"/>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8" name="Group 28"/>
          <p:cNvGrpSpPr/>
          <p:nvPr/>
        </p:nvGrpSpPr>
        <p:grpSpPr>
          <a:xfrm>
            <a:off x="764470" y="9525000"/>
            <a:ext cx="7722891" cy="694165"/>
            <a:chOff x="0" y="0"/>
            <a:chExt cx="1912982" cy="171947"/>
          </a:xfrm>
        </p:grpSpPr>
        <p:sp>
          <p:nvSpPr>
            <p:cNvPr id="29" name="Freeform 2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0" name="TextBox 3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1" name="TextBox 31"/>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3393474" y="95854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1371194"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0796669"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AutoShape 31"/>
          <p:cNvSpPr/>
          <p:nvPr/>
        </p:nvSpPr>
        <p:spPr>
          <a:xfrm>
            <a:off x="12856433"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2" name="TextBox 32"/>
          <p:cNvSpPr txBox="1"/>
          <p:nvPr/>
        </p:nvSpPr>
        <p:spPr>
          <a:xfrm>
            <a:off x="11764239"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3" name="TextBox 33"/>
          <p:cNvSpPr txBox="1"/>
          <p:nvPr/>
        </p:nvSpPr>
        <p:spPr>
          <a:xfrm>
            <a:off x="12627054"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4" name="TextBox 34"/>
          <p:cNvSpPr txBox="1"/>
          <p:nvPr/>
        </p:nvSpPr>
        <p:spPr>
          <a:xfrm>
            <a:off x="13786519" y="939246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5" name="TextBox 35"/>
          <p:cNvSpPr txBox="1"/>
          <p:nvPr/>
        </p:nvSpPr>
        <p:spPr>
          <a:xfrm>
            <a:off x="14649334" y="941885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6" name="Group 36"/>
          <p:cNvGrpSpPr/>
          <p:nvPr/>
        </p:nvGrpSpPr>
        <p:grpSpPr>
          <a:xfrm>
            <a:off x="7680815" y="8999614"/>
            <a:ext cx="823743" cy="273780"/>
            <a:chOff x="0" y="0"/>
            <a:chExt cx="464201" cy="154282"/>
          </a:xfrm>
        </p:grpSpPr>
        <p:sp>
          <p:nvSpPr>
            <p:cNvPr id="37" name="Freeform 3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8" name="TextBox 3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9" name="TextBox 39"/>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0" name="Group 40"/>
          <p:cNvGrpSpPr/>
          <p:nvPr/>
        </p:nvGrpSpPr>
        <p:grpSpPr>
          <a:xfrm>
            <a:off x="9704475" y="9016406"/>
            <a:ext cx="823743" cy="273780"/>
            <a:chOff x="0" y="0"/>
            <a:chExt cx="464201" cy="154282"/>
          </a:xfrm>
        </p:grpSpPr>
        <p:sp>
          <p:nvSpPr>
            <p:cNvPr id="41" name="Freeform 41"/>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2" name="TextBox 42"/>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4" name="Group 44"/>
          <p:cNvGrpSpPr/>
          <p:nvPr/>
        </p:nvGrpSpPr>
        <p:grpSpPr>
          <a:xfrm>
            <a:off x="11883076" y="9006467"/>
            <a:ext cx="823743" cy="273780"/>
            <a:chOff x="0" y="0"/>
            <a:chExt cx="464201" cy="154282"/>
          </a:xfrm>
        </p:grpSpPr>
        <p:sp>
          <p:nvSpPr>
            <p:cNvPr id="45" name="Freeform 45"/>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6" name="TextBox 46"/>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7" name="TextBox 47"/>
          <p:cNvSpPr txBox="1"/>
          <p:nvPr/>
        </p:nvSpPr>
        <p:spPr>
          <a:xfrm>
            <a:off x="12048838"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8" name="Group 48"/>
          <p:cNvGrpSpPr/>
          <p:nvPr/>
        </p:nvGrpSpPr>
        <p:grpSpPr>
          <a:xfrm>
            <a:off x="13848561" y="9006467"/>
            <a:ext cx="823743" cy="273780"/>
            <a:chOff x="0" y="0"/>
            <a:chExt cx="464201" cy="154282"/>
          </a:xfrm>
        </p:grpSpPr>
        <p:sp>
          <p:nvSpPr>
            <p:cNvPr id="49" name="Freeform 49"/>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0" name="TextBox 50"/>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1" name="TextBox 51"/>
          <p:cNvSpPr txBox="1"/>
          <p:nvPr/>
        </p:nvSpPr>
        <p:spPr>
          <a:xfrm>
            <a:off x="14014323"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2" name="TextBox 52"/>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3" name="TextBox 53"/>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4" name="TextBox 54"/>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5" name="TextBox 55"/>
          <p:cNvSpPr txBox="1"/>
          <p:nvPr/>
        </p:nvSpPr>
        <p:spPr>
          <a:xfrm>
            <a:off x="11550000"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6" name="TextBox 56"/>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Insert a new node into an ordered linked list</a:t>
            </a:r>
          </a:p>
        </p:txBody>
      </p:sp>
      <p:sp>
        <p:nvSpPr>
          <p:cNvPr id="57" name="Freeform 57"/>
          <p:cNvSpPr/>
          <p:nvPr/>
        </p:nvSpPr>
        <p:spPr>
          <a:xfrm rot="5400000">
            <a:off x="5739298" y="8334997"/>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8" name="TextBox 58"/>
          <p:cNvSpPr txBox="1"/>
          <p:nvPr/>
        </p:nvSpPr>
        <p:spPr>
          <a:xfrm>
            <a:off x="5040047" y="7704495"/>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9" name="Group 59"/>
          <p:cNvGrpSpPr/>
          <p:nvPr/>
        </p:nvGrpSpPr>
        <p:grpSpPr>
          <a:xfrm>
            <a:off x="1186418" y="7874628"/>
            <a:ext cx="2556223" cy="2045377"/>
            <a:chOff x="0" y="0"/>
            <a:chExt cx="700148" cy="560228"/>
          </a:xfrm>
        </p:grpSpPr>
        <p:sp>
          <p:nvSpPr>
            <p:cNvPr id="60" name="Freeform 60"/>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1" name="TextBox 61"/>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2" name="TextBox 62"/>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3" name="Table 63"/>
          <p:cNvGraphicFramePr>
            <a:graphicFrameLocks noGrp="1"/>
          </p:cNvGraphicFramePr>
          <p:nvPr/>
        </p:nvGraphicFramePr>
        <p:xfrm>
          <a:off x="15758463" y="8500406"/>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642EC7"/>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64" name="TextBox 64"/>
          <p:cNvSpPr txBox="1"/>
          <p:nvPr/>
        </p:nvSpPr>
        <p:spPr>
          <a:xfrm>
            <a:off x="16151508" y="830741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65" name="TextBox 65"/>
          <p:cNvSpPr txBox="1"/>
          <p:nvPr/>
        </p:nvSpPr>
        <p:spPr>
          <a:xfrm>
            <a:off x="17014323" y="8333806"/>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66" name="Group 66"/>
          <p:cNvGrpSpPr/>
          <p:nvPr/>
        </p:nvGrpSpPr>
        <p:grpSpPr>
          <a:xfrm>
            <a:off x="16213550" y="7921421"/>
            <a:ext cx="823743" cy="273780"/>
            <a:chOff x="0" y="0"/>
            <a:chExt cx="464201" cy="154282"/>
          </a:xfrm>
        </p:grpSpPr>
        <p:sp>
          <p:nvSpPr>
            <p:cNvPr id="67" name="Freeform 6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8" name="TextBox 6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6379313" y="79364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70" name="TextBox 70"/>
          <p:cNvSpPr txBox="1"/>
          <p:nvPr/>
        </p:nvSpPr>
        <p:spPr>
          <a:xfrm>
            <a:off x="15950834" y="8547908"/>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5</a:t>
            </a:r>
          </a:p>
        </p:txBody>
      </p:sp>
      <p:sp>
        <p:nvSpPr>
          <p:cNvPr id="71" name="TextBox 71"/>
          <p:cNvSpPr txBox="1"/>
          <p:nvPr/>
        </p:nvSpPr>
        <p:spPr>
          <a:xfrm>
            <a:off x="4872719" y="1265488"/>
            <a:ext cx="9864949" cy="6196584"/>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insert_into_ordered_list(head, new_data):</a:t>
            </a:r>
          </a:p>
          <a:p>
            <a:pPr algn="l">
              <a:lnSpc>
                <a:spcPts val="2331"/>
              </a:lnSpc>
            </a:pPr>
            <a:r>
              <a:rPr lang="en-US" sz="1665">
                <a:solidFill>
                  <a:srgbClr val="000000"/>
                </a:solidFill>
                <a:latin typeface="Code Pro"/>
                <a:ea typeface="Code Pro"/>
                <a:cs typeface="Code Pro"/>
                <a:sym typeface="Code Pro"/>
              </a:rPr>
              <a:t>  </a:t>
            </a:r>
            <a:r>
              <a:rPr lang="en-US" sz="1665" b="1">
                <a:solidFill>
                  <a:srgbClr val="642EC7"/>
                </a:solidFill>
                <a:latin typeface="Code Pro Bold"/>
                <a:ea typeface="Code Pro Bold"/>
                <a:cs typeface="Code Pro Bold"/>
                <a:sym typeface="Code Pro Bold"/>
              </a:rPr>
              <a:t>  new_node = Node(new_data)</a:t>
            </a:r>
          </a:p>
          <a:p>
            <a:pPr algn="l">
              <a:lnSpc>
                <a:spcPts val="2331"/>
              </a:lnSpc>
            </a:pPr>
            <a:r>
              <a:rPr lang="en-US" sz="1665" b="1">
                <a:solidFill>
                  <a:srgbClr val="642EC7"/>
                </a:solidFill>
                <a:latin typeface="Code Pro Bold"/>
                <a:ea typeface="Code Pro Bold"/>
                <a:cs typeface="Code Pro Bold"/>
                <a:sym typeface="Code Pro Bold"/>
              </a:rPr>
              <a:t>    new_node.data = new_data</a:t>
            </a:r>
          </a:p>
          <a:p>
            <a:pPr algn="l">
              <a:lnSpc>
                <a:spcPts val="2331"/>
              </a:lnSpc>
            </a:pPr>
            <a:endParaRPr lang="en-US" sz="1665" b="1">
              <a:solidFill>
                <a:srgbClr val="642EC7"/>
              </a:solidFill>
              <a:latin typeface="Code Pro Bold"/>
              <a:ea typeface="Code Pro Bold"/>
              <a:cs typeface="Code Pro Bold"/>
              <a:sym typeface="Code Pro Bold"/>
            </a:endParaRPr>
          </a:p>
          <a:p>
            <a:pPr algn="l">
              <a:lnSpc>
                <a:spcPts val="2331"/>
              </a:lnSpc>
            </a:pPr>
            <a:r>
              <a:rPr lang="en-US" sz="1665">
                <a:solidFill>
                  <a:srgbClr val="000000"/>
                </a:solidFill>
                <a:latin typeface="Code Pro"/>
                <a:ea typeface="Code Pro"/>
                <a:cs typeface="Code Pro"/>
                <a:sym typeface="Code Pro"/>
              </a:rPr>
              <a:t>    if head is None or new_data &lt; head.data:</a:t>
            </a:r>
          </a:p>
          <a:p>
            <a:pPr algn="l">
              <a:lnSpc>
                <a:spcPts val="2331"/>
              </a:lnSpc>
            </a:pPr>
            <a:r>
              <a:rPr lang="en-US" sz="1665">
                <a:solidFill>
                  <a:srgbClr val="000000"/>
                </a:solidFill>
                <a:latin typeface="Code Pro"/>
                <a:ea typeface="Code Pro"/>
                <a:cs typeface="Code Pro"/>
                <a:sym typeface="Code Pro"/>
              </a:rPr>
              <a:t>        new_node.pointer = head</a:t>
            </a:r>
          </a:p>
          <a:p>
            <a:pPr algn="l">
              <a:lnSpc>
                <a:spcPts val="2331"/>
              </a:lnSpc>
            </a:pPr>
            <a:r>
              <a:rPr lang="en-US" sz="1665">
                <a:solidFill>
                  <a:srgbClr val="000000"/>
                </a:solidFill>
                <a:latin typeface="Code Pro"/>
                <a:ea typeface="Code Pro"/>
                <a:cs typeface="Code Pro"/>
                <a:sym typeface="Code Pro"/>
              </a:rPr>
              <a:t>        return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Find the correct position to insert the new node</a:t>
            </a:r>
          </a:p>
          <a:p>
            <a:pPr algn="l">
              <a:lnSpc>
                <a:spcPts val="2331"/>
              </a:lnSpc>
            </a:pPr>
            <a:r>
              <a:rPr lang="en-US" sz="1665">
                <a:solidFill>
                  <a:srgbClr val="000000"/>
                </a:solidFill>
                <a:latin typeface="Code Pro"/>
                <a:ea typeface="Code Pro"/>
                <a:cs typeface="Code Pro"/>
                <a:sym typeface="Code Pro"/>
              </a:rPr>
              <a:t>    while current_node.pointer is not None and current_node.pointer.data &lt; new_data:</a:t>
            </a:r>
          </a:p>
          <a:p>
            <a:pPr algn="l">
              <a:lnSpc>
                <a:spcPts val="2331"/>
              </a:lnSpc>
            </a:pPr>
            <a:r>
              <a:rPr lang="en-US" sz="1665">
                <a:solidFill>
                  <a:srgbClr val="000000"/>
                </a:solidFill>
                <a:latin typeface="Code Pro"/>
                <a:ea typeface="Code Pro"/>
                <a:cs typeface="Code Pro"/>
                <a:sym typeface="Code Pro"/>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Insert the new node into the correct position</a:t>
            </a:r>
          </a:p>
          <a:p>
            <a:pPr algn="l">
              <a:lnSpc>
                <a:spcPts val="2331"/>
              </a:lnSpc>
            </a:pPr>
            <a:r>
              <a:rPr lang="en-US" sz="1665">
                <a:solidFill>
                  <a:srgbClr val="000000"/>
                </a:solidFill>
                <a:latin typeface="Code Pro"/>
                <a:ea typeface="Code Pro"/>
                <a:cs typeface="Code Pro"/>
                <a:sym typeface="Code Pro"/>
              </a:rPr>
              <a:t>    new_node.pointer = current_node.next_node</a:t>
            </a:r>
          </a:p>
          <a:p>
            <a:pPr algn="l">
              <a:lnSpc>
                <a:spcPts val="2331"/>
              </a:lnSpc>
            </a:pPr>
            <a:r>
              <a:rPr lang="en-US" sz="1665">
                <a:solidFill>
                  <a:srgbClr val="000000"/>
                </a:solidFill>
                <a:latin typeface="Code Pro"/>
                <a:ea typeface="Code Pro"/>
                <a:cs typeface="Code Pro"/>
                <a:sym typeface="Code Pro"/>
              </a:rPr>
              <a:t>    current_node.pointer =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return head</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ordered_list_head = insert_into_ordered_list(head, 5) </a:t>
            </a:r>
          </a:p>
        </p:txBody>
      </p:sp>
      <p:sp>
        <p:nvSpPr>
          <p:cNvPr id="72" name="TextBox 72"/>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3393474" y="95854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1371194"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0796669"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AutoShape 31"/>
          <p:cNvSpPr/>
          <p:nvPr/>
        </p:nvSpPr>
        <p:spPr>
          <a:xfrm>
            <a:off x="12856433"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2" name="TextBox 32"/>
          <p:cNvSpPr txBox="1"/>
          <p:nvPr/>
        </p:nvSpPr>
        <p:spPr>
          <a:xfrm>
            <a:off x="11764239"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3" name="TextBox 33"/>
          <p:cNvSpPr txBox="1"/>
          <p:nvPr/>
        </p:nvSpPr>
        <p:spPr>
          <a:xfrm>
            <a:off x="12627054"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4" name="TextBox 34"/>
          <p:cNvSpPr txBox="1"/>
          <p:nvPr/>
        </p:nvSpPr>
        <p:spPr>
          <a:xfrm>
            <a:off x="13786519" y="939246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5" name="TextBox 35"/>
          <p:cNvSpPr txBox="1"/>
          <p:nvPr/>
        </p:nvSpPr>
        <p:spPr>
          <a:xfrm>
            <a:off x="14649334" y="941885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6" name="Group 36"/>
          <p:cNvGrpSpPr/>
          <p:nvPr/>
        </p:nvGrpSpPr>
        <p:grpSpPr>
          <a:xfrm>
            <a:off x="7680815" y="8999614"/>
            <a:ext cx="823743" cy="273780"/>
            <a:chOff x="0" y="0"/>
            <a:chExt cx="464201" cy="154282"/>
          </a:xfrm>
        </p:grpSpPr>
        <p:sp>
          <p:nvSpPr>
            <p:cNvPr id="37" name="Freeform 3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8" name="TextBox 3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9" name="TextBox 39"/>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0" name="Group 40"/>
          <p:cNvGrpSpPr/>
          <p:nvPr/>
        </p:nvGrpSpPr>
        <p:grpSpPr>
          <a:xfrm>
            <a:off x="9704475" y="9016406"/>
            <a:ext cx="823743" cy="273780"/>
            <a:chOff x="0" y="0"/>
            <a:chExt cx="464201" cy="154282"/>
          </a:xfrm>
        </p:grpSpPr>
        <p:sp>
          <p:nvSpPr>
            <p:cNvPr id="41" name="Freeform 41"/>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2" name="TextBox 42"/>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4" name="Group 44"/>
          <p:cNvGrpSpPr/>
          <p:nvPr/>
        </p:nvGrpSpPr>
        <p:grpSpPr>
          <a:xfrm>
            <a:off x="11883076" y="9006467"/>
            <a:ext cx="823743" cy="273780"/>
            <a:chOff x="0" y="0"/>
            <a:chExt cx="464201" cy="154282"/>
          </a:xfrm>
        </p:grpSpPr>
        <p:sp>
          <p:nvSpPr>
            <p:cNvPr id="45" name="Freeform 45"/>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6" name="TextBox 46"/>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7" name="TextBox 47"/>
          <p:cNvSpPr txBox="1"/>
          <p:nvPr/>
        </p:nvSpPr>
        <p:spPr>
          <a:xfrm>
            <a:off x="12048838"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8" name="Group 48"/>
          <p:cNvGrpSpPr/>
          <p:nvPr/>
        </p:nvGrpSpPr>
        <p:grpSpPr>
          <a:xfrm>
            <a:off x="13848561" y="9006467"/>
            <a:ext cx="823743" cy="273780"/>
            <a:chOff x="0" y="0"/>
            <a:chExt cx="464201" cy="154282"/>
          </a:xfrm>
        </p:grpSpPr>
        <p:sp>
          <p:nvSpPr>
            <p:cNvPr id="49" name="Freeform 49"/>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0" name="TextBox 50"/>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1" name="TextBox 51"/>
          <p:cNvSpPr txBox="1"/>
          <p:nvPr/>
        </p:nvSpPr>
        <p:spPr>
          <a:xfrm>
            <a:off x="14014323"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2" name="TextBox 52"/>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3" name="TextBox 53"/>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4" name="TextBox 54"/>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5" name="TextBox 55"/>
          <p:cNvSpPr txBox="1"/>
          <p:nvPr/>
        </p:nvSpPr>
        <p:spPr>
          <a:xfrm>
            <a:off x="11550000"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6" name="TextBox 56"/>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Insert a new node into an ordered linked list</a:t>
            </a:r>
          </a:p>
        </p:txBody>
      </p:sp>
      <p:sp>
        <p:nvSpPr>
          <p:cNvPr id="57" name="Freeform 57"/>
          <p:cNvSpPr/>
          <p:nvPr/>
        </p:nvSpPr>
        <p:spPr>
          <a:xfrm rot="5400000">
            <a:off x="5739298" y="8334997"/>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8" name="TextBox 58"/>
          <p:cNvSpPr txBox="1"/>
          <p:nvPr/>
        </p:nvSpPr>
        <p:spPr>
          <a:xfrm>
            <a:off x="5040047" y="7704495"/>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9" name="Group 59"/>
          <p:cNvGrpSpPr/>
          <p:nvPr/>
        </p:nvGrpSpPr>
        <p:grpSpPr>
          <a:xfrm>
            <a:off x="1186418" y="7874628"/>
            <a:ext cx="2556223" cy="2045377"/>
            <a:chOff x="0" y="0"/>
            <a:chExt cx="700148" cy="560228"/>
          </a:xfrm>
        </p:grpSpPr>
        <p:sp>
          <p:nvSpPr>
            <p:cNvPr id="60" name="Freeform 60"/>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1" name="TextBox 61"/>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2" name="TextBox 62"/>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3" name="Table 63"/>
          <p:cNvGraphicFramePr>
            <a:graphicFrameLocks noGrp="1"/>
          </p:cNvGraphicFramePr>
          <p:nvPr/>
        </p:nvGraphicFramePr>
        <p:xfrm>
          <a:off x="3821627" y="8470103"/>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642EC7"/>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64" name="TextBox 64"/>
          <p:cNvSpPr txBox="1"/>
          <p:nvPr/>
        </p:nvSpPr>
        <p:spPr>
          <a:xfrm>
            <a:off x="4214672" y="827711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65" name="TextBox 65"/>
          <p:cNvSpPr txBox="1"/>
          <p:nvPr/>
        </p:nvSpPr>
        <p:spPr>
          <a:xfrm>
            <a:off x="5077487" y="830350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66" name="Group 66"/>
          <p:cNvGrpSpPr/>
          <p:nvPr/>
        </p:nvGrpSpPr>
        <p:grpSpPr>
          <a:xfrm>
            <a:off x="4276714" y="7891118"/>
            <a:ext cx="823743" cy="273780"/>
            <a:chOff x="0" y="0"/>
            <a:chExt cx="464201" cy="154282"/>
          </a:xfrm>
        </p:grpSpPr>
        <p:sp>
          <p:nvSpPr>
            <p:cNvPr id="67" name="Freeform 6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8" name="TextBox 6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4442476" y="7906188"/>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70" name="TextBox 70"/>
          <p:cNvSpPr txBox="1"/>
          <p:nvPr/>
        </p:nvSpPr>
        <p:spPr>
          <a:xfrm>
            <a:off x="4013998" y="85176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5</a:t>
            </a:r>
          </a:p>
        </p:txBody>
      </p:sp>
      <p:sp>
        <p:nvSpPr>
          <p:cNvPr id="71" name="TextBox 71"/>
          <p:cNvSpPr txBox="1"/>
          <p:nvPr/>
        </p:nvSpPr>
        <p:spPr>
          <a:xfrm>
            <a:off x="4872719" y="1265488"/>
            <a:ext cx="9864949" cy="6196584"/>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insert_into_ordered_list(head, new_data):</a:t>
            </a:r>
          </a:p>
          <a:p>
            <a:pPr algn="l">
              <a:lnSpc>
                <a:spcPts val="2331"/>
              </a:lnSpc>
            </a:pPr>
            <a:r>
              <a:rPr lang="en-US" sz="1665">
                <a:solidFill>
                  <a:srgbClr val="000000"/>
                </a:solidFill>
                <a:latin typeface="Code Pro"/>
                <a:ea typeface="Code Pro"/>
                <a:cs typeface="Code Pro"/>
                <a:sym typeface="Code Pro"/>
              </a:rPr>
              <a:t>    new_node = Node(new_data)</a:t>
            </a:r>
          </a:p>
          <a:p>
            <a:pPr algn="l">
              <a:lnSpc>
                <a:spcPts val="2331"/>
              </a:lnSpc>
            </a:pPr>
            <a:r>
              <a:rPr lang="en-US" sz="1665">
                <a:solidFill>
                  <a:srgbClr val="000000"/>
                </a:solidFill>
                <a:latin typeface="Code Pro"/>
                <a:ea typeface="Code Pro"/>
                <a:cs typeface="Code Pro"/>
                <a:sym typeface="Code Pro"/>
              </a:rPr>
              <a:t>    new_node.data = new_data</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 </a:t>
            </a:r>
            <a:r>
              <a:rPr lang="en-US" sz="1665" b="1">
                <a:solidFill>
                  <a:srgbClr val="642EC7"/>
                </a:solidFill>
                <a:latin typeface="Code Pro Bold"/>
                <a:ea typeface="Code Pro Bold"/>
                <a:cs typeface="Code Pro Bold"/>
                <a:sym typeface="Code Pro Bold"/>
              </a:rPr>
              <a:t>   if head is None or new_data &lt; head.data:</a:t>
            </a:r>
          </a:p>
          <a:p>
            <a:pPr algn="l">
              <a:lnSpc>
                <a:spcPts val="2331"/>
              </a:lnSpc>
            </a:pPr>
            <a:r>
              <a:rPr lang="en-US" sz="1665" b="1">
                <a:solidFill>
                  <a:srgbClr val="642EC7"/>
                </a:solidFill>
                <a:latin typeface="Code Pro Bold"/>
                <a:ea typeface="Code Pro Bold"/>
                <a:cs typeface="Code Pro Bold"/>
                <a:sym typeface="Code Pro Bold"/>
              </a:rPr>
              <a:t>        new_node.pointer = head</a:t>
            </a:r>
          </a:p>
          <a:p>
            <a:pPr algn="l">
              <a:lnSpc>
                <a:spcPts val="2331"/>
              </a:lnSpc>
            </a:pPr>
            <a:r>
              <a:rPr lang="en-US" sz="1665" b="1">
                <a:solidFill>
                  <a:srgbClr val="642EC7"/>
                </a:solidFill>
                <a:latin typeface="Code Pro Bold"/>
                <a:ea typeface="Code Pro Bold"/>
                <a:cs typeface="Code Pro Bold"/>
                <a:sym typeface="Code Pro Bold"/>
              </a:rPr>
              <a:t>        return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Find the correct position to insert the new node</a:t>
            </a:r>
          </a:p>
          <a:p>
            <a:pPr algn="l">
              <a:lnSpc>
                <a:spcPts val="2331"/>
              </a:lnSpc>
            </a:pPr>
            <a:r>
              <a:rPr lang="en-US" sz="1665">
                <a:solidFill>
                  <a:srgbClr val="000000"/>
                </a:solidFill>
                <a:latin typeface="Code Pro"/>
                <a:ea typeface="Code Pro"/>
                <a:cs typeface="Code Pro"/>
                <a:sym typeface="Code Pro"/>
              </a:rPr>
              <a:t>    while current_node.pointer is not None and current_node.pointer.data &lt; new_data:</a:t>
            </a:r>
          </a:p>
          <a:p>
            <a:pPr algn="l">
              <a:lnSpc>
                <a:spcPts val="2331"/>
              </a:lnSpc>
            </a:pPr>
            <a:r>
              <a:rPr lang="en-US" sz="1665">
                <a:solidFill>
                  <a:srgbClr val="000000"/>
                </a:solidFill>
                <a:latin typeface="Code Pro"/>
                <a:ea typeface="Code Pro"/>
                <a:cs typeface="Code Pro"/>
                <a:sym typeface="Code Pro"/>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Insert the new node into the correct position</a:t>
            </a:r>
          </a:p>
          <a:p>
            <a:pPr algn="l">
              <a:lnSpc>
                <a:spcPts val="2331"/>
              </a:lnSpc>
            </a:pPr>
            <a:r>
              <a:rPr lang="en-US" sz="1665">
                <a:solidFill>
                  <a:srgbClr val="000000"/>
                </a:solidFill>
                <a:latin typeface="Code Pro"/>
                <a:ea typeface="Code Pro"/>
                <a:cs typeface="Code Pro"/>
                <a:sym typeface="Code Pro"/>
              </a:rPr>
              <a:t>    new_node.pointer = current_node.next_node</a:t>
            </a:r>
          </a:p>
          <a:p>
            <a:pPr algn="l">
              <a:lnSpc>
                <a:spcPts val="2331"/>
              </a:lnSpc>
            </a:pPr>
            <a:r>
              <a:rPr lang="en-US" sz="1665">
                <a:solidFill>
                  <a:srgbClr val="000000"/>
                </a:solidFill>
                <a:latin typeface="Code Pro"/>
                <a:ea typeface="Code Pro"/>
                <a:cs typeface="Code Pro"/>
                <a:sym typeface="Code Pro"/>
              </a:rPr>
              <a:t>    current_node.pointer =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return head</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ordered_list_head = insert_into_ordered_list(head, 5) </a:t>
            </a:r>
          </a:p>
        </p:txBody>
      </p:sp>
      <p:grpSp>
        <p:nvGrpSpPr>
          <p:cNvPr id="72" name="Group 72"/>
          <p:cNvGrpSpPr/>
          <p:nvPr/>
        </p:nvGrpSpPr>
        <p:grpSpPr>
          <a:xfrm>
            <a:off x="16252578" y="9597174"/>
            <a:ext cx="4620001" cy="497281"/>
            <a:chOff x="0" y="0"/>
            <a:chExt cx="6160002" cy="663041"/>
          </a:xfrm>
        </p:grpSpPr>
        <p:sp>
          <p:nvSpPr>
            <p:cNvPr id="73" name="Freeform 73"/>
            <p:cNvSpPr/>
            <p:nvPr/>
          </p:nvSpPr>
          <p:spPr>
            <a:xfrm>
              <a:off x="0" y="0"/>
              <a:ext cx="605853" cy="663041"/>
            </a:xfrm>
            <a:custGeom>
              <a:avLst/>
              <a:gdLst/>
              <a:ahLst/>
              <a:cxnLst/>
              <a:rect l="l" t="t" r="r" b="b"/>
              <a:pathLst>
                <a:path w="605853" h="663041">
                  <a:moveTo>
                    <a:pt x="0" y="0"/>
                  </a:moveTo>
                  <a:lnTo>
                    <a:pt x="605853" y="0"/>
                  </a:lnTo>
                  <a:lnTo>
                    <a:pt x="605853" y="663041"/>
                  </a:lnTo>
                  <a:lnTo>
                    <a:pt x="0" y="6630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605853" y="72440"/>
              <a:ext cx="5554148" cy="441960"/>
            </a:xfrm>
            <a:prstGeom prst="rect">
              <a:avLst/>
            </a:prstGeom>
          </p:spPr>
          <p:txBody>
            <a:bodyPr lIns="0" tIns="0" rIns="0" bIns="0" rtlCol="0" anchor="t">
              <a:spAutoFit/>
            </a:bodyPr>
            <a:lstStyle/>
            <a:p>
              <a:pPr algn="l">
                <a:lnSpc>
                  <a:spcPts val="2700"/>
                </a:lnSpc>
              </a:pPr>
              <a:r>
                <a:rPr lang="en-US" sz="1800">
                  <a:solidFill>
                    <a:srgbClr val="000000"/>
                  </a:solidFill>
                  <a:latin typeface="Poppins"/>
                  <a:ea typeface="Poppins"/>
                  <a:cs typeface="Poppins"/>
                  <a:sym typeface="Poppins"/>
                </a:rPr>
                <a:t> James Gan</a:t>
              </a:r>
            </a:p>
          </p:txBody>
        </p:sp>
      </p:grpSp>
      <p:sp>
        <p:nvSpPr>
          <p:cNvPr id="75" name="TextBox 75"/>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3393474" y="95854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1371194"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0796669"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AutoShape 31"/>
          <p:cNvSpPr/>
          <p:nvPr/>
        </p:nvSpPr>
        <p:spPr>
          <a:xfrm>
            <a:off x="12856433"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2" name="TextBox 32"/>
          <p:cNvSpPr txBox="1"/>
          <p:nvPr/>
        </p:nvSpPr>
        <p:spPr>
          <a:xfrm>
            <a:off x="11764239"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3" name="TextBox 33"/>
          <p:cNvSpPr txBox="1"/>
          <p:nvPr/>
        </p:nvSpPr>
        <p:spPr>
          <a:xfrm>
            <a:off x="12627054"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4" name="TextBox 34"/>
          <p:cNvSpPr txBox="1"/>
          <p:nvPr/>
        </p:nvSpPr>
        <p:spPr>
          <a:xfrm>
            <a:off x="13786519" y="939246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5" name="TextBox 35"/>
          <p:cNvSpPr txBox="1"/>
          <p:nvPr/>
        </p:nvSpPr>
        <p:spPr>
          <a:xfrm>
            <a:off x="14649334" y="941885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6" name="Group 36"/>
          <p:cNvGrpSpPr/>
          <p:nvPr/>
        </p:nvGrpSpPr>
        <p:grpSpPr>
          <a:xfrm>
            <a:off x="7680815" y="8999614"/>
            <a:ext cx="823743" cy="273780"/>
            <a:chOff x="0" y="0"/>
            <a:chExt cx="464201" cy="154282"/>
          </a:xfrm>
        </p:grpSpPr>
        <p:sp>
          <p:nvSpPr>
            <p:cNvPr id="37" name="Freeform 3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8" name="TextBox 3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9" name="TextBox 39"/>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0" name="Group 40"/>
          <p:cNvGrpSpPr/>
          <p:nvPr/>
        </p:nvGrpSpPr>
        <p:grpSpPr>
          <a:xfrm>
            <a:off x="9704475" y="9016406"/>
            <a:ext cx="823743" cy="273780"/>
            <a:chOff x="0" y="0"/>
            <a:chExt cx="464201" cy="154282"/>
          </a:xfrm>
        </p:grpSpPr>
        <p:sp>
          <p:nvSpPr>
            <p:cNvPr id="41" name="Freeform 41"/>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2" name="TextBox 42"/>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4" name="Group 44"/>
          <p:cNvGrpSpPr/>
          <p:nvPr/>
        </p:nvGrpSpPr>
        <p:grpSpPr>
          <a:xfrm>
            <a:off x="11883076" y="9006467"/>
            <a:ext cx="823743" cy="273780"/>
            <a:chOff x="0" y="0"/>
            <a:chExt cx="464201" cy="154282"/>
          </a:xfrm>
        </p:grpSpPr>
        <p:sp>
          <p:nvSpPr>
            <p:cNvPr id="45" name="Freeform 45"/>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6" name="TextBox 46"/>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7" name="TextBox 47"/>
          <p:cNvSpPr txBox="1"/>
          <p:nvPr/>
        </p:nvSpPr>
        <p:spPr>
          <a:xfrm>
            <a:off x="12048838"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8" name="Group 48"/>
          <p:cNvGrpSpPr/>
          <p:nvPr/>
        </p:nvGrpSpPr>
        <p:grpSpPr>
          <a:xfrm>
            <a:off x="13848561" y="9006467"/>
            <a:ext cx="823743" cy="273780"/>
            <a:chOff x="0" y="0"/>
            <a:chExt cx="464201" cy="154282"/>
          </a:xfrm>
        </p:grpSpPr>
        <p:sp>
          <p:nvSpPr>
            <p:cNvPr id="49" name="Freeform 49"/>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0" name="TextBox 50"/>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1" name="TextBox 51"/>
          <p:cNvSpPr txBox="1"/>
          <p:nvPr/>
        </p:nvSpPr>
        <p:spPr>
          <a:xfrm>
            <a:off x="14014323"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2" name="TextBox 52"/>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3" name="TextBox 53"/>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4" name="TextBox 54"/>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5" name="TextBox 55"/>
          <p:cNvSpPr txBox="1"/>
          <p:nvPr/>
        </p:nvSpPr>
        <p:spPr>
          <a:xfrm>
            <a:off x="11550000"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6" name="TextBox 56"/>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Insert a new node into an ordered linked list</a:t>
            </a:r>
          </a:p>
        </p:txBody>
      </p:sp>
      <p:sp>
        <p:nvSpPr>
          <p:cNvPr id="57" name="Freeform 57"/>
          <p:cNvSpPr/>
          <p:nvPr/>
        </p:nvSpPr>
        <p:spPr>
          <a:xfrm rot="5400000">
            <a:off x="6329402" y="8457506"/>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8" name="TextBox 58"/>
          <p:cNvSpPr txBox="1"/>
          <p:nvPr/>
        </p:nvSpPr>
        <p:spPr>
          <a:xfrm>
            <a:off x="5630152" y="7827003"/>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9" name="Group 59"/>
          <p:cNvGrpSpPr/>
          <p:nvPr/>
        </p:nvGrpSpPr>
        <p:grpSpPr>
          <a:xfrm>
            <a:off x="1186418" y="7874628"/>
            <a:ext cx="2556223" cy="2045377"/>
            <a:chOff x="0" y="0"/>
            <a:chExt cx="700148" cy="560228"/>
          </a:xfrm>
        </p:grpSpPr>
        <p:sp>
          <p:nvSpPr>
            <p:cNvPr id="60" name="Freeform 60"/>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1" name="TextBox 61"/>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2" name="TextBox 62"/>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3" name="Table 63"/>
          <p:cNvGraphicFramePr>
            <a:graphicFrameLocks noGrp="1"/>
          </p:cNvGraphicFramePr>
          <p:nvPr/>
        </p:nvGraphicFramePr>
        <p:xfrm>
          <a:off x="15758463" y="8500406"/>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642EC7"/>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64" name="TextBox 64"/>
          <p:cNvSpPr txBox="1"/>
          <p:nvPr/>
        </p:nvSpPr>
        <p:spPr>
          <a:xfrm>
            <a:off x="16151508" y="830741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65" name="TextBox 65"/>
          <p:cNvSpPr txBox="1"/>
          <p:nvPr/>
        </p:nvSpPr>
        <p:spPr>
          <a:xfrm>
            <a:off x="17014323" y="8333806"/>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66" name="Group 66"/>
          <p:cNvGrpSpPr/>
          <p:nvPr/>
        </p:nvGrpSpPr>
        <p:grpSpPr>
          <a:xfrm>
            <a:off x="16213550" y="7921421"/>
            <a:ext cx="823743" cy="273780"/>
            <a:chOff x="0" y="0"/>
            <a:chExt cx="464201" cy="154282"/>
          </a:xfrm>
        </p:grpSpPr>
        <p:sp>
          <p:nvSpPr>
            <p:cNvPr id="67" name="Freeform 6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8" name="TextBox 6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6379313" y="79364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70" name="TextBox 70"/>
          <p:cNvSpPr txBox="1"/>
          <p:nvPr/>
        </p:nvSpPr>
        <p:spPr>
          <a:xfrm>
            <a:off x="15950834" y="8547908"/>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5</a:t>
            </a:r>
          </a:p>
        </p:txBody>
      </p:sp>
      <p:sp>
        <p:nvSpPr>
          <p:cNvPr id="71" name="Freeform 71"/>
          <p:cNvSpPr/>
          <p:nvPr/>
        </p:nvSpPr>
        <p:spPr>
          <a:xfrm rot="3905780">
            <a:off x="4929048" y="8476439"/>
            <a:ext cx="559063" cy="235505"/>
          </a:xfrm>
          <a:custGeom>
            <a:avLst/>
            <a:gdLst/>
            <a:ahLst/>
            <a:cxnLst/>
            <a:rect l="l" t="t" r="r" b="b"/>
            <a:pathLst>
              <a:path w="559063" h="235505">
                <a:moveTo>
                  <a:pt x="0" y="0"/>
                </a:moveTo>
                <a:lnTo>
                  <a:pt x="559063" y="0"/>
                </a:lnTo>
                <a:lnTo>
                  <a:pt x="559063" y="235506"/>
                </a:lnTo>
                <a:lnTo>
                  <a:pt x="0" y="2355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2" name="TextBox 72"/>
          <p:cNvSpPr txBox="1"/>
          <p:nvPr/>
        </p:nvSpPr>
        <p:spPr>
          <a:xfrm>
            <a:off x="3985876" y="7836528"/>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3" name="TextBox 73"/>
          <p:cNvSpPr txBox="1"/>
          <p:nvPr/>
        </p:nvSpPr>
        <p:spPr>
          <a:xfrm>
            <a:off x="4872719" y="1265488"/>
            <a:ext cx="9864949" cy="6196584"/>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insert_into_ordered_list(head, new_data):</a:t>
            </a:r>
          </a:p>
          <a:p>
            <a:pPr algn="l">
              <a:lnSpc>
                <a:spcPts val="2331"/>
              </a:lnSpc>
            </a:pPr>
            <a:r>
              <a:rPr lang="en-US" sz="1665">
                <a:solidFill>
                  <a:srgbClr val="000000"/>
                </a:solidFill>
                <a:latin typeface="Code Pro"/>
                <a:ea typeface="Code Pro"/>
                <a:cs typeface="Code Pro"/>
                <a:sym typeface="Code Pro"/>
              </a:rPr>
              <a:t>    new_node = Node(new_data)</a:t>
            </a:r>
          </a:p>
          <a:p>
            <a:pPr algn="l">
              <a:lnSpc>
                <a:spcPts val="2331"/>
              </a:lnSpc>
            </a:pPr>
            <a:r>
              <a:rPr lang="en-US" sz="1665">
                <a:solidFill>
                  <a:srgbClr val="000000"/>
                </a:solidFill>
                <a:latin typeface="Code Pro"/>
                <a:ea typeface="Code Pro"/>
                <a:cs typeface="Code Pro"/>
                <a:sym typeface="Code Pro"/>
              </a:rPr>
              <a:t>    new_node.data = new_data</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    if head is None or new_data &lt; head.data:</a:t>
            </a:r>
          </a:p>
          <a:p>
            <a:pPr algn="l">
              <a:lnSpc>
                <a:spcPts val="2331"/>
              </a:lnSpc>
            </a:pPr>
            <a:r>
              <a:rPr lang="en-US" sz="1665">
                <a:solidFill>
                  <a:srgbClr val="000000"/>
                </a:solidFill>
                <a:latin typeface="Code Pro"/>
                <a:ea typeface="Code Pro"/>
                <a:cs typeface="Code Pro"/>
                <a:sym typeface="Code Pro"/>
              </a:rPr>
              <a:t>        new_node.pointer = head</a:t>
            </a:r>
          </a:p>
          <a:p>
            <a:pPr algn="l">
              <a:lnSpc>
                <a:spcPts val="2331"/>
              </a:lnSpc>
            </a:pPr>
            <a:r>
              <a:rPr lang="en-US" sz="1665">
                <a:solidFill>
                  <a:srgbClr val="000000"/>
                </a:solidFill>
                <a:latin typeface="Code Pro"/>
                <a:ea typeface="Code Pro"/>
                <a:cs typeface="Code Pro"/>
                <a:sym typeface="Code Pro"/>
              </a:rPr>
              <a:t>        return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b="1">
                <a:solidFill>
                  <a:srgbClr val="642EC7"/>
                </a:solidFill>
                <a:latin typeface="Code Pro Bold"/>
                <a:ea typeface="Code Pro Bold"/>
                <a:cs typeface="Code Pro Bold"/>
                <a:sym typeface="Code Pro Bold"/>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Find the correct position to insert the new node</a:t>
            </a:r>
          </a:p>
          <a:p>
            <a:pPr algn="l">
              <a:lnSpc>
                <a:spcPts val="2331"/>
              </a:lnSpc>
            </a:pPr>
            <a:r>
              <a:rPr lang="en-US" sz="1665">
                <a:solidFill>
                  <a:srgbClr val="000000"/>
                </a:solidFill>
                <a:latin typeface="Code Pro"/>
                <a:ea typeface="Code Pro"/>
                <a:cs typeface="Code Pro"/>
                <a:sym typeface="Code Pro"/>
              </a:rPr>
              <a:t>    while current_node.pointer is not None and current_node.pointer.data &lt; new_data:</a:t>
            </a:r>
          </a:p>
          <a:p>
            <a:pPr algn="l">
              <a:lnSpc>
                <a:spcPts val="2331"/>
              </a:lnSpc>
            </a:pPr>
            <a:r>
              <a:rPr lang="en-US" sz="1665">
                <a:solidFill>
                  <a:srgbClr val="000000"/>
                </a:solidFill>
                <a:latin typeface="Code Pro"/>
                <a:ea typeface="Code Pro"/>
                <a:cs typeface="Code Pro"/>
                <a:sym typeface="Code Pro"/>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Insert the new node into the correct position</a:t>
            </a:r>
          </a:p>
          <a:p>
            <a:pPr algn="l">
              <a:lnSpc>
                <a:spcPts val="2331"/>
              </a:lnSpc>
            </a:pPr>
            <a:r>
              <a:rPr lang="en-US" sz="1665">
                <a:solidFill>
                  <a:srgbClr val="000000"/>
                </a:solidFill>
                <a:latin typeface="Code Pro"/>
                <a:ea typeface="Code Pro"/>
                <a:cs typeface="Code Pro"/>
                <a:sym typeface="Code Pro"/>
              </a:rPr>
              <a:t>    new_node.pointer = current_node.next_node</a:t>
            </a:r>
          </a:p>
          <a:p>
            <a:pPr algn="l">
              <a:lnSpc>
                <a:spcPts val="2331"/>
              </a:lnSpc>
            </a:pPr>
            <a:r>
              <a:rPr lang="en-US" sz="1665">
                <a:solidFill>
                  <a:srgbClr val="000000"/>
                </a:solidFill>
                <a:latin typeface="Code Pro"/>
                <a:ea typeface="Code Pro"/>
                <a:cs typeface="Code Pro"/>
                <a:sym typeface="Code Pro"/>
              </a:rPr>
              <a:t>    current_node.pointer =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return head</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ordered_list_head = insert_into_ordered_list(head, 5) </a:t>
            </a:r>
          </a:p>
        </p:txBody>
      </p:sp>
      <p:sp>
        <p:nvSpPr>
          <p:cNvPr id="74" name="TextBox 7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3393474" y="95854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1371194"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0796669"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AutoShape 31"/>
          <p:cNvSpPr/>
          <p:nvPr/>
        </p:nvSpPr>
        <p:spPr>
          <a:xfrm>
            <a:off x="12856433"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2" name="TextBox 32"/>
          <p:cNvSpPr txBox="1"/>
          <p:nvPr/>
        </p:nvSpPr>
        <p:spPr>
          <a:xfrm>
            <a:off x="11764239"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3" name="TextBox 33"/>
          <p:cNvSpPr txBox="1"/>
          <p:nvPr/>
        </p:nvSpPr>
        <p:spPr>
          <a:xfrm>
            <a:off x="12627054"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4" name="TextBox 34"/>
          <p:cNvSpPr txBox="1"/>
          <p:nvPr/>
        </p:nvSpPr>
        <p:spPr>
          <a:xfrm>
            <a:off x="13786519" y="939246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5" name="TextBox 35"/>
          <p:cNvSpPr txBox="1"/>
          <p:nvPr/>
        </p:nvSpPr>
        <p:spPr>
          <a:xfrm>
            <a:off x="14649334" y="941885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6" name="Group 36"/>
          <p:cNvGrpSpPr/>
          <p:nvPr/>
        </p:nvGrpSpPr>
        <p:grpSpPr>
          <a:xfrm>
            <a:off x="7680815" y="8999614"/>
            <a:ext cx="823743" cy="273780"/>
            <a:chOff x="0" y="0"/>
            <a:chExt cx="464201" cy="154282"/>
          </a:xfrm>
        </p:grpSpPr>
        <p:sp>
          <p:nvSpPr>
            <p:cNvPr id="37" name="Freeform 3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8" name="TextBox 3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9" name="TextBox 39"/>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0" name="Group 40"/>
          <p:cNvGrpSpPr/>
          <p:nvPr/>
        </p:nvGrpSpPr>
        <p:grpSpPr>
          <a:xfrm>
            <a:off x="9704475" y="9016406"/>
            <a:ext cx="823743" cy="273780"/>
            <a:chOff x="0" y="0"/>
            <a:chExt cx="464201" cy="154282"/>
          </a:xfrm>
        </p:grpSpPr>
        <p:sp>
          <p:nvSpPr>
            <p:cNvPr id="41" name="Freeform 41"/>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2" name="TextBox 42"/>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4" name="Group 44"/>
          <p:cNvGrpSpPr/>
          <p:nvPr/>
        </p:nvGrpSpPr>
        <p:grpSpPr>
          <a:xfrm>
            <a:off x="11883076" y="9006467"/>
            <a:ext cx="823743" cy="273780"/>
            <a:chOff x="0" y="0"/>
            <a:chExt cx="464201" cy="154282"/>
          </a:xfrm>
        </p:grpSpPr>
        <p:sp>
          <p:nvSpPr>
            <p:cNvPr id="45" name="Freeform 45"/>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6" name="TextBox 46"/>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7" name="TextBox 47"/>
          <p:cNvSpPr txBox="1"/>
          <p:nvPr/>
        </p:nvSpPr>
        <p:spPr>
          <a:xfrm>
            <a:off x="12048838"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8" name="Group 48"/>
          <p:cNvGrpSpPr/>
          <p:nvPr/>
        </p:nvGrpSpPr>
        <p:grpSpPr>
          <a:xfrm>
            <a:off x="13848561" y="9006467"/>
            <a:ext cx="823743" cy="273780"/>
            <a:chOff x="0" y="0"/>
            <a:chExt cx="464201" cy="154282"/>
          </a:xfrm>
        </p:grpSpPr>
        <p:sp>
          <p:nvSpPr>
            <p:cNvPr id="49" name="Freeform 49"/>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0" name="TextBox 50"/>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1" name="TextBox 51"/>
          <p:cNvSpPr txBox="1"/>
          <p:nvPr/>
        </p:nvSpPr>
        <p:spPr>
          <a:xfrm>
            <a:off x="14014323"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2" name="TextBox 52"/>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3" name="TextBox 53"/>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4" name="TextBox 54"/>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5" name="TextBox 55"/>
          <p:cNvSpPr txBox="1"/>
          <p:nvPr/>
        </p:nvSpPr>
        <p:spPr>
          <a:xfrm>
            <a:off x="11550000"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6" name="TextBox 56"/>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Insert a new node into an ordered linked list</a:t>
            </a:r>
          </a:p>
        </p:txBody>
      </p:sp>
      <p:sp>
        <p:nvSpPr>
          <p:cNvPr id="57" name="Freeform 57"/>
          <p:cNvSpPr/>
          <p:nvPr/>
        </p:nvSpPr>
        <p:spPr>
          <a:xfrm rot="5400000">
            <a:off x="6329402" y="8457506"/>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8" name="TextBox 58"/>
          <p:cNvSpPr txBox="1"/>
          <p:nvPr/>
        </p:nvSpPr>
        <p:spPr>
          <a:xfrm>
            <a:off x="5630152" y="7827003"/>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9" name="Group 59"/>
          <p:cNvGrpSpPr/>
          <p:nvPr/>
        </p:nvGrpSpPr>
        <p:grpSpPr>
          <a:xfrm>
            <a:off x="1186418" y="7874628"/>
            <a:ext cx="2556223" cy="2045377"/>
            <a:chOff x="0" y="0"/>
            <a:chExt cx="700148" cy="560228"/>
          </a:xfrm>
        </p:grpSpPr>
        <p:sp>
          <p:nvSpPr>
            <p:cNvPr id="60" name="Freeform 60"/>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1" name="TextBox 61"/>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2" name="TextBox 62"/>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3" name="Table 63"/>
          <p:cNvGraphicFramePr>
            <a:graphicFrameLocks noGrp="1"/>
          </p:cNvGraphicFramePr>
          <p:nvPr/>
        </p:nvGraphicFramePr>
        <p:xfrm>
          <a:off x="15758463" y="8500406"/>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642EC7"/>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64" name="TextBox 64"/>
          <p:cNvSpPr txBox="1"/>
          <p:nvPr/>
        </p:nvSpPr>
        <p:spPr>
          <a:xfrm>
            <a:off x="16151508" y="830741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65" name="TextBox 65"/>
          <p:cNvSpPr txBox="1"/>
          <p:nvPr/>
        </p:nvSpPr>
        <p:spPr>
          <a:xfrm>
            <a:off x="17014323" y="8333806"/>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66" name="Group 66"/>
          <p:cNvGrpSpPr/>
          <p:nvPr/>
        </p:nvGrpSpPr>
        <p:grpSpPr>
          <a:xfrm>
            <a:off x="16213550" y="7921421"/>
            <a:ext cx="823743" cy="273780"/>
            <a:chOff x="0" y="0"/>
            <a:chExt cx="464201" cy="154282"/>
          </a:xfrm>
        </p:grpSpPr>
        <p:sp>
          <p:nvSpPr>
            <p:cNvPr id="67" name="Freeform 6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8" name="TextBox 6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6379313" y="79364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70" name="TextBox 70"/>
          <p:cNvSpPr txBox="1"/>
          <p:nvPr/>
        </p:nvSpPr>
        <p:spPr>
          <a:xfrm>
            <a:off x="15950834" y="8547908"/>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5</a:t>
            </a:r>
          </a:p>
        </p:txBody>
      </p:sp>
      <p:sp>
        <p:nvSpPr>
          <p:cNvPr id="71" name="Freeform 71"/>
          <p:cNvSpPr/>
          <p:nvPr/>
        </p:nvSpPr>
        <p:spPr>
          <a:xfrm rot="3905780">
            <a:off x="4929048" y="8476439"/>
            <a:ext cx="559063" cy="235505"/>
          </a:xfrm>
          <a:custGeom>
            <a:avLst/>
            <a:gdLst/>
            <a:ahLst/>
            <a:cxnLst/>
            <a:rect l="l" t="t" r="r" b="b"/>
            <a:pathLst>
              <a:path w="559063" h="235505">
                <a:moveTo>
                  <a:pt x="0" y="0"/>
                </a:moveTo>
                <a:lnTo>
                  <a:pt x="559063" y="0"/>
                </a:lnTo>
                <a:lnTo>
                  <a:pt x="559063" y="235506"/>
                </a:lnTo>
                <a:lnTo>
                  <a:pt x="0" y="2355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2" name="TextBox 72"/>
          <p:cNvSpPr txBox="1"/>
          <p:nvPr/>
        </p:nvSpPr>
        <p:spPr>
          <a:xfrm>
            <a:off x="3985876" y="7836528"/>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3" name="TextBox 73"/>
          <p:cNvSpPr txBox="1"/>
          <p:nvPr/>
        </p:nvSpPr>
        <p:spPr>
          <a:xfrm>
            <a:off x="4872719" y="1265488"/>
            <a:ext cx="9864949" cy="6196584"/>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insert_into_ordered_list(head, new_data):</a:t>
            </a:r>
          </a:p>
          <a:p>
            <a:pPr algn="l">
              <a:lnSpc>
                <a:spcPts val="2331"/>
              </a:lnSpc>
            </a:pPr>
            <a:r>
              <a:rPr lang="en-US" sz="1665">
                <a:solidFill>
                  <a:srgbClr val="000000"/>
                </a:solidFill>
                <a:latin typeface="Code Pro"/>
                <a:ea typeface="Code Pro"/>
                <a:cs typeface="Code Pro"/>
                <a:sym typeface="Code Pro"/>
              </a:rPr>
              <a:t>    new_node = Node(new_data)</a:t>
            </a:r>
          </a:p>
          <a:p>
            <a:pPr algn="l">
              <a:lnSpc>
                <a:spcPts val="2331"/>
              </a:lnSpc>
            </a:pPr>
            <a:r>
              <a:rPr lang="en-US" sz="1665">
                <a:solidFill>
                  <a:srgbClr val="000000"/>
                </a:solidFill>
                <a:latin typeface="Code Pro"/>
                <a:ea typeface="Code Pro"/>
                <a:cs typeface="Code Pro"/>
                <a:sym typeface="Code Pro"/>
              </a:rPr>
              <a:t>    new_node.data = new_data</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    if head is None or new_data &lt; head.data:</a:t>
            </a:r>
          </a:p>
          <a:p>
            <a:pPr algn="l">
              <a:lnSpc>
                <a:spcPts val="2331"/>
              </a:lnSpc>
            </a:pPr>
            <a:r>
              <a:rPr lang="en-US" sz="1665">
                <a:solidFill>
                  <a:srgbClr val="000000"/>
                </a:solidFill>
                <a:latin typeface="Code Pro"/>
                <a:ea typeface="Code Pro"/>
                <a:cs typeface="Code Pro"/>
                <a:sym typeface="Code Pro"/>
              </a:rPr>
              <a:t>        new_node.pointer = head</a:t>
            </a:r>
          </a:p>
          <a:p>
            <a:pPr algn="l">
              <a:lnSpc>
                <a:spcPts val="2331"/>
              </a:lnSpc>
            </a:pPr>
            <a:r>
              <a:rPr lang="en-US" sz="1665">
                <a:solidFill>
                  <a:srgbClr val="000000"/>
                </a:solidFill>
                <a:latin typeface="Code Pro"/>
                <a:ea typeface="Code Pro"/>
                <a:cs typeface="Code Pro"/>
                <a:sym typeface="Code Pro"/>
              </a:rPr>
              <a:t>        return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a:t>
            </a:r>
            <a:r>
              <a:rPr lang="en-US" sz="1665" b="1">
                <a:solidFill>
                  <a:srgbClr val="642EC7"/>
                </a:solidFill>
                <a:latin typeface="Code Pro Bold"/>
                <a:ea typeface="Code Pro Bold"/>
                <a:cs typeface="Code Pro Bold"/>
                <a:sym typeface="Code Pro Bold"/>
              </a:rPr>
              <a:t># Find the correct position to insert the new node</a:t>
            </a:r>
          </a:p>
          <a:p>
            <a:pPr algn="l">
              <a:lnSpc>
                <a:spcPts val="2331"/>
              </a:lnSpc>
            </a:pPr>
            <a:r>
              <a:rPr lang="en-US" sz="1665" b="1">
                <a:solidFill>
                  <a:srgbClr val="642EC7"/>
                </a:solidFill>
                <a:latin typeface="Code Pro Bold"/>
                <a:ea typeface="Code Pro Bold"/>
                <a:cs typeface="Code Pro Bold"/>
                <a:sym typeface="Code Pro Bold"/>
              </a:rPr>
              <a:t>    while current_node.pointer is not None and current_node.pointer.data &lt; new_data:</a:t>
            </a:r>
          </a:p>
          <a:p>
            <a:pPr algn="l">
              <a:lnSpc>
                <a:spcPts val="2331"/>
              </a:lnSpc>
            </a:pPr>
            <a:r>
              <a:rPr lang="en-US" sz="1665" b="1">
                <a:solidFill>
                  <a:srgbClr val="642EC7"/>
                </a:solidFill>
                <a:latin typeface="Code Pro Bold"/>
                <a:ea typeface="Code Pro Bold"/>
                <a:cs typeface="Code Pro Bold"/>
                <a:sym typeface="Code Pro Bold"/>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Insert the new node into the correct position</a:t>
            </a:r>
          </a:p>
          <a:p>
            <a:pPr algn="l">
              <a:lnSpc>
                <a:spcPts val="2331"/>
              </a:lnSpc>
            </a:pPr>
            <a:r>
              <a:rPr lang="en-US" sz="1665">
                <a:solidFill>
                  <a:srgbClr val="000000"/>
                </a:solidFill>
                <a:latin typeface="Code Pro"/>
                <a:ea typeface="Code Pro"/>
                <a:cs typeface="Code Pro"/>
                <a:sym typeface="Code Pro"/>
              </a:rPr>
              <a:t>    new_node.pointer = current_node.next_node</a:t>
            </a:r>
          </a:p>
          <a:p>
            <a:pPr algn="l">
              <a:lnSpc>
                <a:spcPts val="2331"/>
              </a:lnSpc>
            </a:pPr>
            <a:r>
              <a:rPr lang="en-US" sz="1665">
                <a:solidFill>
                  <a:srgbClr val="000000"/>
                </a:solidFill>
                <a:latin typeface="Code Pro"/>
                <a:ea typeface="Code Pro"/>
                <a:cs typeface="Code Pro"/>
                <a:sym typeface="Code Pro"/>
              </a:rPr>
              <a:t>    current_node.pointer =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return head</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ordered_list_head = insert_into_ordered_list(head, 5) </a:t>
            </a:r>
          </a:p>
        </p:txBody>
      </p:sp>
      <p:sp>
        <p:nvSpPr>
          <p:cNvPr id="74" name="TextBox 7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3393474" y="95854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1371194"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0796669"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AutoShape 31"/>
          <p:cNvSpPr/>
          <p:nvPr/>
        </p:nvSpPr>
        <p:spPr>
          <a:xfrm>
            <a:off x="12856433"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2" name="TextBox 32"/>
          <p:cNvSpPr txBox="1"/>
          <p:nvPr/>
        </p:nvSpPr>
        <p:spPr>
          <a:xfrm>
            <a:off x="11764239"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3" name="TextBox 33"/>
          <p:cNvSpPr txBox="1"/>
          <p:nvPr/>
        </p:nvSpPr>
        <p:spPr>
          <a:xfrm>
            <a:off x="12627054"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4" name="TextBox 34"/>
          <p:cNvSpPr txBox="1"/>
          <p:nvPr/>
        </p:nvSpPr>
        <p:spPr>
          <a:xfrm>
            <a:off x="13786519" y="939246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5" name="TextBox 35"/>
          <p:cNvSpPr txBox="1"/>
          <p:nvPr/>
        </p:nvSpPr>
        <p:spPr>
          <a:xfrm>
            <a:off x="14649334" y="941885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6" name="Group 36"/>
          <p:cNvGrpSpPr/>
          <p:nvPr/>
        </p:nvGrpSpPr>
        <p:grpSpPr>
          <a:xfrm>
            <a:off x="7680815" y="8999614"/>
            <a:ext cx="823743" cy="273780"/>
            <a:chOff x="0" y="0"/>
            <a:chExt cx="464201" cy="154282"/>
          </a:xfrm>
        </p:grpSpPr>
        <p:sp>
          <p:nvSpPr>
            <p:cNvPr id="37" name="Freeform 3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8" name="TextBox 3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9" name="TextBox 39"/>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0" name="Group 40"/>
          <p:cNvGrpSpPr/>
          <p:nvPr/>
        </p:nvGrpSpPr>
        <p:grpSpPr>
          <a:xfrm>
            <a:off x="9704475" y="9016406"/>
            <a:ext cx="823743" cy="273780"/>
            <a:chOff x="0" y="0"/>
            <a:chExt cx="464201" cy="154282"/>
          </a:xfrm>
        </p:grpSpPr>
        <p:sp>
          <p:nvSpPr>
            <p:cNvPr id="41" name="Freeform 41"/>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2" name="TextBox 42"/>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4" name="Group 44"/>
          <p:cNvGrpSpPr/>
          <p:nvPr/>
        </p:nvGrpSpPr>
        <p:grpSpPr>
          <a:xfrm>
            <a:off x="11883076" y="9006467"/>
            <a:ext cx="823743" cy="273780"/>
            <a:chOff x="0" y="0"/>
            <a:chExt cx="464201" cy="154282"/>
          </a:xfrm>
        </p:grpSpPr>
        <p:sp>
          <p:nvSpPr>
            <p:cNvPr id="45" name="Freeform 45"/>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6" name="TextBox 46"/>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7" name="TextBox 47"/>
          <p:cNvSpPr txBox="1"/>
          <p:nvPr/>
        </p:nvSpPr>
        <p:spPr>
          <a:xfrm>
            <a:off x="12048838"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8" name="Group 48"/>
          <p:cNvGrpSpPr/>
          <p:nvPr/>
        </p:nvGrpSpPr>
        <p:grpSpPr>
          <a:xfrm>
            <a:off x="13848561" y="9006467"/>
            <a:ext cx="823743" cy="273780"/>
            <a:chOff x="0" y="0"/>
            <a:chExt cx="464201" cy="154282"/>
          </a:xfrm>
        </p:grpSpPr>
        <p:sp>
          <p:nvSpPr>
            <p:cNvPr id="49" name="Freeform 49"/>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0" name="TextBox 50"/>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1" name="TextBox 51"/>
          <p:cNvSpPr txBox="1"/>
          <p:nvPr/>
        </p:nvSpPr>
        <p:spPr>
          <a:xfrm>
            <a:off x="14014323"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2" name="TextBox 52"/>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3" name="TextBox 53"/>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4" name="TextBox 54"/>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5" name="TextBox 55"/>
          <p:cNvSpPr txBox="1"/>
          <p:nvPr/>
        </p:nvSpPr>
        <p:spPr>
          <a:xfrm>
            <a:off x="11550000"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6" name="TextBox 56"/>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Insert a new node into an ordered linked list</a:t>
            </a:r>
          </a:p>
        </p:txBody>
      </p:sp>
      <p:sp>
        <p:nvSpPr>
          <p:cNvPr id="57" name="Freeform 57"/>
          <p:cNvSpPr/>
          <p:nvPr/>
        </p:nvSpPr>
        <p:spPr>
          <a:xfrm rot="5400000">
            <a:off x="5665026" y="8433874"/>
            <a:ext cx="652162" cy="274723"/>
          </a:xfrm>
          <a:custGeom>
            <a:avLst/>
            <a:gdLst/>
            <a:ahLst/>
            <a:cxnLst/>
            <a:rect l="l" t="t" r="r" b="b"/>
            <a:pathLst>
              <a:path w="652162" h="274723">
                <a:moveTo>
                  <a:pt x="0" y="0"/>
                </a:moveTo>
                <a:lnTo>
                  <a:pt x="652162" y="0"/>
                </a:lnTo>
                <a:lnTo>
                  <a:pt x="652162" y="274724"/>
                </a:lnTo>
                <a:lnTo>
                  <a:pt x="0" y="27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8" name="TextBox 58"/>
          <p:cNvSpPr txBox="1"/>
          <p:nvPr/>
        </p:nvSpPr>
        <p:spPr>
          <a:xfrm>
            <a:off x="4965776" y="7803372"/>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9" name="Group 59"/>
          <p:cNvGrpSpPr/>
          <p:nvPr/>
        </p:nvGrpSpPr>
        <p:grpSpPr>
          <a:xfrm>
            <a:off x="1186418" y="7874628"/>
            <a:ext cx="2556223" cy="2045377"/>
            <a:chOff x="0" y="0"/>
            <a:chExt cx="700148" cy="560228"/>
          </a:xfrm>
        </p:grpSpPr>
        <p:sp>
          <p:nvSpPr>
            <p:cNvPr id="60" name="Freeform 60"/>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1" name="TextBox 61"/>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2" name="TextBox 62"/>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3" name="Table 63"/>
          <p:cNvGraphicFramePr>
            <a:graphicFrameLocks noGrp="1"/>
          </p:cNvGraphicFramePr>
          <p:nvPr/>
        </p:nvGraphicFramePr>
        <p:xfrm>
          <a:off x="15758463" y="8500406"/>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642EC7"/>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64" name="TextBox 64"/>
          <p:cNvSpPr txBox="1"/>
          <p:nvPr/>
        </p:nvSpPr>
        <p:spPr>
          <a:xfrm>
            <a:off x="16151508" y="830741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65" name="TextBox 65"/>
          <p:cNvSpPr txBox="1"/>
          <p:nvPr/>
        </p:nvSpPr>
        <p:spPr>
          <a:xfrm>
            <a:off x="17014323" y="8333806"/>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66" name="Group 66"/>
          <p:cNvGrpSpPr/>
          <p:nvPr/>
        </p:nvGrpSpPr>
        <p:grpSpPr>
          <a:xfrm>
            <a:off x="16213550" y="7921421"/>
            <a:ext cx="823743" cy="273780"/>
            <a:chOff x="0" y="0"/>
            <a:chExt cx="464201" cy="154282"/>
          </a:xfrm>
        </p:grpSpPr>
        <p:sp>
          <p:nvSpPr>
            <p:cNvPr id="67" name="Freeform 6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8" name="TextBox 6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6379313" y="79364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70" name="TextBox 70"/>
          <p:cNvSpPr txBox="1"/>
          <p:nvPr/>
        </p:nvSpPr>
        <p:spPr>
          <a:xfrm>
            <a:off x="15950834" y="8547908"/>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5</a:t>
            </a:r>
          </a:p>
        </p:txBody>
      </p:sp>
      <p:sp>
        <p:nvSpPr>
          <p:cNvPr id="71" name="Freeform 71"/>
          <p:cNvSpPr/>
          <p:nvPr/>
        </p:nvSpPr>
        <p:spPr>
          <a:xfrm rot="5400000">
            <a:off x="8077795" y="8430666"/>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2" name="TextBox 72"/>
          <p:cNvSpPr txBox="1"/>
          <p:nvPr/>
        </p:nvSpPr>
        <p:spPr>
          <a:xfrm>
            <a:off x="7349781" y="7836528"/>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3" name="TextBox 73"/>
          <p:cNvSpPr txBox="1"/>
          <p:nvPr/>
        </p:nvSpPr>
        <p:spPr>
          <a:xfrm>
            <a:off x="4872719" y="1265488"/>
            <a:ext cx="9864949" cy="6196584"/>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insert_into_ordered_list(head, new_data):</a:t>
            </a:r>
          </a:p>
          <a:p>
            <a:pPr algn="l">
              <a:lnSpc>
                <a:spcPts val="2331"/>
              </a:lnSpc>
            </a:pPr>
            <a:r>
              <a:rPr lang="en-US" sz="1665">
                <a:solidFill>
                  <a:srgbClr val="000000"/>
                </a:solidFill>
                <a:latin typeface="Code Pro"/>
                <a:ea typeface="Code Pro"/>
                <a:cs typeface="Code Pro"/>
                <a:sym typeface="Code Pro"/>
              </a:rPr>
              <a:t>    new_node = Node(new_data)</a:t>
            </a:r>
          </a:p>
          <a:p>
            <a:pPr algn="l">
              <a:lnSpc>
                <a:spcPts val="2331"/>
              </a:lnSpc>
            </a:pPr>
            <a:r>
              <a:rPr lang="en-US" sz="1665">
                <a:solidFill>
                  <a:srgbClr val="000000"/>
                </a:solidFill>
                <a:latin typeface="Code Pro"/>
                <a:ea typeface="Code Pro"/>
                <a:cs typeface="Code Pro"/>
                <a:sym typeface="Code Pro"/>
              </a:rPr>
              <a:t>    new_node.data = new_data</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    if head is None or new_data &lt; head.data:</a:t>
            </a:r>
          </a:p>
          <a:p>
            <a:pPr algn="l">
              <a:lnSpc>
                <a:spcPts val="2331"/>
              </a:lnSpc>
            </a:pPr>
            <a:r>
              <a:rPr lang="en-US" sz="1665">
                <a:solidFill>
                  <a:srgbClr val="000000"/>
                </a:solidFill>
                <a:latin typeface="Code Pro"/>
                <a:ea typeface="Code Pro"/>
                <a:cs typeface="Code Pro"/>
                <a:sym typeface="Code Pro"/>
              </a:rPr>
              <a:t>        new_node.pointer = head</a:t>
            </a:r>
          </a:p>
          <a:p>
            <a:pPr algn="l">
              <a:lnSpc>
                <a:spcPts val="2331"/>
              </a:lnSpc>
            </a:pPr>
            <a:r>
              <a:rPr lang="en-US" sz="1665">
                <a:solidFill>
                  <a:srgbClr val="000000"/>
                </a:solidFill>
                <a:latin typeface="Code Pro"/>
                <a:ea typeface="Code Pro"/>
                <a:cs typeface="Code Pro"/>
                <a:sym typeface="Code Pro"/>
              </a:rPr>
              <a:t>        return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a:t>
            </a:r>
            <a:r>
              <a:rPr lang="en-US" sz="1665" b="1">
                <a:solidFill>
                  <a:srgbClr val="642EC7"/>
                </a:solidFill>
                <a:latin typeface="Code Pro Bold"/>
                <a:ea typeface="Code Pro Bold"/>
                <a:cs typeface="Code Pro Bold"/>
                <a:sym typeface="Code Pro Bold"/>
              </a:rPr>
              <a:t># Find the correct position to insert the new node</a:t>
            </a:r>
          </a:p>
          <a:p>
            <a:pPr algn="l">
              <a:lnSpc>
                <a:spcPts val="2331"/>
              </a:lnSpc>
            </a:pPr>
            <a:r>
              <a:rPr lang="en-US" sz="1665" b="1">
                <a:solidFill>
                  <a:srgbClr val="642EC7"/>
                </a:solidFill>
                <a:latin typeface="Code Pro Bold"/>
                <a:ea typeface="Code Pro Bold"/>
                <a:cs typeface="Code Pro Bold"/>
                <a:sym typeface="Code Pro Bold"/>
              </a:rPr>
              <a:t>    while current_node.pointer is not None and current_node.pointer.data &lt; new_data:</a:t>
            </a:r>
          </a:p>
          <a:p>
            <a:pPr algn="l">
              <a:lnSpc>
                <a:spcPts val="2331"/>
              </a:lnSpc>
            </a:pPr>
            <a:r>
              <a:rPr lang="en-US" sz="1665" b="1">
                <a:solidFill>
                  <a:srgbClr val="642EC7"/>
                </a:solidFill>
                <a:latin typeface="Code Pro Bold"/>
                <a:ea typeface="Code Pro Bold"/>
                <a:cs typeface="Code Pro Bold"/>
                <a:sym typeface="Code Pro Bold"/>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Insert the new node into the correct position</a:t>
            </a:r>
          </a:p>
          <a:p>
            <a:pPr algn="l">
              <a:lnSpc>
                <a:spcPts val="2331"/>
              </a:lnSpc>
            </a:pPr>
            <a:r>
              <a:rPr lang="en-US" sz="1665">
                <a:solidFill>
                  <a:srgbClr val="000000"/>
                </a:solidFill>
                <a:latin typeface="Code Pro"/>
                <a:ea typeface="Code Pro"/>
                <a:cs typeface="Code Pro"/>
                <a:sym typeface="Code Pro"/>
              </a:rPr>
              <a:t>    new_node.pointer = current_node.next_node</a:t>
            </a:r>
          </a:p>
          <a:p>
            <a:pPr algn="l">
              <a:lnSpc>
                <a:spcPts val="2331"/>
              </a:lnSpc>
            </a:pPr>
            <a:r>
              <a:rPr lang="en-US" sz="1665">
                <a:solidFill>
                  <a:srgbClr val="000000"/>
                </a:solidFill>
                <a:latin typeface="Code Pro"/>
                <a:ea typeface="Code Pro"/>
                <a:cs typeface="Code Pro"/>
                <a:sym typeface="Code Pro"/>
              </a:rPr>
              <a:t>    current_node.pointer =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return head</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ordered_list_head = insert_into_ordered_list(head, 5) </a:t>
            </a:r>
          </a:p>
        </p:txBody>
      </p:sp>
      <p:sp>
        <p:nvSpPr>
          <p:cNvPr id="74" name="TextBox 7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3393474" y="95854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1371194"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0796669"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AutoShape 31"/>
          <p:cNvSpPr/>
          <p:nvPr/>
        </p:nvSpPr>
        <p:spPr>
          <a:xfrm>
            <a:off x="12856433"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2" name="TextBox 32"/>
          <p:cNvSpPr txBox="1"/>
          <p:nvPr/>
        </p:nvSpPr>
        <p:spPr>
          <a:xfrm>
            <a:off x="11764239"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3" name="TextBox 33"/>
          <p:cNvSpPr txBox="1"/>
          <p:nvPr/>
        </p:nvSpPr>
        <p:spPr>
          <a:xfrm>
            <a:off x="12627054"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4" name="TextBox 34"/>
          <p:cNvSpPr txBox="1"/>
          <p:nvPr/>
        </p:nvSpPr>
        <p:spPr>
          <a:xfrm>
            <a:off x="13786519" y="939246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5" name="TextBox 35"/>
          <p:cNvSpPr txBox="1"/>
          <p:nvPr/>
        </p:nvSpPr>
        <p:spPr>
          <a:xfrm>
            <a:off x="14649334" y="941885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6" name="Group 36"/>
          <p:cNvGrpSpPr/>
          <p:nvPr/>
        </p:nvGrpSpPr>
        <p:grpSpPr>
          <a:xfrm>
            <a:off x="7680815" y="8999614"/>
            <a:ext cx="823743" cy="273780"/>
            <a:chOff x="0" y="0"/>
            <a:chExt cx="464201" cy="154282"/>
          </a:xfrm>
        </p:grpSpPr>
        <p:sp>
          <p:nvSpPr>
            <p:cNvPr id="37" name="Freeform 3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8" name="TextBox 3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9" name="TextBox 39"/>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0" name="Group 40"/>
          <p:cNvGrpSpPr/>
          <p:nvPr/>
        </p:nvGrpSpPr>
        <p:grpSpPr>
          <a:xfrm>
            <a:off x="9704475" y="9016406"/>
            <a:ext cx="823743" cy="273780"/>
            <a:chOff x="0" y="0"/>
            <a:chExt cx="464201" cy="154282"/>
          </a:xfrm>
        </p:grpSpPr>
        <p:sp>
          <p:nvSpPr>
            <p:cNvPr id="41" name="Freeform 41"/>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2" name="TextBox 42"/>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4" name="Group 44"/>
          <p:cNvGrpSpPr/>
          <p:nvPr/>
        </p:nvGrpSpPr>
        <p:grpSpPr>
          <a:xfrm>
            <a:off x="11883076" y="9006467"/>
            <a:ext cx="823743" cy="273780"/>
            <a:chOff x="0" y="0"/>
            <a:chExt cx="464201" cy="154282"/>
          </a:xfrm>
        </p:grpSpPr>
        <p:sp>
          <p:nvSpPr>
            <p:cNvPr id="45" name="Freeform 45"/>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6" name="TextBox 46"/>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7" name="TextBox 47"/>
          <p:cNvSpPr txBox="1"/>
          <p:nvPr/>
        </p:nvSpPr>
        <p:spPr>
          <a:xfrm>
            <a:off x="12048838"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8" name="Group 48"/>
          <p:cNvGrpSpPr/>
          <p:nvPr/>
        </p:nvGrpSpPr>
        <p:grpSpPr>
          <a:xfrm>
            <a:off x="13848561" y="9006467"/>
            <a:ext cx="823743" cy="273780"/>
            <a:chOff x="0" y="0"/>
            <a:chExt cx="464201" cy="154282"/>
          </a:xfrm>
        </p:grpSpPr>
        <p:sp>
          <p:nvSpPr>
            <p:cNvPr id="49" name="Freeform 49"/>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0" name="TextBox 50"/>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1" name="TextBox 51"/>
          <p:cNvSpPr txBox="1"/>
          <p:nvPr/>
        </p:nvSpPr>
        <p:spPr>
          <a:xfrm>
            <a:off x="14014323"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2" name="TextBox 52"/>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3" name="TextBox 53"/>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4" name="TextBox 54"/>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5" name="TextBox 55"/>
          <p:cNvSpPr txBox="1"/>
          <p:nvPr/>
        </p:nvSpPr>
        <p:spPr>
          <a:xfrm>
            <a:off x="11550000"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6" name="TextBox 56"/>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Insert a new node into an ordered linked list</a:t>
            </a:r>
          </a:p>
        </p:txBody>
      </p:sp>
      <p:sp>
        <p:nvSpPr>
          <p:cNvPr id="57" name="Freeform 57"/>
          <p:cNvSpPr/>
          <p:nvPr/>
        </p:nvSpPr>
        <p:spPr>
          <a:xfrm rot="5400000">
            <a:off x="5665026" y="8433874"/>
            <a:ext cx="652162" cy="274723"/>
          </a:xfrm>
          <a:custGeom>
            <a:avLst/>
            <a:gdLst/>
            <a:ahLst/>
            <a:cxnLst/>
            <a:rect l="l" t="t" r="r" b="b"/>
            <a:pathLst>
              <a:path w="652162" h="274723">
                <a:moveTo>
                  <a:pt x="0" y="0"/>
                </a:moveTo>
                <a:lnTo>
                  <a:pt x="652162" y="0"/>
                </a:lnTo>
                <a:lnTo>
                  <a:pt x="652162" y="274724"/>
                </a:lnTo>
                <a:lnTo>
                  <a:pt x="0" y="27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8" name="TextBox 58"/>
          <p:cNvSpPr txBox="1"/>
          <p:nvPr/>
        </p:nvSpPr>
        <p:spPr>
          <a:xfrm>
            <a:off x="4965776" y="7803372"/>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9" name="Group 59"/>
          <p:cNvGrpSpPr/>
          <p:nvPr/>
        </p:nvGrpSpPr>
        <p:grpSpPr>
          <a:xfrm>
            <a:off x="1186418" y="7874628"/>
            <a:ext cx="2556223" cy="2045377"/>
            <a:chOff x="0" y="0"/>
            <a:chExt cx="700148" cy="560228"/>
          </a:xfrm>
        </p:grpSpPr>
        <p:sp>
          <p:nvSpPr>
            <p:cNvPr id="60" name="Freeform 60"/>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1" name="TextBox 61"/>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2" name="TextBox 62"/>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3" name="Table 63"/>
          <p:cNvGraphicFramePr>
            <a:graphicFrameLocks noGrp="1"/>
          </p:cNvGraphicFramePr>
          <p:nvPr/>
        </p:nvGraphicFramePr>
        <p:xfrm>
          <a:off x="15758463" y="8500406"/>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642EC7"/>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64" name="TextBox 64"/>
          <p:cNvSpPr txBox="1"/>
          <p:nvPr/>
        </p:nvSpPr>
        <p:spPr>
          <a:xfrm>
            <a:off x="16151508" y="830741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65" name="TextBox 65"/>
          <p:cNvSpPr txBox="1"/>
          <p:nvPr/>
        </p:nvSpPr>
        <p:spPr>
          <a:xfrm>
            <a:off x="17014323" y="8333806"/>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66" name="Group 66"/>
          <p:cNvGrpSpPr/>
          <p:nvPr/>
        </p:nvGrpSpPr>
        <p:grpSpPr>
          <a:xfrm>
            <a:off x="16213550" y="7921421"/>
            <a:ext cx="823743" cy="273780"/>
            <a:chOff x="0" y="0"/>
            <a:chExt cx="464201" cy="154282"/>
          </a:xfrm>
        </p:grpSpPr>
        <p:sp>
          <p:nvSpPr>
            <p:cNvPr id="67" name="Freeform 6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8" name="TextBox 6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6379313" y="79364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70" name="TextBox 70"/>
          <p:cNvSpPr txBox="1"/>
          <p:nvPr/>
        </p:nvSpPr>
        <p:spPr>
          <a:xfrm>
            <a:off x="15950834" y="8547908"/>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5</a:t>
            </a:r>
          </a:p>
        </p:txBody>
      </p:sp>
      <p:sp>
        <p:nvSpPr>
          <p:cNvPr id="71" name="Freeform 71"/>
          <p:cNvSpPr/>
          <p:nvPr/>
        </p:nvSpPr>
        <p:spPr>
          <a:xfrm rot="5400000">
            <a:off x="9979844" y="8430666"/>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2" name="TextBox 72"/>
          <p:cNvSpPr txBox="1"/>
          <p:nvPr/>
        </p:nvSpPr>
        <p:spPr>
          <a:xfrm>
            <a:off x="9251830" y="7836528"/>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3" name="TextBox 73"/>
          <p:cNvSpPr txBox="1"/>
          <p:nvPr/>
        </p:nvSpPr>
        <p:spPr>
          <a:xfrm>
            <a:off x="4872719" y="1265488"/>
            <a:ext cx="9864949" cy="6196584"/>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insert_into_ordered_list(head, new_data):</a:t>
            </a:r>
          </a:p>
          <a:p>
            <a:pPr algn="l">
              <a:lnSpc>
                <a:spcPts val="2331"/>
              </a:lnSpc>
            </a:pPr>
            <a:r>
              <a:rPr lang="en-US" sz="1665">
                <a:solidFill>
                  <a:srgbClr val="000000"/>
                </a:solidFill>
                <a:latin typeface="Code Pro"/>
                <a:ea typeface="Code Pro"/>
                <a:cs typeface="Code Pro"/>
                <a:sym typeface="Code Pro"/>
              </a:rPr>
              <a:t>    new_node = Node(new_data)</a:t>
            </a:r>
          </a:p>
          <a:p>
            <a:pPr algn="l">
              <a:lnSpc>
                <a:spcPts val="2331"/>
              </a:lnSpc>
            </a:pPr>
            <a:r>
              <a:rPr lang="en-US" sz="1665">
                <a:solidFill>
                  <a:srgbClr val="000000"/>
                </a:solidFill>
                <a:latin typeface="Code Pro"/>
                <a:ea typeface="Code Pro"/>
                <a:cs typeface="Code Pro"/>
                <a:sym typeface="Code Pro"/>
              </a:rPr>
              <a:t>    new_node.data = new_data</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    if head is None or new_data &lt; head.data:</a:t>
            </a:r>
          </a:p>
          <a:p>
            <a:pPr algn="l">
              <a:lnSpc>
                <a:spcPts val="2331"/>
              </a:lnSpc>
            </a:pPr>
            <a:r>
              <a:rPr lang="en-US" sz="1665">
                <a:solidFill>
                  <a:srgbClr val="000000"/>
                </a:solidFill>
                <a:latin typeface="Code Pro"/>
                <a:ea typeface="Code Pro"/>
                <a:cs typeface="Code Pro"/>
                <a:sym typeface="Code Pro"/>
              </a:rPr>
              <a:t>        new_node.pointer = head</a:t>
            </a:r>
          </a:p>
          <a:p>
            <a:pPr algn="l">
              <a:lnSpc>
                <a:spcPts val="2331"/>
              </a:lnSpc>
            </a:pPr>
            <a:r>
              <a:rPr lang="en-US" sz="1665">
                <a:solidFill>
                  <a:srgbClr val="000000"/>
                </a:solidFill>
                <a:latin typeface="Code Pro"/>
                <a:ea typeface="Code Pro"/>
                <a:cs typeface="Code Pro"/>
                <a:sym typeface="Code Pro"/>
              </a:rPr>
              <a:t>        return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a:t>
            </a:r>
            <a:r>
              <a:rPr lang="en-US" sz="1665" b="1">
                <a:solidFill>
                  <a:srgbClr val="642EC7"/>
                </a:solidFill>
                <a:latin typeface="Code Pro Bold"/>
                <a:ea typeface="Code Pro Bold"/>
                <a:cs typeface="Code Pro Bold"/>
                <a:sym typeface="Code Pro Bold"/>
              </a:rPr>
              <a:t># Find the correct position to insert the new node</a:t>
            </a:r>
          </a:p>
          <a:p>
            <a:pPr algn="l">
              <a:lnSpc>
                <a:spcPts val="2331"/>
              </a:lnSpc>
            </a:pPr>
            <a:r>
              <a:rPr lang="en-US" sz="1665" b="1">
                <a:solidFill>
                  <a:srgbClr val="642EC7"/>
                </a:solidFill>
                <a:latin typeface="Code Pro Bold"/>
                <a:ea typeface="Code Pro Bold"/>
                <a:cs typeface="Code Pro Bold"/>
                <a:sym typeface="Code Pro Bold"/>
              </a:rPr>
              <a:t>    while current_node.pointer is not None and current_node.pointer.data &lt; new_data:</a:t>
            </a:r>
          </a:p>
          <a:p>
            <a:pPr algn="l">
              <a:lnSpc>
                <a:spcPts val="2331"/>
              </a:lnSpc>
            </a:pPr>
            <a:r>
              <a:rPr lang="en-US" sz="1665" b="1">
                <a:solidFill>
                  <a:srgbClr val="642EC7"/>
                </a:solidFill>
                <a:latin typeface="Code Pro Bold"/>
                <a:ea typeface="Code Pro Bold"/>
                <a:cs typeface="Code Pro Bold"/>
                <a:sym typeface="Code Pro Bold"/>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Insert the new node into the correct position</a:t>
            </a:r>
          </a:p>
          <a:p>
            <a:pPr algn="l">
              <a:lnSpc>
                <a:spcPts val="2331"/>
              </a:lnSpc>
            </a:pPr>
            <a:r>
              <a:rPr lang="en-US" sz="1665">
                <a:solidFill>
                  <a:srgbClr val="000000"/>
                </a:solidFill>
                <a:latin typeface="Code Pro"/>
                <a:ea typeface="Code Pro"/>
                <a:cs typeface="Code Pro"/>
                <a:sym typeface="Code Pro"/>
              </a:rPr>
              <a:t>    new_node.pointer = current_node.next_node</a:t>
            </a:r>
          </a:p>
          <a:p>
            <a:pPr algn="l">
              <a:lnSpc>
                <a:spcPts val="2331"/>
              </a:lnSpc>
            </a:pPr>
            <a:r>
              <a:rPr lang="en-US" sz="1665">
                <a:solidFill>
                  <a:srgbClr val="000000"/>
                </a:solidFill>
                <a:latin typeface="Code Pro"/>
                <a:ea typeface="Code Pro"/>
                <a:cs typeface="Code Pro"/>
                <a:sym typeface="Code Pro"/>
              </a:rPr>
              <a:t>    current_node.pointer =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return head</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ordered_list_head = insert_into_ordered_list(head, 5) </a:t>
            </a:r>
          </a:p>
        </p:txBody>
      </p:sp>
      <p:sp>
        <p:nvSpPr>
          <p:cNvPr id="74" name="TextBox 7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3393474" y="95854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1371194"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0796669"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AutoShape 31"/>
          <p:cNvSpPr/>
          <p:nvPr/>
        </p:nvSpPr>
        <p:spPr>
          <a:xfrm>
            <a:off x="12856433"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2" name="TextBox 32"/>
          <p:cNvSpPr txBox="1"/>
          <p:nvPr/>
        </p:nvSpPr>
        <p:spPr>
          <a:xfrm>
            <a:off x="11764239"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3" name="TextBox 33"/>
          <p:cNvSpPr txBox="1"/>
          <p:nvPr/>
        </p:nvSpPr>
        <p:spPr>
          <a:xfrm>
            <a:off x="12627054"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4" name="TextBox 34"/>
          <p:cNvSpPr txBox="1"/>
          <p:nvPr/>
        </p:nvSpPr>
        <p:spPr>
          <a:xfrm>
            <a:off x="13786519" y="939246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5" name="TextBox 35"/>
          <p:cNvSpPr txBox="1"/>
          <p:nvPr/>
        </p:nvSpPr>
        <p:spPr>
          <a:xfrm>
            <a:off x="14649334" y="941885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6" name="Group 36"/>
          <p:cNvGrpSpPr/>
          <p:nvPr/>
        </p:nvGrpSpPr>
        <p:grpSpPr>
          <a:xfrm>
            <a:off x="7680815" y="8999614"/>
            <a:ext cx="823743" cy="273780"/>
            <a:chOff x="0" y="0"/>
            <a:chExt cx="464201" cy="154282"/>
          </a:xfrm>
        </p:grpSpPr>
        <p:sp>
          <p:nvSpPr>
            <p:cNvPr id="37" name="Freeform 3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8" name="TextBox 3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9" name="TextBox 39"/>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0" name="Group 40"/>
          <p:cNvGrpSpPr/>
          <p:nvPr/>
        </p:nvGrpSpPr>
        <p:grpSpPr>
          <a:xfrm>
            <a:off x="9704475" y="9016406"/>
            <a:ext cx="823743" cy="273780"/>
            <a:chOff x="0" y="0"/>
            <a:chExt cx="464201" cy="154282"/>
          </a:xfrm>
        </p:grpSpPr>
        <p:sp>
          <p:nvSpPr>
            <p:cNvPr id="41" name="Freeform 41"/>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2" name="TextBox 42"/>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4" name="Group 44"/>
          <p:cNvGrpSpPr/>
          <p:nvPr/>
        </p:nvGrpSpPr>
        <p:grpSpPr>
          <a:xfrm>
            <a:off x="11883076" y="9006467"/>
            <a:ext cx="823743" cy="273780"/>
            <a:chOff x="0" y="0"/>
            <a:chExt cx="464201" cy="154282"/>
          </a:xfrm>
        </p:grpSpPr>
        <p:sp>
          <p:nvSpPr>
            <p:cNvPr id="45" name="Freeform 45"/>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6" name="TextBox 46"/>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7" name="TextBox 47"/>
          <p:cNvSpPr txBox="1"/>
          <p:nvPr/>
        </p:nvSpPr>
        <p:spPr>
          <a:xfrm>
            <a:off x="12048838"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8" name="Group 48"/>
          <p:cNvGrpSpPr/>
          <p:nvPr/>
        </p:nvGrpSpPr>
        <p:grpSpPr>
          <a:xfrm>
            <a:off x="13848561" y="9006467"/>
            <a:ext cx="823743" cy="273780"/>
            <a:chOff x="0" y="0"/>
            <a:chExt cx="464201" cy="154282"/>
          </a:xfrm>
        </p:grpSpPr>
        <p:sp>
          <p:nvSpPr>
            <p:cNvPr id="49" name="Freeform 49"/>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0" name="TextBox 50"/>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1" name="TextBox 51"/>
          <p:cNvSpPr txBox="1"/>
          <p:nvPr/>
        </p:nvSpPr>
        <p:spPr>
          <a:xfrm>
            <a:off x="14014323"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2" name="TextBox 52"/>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3" name="TextBox 53"/>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4" name="TextBox 54"/>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5" name="TextBox 55"/>
          <p:cNvSpPr txBox="1"/>
          <p:nvPr/>
        </p:nvSpPr>
        <p:spPr>
          <a:xfrm>
            <a:off x="11550000"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6" name="TextBox 56"/>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Insert a new node into an ordered linked list</a:t>
            </a:r>
          </a:p>
        </p:txBody>
      </p:sp>
      <p:sp>
        <p:nvSpPr>
          <p:cNvPr id="57" name="Freeform 57"/>
          <p:cNvSpPr/>
          <p:nvPr/>
        </p:nvSpPr>
        <p:spPr>
          <a:xfrm rot="5400000">
            <a:off x="5665026" y="8433874"/>
            <a:ext cx="652162" cy="274723"/>
          </a:xfrm>
          <a:custGeom>
            <a:avLst/>
            <a:gdLst/>
            <a:ahLst/>
            <a:cxnLst/>
            <a:rect l="l" t="t" r="r" b="b"/>
            <a:pathLst>
              <a:path w="652162" h="274723">
                <a:moveTo>
                  <a:pt x="0" y="0"/>
                </a:moveTo>
                <a:lnTo>
                  <a:pt x="652162" y="0"/>
                </a:lnTo>
                <a:lnTo>
                  <a:pt x="652162" y="274724"/>
                </a:lnTo>
                <a:lnTo>
                  <a:pt x="0" y="27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8" name="TextBox 58"/>
          <p:cNvSpPr txBox="1"/>
          <p:nvPr/>
        </p:nvSpPr>
        <p:spPr>
          <a:xfrm>
            <a:off x="4965776" y="7803372"/>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9" name="Group 59"/>
          <p:cNvGrpSpPr/>
          <p:nvPr/>
        </p:nvGrpSpPr>
        <p:grpSpPr>
          <a:xfrm>
            <a:off x="1186418" y="7874628"/>
            <a:ext cx="2556223" cy="2045377"/>
            <a:chOff x="0" y="0"/>
            <a:chExt cx="700148" cy="560228"/>
          </a:xfrm>
        </p:grpSpPr>
        <p:sp>
          <p:nvSpPr>
            <p:cNvPr id="60" name="Freeform 60"/>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1" name="TextBox 61"/>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2" name="TextBox 62"/>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3" name="Table 63"/>
          <p:cNvGraphicFramePr>
            <a:graphicFrameLocks noGrp="1"/>
          </p:cNvGraphicFramePr>
          <p:nvPr/>
        </p:nvGraphicFramePr>
        <p:xfrm>
          <a:off x="11764239" y="8265485"/>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642EC7"/>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64" name="TextBox 64"/>
          <p:cNvSpPr txBox="1"/>
          <p:nvPr/>
        </p:nvSpPr>
        <p:spPr>
          <a:xfrm>
            <a:off x="12157284" y="8072493"/>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65" name="TextBox 65"/>
          <p:cNvSpPr txBox="1"/>
          <p:nvPr/>
        </p:nvSpPr>
        <p:spPr>
          <a:xfrm>
            <a:off x="13020099" y="8098885"/>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66" name="Group 66"/>
          <p:cNvGrpSpPr/>
          <p:nvPr/>
        </p:nvGrpSpPr>
        <p:grpSpPr>
          <a:xfrm>
            <a:off x="12219326" y="7686500"/>
            <a:ext cx="823743" cy="273780"/>
            <a:chOff x="0" y="0"/>
            <a:chExt cx="464201" cy="154282"/>
          </a:xfrm>
        </p:grpSpPr>
        <p:sp>
          <p:nvSpPr>
            <p:cNvPr id="67" name="Freeform 6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8" name="TextBox 6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2385088" y="770157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70" name="TextBox 70"/>
          <p:cNvSpPr txBox="1"/>
          <p:nvPr/>
        </p:nvSpPr>
        <p:spPr>
          <a:xfrm>
            <a:off x="11956610" y="8312987"/>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5</a:t>
            </a:r>
          </a:p>
        </p:txBody>
      </p:sp>
      <p:sp>
        <p:nvSpPr>
          <p:cNvPr id="71" name="Freeform 71"/>
          <p:cNvSpPr/>
          <p:nvPr/>
        </p:nvSpPr>
        <p:spPr>
          <a:xfrm rot="5400000">
            <a:off x="9979844" y="8430666"/>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2" name="TextBox 72"/>
          <p:cNvSpPr txBox="1"/>
          <p:nvPr/>
        </p:nvSpPr>
        <p:spPr>
          <a:xfrm>
            <a:off x="9251830" y="7836528"/>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3" name="TextBox 73"/>
          <p:cNvSpPr txBox="1"/>
          <p:nvPr/>
        </p:nvSpPr>
        <p:spPr>
          <a:xfrm>
            <a:off x="4872719" y="1265488"/>
            <a:ext cx="9864949" cy="6196584"/>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insert_into_ordered_list(head, new_data):</a:t>
            </a:r>
          </a:p>
          <a:p>
            <a:pPr algn="l">
              <a:lnSpc>
                <a:spcPts val="2331"/>
              </a:lnSpc>
            </a:pPr>
            <a:r>
              <a:rPr lang="en-US" sz="1665">
                <a:solidFill>
                  <a:srgbClr val="000000"/>
                </a:solidFill>
                <a:latin typeface="Code Pro"/>
                <a:ea typeface="Code Pro"/>
                <a:cs typeface="Code Pro"/>
                <a:sym typeface="Code Pro"/>
              </a:rPr>
              <a:t>    new_node = Node(new_data)</a:t>
            </a:r>
          </a:p>
          <a:p>
            <a:pPr algn="l">
              <a:lnSpc>
                <a:spcPts val="2331"/>
              </a:lnSpc>
            </a:pPr>
            <a:r>
              <a:rPr lang="en-US" sz="1665">
                <a:solidFill>
                  <a:srgbClr val="000000"/>
                </a:solidFill>
                <a:latin typeface="Code Pro"/>
                <a:ea typeface="Code Pro"/>
                <a:cs typeface="Code Pro"/>
                <a:sym typeface="Code Pro"/>
              </a:rPr>
              <a:t>    new_node.data = new_data</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    if head is None or new_data &lt; head.data:</a:t>
            </a:r>
          </a:p>
          <a:p>
            <a:pPr algn="l">
              <a:lnSpc>
                <a:spcPts val="2331"/>
              </a:lnSpc>
            </a:pPr>
            <a:r>
              <a:rPr lang="en-US" sz="1665">
                <a:solidFill>
                  <a:srgbClr val="000000"/>
                </a:solidFill>
                <a:latin typeface="Code Pro"/>
                <a:ea typeface="Code Pro"/>
                <a:cs typeface="Code Pro"/>
                <a:sym typeface="Code Pro"/>
              </a:rPr>
              <a:t>        new_node.pointer = head</a:t>
            </a:r>
          </a:p>
          <a:p>
            <a:pPr algn="l">
              <a:lnSpc>
                <a:spcPts val="2331"/>
              </a:lnSpc>
            </a:pPr>
            <a:r>
              <a:rPr lang="en-US" sz="1665">
                <a:solidFill>
                  <a:srgbClr val="000000"/>
                </a:solidFill>
                <a:latin typeface="Code Pro"/>
                <a:ea typeface="Code Pro"/>
                <a:cs typeface="Code Pro"/>
                <a:sym typeface="Code Pro"/>
              </a:rPr>
              <a:t>        return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Find the correct position to insert the new node</a:t>
            </a:r>
          </a:p>
          <a:p>
            <a:pPr algn="l">
              <a:lnSpc>
                <a:spcPts val="2331"/>
              </a:lnSpc>
            </a:pPr>
            <a:r>
              <a:rPr lang="en-US" sz="1665">
                <a:solidFill>
                  <a:srgbClr val="000000"/>
                </a:solidFill>
                <a:latin typeface="Code Pro"/>
                <a:ea typeface="Code Pro"/>
                <a:cs typeface="Code Pro"/>
                <a:sym typeface="Code Pro"/>
              </a:rPr>
              <a:t>    while current_node.pointer is not None and current_node.pointer.data &lt; new_data:</a:t>
            </a:r>
          </a:p>
          <a:p>
            <a:pPr algn="l">
              <a:lnSpc>
                <a:spcPts val="2331"/>
              </a:lnSpc>
            </a:pPr>
            <a:r>
              <a:rPr lang="en-US" sz="1665">
                <a:solidFill>
                  <a:srgbClr val="000000"/>
                </a:solidFill>
                <a:latin typeface="Code Pro"/>
                <a:ea typeface="Code Pro"/>
                <a:cs typeface="Code Pro"/>
                <a:sym typeface="Code Pro"/>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Insert the new node into the correct position</a:t>
            </a:r>
          </a:p>
          <a:p>
            <a:pPr algn="l">
              <a:lnSpc>
                <a:spcPts val="2331"/>
              </a:lnSpc>
            </a:pPr>
            <a:r>
              <a:rPr lang="en-US" sz="1665" b="1">
                <a:solidFill>
                  <a:srgbClr val="642EC7"/>
                </a:solidFill>
                <a:latin typeface="Code Pro Bold"/>
                <a:ea typeface="Code Pro Bold"/>
                <a:cs typeface="Code Pro Bold"/>
                <a:sym typeface="Code Pro Bold"/>
              </a:rPr>
              <a:t>    new_node.pointer = current_node.next_node</a:t>
            </a:r>
          </a:p>
          <a:p>
            <a:pPr algn="l">
              <a:lnSpc>
                <a:spcPts val="2331"/>
              </a:lnSpc>
            </a:pPr>
            <a:r>
              <a:rPr lang="en-US" sz="1665">
                <a:solidFill>
                  <a:srgbClr val="000000"/>
                </a:solidFill>
                <a:latin typeface="Code Pro"/>
                <a:ea typeface="Code Pro"/>
                <a:cs typeface="Code Pro"/>
                <a:sym typeface="Code Pro"/>
              </a:rPr>
              <a:t>    current_node.pointer =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return head</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ordered_list_head = insert_into_ordered_list(head, 5) </a:t>
            </a:r>
          </a:p>
        </p:txBody>
      </p:sp>
      <p:sp>
        <p:nvSpPr>
          <p:cNvPr id="74" name="AutoShape 74"/>
          <p:cNvSpPr/>
          <p:nvPr/>
        </p:nvSpPr>
        <p:spPr>
          <a:xfrm flipH="1">
            <a:off x="12448248" y="8548418"/>
            <a:ext cx="806736" cy="1066882"/>
          </a:xfrm>
          <a:prstGeom prst="line">
            <a:avLst/>
          </a:prstGeom>
          <a:ln w="19050" cap="flat">
            <a:solidFill>
              <a:srgbClr val="000000"/>
            </a:solidFill>
            <a:prstDash val="solid"/>
            <a:headEnd type="none" w="sm" len="sm"/>
            <a:tailEnd type="arrow" w="med" len="sm"/>
          </a:ln>
        </p:spPr>
        <p:txBody>
          <a:bodyPr/>
          <a:lstStyle/>
          <a:p>
            <a:endParaRPr lang="en-PH"/>
          </a:p>
        </p:txBody>
      </p:sp>
      <p:sp>
        <p:nvSpPr>
          <p:cNvPr id="75" name="TextBox 75"/>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3393474" y="95854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1371194"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flipV="1">
            <a:off x="10630478" y="8577822"/>
            <a:ext cx="1083235" cy="1131925"/>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AutoShape 31"/>
          <p:cNvSpPr/>
          <p:nvPr/>
        </p:nvSpPr>
        <p:spPr>
          <a:xfrm>
            <a:off x="12856433"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2" name="TextBox 32"/>
          <p:cNvSpPr txBox="1"/>
          <p:nvPr/>
        </p:nvSpPr>
        <p:spPr>
          <a:xfrm>
            <a:off x="11764239"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3" name="TextBox 33"/>
          <p:cNvSpPr txBox="1"/>
          <p:nvPr/>
        </p:nvSpPr>
        <p:spPr>
          <a:xfrm>
            <a:off x="12627054"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4" name="TextBox 34"/>
          <p:cNvSpPr txBox="1"/>
          <p:nvPr/>
        </p:nvSpPr>
        <p:spPr>
          <a:xfrm>
            <a:off x="13786519" y="939246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5" name="TextBox 35"/>
          <p:cNvSpPr txBox="1"/>
          <p:nvPr/>
        </p:nvSpPr>
        <p:spPr>
          <a:xfrm>
            <a:off x="14649334" y="941885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6" name="Group 36"/>
          <p:cNvGrpSpPr/>
          <p:nvPr/>
        </p:nvGrpSpPr>
        <p:grpSpPr>
          <a:xfrm>
            <a:off x="7680815" y="8999614"/>
            <a:ext cx="823743" cy="273780"/>
            <a:chOff x="0" y="0"/>
            <a:chExt cx="464201" cy="154282"/>
          </a:xfrm>
        </p:grpSpPr>
        <p:sp>
          <p:nvSpPr>
            <p:cNvPr id="37" name="Freeform 3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8" name="TextBox 3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9" name="TextBox 39"/>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0" name="Group 40"/>
          <p:cNvGrpSpPr/>
          <p:nvPr/>
        </p:nvGrpSpPr>
        <p:grpSpPr>
          <a:xfrm>
            <a:off x="9704475" y="9016406"/>
            <a:ext cx="823743" cy="273780"/>
            <a:chOff x="0" y="0"/>
            <a:chExt cx="464201" cy="154282"/>
          </a:xfrm>
        </p:grpSpPr>
        <p:sp>
          <p:nvSpPr>
            <p:cNvPr id="41" name="Freeform 41"/>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2" name="TextBox 42"/>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4" name="Group 44"/>
          <p:cNvGrpSpPr/>
          <p:nvPr/>
        </p:nvGrpSpPr>
        <p:grpSpPr>
          <a:xfrm>
            <a:off x="11883076" y="9006467"/>
            <a:ext cx="823743" cy="273780"/>
            <a:chOff x="0" y="0"/>
            <a:chExt cx="464201" cy="154282"/>
          </a:xfrm>
        </p:grpSpPr>
        <p:sp>
          <p:nvSpPr>
            <p:cNvPr id="45" name="Freeform 45"/>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6" name="TextBox 46"/>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7" name="TextBox 47"/>
          <p:cNvSpPr txBox="1"/>
          <p:nvPr/>
        </p:nvSpPr>
        <p:spPr>
          <a:xfrm>
            <a:off x="12048838"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8" name="Group 48"/>
          <p:cNvGrpSpPr/>
          <p:nvPr/>
        </p:nvGrpSpPr>
        <p:grpSpPr>
          <a:xfrm>
            <a:off x="13848561" y="9006467"/>
            <a:ext cx="823743" cy="273780"/>
            <a:chOff x="0" y="0"/>
            <a:chExt cx="464201" cy="154282"/>
          </a:xfrm>
        </p:grpSpPr>
        <p:sp>
          <p:nvSpPr>
            <p:cNvPr id="49" name="Freeform 49"/>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0" name="TextBox 50"/>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1" name="TextBox 51"/>
          <p:cNvSpPr txBox="1"/>
          <p:nvPr/>
        </p:nvSpPr>
        <p:spPr>
          <a:xfrm>
            <a:off x="14014323"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2" name="TextBox 52"/>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3" name="TextBox 53"/>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4" name="TextBox 54"/>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5" name="TextBox 55"/>
          <p:cNvSpPr txBox="1"/>
          <p:nvPr/>
        </p:nvSpPr>
        <p:spPr>
          <a:xfrm>
            <a:off x="11550000"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6" name="TextBox 56"/>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Insert a new node into an ordered linked list</a:t>
            </a:r>
          </a:p>
        </p:txBody>
      </p:sp>
      <p:sp>
        <p:nvSpPr>
          <p:cNvPr id="57" name="Freeform 57"/>
          <p:cNvSpPr/>
          <p:nvPr/>
        </p:nvSpPr>
        <p:spPr>
          <a:xfrm rot="5400000">
            <a:off x="5665026" y="8433874"/>
            <a:ext cx="652162" cy="274723"/>
          </a:xfrm>
          <a:custGeom>
            <a:avLst/>
            <a:gdLst/>
            <a:ahLst/>
            <a:cxnLst/>
            <a:rect l="l" t="t" r="r" b="b"/>
            <a:pathLst>
              <a:path w="652162" h="274723">
                <a:moveTo>
                  <a:pt x="0" y="0"/>
                </a:moveTo>
                <a:lnTo>
                  <a:pt x="652162" y="0"/>
                </a:lnTo>
                <a:lnTo>
                  <a:pt x="652162" y="274724"/>
                </a:lnTo>
                <a:lnTo>
                  <a:pt x="0" y="27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8" name="TextBox 58"/>
          <p:cNvSpPr txBox="1"/>
          <p:nvPr/>
        </p:nvSpPr>
        <p:spPr>
          <a:xfrm>
            <a:off x="4965776" y="7803372"/>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9" name="Group 59"/>
          <p:cNvGrpSpPr/>
          <p:nvPr/>
        </p:nvGrpSpPr>
        <p:grpSpPr>
          <a:xfrm>
            <a:off x="1186418" y="7874628"/>
            <a:ext cx="2556223" cy="2045377"/>
            <a:chOff x="0" y="0"/>
            <a:chExt cx="700148" cy="560228"/>
          </a:xfrm>
        </p:grpSpPr>
        <p:sp>
          <p:nvSpPr>
            <p:cNvPr id="60" name="Freeform 60"/>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1" name="TextBox 61"/>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2" name="TextBox 62"/>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3" name="Table 63"/>
          <p:cNvGraphicFramePr>
            <a:graphicFrameLocks noGrp="1"/>
          </p:cNvGraphicFramePr>
          <p:nvPr/>
        </p:nvGraphicFramePr>
        <p:xfrm>
          <a:off x="11764239" y="8265485"/>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642EC7"/>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64" name="TextBox 64"/>
          <p:cNvSpPr txBox="1"/>
          <p:nvPr/>
        </p:nvSpPr>
        <p:spPr>
          <a:xfrm>
            <a:off x="12157284" y="8072493"/>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65" name="TextBox 65"/>
          <p:cNvSpPr txBox="1"/>
          <p:nvPr/>
        </p:nvSpPr>
        <p:spPr>
          <a:xfrm>
            <a:off x="13020099" y="8098885"/>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66" name="Group 66"/>
          <p:cNvGrpSpPr/>
          <p:nvPr/>
        </p:nvGrpSpPr>
        <p:grpSpPr>
          <a:xfrm>
            <a:off x="12219326" y="7686500"/>
            <a:ext cx="823743" cy="273780"/>
            <a:chOff x="0" y="0"/>
            <a:chExt cx="464201" cy="154282"/>
          </a:xfrm>
        </p:grpSpPr>
        <p:sp>
          <p:nvSpPr>
            <p:cNvPr id="67" name="Freeform 6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8" name="TextBox 6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2385088" y="770157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70" name="TextBox 70"/>
          <p:cNvSpPr txBox="1"/>
          <p:nvPr/>
        </p:nvSpPr>
        <p:spPr>
          <a:xfrm>
            <a:off x="11956610" y="8312987"/>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5</a:t>
            </a:r>
          </a:p>
        </p:txBody>
      </p:sp>
      <p:sp>
        <p:nvSpPr>
          <p:cNvPr id="71" name="Freeform 71"/>
          <p:cNvSpPr/>
          <p:nvPr/>
        </p:nvSpPr>
        <p:spPr>
          <a:xfrm rot="5400000">
            <a:off x="9979844" y="8430666"/>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2" name="TextBox 72"/>
          <p:cNvSpPr txBox="1"/>
          <p:nvPr/>
        </p:nvSpPr>
        <p:spPr>
          <a:xfrm>
            <a:off x="9251830" y="7836528"/>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3" name="TextBox 73"/>
          <p:cNvSpPr txBox="1"/>
          <p:nvPr/>
        </p:nvSpPr>
        <p:spPr>
          <a:xfrm>
            <a:off x="4872719" y="1265488"/>
            <a:ext cx="9864949" cy="6196584"/>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insert_into_ordered_list(head, new_data):</a:t>
            </a:r>
          </a:p>
          <a:p>
            <a:pPr algn="l">
              <a:lnSpc>
                <a:spcPts val="2331"/>
              </a:lnSpc>
            </a:pPr>
            <a:r>
              <a:rPr lang="en-US" sz="1665">
                <a:solidFill>
                  <a:srgbClr val="000000"/>
                </a:solidFill>
                <a:latin typeface="Code Pro"/>
                <a:ea typeface="Code Pro"/>
                <a:cs typeface="Code Pro"/>
                <a:sym typeface="Code Pro"/>
              </a:rPr>
              <a:t>    new_node = Node(new_data)</a:t>
            </a:r>
          </a:p>
          <a:p>
            <a:pPr algn="l">
              <a:lnSpc>
                <a:spcPts val="2331"/>
              </a:lnSpc>
            </a:pPr>
            <a:r>
              <a:rPr lang="en-US" sz="1665">
                <a:solidFill>
                  <a:srgbClr val="000000"/>
                </a:solidFill>
                <a:latin typeface="Code Pro"/>
                <a:ea typeface="Code Pro"/>
                <a:cs typeface="Code Pro"/>
                <a:sym typeface="Code Pro"/>
              </a:rPr>
              <a:t>    new_node.data = new_data</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    if head is None or new_data &lt; head.data:</a:t>
            </a:r>
          </a:p>
          <a:p>
            <a:pPr algn="l">
              <a:lnSpc>
                <a:spcPts val="2331"/>
              </a:lnSpc>
            </a:pPr>
            <a:r>
              <a:rPr lang="en-US" sz="1665">
                <a:solidFill>
                  <a:srgbClr val="000000"/>
                </a:solidFill>
                <a:latin typeface="Code Pro"/>
                <a:ea typeface="Code Pro"/>
                <a:cs typeface="Code Pro"/>
                <a:sym typeface="Code Pro"/>
              </a:rPr>
              <a:t>        new_node.pointer = head</a:t>
            </a:r>
          </a:p>
          <a:p>
            <a:pPr algn="l">
              <a:lnSpc>
                <a:spcPts val="2331"/>
              </a:lnSpc>
            </a:pPr>
            <a:r>
              <a:rPr lang="en-US" sz="1665">
                <a:solidFill>
                  <a:srgbClr val="000000"/>
                </a:solidFill>
                <a:latin typeface="Code Pro"/>
                <a:ea typeface="Code Pro"/>
                <a:cs typeface="Code Pro"/>
                <a:sym typeface="Code Pro"/>
              </a:rPr>
              <a:t>        return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Find the correct position to insert the new node</a:t>
            </a:r>
          </a:p>
          <a:p>
            <a:pPr algn="l">
              <a:lnSpc>
                <a:spcPts val="2331"/>
              </a:lnSpc>
            </a:pPr>
            <a:r>
              <a:rPr lang="en-US" sz="1665">
                <a:solidFill>
                  <a:srgbClr val="000000"/>
                </a:solidFill>
                <a:latin typeface="Code Pro"/>
                <a:ea typeface="Code Pro"/>
                <a:cs typeface="Code Pro"/>
                <a:sym typeface="Code Pro"/>
              </a:rPr>
              <a:t>    while current_node.pointer is not None and current_node.pointer.data &lt; new_data:</a:t>
            </a:r>
          </a:p>
          <a:p>
            <a:pPr algn="l">
              <a:lnSpc>
                <a:spcPts val="2331"/>
              </a:lnSpc>
            </a:pPr>
            <a:r>
              <a:rPr lang="en-US" sz="1665">
                <a:solidFill>
                  <a:srgbClr val="000000"/>
                </a:solidFill>
                <a:latin typeface="Code Pro"/>
                <a:ea typeface="Code Pro"/>
                <a:cs typeface="Code Pro"/>
                <a:sym typeface="Code Pro"/>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Insert the new node into the correct position</a:t>
            </a:r>
          </a:p>
          <a:p>
            <a:pPr algn="l">
              <a:lnSpc>
                <a:spcPts val="2331"/>
              </a:lnSpc>
            </a:pPr>
            <a:r>
              <a:rPr lang="en-US" sz="1665">
                <a:solidFill>
                  <a:srgbClr val="000000"/>
                </a:solidFill>
                <a:latin typeface="Code Pro"/>
                <a:ea typeface="Code Pro"/>
                <a:cs typeface="Code Pro"/>
                <a:sym typeface="Code Pro"/>
              </a:rPr>
              <a:t>    new_node.pointer = current_node.next_node</a:t>
            </a:r>
          </a:p>
          <a:p>
            <a:pPr algn="l">
              <a:lnSpc>
                <a:spcPts val="2331"/>
              </a:lnSpc>
            </a:pPr>
            <a:r>
              <a:rPr lang="en-US" sz="1665" b="1">
                <a:solidFill>
                  <a:srgbClr val="642EC7"/>
                </a:solidFill>
                <a:latin typeface="Code Pro Bold"/>
                <a:ea typeface="Code Pro Bold"/>
                <a:cs typeface="Code Pro Bold"/>
                <a:sym typeface="Code Pro Bold"/>
              </a:rPr>
              <a:t>    current_node.pointer =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return head</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ordered_list_head = insert_into_ordered_list(head, 5) </a:t>
            </a:r>
          </a:p>
        </p:txBody>
      </p:sp>
      <p:sp>
        <p:nvSpPr>
          <p:cNvPr id="74" name="AutoShape 74"/>
          <p:cNvSpPr/>
          <p:nvPr/>
        </p:nvSpPr>
        <p:spPr>
          <a:xfrm flipH="1">
            <a:off x="12448248" y="8548418"/>
            <a:ext cx="806736" cy="1066882"/>
          </a:xfrm>
          <a:prstGeom prst="line">
            <a:avLst/>
          </a:prstGeom>
          <a:ln w="19050" cap="flat">
            <a:solidFill>
              <a:srgbClr val="000000"/>
            </a:solidFill>
            <a:prstDash val="solid"/>
            <a:headEnd type="none" w="sm" len="sm"/>
            <a:tailEnd type="arrow" w="med" len="sm"/>
          </a:ln>
        </p:spPr>
        <p:txBody>
          <a:bodyPr/>
          <a:lstStyle/>
          <a:p>
            <a:endParaRPr lang="en-PH"/>
          </a:p>
        </p:txBody>
      </p:sp>
      <p:sp>
        <p:nvSpPr>
          <p:cNvPr id="75" name="TextBox 75"/>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5692974" y="9543063"/>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670694" y="95605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5155933"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4063739" y="936474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2" name="TextBox 32"/>
          <p:cNvSpPr txBox="1"/>
          <p:nvPr/>
        </p:nvSpPr>
        <p:spPr>
          <a:xfrm>
            <a:off x="14926554" y="939113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6086019" y="935007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4" name="TextBox 34"/>
          <p:cNvSpPr txBox="1"/>
          <p:nvPr/>
        </p:nvSpPr>
        <p:spPr>
          <a:xfrm>
            <a:off x="16948834" y="937646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680815" y="8999614"/>
            <a:ext cx="823743" cy="273780"/>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704475" y="9016406"/>
            <a:ext cx="823743" cy="273780"/>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4182576" y="8964079"/>
            <a:ext cx="823743" cy="273780"/>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4348338"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6148061" y="8964079"/>
            <a:ext cx="823743" cy="273780"/>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6313823"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1" name="TextBox 51"/>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849500" y="9608054"/>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Insert a new node into an ordered linked list</a:t>
            </a:r>
          </a:p>
        </p:txBody>
      </p:sp>
      <p:sp>
        <p:nvSpPr>
          <p:cNvPr id="56" name="Freeform 56"/>
          <p:cNvSpPr/>
          <p:nvPr/>
        </p:nvSpPr>
        <p:spPr>
          <a:xfrm rot="5400000">
            <a:off x="5665026" y="8433874"/>
            <a:ext cx="652162" cy="274723"/>
          </a:xfrm>
          <a:custGeom>
            <a:avLst/>
            <a:gdLst/>
            <a:ahLst/>
            <a:cxnLst/>
            <a:rect l="l" t="t" r="r" b="b"/>
            <a:pathLst>
              <a:path w="652162" h="274723">
                <a:moveTo>
                  <a:pt x="0" y="0"/>
                </a:moveTo>
                <a:lnTo>
                  <a:pt x="652162" y="0"/>
                </a:lnTo>
                <a:lnTo>
                  <a:pt x="652162" y="274724"/>
                </a:lnTo>
                <a:lnTo>
                  <a:pt x="0" y="27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7" name="TextBox 57"/>
          <p:cNvSpPr txBox="1"/>
          <p:nvPr/>
        </p:nvSpPr>
        <p:spPr>
          <a:xfrm>
            <a:off x="4965776" y="7803372"/>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8" name="Group 58"/>
          <p:cNvGrpSpPr/>
          <p:nvPr/>
        </p:nvGrpSpPr>
        <p:grpSpPr>
          <a:xfrm>
            <a:off x="1186418" y="7874628"/>
            <a:ext cx="2556223" cy="2045377"/>
            <a:chOff x="0" y="0"/>
            <a:chExt cx="700148" cy="560228"/>
          </a:xfrm>
        </p:grpSpPr>
        <p:sp>
          <p:nvSpPr>
            <p:cNvPr id="59" name="Freeform 59"/>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0" name="TextBox 60"/>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2" name="Table 62"/>
          <p:cNvGraphicFramePr>
            <a:graphicFrameLocks noGrp="1"/>
          </p:cNvGraphicFramePr>
          <p:nvPr/>
        </p:nvGraphicFramePr>
        <p:xfrm>
          <a:off x="11514084" y="9581192"/>
          <a:ext cx="658268" cy="162967"/>
        </p:xfrm>
        <a:graphic>
          <a:graphicData uri="http://schemas.openxmlformats.org/drawingml/2006/table">
            <a:tbl>
              <a:tblPr/>
              <a:tblGrid>
                <a:gridCol w="483417">
                  <a:extLst>
                    <a:ext uri="{9D8B030D-6E8A-4147-A177-3AD203B41FA5}">
                      <a16:colId xmlns:a16="http://schemas.microsoft.com/office/drawing/2014/main" val="20000"/>
                    </a:ext>
                  </a:extLst>
                </a:gridCol>
                <a:gridCol w="178116">
                  <a:extLst>
                    <a:ext uri="{9D8B030D-6E8A-4147-A177-3AD203B41FA5}">
                      <a16:colId xmlns:a16="http://schemas.microsoft.com/office/drawing/2014/main" val="20001"/>
                    </a:ext>
                  </a:extLst>
                </a:gridCol>
              </a:tblGrid>
              <a:tr h="0">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3" name="TextBox 63"/>
          <p:cNvSpPr txBox="1"/>
          <p:nvPr/>
        </p:nvSpPr>
        <p:spPr>
          <a:xfrm>
            <a:off x="11888140" y="9396604"/>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Data</a:t>
            </a:r>
          </a:p>
        </p:txBody>
      </p:sp>
      <p:sp>
        <p:nvSpPr>
          <p:cNvPr id="64" name="TextBox 64"/>
          <p:cNvSpPr txBox="1"/>
          <p:nvPr/>
        </p:nvSpPr>
        <p:spPr>
          <a:xfrm>
            <a:off x="12709270" y="9421721"/>
            <a:ext cx="447074" cy="145509"/>
          </a:xfrm>
          <a:prstGeom prst="rect">
            <a:avLst/>
          </a:prstGeom>
        </p:spPr>
        <p:txBody>
          <a:bodyPr lIns="0" tIns="0" rIns="0" bIns="0" rtlCol="0" anchor="t">
            <a:spAutoFit/>
          </a:bodyPr>
          <a:lstStyle/>
          <a:p>
            <a:pPr algn="ctr">
              <a:lnSpc>
                <a:spcPts val="1209"/>
              </a:lnSpc>
              <a:spcBef>
                <a:spcPct val="0"/>
              </a:spcBef>
            </a:pPr>
            <a:r>
              <a:rPr lang="en-US" sz="863" b="1">
                <a:solidFill>
                  <a:srgbClr val="000000"/>
                </a:solidFill>
                <a:latin typeface="Open Sans Bold"/>
                <a:ea typeface="Open Sans Bold"/>
                <a:cs typeface="Open Sans Bold"/>
                <a:sym typeface="Open Sans Bold"/>
              </a:rPr>
              <a:t>Pointer</a:t>
            </a:r>
          </a:p>
        </p:txBody>
      </p:sp>
      <p:grpSp>
        <p:nvGrpSpPr>
          <p:cNvPr id="65" name="Group 65"/>
          <p:cNvGrpSpPr/>
          <p:nvPr/>
        </p:nvGrpSpPr>
        <p:grpSpPr>
          <a:xfrm>
            <a:off x="11947185" y="9030180"/>
            <a:ext cx="783945" cy="260553"/>
            <a:chOff x="0" y="0"/>
            <a:chExt cx="464201" cy="154282"/>
          </a:xfrm>
        </p:grpSpPr>
        <p:sp>
          <p:nvSpPr>
            <p:cNvPr id="66" name="Freeform 6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7" name="TextBox 6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8" name="TextBox 68"/>
          <p:cNvSpPr txBox="1"/>
          <p:nvPr/>
        </p:nvSpPr>
        <p:spPr>
          <a:xfrm>
            <a:off x="12104939" y="9043601"/>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Node</a:t>
            </a:r>
          </a:p>
        </p:txBody>
      </p:sp>
      <p:sp>
        <p:nvSpPr>
          <p:cNvPr id="69" name="TextBox 69"/>
          <p:cNvSpPr txBox="1"/>
          <p:nvPr/>
        </p:nvSpPr>
        <p:spPr>
          <a:xfrm>
            <a:off x="11697161" y="9625019"/>
            <a:ext cx="854851" cy="290346"/>
          </a:xfrm>
          <a:prstGeom prst="rect">
            <a:avLst/>
          </a:prstGeom>
        </p:spPr>
        <p:txBody>
          <a:bodyPr lIns="0" tIns="0" rIns="0" bIns="0" rtlCol="0" anchor="t">
            <a:spAutoFit/>
          </a:bodyPr>
          <a:lstStyle/>
          <a:p>
            <a:pPr algn="ctr">
              <a:lnSpc>
                <a:spcPts val="2473"/>
              </a:lnSpc>
              <a:spcBef>
                <a:spcPct val="0"/>
              </a:spcBef>
            </a:pPr>
            <a:r>
              <a:rPr lang="en-US" sz="1767" b="1" i="1">
                <a:solidFill>
                  <a:srgbClr val="FFFFFF"/>
                </a:solidFill>
                <a:latin typeface="Open Sans Bold Italics"/>
                <a:ea typeface="Open Sans Bold Italics"/>
                <a:cs typeface="Open Sans Bold Italics"/>
                <a:sym typeface="Open Sans Bold Italics"/>
              </a:rPr>
              <a:t>5</a:t>
            </a:r>
          </a:p>
        </p:txBody>
      </p:sp>
      <p:sp>
        <p:nvSpPr>
          <p:cNvPr id="70" name="Freeform 70"/>
          <p:cNvSpPr/>
          <p:nvPr/>
        </p:nvSpPr>
        <p:spPr>
          <a:xfrm rot="5400000">
            <a:off x="9979844" y="8430666"/>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1" name="TextBox 71"/>
          <p:cNvSpPr txBox="1"/>
          <p:nvPr/>
        </p:nvSpPr>
        <p:spPr>
          <a:xfrm>
            <a:off x="9251830" y="7836528"/>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2" name="TextBox 72"/>
          <p:cNvSpPr txBox="1"/>
          <p:nvPr/>
        </p:nvSpPr>
        <p:spPr>
          <a:xfrm>
            <a:off x="4872719" y="1265488"/>
            <a:ext cx="9864949" cy="6196237"/>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insert_into_ordered_list(head, new_data):</a:t>
            </a:r>
          </a:p>
          <a:p>
            <a:pPr algn="l">
              <a:lnSpc>
                <a:spcPts val="2331"/>
              </a:lnSpc>
            </a:pPr>
            <a:r>
              <a:rPr lang="en-US" sz="1665">
                <a:solidFill>
                  <a:srgbClr val="000000"/>
                </a:solidFill>
                <a:latin typeface="Code Pro"/>
                <a:ea typeface="Code Pro"/>
                <a:cs typeface="Code Pro"/>
                <a:sym typeface="Code Pro"/>
              </a:rPr>
              <a:t>    new_node = Node(new_data)</a:t>
            </a:r>
          </a:p>
          <a:p>
            <a:pPr algn="l">
              <a:lnSpc>
                <a:spcPts val="2331"/>
              </a:lnSpc>
            </a:pPr>
            <a:r>
              <a:rPr lang="en-US" sz="1665">
                <a:solidFill>
                  <a:srgbClr val="000000"/>
                </a:solidFill>
                <a:latin typeface="Code Pro"/>
                <a:ea typeface="Code Pro"/>
                <a:cs typeface="Code Pro"/>
                <a:sym typeface="Code Pro"/>
              </a:rPr>
              <a:t>    new_node.data = new_data</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    if head is None or new_data &lt; head.data:</a:t>
            </a:r>
          </a:p>
          <a:p>
            <a:pPr algn="l">
              <a:lnSpc>
                <a:spcPts val="2331"/>
              </a:lnSpc>
            </a:pPr>
            <a:r>
              <a:rPr lang="en-US" sz="1665">
                <a:solidFill>
                  <a:srgbClr val="000000"/>
                </a:solidFill>
                <a:latin typeface="Code Pro"/>
                <a:ea typeface="Code Pro"/>
                <a:cs typeface="Code Pro"/>
                <a:sym typeface="Code Pro"/>
              </a:rPr>
              <a:t>        new_node.pointer = head</a:t>
            </a:r>
          </a:p>
          <a:p>
            <a:pPr algn="l">
              <a:lnSpc>
                <a:spcPts val="2331"/>
              </a:lnSpc>
            </a:pPr>
            <a:r>
              <a:rPr lang="en-US" sz="1665">
                <a:solidFill>
                  <a:srgbClr val="000000"/>
                </a:solidFill>
                <a:latin typeface="Code Pro"/>
                <a:ea typeface="Code Pro"/>
                <a:cs typeface="Code Pro"/>
                <a:sym typeface="Code Pro"/>
              </a:rPr>
              <a:t>        return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Find the correct position to insert the new node</a:t>
            </a:r>
          </a:p>
          <a:p>
            <a:pPr algn="l">
              <a:lnSpc>
                <a:spcPts val="2331"/>
              </a:lnSpc>
            </a:pPr>
            <a:r>
              <a:rPr lang="en-US" sz="1665">
                <a:solidFill>
                  <a:srgbClr val="000000"/>
                </a:solidFill>
                <a:latin typeface="Code Pro"/>
                <a:ea typeface="Code Pro"/>
                <a:cs typeface="Code Pro"/>
                <a:sym typeface="Code Pro"/>
              </a:rPr>
              <a:t>    while current_node.pointer is not None and current_node.pointer.data &lt; new_data:</a:t>
            </a:r>
          </a:p>
          <a:p>
            <a:pPr algn="l">
              <a:lnSpc>
                <a:spcPts val="2331"/>
              </a:lnSpc>
            </a:pPr>
            <a:r>
              <a:rPr lang="en-US" sz="1665">
                <a:solidFill>
                  <a:srgbClr val="000000"/>
                </a:solidFill>
                <a:latin typeface="Code Pro"/>
                <a:ea typeface="Code Pro"/>
                <a:cs typeface="Code Pro"/>
                <a:sym typeface="Code Pro"/>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Insert the new node into the correct position</a:t>
            </a:r>
          </a:p>
          <a:p>
            <a:pPr algn="l">
              <a:lnSpc>
                <a:spcPts val="2331"/>
              </a:lnSpc>
            </a:pPr>
            <a:r>
              <a:rPr lang="en-US" sz="1665">
                <a:solidFill>
                  <a:srgbClr val="000000"/>
                </a:solidFill>
                <a:latin typeface="Code Pro"/>
                <a:ea typeface="Code Pro"/>
                <a:cs typeface="Code Pro"/>
                <a:sym typeface="Code Pro"/>
              </a:rPr>
              <a:t>    new_node.pointer = current_node.next_node</a:t>
            </a:r>
          </a:p>
          <a:p>
            <a:pPr algn="l">
              <a:lnSpc>
                <a:spcPts val="2331"/>
              </a:lnSpc>
            </a:pPr>
            <a:r>
              <a:rPr lang="en-US" sz="1665">
                <a:solidFill>
                  <a:srgbClr val="000000"/>
                </a:solidFill>
                <a:latin typeface="Code Pro"/>
                <a:ea typeface="Code Pro"/>
                <a:cs typeface="Code Pro"/>
                <a:sym typeface="Code Pro"/>
              </a:rPr>
              <a:t>    current_node.pointer =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b="1">
                <a:solidFill>
                  <a:srgbClr val="642EC7"/>
                </a:solidFill>
                <a:latin typeface="Code Pro Bold"/>
                <a:ea typeface="Code Pro Bold"/>
                <a:cs typeface="Code Pro Bold"/>
                <a:sym typeface="Code Pro Bold"/>
              </a:rPr>
              <a:t>    return head</a:t>
            </a:r>
          </a:p>
          <a:p>
            <a:pPr algn="l">
              <a:lnSpc>
                <a:spcPts val="2331"/>
              </a:lnSpc>
            </a:pPr>
            <a:endParaRPr lang="en-US" sz="1665" b="1">
              <a:solidFill>
                <a:srgbClr val="642EC7"/>
              </a:solidFill>
              <a:latin typeface="Code Pro Bold"/>
              <a:ea typeface="Code Pro Bold"/>
              <a:cs typeface="Code Pro Bold"/>
              <a:sym typeface="Code Pro Bold"/>
            </a:endParaRPr>
          </a:p>
          <a:p>
            <a:pPr algn="l">
              <a:lnSpc>
                <a:spcPts val="2331"/>
              </a:lnSpc>
            </a:pPr>
            <a:r>
              <a:rPr lang="en-US" sz="1665">
                <a:solidFill>
                  <a:srgbClr val="000000"/>
                </a:solidFill>
                <a:latin typeface="Code Pro"/>
                <a:ea typeface="Code Pro"/>
                <a:cs typeface="Code Pro"/>
                <a:sym typeface="Code Pro"/>
              </a:rPr>
              <a:t>ordered_list_head = insert_into_ordered_list(head, 5) </a:t>
            </a:r>
          </a:p>
        </p:txBody>
      </p:sp>
      <p:sp>
        <p:nvSpPr>
          <p:cNvPr id="73" name="AutoShape 73"/>
          <p:cNvSpPr/>
          <p:nvPr/>
        </p:nvSpPr>
        <p:spPr>
          <a:xfrm>
            <a:off x="10802175" y="9794004"/>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4" name="AutoShape 74"/>
          <p:cNvSpPr/>
          <p:nvPr/>
        </p:nvSpPr>
        <p:spPr>
          <a:xfrm>
            <a:off x="12932807"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5" name="TextBox 75"/>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58349" y="3836425"/>
            <a:ext cx="3029349" cy="2327442"/>
            <a:chOff x="0" y="0"/>
            <a:chExt cx="951477" cy="731018"/>
          </a:xfrm>
        </p:grpSpPr>
        <p:sp>
          <p:nvSpPr>
            <p:cNvPr id="7" name="Freeform 7"/>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8" name="TextBox 8"/>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987058" y="4349470"/>
            <a:ext cx="1771930" cy="1129904"/>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Creating a linked list</a:t>
            </a:r>
          </a:p>
        </p:txBody>
      </p:sp>
      <p:grpSp>
        <p:nvGrpSpPr>
          <p:cNvPr id="10" name="Group 10"/>
          <p:cNvGrpSpPr/>
          <p:nvPr/>
        </p:nvGrpSpPr>
        <p:grpSpPr>
          <a:xfrm>
            <a:off x="3893366" y="3836425"/>
            <a:ext cx="3029349" cy="2327442"/>
            <a:chOff x="0" y="0"/>
            <a:chExt cx="951477" cy="731018"/>
          </a:xfrm>
        </p:grpSpPr>
        <p:sp>
          <p:nvSpPr>
            <p:cNvPr id="11" name="Freeform 11"/>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2" name="TextBox 12"/>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1121233" y="3836425"/>
            <a:ext cx="3029349" cy="2327442"/>
            <a:chOff x="0" y="0"/>
            <a:chExt cx="951477" cy="731018"/>
          </a:xfrm>
        </p:grpSpPr>
        <p:sp>
          <p:nvSpPr>
            <p:cNvPr id="14" name="Freeform 14"/>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5" name="TextBox 15"/>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1409354" y="3774398"/>
            <a:ext cx="2453108"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Delete a node from an ordered linked list</a:t>
            </a:r>
          </a:p>
        </p:txBody>
      </p:sp>
      <p:grpSp>
        <p:nvGrpSpPr>
          <p:cNvPr id="17" name="Group 17"/>
          <p:cNvGrpSpPr/>
          <p:nvPr/>
        </p:nvGrpSpPr>
        <p:grpSpPr>
          <a:xfrm>
            <a:off x="14653770" y="3836425"/>
            <a:ext cx="3029349" cy="2327442"/>
            <a:chOff x="0" y="0"/>
            <a:chExt cx="951477" cy="731018"/>
          </a:xfrm>
        </p:grpSpPr>
        <p:sp>
          <p:nvSpPr>
            <p:cNvPr id="18" name="Freeform 18"/>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9" name="TextBox 19"/>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14941306" y="3774398"/>
            <a:ext cx="2400640"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Access all nodes stored in the linked list</a:t>
            </a:r>
          </a:p>
        </p:txBody>
      </p:sp>
      <p:sp>
        <p:nvSpPr>
          <p:cNvPr id="21" name="TextBox 21"/>
          <p:cNvSpPr txBox="1"/>
          <p:nvPr/>
        </p:nvSpPr>
        <p:spPr>
          <a:xfrm>
            <a:off x="4073395" y="3774398"/>
            <a:ext cx="2666810"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Insert a new node into an ordered linked list</a:t>
            </a:r>
          </a:p>
        </p:txBody>
      </p:sp>
      <p:grpSp>
        <p:nvGrpSpPr>
          <p:cNvPr id="22" name="Group 22"/>
          <p:cNvGrpSpPr/>
          <p:nvPr/>
        </p:nvGrpSpPr>
        <p:grpSpPr>
          <a:xfrm>
            <a:off x="7498234" y="3836425"/>
            <a:ext cx="3029349" cy="2327442"/>
            <a:chOff x="0" y="0"/>
            <a:chExt cx="951477" cy="731018"/>
          </a:xfrm>
        </p:grpSpPr>
        <p:sp>
          <p:nvSpPr>
            <p:cNvPr id="23" name="Freeform 23"/>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24" name="TextBox 24"/>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7786354" y="3774398"/>
            <a:ext cx="2453108" cy="2280048"/>
          </a:xfrm>
          <a:prstGeom prst="rect">
            <a:avLst/>
          </a:prstGeom>
        </p:spPr>
        <p:txBody>
          <a:bodyPr lIns="0" tIns="0" rIns="0" bIns="0" rtlCol="0" anchor="t">
            <a:spAutoFit/>
          </a:bodyPr>
          <a:lstStyle/>
          <a:p>
            <a:pPr algn="ctr">
              <a:lnSpc>
                <a:spcPts val="4528"/>
              </a:lnSpc>
            </a:pPr>
            <a:r>
              <a:rPr lang="en-US" sz="2515">
                <a:solidFill>
                  <a:srgbClr val="FFFFFF"/>
                </a:solidFill>
                <a:latin typeface="Poppins"/>
                <a:ea typeface="Poppins"/>
                <a:cs typeface="Poppins"/>
                <a:sym typeface="Poppins"/>
              </a:rPr>
              <a:t>Find an element in an ordered linked list</a:t>
            </a:r>
          </a:p>
        </p:txBody>
      </p:sp>
      <p:sp>
        <p:nvSpPr>
          <p:cNvPr id="26" name="TextBox 26"/>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64613" y="1174258"/>
            <a:ext cx="17558775"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Binary Search is a fast search algorithm that finds the position of a target value within a </a:t>
            </a:r>
            <a:r>
              <a:rPr lang="en-US" sz="3000" b="1">
                <a:solidFill>
                  <a:srgbClr val="000000"/>
                </a:solidFill>
                <a:latin typeface="Open Sans Bold"/>
                <a:ea typeface="Open Sans Bold"/>
                <a:cs typeface="Open Sans Bold"/>
                <a:sym typeface="Open Sans Bold"/>
              </a:rPr>
              <a:t>sorted list</a:t>
            </a:r>
            <a:r>
              <a:rPr lang="en-US" sz="3000">
                <a:solidFill>
                  <a:srgbClr val="000000"/>
                </a:solidFill>
                <a:latin typeface="Open Sans"/>
                <a:ea typeface="Open Sans"/>
                <a:cs typeface="Open Sans"/>
                <a:sym typeface="Open Sans"/>
              </a:rPr>
              <a:t> by repeatedly dividing the search range in half.</a:t>
            </a:r>
          </a:p>
        </p:txBody>
      </p:sp>
      <p:graphicFrame>
        <p:nvGraphicFramePr>
          <p:cNvPr id="8" name="Table 8"/>
          <p:cNvGraphicFramePr>
            <a:graphicFrameLocks noGrp="1"/>
          </p:cNvGraphicFramePr>
          <p:nvPr/>
        </p:nvGraphicFramePr>
        <p:xfrm>
          <a:off x="364613" y="4921463"/>
          <a:ext cx="5556230" cy="507297"/>
        </p:xfrm>
        <a:graphic>
          <a:graphicData uri="http://schemas.openxmlformats.org/drawingml/2006/table">
            <a:tbl>
              <a:tblPr/>
              <a:tblGrid>
                <a:gridCol w="793747">
                  <a:extLst>
                    <a:ext uri="{9D8B030D-6E8A-4147-A177-3AD203B41FA5}">
                      <a16:colId xmlns:a16="http://schemas.microsoft.com/office/drawing/2014/main" val="20000"/>
                    </a:ext>
                  </a:extLst>
                </a:gridCol>
                <a:gridCol w="793747">
                  <a:extLst>
                    <a:ext uri="{9D8B030D-6E8A-4147-A177-3AD203B41FA5}">
                      <a16:colId xmlns:a16="http://schemas.microsoft.com/office/drawing/2014/main" val="20001"/>
                    </a:ext>
                  </a:extLst>
                </a:gridCol>
                <a:gridCol w="793747">
                  <a:extLst>
                    <a:ext uri="{9D8B030D-6E8A-4147-A177-3AD203B41FA5}">
                      <a16:colId xmlns:a16="http://schemas.microsoft.com/office/drawing/2014/main" val="20002"/>
                    </a:ext>
                  </a:extLst>
                </a:gridCol>
                <a:gridCol w="793747">
                  <a:extLst>
                    <a:ext uri="{9D8B030D-6E8A-4147-A177-3AD203B41FA5}">
                      <a16:colId xmlns:a16="http://schemas.microsoft.com/office/drawing/2014/main" val="20003"/>
                    </a:ext>
                  </a:extLst>
                </a:gridCol>
                <a:gridCol w="793747">
                  <a:extLst>
                    <a:ext uri="{9D8B030D-6E8A-4147-A177-3AD203B41FA5}">
                      <a16:colId xmlns:a16="http://schemas.microsoft.com/office/drawing/2014/main" val="20004"/>
                    </a:ext>
                  </a:extLst>
                </a:gridCol>
                <a:gridCol w="793747">
                  <a:extLst>
                    <a:ext uri="{9D8B030D-6E8A-4147-A177-3AD203B41FA5}">
                      <a16:colId xmlns:a16="http://schemas.microsoft.com/office/drawing/2014/main" val="20005"/>
                    </a:ext>
                  </a:extLst>
                </a:gridCol>
                <a:gridCol w="793747">
                  <a:extLst>
                    <a:ext uri="{9D8B030D-6E8A-4147-A177-3AD203B41FA5}">
                      <a16:colId xmlns:a16="http://schemas.microsoft.com/office/drawing/2014/main" val="20006"/>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11</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12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25</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34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90</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9" name="TextBox 9"/>
          <p:cNvSpPr txBox="1"/>
          <p:nvPr/>
        </p:nvSpPr>
        <p:spPr>
          <a:xfrm>
            <a:off x="364613" y="3849790"/>
            <a:ext cx="1217428"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my_list:</a:t>
            </a:r>
          </a:p>
        </p:txBody>
      </p:sp>
      <p:sp>
        <p:nvSpPr>
          <p:cNvPr id="10" name="TextBox 10"/>
          <p:cNvSpPr txBox="1"/>
          <p:nvPr/>
        </p:nvSpPr>
        <p:spPr>
          <a:xfrm>
            <a:off x="800472"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0</a:t>
            </a:r>
          </a:p>
        </p:txBody>
      </p:sp>
      <p:sp>
        <p:nvSpPr>
          <p:cNvPr id="11" name="TextBox 11"/>
          <p:cNvSpPr txBox="1"/>
          <p:nvPr/>
        </p:nvSpPr>
        <p:spPr>
          <a:xfrm>
            <a:off x="196385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1</a:t>
            </a:r>
          </a:p>
        </p:txBody>
      </p:sp>
      <p:sp>
        <p:nvSpPr>
          <p:cNvPr id="12" name="TextBox 12"/>
          <p:cNvSpPr txBox="1"/>
          <p:nvPr/>
        </p:nvSpPr>
        <p:spPr>
          <a:xfrm>
            <a:off x="3159078"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2</a:t>
            </a:r>
          </a:p>
        </p:txBody>
      </p:sp>
      <p:sp>
        <p:nvSpPr>
          <p:cNvPr id="13" name="TextBox 13"/>
          <p:cNvSpPr txBox="1"/>
          <p:nvPr/>
        </p:nvSpPr>
        <p:spPr>
          <a:xfrm>
            <a:off x="43543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3</a:t>
            </a:r>
          </a:p>
        </p:txBody>
      </p:sp>
      <p:sp>
        <p:nvSpPr>
          <p:cNvPr id="14" name="TextBox 14"/>
          <p:cNvSpPr txBox="1"/>
          <p:nvPr/>
        </p:nvSpPr>
        <p:spPr>
          <a:xfrm>
            <a:off x="55501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4</a:t>
            </a:r>
          </a:p>
        </p:txBody>
      </p:sp>
      <p:sp>
        <p:nvSpPr>
          <p:cNvPr id="15" name="TextBox 15"/>
          <p:cNvSpPr txBox="1"/>
          <p:nvPr/>
        </p:nvSpPr>
        <p:spPr>
          <a:xfrm>
            <a:off x="6669585"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5</a:t>
            </a:r>
          </a:p>
        </p:txBody>
      </p:sp>
      <p:sp>
        <p:nvSpPr>
          <p:cNvPr id="16" name="TextBox 16"/>
          <p:cNvSpPr txBox="1"/>
          <p:nvPr/>
        </p:nvSpPr>
        <p:spPr>
          <a:xfrm>
            <a:off x="7897661"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6</a:t>
            </a:r>
          </a:p>
        </p:txBody>
      </p:sp>
      <p:sp>
        <p:nvSpPr>
          <p:cNvPr id="17" name="TextBox 17"/>
          <p:cNvSpPr txBox="1"/>
          <p:nvPr/>
        </p:nvSpPr>
        <p:spPr>
          <a:xfrm>
            <a:off x="364613" y="7683601"/>
            <a:ext cx="1883154"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target_value:</a:t>
            </a:r>
          </a:p>
        </p:txBody>
      </p:sp>
      <p:graphicFrame>
        <p:nvGraphicFramePr>
          <p:cNvPr id="18" name="Table 18"/>
          <p:cNvGraphicFramePr>
            <a:graphicFrameLocks noGrp="1"/>
          </p:cNvGraphicFramePr>
          <p:nvPr/>
        </p:nvGraphicFramePr>
        <p:xfrm>
          <a:off x="364613" y="8362488"/>
          <a:ext cx="641489" cy="507297"/>
        </p:xfrm>
        <a:graphic>
          <a:graphicData uri="http://schemas.openxmlformats.org/drawingml/2006/table">
            <a:tbl>
              <a:tblPr/>
              <a:tblGrid>
                <a:gridCol w="284972">
                  <a:extLst>
                    <a:ext uri="{9D8B030D-6E8A-4147-A177-3AD203B41FA5}">
                      <a16:colId xmlns:a16="http://schemas.microsoft.com/office/drawing/2014/main" val="20000"/>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extLst>
                  <a:ext uri="{0D108BD9-81ED-4DB2-BD59-A6C34878D82A}">
                    <a16:rowId xmlns:a16="http://schemas.microsoft.com/office/drawing/2014/main" val="10000"/>
                  </a:ext>
                </a:extLst>
              </a:tr>
            </a:tbl>
          </a:graphicData>
        </a:graphic>
      </p:graphicFrame>
      <p:sp>
        <p:nvSpPr>
          <p:cNvPr id="19" name="Freeform 19"/>
          <p:cNvSpPr/>
          <p:nvPr/>
        </p:nvSpPr>
        <p:spPr>
          <a:xfrm rot="-5400000">
            <a:off x="7706154"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0" name="Freeform 20"/>
          <p:cNvSpPr/>
          <p:nvPr/>
        </p:nvSpPr>
        <p:spPr>
          <a:xfrm rot="-5400000">
            <a:off x="579237"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1" name="TextBox 21"/>
          <p:cNvSpPr txBox="1"/>
          <p:nvPr/>
        </p:nvSpPr>
        <p:spPr>
          <a:xfrm>
            <a:off x="676888" y="6309649"/>
            <a:ext cx="379825"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low</a:t>
            </a:r>
          </a:p>
        </p:txBody>
      </p:sp>
      <p:sp>
        <p:nvSpPr>
          <p:cNvPr id="22" name="TextBox 22"/>
          <p:cNvSpPr txBox="1"/>
          <p:nvPr/>
        </p:nvSpPr>
        <p:spPr>
          <a:xfrm>
            <a:off x="7706945" y="628121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high</a:t>
            </a:r>
          </a:p>
        </p:txBody>
      </p:sp>
      <p:grpSp>
        <p:nvGrpSpPr>
          <p:cNvPr id="23" name="Group 23"/>
          <p:cNvGrpSpPr/>
          <p:nvPr/>
        </p:nvGrpSpPr>
        <p:grpSpPr>
          <a:xfrm>
            <a:off x="9963438" y="9525000"/>
            <a:ext cx="7722891" cy="694165"/>
            <a:chOff x="0" y="0"/>
            <a:chExt cx="1912982" cy="171947"/>
          </a:xfrm>
        </p:grpSpPr>
        <p:sp>
          <p:nvSpPr>
            <p:cNvPr id="24" name="Freeform 2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5" name="TextBox 2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6" name="TextBox 26"/>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7" name="Group 27"/>
          <p:cNvGrpSpPr/>
          <p:nvPr/>
        </p:nvGrpSpPr>
        <p:grpSpPr>
          <a:xfrm>
            <a:off x="764470" y="9525000"/>
            <a:ext cx="7722891" cy="694165"/>
            <a:chOff x="0" y="0"/>
            <a:chExt cx="1912982" cy="171947"/>
          </a:xfrm>
        </p:grpSpPr>
        <p:sp>
          <p:nvSpPr>
            <p:cNvPr id="28" name="Freeform 28"/>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9" name="TextBox 29"/>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0" name="TextBox 3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31" name="Group 31"/>
          <p:cNvGrpSpPr/>
          <p:nvPr/>
        </p:nvGrpSpPr>
        <p:grpSpPr>
          <a:xfrm>
            <a:off x="9463017" y="2106415"/>
            <a:ext cx="8384907" cy="7259628"/>
            <a:chOff x="0" y="0"/>
            <a:chExt cx="2208371" cy="1912001"/>
          </a:xfrm>
        </p:grpSpPr>
        <p:sp>
          <p:nvSpPr>
            <p:cNvPr id="32" name="Freeform 32"/>
            <p:cNvSpPr/>
            <p:nvPr/>
          </p:nvSpPr>
          <p:spPr>
            <a:xfrm>
              <a:off x="0" y="0"/>
              <a:ext cx="2208371" cy="1912001"/>
            </a:xfrm>
            <a:custGeom>
              <a:avLst/>
              <a:gdLst/>
              <a:ahLst/>
              <a:cxnLst/>
              <a:rect l="l" t="t" r="r" b="b"/>
              <a:pathLst>
                <a:path w="2208371" h="1912001">
                  <a:moveTo>
                    <a:pt x="0" y="0"/>
                  </a:moveTo>
                  <a:lnTo>
                    <a:pt x="2208371" y="0"/>
                  </a:lnTo>
                  <a:lnTo>
                    <a:pt x="2208371" y="1912001"/>
                  </a:lnTo>
                  <a:lnTo>
                    <a:pt x="0" y="1912001"/>
                  </a:lnTo>
                  <a:close/>
                </a:path>
              </a:pathLst>
            </a:custGeom>
            <a:solidFill>
              <a:srgbClr val="F4F2F2"/>
            </a:solidFill>
          </p:spPr>
          <p:txBody>
            <a:bodyPr/>
            <a:lstStyle/>
            <a:p>
              <a:endParaRPr lang="en-PH"/>
            </a:p>
          </p:txBody>
        </p:sp>
        <p:sp>
          <p:nvSpPr>
            <p:cNvPr id="33" name="TextBox 33"/>
            <p:cNvSpPr txBox="1"/>
            <p:nvPr/>
          </p:nvSpPr>
          <p:spPr>
            <a:xfrm>
              <a:off x="0" y="-28575"/>
              <a:ext cx="2208371" cy="1940576"/>
            </a:xfrm>
            <a:prstGeom prst="rect">
              <a:avLst/>
            </a:prstGeom>
          </p:spPr>
          <p:txBody>
            <a:bodyPr lIns="50800" tIns="50800" rIns="50800" bIns="50800" rtlCol="0" anchor="ctr"/>
            <a:lstStyle/>
            <a:p>
              <a:pPr algn="ctr">
                <a:lnSpc>
                  <a:spcPts val="2595"/>
                </a:lnSpc>
              </a:pPr>
              <a:endParaRPr/>
            </a:p>
          </p:txBody>
        </p:sp>
      </p:grpSp>
      <p:sp>
        <p:nvSpPr>
          <p:cNvPr id="34" name="TextBox 34"/>
          <p:cNvSpPr txBox="1"/>
          <p:nvPr/>
        </p:nvSpPr>
        <p:spPr>
          <a:xfrm>
            <a:off x="9623071" y="2261780"/>
            <a:ext cx="8064801" cy="703550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my_list = [11, 12, 22, 25, 34, 64, 90]</a:t>
            </a:r>
          </a:p>
          <a:p>
            <a:pPr algn="l">
              <a:lnSpc>
                <a:spcPts val="2816"/>
              </a:lnSpc>
            </a:pPr>
            <a:r>
              <a:rPr lang="en-US" sz="2011">
                <a:solidFill>
                  <a:srgbClr val="000000"/>
                </a:solidFill>
                <a:latin typeface="Code Pro"/>
                <a:ea typeface="Code Pro"/>
                <a:cs typeface="Code Pro"/>
                <a:sym typeface="Code Pro"/>
              </a:rPr>
              <a:t>target_value = 64</a:t>
            </a:r>
          </a:p>
          <a:p>
            <a:pPr algn="l">
              <a:lnSpc>
                <a:spcPts val="2816"/>
              </a:lnSpc>
            </a:pPr>
            <a:r>
              <a:rPr lang="en-US" sz="2011">
                <a:solidFill>
                  <a:srgbClr val="000000"/>
                </a:solidFill>
                <a:latin typeface="Code Pro"/>
                <a:ea typeface="Code Pro"/>
                <a:cs typeface="Code Pro"/>
                <a:sym typeface="Code Pro"/>
              </a:rPr>
              <a:t>found = False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b="1">
                <a:solidFill>
                  <a:srgbClr val="642EC7"/>
                </a:solidFill>
                <a:latin typeface="Code Pro Bold"/>
                <a:ea typeface="Code Pro Bold"/>
                <a:cs typeface="Code Pro Bold"/>
                <a:sym typeface="Code Pro Bold"/>
              </a:rPr>
              <a:t>low, high = 0, len(my_list) - 1</a:t>
            </a:r>
          </a:p>
          <a:p>
            <a:pPr algn="l">
              <a:lnSpc>
                <a:spcPts val="2816"/>
              </a:lnSpc>
            </a:pPr>
            <a:endParaRPr lang="en-US" sz="2011" b="1">
              <a:solidFill>
                <a:srgbClr val="642EC7"/>
              </a:solidFill>
              <a:latin typeface="Code Pro Bold"/>
              <a:ea typeface="Code Pro Bold"/>
              <a:cs typeface="Code Pro Bold"/>
              <a:sym typeface="Code Pro Bold"/>
            </a:endParaRPr>
          </a:p>
          <a:p>
            <a:pPr algn="l">
              <a:lnSpc>
                <a:spcPts val="2816"/>
              </a:lnSpc>
            </a:pPr>
            <a:r>
              <a:rPr lang="en-US" sz="2011">
                <a:solidFill>
                  <a:srgbClr val="000000"/>
                </a:solidFill>
                <a:latin typeface="Code Pro"/>
                <a:ea typeface="Code Pro"/>
                <a:cs typeface="Code Pro"/>
                <a:sym typeface="Code Pro"/>
              </a:rPr>
              <a:t>while low &lt;= high:</a:t>
            </a:r>
          </a:p>
          <a:p>
            <a:pPr algn="l">
              <a:lnSpc>
                <a:spcPts val="2816"/>
              </a:lnSpc>
            </a:pPr>
            <a:r>
              <a:rPr lang="en-US" sz="2011">
                <a:solidFill>
                  <a:srgbClr val="000000"/>
                </a:solidFill>
                <a:latin typeface="Code Pro"/>
                <a:ea typeface="Code Pro"/>
                <a:cs typeface="Code Pro"/>
                <a:sym typeface="Code Pro"/>
              </a:rPr>
              <a:t>    mid = (low + high) // 2</a:t>
            </a:r>
          </a:p>
          <a:p>
            <a:pPr algn="l">
              <a:lnSpc>
                <a:spcPts val="2816"/>
              </a:lnSpc>
            </a:pPr>
            <a:r>
              <a:rPr lang="en-US" sz="2011">
                <a:solidFill>
                  <a:srgbClr val="000000"/>
                </a:solidFill>
                <a:latin typeface="Code Pro"/>
                <a:ea typeface="Code Pro"/>
                <a:cs typeface="Code Pro"/>
                <a:sym typeface="Code Pro"/>
              </a:rPr>
              <a:t>    if my_list[mid] == target_value:</a:t>
            </a:r>
          </a:p>
          <a:p>
            <a:pPr algn="l">
              <a:lnSpc>
                <a:spcPts val="2816"/>
              </a:lnSpc>
            </a:pPr>
            <a:r>
              <a:rPr lang="en-US" sz="2011">
                <a:solidFill>
                  <a:srgbClr val="000000"/>
                </a:solidFill>
                <a:latin typeface="Code Pro"/>
                <a:ea typeface="Code Pro"/>
                <a:cs typeface="Code Pro"/>
                <a:sym typeface="Code Pro"/>
              </a:rPr>
              <a:t>        found = True </a:t>
            </a:r>
          </a:p>
          <a:p>
            <a:pPr algn="l">
              <a:lnSpc>
                <a:spcPts val="2816"/>
              </a:lnSpc>
            </a:pPr>
            <a:r>
              <a:rPr lang="en-US" sz="2011">
                <a:solidFill>
                  <a:srgbClr val="000000"/>
                </a:solidFill>
                <a:latin typeface="Code Pro"/>
                <a:ea typeface="Code Pro"/>
                <a:cs typeface="Code Pro"/>
                <a:sym typeface="Code Pro"/>
              </a:rPr>
              <a:t>        break</a:t>
            </a:r>
          </a:p>
          <a:p>
            <a:pPr algn="l">
              <a:lnSpc>
                <a:spcPts val="2816"/>
              </a:lnSpc>
            </a:pPr>
            <a:r>
              <a:rPr lang="en-US" sz="2011">
                <a:solidFill>
                  <a:srgbClr val="000000"/>
                </a:solidFill>
                <a:latin typeface="Code Pro"/>
                <a:ea typeface="Code Pro"/>
                <a:cs typeface="Code Pro"/>
                <a:sym typeface="Code Pro"/>
              </a:rPr>
              <a:t>    elif my_list[mid] &lt; target_value:</a:t>
            </a:r>
          </a:p>
          <a:p>
            <a:pPr algn="l">
              <a:lnSpc>
                <a:spcPts val="2816"/>
              </a:lnSpc>
            </a:pPr>
            <a:r>
              <a:rPr lang="en-US" sz="2011">
                <a:solidFill>
                  <a:srgbClr val="000000"/>
                </a:solidFill>
                <a:latin typeface="Code Pro"/>
                <a:ea typeface="Code Pro"/>
                <a:cs typeface="Code Pro"/>
                <a:sym typeface="Code Pro"/>
              </a:rPr>
              <a:t>        low = mid + 1</a:t>
            </a:r>
          </a:p>
          <a:p>
            <a:pPr algn="l">
              <a:lnSpc>
                <a:spcPts val="2816"/>
              </a:lnSpc>
            </a:pPr>
            <a:r>
              <a:rPr lang="en-US" sz="2011">
                <a:solidFill>
                  <a:srgbClr val="000000"/>
                </a:solidFill>
                <a:latin typeface="Code Pro"/>
                <a:ea typeface="Code Pro"/>
                <a:cs typeface="Code Pro"/>
                <a:sym typeface="Code Pro"/>
              </a:rPr>
              <a:t>    else:</a:t>
            </a:r>
          </a:p>
          <a:p>
            <a:pPr algn="l">
              <a:lnSpc>
                <a:spcPts val="2816"/>
              </a:lnSpc>
            </a:pPr>
            <a:r>
              <a:rPr lang="en-US" sz="2011">
                <a:solidFill>
                  <a:srgbClr val="000000"/>
                </a:solidFill>
                <a:latin typeface="Code Pro"/>
                <a:ea typeface="Code Pro"/>
                <a:cs typeface="Code Pro"/>
                <a:sym typeface="Code Pro"/>
              </a:rPr>
              <a:t>        high = mid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if found: </a:t>
            </a:r>
          </a:p>
          <a:p>
            <a:pPr algn="l">
              <a:lnSpc>
                <a:spcPts val="2816"/>
              </a:lnSpc>
            </a:pPr>
            <a:r>
              <a:rPr lang="en-US" sz="2011">
                <a:solidFill>
                  <a:srgbClr val="000000"/>
                </a:solidFill>
                <a:latin typeface="Code Pro"/>
                <a:ea typeface="Code Pro"/>
                <a:cs typeface="Code Pro"/>
                <a:sym typeface="Code Pro"/>
              </a:rPr>
              <a:t>     print(“Item found”)</a:t>
            </a:r>
          </a:p>
          <a:p>
            <a:pPr algn="l">
              <a:lnSpc>
                <a:spcPts val="2816"/>
              </a:lnSpc>
            </a:pPr>
            <a:r>
              <a:rPr lang="en-US" sz="2011">
                <a:solidFill>
                  <a:srgbClr val="000000"/>
                </a:solidFill>
                <a:latin typeface="Code Pro"/>
                <a:ea typeface="Code Pro"/>
                <a:cs typeface="Code Pro"/>
                <a:sym typeface="Code Pro"/>
              </a:rPr>
              <a:t>else:</a:t>
            </a:r>
          </a:p>
          <a:p>
            <a:pPr algn="l">
              <a:lnSpc>
                <a:spcPts val="2816"/>
              </a:lnSpc>
            </a:pPr>
            <a:r>
              <a:rPr lang="en-US" sz="2011">
                <a:solidFill>
                  <a:srgbClr val="000000"/>
                </a:solidFill>
                <a:latin typeface="Code Pro"/>
                <a:ea typeface="Code Pro"/>
                <a:cs typeface="Code Pro"/>
                <a:sym typeface="Code Pro"/>
              </a:rPr>
              <a:t>     print(“Item not found”)</a:t>
            </a:r>
          </a:p>
        </p:txBody>
      </p:sp>
      <p:sp>
        <p:nvSpPr>
          <p:cNvPr id="35" name="TextBox 35"/>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23.2 Binary Search</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5692974" y="9543063"/>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670694" y="95605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5155933"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4063739" y="936474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2" name="TextBox 32"/>
          <p:cNvSpPr txBox="1"/>
          <p:nvPr/>
        </p:nvSpPr>
        <p:spPr>
          <a:xfrm>
            <a:off x="14926554" y="939113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6086019" y="935007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4" name="TextBox 34"/>
          <p:cNvSpPr txBox="1"/>
          <p:nvPr/>
        </p:nvSpPr>
        <p:spPr>
          <a:xfrm>
            <a:off x="16948834" y="937646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680815" y="8999614"/>
            <a:ext cx="823743" cy="273780"/>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704475" y="9016406"/>
            <a:ext cx="823743" cy="273780"/>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4182576" y="8964079"/>
            <a:ext cx="823743" cy="273780"/>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4348338"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6148061" y="8964079"/>
            <a:ext cx="823743" cy="273780"/>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6313823"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1" name="TextBox 51"/>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849500" y="9608054"/>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Find an element in an ordered linked list</a:t>
            </a:r>
          </a:p>
        </p:txBody>
      </p:sp>
      <p:sp>
        <p:nvSpPr>
          <p:cNvPr id="56" name="Freeform 56"/>
          <p:cNvSpPr/>
          <p:nvPr/>
        </p:nvSpPr>
        <p:spPr>
          <a:xfrm rot="5400000">
            <a:off x="5665026" y="8433874"/>
            <a:ext cx="652162" cy="274723"/>
          </a:xfrm>
          <a:custGeom>
            <a:avLst/>
            <a:gdLst/>
            <a:ahLst/>
            <a:cxnLst/>
            <a:rect l="l" t="t" r="r" b="b"/>
            <a:pathLst>
              <a:path w="652162" h="274723">
                <a:moveTo>
                  <a:pt x="0" y="0"/>
                </a:moveTo>
                <a:lnTo>
                  <a:pt x="652162" y="0"/>
                </a:lnTo>
                <a:lnTo>
                  <a:pt x="652162" y="274724"/>
                </a:lnTo>
                <a:lnTo>
                  <a:pt x="0" y="27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7" name="TextBox 57"/>
          <p:cNvSpPr txBox="1"/>
          <p:nvPr/>
        </p:nvSpPr>
        <p:spPr>
          <a:xfrm>
            <a:off x="4965776" y="7803372"/>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8" name="Group 58"/>
          <p:cNvGrpSpPr/>
          <p:nvPr/>
        </p:nvGrpSpPr>
        <p:grpSpPr>
          <a:xfrm>
            <a:off x="1186418" y="7874628"/>
            <a:ext cx="2556223" cy="2045377"/>
            <a:chOff x="0" y="0"/>
            <a:chExt cx="700148" cy="560228"/>
          </a:xfrm>
        </p:grpSpPr>
        <p:sp>
          <p:nvSpPr>
            <p:cNvPr id="59" name="Freeform 59"/>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0" name="TextBox 60"/>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2" name="Table 62"/>
          <p:cNvGraphicFramePr>
            <a:graphicFrameLocks noGrp="1"/>
          </p:cNvGraphicFramePr>
          <p:nvPr/>
        </p:nvGraphicFramePr>
        <p:xfrm>
          <a:off x="11514084" y="9581192"/>
          <a:ext cx="658268" cy="162967"/>
        </p:xfrm>
        <a:graphic>
          <a:graphicData uri="http://schemas.openxmlformats.org/drawingml/2006/table">
            <a:tbl>
              <a:tblPr/>
              <a:tblGrid>
                <a:gridCol w="483417">
                  <a:extLst>
                    <a:ext uri="{9D8B030D-6E8A-4147-A177-3AD203B41FA5}">
                      <a16:colId xmlns:a16="http://schemas.microsoft.com/office/drawing/2014/main" val="20000"/>
                    </a:ext>
                  </a:extLst>
                </a:gridCol>
                <a:gridCol w="178116">
                  <a:extLst>
                    <a:ext uri="{9D8B030D-6E8A-4147-A177-3AD203B41FA5}">
                      <a16:colId xmlns:a16="http://schemas.microsoft.com/office/drawing/2014/main" val="20001"/>
                    </a:ext>
                  </a:extLst>
                </a:gridCol>
              </a:tblGrid>
              <a:tr h="0">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3" name="TextBox 63"/>
          <p:cNvSpPr txBox="1"/>
          <p:nvPr/>
        </p:nvSpPr>
        <p:spPr>
          <a:xfrm>
            <a:off x="11888140" y="9396604"/>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Data</a:t>
            </a:r>
          </a:p>
        </p:txBody>
      </p:sp>
      <p:sp>
        <p:nvSpPr>
          <p:cNvPr id="64" name="TextBox 64"/>
          <p:cNvSpPr txBox="1"/>
          <p:nvPr/>
        </p:nvSpPr>
        <p:spPr>
          <a:xfrm>
            <a:off x="12709270" y="9421721"/>
            <a:ext cx="447074" cy="145509"/>
          </a:xfrm>
          <a:prstGeom prst="rect">
            <a:avLst/>
          </a:prstGeom>
        </p:spPr>
        <p:txBody>
          <a:bodyPr lIns="0" tIns="0" rIns="0" bIns="0" rtlCol="0" anchor="t">
            <a:spAutoFit/>
          </a:bodyPr>
          <a:lstStyle/>
          <a:p>
            <a:pPr algn="ctr">
              <a:lnSpc>
                <a:spcPts val="1209"/>
              </a:lnSpc>
              <a:spcBef>
                <a:spcPct val="0"/>
              </a:spcBef>
            </a:pPr>
            <a:r>
              <a:rPr lang="en-US" sz="863" b="1">
                <a:solidFill>
                  <a:srgbClr val="000000"/>
                </a:solidFill>
                <a:latin typeface="Open Sans Bold"/>
                <a:ea typeface="Open Sans Bold"/>
                <a:cs typeface="Open Sans Bold"/>
                <a:sym typeface="Open Sans Bold"/>
              </a:rPr>
              <a:t>Pointer</a:t>
            </a:r>
          </a:p>
        </p:txBody>
      </p:sp>
      <p:grpSp>
        <p:nvGrpSpPr>
          <p:cNvPr id="65" name="Group 65"/>
          <p:cNvGrpSpPr/>
          <p:nvPr/>
        </p:nvGrpSpPr>
        <p:grpSpPr>
          <a:xfrm>
            <a:off x="11947185" y="9030180"/>
            <a:ext cx="783945" cy="260553"/>
            <a:chOff x="0" y="0"/>
            <a:chExt cx="464201" cy="154282"/>
          </a:xfrm>
        </p:grpSpPr>
        <p:sp>
          <p:nvSpPr>
            <p:cNvPr id="66" name="Freeform 6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7" name="TextBox 6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8" name="TextBox 68"/>
          <p:cNvSpPr txBox="1"/>
          <p:nvPr/>
        </p:nvSpPr>
        <p:spPr>
          <a:xfrm>
            <a:off x="12104939" y="9043601"/>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Node</a:t>
            </a:r>
          </a:p>
        </p:txBody>
      </p:sp>
      <p:sp>
        <p:nvSpPr>
          <p:cNvPr id="69" name="TextBox 69"/>
          <p:cNvSpPr txBox="1"/>
          <p:nvPr/>
        </p:nvSpPr>
        <p:spPr>
          <a:xfrm>
            <a:off x="11697161" y="9625019"/>
            <a:ext cx="854851" cy="290346"/>
          </a:xfrm>
          <a:prstGeom prst="rect">
            <a:avLst/>
          </a:prstGeom>
        </p:spPr>
        <p:txBody>
          <a:bodyPr lIns="0" tIns="0" rIns="0" bIns="0" rtlCol="0" anchor="t">
            <a:spAutoFit/>
          </a:bodyPr>
          <a:lstStyle/>
          <a:p>
            <a:pPr algn="ctr">
              <a:lnSpc>
                <a:spcPts val="2473"/>
              </a:lnSpc>
              <a:spcBef>
                <a:spcPct val="0"/>
              </a:spcBef>
            </a:pPr>
            <a:r>
              <a:rPr lang="en-US" sz="1767" b="1" i="1">
                <a:solidFill>
                  <a:srgbClr val="FFFFFF"/>
                </a:solidFill>
                <a:latin typeface="Open Sans Bold Italics"/>
                <a:ea typeface="Open Sans Bold Italics"/>
                <a:cs typeface="Open Sans Bold Italics"/>
                <a:sym typeface="Open Sans Bold Italics"/>
              </a:rPr>
              <a:t>5</a:t>
            </a:r>
          </a:p>
        </p:txBody>
      </p:sp>
      <p:sp>
        <p:nvSpPr>
          <p:cNvPr id="70" name="TextBox 70"/>
          <p:cNvSpPr txBox="1"/>
          <p:nvPr/>
        </p:nvSpPr>
        <p:spPr>
          <a:xfrm>
            <a:off x="4837013" y="1381516"/>
            <a:ext cx="11573167" cy="5900978"/>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find_in_ordered_list(head, target):</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while current_node is not None and current_node.data &lt; target:</a:t>
            </a:r>
          </a:p>
          <a:p>
            <a:pPr algn="l">
              <a:lnSpc>
                <a:spcPts val="2331"/>
              </a:lnSpc>
            </a:pPr>
            <a:r>
              <a:rPr lang="en-US" sz="1665">
                <a:solidFill>
                  <a:srgbClr val="000000"/>
                </a:solidFill>
                <a:latin typeface="Code Pro"/>
                <a:ea typeface="Code Pro"/>
                <a:cs typeface="Code Pro"/>
                <a:sym typeface="Code Pro"/>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if current_node is not None and current_node.data == target:</a:t>
            </a:r>
          </a:p>
          <a:p>
            <a:pPr algn="l">
              <a:lnSpc>
                <a:spcPts val="2331"/>
              </a:lnSpc>
            </a:pPr>
            <a:r>
              <a:rPr lang="en-US" sz="1665">
                <a:solidFill>
                  <a:srgbClr val="000000"/>
                </a:solidFill>
                <a:latin typeface="Code Pro"/>
                <a:ea typeface="Code Pro"/>
                <a:cs typeface="Code Pro"/>
                <a:sym typeface="Code Pro"/>
              </a:rPr>
              <a:t>        return current_node</a:t>
            </a:r>
          </a:p>
          <a:p>
            <a:pPr algn="l">
              <a:lnSpc>
                <a:spcPts val="2331"/>
              </a:lnSpc>
            </a:pPr>
            <a:r>
              <a:rPr lang="en-US" sz="1665">
                <a:solidFill>
                  <a:srgbClr val="000000"/>
                </a:solidFill>
                <a:latin typeface="Code Pro"/>
                <a:ea typeface="Code Pro"/>
                <a:cs typeface="Code Pro"/>
                <a:sym typeface="Code Pro"/>
              </a:rPr>
              <a:t>    else:</a:t>
            </a:r>
          </a:p>
          <a:p>
            <a:pPr algn="l">
              <a:lnSpc>
                <a:spcPts val="2331"/>
              </a:lnSpc>
            </a:pPr>
            <a:r>
              <a:rPr lang="en-US" sz="1665">
                <a:solidFill>
                  <a:srgbClr val="000000"/>
                </a:solidFill>
                <a:latin typeface="Code Pro"/>
                <a:ea typeface="Code Pro"/>
                <a:cs typeface="Code Pro"/>
                <a:sym typeface="Code Pro"/>
              </a:rPr>
              <a:t>        return None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target_value = 5</a:t>
            </a:r>
          </a:p>
          <a:p>
            <a:pPr algn="l">
              <a:lnSpc>
                <a:spcPts val="2331"/>
              </a:lnSpc>
            </a:pPr>
            <a:r>
              <a:rPr lang="en-US" sz="1665">
                <a:solidFill>
                  <a:srgbClr val="000000"/>
                </a:solidFill>
                <a:latin typeface="Code Pro"/>
                <a:ea typeface="Code Pro"/>
                <a:cs typeface="Code Pro"/>
                <a:sym typeface="Code Pro"/>
              </a:rPr>
              <a:t>found_node = find_in_ordered_list(head, target_value)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if found_node is not None:</a:t>
            </a:r>
          </a:p>
          <a:p>
            <a:pPr algn="l">
              <a:lnSpc>
                <a:spcPts val="2331"/>
              </a:lnSpc>
            </a:pPr>
            <a:r>
              <a:rPr lang="en-US" sz="1665">
                <a:solidFill>
                  <a:srgbClr val="000000"/>
                </a:solidFill>
                <a:latin typeface="Code Pro"/>
                <a:ea typeface="Code Pro"/>
                <a:cs typeface="Code Pro"/>
                <a:sym typeface="Code Pro"/>
              </a:rPr>
              <a:t>    print(f"Node with value {target_value} found.")</a:t>
            </a:r>
          </a:p>
          <a:p>
            <a:pPr algn="l">
              <a:lnSpc>
                <a:spcPts val="2331"/>
              </a:lnSpc>
            </a:pPr>
            <a:r>
              <a:rPr lang="en-US" sz="1665">
                <a:solidFill>
                  <a:srgbClr val="000000"/>
                </a:solidFill>
                <a:latin typeface="Code Pro"/>
                <a:ea typeface="Code Pro"/>
                <a:cs typeface="Code Pro"/>
                <a:sym typeface="Code Pro"/>
              </a:rPr>
              <a:t>else:</a:t>
            </a:r>
          </a:p>
          <a:p>
            <a:pPr algn="l">
              <a:lnSpc>
                <a:spcPts val="2331"/>
              </a:lnSpc>
            </a:pPr>
            <a:r>
              <a:rPr lang="en-US" sz="1665">
                <a:solidFill>
                  <a:srgbClr val="000000"/>
                </a:solidFill>
                <a:latin typeface="Code Pro"/>
                <a:ea typeface="Code Pro"/>
                <a:cs typeface="Code Pro"/>
                <a:sym typeface="Code Pro"/>
              </a:rPr>
              <a:t>    print(f"Node with value {target_value} not found.")</a:t>
            </a:r>
          </a:p>
          <a:p>
            <a:pPr algn="l">
              <a:lnSpc>
                <a:spcPts val="2331"/>
              </a:lnSpc>
            </a:pPr>
            <a:endParaRPr lang="en-US" sz="1665">
              <a:solidFill>
                <a:srgbClr val="000000"/>
              </a:solidFill>
              <a:latin typeface="Code Pro"/>
              <a:ea typeface="Code Pro"/>
              <a:cs typeface="Code Pro"/>
              <a:sym typeface="Code Pro"/>
            </a:endParaRPr>
          </a:p>
        </p:txBody>
      </p:sp>
      <p:sp>
        <p:nvSpPr>
          <p:cNvPr id="71" name="AutoShape 71"/>
          <p:cNvSpPr/>
          <p:nvPr/>
        </p:nvSpPr>
        <p:spPr>
          <a:xfrm>
            <a:off x="10802175" y="9794004"/>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2" name="AutoShape 72"/>
          <p:cNvSpPr/>
          <p:nvPr/>
        </p:nvSpPr>
        <p:spPr>
          <a:xfrm>
            <a:off x="12932807"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3" name="TextBox 73"/>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4" cy="284867"/>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9" cy="284867"/>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5692974" y="9543063"/>
          <a:ext cx="726799" cy="284867"/>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9" cy="284867"/>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670694" y="9560552"/>
          <a:ext cx="726799" cy="284867"/>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5155933"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4063739" y="936474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2" name="TextBox 32"/>
          <p:cNvSpPr txBox="1"/>
          <p:nvPr/>
        </p:nvSpPr>
        <p:spPr>
          <a:xfrm>
            <a:off x="14926554" y="939113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6086019" y="935007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4" name="TextBox 34"/>
          <p:cNvSpPr txBox="1"/>
          <p:nvPr/>
        </p:nvSpPr>
        <p:spPr>
          <a:xfrm>
            <a:off x="16948834" y="937646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680815" y="8999614"/>
            <a:ext cx="823743" cy="273780"/>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704475" y="9016406"/>
            <a:ext cx="823743" cy="273780"/>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4182576" y="8964079"/>
            <a:ext cx="823743" cy="273780"/>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4348338"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6148061" y="8964079"/>
            <a:ext cx="823743" cy="273780"/>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6313823"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1" name="TextBox 51"/>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849500" y="9608054"/>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Find an element in an ordered linked list</a:t>
            </a:r>
          </a:p>
        </p:txBody>
      </p:sp>
      <p:sp>
        <p:nvSpPr>
          <p:cNvPr id="56" name="Freeform 56"/>
          <p:cNvSpPr/>
          <p:nvPr/>
        </p:nvSpPr>
        <p:spPr>
          <a:xfrm rot="3677605">
            <a:off x="5064793" y="8424959"/>
            <a:ext cx="652162" cy="274723"/>
          </a:xfrm>
          <a:custGeom>
            <a:avLst/>
            <a:gdLst/>
            <a:ahLst/>
            <a:cxnLst/>
            <a:rect l="l" t="t" r="r" b="b"/>
            <a:pathLst>
              <a:path w="652162" h="274723">
                <a:moveTo>
                  <a:pt x="0" y="0"/>
                </a:moveTo>
                <a:lnTo>
                  <a:pt x="652162" y="0"/>
                </a:lnTo>
                <a:lnTo>
                  <a:pt x="652162" y="274724"/>
                </a:lnTo>
                <a:lnTo>
                  <a:pt x="0" y="27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7" name="TextBox 57"/>
          <p:cNvSpPr txBox="1"/>
          <p:nvPr/>
        </p:nvSpPr>
        <p:spPr>
          <a:xfrm>
            <a:off x="4091506" y="7805272"/>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8" name="Group 58"/>
          <p:cNvGrpSpPr/>
          <p:nvPr/>
        </p:nvGrpSpPr>
        <p:grpSpPr>
          <a:xfrm>
            <a:off x="1186418" y="7874628"/>
            <a:ext cx="2556223" cy="2045377"/>
            <a:chOff x="0" y="0"/>
            <a:chExt cx="700148" cy="560228"/>
          </a:xfrm>
        </p:grpSpPr>
        <p:sp>
          <p:nvSpPr>
            <p:cNvPr id="59" name="Freeform 59"/>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0" name="TextBox 60"/>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2" name="Table 62"/>
          <p:cNvGraphicFramePr>
            <a:graphicFrameLocks noGrp="1"/>
          </p:cNvGraphicFramePr>
          <p:nvPr/>
        </p:nvGraphicFramePr>
        <p:xfrm>
          <a:off x="11514084" y="9581192"/>
          <a:ext cx="661533" cy="267588"/>
        </p:xfrm>
        <a:graphic>
          <a:graphicData uri="http://schemas.openxmlformats.org/drawingml/2006/table">
            <a:tbl>
              <a:tblPr/>
              <a:tblGrid>
                <a:gridCol w="483417">
                  <a:extLst>
                    <a:ext uri="{9D8B030D-6E8A-4147-A177-3AD203B41FA5}">
                      <a16:colId xmlns:a16="http://schemas.microsoft.com/office/drawing/2014/main" val="20000"/>
                    </a:ext>
                  </a:extLst>
                </a:gridCol>
                <a:gridCol w="178116">
                  <a:extLst>
                    <a:ext uri="{9D8B030D-6E8A-4147-A177-3AD203B41FA5}">
                      <a16:colId xmlns:a16="http://schemas.microsoft.com/office/drawing/2014/main" val="20001"/>
                    </a:ext>
                  </a:extLst>
                </a:gridCol>
              </a:tblGrid>
              <a:tr h="0">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3" name="TextBox 63"/>
          <p:cNvSpPr txBox="1"/>
          <p:nvPr/>
        </p:nvSpPr>
        <p:spPr>
          <a:xfrm>
            <a:off x="11888140" y="9396604"/>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Data</a:t>
            </a:r>
          </a:p>
        </p:txBody>
      </p:sp>
      <p:sp>
        <p:nvSpPr>
          <p:cNvPr id="64" name="TextBox 64"/>
          <p:cNvSpPr txBox="1"/>
          <p:nvPr/>
        </p:nvSpPr>
        <p:spPr>
          <a:xfrm>
            <a:off x="12709270" y="9421721"/>
            <a:ext cx="447074" cy="145509"/>
          </a:xfrm>
          <a:prstGeom prst="rect">
            <a:avLst/>
          </a:prstGeom>
        </p:spPr>
        <p:txBody>
          <a:bodyPr lIns="0" tIns="0" rIns="0" bIns="0" rtlCol="0" anchor="t">
            <a:spAutoFit/>
          </a:bodyPr>
          <a:lstStyle/>
          <a:p>
            <a:pPr algn="ctr">
              <a:lnSpc>
                <a:spcPts val="1209"/>
              </a:lnSpc>
              <a:spcBef>
                <a:spcPct val="0"/>
              </a:spcBef>
            </a:pPr>
            <a:r>
              <a:rPr lang="en-US" sz="863" b="1">
                <a:solidFill>
                  <a:srgbClr val="000000"/>
                </a:solidFill>
                <a:latin typeface="Open Sans Bold"/>
                <a:ea typeface="Open Sans Bold"/>
                <a:cs typeface="Open Sans Bold"/>
                <a:sym typeface="Open Sans Bold"/>
              </a:rPr>
              <a:t>Pointer</a:t>
            </a:r>
          </a:p>
        </p:txBody>
      </p:sp>
      <p:grpSp>
        <p:nvGrpSpPr>
          <p:cNvPr id="65" name="Group 65"/>
          <p:cNvGrpSpPr/>
          <p:nvPr/>
        </p:nvGrpSpPr>
        <p:grpSpPr>
          <a:xfrm>
            <a:off x="11947185" y="9030180"/>
            <a:ext cx="783945" cy="260553"/>
            <a:chOff x="0" y="0"/>
            <a:chExt cx="464201" cy="154282"/>
          </a:xfrm>
        </p:grpSpPr>
        <p:sp>
          <p:nvSpPr>
            <p:cNvPr id="66" name="Freeform 6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7" name="TextBox 6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8" name="TextBox 68"/>
          <p:cNvSpPr txBox="1"/>
          <p:nvPr/>
        </p:nvSpPr>
        <p:spPr>
          <a:xfrm>
            <a:off x="12104939" y="9043601"/>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Node</a:t>
            </a:r>
          </a:p>
        </p:txBody>
      </p:sp>
      <p:sp>
        <p:nvSpPr>
          <p:cNvPr id="69" name="TextBox 69"/>
          <p:cNvSpPr txBox="1"/>
          <p:nvPr/>
        </p:nvSpPr>
        <p:spPr>
          <a:xfrm>
            <a:off x="11697161" y="9625019"/>
            <a:ext cx="854851" cy="290346"/>
          </a:xfrm>
          <a:prstGeom prst="rect">
            <a:avLst/>
          </a:prstGeom>
        </p:spPr>
        <p:txBody>
          <a:bodyPr lIns="0" tIns="0" rIns="0" bIns="0" rtlCol="0" anchor="t">
            <a:spAutoFit/>
          </a:bodyPr>
          <a:lstStyle/>
          <a:p>
            <a:pPr algn="ctr">
              <a:lnSpc>
                <a:spcPts val="2473"/>
              </a:lnSpc>
              <a:spcBef>
                <a:spcPct val="0"/>
              </a:spcBef>
            </a:pPr>
            <a:r>
              <a:rPr lang="en-US" sz="1767" b="1" i="1">
                <a:solidFill>
                  <a:srgbClr val="FFFFFF"/>
                </a:solidFill>
                <a:latin typeface="Open Sans Bold Italics"/>
                <a:ea typeface="Open Sans Bold Italics"/>
                <a:cs typeface="Open Sans Bold Italics"/>
                <a:sym typeface="Open Sans Bold Italics"/>
              </a:rPr>
              <a:t>5</a:t>
            </a:r>
          </a:p>
        </p:txBody>
      </p:sp>
      <p:sp>
        <p:nvSpPr>
          <p:cNvPr id="70" name="TextBox 70"/>
          <p:cNvSpPr txBox="1"/>
          <p:nvPr/>
        </p:nvSpPr>
        <p:spPr>
          <a:xfrm>
            <a:off x="4837013" y="1381516"/>
            <a:ext cx="11573167" cy="5901309"/>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find_in_ordered_list(head, target):</a:t>
            </a:r>
          </a:p>
          <a:p>
            <a:pPr algn="l">
              <a:lnSpc>
                <a:spcPts val="2331"/>
              </a:lnSpc>
            </a:pPr>
            <a:r>
              <a:rPr lang="en-US" sz="1665" b="1">
                <a:solidFill>
                  <a:srgbClr val="642EC7"/>
                </a:solidFill>
                <a:latin typeface="Code Pro Bold"/>
                <a:ea typeface="Code Pro Bold"/>
                <a:cs typeface="Code Pro Bold"/>
                <a:sym typeface="Code Pro Bold"/>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while current_node is not None and current_node.data &lt; target:</a:t>
            </a:r>
          </a:p>
          <a:p>
            <a:pPr algn="l">
              <a:lnSpc>
                <a:spcPts val="2331"/>
              </a:lnSpc>
            </a:pPr>
            <a:r>
              <a:rPr lang="en-US" sz="1665">
                <a:solidFill>
                  <a:srgbClr val="000000"/>
                </a:solidFill>
                <a:latin typeface="Code Pro"/>
                <a:ea typeface="Code Pro"/>
                <a:cs typeface="Code Pro"/>
                <a:sym typeface="Code Pro"/>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if current_node is not None and current_node.data == target:</a:t>
            </a:r>
          </a:p>
          <a:p>
            <a:pPr algn="l">
              <a:lnSpc>
                <a:spcPts val="2331"/>
              </a:lnSpc>
            </a:pPr>
            <a:r>
              <a:rPr lang="en-US" sz="1665">
                <a:solidFill>
                  <a:srgbClr val="000000"/>
                </a:solidFill>
                <a:latin typeface="Code Pro"/>
                <a:ea typeface="Code Pro"/>
                <a:cs typeface="Code Pro"/>
                <a:sym typeface="Code Pro"/>
              </a:rPr>
              <a:t>        return current_node</a:t>
            </a:r>
          </a:p>
          <a:p>
            <a:pPr algn="l">
              <a:lnSpc>
                <a:spcPts val="2331"/>
              </a:lnSpc>
            </a:pPr>
            <a:r>
              <a:rPr lang="en-US" sz="1665">
                <a:solidFill>
                  <a:srgbClr val="000000"/>
                </a:solidFill>
                <a:latin typeface="Code Pro"/>
                <a:ea typeface="Code Pro"/>
                <a:cs typeface="Code Pro"/>
                <a:sym typeface="Code Pro"/>
              </a:rPr>
              <a:t>    else:</a:t>
            </a:r>
          </a:p>
          <a:p>
            <a:pPr algn="l">
              <a:lnSpc>
                <a:spcPts val="2331"/>
              </a:lnSpc>
            </a:pPr>
            <a:r>
              <a:rPr lang="en-US" sz="1665">
                <a:solidFill>
                  <a:srgbClr val="000000"/>
                </a:solidFill>
                <a:latin typeface="Code Pro"/>
                <a:ea typeface="Code Pro"/>
                <a:cs typeface="Code Pro"/>
                <a:sym typeface="Code Pro"/>
              </a:rPr>
              <a:t>        return None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target_value = 5</a:t>
            </a:r>
          </a:p>
          <a:p>
            <a:pPr algn="l">
              <a:lnSpc>
                <a:spcPts val="2331"/>
              </a:lnSpc>
            </a:pPr>
            <a:r>
              <a:rPr lang="en-US" sz="1665">
                <a:solidFill>
                  <a:srgbClr val="000000"/>
                </a:solidFill>
                <a:latin typeface="Code Pro"/>
                <a:ea typeface="Code Pro"/>
                <a:cs typeface="Code Pro"/>
                <a:sym typeface="Code Pro"/>
              </a:rPr>
              <a:t>found_node = find_in_ordered_list(head, target_value)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if found_node is not None:</a:t>
            </a:r>
          </a:p>
          <a:p>
            <a:pPr algn="l">
              <a:lnSpc>
                <a:spcPts val="2331"/>
              </a:lnSpc>
            </a:pPr>
            <a:r>
              <a:rPr lang="en-US" sz="1665">
                <a:solidFill>
                  <a:srgbClr val="000000"/>
                </a:solidFill>
                <a:latin typeface="Code Pro"/>
                <a:ea typeface="Code Pro"/>
                <a:cs typeface="Code Pro"/>
                <a:sym typeface="Code Pro"/>
              </a:rPr>
              <a:t>    print(f"Node with value {target_value} found.")</a:t>
            </a:r>
          </a:p>
          <a:p>
            <a:pPr algn="l">
              <a:lnSpc>
                <a:spcPts val="2331"/>
              </a:lnSpc>
            </a:pPr>
            <a:r>
              <a:rPr lang="en-US" sz="1665">
                <a:solidFill>
                  <a:srgbClr val="000000"/>
                </a:solidFill>
                <a:latin typeface="Code Pro"/>
                <a:ea typeface="Code Pro"/>
                <a:cs typeface="Code Pro"/>
                <a:sym typeface="Code Pro"/>
              </a:rPr>
              <a:t>else:</a:t>
            </a:r>
          </a:p>
          <a:p>
            <a:pPr algn="l">
              <a:lnSpc>
                <a:spcPts val="2331"/>
              </a:lnSpc>
            </a:pPr>
            <a:r>
              <a:rPr lang="en-US" sz="1665">
                <a:solidFill>
                  <a:srgbClr val="000000"/>
                </a:solidFill>
                <a:latin typeface="Code Pro"/>
                <a:ea typeface="Code Pro"/>
                <a:cs typeface="Code Pro"/>
                <a:sym typeface="Code Pro"/>
              </a:rPr>
              <a:t>    print(f"Node with value {target_value} not found.")</a:t>
            </a:r>
          </a:p>
          <a:p>
            <a:pPr algn="l">
              <a:lnSpc>
                <a:spcPts val="2331"/>
              </a:lnSpc>
            </a:pPr>
            <a:endParaRPr lang="en-US" sz="1665">
              <a:solidFill>
                <a:srgbClr val="000000"/>
              </a:solidFill>
              <a:latin typeface="Code Pro"/>
              <a:ea typeface="Code Pro"/>
              <a:cs typeface="Code Pro"/>
              <a:sym typeface="Code Pro"/>
            </a:endParaRPr>
          </a:p>
        </p:txBody>
      </p:sp>
      <p:sp>
        <p:nvSpPr>
          <p:cNvPr id="71" name="AutoShape 71"/>
          <p:cNvSpPr/>
          <p:nvPr/>
        </p:nvSpPr>
        <p:spPr>
          <a:xfrm>
            <a:off x="10802175" y="9794004"/>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2" name="AutoShape 72"/>
          <p:cNvSpPr/>
          <p:nvPr/>
        </p:nvSpPr>
        <p:spPr>
          <a:xfrm>
            <a:off x="12932807"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3" name="Freeform 73"/>
          <p:cNvSpPr/>
          <p:nvPr/>
        </p:nvSpPr>
        <p:spPr>
          <a:xfrm rot="7767527">
            <a:off x="6071189" y="8442880"/>
            <a:ext cx="653575" cy="275318"/>
          </a:xfrm>
          <a:custGeom>
            <a:avLst/>
            <a:gdLst/>
            <a:ahLst/>
            <a:cxnLst/>
            <a:rect l="l" t="t" r="r" b="b"/>
            <a:pathLst>
              <a:path w="653575" h="275318">
                <a:moveTo>
                  <a:pt x="0" y="0"/>
                </a:moveTo>
                <a:lnTo>
                  <a:pt x="653575" y="0"/>
                </a:lnTo>
                <a:lnTo>
                  <a:pt x="653575" y="275319"/>
                </a:lnTo>
                <a:lnTo>
                  <a:pt x="0" y="275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5803533" y="7814797"/>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8" name="TextBox 78"/>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5692974" y="9543063"/>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670694" y="95605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5155933"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4063739" y="936474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2" name="TextBox 32"/>
          <p:cNvSpPr txBox="1"/>
          <p:nvPr/>
        </p:nvSpPr>
        <p:spPr>
          <a:xfrm>
            <a:off x="14926554" y="939113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6086019" y="935007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4" name="TextBox 34"/>
          <p:cNvSpPr txBox="1"/>
          <p:nvPr/>
        </p:nvSpPr>
        <p:spPr>
          <a:xfrm>
            <a:off x="16948834" y="937646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680815" y="8999614"/>
            <a:ext cx="823743" cy="273780"/>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704475" y="9016406"/>
            <a:ext cx="823743" cy="273780"/>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4182576" y="8964079"/>
            <a:ext cx="823743" cy="273780"/>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4348338"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6148061" y="8964079"/>
            <a:ext cx="823743" cy="273780"/>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6313823"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1" name="TextBox 51"/>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849500" y="9608054"/>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Find an element in an ordered linked list</a:t>
            </a:r>
          </a:p>
        </p:txBody>
      </p:sp>
      <p:sp>
        <p:nvSpPr>
          <p:cNvPr id="56" name="Freeform 56"/>
          <p:cNvSpPr/>
          <p:nvPr/>
        </p:nvSpPr>
        <p:spPr>
          <a:xfrm rot="3677605">
            <a:off x="5064793" y="8424959"/>
            <a:ext cx="652162" cy="274723"/>
          </a:xfrm>
          <a:custGeom>
            <a:avLst/>
            <a:gdLst/>
            <a:ahLst/>
            <a:cxnLst/>
            <a:rect l="l" t="t" r="r" b="b"/>
            <a:pathLst>
              <a:path w="652162" h="274723">
                <a:moveTo>
                  <a:pt x="0" y="0"/>
                </a:moveTo>
                <a:lnTo>
                  <a:pt x="652162" y="0"/>
                </a:lnTo>
                <a:lnTo>
                  <a:pt x="652162" y="274724"/>
                </a:lnTo>
                <a:lnTo>
                  <a:pt x="0" y="27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7" name="TextBox 57"/>
          <p:cNvSpPr txBox="1"/>
          <p:nvPr/>
        </p:nvSpPr>
        <p:spPr>
          <a:xfrm>
            <a:off x="4091506" y="7805272"/>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8" name="Group 58"/>
          <p:cNvGrpSpPr/>
          <p:nvPr/>
        </p:nvGrpSpPr>
        <p:grpSpPr>
          <a:xfrm>
            <a:off x="1186418" y="7874628"/>
            <a:ext cx="2556223" cy="2045377"/>
            <a:chOff x="0" y="0"/>
            <a:chExt cx="700148" cy="560228"/>
          </a:xfrm>
        </p:grpSpPr>
        <p:sp>
          <p:nvSpPr>
            <p:cNvPr id="59" name="Freeform 59"/>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0" name="TextBox 60"/>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2" name="Table 62"/>
          <p:cNvGraphicFramePr>
            <a:graphicFrameLocks noGrp="1"/>
          </p:cNvGraphicFramePr>
          <p:nvPr/>
        </p:nvGraphicFramePr>
        <p:xfrm>
          <a:off x="11514084" y="9581192"/>
          <a:ext cx="658268" cy="162967"/>
        </p:xfrm>
        <a:graphic>
          <a:graphicData uri="http://schemas.openxmlformats.org/drawingml/2006/table">
            <a:tbl>
              <a:tblPr/>
              <a:tblGrid>
                <a:gridCol w="483417">
                  <a:extLst>
                    <a:ext uri="{9D8B030D-6E8A-4147-A177-3AD203B41FA5}">
                      <a16:colId xmlns:a16="http://schemas.microsoft.com/office/drawing/2014/main" val="20000"/>
                    </a:ext>
                  </a:extLst>
                </a:gridCol>
                <a:gridCol w="178116">
                  <a:extLst>
                    <a:ext uri="{9D8B030D-6E8A-4147-A177-3AD203B41FA5}">
                      <a16:colId xmlns:a16="http://schemas.microsoft.com/office/drawing/2014/main" val="20001"/>
                    </a:ext>
                  </a:extLst>
                </a:gridCol>
              </a:tblGrid>
              <a:tr h="0">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3" name="TextBox 63"/>
          <p:cNvSpPr txBox="1"/>
          <p:nvPr/>
        </p:nvSpPr>
        <p:spPr>
          <a:xfrm>
            <a:off x="11888140" y="9396604"/>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Data</a:t>
            </a:r>
          </a:p>
        </p:txBody>
      </p:sp>
      <p:sp>
        <p:nvSpPr>
          <p:cNvPr id="64" name="TextBox 64"/>
          <p:cNvSpPr txBox="1"/>
          <p:nvPr/>
        </p:nvSpPr>
        <p:spPr>
          <a:xfrm>
            <a:off x="12709270" y="9421721"/>
            <a:ext cx="447074" cy="145509"/>
          </a:xfrm>
          <a:prstGeom prst="rect">
            <a:avLst/>
          </a:prstGeom>
        </p:spPr>
        <p:txBody>
          <a:bodyPr lIns="0" tIns="0" rIns="0" bIns="0" rtlCol="0" anchor="t">
            <a:spAutoFit/>
          </a:bodyPr>
          <a:lstStyle/>
          <a:p>
            <a:pPr algn="ctr">
              <a:lnSpc>
                <a:spcPts val="1209"/>
              </a:lnSpc>
              <a:spcBef>
                <a:spcPct val="0"/>
              </a:spcBef>
            </a:pPr>
            <a:r>
              <a:rPr lang="en-US" sz="863" b="1">
                <a:solidFill>
                  <a:srgbClr val="000000"/>
                </a:solidFill>
                <a:latin typeface="Open Sans Bold"/>
                <a:ea typeface="Open Sans Bold"/>
                <a:cs typeface="Open Sans Bold"/>
                <a:sym typeface="Open Sans Bold"/>
              </a:rPr>
              <a:t>Pointer</a:t>
            </a:r>
          </a:p>
        </p:txBody>
      </p:sp>
      <p:grpSp>
        <p:nvGrpSpPr>
          <p:cNvPr id="65" name="Group 65"/>
          <p:cNvGrpSpPr/>
          <p:nvPr/>
        </p:nvGrpSpPr>
        <p:grpSpPr>
          <a:xfrm>
            <a:off x="11947185" y="9030180"/>
            <a:ext cx="783945" cy="260553"/>
            <a:chOff x="0" y="0"/>
            <a:chExt cx="464201" cy="154282"/>
          </a:xfrm>
        </p:grpSpPr>
        <p:sp>
          <p:nvSpPr>
            <p:cNvPr id="66" name="Freeform 6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7" name="TextBox 6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8" name="TextBox 68"/>
          <p:cNvSpPr txBox="1"/>
          <p:nvPr/>
        </p:nvSpPr>
        <p:spPr>
          <a:xfrm>
            <a:off x="12104939" y="9043601"/>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Node</a:t>
            </a:r>
          </a:p>
        </p:txBody>
      </p:sp>
      <p:sp>
        <p:nvSpPr>
          <p:cNvPr id="69" name="TextBox 69"/>
          <p:cNvSpPr txBox="1"/>
          <p:nvPr/>
        </p:nvSpPr>
        <p:spPr>
          <a:xfrm>
            <a:off x="11697161" y="9625019"/>
            <a:ext cx="854851" cy="290346"/>
          </a:xfrm>
          <a:prstGeom prst="rect">
            <a:avLst/>
          </a:prstGeom>
        </p:spPr>
        <p:txBody>
          <a:bodyPr lIns="0" tIns="0" rIns="0" bIns="0" rtlCol="0" anchor="t">
            <a:spAutoFit/>
          </a:bodyPr>
          <a:lstStyle/>
          <a:p>
            <a:pPr algn="ctr">
              <a:lnSpc>
                <a:spcPts val="2473"/>
              </a:lnSpc>
              <a:spcBef>
                <a:spcPct val="0"/>
              </a:spcBef>
            </a:pPr>
            <a:r>
              <a:rPr lang="en-US" sz="1767" b="1" i="1">
                <a:solidFill>
                  <a:srgbClr val="FFFFFF"/>
                </a:solidFill>
                <a:latin typeface="Open Sans Bold Italics"/>
                <a:ea typeface="Open Sans Bold Italics"/>
                <a:cs typeface="Open Sans Bold Italics"/>
                <a:sym typeface="Open Sans Bold Italics"/>
              </a:rPr>
              <a:t>5</a:t>
            </a:r>
          </a:p>
        </p:txBody>
      </p:sp>
      <p:sp>
        <p:nvSpPr>
          <p:cNvPr id="70" name="TextBox 70"/>
          <p:cNvSpPr txBox="1"/>
          <p:nvPr/>
        </p:nvSpPr>
        <p:spPr>
          <a:xfrm>
            <a:off x="4837013" y="1381516"/>
            <a:ext cx="11573167" cy="5901309"/>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find_in_ordered_list(head, target):</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a:t>
            </a:r>
            <a:r>
              <a:rPr lang="en-US" sz="1665" b="1">
                <a:solidFill>
                  <a:srgbClr val="642EC7"/>
                </a:solidFill>
                <a:latin typeface="Code Pro Bold"/>
                <a:ea typeface="Code Pro Bold"/>
                <a:cs typeface="Code Pro Bold"/>
                <a:sym typeface="Code Pro Bold"/>
              </a:rPr>
              <a:t>while current_node is not None and current_node.data &lt; target:</a:t>
            </a:r>
          </a:p>
          <a:p>
            <a:pPr algn="l">
              <a:lnSpc>
                <a:spcPts val="2331"/>
              </a:lnSpc>
            </a:pPr>
            <a:r>
              <a:rPr lang="en-US" sz="1665" b="1">
                <a:solidFill>
                  <a:srgbClr val="642EC7"/>
                </a:solidFill>
                <a:latin typeface="Code Pro Bold"/>
                <a:ea typeface="Code Pro Bold"/>
                <a:cs typeface="Code Pro Bold"/>
                <a:sym typeface="Code Pro Bold"/>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if current_node is not None and current_node.data == target:</a:t>
            </a:r>
          </a:p>
          <a:p>
            <a:pPr algn="l">
              <a:lnSpc>
                <a:spcPts val="2331"/>
              </a:lnSpc>
            </a:pPr>
            <a:r>
              <a:rPr lang="en-US" sz="1665">
                <a:solidFill>
                  <a:srgbClr val="000000"/>
                </a:solidFill>
                <a:latin typeface="Code Pro"/>
                <a:ea typeface="Code Pro"/>
                <a:cs typeface="Code Pro"/>
                <a:sym typeface="Code Pro"/>
              </a:rPr>
              <a:t>        return current_node</a:t>
            </a:r>
          </a:p>
          <a:p>
            <a:pPr algn="l">
              <a:lnSpc>
                <a:spcPts val="2331"/>
              </a:lnSpc>
            </a:pPr>
            <a:r>
              <a:rPr lang="en-US" sz="1665">
                <a:solidFill>
                  <a:srgbClr val="000000"/>
                </a:solidFill>
                <a:latin typeface="Code Pro"/>
                <a:ea typeface="Code Pro"/>
                <a:cs typeface="Code Pro"/>
                <a:sym typeface="Code Pro"/>
              </a:rPr>
              <a:t>    else:</a:t>
            </a:r>
          </a:p>
          <a:p>
            <a:pPr algn="l">
              <a:lnSpc>
                <a:spcPts val="2331"/>
              </a:lnSpc>
            </a:pPr>
            <a:r>
              <a:rPr lang="en-US" sz="1665">
                <a:solidFill>
                  <a:srgbClr val="000000"/>
                </a:solidFill>
                <a:latin typeface="Code Pro"/>
                <a:ea typeface="Code Pro"/>
                <a:cs typeface="Code Pro"/>
                <a:sym typeface="Code Pro"/>
              </a:rPr>
              <a:t>        return None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target_value = 5</a:t>
            </a:r>
          </a:p>
          <a:p>
            <a:pPr algn="l">
              <a:lnSpc>
                <a:spcPts val="2331"/>
              </a:lnSpc>
            </a:pPr>
            <a:r>
              <a:rPr lang="en-US" sz="1665">
                <a:solidFill>
                  <a:srgbClr val="000000"/>
                </a:solidFill>
                <a:latin typeface="Code Pro"/>
                <a:ea typeface="Code Pro"/>
                <a:cs typeface="Code Pro"/>
                <a:sym typeface="Code Pro"/>
              </a:rPr>
              <a:t>found_node = find_in_ordered_list(head, target_value)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if found_node is not None:</a:t>
            </a:r>
          </a:p>
          <a:p>
            <a:pPr algn="l">
              <a:lnSpc>
                <a:spcPts val="2331"/>
              </a:lnSpc>
            </a:pPr>
            <a:r>
              <a:rPr lang="en-US" sz="1665">
                <a:solidFill>
                  <a:srgbClr val="000000"/>
                </a:solidFill>
                <a:latin typeface="Code Pro"/>
                <a:ea typeface="Code Pro"/>
                <a:cs typeface="Code Pro"/>
                <a:sym typeface="Code Pro"/>
              </a:rPr>
              <a:t>    print(f"Node with value {target_value} found.")</a:t>
            </a:r>
          </a:p>
          <a:p>
            <a:pPr algn="l">
              <a:lnSpc>
                <a:spcPts val="2331"/>
              </a:lnSpc>
            </a:pPr>
            <a:r>
              <a:rPr lang="en-US" sz="1665">
                <a:solidFill>
                  <a:srgbClr val="000000"/>
                </a:solidFill>
                <a:latin typeface="Code Pro"/>
                <a:ea typeface="Code Pro"/>
                <a:cs typeface="Code Pro"/>
                <a:sym typeface="Code Pro"/>
              </a:rPr>
              <a:t>else:</a:t>
            </a:r>
          </a:p>
          <a:p>
            <a:pPr algn="l">
              <a:lnSpc>
                <a:spcPts val="2331"/>
              </a:lnSpc>
            </a:pPr>
            <a:r>
              <a:rPr lang="en-US" sz="1665">
                <a:solidFill>
                  <a:srgbClr val="000000"/>
                </a:solidFill>
                <a:latin typeface="Code Pro"/>
                <a:ea typeface="Code Pro"/>
                <a:cs typeface="Code Pro"/>
                <a:sym typeface="Code Pro"/>
              </a:rPr>
              <a:t>    print(f"Node with value {target_value} not found.")</a:t>
            </a:r>
          </a:p>
          <a:p>
            <a:pPr algn="l">
              <a:lnSpc>
                <a:spcPts val="2331"/>
              </a:lnSpc>
            </a:pPr>
            <a:endParaRPr lang="en-US" sz="1665">
              <a:solidFill>
                <a:srgbClr val="000000"/>
              </a:solidFill>
              <a:latin typeface="Code Pro"/>
              <a:ea typeface="Code Pro"/>
              <a:cs typeface="Code Pro"/>
              <a:sym typeface="Code Pro"/>
            </a:endParaRPr>
          </a:p>
        </p:txBody>
      </p:sp>
      <p:sp>
        <p:nvSpPr>
          <p:cNvPr id="71" name="AutoShape 71"/>
          <p:cNvSpPr/>
          <p:nvPr/>
        </p:nvSpPr>
        <p:spPr>
          <a:xfrm>
            <a:off x="10802175" y="9794004"/>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2" name="AutoShape 72"/>
          <p:cNvSpPr/>
          <p:nvPr/>
        </p:nvSpPr>
        <p:spPr>
          <a:xfrm>
            <a:off x="12932807"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3" name="Freeform 73"/>
          <p:cNvSpPr/>
          <p:nvPr/>
        </p:nvSpPr>
        <p:spPr>
          <a:xfrm rot="7767527">
            <a:off x="6071189" y="8442880"/>
            <a:ext cx="653575" cy="275318"/>
          </a:xfrm>
          <a:custGeom>
            <a:avLst/>
            <a:gdLst/>
            <a:ahLst/>
            <a:cxnLst/>
            <a:rect l="l" t="t" r="r" b="b"/>
            <a:pathLst>
              <a:path w="653575" h="275318">
                <a:moveTo>
                  <a:pt x="0" y="0"/>
                </a:moveTo>
                <a:lnTo>
                  <a:pt x="653575" y="0"/>
                </a:lnTo>
                <a:lnTo>
                  <a:pt x="653575" y="275319"/>
                </a:lnTo>
                <a:lnTo>
                  <a:pt x="0" y="275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5803533" y="7814797"/>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5" name="TextBox 75"/>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5692974" y="9543063"/>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670694" y="95605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5155933"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4063739" y="936474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2" name="TextBox 32"/>
          <p:cNvSpPr txBox="1"/>
          <p:nvPr/>
        </p:nvSpPr>
        <p:spPr>
          <a:xfrm>
            <a:off x="14926554" y="939113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6086019" y="935007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4" name="TextBox 34"/>
          <p:cNvSpPr txBox="1"/>
          <p:nvPr/>
        </p:nvSpPr>
        <p:spPr>
          <a:xfrm>
            <a:off x="16948834" y="937646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680815" y="8999614"/>
            <a:ext cx="823743" cy="273780"/>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704475" y="9016406"/>
            <a:ext cx="823743" cy="273780"/>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4182576" y="8964079"/>
            <a:ext cx="823743" cy="273780"/>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4348338"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6148061" y="8964079"/>
            <a:ext cx="823743" cy="273780"/>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6313823"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1" name="TextBox 51"/>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849500" y="9608054"/>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Find an element in an ordered linked list</a:t>
            </a:r>
          </a:p>
        </p:txBody>
      </p:sp>
      <p:sp>
        <p:nvSpPr>
          <p:cNvPr id="56" name="Freeform 56"/>
          <p:cNvSpPr/>
          <p:nvPr/>
        </p:nvSpPr>
        <p:spPr>
          <a:xfrm rot="5400000">
            <a:off x="5384114" y="8463164"/>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7" name="TextBox 57"/>
          <p:cNvSpPr txBox="1"/>
          <p:nvPr/>
        </p:nvSpPr>
        <p:spPr>
          <a:xfrm>
            <a:off x="4684864" y="7827003"/>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8" name="Group 58"/>
          <p:cNvGrpSpPr/>
          <p:nvPr/>
        </p:nvGrpSpPr>
        <p:grpSpPr>
          <a:xfrm>
            <a:off x="1186418" y="7874628"/>
            <a:ext cx="2556223" cy="2045377"/>
            <a:chOff x="0" y="0"/>
            <a:chExt cx="700148" cy="560228"/>
          </a:xfrm>
        </p:grpSpPr>
        <p:sp>
          <p:nvSpPr>
            <p:cNvPr id="59" name="Freeform 59"/>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0" name="TextBox 60"/>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2" name="Table 62"/>
          <p:cNvGraphicFramePr>
            <a:graphicFrameLocks noGrp="1"/>
          </p:cNvGraphicFramePr>
          <p:nvPr/>
        </p:nvGraphicFramePr>
        <p:xfrm>
          <a:off x="11514084" y="9581192"/>
          <a:ext cx="658268" cy="162967"/>
        </p:xfrm>
        <a:graphic>
          <a:graphicData uri="http://schemas.openxmlformats.org/drawingml/2006/table">
            <a:tbl>
              <a:tblPr/>
              <a:tblGrid>
                <a:gridCol w="483417">
                  <a:extLst>
                    <a:ext uri="{9D8B030D-6E8A-4147-A177-3AD203B41FA5}">
                      <a16:colId xmlns:a16="http://schemas.microsoft.com/office/drawing/2014/main" val="20000"/>
                    </a:ext>
                  </a:extLst>
                </a:gridCol>
                <a:gridCol w="178116">
                  <a:extLst>
                    <a:ext uri="{9D8B030D-6E8A-4147-A177-3AD203B41FA5}">
                      <a16:colId xmlns:a16="http://schemas.microsoft.com/office/drawing/2014/main" val="20001"/>
                    </a:ext>
                  </a:extLst>
                </a:gridCol>
              </a:tblGrid>
              <a:tr h="0">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3" name="TextBox 63"/>
          <p:cNvSpPr txBox="1"/>
          <p:nvPr/>
        </p:nvSpPr>
        <p:spPr>
          <a:xfrm>
            <a:off x="11888140" y="9396604"/>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Data</a:t>
            </a:r>
          </a:p>
        </p:txBody>
      </p:sp>
      <p:sp>
        <p:nvSpPr>
          <p:cNvPr id="64" name="TextBox 64"/>
          <p:cNvSpPr txBox="1"/>
          <p:nvPr/>
        </p:nvSpPr>
        <p:spPr>
          <a:xfrm>
            <a:off x="12709270" y="9421721"/>
            <a:ext cx="447074" cy="145509"/>
          </a:xfrm>
          <a:prstGeom prst="rect">
            <a:avLst/>
          </a:prstGeom>
        </p:spPr>
        <p:txBody>
          <a:bodyPr lIns="0" tIns="0" rIns="0" bIns="0" rtlCol="0" anchor="t">
            <a:spAutoFit/>
          </a:bodyPr>
          <a:lstStyle/>
          <a:p>
            <a:pPr algn="ctr">
              <a:lnSpc>
                <a:spcPts val="1209"/>
              </a:lnSpc>
              <a:spcBef>
                <a:spcPct val="0"/>
              </a:spcBef>
            </a:pPr>
            <a:r>
              <a:rPr lang="en-US" sz="863" b="1">
                <a:solidFill>
                  <a:srgbClr val="000000"/>
                </a:solidFill>
                <a:latin typeface="Open Sans Bold"/>
                <a:ea typeface="Open Sans Bold"/>
                <a:cs typeface="Open Sans Bold"/>
                <a:sym typeface="Open Sans Bold"/>
              </a:rPr>
              <a:t>Pointer</a:t>
            </a:r>
          </a:p>
        </p:txBody>
      </p:sp>
      <p:grpSp>
        <p:nvGrpSpPr>
          <p:cNvPr id="65" name="Group 65"/>
          <p:cNvGrpSpPr/>
          <p:nvPr/>
        </p:nvGrpSpPr>
        <p:grpSpPr>
          <a:xfrm>
            <a:off x="11947185" y="9030180"/>
            <a:ext cx="783945" cy="260553"/>
            <a:chOff x="0" y="0"/>
            <a:chExt cx="464201" cy="154282"/>
          </a:xfrm>
        </p:grpSpPr>
        <p:sp>
          <p:nvSpPr>
            <p:cNvPr id="66" name="Freeform 6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7" name="TextBox 6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8" name="TextBox 68"/>
          <p:cNvSpPr txBox="1"/>
          <p:nvPr/>
        </p:nvSpPr>
        <p:spPr>
          <a:xfrm>
            <a:off x="12104939" y="9043601"/>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Node</a:t>
            </a:r>
          </a:p>
        </p:txBody>
      </p:sp>
      <p:sp>
        <p:nvSpPr>
          <p:cNvPr id="69" name="TextBox 69"/>
          <p:cNvSpPr txBox="1"/>
          <p:nvPr/>
        </p:nvSpPr>
        <p:spPr>
          <a:xfrm>
            <a:off x="11697161" y="9625019"/>
            <a:ext cx="854851" cy="290346"/>
          </a:xfrm>
          <a:prstGeom prst="rect">
            <a:avLst/>
          </a:prstGeom>
        </p:spPr>
        <p:txBody>
          <a:bodyPr lIns="0" tIns="0" rIns="0" bIns="0" rtlCol="0" anchor="t">
            <a:spAutoFit/>
          </a:bodyPr>
          <a:lstStyle/>
          <a:p>
            <a:pPr algn="ctr">
              <a:lnSpc>
                <a:spcPts val="2473"/>
              </a:lnSpc>
              <a:spcBef>
                <a:spcPct val="0"/>
              </a:spcBef>
            </a:pPr>
            <a:r>
              <a:rPr lang="en-US" sz="1767" b="1" i="1">
                <a:solidFill>
                  <a:srgbClr val="FFFFFF"/>
                </a:solidFill>
                <a:latin typeface="Open Sans Bold Italics"/>
                <a:ea typeface="Open Sans Bold Italics"/>
                <a:cs typeface="Open Sans Bold Italics"/>
                <a:sym typeface="Open Sans Bold Italics"/>
              </a:rPr>
              <a:t>5</a:t>
            </a:r>
          </a:p>
        </p:txBody>
      </p:sp>
      <p:sp>
        <p:nvSpPr>
          <p:cNvPr id="70" name="TextBox 70"/>
          <p:cNvSpPr txBox="1"/>
          <p:nvPr/>
        </p:nvSpPr>
        <p:spPr>
          <a:xfrm>
            <a:off x="4837013" y="1381516"/>
            <a:ext cx="11573167" cy="5901309"/>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find_in_ordered_list(head, target):</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a:t>
            </a:r>
            <a:r>
              <a:rPr lang="en-US" sz="1665" b="1">
                <a:solidFill>
                  <a:srgbClr val="642EC7"/>
                </a:solidFill>
                <a:latin typeface="Code Pro Bold"/>
                <a:ea typeface="Code Pro Bold"/>
                <a:cs typeface="Code Pro Bold"/>
                <a:sym typeface="Code Pro Bold"/>
              </a:rPr>
              <a:t>while current_node is not None and current_node.data &lt; target:</a:t>
            </a:r>
          </a:p>
          <a:p>
            <a:pPr algn="l">
              <a:lnSpc>
                <a:spcPts val="2331"/>
              </a:lnSpc>
            </a:pPr>
            <a:r>
              <a:rPr lang="en-US" sz="1665" b="1">
                <a:solidFill>
                  <a:srgbClr val="642EC7"/>
                </a:solidFill>
                <a:latin typeface="Code Pro Bold"/>
                <a:ea typeface="Code Pro Bold"/>
                <a:cs typeface="Code Pro Bold"/>
                <a:sym typeface="Code Pro Bold"/>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if current_node is not None and current_node.data == target:</a:t>
            </a:r>
          </a:p>
          <a:p>
            <a:pPr algn="l">
              <a:lnSpc>
                <a:spcPts val="2331"/>
              </a:lnSpc>
            </a:pPr>
            <a:r>
              <a:rPr lang="en-US" sz="1665">
                <a:solidFill>
                  <a:srgbClr val="000000"/>
                </a:solidFill>
                <a:latin typeface="Code Pro"/>
                <a:ea typeface="Code Pro"/>
                <a:cs typeface="Code Pro"/>
                <a:sym typeface="Code Pro"/>
              </a:rPr>
              <a:t>        return current_node</a:t>
            </a:r>
          </a:p>
          <a:p>
            <a:pPr algn="l">
              <a:lnSpc>
                <a:spcPts val="2331"/>
              </a:lnSpc>
            </a:pPr>
            <a:r>
              <a:rPr lang="en-US" sz="1665">
                <a:solidFill>
                  <a:srgbClr val="000000"/>
                </a:solidFill>
                <a:latin typeface="Code Pro"/>
                <a:ea typeface="Code Pro"/>
                <a:cs typeface="Code Pro"/>
                <a:sym typeface="Code Pro"/>
              </a:rPr>
              <a:t>    else:</a:t>
            </a:r>
          </a:p>
          <a:p>
            <a:pPr algn="l">
              <a:lnSpc>
                <a:spcPts val="2331"/>
              </a:lnSpc>
            </a:pPr>
            <a:r>
              <a:rPr lang="en-US" sz="1665">
                <a:solidFill>
                  <a:srgbClr val="000000"/>
                </a:solidFill>
                <a:latin typeface="Code Pro"/>
                <a:ea typeface="Code Pro"/>
                <a:cs typeface="Code Pro"/>
                <a:sym typeface="Code Pro"/>
              </a:rPr>
              <a:t>        return None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target_value = 5</a:t>
            </a:r>
          </a:p>
          <a:p>
            <a:pPr algn="l">
              <a:lnSpc>
                <a:spcPts val="2331"/>
              </a:lnSpc>
            </a:pPr>
            <a:r>
              <a:rPr lang="en-US" sz="1665">
                <a:solidFill>
                  <a:srgbClr val="000000"/>
                </a:solidFill>
                <a:latin typeface="Code Pro"/>
                <a:ea typeface="Code Pro"/>
                <a:cs typeface="Code Pro"/>
                <a:sym typeface="Code Pro"/>
              </a:rPr>
              <a:t>found_node = find_in_ordered_list(head, target_value)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if found_node is not None:</a:t>
            </a:r>
          </a:p>
          <a:p>
            <a:pPr algn="l">
              <a:lnSpc>
                <a:spcPts val="2331"/>
              </a:lnSpc>
            </a:pPr>
            <a:r>
              <a:rPr lang="en-US" sz="1665">
                <a:solidFill>
                  <a:srgbClr val="000000"/>
                </a:solidFill>
                <a:latin typeface="Code Pro"/>
                <a:ea typeface="Code Pro"/>
                <a:cs typeface="Code Pro"/>
                <a:sym typeface="Code Pro"/>
              </a:rPr>
              <a:t>    print(f"Node with value {target_value} found.")</a:t>
            </a:r>
          </a:p>
          <a:p>
            <a:pPr algn="l">
              <a:lnSpc>
                <a:spcPts val="2331"/>
              </a:lnSpc>
            </a:pPr>
            <a:r>
              <a:rPr lang="en-US" sz="1665">
                <a:solidFill>
                  <a:srgbClr val="000000"/>
                </a:solidFill>
                <a:latin typeface="Code Pro"/>
                <a:ea typeface="Code Pro"/>
                <a:cs typeface="Code Pro"/>
                <a:sym typeface="Code Pro"/>
              </a:rPr>
              <a:t>else:</a:t>
            </a:r>
          </a:p>
          <a:p>
            <a:pPr algn="l">
              <a:lnSpc>
                <a:spcPts val="2331"/>
              </a:lnSpc>
            </a:pPr>
            <a:r>
              <a:rPr lang="en-US" sz="1665">
                <a:solidFill>
                  <a:srgbClr val="000000"/>
                </a:solidFill>
                <a:latin typeface="Code Pro"/>
                <a:ea typeface="Code Pro"/>
                <a:cs typeface="Code Pro"/>
                <a:sym typeface="Code Pro"/>
              </a:rPr>
              <a:t>    print(f"Node with value {target_value} not found.")</a:t>
            </a:r>
          </a:p>
          <a:p>
            <a:pPr algn="l">
              <a:lnSpc>
                <a:spcPts val="2331"/>
              </a:lnSpc>
            </a:pPr>
            <a:endParaRPr lang="en-US" sz="1665">
              <a:solidFill>
                <a:srgbClr val="000000"/>
              </a:solidFill>
              <a:latin typeface="Code Pro"/>
              <a:ea typeface="Code Pro"/>
              <a:cs typeface="Code Pro"/>
              <a:sym typeface="Code Pro"/>
            </a:endParaRPr>
          </a:p>
        </p:txBody>
      </p:sp>
      <p:sp>
        <p:nvSpPr>
          <p:cNvPr id="71" name="AutoShape 71"/>
          <p:cNvSpPr/>
          <p:nvPr/>
        </p:nvSpPr>
        <p:spPr>
          <a:xfrm>
            <a:off x="10802175" y="9794004"/>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2" name="AutoShape 72"/>
          <p:cNvSpPr/>
          <p:nvPr/>
        </p:nvSpPr>
        <p:spPr>
          <a:xfrm>
            <a:off x="12932807"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3" name="Freeform 73"/>
          <p:cNvSpPr/>
          <p:nvPr/>
        </p:nvSpPr>
        <p:spPr>
          <a:xfrm rot="5334034">
            <a:off x="7765899" y="8430289"/>
            <a:ext cx="653575" cy="275318"/>
          </a:xfrm>
          <a:custGeom>
            <a:avLst/>
            <a:gdLst/>
            <a:ahLst/>
            <a:cxnLst/>
            <a:rect l="l" t="t" r="r" b="b"/>
            <a:pathLst>
              <a:path w="653575" h="275318">
                <a:moveTo>
                  <a:pt x="0" y="0"/>
                </a:moveTo>
                <a:lnTo>
                  <a:pt x="653575" y="0"/>
                </a:lnTo>
                <a:lnTo>
                  <a:pt x="653575" y="275319"/>
                </a:lnTo>
                <a:lnTo>
                  <a:pt x="0" y="275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7126120" y="7820424"/>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5" name="TextBox 75"/>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5692974" y="9543063"/>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670694" y="95605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5155933"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4063739" y="936474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2" name="TextBox 32"/>
          <p:cNvSpPr txBox="1"/>
          <p:nvPr/>
        </p:nvSpPr>
        <p:spPr>
          <a:xfrm>
            <a:off x="14926554" y="939113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6086019" y="935007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4" name="TextBox 34"/>
          <p:cNvSpPr txBox="1"/>
          <p:nvPr/>
        </p:nvSpPr>
        <p:spPr>
          <a:xfrm>
            <a:off x="16948834" y="937646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680815" y="8999614"/>
            <a:ext cx="823743" cy="273780"/>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704475" y="9016406"/>
            <a:ext cx="823743" cy="273780"/>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4182576" y="8964079"/>
            <a:ext cx="823743" cy="273780"/>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4348338"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6148061" y="8964079"/>
            <a:ext cx="823743" cy="273780"/>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6313823"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1" name="TextBox 51"/>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849500" y="9608054"/>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Find an element in an ordered linked list</a:t>
            </a:r>
          </a:p>
        </p:txBody>
      </p:sp>
      <p:sp>
        <p:nvSpPr>
          <p:cNvPr id="56" name="Freeform 56"/>
          <p:cNvSpPr/>
          <p:nvPr/>
        </p:nvSpPr>
        <p:spPr>
          <a:xfrm rot="5400000">
            <a:off x="5384114" y="8463164"/>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7" name="TextBox 57"/>
          <p:cNvSpPr txBox="1"/>
          <p:nvPr/>
        </p:nvSpPr>
        <p:spPr>
          <a:xfrm>
            <a:off x="4684864" y="7827003"/>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8" name="Group 58"/>
          <p:cNvGrpSpPr/>
          <p:nvPr/>
        </p:nvGrpSpPr>
        <p:grpSpPr>
          <a:xfrm>
            <a:off x="1186418" y="7874628"/>
            <a:ext cx="2556223" cy="2045377"/>
            <a:chOff x="0" y="0"/>
            <a:chExt cx="700148" cy="560228"/>
          </a:xfrm>
        </p:grpSpPr>
        <p:sp>
          <p:nvSpPr>
            <p:cNvPr id="59" name="Freeform 59"/>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0" name="TextBox 60"/>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2" name="Table 62"/>
          <p:cNvGraphicFramePr>
            <a:graphicFrameLocks noGrp="1"/>
          </p:cNvGraphicFramePr>
          <p:nvPr/>
        </p:nvGraphicFramePr>
        <p:xfrm>
          <a:off x="11514084" y="9581192"/>
          <a:ext cx="658268" cy="162967"/>
        </p:xfrm>
        <a:graphic>
          <a:graphicData uri="http://schemas.openxmlformats.org/drawingml/2006/table">
            <a:tbl>
              <a:tblPr/>
              <a:tblGrid>
                <a:gridCol w="483417">
                  <a:extLst>
                    <a:ext uri="{9D8B030D-6E8A-4147-A177-3AD203B41FA5}">
                      <a16:colId xmlns:a16="http://schemas.microsoft.com/office/drawing/2014/main" val="20000"/>
                    </a:ext>
                  </a:extLst>
                </a:gridCol>
                <a:gridCol w="178116">
                  <a:extLst>
                    <a:ext uri="{9D8B030D-6E8A-4147-A177-3AD203B41FA5}">
                      <a16:colId xmlns:a16="http://schemas.microsoft.com/office/drawing/2014/main" val="20001"/>
                    </a:ext>
                  </a:extLst>
                </a:gridCol>
              </a:tblGrid>
              <a:tr h="0">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3" name="TextBox 63"/>
          <p:cNvSpPr txBox="1"/>
          <p:nvPr/>
        </p:nvSpPr>
        <p:spPr>
          <a:xfrm>
            <a:off x="11888140" y="9396604"/>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Data</a:t>
            </a:r>
          </a:p>
        </p:txBody>
      </p:sp>
      <p:sp>
        <p:nvSpPr>
          <p:cNvPr id="64" name="TextBox 64"/>
          <p:cNvSpPr txBox="1"/>
          <p:nvPr/>
        </p:nvSpPr>
        <p:spPr>
          <a:xfrm>
            <a:off x="12709270" y="9421721"/>
            <a:ext cx="447074" cy="145509"/>
          </a:xfrm>
          <a:prstGeom prst="rect">
            <a:avLst/>
          </a:prstGeom>
        </p:spPr>
        <p:txBody>
          <a:bodyPr lIns="0" tIns="0" rIns="0" bIns="0" rtlCol="0" anchor="t">
            <a:spAutoFit/>
          </a:bodyPr>
          <a:lstStyle/>
          <a:p>
            <a:pPr algn="ctr">
              <a:lnSpc>
                <a:spcPts val="1209"/>
              </a:lnSpc>
              <a:spcBef>
                <a:spcPct val="0"/>
              </a:spcBef>
            </a:pPr>
            <a:r>
              <a:rPr lang="en-US" sz="863" b="1">
                <a:solidFill>
                  <a:srgbClr val="000000"/>
                </a:solidFill>
                <a:latin typeface="Open Sans Bold"/>
                <a:ea typeface="Open Sans Bold"/>
                <a:cs typeface="Open Sans Bold"/>
                <a:sym typeface="Open Sans Bold"/>
              </a:rPr>
              <a:t>Pointer</a:t>
            </a:r>
          </a:p>
        </p:txBody>
      </p:sp>
      <p:grpSp>
        <p:nvGrpSpPr>
          <p:cNvPr id="65" name="Group 65"/>
          <p:cNvGrpSpPr/>
          <p:nvPr/>
        </p:nvGrpSpPr>
        <p:grpSpPr>
          <a:xfrm>
            <a:off x="11947185" y="9030180"/>
            <a:ext cx="783945" cy="260553"/>
            <a:chOff x="0" y="0"/>
            <a:chExt cx="464201" cy="154282"/>
          </a:xfrm>
        </p:grpSpPr>
        <p:sp>
          <p:nvSpPr>
            <p:cNvPr id="66" name="Freeform 6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7" name="TextBox 6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8" name="TextBox 68"/>
          <p:cNvSpPr txBox="1"/>
          <p:nvPr/>
        </p:nvSpPr>
        <p:spPr>
          <a:xfrm>
            <a:off x="12104939" y="9043601"/>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Node</a:t>
            </a:r>
          </a:p>
        </p:txBody>
      </p:sp>
      <p:sp>
        <p:nvSpPr>
          <p:cNvPr id="69" name="TextBox 69"/>
          <p:cNvSpPr txBox="1"/>
          <p:nvPr/>
        </p:nvSpPr>
        <p:spPr>
          <a:xfrm>
            <a:off x="11697161" y="9625019"/>
            <a:ext cx="854851" cy="290346"/>
          </a:xfrm>
          <a:prstGeom prst="rect">
            <a:avLst/>
          </a:prstGeom>
        </p:spPr>
        <p:txBody>
          <a:bodyPr lIns="0" tIns="0" rIns="0" bIns="0" rtlCol="0" anchor="t">
            <a:spAutoFit/>
          </a:bodyPr>
          <a:lstStyle/>
          <a:p>
            <a:pPr algn="ctr">
              <a:lnSpc>
                <a:spcPts val="2473"/>
              </a:lnSpc>
              <a:spcBef>
                <a:spcPct val="0"/>
              </a:spcBef>
            </a:pPr>
            <a:r>
              <a:rPr lang="en-US" sz="1767" b="1" i="1">
                <a:solidFill>
                  <a:srgbClr val="FFFFFF"/>
                </a:solidFill>
                <a:latin typeface="Open Sans Bold Italics"/>
                <a:ea typeface="Open Sans Bold Italics"/>
                <a:cs typeface="Open Sans Bold Italics"/>
                <a:sym typeface="Open Sans Bold Italics"/>
              </a:rPr>
              <a:t>5</a:t>
            </a:r>
          </a:p>
        </p:txBody>
      </p:sp>
      <p:sp>
        <p:nvSpPr>
          <p:cNvPr id="70" name="TextBox 70"/>
          <p:cNvSpPr txBox="1"/>
          <p:nvPr/>
        </p:nvSpPr>
        <p:spPr>
          <a:xfrm>
            <a:off x="4837013" y="1381516"/>
            <a:ext cx="11573167" cy="5901309"/>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find_in_ordered_list(head, target):</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a:t>
            </a:r>
            <a:r>
              <a:rPr lang="en-US" sz="1665" b="1">
                <a:solidFill>
                  <a:srgbClr val="642EC7"/>
                </a:solidFill>
                <a:latin typeface="Code Pro Bold"/>
                <a:ea typeface="Code Pro Bold"/>
                <a:cs typeface="Code Pro Bold"/>
                <a:sym typeface="Code Pro Bold"/>
              </a:rPr>
              <a:t>while current_node is not None and current_node.data &lt; target:</a:t>
            </a:r>
          </a:p>
          <a:p>
            <a:pPr algn="l">
              <a:lnSpc>
                <a:spcPts val="2331"/>
              </a:lnSpc>
            </a:pPr>
            <a:r>
              <a:rPr lang="en-US" sz="1665" b="1">
                <a:solidFill>
                  <a:srgbClr val="642EC7"/>
                </a:solidFill>
                <a:latin typeface="Code Pro Bold"/>
                <a:ea typeface="Code Pro Bold"/>
                <a:cs typeface="Code Pro Bold"/>
                <a:sym typeface="Code Pro Bold"/>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if current_node is not None and current_node.data == target:</a:t>
            </a:r>
          </a:p>
          <a:p>
            <a:pPr algn="l">
              <a:lnSpc>
                <a:spcPts val="2331"/>
              </a:lnSpc>
            </a:pPr>
            <a:r>
              <a:rPr lang="en-US" sz="1665">
                <a:solidFill>
                  <a:srgbClr val="000000"/>
                </a:solidFill>
                <a:latin typeface="Code Pro"/>
                <a:ea typeface="Code Pro"/>
                <a:cs typeface="Code Pro"/>
                <a:sym typeface="Code Pro"/>
              </a:rPr>
              <a:t>        return current_node</a:t>
            </a:r>
          </a:p>
          <a:p>
            <a:pPr algn="l">
              <a:lnSpc>
                <a:spcPts val="2331"/>
              </a:lnSpc>
            </a:pPr>
            <a:r>
              <a:rPr lang="en-US" sz="1665">
                <a:solidFill>
                  <a:srgbClr val="000000"/>
                </a:solidFill>
                <a:latin typeface="Code Pro"/>
                <a:ea typeface="Code Pro"/>
                <a:cs typeface="Code Pro"/>
                <a:sym typeface="Code Pro"/>
              </a:rPr>
              <a:t>    else:</a:t>
            </a:r>
          </a:p>
          <a:p>
            <a:pPr algn="l">
              <a:lnSpc>
                <a:spcPts val="2331"/>
              </a:lnSpc>
            </a:pPr>
            <a:r>
              <a:rPr lang="en-US" sz="1665">
                <a:solidFill>
                  <a:srgbClr val="000000"/>
                </a:solidFill>
                <a:latin typeface="Code Pro"/>
                <a:ea typeface="Code Pro"/>
                <a:cs typeface="Code Pro"/>
                <a:sym typeface="Code Pro"/>
              </a:rPr>
              <a:t>        return None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target_value = 5</a:t>
            </a:r>
          </a:p>
          <a:p>
            <a:pPr algn="l">
              <a:lnSpc>
                <a:spcPts val="2331"/>
              </a:lnSpc>
            </a:pPr>
            <a:r>
              <a:rPr lang="en-US" sz="1665">
                <a:solidFill>
                  <a:srgbClr val="000000"/>
                </a:solidFill>
                <a:latin typeface="Code Pro"/>
                <a:ea typeface="Code Pro"/>
                <a:cs typeface="Code Pro"/>
                <a:sym typeface="Code Pro"/>
              </a:rPr>
              <a:t>found_node = find_in_ordered_list(head, target_value)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if found_node is not None:</a:t>
            </a:r>
          </a:p>
          <a:p>
            <a:pPr algn="l">
              <a:lnSpc>
                <a:spcPts val="2331"/>
              </a:lnSpc>
            </a:pPr>
            <a:r>
              <a:rPr lang="en-US" sz="1665">
                <a:solidFill>
                  <a:srgbClr val="000000"/>
                </a:solidFill>
                <a:latin typeface="Code Pro"/>
                <a:ea typeface="Code Pro"/>
                <a:cs typeface="Code Pro"/>
                <a:sym typeface="Code Pro"/>
              </a:rPr>
              <a:t>    print(f"Node with value {target_value} found.")</a:t>
            </a:r>
          </a:p>
          <a:p>
            <a:pPr algn="l">
              <a:lnSpc>
                <a:spcPts val="2331"/>
              </a:lnSpc>
            </a:pPr>
            <a:r>
              <a:rPr lang="en-US" sz="1665">
                <a:solidFill>
                  <a:srgbClr val="000000"/>
                </a:solidFill>
                <a:latin typeface="Code Pro"/>
                <a:ea typeface="Code Pro"/>
                <a:cs typeface="Code Pro"/>
                <a:sym typeface="Code Pro"/>
              </a:rPr>
              <a:t>else:</a:t>
            </a:r>
          </a:p>
          <a:p>
            <a:pPr algn="l">
              <a:lnSpc>
                <a:spcPts val="2331"/>
              </a:lnSpc>
            </a:pPr>
            <a:r>
              <a:rPr lang="en-US" sz="1665">
                <a:solidFill>
                  <a:srgbClr val="000000"/>
                </a:solidFill>
                <a:latin typeface="Code Pro"/>
                <a:ea typeface="Code Pro"/>
                <a:cs typeface="Code Pro"/>
                <a:sym typeface="Code Pro"/>
              </a:rPr>
              <a:t>    print(f"Node with value {target_value} not found.")</a:t>
            </a:r>
          </a:p>
          <a:p>
            <a:pPr algn="l">
              <a:lnSpc>
                <a:spcPts val="2331"/>
              </a:lnSpc>
            </a:pPr>
            <a:endParaRPr lang="en-US" sz="1665">
              <a:solidFill>
                <a:srgbClr val="000000"/>
              </a:solidFill>
              <a:latin typeface="Code Pro"/>
              <a:ea typeface="Code Pro"/>
              <a:cs typeface="Code Pro"/>
              <a:sym typeface="Code Pro"/>
            </a:endParaRPr>
          </a:p>
        </p:txBody>
      </p:sp>
      <p:sp>
        <p:nvSpPr>
          <p:cNvPr id="71" name="AutoShape 71"/>
          <p:cNvSpPr/>
          <p:nvPr/>
        </p:nvSpPr>
        <p:spPr>
          <a:xfrm>
            <a:off x="10802175" y="9794004"/>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2" name="AutoShape 72"/>
          <p:cNvSpPr/>
          <p:nvPr/>
        </p:nvSpPr>
        <p:spPr>
          <a:xfrm>
            <a:off x="12932807"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3" name="Freeform 73"/>
          <p:cNvSpPr/>
          <p:nvPr/>
        </p:nvSpPr>
        <p:spPr>
          <a:xfrm rot="5334034">
            <a:off x="9769074" y="8430289"/>
            <a:ext cx="653575" cy="275318"/>
          </a:xfrm>
          <a:custGeom>
            <a:avLst/>
            <a:gdLst/>
            <a:ahLst/>
            <a:cxnLst/>
            <a:rect l="l" t="t" r="r" b="b"/>
            <a:pathLst>
              <a:path w="653575" h="275318">
                <a:moveTo>
                  <a:pt x="0" y="0"/>
                </a:moveTo>
                <a:lnTo>
                  <a:pt x="653574" y="0"/>
                </a:lnTo>
                <a:lnTo>
                  <a:pt x="653574" y="275319"/>
                </a:lnTo>
                <a:lnTo>
                  <a:pt x="0" y="275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9129294" y="7820424"/>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5" name="TextBox 75"/>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5692974" y="9543063"/>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670694" y="95605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5155933"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4063739" y="936474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2" name="TextBox 32"/>
          <p:cNvSpPr txBox="1"/>
          <p:nvPr/>
        </p:nvSpPr>
        <p:spPr>
          <a:xfrm>
            <a:off x="14926554" y="939113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6086019" y="935007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4" name="TextBox 34"/>
          <p:cNvSpPr txBox="1"/>
          <p:nvPr/>
        </p:nvSpPr>
        <p:spPr>
          <a:xfrm>
            <a:off x="16948834" y="937646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680815" y="8999614"/>
            <a:ext cx="823743" cy="273780"/>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704475" y="9016406"/>
            <a:ext cx="823743" cy="273780"/>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4182576" y="8964079"/>
            <a:ext cx="823743" cy="273780"/>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4348338"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6148061" y="8964079"/>
            <a:ext cx="823743" cy="273780"/>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6313823"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1" name="TextBox 51"/>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849500" y="9608054"/>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Find an element in an ordered linked list</a:t>
            </a:r>
          </a:p>
        </p:txBody>
      </p:sp>
      <p:sp>
        <p:nvSpPr>
          <p:cNvPr id="56" name="Freeform 56"/>
          <p:cNvSpPr/>
          <p:nvPr/>
        </p:nvSpPr>
        <p:spPr>
          <a:xfrm rot="5400000">
            <a:off x="5384114" y="8463164"/>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7" name="TextBox 57"/>
          <p:cNvSpPr txBox="1"/>
          <p:nvPr/>
        </p:nvSpPr>
        <p:spPr>
          <a:xfrm>
            <a:off x="4684864" y="7827003"/>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8" name="Group 58"/>
          <p:cNvGrpSpPr/>
          <p:nvPr/>
        </p:nvGrpSpPr>
        <p:grpSpPr>
          <a:xfrm>
            <a:off x="1186418" y="7874628"/>
            <a:ext cx="2556223" cy="2045377"/>
            <a:chOff x="0" y="0"/>
            <a:chExt cx="700148" cy="560228"/>
          </a:xfrm>
        </p:grpSpPr>
        <p:sp>
          <p:nvSpPr>
            <p:cNvPr id="59" name="Freeform 59"/>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0" name="TextBox 60"/>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2" name="Table 62"/>
          <p:cNvGraphicFramePr>
            <a:graphicFrameLocks noGrp="1"/>
          </p:cNvGraphicFramePr>
          <p:nvPr/>
        </p:nvGraphicFramePr>
        <p:xfrm>
          <a:off x="11514084" y="9581192"/>
          <a:ext cx="658268" cy="162967"/>
        </p:xfrm>
        <a:graphic>
          <a:graphicData uri="http://schemas.openxmlformats.org/drawingml/2006/table">
            <a:tbl>
              <a:tblPr/>
              <a:tblGrid>
                <a:gridCol w="483417">
                  <a:extLst>
                    <a:ext uri="{9D8B030D-6E8A-4147-A177-3AD203B41FA5}">
                      <a16:colId xmlns:a16="http://schemas.microsoft.com/office/drawing/2014/main" val="20000"/>
                    </a:ext>
                  </a:extLst>
                </a:gridCol>
                <a:gridCol w="178116">
                  <a:extLst>
                    <a:ext uri="{9D8B030D-6E8A-4147-A177-3AD203B41FA5}">
                      <a16:colId xmlns:a16="http://schemas.microsoft.com/office/drawing/2014/main" val="20001"/>
                    </a:ext>
                  </a:extLst>
                </a:gridCol>
              </a:tblGrid>
              <a:tr h="0">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3" name="TextBox 63"/>
          <p:cNvSpPr txBox="1"/>
          <p:nvPr/>
        </p:nvSpPr>
        <p:spPr>
          <a:xfrm>
            <a:off x="11888140" y="9396604"/>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Data</a:t>
            </a:r>
          </a:p>
        </p:txBody>
      </p:sp>
      <p:sp>
        <p:nvSpPr>
          <p:cNvPr id="64" name="TextBox 64"/>
          <p:cNvSpPr txBox="1"/>
          <p:nvPr/>
        </p:nvSpPr>
        <p:spPr>
          <a:xfrm>
            <a:off x="12709270" y="9421721"/>
            <a:ext cx="447074" cy="145509"/>
          </a:xfrm>
          <a:prstGeom prst="rect">
            <a:avLst/>
          </a:prstGeom>
        </p:spPr>
        <p:txBody>
          <a:bodyPr lIns="0" tIns="0" rIns="0" bIns="0" rtlCol="0" anchor="t">
            <a:spAutoFit/>
          </a:bodyPr>
          <a:lstStyle/>
          <a:p>
            <a:pPr algn="ctr">
              <a:lnSpc>
                <a:spcPts val="1209"/>
              </a:lnSpc>
              <a:spcBef>
                <a:spcPct val="0"/>
              </a:spcBef>
            </a:pPr>
            <a:r>
              <a:rPr lang="en-US" sz="863" b="1">
                <a:solidFill>
                  <a:srgbClr val="000000"/>
                </a:solidFill>
                <a:latin typeface="Open Sans Bold"/>
                <a:ea typeface="Open Sans Bold"/>
                <a:cs typeface="Open Sans Bold"/>
                <a:sym typeface="Open Sans Bold"/>
              </a:rPr>
              <a:t>Pointer</a:t>
            </a:r>
          </a:p>
        </p:txBody>
      </p:sp>
      <p:grpSp>
        <p:nvGrpSpPr>
          <p:cNvPr id="65" name="Group 65"/>
          <p:cNvGrpSpPr/>
          <p:nvPr/>
        </p:nvGrpSpPr>
        <p:grpSpPr>
          <a:xfrm>
            <a:off x="11947185" y="9030180"/>
            <a:ext cx="783945" cy="260553"/>
            <a:chOff x="0" y="0"/>
            <a:chExt cx="464201" cy="154282"/>
          </a:xfrm>
        </p:grpSpPr>
        <p:sp>
          <p:nvSpPr>
            <p:cNvPr id="66" name="Freeform 6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7" name="TextBox 6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8" name="TextBox 68"/>
          <p:cNvSpPr txBox="1"/>
          <p:nvPr/>
        </p:nvSpPr>
        <p:spPr>
          <a:xfrm>
            <a:off x="12104939" y="9043601"/>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Node</a:t>
            </a:r>
          </a:p>
        </p:txBody>
      </p:sp>
      <p:sp>
        <p:nvSpPr>
          <p:cNvPr id="69" name="TextBox 69"/>
          <p:cNvSpPr txBox="1"/>
          <p:nvPr/>
        </p:nvSpPr>
        <p:spPr>
          <a:xfrm>
            <a:off x="11697161" y="9625019"/>
            <a:ext cx="854851" cy="290346"/>
          </a:xfrm>
          <a:prstGeom prst="rect">
            <a:avLst/>
          </a:prstGeom>
        </p:spPr>
        <p:txBody>
          <a:bodyPr lIns="0" tIns="0" rIns="0" bIns="0" rtlCol="0" anchor="t">
            <a:spAutoFit/>
          </a:bodyPr>
          <a:lstStyle/>
          <a:p>
            <a:pPr algn="ctr">
              <a:lnSpc>
                <a:spcPts val="2473"/>
              </a:lnSpc>
              <a:spcBef>
                <a:spcPct val="0"/>
              </a:spcBef>
            </a:pPr>
            <a:r>
              <a:rPr lang="en-US" sz="1767" b="1" i="1">
                <a:solidFill>
                  <a:srgbClr val="FFFFFF"/>
                </a:solidFill>
                <a:latin typeface="Open Sans Bold Italics"/>
                <a:ea typeface="Open Sans Bold Italics"/>
                <a:cs typeface="Open Sans Bold Italics"/>
                <a:sym typeface="Open Sans Bold Italics"/>
              </a:rPr>
              <a:t>5</a:t>
            </a:r>
          </a:p>
        </p:txBody>
      </p:sp>
      <p:sp>
        <p:nvSpPr>
          <p:cNvPr id="70" name="TextBox 70"/>
          <p:cNvSpPr txBox="1"/>
          <p:nvPr/>
        </p:nvSpPr>
        <p:spPr>
          <a:xfrm>
            <a:off x="4837013" y="1381516"/>
            <a:ext cx="11573167" cy="5901309"/>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find_in_ordered_list(head, target):</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a:t>
            </a:r>
            <a:r>
              <a:rPr lang="en-US" sz="1665" b="1">
                <a:solidFill>
                  <a:srgbClr val="642EC7"/>
                </a:solidFill>
                <a:latin typeface="Code Pro Bold"/>
                <a:ea typeface="Code Pro Bold"/>
                <a:cs typeface="Code Pro Bold"/>
                <a:sym typeface="Code Pro Bold"/>
              </a:rPr>
              <a:t>while current_node is not None and current_node.data &lt; target:</a:t>
            </a:r>
          </a:p>
          <a:p>
            <a:pPr algn="l">
              <a:lnSpc>
                <a:spcPts val="2331"/>
              </a:lnSpc>
            </a:pPr>
            <a:r>
              <a:rPr lang="en-US" sz="1665" b="1">
                <a:solidFill>
                  <a:srgbClr val="642EC7"/>
                </a:solidFill>
                <a:latin typeface="Code Pro Bold"/>
                <a:ea typeface="Code Pro Bold"/>
                <a:cs typeface="Code Pro Bold"/>
                <a:sym typeface="Code Pro Bold"/>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if current_node is not None and current_node.data == target:</a:t>
            </a:r>
          </a:p>
          <a:p>
            <a:pPr algn="l">
              <a:lnSpc>
                <a:spcPts val="2331"/>
              </a:lnSpc>
            </a:pPr>
            <a:r>
              <a:rPr lang="en-US" sz="1665">
                <a:solidFill>
                  <a:srgbClr val="000000"/>
                </a:solidFill>
                <a:latin typeface="Code Pro"/>
                <a:ea typeface="Code Pro"/>
                <a:cs typeface="Code Pro"/>
                <a:sym typeface="Code Pro"/>
              </a:rPr>
              <a:t>        return current_node</a:t>
            </a:r>
          </a:p>
          <a:p>
            <a:pPr algn="l">
              <a:lnSpc>
                <a:spcPts val="2331"/>
              </a:lnSpc>
            </a:pPr>
            <a:r>
              <a:rPr lang="en-US" sz="1665">
                <a:solidFill>
                  <a:srgbClr val="000000"/>
                </a:solidFill>
                <a:latin typeface="Code Pro"/>
                <a:ea typeface="Code Pro"/>
                <a:cs typeface="Code Pro"/>
                <a:sym typeface="Code Pro"/>
              </a:rPr>
              <a:t>    else:</a:t>
            </a:r>
          </a:p>
          <a:p>
            <a:pPr algn="l">
              <a:lnSpc>
                <a:spcPts val="2331"/>
              </a:lnSpc>
            </a:pPr>
            <a:r>
              <a:rPr lang="en-US" sz="1665">
                <a:solidFill>
                  <a:srgbClr val="000000"/>
                </a:solidFill>
                <a:latin typeface="Code Pro"/>
                <a:ea typeface="Code Pro"/>
                <a:cs typeface="Code Pro"/>
                <a:sym typeface="Code Pro"/>
              </a:rPr>
              <a:t>        return None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target_value = 5</a:t>
            </a:r>
          </a:p>
          <a:p>
            <a:pPr algn="l">
              <a:lnSpc>
                <a:spcPts val="2331"/>
              </a:lnSpc>
            </a:pPr>
            <a:r>
              <a:rPr lang="en-US" sz="1665">
                <a:solidFill>
                  <a:srgbClr val="000000"/>
                </a:solidFill>
                <a:latin typeface="Code Pro"/>
                <a:ea typeface="Code Pro"/>
                <a:cs typeface="Code Pro"/>
                <a:sym typeface="Code Pro"/>
              </a:rPr>
              <a:t>found_node = find_in_ordered_list(head, target_value)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if found_node is not None:</a:t>
            </a:r>
          </a:p>
          <a:p>
            <a:pPr algn="l">
              <a:lnSpc>
                <a:spcPts val="2331"/>
              </a:lnSpc>
            </a:pPr>
            <a:r>
              <a:rPr lang="en-US" sz="1665">
                <a:solidFill>
                  <a:srgbClr val="000000"/>
                </a:solidFill>
                <a:latin typeface="Code Pro"/>
                <a:ea typeface="Code Pro"/>
                <a:cs typeface="Code Pro"/>
                <a:sym typeface="Code Pro"/>
              </a:rPr>
              <a:t>    print(f"Node with value {target_value} found.")</a:t>
            </a:r>
          </a:p>
          <a:p>
            <a:pPr algn="l">
              <a:lnSpc>
                <a:spcPts val="2331"/>
              </a:lnSpc>
            </a:pPr>
            <a:r>
              <a:rPr lang="en-US" sz="1665">
                <a:solidFill>
                  <a:srgbClr val="000000"/>
                </a:solidFill>
                <a:latin typeface="Code Pro"/>
                <a:ea typeface="Code Pro"/>
                <a:cs typeface="Code Pro"/>
                <a:sym typeface="Code Pro"/>
              </a:rPr>
              <a:t>else:</a:t>
            </a:r>
          </a:p>
          <a:p>
            <a:pPr algn="l">
              <a:lnSpc>
                <a:spcPts val="2331"/>
              </a:lnSpc>
            </a:pPr>
            <a:r>
              <a:rPr lang="en-US" sz="1665">
                <a:solidFill>
                  <a:srgbClr val="000000"/>
                </a:solidFill>
                <a:latin typeface="Code Pro"/>
                <a:ea typeface="Code Pro"/>
                <a:cs typeface="Code Pro"/>
                <a:sym typeface="Code Pro"/>
              </a:rPr>
              <a:t>    print(f"Node with value {target_value} not found.")</a:t>
            </a:r>
          </a:p>
          <a:p>
            <a:pPr algn="l">
              <a:lnSpc>
                <a:spcPts val="2331"/>
              </a:lnSpc>
            </a:pPr>
            <a:endParaRPr lang="en-US" sz="1665">
              <a:solidFill>
                <a:srgbClr val="000000"/>
              </a:solidFill>
              <a:latin typeface="Code Pro"/>
              <a:ea typeface="Code Pro"/>
              <a:cs typeface="Code Pro"/>
              <a:sym typeface="Code Pro"/>
            </a:endParaRPr>
          </a:p>
        </p:txBody>
      </p:sp>
      <p:sp>
        <p:nvSpPr>
          <p:cNvPr id="71" name="AutoShape 71"/>
          <p:cNvSpPr/>
          <p:nvPr/>
        </p:nvSpPr>
        <p:spPr>
          <a:xfrm>
            <a:off x="10802175" y="9794004"/>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2" name="AutoShape 72"/>
          <p:cNvSpPr/>
          <p:nvPr/>
        </p:nvSpPr>
        <p:spPr>
          <a:xfrm>
            <a:off x="12932807"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3" name="Freeform 73"/>
          <p:cNvSpPr/>
          <p:nvPr/>
        </p:nvSpPr>
        <p:spPr>
          <a:xfrm rot="5334034">
            <a:off x="11862990" y="8410752"/>
            <a:ext cx="653575" cy="275318"/>
          </a:xfrm>
          <a:custGeom>
            <a:avLst/>
            <a:gdLst/>
            <a:ahLst/>
            <a:cxnLst/>
            <a:rect l="l" t="t" r="r" b="b"/>
            <a:pathLst>
              <a:path w="653575" h="275318">
                <a:moveTo>
                  <a:pt x="0" y="0"/>
                </a:moveTo>
                <a:lnTo>
                  <a:pt x="653575" y="0"/>
                </a:lnTo>
                <a:lnTo>
                  <a:pt x="653575" y="275318"/>
                </a:lnTo>
                <a:lnTo>
                  <a:pt x="0" y="275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11223211" y="7800887"/>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5" name="TextBox 75"/>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5692974" y="9543063"/>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670694" y="95605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5155933"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4063739" y="936474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2" name="TextBox 32"/>
          <p:cNvSpPr txBox="1"/>
          <p:nvPr/>
        </p:nvSpPr>
        <p:spPr>
          <a:xfrm>
            <a:off x="14926554" y="939113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6086019" y="935007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4" name="TextBox 34"/>
          <p:cNvSpPr txBox="1"/>
          <p:nvPr/>
        </p:nvSpPr>
        <p:spPr>
          <a:xfrm>
            <a:off x="16948834" y="937646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680815" y="8999614"/>
            <a:ext cx="823743" cy="273780"/>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704475" y="9016406"/>
            <a:ext cx="823743" cy="273780"/>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4182576" y="8964079"/>
            <a:ext cx="823743" cy="273780"/>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4348338"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6148061" y="8964079"/>
            <a:ext cx="823743" cy="273780"/>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6313823"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1" name="TextBox 51"/>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849500" y="9608054"/>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Find an element in an ordered linked list</a:t>
            </a:r>
          </a:p>
        </p:txBody>
      </p:sp>
      <p:sp>
        <p:nvSpPr>
          <p:cNvPr id="56" name="Freeform 56"/>
          <p:cNvSpPr/>
          <p:nvPr/>
        </p:nvSpPr>
        <p:spPr>
          <a:xfrm rot="5400000">
            <a:off x="5384114" y="8463164"/>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7" name="TextBox 57"/>
          <p:cNvSpPr txBox="1"/>
          <p:nvPr/>
        </p:nvSpPr>
        <p:spPr>
          <a:xfrm>
            <a:off x="4684864" y="7827003"/>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8" name="Group 58"/>
          <p:cNvGrpSpPr/>
          <p:nvPr/>
        </p:nvGrpSpPr>
        <p:grpSpPr>
          <a:xfrm>
            <a:off x="1186418" y="7874628"/>
            <a:ext cx="2556223" cy="2045377"/>
            <a:chOff x="0" y="0"/>
            <a:chExt cx="700148" cy="560228"/>
          </a:xfrm>
        </p:grpSpPr>
        <p:sp>
          <p:nvSpPr>
            <p:cNvPr id="59" name="Freeform 59"/>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0" name="TextBox 60"/>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2" name="Table 62"/>
          <p:cNvGraphicFramePr>
            <a:graphicFrameLocks noGrp="1"/>
          </p:cNvGraphicFramePr>
          <p:nvPr/>
        </p:nvGraphicFramePr>
        <p:xfrm>
          <a:off x="11514084" y="9581192"/>
          <a:ext cx="658268" cy="162967"/>
        </p:xfrm>
        <a:graphic>
          <a:graphicData uri="http://schemas.openxmlformats.org/drawingml/2006/table">
            <a:tbl>
              <a:tblPr/>
              <a:tblGrid>
                <a:gridCol w="483417">
                  <a:extLst>
                    <a:ext uri="{9D8B030D-6E8A-4147-A177-3AD203B41FA5}">
                      <a16:colId xmlns:a16="http://schemas.microsoft.com/office/drawing/2014/main" val="20000"/>
                    </a:ext>
                  </a:extLst>
                </a:gridCol>
                <a:gridCol w="178116">
                  <a:extLst>
                    <a:ext uri="{9D8B030D-6E8A-4147-A177-3AD203B41FA5}">
                      <a16:colId xmlns:a16="http://schemas.microsoft.com/office/drawing/2014/main" val="20001"/>
                    </a:ext>
                  </a:extLst>
                </a:gridCol>
              </a:tblGrid>
              <a:tr h="0">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3" name="TextBox 63"/>
          <p:cNvSpPr txBox="1"/>
          <p:nvPr/>
        </p:nvSpPr>
        <p:spPr>
          <a:xfrm>
            <a:off x="11888140" y="9396604"/>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Data</a:t>
            </a:r>
          </a:p>
        </p:txBody>
      </p:sp>
      <p:sp>
        <p:nvSpPr>
          <p:cNvPr id="64" name="TextBox 64"/>
          <p:cNvSpPr txBox="1"/>
          <p:nvPr/>
        </p:nvSpPr>
        <p:spPr>
          <a:xfrm>
            <a:off x="12709270" y="9421721"/>
            <a:ext cx="447074" cy="145509"/>
          </a:xfrm>
          <a:prstGeom prst="rect">
            <a:avLst/>
          </a:prstGeom>
        </p:spPr>
        <p:txBody>
          <a:bodyPr lIns="0" tIns="0" rIns="0" bIns="0" rtlCol="0" anchor="t">
            <a:spAutoFit/>
          </a:bodyPr>
          <a:lstStyle/>
          <a:p>
            <a:pPr algn="ctr">
              <a:lnSpc>
                <a:spcPts val="1209"/>
              </a:lnSpc>
              <a:spcBef>
                <a:spcPct val="0"/>
              </a:spcBef>
            </a:pPr>
            <a:r>
              <a:rPr lang="en-US" sz="863" b="1">
                <a:solidFill>
                  <a:srgbClr val="000000"/>
                </a:solidFill>
                <a:latin typeface="Open Sans Bold"/>
                <a:ea typeface="Open Sans Bold"/>
                <a:cs typeface="Open Sans Bold"/>
                <a:sym typeface="Open Sans Bold"/>
              </a:rPr>
              <a:t>Pointer</a:t>
            </a:r>
          </a:p>
        </p:txBody>
      </p:sp>
      <p:grpSp>
        <p:nvGrpSpPr>
          <p:cNvPr id="65" name="Group 65"/>
          <p:cNvGrpSpPr/>
          <p:nvPr/>
        </p:nvGrpSpPr>
        <p:grpSpPr>
          <a:xfrm>
            <a:off x="11947185" y="9030180"/>
            <a:ext cx="783945" cy="260553"/>
            <a:chOff x="0" y="0"/>
            <a:chExt cx="464201" cy="154282"/>
          </a:xfrm>
        </p:grpSpPr>
        <p:sp>
          <p:nvSpPr>
            <p:cNvPr id="66" name="Freeform 6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7" name="TextBox 6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8" name="TextBox 68"/>
          <p:cNvSpPr txBox="1"/>
          <p:nvPr/>
        </p:nvSpPr>
        <p:spPr>
          <a:xfrm>
            <a:off x="12104939" y="9043601"/>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Node</a:t>
            </a:r>
          </a:p>
        </p:txBody>
      </p:sp>
      <p:sp>
        <p:nvSpPr>
          <p:cNvPr id="69" name="TextBox 69"/>
          <p:cNvSpPr txBox="1"/>
          <p:nvPr/>
        </p:nvSpPr>
        <p:spPr>
          <a:xfrm>
            <a:off x="11697161" y="9625019"/>
            <a:ext cx="854851" cy="290346"/>
          </a:xfrm>
          <a:prstGeom prst="rect">
            <a:avLst/>
          </a:prstGeom>
        </p:spPr>
        <p:txBody>
          <a:bodyPr lIns="0" tIns="0" rIns="0" bIns="0" rtlCol="0" anchor="t">
            <a:spAutoFit/>
          </a:bodyPr>
          <a:lstStyle/>
          <a:p>
            <a:pPr algn="ctr">
              <a:lnSpc>
                <a:spcPts val="2473"/>
              </a:lnSpc>
              <a:spcBef>
                <a:spcPct val="0"/>
              </a:spcBef>
            </a:pPr>
            <a:r>
              <a:rPr lang="en-US" sz="1767" b="1" i="1">
                <a:solidFill>
                  <a:srgbClr val="FFFFFF"/>
                </a:solidFill>
                <a:latin typeface="Open Sans Bold Italics"/>
                <a:ea typeface="Open Sans Bold Italics"/>
                <a:cs typeface="Open Sans Bold Italics"/>
                <a:sym typeface="Open Sans Bold Italics"/>
              </a:rPr>
              <a:t>5</a:t>
            </a:r>
          </a:p>
        </p:txBody>
      </p:sp>
      <p:sp>
        <p:nvSpPr>
          <p:cNvPr id="70" name="TextBox 70"/>
          <p:cNvSpPr txBox="1"/>
          <p:nvPr/>
        </p:nvSpPr>
        <p:spPr>
          <a:xfrm>
            <a:off x="4837013" y="1381516"/>
            <a:ext cx="11573167" cy="5901309"/>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find_in_ordered_list(head, target):</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while current_node is not None and current_node.data &lt; target:</a:t>
            </a:r>
          </a:p>
          <a:p>
            <a:pPr algn="l">
              <a:lnSpc>
                <a:spcPts val="2331"/>
              </a:lnSpc>
            </a:pPr>
            <a:r>
              <a:rPr lang="en-US" sz="1665">
                <a:solidFill>
                  <a:srgbClr val="000000"/>
                </a:solidFill>
                <a:latin typeface="Code Pro"/>
                <a:ea typeface="Code Pro"/>
                <a:cs typeface="Code Pro"/>
                <a:sym typeface="Code Pro"/>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a:t>
            </a:r>
            <a:r>
              <a:rPr lang="en-US" sz="1665" b="1">
                <a:solidFill>
                  <a:srgbClr val="642EC7"/>
                </a:solidFill>
                <a:latin typeface="Code Pro Bold"/>
                <a:ea typeface="Code Pro Bold"/>
                <a:cs typeface="Code Pro Bold"/>
                <a:sym typeface="Code Pro Bold"/>
              </a:rPr>
              <a:t>   if current_node is not None and current_node.data == target:</a:t>
            </a:r>
          </a:p>
          <a:p>
            <a:pPr algn="l">
              <a:lnSpc>
                <a:spcPts val="2331"/>
              </a:lnSpc>
            </a:pPr>
            <a:r>
              <a:rPr lang="en-US" sz="1665" b="1">
                <a:solidFill>
                  <a:srgbClr val="642EC7"/>
                </a:solidFill>
                <a:latin typeface="Code Pro Bold"/>
                <a:ea typeface="Code Pro Bold"/>
                <a:cs typeface="Code Pro Bold"/>
                <a:sym typeface="Code Pro Bold"/>
              </a:rPr>
              <a:t>        return current_node</a:t>
            </a:r>
          </a:p>
          <a:p>
            <a:pPr algn="l">
              <a:lnSpc>
                <a:spcPts val="2331"/>
              </a:lnSpc>
            </a:pPr>
            <a:r>
              <a:rPr lang="en-US" sz="1665">
                <a:solidFill>
                  <a:srgbClr val="000000"/>
                </a:solidFill>
                <a:latin typeface="Code Pro"/>
                <a:ea typeface="Code Pro"/>
                <a:cs typeface="Code Pro"/>
                <a:sym typeface="Code Pro"/>
              </a:rPr>
              <a:t>    else:</a:t>
            </a:r>
          </a:p>
          <a:p>
            <a:pPr algn="l">
              <a:lnSpc>
                <a:spcPts val="2331"/>
              </a:lnSpc>
            </a:pPr>
            <a:r>
              <a:rPr lang="en-US" sz="1665">
                <a:solidFill>
                  <a:srgbClr val="000000"/>
                </a:solidFill>
                <a:latin typeface="Code Pro"/>
                <a:ea typeface="Code Pro"/>
                <a:cs typeface="Code Pro"/>
                <a:sym typeface="Code Pro"/>
              </a:rPr>
              <a:t>        return None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target_value = 5</a:t>
            </a:r>
          </a:p>
          <a:p>
            <a:pPr algn="l">
              <a:lnSpc>
                <a:spcPts val="2331"/>
              </a:lnSpc>
            </a:pPr>
            <a:r>
              <a:rPr lang="en-US" sz="1665">
                <a:solidFill>
                  <a:srgbClr val="000000"/>
                </a:solidFill>
                <a:latin typeface="Code Pro"/>
                <a:ea typeface="Code Pro"/>
                <a:cs typeface="Code Pro"/>
                <a:sym typeface="Code Pro"/>
              </a:rPr>
              <a:t>found_node = find_in_ordered_list(head, target_value)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if found_node is not None:</a:t>
            </a:r>
          </a:p>
          <a:p>
            <a:pPr algn="l">
              <a:lnSpc>
                <a:spcPts val="2331"/>
              </a:lnSpc>
            </a:pPr>
            <a:r>
              <a:rPr lang="en-US" sz="1665">
                <a:solidFill>
                  <a:srgbClr val="000000"/>
                </a:solidFill>
                <a:latin typeface="Code Pro"/>
                <a:ea typeface="Code Pro"/>
                <a:cs typeface="Code Pro"/>
                <a:sym typeface="Code Pro"/>
              </a:rPr>
              <a:t>    print(f"Node with value {target_value} found.")</a:t>
            </a:r>
          </a:p>
          <a:p>
            <a:pPr algn="l">
              <a:lnSpc>
                <a:spcPts val="2331"/>
              </a:lnSpc>
            </a:pPr>
            <a:r>
              <a:rPr lang="en-US" sz="1665">
                <a:solidFill>
                  <a:srgbClr val="000000"/>
                </a:solidFill>
                <a:latin typeface="Code Pro"/>
                <a:ea typeface="Code Pro"/>
                <a:cs typeface="Code Pro"/>
                <a:sym typeface="Code Pro"/>
              </a:rPr>
              <a:t>else:</a:t>
            </a:r>
          </a:p>
          <a:p>
            <a:pPr algn="l">
              <a:lnSpc>
                <a:spcPts val="2331"/>
              </a:lnSpc>
            </a:pPr>
            <a:r>
              <a:rPr lang="en-US" sz="1665">
                <a:solidFill>
                  <a:srgbClr val="000000"/>
                </a:solidFill>
                <a:latin typeface="Code Pro"/>
                <a:ea typeface="Code Pro"/>
                <a:cs typeface="Code Pro"/>
                <a:sym typeface="Code Pro"/>
              </a:rPr>
              <a:t>    print(f"Node with value {target_value} not found.")</a:t>
            </a:r>
          </a:p>
          <a:p>
            <a:pPr algn="l">
              <a:lnSpc>
                <a:spcPts val="2331"/>
              </a:lnSpc>
            </a:pPr>
            <a:endParaRPr lang="en-US" sz="1665">
              <a:solidFill>
                <a:srgbClr val="000000"/>
              </a:solidFill>
              <a:latin typeface="Code Pro"/>
              <a:ea typeface="Code Pro"/>
              <a:cs typeface="Code Pro"/>
              <a:sym typeface="Code Pro"/>
            </a:endParaRPr>
          </a:p>
        </p:txBody>
      </p:sp>
      <p:sp>
        <p:nvSpPr>
          <p:cNvPr id="71" name="AutoShape 71"/>
          <p:cNvSpPr/>
          <p:nvPr/>
        </p:nvSpPr>
        <p:spPr>
          <a:xfrm>
            <a:off x="10802175" y="9794004"/>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2" name="AutoShape 72"/>
          <p:cNvSpPr/>
          <p:nvPr/>
        </p:nvSpPr>
        <p:spPr>
          <a:xfrm>
            <a:off x="12932807"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3" name="Freeform 73"/>
          <p:cNvSpPr/>
          <p:nvPr/>
        </p:nvSpPr>
        <p:spPr>
          <a:xfrm rot="5334034">
            <a:off x="11862990" y="8410752"/>
            <a:ext cx="653575" cy="275318"/>
          </a:xfrm>
          <a:custGeom>
            <a:avLst/>
            <a:gdLst/>
            <a:ahLst/>
            <a:cxnLst/>
            <a:rect l="l" t="t" r="r" b="b"/>
            <a:pathLst>
              <a:path w="653575" h="275318">
                <a:moveTo>
                  <a:pt x="0" y="0"/>
                </a:moveTo>
                <a:lnTo>
                  <a:pt x="653575" y="0"/>
                </a:lnTo>
                <a:lnTo>
                  <a:pt x="653575" y="275318"/>
                </a:lnTo>
                <a:lnTo>
                  <a:pt x="0" y="275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11223211" y="7800887"/>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5" name="TextBox 75"/>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5692974" y="9543063"/>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502215" y="9009552"/>
            <a:ext cx="823743" cy="273780"/>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1" name="TextBox 21"/>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2" name="TextBox 22"/>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4" name="TextBox 24"/>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8" name="TextBox 28"/>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670694" y="95605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5155933"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4063739" y="936474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2" name="TextBox 32"/>
          <p:cNvSpPr txBox="1"/>
          <p:nvPr/>
        </p:nvSpPr>
        <p:spPr>
          <a:xfrm>
            <a:off x="14926554" y="939113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6086019" y="935007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4" name="TextBox 34"/>
          <p:cNvSpPr txBox="1"/>
          <p:nvPr/>
        </p:nvSpPr>
        <p:spPr>
          <a:xfrm>
            <a:off x="16948834" y="9376464"/>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680815" y="8999614"/>
            <a:ext cx="823743" cy="273780"/>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704475" y="9016406"/>
            <a:ext cx="823743" cy="273780"/>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4182576" y="8964079"/>
            <a:ext cx="823743" cy="273780"/>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4348338"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6148061" y="8964079"/>
            <a:ext cx="823743" cy="273780"/>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6313823" y="8979149"/>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1" name="TextBox 51"/>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849500" y="9608054"/>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Find an element in an ordered linked list</a:t>
            </a:r>
          </a:p>
        </p:txBody>
      </p:sp>
      <p:sp>
        <p:nvSpPr>
          <p:cNvPr id="56" name="Freeform 56"/>
          <p:cNvSpPr/>
          <p:nvPr/>
        </p:nvSpPr>
        <p:spPr>
          <a:xfrm rot="5400000">
            <a:off x="5384114" y="8463164"/>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7" name="TextBox 57"/>
          <p:cNvSpPr txBox="1"/>
          <p:nvPr/>
        </p:nvSpPr>
        <p:spPr>
          <a:xfrm>
            <a:off x="4684864" y="7827003"/>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58" name="Group 58"/>
          <p:cNvGrpSpPr/>
          <p:nvPr/>
        </p:nvGrpSpPr>
        <p:grpSpPr>
          <a:xfrm>
            <a:off x="1186418" y="7874628"/>
            <a:ext cx="2556223" cy="2045377"/>
            <a:chOff x="0" y="0"/>
            <a:chExt cx="700148" cy="560228"/>
          </a:xfrm>
        </p:grpSpPr>
        <p:sp>
          <p:nvSpPr>
            <p:cNvPr id="59" name="Freeform 59"/>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0" name="TextBox 60"/>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2" name="Table 62"/>
          <p:cNvGraphicFramePr>
            <a:graphicFrameLocks noGrp="1"/>
          </p:cNvGraphicFramePr>
          <p:nvPr/>
        </p:nvGraphicFramePr>
        <p:xfrm>
          <a:off x="11514084" y="9581192"/>
          <a:ext cx="658268" cy="162967"/>
        </p:xfrm>
        <a:graphic>
          <a:graphicData uri="http://schemas.openxmlformats.org/drawingml/2006/table">
            <a:tbl>
              <a:tblPr/>
              <a:tblGrid>
                <a:gridCol w="483417">
                  <a:extLst>
                    <a:ext uri="{9D8B030D-6E8A-4147-A177-3AD203B41FA5}">
                      <a16:colId xmlns:a16="http://schemas.microsoft.com/office/drawing/2014/main" val="20000"/>
                    </a:ext>
                  </a:extLst>
                </a:gridCol>
                <a:gridCol w="178116">
                  <a:extLst>
                    <a:ext uri="{9D8B030D-6E8A-4147-A177-3AD203B41FA5}">
                      <a16:colId xmlns:a16="http://schemas.microsoft.com/office/drawing/2014/main" val="20001"/>
                    </a:ext>
                  </a:extLst>
                </a:gridCol>
              </a:tblGrid>
              <a:tr h="0">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42"/>
                        </a:lnSpc>
                        <a:defRPr/>
                      </a:pPr>
                      <a:endParaRPr lang="en-US" sz="1100"/>
                    </a:p>
                  </a:txBody>
                  <a:tcPr marL="76358" marR="76358" marT="76358" marB="7635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3" name="TextBox 63"/>
          <p:cNvSpPr txBox="1"/>
          <p:nvPr/>
        </p:nvSpPr>
        <p:spPr>
          <a:xfrm>
            <a:off x="11888140" y="9396604"/>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Data</a:t>
            </a:r>
          </a:p>
        </p:txBody>
      </p:sp>
      <p:sp>
        <p:nvSpPr>
          <p:cNvPr id="64" name="TextBox 64"/>
          <p:cNvSpPr txBox="1"/>
          <p:nvPr/>
        </p:nvSpPr>
        <p:spPr>
          <a:xfrm>
            <a:off x="12709270" y="9421721"/>
            <a:ext cx="447074" cy="145509"/>
          </a:xfrm>
          <a:prstGeom prst="rect">
            <a:avLst/>
          </a:prstGeom>
        </p:spPr>
        <p:txBody>
          <a:bodyPr lIns="0" tIns="0" rIns="0" bIns="0" rtlCol="0" anchor="t">
            <a:spAutoFit/>
          </a:bodyPr>
          <a:lstStyle/>
          <a:p>
            <a:pPr algn="ctr">
              <a:lnSpc>
                <a:spcPts val="1209"/>
              </a:lnSpc>
              <a:spcBef>
                <a:spcPct val="0"/>
              </a:spcBef>
            </a:pPr>
            <a:r>
              <a:rPr lang="en-US" sz="863" b="1">
                <a:solidFill>
                  <a:srgbClr val="000000"/>
                </a:solidFill>
                <a:latin typeface="Open Sans Bold"/>
                <a:ea typeface="Open Sans Bold"/>
                <a:cs typeface="Open Sans Bold"/>
                <a:sym typeface="Open Sans Bold"/>
              </a:rPr>
              <a:t>Pointer</a:t>
            </a:r>
          </a:p>
        </p:txBody>
      </p:sp>
      <p:grpSp>
        <p:nvGrpSpPr>
          <p:cNvPr id="65" name="Group 65"/>
          <p:cNvGrpSpPr/>
          <p:nvPr/>
        </p:nvGrpSpPr>
        <p:grpSpPr>
          <a:xfrm>
            <a:off x="11947185" y="9030180"/>
            <a:ext cx="783945" cy="260553"/>
            <a:chOff x="0" y="0"/>
            <a:chExt cx="464201" cy="154282"/>
          </a:xfrm>
        </p:grpSpPr>
        <p:sp>
          <p:nvSpPr>
            <p:cNvPr id="66" name="Freeform 6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7" name="TextBox 6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8" name="TextBox 68"/>
          <p:cNvSpPr txBox="1"/>
          <p:nvPr/>
        </p:nvSpPr>
        <p:spPr>
          <a:xfrm>
            <a:off x="12104939" y="9043601"/>
            <a:ext cx="447074" cy="195743"/>
          </a:xfrm>
          <a:prstGeom prst="rect">
            <a:avLst/>
          </a:prstGeom>
        </p:spPr>
        <p:txBody>
          <a:bodyPr lIns="0" tIns="0" rIns="0" bIns="0" rtlCol="0" anchor="t">
            <a:spAutoFit/>
          </a:bodyPr>
          <a:lstStyle/>
          <a:p>
            <a:pPr algn="ctr">
              <a:lnSpc>
                <a:spcPts val="1624"/>
              </a:lnSpc>
              <a:spcBef>
                <a:spcPct val="0"/>
              </a:spcBef>
            </a:pPr>
            <a:r>
              <a:rPr lang="en-US" sz="1160" b="1">
                <a:solidFill>
                  <a:srgbClr val="000000"/>
                </a:solidFill>
                <a:latin typeface="Open Sans Bold"/>
                <a:ea typeface="Open Sans Bold"/>
                <a:cs typeface="Open Sans Bold"/>
                <a:sym typeface="Open Sans Bold"/>
              </a:rPr>
              <a:t>Node</a:t>
            </a:r>
          </a:p>
        </p:txBody>
      </p:sp>
      <p:sp>
        <p:nvSpPr>
          <p:cNvPr id="69" name="TextBox 69"/>
          <p:cNvSpPr txBox="1"/>
          <p:nvPr/>
        </p:nvSpPr>
        <p:spPr>
          <a:xfrm>
            <a:off x="11697161" y="9625019"/>
            <a:ext cx="854851" cy="290346"/>
          </a:xfrm>
          <a:prstGeom prst="rect">
            <a:avLst/>
          </a:prstGeom>
        </p:spPr>
        <p:txBody>
          <a:bodyPr lIns="0" tIns="0" rIns="0" bIns="0" rtlCol="0" anchor="t">
            <a:spAutoFit/>
          </a:bodyPr>
          <a:lstStyle/>
          <a:p>
            <a:pPr algn="ctr">
              <a:lnSpc>
                <a:spcPts val="2473"/>
              </a:lnSpc>
              <a:spcBef>
                <a:spcPct val="0"/>
              </a:spcBef>
            </a:pPr>
            <a:r>
              <a:rPr lang="en-US" sz="1767" b="1" i="1">
                <a:solidFill>
                  <a:srgbClr val="FFFFFF"/>
                </a:solidFill>
                <a:latin typeface="Open Sans Bold Italics"/>
                <a:ea typeface="Open Sans Bold Italics"/>
                <a:cs typeface="Open Sans Bold Italics"/>
                <a:sym typeface="Open Sans Bold Italics"/>
              </a:rPr>
              <a:t>5</a:t>
            </a:r>
          </a:p>
        </p:txBody>
      </p:sp>
      <p:sp>
        <p:nvSpPr>
          <p:cNvPr id="70" name="TextBox 70"/>
          <p:cNvSpPr txBox="1"/>
          <p:nvPr/>
        </p:nvSpPr>
        <p:spPr>
          <a:xfrm>
            <a:off x="4837013" y="1381516"/>
            <a:ext cx="11573167" cy="5901309"/>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find_in_ordered_list(head, target):</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while current_node is not None and current_node.data &lt; target:</a:t>
            </a:r>
          </a:p>
          <a:p>
            <a:pPr algn="l">
              <a:lnSpc>
                <a:spcPts val="2331"/>
              </a:lnSpc>
            </a:pPr>
            <a:r>
              <a:rPr lang="en-US" sz="1665">
                <a:solidFill>
                  <a:srgbClr val="000000"/>
                </a:solidFill>
                <a:latin typeface="Code Pro"/>
                <a:ea typeface="Code Pro"/>
                <a:cs typeface="Code Pro"/>
                <a:sym typeface="Code Pro"/>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if current_node is not None and current_node.data == target:</a:t>
            </a:r>
          </a:p>
          <a:p>
            <a:pPr algn="l">
              <a:lnSpc>
                <a:spcPts val="2331"/>
              </a:lnSpc>
            </a:pPr>
            <a:r>
              <a:rPr lang="en-US" sz="1665">
                <a:solidFill>
                  <a:srgbClr val="000000"/>
                </a:solidFill>
                <a:latin typeface="Code Pro"/>
                <a:ea typeface="Code Pro"/>
                <a:cs typeface="Code Pro"/>
                <a:sym typeface="Code Pro"/>
              </a:rPr>
              <a:t>        return current_node</a:t>
            </a:r>
          </a:p>
          <a:p>
            <a:pPr algn="l">
              <a:lnSpc>
                <a:spcPts val="2331"/>
              </a:lnSpc>
            </a:pPr>
            <a:r>
              <a:rPr lang="en-US" sz="1665">
                <a:solidFill>
                  <a:srgbClr val="000000"/>
                </a:solidFill>
                <a:latin typeface="Code Pro"/>
                <a:ea typeface="Code Pro"/>
                <a:cs typeface="Code Pro"/>
                <a:sym typeface="Code Pro"/>
              </a:rPr>
              <a:t>    else:</a:t>
            </a:r>
          </a:p>
          <a:p>
            <a:pPr algn="l">
              <a:lnSpc>
                <a:spcPts val="2331"/>
              </a:lnSpc>
            </a:pPr>
            <a:r>
              <a:rPr lang="en-US" sz="1665">
                <a:solidFill>
                  <a:srgbClr val="000000"/>
                </a:solidFill>
                <a:latin typeface="Code Pro"/>
                <a:ea typeface="Code Pro"/>
                <a:cs typeface="Code Pro"/>
                <a:sym typeface="Code Pro"/>
              </a:rPr>
              <a:t>        return None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target_value = 5</a:t>
            </a:r>
          </a:p>
          <a:p>
            <a:pPr algn="l">
              <a:lnSpc>
                <a:spcPts val="2331"/>
              </a:lnSpc>
            </a:pPr>
            <a:r>
              <a:rPr lang="en-US" sz="1665">
                <a:solidFill>
                  <a:srgbClr val="000000"/>
                </a:solidFill>
                <a:latin typeface="Code Pro"/>
                <a:ea typeface="Code Pro"/>
                <a:cs typeface="Code Pro"/>
                <a:sym typeface="Code Pro"/>
              </a:rPr>
              <a:t>found_node = find_in_ordered_list(head, target_value)</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b="1">
                <a:solidFill>
                  <a:srgbClr val="642EC7"/>
                </a:solidFill>
                <a:latin typeface="Code Pro Bold"/>
                <a:ea typeface="Code Pro Bold"/>
                <a:cs typeface="Code Pro Bold"/>
                <a:sym typeface="Code Pro Bold"/>
              </a:rPr>
              <a:t>if found_node is not None:</a:t>
            </a:r>
          </a:p>
          <a:p>
            <a:pPr algn="l">
              <a:lnSpc>
                <a:spcPts val="2331"/>
              </a:lnSpc>
            </a:pPr>
            <a:r>
              <a:rPr lang="en-US" sz="1665" b="1">
                <a:solidFill>
                  <a:srgbClr val="642EC7"/>
                </a:solidFill>
                <a:latin typeface="Code Pro Bold"/>
                <a:ea typeface="Code Pro Bold"/>
                <a:cs typeface="Code Pro Bold"/>
                <a:sym typeface="Code Pro Bold"/>
              </a:rPr>
              <a:t>    print(f"Node with value {target_value} found.")</a:t>
            </a:r>
          </a:p>
          <a:p>
            <a:pPr algn="l">
              <a:lnSpc>
                <a:spcPts val="2331"/>
              </a:lnSpc>
            </a:pPr>
            <a:r>
              <a:rPr lang="en-US" sz="1665">
                <a:solidFill>
                  <a:srgbClr val="000000"/>
                </a:solidFill>
                <a:latin typeface="Code Pro"/>
                <a:ea typeface="Code Pro"/>
                <a:cs typeface="Code Pro"/>
                <a:sym typeface="Code Pro"/>
              </a:rPr>
              <a:t>else:</a:t>
            </a:r>
          </a:p>
          <a:p>
            <a:pPr algn="l">
              <a:lnSpc>
                <a:spcPts val="2331"/>
              </a:lnSpc>
            </a:pPr>
            <a:r>
              <a:rPr lang="en-US" sz="1665">
                <a:solidFill>
                  <a:srgbClr val="000000"/>
                </a:solidFill>
                <a:latin typeface="Code Pro"/>
                <a:ea typeface="Code Pro"/>
                <a:cs typeface="Code Pro"/>
                <a:sym typeface="Code Pro"/>
              </a:rPr>
              <a:t>    print(f"Node with value {target_value} not found.")</a:t>
            </a:r>
          </a:p>
          <a:p>
            <a:pPr algn="l">
              <a:lnSpc>
                <a:spcPts val="2331"/>
              </a:lnSpc>
            </a:pPr>
            <a:endParaRPr lang="en-US" sz="1665">
              <a:solidFill>
                <a:srgbClr val="000000"/>
              </a:solidFill>
              <a:latin typeface="Code Pro"/>
              <a:ea typeface="Code Pro"/>
              <a:cs typeface="Code Pro"/>
              <a:sym typeface="Code Pro"/>
            </a:endParaRPr>
          </a:p>
        </p:txBody>
      </p:sp>
      <p:sp>
        <p:nvSpPr>
          <p:cNvPr id="71" name="AutoShape 71"/>
          <p:cNvSpPr/>
          <p:nvPr/>
        </p:nvSpPr>
        <p:spPr>
          <a:xfrm>
            <a:off x="10802175" y="9794004"/>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2" name="AutoShape 72"/>
          <p:cNvSpPr/>
          <p:nvPr/>
        </p:nvSpPr>
        <p:spPr>
          <a:xfrm>
            <a:off x="12932807" y="9774159"/>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3" name="Freeform 73"/>
          <p:cNvSpPr/>
          <p:nvPr/>
        </p:nvSpPr>
        <p:spPr>
          <a:xfrm rot="5334034">
            <a:off x="11862990" y="8410752"/>
            <a:ext cx="653575" cy="275318"/>
          </a:xfrm>
          <a:custGeom>
            <a:avLst/>
            <a:gdLst/>
            <a:ahLst/>
            <a:cxnLst/>
            <a:rect l="l" t="t" r="r" b="b"/>
            <a:pathLst>
              <a:path w="653575" h="275318">
                <a:moveTo>
                  <a:pt x="0" y="0"/>
                </a:moveTo>
                <a:lnTo>
                  <a:pt x="653575" y="0"/>
                </a:lnTo>
                <a:lnTo>
                  <a:pt x="653575" y="275318"/>
                </a:lnTo>
                <a:lnTo>
                  <a:pt x="0" y="275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11223211" y="7800887"/>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5" name="TextBox 75"/>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58349" y="3836425"/>
            <a:ext cx="3029349" cy="2327442"/>
            <a:chOff x="0" y="0"/>
            <a:chExt cx="951477" cy="731018"/>
          </a:xfrm>
        </p:grpSpPr>
        <p:sp>
          <p:nvSpPr>
            <p:cNvPr id="7" name="Freeform 7"/>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8" name="TextBox 8"/>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987058" y="4349470"/>
            <a:ext cx="1771930" cy="1129904"/>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Creating a linked list</a:t>
            </a:r>
          </a:p>
        </p:txBody>
      </p:sp>
      <p:grpSp>
        <p:nvGrpSpPr>
          <p:cNvPr id="10" name="Group 10"/>
          <p:cNvGrpSpPr/>
          <p:nvPr/>
        </p:nvGrpSpPr>
        <p:grpSpPr>
          <a:xfrm>
            <a:off x="3893366" y="3836425"/>
            <a:ext cx="3029349" cy="2327442"/>
            <a:chOff x="0" y="0"/>
            <a:chExt cx="951477" cy="731018"/>
          </a:xfrm>
        </p:grpSpPr>
        <p:sp>
          <p:nvSpPr>
            <p:cNvPr id="11" name="Freeform 11"/>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2" name="TextBox 12"/>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1121233" y="3836425"/>
            <a:ext cx="3029349" cy="2327442"/>
            <a:chOff x="0" y="0"/>
            <a:chExt cx="951477" cy="731018"/>
          </a:xfrm>
        </p:grpSpPr>
        <p:sp>
          <p:nvSpPr>
            <p:cNvPr id="14" name="Freeform 14"/>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5" name="TextBox 15"/>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1409354" y="3774398"/>
            <a:ext cx="2453108" cy="2280048"/>
          </a:xfrm>
          <a:prstGeom prst="rect">
            <a:avLst/>
          </a:prstGeom>
        </p:spPr>
        <p:txBody>
          <a:bodyPr lIns="0" tIns="0" rIns="0" bIns="0" rtlCol="0" anchor="t">
            <a:spAutoFit/>
          </a:bodyPr>
          <a:lstStyle/>
          <a:p>
            <a:pPr algn="ctr">
              <a:lnSpc>
                <a:spcPts val="4528"/>
              </a:lnSpc>
            </a:pPr>
            <a:r>
              <a:rPr lang="en-US" sz="2515">
                <a:solidFill>
                  <a:srgbClr val="FFFFFF"/>
                </a:solidFill>
                <a:latin typeface="Poppins"/>
                <a:ea typeface="Poppins"/>
                <a:cs typeface="Poppins"/>
                <a:sym typeface="Poppins"/>
              </a:rPr>
              <a:t>Delete a node from an ordered linked list</a:t>
            </a:r>
          </a:p>
        </p:txBody>
      </p:sp>
      <p:grpSp>
        <p:nvGrpSpPr>
          <p:cNvPr id="17" name="Group 17"/>
          <p:cNvGrpSpPr/>
          <p:nvPr/>
        </p:nvGrpSpPr>
        <p:grpSpPr>
          <a:xfrm>
            <a:off x="14653770" y="3836425"/>
            <a:ext cx="3029349" cy="2327442"/>
            <a:chOff x="0" y="0"/>
            <a:chExt cx="951477" cy="731018"/>
          </a:xfrm>
        </p:grpSpPr>
        <p:sp>
          <p:nvSpPr>
            <p:cNvPr id="18" name="Freeform 18"/>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9" name="TextBox 19"/>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14941306" y="3774398"/>
            <a:ext cx="2400640"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Access all nodes stored in the linked list</a:t>
            </a:r>
          </a:p>
        </p:txBody>
      </p:sp>
      <p:sp>
        <p:nvSpPr>
          <p:cNvPr id="21" name="TextBox 21"/>
          <p:cNvSpPr txBox="1"/>
          <p:nvPr/>
        </p:nvSpPr>
        <p:spPr>
          <a:xfrm>
            <a:off x="4073395" y="3774398"/>
            <a:ext cx="2666810"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Insert a new node into an ordered linked list</a:t>
            </a:r>
          </a:p>
        </p:txBody>
      </p:sp>
      <p:grpSp>
        <p:nvGrpSpPr>
          <p:cNvPr id="22" name="Group 22"/>
          <p:cNvGrpSpPr/>
          <p:nvPr/>
        </p:nvGrpSpPr>
        <p:grpSpPr>
          <a:xfrm>
            <a:off x="7498234" y="3836425"/>
            <a:ext cx="3029349" cy="2327442"/>
            <a:chOff x="0" y="0"/>
            <a:chExt cx="951477" cy="731018"/>
          </a:xfrm>
        </p:grpSpPr>
        <p:sp>
          <p:nvSpPr>
            <p:cNvPr id="23" name="Freeform 23"/>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24" name="TextBox 24"/>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7786354" y="3774398"/>
            <a:ext cx="2453108"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Find an element in an ordered linked list</a:t>
            </a:r>
          </a:p>
        </p:txBody>
      </p:sp>
      <p:sp>
        <p:nvSpPr>
          <p:cNvPr id="26" name="TextBox 26"/>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89933"/>
            <a:ext cx="11995363" cy="6656120"/>
            <a:chOff x="0" y="0"/>
            <a:chExt cx="3159272" cy="1753052"/>
          </a:xfrm>
        </p:grpSpPr>
        <p:sp>
          <p:nvSpPr>
            <p:cNvPr id="11" name="Freeform 11"/>
            <p:cNvSpPr/>
            <p:nvPr/>
          </p:nvSpPr>
          <p:spPr>
            <a:xfrm>
              <a:off x="0" y="0"/>
              <a:ext cx="3159272" cy="1753052"/>
            </a:xfrm>
            <a:custGeom>
              <a:avLst/>
              <a:gdLst/>
              <a:ahLst/>
              <a:cxnLst/>
              <a:rect l="l" t="t" r="r" b="b"/>
              <a:pathLst>
                <a:path w="3159272" h="1753052">
                  <a:moveTo>
                    <a:pt x="0" y="0"/>
                  </a:moveTo>
                  <a:lnTo>
                    <a:pt x="3159272" y="0"/>
                  </a:lnTo>
                  <a:lnTo>
                    <a:pt x="3159272" y="1753052"/>
                  </a:lnTo>
                  <a:lnTo>
                    <a:pt x="0" y="1753052"/>
                  </a:lnTo>
                  <a:close/>
                </a:path>
              </a:pathLst>
            </a:custGeom>
            <a:solidFill>
              <a:srgbClr val="F4F2F2"/>
            </a:solidFill>
          </p:spPr>
          <p:txBody>
            <a:bodyPr/>
            <a:lstStyle/>
            <a:p>
              <a:endParaRPr lang="en-PH"/>
            </a:p>
          </p:txBody>
        </p:sp>
        <p:sp>
          <p:nvSpPr>
            <p:cNvPr id="12" name="TextBox 12"/>
            <p:cNvSpPr txBox="1"/>
            <p:nvPr/>
          </p:nvSpPr>
          <p:spPr>
            <a:xfrm>
              <a:off x="0" y="-28575"/>
              <a:ext cx="3159272" cy="1781627"/>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4959694" y="9700899"/>
          <a:ext cx="712226" cy="176326"/>
        </p:xfrm>
        <a:graphic>
          <a:graphicData uri="http://schemas.openxmlformats.org/drawingml/2006/table">
            <a:tbl>
              <a:tblPr/>
              <a:tblGrid>
                <a:gridCol w="523043">
                  <a:extLst>
                    <a:ext uri="{9D8B030D-6E8A-4147-A177-3AD203B41FA5}">
                      <a16:colId xmlns:a16="http://schemas.microsoft.com/office/drawing/2014/main" val="20000"/>
                    </a:ext>
                  </a:extLst>
                </a:gridCol>
                <a:gridCol w="189183">
                  <a:extLst>
                    <a:ext uri="{9D8B030D-6E8A-4147-A177-3AD203B41FA5}">
                      <a16:colId xmlns:a16="http://schemas.microsoft.com/office/drawing/2014/main" val="20001"/>
                    </a:ext>
                  </a:extLst>
                </a:gridCol>
              </a:tblGrid>
              <a:tr h="176326">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035240" y="9700899"/>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970622" y="9633015"/>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305946" y="9909999"/>
            <a:ext cx="628779"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394009" y="9131656"/>
            <a:ext cx="774100" cy="257281"/>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549781" y="914467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21" name="TextBox 21"/>
          <p:cNvSpPr txBox="1"/>
          <p:nvPr/>
        </p:nvSpPr>
        <p:spPr>
          <a:xfrm>
            <a:off x="5329052" y="94946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2" name="TextBox 22"/>
          <p:cNvSpPr txBox="1"/>
          <p:nvPr/>
        </p:nvSpPr>
        <p:spPr>
          <a:xfrm>
            <a:off x="6139869" y="95290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404598" y="951574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4" name="TextBox 24"/>
          <p:cNvSpPr txBox="1"/>
          <p:nvPr/>
        </p:nvSpPr>
        <p:spPr>
          <a:xfrm>
            <a:off x="8215416" y="9550068"/>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8973662" y="9689284"/>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430971" y="99016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343020" y="950412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8" name="TextBox 28"/>
          <p:cNvSpPr txBox="1"/>
          <p:nvPr/>
        </p:nvSpPr>
        <p:spPr>
          <a:xfrm>
            <a:off x="10153837" y="953845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070215" y="9649450"/>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446594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3439573" y="94642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2" name="TextBox 32"/>
          <p:cNvSpPr txBox="1"/>
          <p:nvPr/>
        </p:nvSpPr>
        <p:spPr>
          <a:xfrm>
            <a:off x="14250390" y="94986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5339980" y="9450506"/>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4" name="TextBox 34"/>
          <p:cNvSpPr txBox="1"/>
          <p:nvPr/>
        </p:nvSpPr>
        <p:spPr>
          <a:xfrm>
            <a:off x="16150798" y="948483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441316" y="9122316"/>
            <a:ext cx="774100" cy="257281"/>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597089" y="913533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343020" y="9138096"/>
            <a:ext cx="774100" cy="257281"/>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498793" y="915111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3551248" y="9088923"/>
            <a:ext cx="774100" cy="257281"/>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707021"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5398283" y="9088923"/>
            <a:ext cx="774100" cy="257281"/>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5554056"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51" name="TextBox 51"/>
          <p:cNvSpPr txBox="1"/>
          <p:nvPr/>
        </p:nvSpPr>
        <p:spPr>
          <a:xfrm>
            <a:off x="5127724" y="975218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175031"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141692"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238245" y="9692367"/>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Delete a node in an ordered linked list</a:t>
            </a:r>
          </a:p>
        </p:txBody>
      </p:sp>
      <p:sp>
        <p:nvSpPr>
          <p:cNvPr id="56" name="Freeform 56"/>
          <p:cNvSpPr/>
          <p:nvPr/>
        </p:nvSpPr>
        <p:spPr>
          <a:xfrm rot="5400000">
            <a:off x="5283026" y="8618196"/>
            <a:ext cx="612859" cy="258167"/>
          </a:xfrm>
          <a:custGeom>
            <a:avLst/>
            <a:gdLst/>
            <a:ahLst/>
            <a:cxnLst/>
            <a:rect l="l" t="t" r="r" b="b"/>
            <a:pathLst>
              <a:path w="612859" h="258167">
                <a:moveTo>
                  <a:pt x="0" y="0"/>
                </a:moveTo>
                <a:lnTo>
                  <a:pt x="612859" y="0"/>
                </a:lnTo>
                <a:lnTo>
                  <a:pt x="612859" y="258167"/>
                </a:lnTo>
                <a:lnTo>
                  <a:pt x="0" y="2581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7" name="TextBox 57"/>
          <p:cNvSpPr txBox="1"/>
          <p:nvPr/>
        </p:nvSpPr>
        <p:spPr>
          <a:xfrm>
            <a:off x="4625915" y="8017503"/>
            <a:ext cx="1927080" cy="365821"/>
          </a:xfrm>
          <a:prstGeom prst="rect">
            <a:avLst/>
          </a:prstGeom>
        </p:spPr>
        <p:txBody>
          <a:bodyPr lIns="0" tIns="0" rIns="0" bIns="0" rtlCol="0" anchor="t">
            <a:spAutoFit/>
          </a:bodyPr>
          <a:lstStyle/>
          <a:p>
            <a:pPr algn="ctr">
              <a:lnSpc>
                <a:spcPts val="3013"/>
              </a:lnSpc>
              <a:spcBef>
                <a:spcPct val="0"/>
              </a:spcBef>
            </a:pPr>
            <a:r>
              <a:rPr lang="en-US" sz="2152" b="1">
                <a:solidFill>
                  <a:srgbClr val="000000"/>
                </a:solidFill>
                <a:latin typeface="Open Sans Bold"/>
                <a:ea typeface="Open Sans Bold"/>
                <a:cs typeface="Open Sans Bold"/>
                <a:sym typeface="Open Sans Bold"/>
              </a:rPr>
              <a:t>head</a:t>
            </a:r>
          </a:p>
        </p:txBody>
      </p:sp>
      <p:grpSp>
        <p:nvGrpSpPr>
          <p:cNvPr id="58" name="Group 58"/>
          <p:cNvGrpSpPr/>
          <p:nvPr/>
        </p:nvGrpSpPr>
        <p:grpSpPr>
          <a:xfrm>
            <a:off x="1202917" y="8098298"/>
            <a:ext cx="2556223" cy="2045377"/>
            <a:chOff x="0" y="0"/>
            <a:chExt cx="700148" cy="560228"/>
          </a:xfrm>
        </p:grpSpPr>
        <p:sp>
          <p:nvSpPr>
            <p:cNvPr id="59" name="Freeform 59"/>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0" name="TextBox 60"/>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66859" y="8629704"/>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2" name="Table 62"/>
          <p:cNvGraphicFramePr>
            <a:graphicFrameLocks noGrp="1"/>
          </p:cNvGraphicFramePr>
          <p:nvPr/>
        </p:nvGraphicFramePr>
        <p:xfrm>
          <a:off x="11043573" y="9668846"/>
          <a:ext cx="581317" cy="143917"/>
        </p:xfrm>
        <a:graphic>
          <a:graphicData uri="http://schemas.openxmlformats.org/drawingml/2006/table">
            <a:tbl>
              <a:tblPr/>
              <a:tblGrid>
                <a:gridCol w="426907">
                  <a:extLst>
                    <a:ext uri="{9D8B030D-6E8A-4147-A177-3AD203B41FA5}">
                      <a16:colId xmlns:a16="http://schemas.microsoft.com/office/drawing/2014/main" val="20000"/>
                    </a:ext>
                  </a:extLst>
                </a:gridCol>
                <a:gridCol w="168912">
                  <a:extLst>
                    <a:ext uri="{9D8B030D-6E8A-4147-A177-3AD203B41FA5}">
                      <a16:colId xmlns:a16="http://schemas.microsoft.com/office/drawing/2014/main" val="20001"/>
                    </a:ext>
                  </a:extLst>
                </a:gridCol>
              </a:tblGrid>
              <a:tr h="0">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3" name="TextBox 63"/>
          <p:cNvSpPr txBox="1"/>
          <p:nvPr/>
        </p:nvSpPr>
        <p:spPr>
          <a:xfrm>
            <a:off x="11395086" y="9494234"/>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Data</a:t>
            </a:r>
          </a:p>
        </p:txBody>
      </p:sp>
      <p:sp>
        <p:nvSpPr>
          <p:cNvPr id="64" name="TextBox 64"/>
          <p:cNvSpPr txBox="1"/>
          <p:nvPr/>
        </p:nvSpPr>
        <p:spPr>
          <a:xfrm>
            <a:off x="12166731" y="9517837"/>
            <a:ext cx="420131" cy="137888"/>
          </a:xfrm>
          <a:prstGeom prst="rect">
            <a:avLst/>
          </a:prstGeom>
        </p:spPr>
        <p:txBody>
          <a:bodyPr lIns="0" tIns="0" rIns="0" bIns="0" rtlCol="0" anchor="t">
            <a:spAutoFit/>
          </a:bodyPr>
          <a:lstStyle/>
          <a:p>
            <a:pPr algn="ctr">
              <a:lnSpc>
                <a:spcPts val="1136"/>
              </a:lnSpc>
              <a:spcBef>
                <a:spcPct val="0"/>
              </a:spcBef>
            </a:pPr>
            <a:r>
              <a:rPr lang="en-US" sz="811" b="1">
                <a:solidFill>
                  <a:srgbClr val="000000"/>
                </a:solidFill>
                <a:latin typeface="Open Sans Bold"/>
                <a:ea typeface="Open Sans Bold"/>
                <a:cs typeface="Open Sans Bold"/>
                <a:sym typeface="Open Sans Bold"/>
              </a:rPr>
              <a:t>Pointer</a:t>
            </a:r>
          </a:p>
        </p:txBody>
      </p:sp>
      <p:grpSp>
        <p:nvGrpSpPr>
          <p:cNvPr id="65" name="Group 65"/>
          <p:cNvGrpSpPr/>
          <p:nvPr/>
        </p:nvGrpSpPr>
        <p:grpSpPr>
          <a:xfrm>
            <a:off x="11450573" y="9151040"/>
            <a:ext cx="736701" cy="244851"/>
            <a:chOff x="0" y="0"/>
            <a:chExt cx="464201" cy="154282"/>
          </a:xfrm>
        </p:grpSpPr>
        <p:sp>
          <p:nvSpPr>
            <p:cNvPr id="66" name="Freeform 6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7" name="TextBox 6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8" name="TextBox 68"/>
          <p:cNvSpPr txBox="1"/>
          <p:nvPr/>
        </p:nvSpPr>
        <p:spPr>
          <a:xfrm>
            <a:off x="11598820" y="9162505"/>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Node</a:t>
            </a:r>
          </a:p>
        </p:txBody>
      </p:sp>
      <p:sp>
        <p:nvSpPr>
          <p:cNvPr id="69" name="TextBox 69"/>
          <p:cNvSpPr txBox="1"/>
          <p:nvPr/>
        </p:nvSpPr>
        <p:spPr>
          <a:xfrm>
            <a:off x="11215617" y="9698784"/>
            <a:ext cx="803334" cy="284096"/>
          </a:xfrm>
          <a:prstGeom prst="rect">
            <a:avLst/>
          </a:prstGeom>
        </p:spPr>
        <p:txBody>
          <a:bodyPr lIns="0" tIns="0" rIns="0" bIns="0" rtlCol="0" anchor="t">
            <a:spAutoFit/>
          </a:bodyPr>
          <a:lstStyle/>
          <a:p>
            <a:pPr algn="ctr">
              <a:lnSpc>
                <a:spcPts val="2324"/>
              </a:lnSpc>
              <a:spcBef>
                <a:spcPct val="0"/>
              </a:spcBef>
            </a:pPr>
            <a:r>
              <a:rPr lang="en-US" sz="1660" b="1" i="1">
                <a:solidFill>
                  <a:srgbClr val="FFFFFF"/>
                </a:solidFill>
                <a:latin typeface="Open Sans Bold Italics"/>
                <a:ea typeface="Open Sans Bold Italics"/>
                <a:cs typeface="Open Sans Bold Italics"/>
                <a:sym typeface="Open Sans Bold Italics"/>
              </a:rPr>
              <a:t>5</a:t>
            </a:r>
          </a:p>
        </p:txBody>
      </p:sp>
      <p:sp>
        <p:nvSpPr>
          <p:cNvPr id="70" name="TextBox 70"/>
          <p:cNvSpPr txBox="1"/>
          <p:nvPr/>
        </p:nvSpPr>
        <p:spPr>
          <a:xfrm>
            <a:off x="4747310" y="1225076"/>
            <a:ext cx="9944425" cy="6344753"/>
          </a:xfrm>
          <a:prstGeom prst="rect">
            <a:avLst/>
          </a:prstGeom>
        </p:spPr>
        <p:txBody>
          <a:bodyPr lIns="0" tIns="0" rIns="0" bIns="0" rtlCol="0" anchor="t">
            <a:spAutoFit/>
          </a:bodyPr>
          <a:lstStyle/>
          <a:p>
            <a:pPr algn="l">
              <a:lnSpc>
                <a:spcPts val="2002"/>
              </a:lnSpc>
            </a:pPr>
            <a:r>
              <a:rPr lang="en-US" sz="1430">
                <a:solidFill>
                  <a:srgbClr val="000000"/>
                </a:solidFill>
                <a:latin typeface="Code Pro"/>
                <a:ea typeface="Code Pro"/>
                <a:cs typeface="Code Pro"/>
                <a:sym typeface="Code Pro"/>
              </a:rPr>
              <a:t>def delete_node(head, target):</a:t>
            </a:r>
          </a:p>
          <a:p>
            <a:pPr algn="l">
              <a:lnSpc>
                <a:spcPts val="2002"/>
              </a:lnSpc>
            </a:pPr>
            <a:r>
              <a:rPr lang="en-US" sz="1430">
                <a:solidFill>
                  <a:srgbClr val="000000"/>
                </a:solidFill>
                <a:latin typeface="Code Pro"/>
                <a:ea typeface="Code Pro"/>
                <a:cs typeface="Code Pro"/>
                <a:sym typeface="Code Pro"/>
              </a:rPr>
              <a:t>    # Handle the case where the head itself needs to be deleted</a:t>
            </a:r>
          </a:p>
          <a:p>
            <a:pPr algn="l">
              <a:lnSpc>
                <a:spcPts val="2002"/>
              </a:lnSpc>
            </a:pPr>
            <a:r>
              <a:rPr lang="en-US" sz="1430">
                <a:solidFill>
                  <a:srgbClr val="000000"/>
                </a:solidFill>
                <a:latin typeface="Code Pro"/>
                <a:ea typeface="Code Pro"/>
                <a:cs typeface="Code Pro"/>
                <a:sym typeface="Code Pro"/>
              </a:rPr>
              <a:t>    if head is not None and head.data == target:</a:t>
            </a:r>
          </a:p>
          <a:p>
            <a:pPr algn="l">
              <a:lnSpc>
                <a:spcPts val="2002"/>
              </a:lnSpc>
            </a:pPr>
            <a:r>
              <a:rPr lang="en-US" sz="1430">
                <a:solidFill>
                  <a:srgbClr val="000000"/>
                </a:solidFill>
                <a:latin typeface="Code Pro"/>
                <a:ea typeface="Code Pro"/>
                <a:cs typeface="Code Pro"/>
                <a:sym typeface="Code Pro"/>
              </a:rPr>
              <a:t>        new_head = head.next_node</a:t>
            </a:r>
          </a:p>
          <a:p>
            <a:pPr algn="l">
              <a:lnSpc>
                <a:spcPts val="2002"/>
              </a:lnSpc>
            </a:pPr>
            <a:r>
              <a:rPr lang="en-US" sz="1430">
                <a:solidFill>
                  <a:srgbClr val="000000"/>
                </a:solidFill>
                <a:latin typeface="Code Pro"/>
                <a:ea typeface="Code Pro"/>
                <a:cs typeface="Code Pro"/>
                <a:sym typeface="Code Pro"/>
              </a:rPr>
              <a:t>        del head  # Delete the original head</a:t>
            </a:r>
          </a:p>
          <a:p>
            <a:pPr algn="l">
              <a:lnSpc>
                <a:spcPts val="2002"/>
              </a:lnSpc>
            </a:pPr>
            <a:r>
              <a:rPr lang="en-US" sz="1430">
                <a:solidFill>
                  <a:srgbClr val="000000"/>
                </a:solidFill>
                <a:latin typeface="Code Pro"/>
                <a:ea typeface="Code Pro"/>
                <a:cs typeface="Code Pro"/>
                <a:sym typeface="Code Pro"/>
              </a:rPr>
              <a:t>        return new_head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current_node = head</a:t>
            </a:r>
          </a:p>
          <a:p>
            <a:pPr algn="l">
              <a:lnSpc>
                <a:spcPts val="2002"/>
              </a:lnSpc>
            </a:pPr>
            <a:r>
              <a:rPr lang="en-US" sz="1430">
                <a:solidFill>
                  <a:srgbClr val="000000"/>
                </a:solidFill>
                <a:latin typeface="Code Pro"/>
                <a:ea typeface="Code Pro"/>
                <a:cs typeface="Code Pro"/>
                <a:sym typeface="Code Pro"/>
              </a:rPr>
              <a:t>    previous_node = None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 Traverse the list to find the node to be deleted</a:t>
            </a:r>
          </a:p>
          <a:p>
            <a:pPr algn="l">
              <a:lnSpc>
                <a:spcPts val="2002"/>
              </a:lnSpc>
            </a:pPr>
            <a:r>
              <a:rPr lang="en-US" sz="1430">
                <a:solidFill>
                  <a:srgbClr val="000000"/>
                </a:solidFill>
                <a:latin typeface="Code Pro"/>
                <a:ea typeface="Code Pro"/>
                <a:cs typeface="Code Pro"/>
                <a:sym typeface="Code Pro"/>
              </a:rPr>
              <a:t>    while current_node is not None and current_node.data &lt; target:</a:t>
            </a:r>
          </a:p>
          <a:p>
            <a:pPr algn="l">
              <a:lnSpc>
                <a:spcPts val="2002"/>
              </a:lnSpc>
            </a:pPr>
            <a:r>
              <a:rPr lang="en-US" sz="1430">
                <a:solidFill>
                  <a:srgbClr val="000000"/>
                </a:solidFill>
                <a:latin typeface="Code Pro"/>
                <a:ea typeface="Code Pro"/>
                <a:cs typeface="Code Pro"/>
                <a:sym typeface="Code Pro"/>
              </a:rPr>
              <a:t>        previous_node = current_node</a:t>
            </a:r>
          </a:p>
          <a:p>
            <a:pPr algn="l">
              <a:lnSpc>
                <a:spcPts val="2002"/>
              </a:lnSpc>
            </a:pPr>
            <a:r>
              <a:rPr lang="en-US" sz="1430">
                <a:solidFill>
                  <a:srgbClr val="000000"/>
                </a:solidFill>
                <a:latin typeface="Code Pro"/>
                <a:ea typeface="Code Pro"/>
                <a:cs typeface="Code Pro"/>
                <a:sym typeface="Code Pro"/>
              </a:rPr>
              <a:t>        current_node = current_node.next_node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 If the target node is found, delete it</a:t>
            </a:r>
          </a:p>
          <a:p>
            <a:pPr algn="l">
              <a:lnSpc>
                <a:spcPts val="2002"/>
              </a:lnSpc>
            </a:pPr>
            <a:r>
              <a:rPr lang="en-US" sz="1430">
                <a:solidFill>
                  <a:srgbClr val="000000"/>
                </a:solidFill>
                <a:latin typeface="Code Pro"/>
                <a:ea typeface="Code Pro"/>
                <a:cs typeface="Code Pro"/>
                <a:sym typeface="Code Pro"/>
              </a:rPr>
              <a:t>    if current_node is not None and current_node.data == target:</a:t>
            </a:r>
          </a:p>
          <a:p>
            <a:pPr algn="l">
              <a:lnSpc>
                <a:spcPts val="2002"/>
              </a:lnSpc>
            </a:pPr>
            <a:r>
              <a:rPr lang="en-US" sz="1430">
                <a:solidFill>
                  <a:srgbClr val="000000"/>
                </a:solidFill>
                <a:latin typeface="Code Pro"/>
                <a:ea typeface="Code Pro"/>
                <a:cs typeface="Code Pro"/>
                <a:sym typeface="Code Pro"/>
              </a:rPr>
              <a:t>        previous_node.next_node = current_node.next_node</a:t>
            </a:r>
          </a:p>
          <a:p>
            <a:pPr algn="l">
              <a:lnSpc>
                <a:spcPts val="2002"/>
              </a:lnSpc>
            </a:pPr>
            <a:r>
              <a:rPr lang="en-US" sz="1430">
                <a:solidFill>
                  <a:srgbClr val="000000"/>
                </a:solidFill>
                <a:latin typeface="Code Pro"/>
                <a:ea typeface="Code Pro"/>
                <a:cs typeface="Code Pro"/>
                <a:sym typeface="Code Pro"/>
              </a:rPr>
              <a:t>        del current_node</a:t>
            </a:r>
          </a:p>
          <a:p>
            <a:pPr algn="l">
              <a:lnSpc>
                <a:spcPts val="2002"/>
              </a:lnSpc>
            </a:pPr>
            <a:r>
              <a:rPr lang="en-US" sz="1430">
                <a:solidFill>
                  <a:srgbClr val="000000"/>
                </a:solidFill>
                <a:latin typeface="Code Pro"/>
                <a:ea typeface="Code Pro"/>
                <a:cs typeface="Code Pro"/>
                <a:sym typeface="Code Pro"/>
              </a:rPr>
              <a:t>    else:</a:t>
            </a:r>
          </a:p>
          <a:p>
            <a:pPr algn="l">
              <a:lnSpc>
                <a:spcPts val="2002"/>
              </a:lnSpc>
            </a:pPr>
            <a:r>
              <a:rPr lang="en-US" sz="1430">
                <a:solidFill>
                  <a:srgbClr val="000000"/>
                </a:solidFill>
                <a:latin typeface="Code Pro"/>
                <a:ea typeface="Code Pro"/>
                <a:cs typeface="Code Pro"/>
                <a:sym typeface="Code Pro"/>
              </a:rPr>
              <a:t>        print(f"Node with value {target} not found.")</a:t>
            </a:r>
          </a:p>
          <a:p>
            <a:pPr algn="l">
              <a:lnSpc>
                <a:spcPts val="2002"/>
              </a:lnSpc>
            </a:pPr>
            <a:r>
              <a:rPr lang="en-US" sz="1430">
                <a:solidFill>
                  <a:srgbClr val="000000"/>
                </a:solidFill>
                <a:latin typeface="Code Pro"/>
                <a:ea typeface="Code Pro"/>
                <a:cs typeface="Code Pro"/>
                <a:sym typeface="Code Pro"/>
              </a:rPr>
              <a:t>    return 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target_value = 5</a:t>
            </a:r>
          </a:p>
          <a:p>
            <a:pPr algn="l">
              <a:lnSpc>
                <a:spcPts val="2002"/>
              </a:lnSpc>
            </a:pPr>
            <a:r>
              <a:rPr lang="en-US" sz="1430">
                <a:solidFill>
                  <a:srgbClr val="000000"/>
                </a:solidFill>
                <a:latin typeface="Code Pro"/>
                <a:ea typeface="Code Pro"/>
                <a:cs typeface="Code Pro"/>
                <a:sym typeface="Code Pro"/>
              </a:rPr>
              <a:t>ordered_list_head = delete_node(ordered_list_head, target_value)</a:t>
            </a:r>
          </a:p>
        </p:txBody>
      </p:sp>
      <p:sp>
        <p:nvSpPr>
          <p:cNvPr id="71" name="AutoShape 71"/>
          <p:cNvSpPr/>
          <p:nvPr/>
        </p:nvSpPr>
        <p:spPr>
          <a:xfrm>
            <a:off x="10374567" y="98688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2" name="AutoShape 72"/>
          <p:cNvSpPr/>
          <p:nvPr/>
        </p:nvSpPr>
        <p:spPr>
          <a:xfrm>
            <a:off x="1237679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3" name="TextBox 73"/>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64613" y="1174258"/>
            <a:ext cx="17558775"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Binary Search is a fast search algorithm that finds the position of a target value within a </a:t>
            </a:r>
            <a:r>
              <a:rPr lang="en-US" sz="3000" b="1">
                <a:solidFill>
                  <a:srgbClr val="000000"/>
                </a:solidFill>
                <a:latin typeface="Open Sans Bold"/>
                <a:ea typeface="Open Sans Bold"/>
                <a:cs typeface="Open Sans Bold"/>
                <a:sym typeface="Open Sans Bold"/>
              </a:rPr>
              <a:t>sorted list</a:t>
            </a:r>
            <a:r>
              <a:rPr lang="en-US" sz="3000">
                <a:solidFill>
                  <a:srgbClr val="000000"/>
                </a:solidFill>
                <a:latin typeface="Open Sans"/>
                <a:ea typeface="Open Sans"/>
                <a:cs typeface="Open Sans"/>
                <a:sym typeface="Open Sans"/>
              </a:rPr>
              <a:t> by repeatedly dividing the search range in half.</a:t>
            </a:r>
          </a:p>
        </p:txBody>
      </p:sp>
      <p:graphicFrame>
        <p:nvGraphicFramePr>
          <p:cNvPr id="8" name="Table 8"/>
          <p:cNvGraphicFramePr>
            <a:graphicFrameLocks noGrp="1"/>
          </p:cNvGraphicFramePr>
          <p:nvPr/>
        </p:nvGraphicFramePr>
        <p:xfrm>
          <a:off x="364613" y="4921463"/>
          <a:ext cx="5556230" cy="507297"/>
        </p:xfrm>
        <a:graphic>
          <a:graphicData uri="http://schemas.openxmlformats.org/drawingml/2006/table">
            <a:tbl>
              <a:tblPr/>
              <a:tblGrid>
                <a:gridCol w="793747">
                  <a:extLst>
                    <a:ext uri="{9D8B030D-6E8A-4147-A177-3AD203B41FA5}">
                      <a16:colId xmlns:a16="http://schemas.microsoft.com/office/drawing/2014/main" val="20000"/>
                    </a:ext>
                  </a:extLst>
                </a:gridCol>
                <a:gridCol w="793747">
                  <a:extLst>
                    <a:ext uri="{9D8B030D-6E8A-4147-A177-3AD203B41FA5}">
                      <a16:colId xmlns:a16="http://schemas.microsoft.com/office/drawing/2014/main" val="20001"/>
                    </a:ext>
                  </a:extLst>
                </a:gridCol>
                <a:gridCol w="793747">
                  <a:extLst>
                    <a:ext uri="{9D8B030D-6E8A-4147-A177-3AD203B41FA5}">
                      <a16:colId xmlns:a16="http://schemas.microsoft.com/office/drawing/2014/main" val="20002"/>
                    </a:ext>
                  </a:extLst>
                </a:gridCol>
                <a:gridCol w="793747">
                  <a:extLst>
                    <a:ext uri="{9D8B030D-6E8A-4147-A177-3AD203B41FA5}">
                      <a16:colId xmlns:a16="http://schemas.microsoft.com/office/drawing/2014/main" val="20003"/>
                    </a:ext>
                  </a:extLst>
                </a:gridCol>
                <a:gridCol w="793747">
                  <a:extLst>
                    <a:ext uri="{9D8B030D-6E8A-4147-A177-3AD203B41FA5}">
                      <a16:colId xmlns:a16="http://schemas.microsoft.com/office/drawing/2014/main" val="20004"/>
                    </a:ext>
                  </a:extLst>
                </a:gridCol>
                <a:gridCol w="793747">
                  <a:extLst>
                    <a:ext uri="{9D8B030D-6E8A-4147-A177-3AD203B41FA5}">
                      <a16:colId xmlns:a16="http://schemas.microsoft.com/office/drawing/2014/main" val="20005"/>
                    </a:ext>
                  </a:extLst>
                </a:gridCol>
                <a:gridCol w="793747">
                  <a:extLst>
                    <a:ext uri="{9D8B030D-6E8A-4147-A177-3AD203B41FA5}">
                      <a16:colId xmlns:a16="http://schemas.microsoft.com/office/drawing/2014/main" val="20006"/>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11</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12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25</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34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90</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9" name="TextBox 9"/>
          <p:cNvSpPr txBox="1"/>
          <p:nvPr/>
        </p:nvSpPr>
        <p:spPr>
          <a:xfrm>
            <a:off x="364613" y="3849790"/>
            <a:ext cx="1217428"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my_list:</a:t>
            </a:r>
          </a:p>
        </p:txBody>
      </p:sp>
      <p:sp>
        <p:nvSpPr>
          <p:cNvPr id="10" name="TextBox 10"/>
          <p:cNvSpPr txBox="1"/>
          <p:nvPr/>
        </p:nvSpPr>
        <p:spPr>
          <a:xfrm>
            <a:off x="800472"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0</a:t>
            </a:r>
          </a:p>
        </p:txBody>
      </p:sp>
      <p:sp>
        <p:nvSpPr>
          <p:cNvPr id="11" name="TextBox 11"/>
          <p:cNvSpPr txBox="1"/>
          <p:nvPr/>
        </p:nvSpPr>
        <p:spPr>
          <a:xfrm>
            <a:off x="196385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1</a:t>
            </a:r>
          </a:p>
        </p:txBody>
      </p:sp>
      <p:sp>
        <p:nvSpPr>
          <p:cNvPr id="12" name="TextBox 12"/>
          <p:cNvSpPr txBox="1"/>
          <p:nvPr/>
        </p:nvSpPr>
        <p:spPr>
          <a:xfrm>
            <a:off x="3159078"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2</a:t>
            </a:r>
          </a:p>
        </p:txBody>
      </p:sp>
      <p:sp>
        <p:nvSpPr>
          <p:cNvPr id="13" name="TextBox 13"/>
          <p:cNvSpPr txBox="1"/>
          <p:nvPr/>
        </p:nvSpPr>
        <p:spPr>
          <a:xfrm>
            <a:off x="43543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3</a:t>
            </a:r>
          </a:p>
        </p:txBody>
      </p:sp>
      <p:sp>
        <p:nvSpPr>
          <p:cNvPr id="14" name="TextBox 14"/>
          <p:cNvSpPr txBox="1"/>
          <p:nvPr/>
        </p:nvSpPr>
        <p:spPr>
          <a:xfrm>
            <a:off x="55501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4</a:t>
            </a:r>
          </a:p>
        </p:txBody>
      </p:sp>
      <p:sp>
        <p:nvSpPr>
          <p:cNvPr id="15" name="TextBox 15"/>
          <p:cNvSpPr txBox="1"/>
          <p:nvPr/>
        </p:nvSpPr>
        <p:spPr>
          <a:xfrm>
            <a:off x="6669585"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5</a:t>
            </a:r>
          </a:p>
        </p:txBody>
      </p:sp>
      <p:sp>
        <p:nvSpPr>
          <p:cNvPr id="16" name="TextBox 16"/>
          <p:cNvSpPr txBox="1"/>
          <p:nvPr/>
        </p:nvSpPr>
        <p:spPr>
          <a:xfrm>
            <a:off x="7897661"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6</a:t>
            </a:r>
          </a:p>
        </p:txBody>
      </p:sp>
      <p:sp>
        <p:nvSpPr>
          <p:cNvPr id="17" name="TextBox 17"/>
          <p:cNvSpPr txBox="1"/>
          <p:nvPr/>
        </p:nvSpPr>
        <p:spPr>
          <a:xfrm>
            <a:off x="364613" y="7683601"/>
            <a:ext cx="1883154"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target_value:</a:t>
            </a:r>
          </a:p>
        </p:txBody>
      </p:sp>
      <p:graphicFrame>
        <p:nvGraphicFramePr>
          <p:cNvPr id="18" name="Table 18"/>
          <p:cNvGraphicFramePr>
            <a:graphicFrameLocks noGrp="1"/>
          </p:cNvGraphicFramePr>
          <p:nvPr/>
        </p:nvGraphicFramePr>
        <p:xfrm>
          <a:off x="364613" y="8362488"/>
          <a:ext cx="641489" cy="507297"/>
        </p:xfrm>
        <a:graphic>
          <a:graphicData uri="http://schemas.openxmlformats.org/drawingml/2006/table">
            <a:tbl>
              <a:tblPr/>
              <a:tblGrid>
                <a:gridCol w="284972">
                  <a:extLst>
                    <a:ext uri="{9D8B030D-6E8A-4147-A177-3AD203B41FA5}">
                      <a16:colId xmlns:a16="http://schemas.microsoft.com/office/drawing/2014/main" val="20000"/>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extLst>
                  <a:ext uri="{0D108BD9-81ED-4DB2-BD59-A6C34878D82A}">
                    <a16:rowId xmlns:a16="http://schemas.microsoft.com/office/drawing/2014/main" val="10000"/>
                  </a:ext>
                </a:extLst>
              </a:tr>
            </a:tbl>
          </a:graphicData>
        </a:graphic>
      </p:graphicFrame>
      <p:sp>
        <p:nvSpPr>
          <p:cNvPr id="19" name="Freeform 19"/>
          <p:cNvSpPr/>
          <p:nvPr/>
        </p:nvSpPr>
        <p:spPr>
          <a:xfrm rot="-5400000">
            <a:off x="7706154"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0" name="Freeform 20"/>
          <p:cNvSpPr/>
          <p:nvPr/>
        </p:nvSpPr>
        <p:spPr>
          <a:xfrm rot="-5400000">
            <a:off x="579237"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1" name="TextBox 21"/>
          <p:cNvSpPr txBox="1"/>
          <p:nvPr/>
        </p:nvSpPr>
        <p:spPr>
          <a:xfrm>
            <a:off x="676888" y="6309649"/>
            <a:ext cx="379825"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low</a:t>
            </a:r>
          </a:p>
        </p:txBody>
      </p:sp>
      <p:sp>
        <p:nvSpPr>
          <p:cNvPr id="22" name="TextBox 22"/>
          <p:cNvSpPr txBox="1"/>
          <p:nvPr/>
        </p:nvSpPr>
        <p:spPr>
          <a:xfrm>
            <a:off x="7706945" y="628121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high</a:t>
            </a:r>
          </a:p>
        </p:txBody>
      </p:sp>
      <p:sp>
        <p:nvSpPr>
          <p:cNvPr id="23" name="Freeform 23"/>
          <p:cNvSpPr/>
          <p:nvPr/>
        </p:nvSpPr>
        <p:spPr>
          <a:xfrm rot="-5400000">
            <a:off x="4162796" y="593248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4" name="TextBox 24"/>
          <p:cNvSpPr txBox="1"/>
          <p:nvPr/>
        </p:nvSpPr>
        <p:spPr>
          <a:xfrm>
            <a:off x="4163587" y="630964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mid</a:t>
            </a:r>
          </a:p>
        </p:txBody>
      </p:sp>
      <p:grpSp>
        <p:nvGrpSpPr>
          <p:cNvPr id="25" name="Group 25"/>
          <p:cNvGrpSpPr/>
          <p:nvPr/>
        </p:nvGrpSpPr>
        <p:grpSpPr>
          <a:xfrm>
            <a:off x="9963438" y="9525000"/>
            <a:ext cx="7722891" cy="694165"/>
            <a:chOff x="0" y="0"/>
            <a:chExt cx="1912982" cy="171947"/>
          </a:xfrm>
        </p:grpSpPr>
        <p:sp>
          <p:nvSpPr>
            <p:cNvPr id="26" name="Freeform 2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7" name="TextBox 2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9" name="Group 29"/>
          <p:cNvGrpSpPr/>
          <p:nvPr/>
        </p:nvGrpSpPr>
        <p:grpSpPr>
          <a:xfrm>
            <a:off x="764470" y="9525000"/>
            <a:ext cx="7722891" cy="694165"/>
            <a:chOff x="0" y="0"/>
            <a:chExt cx="1912982" cy="171947"/>
          </a:xfrm>
        </p:grpSpPr>
        <p:sp>
          <p:nvSpPr>
            <p:cNvPr id="30" name="Freeform 3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1" name="TextBox 3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2" name="TextBox 32"/>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33" name="Group 33"/>
          <p:cNvGrpSpPr/>
          <p:nvPr/>
        </p:nvGrpSpPr>
        <p:grpSpPr>
          <a:xfrm>
            <a:off x="9463017" y="2106415"/>
            <a:ext cx="8384907" cy="7259628"/>
            <a:chOff x="0" y="0"/>
            <a:chExt cx="2208371" cy="1912001"/>
          </a:xfrm>
        </p:grpSpPr>
        <p:sp>
          <p:nvSpPr>
            <p:cNvPr id="34" name="Freeform 34"/>
            <p:cNvSpPr/>
            <p:nvPr/>
          </p:nvSpPr>
          <p:spPr>
            <a:xfrm>
              <a:off x="0" y="0"/>
              <a:ext cx="2208371" cy="1912001"/>
            </a:xfrm>
            <a:custGeom>
              <a:avLst/>
              <a:gdLst/>
              <a:ahLst/>
              <a:cxnLst/>
              <a:rect l="l" t="t" r="r" b="b"/>
              <a:pathLst>
                <a:path w="2208371" h="1912001">
                  <a:moveTo>
                    <a:pt x="0" y="0"/>
                  </a:moveTo>
                  <a:lnTo>
                    <a:pt x="2208371" y="0"/>
                  </a:lnTo>
                  <a:lnTo>
                    <a:pt x="2208371" y="1912001"/>
                  </a:lnTo>
                  <a:lnTo>
                    <a:pt x="0" y="1912001"/>
                  </a:lnTo>
                  <a:close/>
                </a:path>
              </a:pathLst>
            </a:custGeom>
            <a:solidFill>
              <a:srgbClr val="F4F2F2"/>
            </a:solidFill>
          </p:spPr>
          <p:txBody>
            <a:bodyPr/>
            <a:lstStyle/>
            <a:p>
              <a:endParaRPr lang="en-PH"/>
            </a:p>
          </p:txBody>
        </p:sp>
        <p:sp>
          <p:nvSpPr>
            <p:cNvPr id="35" name="TextBox 35"/>
            <p:cNvSpPr txBox="1"/>
            <p:nvPr/>
          </p:nvSpPr>
          <p:spPr>
            <a:xfrm>
              <a:off x="0" y="-28575"/>
              <a:ext cx="2208371" cy="1940576"/>
            </a:xfrm>
            <a:prstGeom prst="rect">
              <a:avLst/>
            </a:prstGeom>
          </p:spPr>
          <p:txBody>
            <a:bodyPr lIns="50800" tIns="50800" rIns="50800" bIns="50800" rtlCol="0" anchor="ctr"/>
            <a:lstStyle/>
            <a:p>
              <a:pPr algn="ctr">
                <a:lnSpc>
                  <a:spcPts val="2595"/>
                </a:lnSpc>
              </a:pPr>
              <a:endParaRPr/>
            </a:p>
          </p:txBody>
        </p:sp>
      </p:grpSp>
      <p:sp>
        <p:nvSpPr>
          <p:cNvPr id="36" name="TextBox 36"/>
          <p:cNvSpPr txBox="1"/>
          <p:nvPr/>
        </p:nvSpPr>
        <p:spPr>
          <a:xfrm>
            <a:off x="9623071" y="2261780"/>
            <a:ext cx="8064801" cy="703550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my_list = [11, 12, 22, 25, 34, 64, 90]</a:t>
            </a:r>
          </a:p>
          <a:p>
            <a:pPr algn="l">
              <a:lnSpc>
                <a:spcPts val="2816"/>
              </a:lnSpc>
            </a:pPr>
            <a:r>
              <a:rPr lang="en-US" sz="2011">
                <a:solidFill>
                  <a:srgbClr val="000000"/>
                </a:solidFill>
                <a:latin typeface="Code Pro"/>
                <a:ea typeface="Code Pro"/>
                <a:cs typeface="Code Pro"/>
                <a:sym typeface="Code Pro"/>
              </a:rPr>
              <a:t>target_value = 64</a:t>
            </a:r>
          </a:p>
          <a:p>
            <a:pPr algn="l">
              <a:lnSpc>
                <a:spcPts val="2816"/>
              </a:lnSpc>
            </a:pPr>
            <a:r>
              <a:rPr lang="en-US" sz="2011">
                <a:solidFill>
                  <a:srgbClr val="000000"/>
                </a:solidFill>
                <a:latin typeface="Code Pro"/>
                <a:ea typeface="Code Pro"/>
                <a:cs typeface="Code Pro"/>
                <a:sym typeface="Code Pro"/>
              </a:rPr>
              <a:t>found = False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low, high = 0, len(my_list)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b="1">
                <a:solidFill>
                  <a:srgbClr val="642EC7"/>
                </a:solidFill>
                <a:latin typeface="Code Pro Bold"/>
                <a:ea typeface="Code Pro Bold"/>
                <a:cs typeface="Code Pro Bold"/>
                <a:sym typeface="Code Pro Bold"/>
              </a:rPr>
              <a:t>while low &lt;= high:</a:t>
            </a:r>
          </a:p>
          <a:p>
            <a:pPr algn="l">
              <a:lnSpc>
                <a:spcPts val="2816"/>
              </a:lnSpc>
            </a:pPr>
            <a:r>
              <a:rPr lang="en-US" sz="2011" b="1">
                <a:solidFill>
                  <a:srgbClr val="642EC7"/>
                </a:solidFill>
                <a:latin typeface="Code Pro Bold"/>
                <a:ea typeface="Code Pro Bold"/>
                <a:cs typeface="Code Pro Bold"/>
                <a:sym typeface="Code Pro Bold"/>
              </a:rPr>
              <a:t>    mid = (low + high) // 2</a:t>
            </a:r>
          </a:p>
          <a:p>
            <a:pPr algn="l">
              <a:lnSpc>
                <a:spcPts val="2816"/>
              </a:lnSpc>
            </a:pPr>
            <a:r>
              <a:rPr lang="en-US" sz="2011">
                <a:solidFill>
                  <a:srgbClr val="000000"/>
                </a:solidFill>
                <a:latin typeface="Code Pro"/>
                <a:ea typeface="Code Pro"/>
                <a:cs typeface="Code Pro"/>
                <a:sym typeface="Code Pro"/>
              </a:rPr>
              <a:t>    if my_list[mid] == target_value:</a:t>
            </a:r>
          </a:p>
          <a:p>
            <a:pPr algn="l">
              <a:lnSpc>
                <a:spcPts val="2816"/>
              </a:lnSpc>
            </a:pPr>
            <a:r>
              <a:rPr lang="en-US" sz="2011">
                <a:solidFill>
                  <a:srgbClr val="000000"/>
                </a:solidFill>
                <a:latin typeface="Code Pro"/>
                <a:ea typeface="Code Pro"/>
                <a:cs typeface="Code Pro"/>
                <a:sym typeface="Code Pro"/>
              </a:rPr>
              <a:t>        found = True </a:t>
            </a:r>
          </a:p>
          <a:p>
            <a:pPr algn="l">
              <a:lnSpc>
                <a:spcPts val="2816"/>
              </a:lnSpc>
            </a:pPr>
            <a:r>
              <a:rPr lang="en-US" sz="2011">
                <a:solidFill>
                  <a:srgbClr val="000000"/>
                </a:solidFill>
                <a:latin typeface="Code Pro"/>
                <a:ea typeface="Code Pro"/>
                <a:cs typeface="Code Pro"/>
                <a:sym typeface="Code Pro"/>
              </a:rPr>
              <a:t>        break</a:t>
            </a:r>
          </a:p>
          <a:p>
            <a:pPr algn="l">
              <a:lnSpc>
                <a:spcPts val="2816"/>
              </a:lnSpc>
            </a:pPr>
            <a:r>
              <a:rPr lang="en-US" sz="2011">
                <a:solidFill>
                  <a:srgbClr val="000000"/>
                </a:solidFill>
                <a:latin typeface="Code Pro"/>
                <a:ea typeface="Code Pro"/>
                <a:cs typeface="Code Pro"/>
                <a:sym typeface="Code Pro"/>
              </a:rPr>
              <a:t>    elif my_list[mid] &lt; target_value:</a:t>
            </a:r>
          </a:p>
          <a:p>
            <a:pPr algn="l">
              <a:lnSpc>
                <a:spcPts val="2816"/>
              </a:lnSpc>
            </a:pPr>
            <a:r>
              <a:rPr lang="en-US" sz="2011">
                <a:solidFill>
                  <a:srgbClr val="000000"/>
                </a:solidFill>
                <a:latin typeface="Code Pro"/>
                <a:ea typeface="Code Pro"/>
                <a:cs typeface="Code Pro"/>
                <a:sym typeface="Code Pro"/>
              </a:rPr>
              <a:t>        low = mid + 1</a:t>
            </a:r>
          </a:p>
          <a:p>
            <a:pPr algn="l">
              <a:lnSpc>
                <a:spcPts val="2816"/>
              </a:lnSpc>
            </a:pPr>
            <a:r>
              <a:rPr lang="en-US" sz="2011">
                <a:solidFill>
                  <a:srgbClr val="000000"/>
                </a:solidFill>
                <a:latin typeface="Code Pro"/>
                <a:ea typeface="Code Pro"/>
                <a:cs typeface="Code Pro"/>
                <a:sym typeface="Code Pro"/>
              </a:rPr>
              <a:t>    else:</a:t>
            </a:r>
          </a:p>
          <a:p>
            <a:pPr algn="l">
              <a:lnSpc>
                <a:spcPts val="2816"/>
              </a:lnSpc>
            </a:pPr>
            <a:r>
              <a:rPr lang="en-US" sz="2011">
                <a:solidFill>
                  <a:srgbClr val="000000"/>
                </a:solidFill>
                <a:latin typeface="Code Pro"/>
                <a:ea typeface="Code Pro"/>
                <a:cs typeface="Code Pro"/>
                <a:sym typeface="Code Pro"/>
              </a:rPr>
              <a:t>        high = mid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if found: </a:t>
            </a:r>
          </a:p>
          <a:p>
            <a:pPr algn="l">
              <a:lnSpc>
                <a:spcPts val="2816"/>
              </a:lnSpc>
            </a:pPr>
            <a:r>
              <a:rPr lang="en-US" sz="2011">
                <a:solidFill>
                  <a:srgbClr val="000000"/>
                </a:solidFill>
                <a:latin typeface="Code Pro"/>
                <a:ea typeface="Code Pro"/>
                <a:cs typeface="Code Pro"/>
                <a:sym typeface="Code Pro"/>
              </a:rPr>
              <a:t>     print(“Item found”)</a:t>
            </a:r>
          </a:p>
          <a:p>
            <a:pPr algn="l">
              <a:lnSpc>
                <a:spcPts val="2816"/>
              </a:lnSpc>
            </a:pPr>
            <a:r>
              <a:rPr lang="en-US" sz="2011">
                <a:solidFill>
                  <a:srgbClr val="000000"/>
                </a:solidFill>
                <a:latin typeface="Code Pro"/>
                <a:ea typeface="Code Pro"/>
                <a:cs typeface="Code Pro"/>
                <a:sym typeface="Code Pro"/>
              </a:rPr>
              <a:t>else:</a:t>
            </a:r>
          </a:p>
          <a:p>
            <a:pPr algn="l">
              <a:lnSpc>
                <a:spcPts val="2816"/>
              </a:lnSpc>
            </a:pPr>
            <a:r>
              <a:rPr lang="en-US" sz="2011">
                <a:solidFill>
                  <a:srgbClr val="000000"/>
                </a:solidFill>
                <a:latin typeface="Code Pro"/>
                <a:ea typeface="Code Pro"/>
                <a:cs typeface="Code Pro"/>
                <a:sym typeface="Code Pro"/>
              </a:rPr>
              <a:t>     print(“Item not found”)</a:t>
            </a:r>
          </a:p>
        </p:txBody>
      </p:sp>
      <p:sp>
        <p:nvSpPr>
          <p:cNvPr id="37" name="TextBox 37"/>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23.2 Binary Search</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89933"/>
            <a:ext cx="11995363" cy="6656120"/>
            <a:chOff x="0" y="0"/>
            <a:chExt cx="3159272" cy="1753052"/>
          </a:xfrm>
        </p:grpSpPr>
        <p:sp>
          <p:nvSpPr>
            <p:cNvPr id="11" name="Freeform 11"/>
            <p:cNvSpPr/>
            <p:nvPr/>
          </p:nvSpPr>
          <p:spPr>
            <a:xfrm>
              <a:off x="0" y="0"/>
              <a:ext cx="3159272" cy="1753052"/>
            </a:xfrm>
            <a:custGeom>
              <a:avLst/>
              <a:gdLst/>
              <a:ahLst/>
              <a:cxnLst/>
              <a:rect l="l" t="t" r="r" b="b"/>
              <a:pathLst>
                <a:path w="3159272" h="1753052">
                  <a:moveTo>
                    <a:pt x="0" y="0"/>
                  </a:moveTo>
                  <a:lnTo>
                    <a:pt x="3159272" y="0"/>
                  </a:lnTo>
                  <a:lnTo>
                    <a:pt x="3159272" y="1753052"/>
                  </a:lnTo>
                  <a:lnTo>
                    <a:pt x="0" y="1753052"/>
                  </a:lnTo>
                  <a:close/>
                </a:path>
              </a:pathLst>
            </a:custGeom>
            <a:solidFill>
              <a:srgbClr val="F4F2F2"/>
            </a:solidFill>
          </p:spPr>
          <p:txBody>
            <a:bodyPr/>
            <a:lstStyle/>
            <a:p>
              <a:endParaRPr lang="en-PH"/>
            </a:p>
          </p:txBody>
        </p:sp>
        <p:sp>
          <p:nvSpPr>
            <p:cNvPr id="12" name="TextBox 12"/>
            <p:cNvSpPr txBox="1"/>
            <p:nvPr/>
          </p:nvSpPr>
          <p:spPr>
            <a:xfrm>
              <a:off x="0" y="-28575"/>
              <a:ext cx="3159272" cy="1781627"/>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4959694" y="9700899"/>
          <a:ext cx="712226" cy="176326"/>
        </p:xfrm>
        <a:graphic>
          <a:graphicData uri="http://schemas.openxmlformats.org/drawingml/2006/table">
            <a:tbl>
              <a:tblPr/>
              <a:tblGrid>
                <a:gridCol w="523043">
                  <a:extLst>
                    <a:ext uri="{9D8B030D-6E8A-4147-A177-3AD203B41FA5}">
                      <a16:colId xmlns:a16="http://schemas.microsoft.com/office/drawing/2014/main" val="20000"/>
                    </a:ext>
                  </a:extLst>
                </a:gridCol>
                <a:gridCol w="189183">
                  <a:extLst>
                    <a:ext uri="{9D8B030D-6E8A-4147-A177-3AD203B41FA5}">
                      <a16:colId xmlns:a16="http://schemas.microsoft.com/office/drawing/2014/main" val="20001"/>
                    </a:ext>
                  </a:extLst>
                </a:gridCol>
              </a:tblGrid>
              <a:tr h="176326">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035240" y="9700899"/>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970622" y="9633015"/>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305946" y="9909999"/>
            <a:ext cx="628779"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394009" y="9131656"/>
            <a:ext cx="774100" cy="257281"/>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549781" y="914467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21" name="TextBox 21"/>
          <p:cNvSpPr txBox="1"/>
          <p:nvPr/>
        </p:nvSpPr>
        <p:spPr>
          <a:xfrm>
            <a:off x="5329052" y="94946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2" name="TextBox 22"/>
          <p:cNvSpPr txBox="1"/>
          <p:nvPr/>
        </p:nvSpPr>
        <p:spPr>
          <a:xfrm>
            <a:off x="6139869" y="95290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404598" y="951574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4" name="TextBox 24"/>
          <p:cNvSpPr txBox="1"/>
          <p:nvPr/>
        </p:nvSpPr>
        <p:spPr>
          <a:xfrm>
            <a:off x="8215416" y="9550068"/>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8973662" y="9689284"/>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430971" y="99016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343020" y="950412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8" name="TextBox 28"/>
          <p:cNvSpPr txBox="1"/>
          <p:nvPr/>
        </p:nvSpPr>
        <p:spPr>
          <a:xfrm>
            <a:off x="10153837" y="953845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070215" y="9649450"/>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446594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3439573" y="94642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2" name="TextBox 32"/>
          <p:cNvSpPr txBox="1"/>
          <p:nvPr/>
        </p:nvSpPr>
        <p:spPr>
          <a:xfrm>
            <a:off x="14250390" y="94986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5339980" y="9450506"/>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4" name="TextBox 34"/>
          <p:cNvSpPr txBox="1"/>
          <p:nvPr/>
        </p:nvSpPr>
        <p:spPr>
          <a:xfrm>
            <a:off x="16150798" y="948483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441316" y="9122316"/>
            <a:ext cx="774100" cy="257281"/>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597089" y="913533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343020" y="9138096"/>
            <a:ext cx="774100" cy="257281"/>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498793" y="915111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3551248" y="9088923"/>
            <a:ext cx="774100" cy="257281"/>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707021"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5398283" y="9088923"/>
            <a:ext cx="774100" cy="257281"/>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5554056"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51" name="TextBox 51"/>
          <p:cNvSpPr txBox="1"/>
          <p:nvPr/>
        </p:nvSpPr>
        <p:spPr>
          <a:xfrm>
            <a:off x="5127724" y="975218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175031"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141692"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238245" y="9692367"/>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Delete a node in an ordered linked list</a:t>
            </a:r>
          </a:p>
        </p:txBody>
      </p:sp>
      <p:sp>
        <p:nvSpPr>
          <p:cNvPr id="56" name="Freeform 56"/>
          <p:cNvSpPr/>
          <p:nvPr/>
        </p:nvSpPr>
        <p:spPr>
          <a:xfrm rot="5400000">
            <a:off x="5283026" y="8618196"/>
            <a:ext cx="612859" cy="258167"/>
          </a:xfrm>
          <a:custGeom>
            <a:avLst/>
            <a:gdLst/>
            <a:ahLst/>
            <a:cxnLst/>
            <a:rect l="l" t="t" r="r" b="b"/>
            <a:pathLst>
              <a:path w="612859" h="258167">
                <a:moveTo>
                  <a:pt x="0" y="0"/>
                </a:moveTo>
                <a:lnTo>
                  <a:pt x="612859" y="0"/>
                </a:lnTo>
                <a:lnTo>
                  <a:pt x="612859" y="258167"/>
                </a:lnTo>
                <a:lnTo>
                  <a:pt x="0" y="2581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7" name="TextBox 57"/>
          <p:cNvSpPr txBox="1"/>
          <p:nvPr/>
        </p:nvSpPr>
        <p:spPr>
          <a:xfrm>
            <a:off x="4625915" y="8017503"/>
            <a:ext cx="1927080" cy="365821"/>
          </a:xfrm>
          <a:prstGeom prst="rect">
            <a:avLst/>
          </a:prstGeom>
        </p:spPr>
        <p:txBody>
          <a:bodyPr lIns="0" tIns="0" rIns="0" bIns="0" rtlCol="0" anchor="t">
            <a:spAutoFit/>
          </a:bodyPr>
          <a:lstStyle/>
          <a:p>
            <a:pPr algn="ctr">
              <a:lnSpc>
                <a:spcPts val="3013"/>
              </a:lnSpc>
              <a:spcBef>
                <a:spcPct val="0"/>
              </a:spcBef>
            </a:pPr>
            <a:r>
              <a:rPr lang="en-US" sz="2152" b="1">
                <a:solidFill>
                  <a:srgbClr val="000000"/>
                </a:solidFill>
                <a:latin typeface="Open Sans Bold"/>
                <a:ea typeface="Open Sans Bold"/>
                <a:cs typeface="Open Sans Bold"/>
                <a:sym typeface="Open Sans Bold"/>
              </a:rPr>
              <a:t>head</a:t>
            </a:r>
          </a:p>
        </p:txBody>
      </p:sp>
      <p:grpSp>
        <p:nvGrpSpPr>
          <p:cNvPr id="58" name="Group 58"/>
          <p:cNvGrpSpPr/>
          <p:nvPr/>
        </p:nvGrpSpPr>
        <p:grpSpPr>
          <a:xfrm>
            <a:off x="1202917" y="8098298"/>
            <a:ext cx="2556223" cy="2045377"/>
            <a:chOff x="0" y="0"/>
            <a:chExt cx="700148" cy="560228"/>
          </a:xfrm>
        </p:grpSpPr>
        <p:sp>
          <p:nvSpPr>
            <p:cNvPr id="59" name="Freeform 59"/>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0" name="TextBox 60"/>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66859" y="8629704"/>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2" name="Table 62"/>
          <p:cNvGraphicFramePr>
            <a:graphicFrameLocks noGrp="1"/>
          </p:cNvGraphicFramePr>
          <p:nvPr/>
        </p:nvGraphicFramePr>
        <p:xfrm>
          <a:off x="11043573" y="9668846"/>
          <a:ext cx="581317" cy="143917"/>
        </p:xfrm>
        <a:graphic>
          <a:graphicData uri="http://schemas.openxmlformats.org/drawingml/2006/table">
            <a:tbl>
              <a:tblPr/>
              <a:tblGrid>
                <a:gridCol w="426907">
                  <a:extLst>
                    <a:ext uri="{9D8B030D-6E8A-4147-A177-3AD203B41FA5}">
                      <a16:colId xmlns:a16="http://schemas.microsoft.com/office/drawing/2014/main" val="20000"/>
                    </a:ext>
                  </a:extLst>
                </a:gridCol>
                <a:gridCol w="168912">
                  <a:extLst>
                    <a:ext uri="{9D8B030D-6E8A-4147-A177-3AD203B41FA5}">
                      <a16:colId xmlns:a16="http://schemas.microsoft.com/office/drawing/2014/main" val="20001"/>
                    </a:ext>
                  </a:extLst>
                </a:gridCol>
              </a:tblGrid>
              <a:tr h="0">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3" name="TextBox 63"/>
          <p:cNvSpPr txBox="1"/>
          <p:nvPr/>
        </p:nvSpPr>
        <p:spPr>
          <a:xfrm>
            <a:off x="11395086" y="9494234"/>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Data</a:t>
            </a:r>
          </a:p>
        </p:txBody>
      </p:sp>
      <p:sp>
        <p:nvSpPr>
          <p:cNvPr id="64" name="TextBox 64"/>
          <p:cNvSpPr txBox="1"/>
          <p:nvPr/>
        </p:nvSpPr>
        <p:spPr>
          <a:xfrm>
            <a:off x="12166731" y="9517837"/>
            <a:ext cx="420131" cy="137888"/>
          </a:xfrm>
          <a:prstGeom prst="rect">
            <a:avLst/>
          </a:prstGeom>
        </p:spPr>
        <p:txBody>
          <a:bodyPr lIns="0" tIns="0" rIns="0" bIns="0" rtlCol="0" anchor="t">
            <a:spAutoFit/>
          </a:bodyPr>
          <a:lstStyle/>
          <a:p>
            <a:pPr algn="ctr">
              <a:lnSpc>
                <a:spcPts val="1136"/>
              </a:lnSpc>
              <a:spcBef>
                <a:spcPct val="0"/>
              </a:spcBef>
            </a:pPr>
            <a:r>
              <a:rPr lang="en-US" sz="811" b="1">
                <a:solidFill>
                  <a:srgbClr val="000000"/>
                </a:solidFill>
                <a:latin typeface="Open Sans Bold"/>
                <a:ea typeface="Open Sans Bold"/>
                <a:cs typeface="Open Sans Bold"/>
                <a:sym typeface="Open Sans Bold"/>
              </a:rPr>
              <a:t>Pointer</a:t>
            </a:r>
          </a:p>
        </p:txBody>
      </p:sp>
      <p:grpSp>
        <p:nvGrpSpPr>
          <p:cNvPr id="65" name="Group 65"/>
          <p:cNvGrpSpPr/>
          <p:nvPr/>
        </p:nvGrpSpPr>
        <p:grpSpPr>
          <a:xfrm>
            <a:off x="11450573" y="9151040"/>
            <a:ext cx="736701" cy="244851"/>
            <a:chOff x="0" y="0"/>
            <a:chExt cx="464201" cy="154282"/>
          </a:xfrm>
        </p:grpSpPr>
        <p:sp>
          <p:nvSpPr>
            <p:cNvPr id="66" name="Freeform 6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7" name="TextBox 6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8" name="TextBox 68"/>
          <p:cNvSpPr txBox="1"/>
          <p:nvPr/>
        </p:nvSpPr>
        <p:spPr>
          <a:xfrm>
            <a:off x="11598820" y="9162505"/>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Node</a:t>
            </a:r>
          </a:p>
        </p:txBody>
      </p:sp>
      <p:sp>
        <p:nvSpPr>
          <p:cNvPr id="69" name="TextBox 69"/>
          <p:cNvSpPr txBox="1"/>
          <p:nvPr/>
        </p:nvSpPr>
        <p:spPr>
          <a:xfrm>
            <a:off x="11215617" y="9698784"/>
            <a:ext cx="803334" cy="284096"/>
          </a:xfrm>
          <a:prstGeom prst="rect">
            <a:avLst/>
          </a:prstGeom>
        </p:spPr>
        <p:txBody>
          <a:bodyPr lIns="0" tIns="0" rIns="0" bIns="0" rtlCol="0" anchor="t">
            <a:spAutoFit/>
          </a:bodyPr>
          <a:lstStyle/>
          <a:p>
            <a:pPr algn="ctr">
              <a:lnSpc>
                <a:spcPts val="2324"/>
              </a:lnSpc>
              <a:spcBef>
                <a:spcPct val="0"/>
              </a:spcBef>
            </a:pPr>
            <a:r>
              <a:rPr lang="en-US" sz="1660" b="1" i="1">
                <a:solidFill>
                  <a:srgbClr val="FFFFFF"/>
                </a:solidFill>
                <a:latin typeface="Open Sans Bold Italics"/>
                <a:ea typeface="Open Sans Bold Italics"/>
                <a:cs typeface="Open Sans Bold Italics"/>
                <a:sym typeface="Open Sans Bold Italics"/>
              </a:rPr>
              <a:t>5</a:t>
            </a:r>
          </a:p>
        </p:txBody>
      </p:sp>
      <p:sp>
        <p:nvSpPr>
          <p:cNvPr id="70" name="TextBox 70"/>
          <p:cNvSpPr txBox="1"/>
          <p:nvPr/>
        </p:nvSpPr>
        <p:spPr>
          <a:xfrm>
            <a:off x="4747310" y="1225076"/>
            <a:ext cx="9944425" cy="6193010"/>
          </a:xfrm>
          <a:prstGeom prst="rect">
            <a:avLst/>
          </a:prstGeom>
        </p:spPr>
        <p:txBody>
          <a:bodyPr lIns="0" tIns="0" rIns="0" bIns="0" rtlCol="0" anchor="t">
            <a:spAutoFit/>
          </a:bodyPr>
          <a:lstStyle/>
          <a:p>
            <a:pPr algn="l">
              <a:lnSpc>
                <a:spcPts val="2002"/>
              </a:lnSpc>
            </a:pPr>
            <a:r>
              <a:rPr lang="en-US" sz="1430">
                <a:solidFill>
                  <a:srgbClr val="000000"/>
                </a:solidFill>
                <a:latin typeface="Code Pro"/>
                <a:ea typeface="Code Pro"/>
                <a:cs typeface="Code Pro"/>
                <a:sym typeface="Code Pro"/>
              </a:rPr>
              <a:t>def delete_node(head, target):</a:t>
            </a: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 Handle the case where the head itself needs to be deleted</a:t>
            </a:r>
          </a:p>
          <a:p>
            <a:pPr algn="l">
              <a:lnSpc>
                <a:spcPts val="2002"/>
              </a:lnSpc>
            </a:pPr>
            <a:r>
              <a:rPr lang="en-US" sz="1430" b="1">
                <a:solidFill>
                  <a:srgbClr val="642EC7"/>
                </a:solidFill>
                <a:latin typeface="Code Pro Bold"/>
                <a:ea typeface="Code Pro Bold"/>
                <a:cs typeface="Code Pro Bold"/>
                <a:sym typeface="Code Pro Bold"/>
              </a:rPr>
              <a:t>    if head is not None and head.data == target:</a:t>
            </a:r>
          </a:p>
          <a:p>
            <a:pPr algn="l">
              <a:lnSpc>
                <a:spcPts val="2002"/>
              </a:lnSpc>
            </a:pPr>
            <a:r>
              <a:rPr lang="en-US" sz="1430" b="1">
                <a:solidFill>
                  <a:srgbClr val="642EC7"/>
                </a:solidFill>
                <a:latin typeface="Code Pro Bold"/>
                <a:ea typeface="Code Pro Bold"/>
                <a:cs typeface="Code Pro Bold"/>
                <a:sym typeface="Code Pro Bold"/>
              </a:rPr>
              <a:t>        new_head = head.next_node</a:t>
            </a:r>
          </a:p>
          <a:p>
            <a:pPr algn="l">
              <a:lnSpc>
                <a:spcPts val="2002"/>
              </a:lnSpc>
            </a:pPr>
            <a:r>
              <a:rPr lang="en-US" sz="1430" b="1">
                <a:solidFill>
                  <a:srgbClr val="642EC7"/>
                </a:solidFill>
                <a:latin typeface="Code Pro Bold"/>
                <a:ea typeface="Code Pro Bold"/>
                <a:cs typeface="Code Pro Bold"/>
                <a:sym typeface="Code Pro Bold"/>
              </a:rPr>
              <a:t>        del head  # Delete the original head</a:t>
            </a:r>
          </a:p>
          <a:p>
            <a:pPr algn="l">
              <a:lnSpc>
                <a:spcPts val="2002"/>
              </a:lnSpc>
            </a:pPr>
            <a:r>
              <a:rPr lang="en-US" sz="1430" b="1">
                <a:solidFill>
                  <a:srgbClr val="642EC7"/>
                </a:solidFill>
                <a:latin typeface="Code Pro Bold"/>
                <a:ea typeface="Code Pro Bold"/>
                <a:cs typeface="Code Pro Bold"/>
                <a:sym typeface="Code Pro Bold"/>
              </a:rPr>
              <a:t>        return new_head</a:t>
            </a:r>
          </a:p>
          <a:p>
            <a:pPr algn="l">
              <a:lnSpc>
                <a:spcPts val="2002"/>
              </a:lnSpc>
            </a:pPr>
            <a:endParaRPr lang="en-US" sz="1430" b="1">
              <a:solidFill>
                <a:srgbClr val="642EC7"/>
              </a:solidFill>
              <a:latin typeface="Code Pro Bold"/>
              <a:ea typeface="Code Pro Bold"/>
              <a:cs typeface="Code Pro Bold"/>
              <a:sym typeface="Code Pro Bold"/>
            </a:endParaRPr>
          </a:p>
          <a:p>
            <a:pPr algn="l">
              <a:lnSpc>
                <a:spcPts val="2002"/>
              </a:lnSpc>
            </a:pPr>
            <a:r>
              <a:rPr lang="en-US" sz="1430">
                <a:solidFill>
                  <a:srgbClr val="000000"/>
                </a:solidFill>
                <a:latin typeface="Code Pro"/>
                <a:ea typeface="Code Pro"/>
                <a:cs typeface="Code Pro"/>
                <a:sym typeface="Code Pro"/>
              </a:rPr>
              <a:t>    current_node = head</a:t>
            </a:r>
          </a:p>
          <a:p>
            <a:pPr algn="l">
              <a:lnSpc>
                <a:spcPts val="2002"/>
              </a:lnSpc>
            </a:pPr>
            <a:r>
              <a:rPr lang="en-US" sz="1430">
                <a:solidFill>
                  <a:srgbClr val="000000"/>
                </a:solidFill>
                <a:latin typeface="Code Pro"/>
                <a:ea typeface="Code Pro"/>
                <a:cs typeface="Code Pro"/>
                <a:sym typeface="Code Pro"/>
              </a:rPr>
              <a:t>    previous_node = None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 Traverse the list to find the node to be deleted</a:t>
            </a:r>
          </a:p>
          <a:p>
            <a:pPr algn="l">
              <a:lnSpc>
                <a:spcPts val="2002"/>
              </a:lnSpc>
            </a:pPr>
            <a:r>
              <a:rPr lang="en-US" sz="1430">
                <a:solidFill>
                  <a:srgbClr val="000000"/>
                </a:solidFill>
                <a:latin typeface="Code Pro"/>
                <a:ea typeface="Code Pro"/>
                <a:cs typeface="Code Pro"/>
                <a:sym typeface="Code Pro"/>
              </a:rPr>
              <a:t>    while current_node is not None and current_node.data &lt; target:</a:t>
            </a:r>
          </a:p>
          <a:p>
            <a:pPr algn="l">
              <a:lnSpc>
                <a:spcPts val="2002"/>
              </a:lnSpc>
            </a:pPr>
            <a:r>
              <a:rPr lang="en-US" sz="1430">
                <a:solidFill>
                  <a:srgbClr val="000000"/>
                </a:solidFill>
                <a:latin typeface="Code Pro"/>
                <a:ea typeface="Code Pro"/>
                <a:cs typeface="Code Pro"/>
                <a:sym typeface="Code Pro"/>
              </a:rPr>
              <a:t>        previous_node = current_node</a:t>
            </a:r>
          </a:p>
          <a:p>
            <a:pPr algn="l">
              <a:lnSpc>
                <a:spcPts val="2002"/>
              </a:lnSpc>
            </a:pPr>
            <a:r>
              <a:rPr lang="en-US" sz="1430">
                <a:solidFill>
                  <a:srgbClr val="000000"/>
                </a:solidFill>
                <a:latin typeface="Code Pro"/>
                <a:ea typeface="Code Pro"/>
                <a:cs typeface="Code Pro"/>
                <a:sym typeface="Code Pro"/>
              </a:rPr>
              <a:t>        current_node = current_node.next_node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 If the target node is found, delete it</a:t>
            </a:r>
          </a:p>
          <a:p>
            <a:pPr algn="l">
              <a:lnSpc>
                <a:spcPts val="2002"/>
              </a:lnSpc>
            </a:pPr>
            <a:r>
              <a:rPr lang="en-US" sz="1430">
                <a:solidFill>
                  <a:srgbClr val="000000"/>
                </a:solidFill>
                <a:latin typeface="Code Pro"/>
                <a:ea typeface="Code Pro"/>
                <a:cs typeface="Code Pro"/>
                <a:sym typeface="Code Pro"/>
              </a:rPr>
              <a:t>    if current_node is not None and current_node.data == target:</a:t>
            </a:r>
          </a:p>
          <a:p>
            <a:pPr algn="l">
              <a:lnSpc>
                <a:spcPts val="2002"/>
              </a:lnSpc>
            </a:pPr>
            <a:r>
              <a:rPr lang="en-US" sz="1430">
                <a:solidFill>
                  <a:srgbClr val="000000"/>
                </a:solidFill>
                <a:latin typeface="Code Pro"/>
                <a:ea typeface="Code Pro"/>
                <a:cs typeface="Code Pro"/>
                <a:sym typeface="Code Pro"/>
              </a:rPr>
              <a:t>        previous_node.next_node = current_node.next_node</a:t>
            </a:r>
          </a:p>
          <a:p>
            <a:pPr algn="l">
              <a:lnSpc>
                <a:spcPts val="2002"/>
              </a:lnSpc>
            </a:pPr>
            <a:r>
              <a:rPr lang="en-US" sz="1430">
                <a:solidFill>
                  <a:srgbClr val="000000"/>
                </a:solidFill>
                <a:latin typeface="Code Pro"/>
                <a:ea typeface="Code Pro"/>
                <a:cs typeface="Code Pro"/>
                <a:sym typeface="Code Pro"/>
              </a:rPr>
              <a:t>        del current_node</a:t>
            </a:r>
          </a:p>
          <a:p>
            <a:pPr algn="l">
              <a:lnSpc>
                <a:spcPts val="2002"/>
              </a:lnSpc>
            </a:pPr>
            <a:r>
              <a:rPr lang="en-US" sz="1430">
                <a:solidFill>
                  <a:srgbClr val="000000"/>
                </a:solidFill>
                <a:latin typeface="Code Pro"/>
                <a:ea typeface="Code Pro"/>
                <a:cs typeface="Code Pro"/>
                <a:sym typeface="Code Pro"/>
              </a:rPr>
              <a:t>    else:</a:t>
            </a:r>
          </a:p>
          <a:p>
            <a:pPr algn="l">
              <a:lnSpc>
                <a:spcPts val="2002"/>
              </a:lnSpc>
            </a:pPr>
            <a:r>
              <a:rPr lang="en-US" sz="1430">
                <a:solidFill>
                  <a:srgbClr val="000000"/>
                </a:solidFill>
                <a:latin typeface="Code Pro"/>
                <a:ea typeface="Code Pro"/>
                <a:cs typeface="Code Pro"/>
                <a:sym typeface="Code Pro"/>
              </a:rPr>
              <a:t>        print(f"Node with value {target} not found.")</a:t>
            </a:r>
          </a:p>
          <a:p>
            <a:pPr algn="l">
              <a:lnSpc>
                <a:spcPts val="2002"/>
              </a:lnSpc>
            </a:pPr>
            <a:r>
              <a:rPr lang="en-US" sz="1430">
                <a:solidFill>
                  <a:srgbClr val="000000"/>
                </a:solidFill>
                <a:latin typeface="Code Pro"/>
                <a:ea typeface="Code Pro"/>
                <a:cs typeface="Code Pro"/>
                <a:sym typeface="Code Pro"/>
              </a:rPr>
              <a:t>    return 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target_value = 5</a:t>
            </a:r>
          </a:p>
          <a:p>
            <a:pPr algn="l">
              <a:lnSpc>
                <a:spcPts val="2002"/>
              </a:lnSpc>
            </a:pPr>
            <a:r>
              <a:rPr lang="en-US" sz="1430">
                <a:solidFill>
                  <a:srgbClr val="000000"/>
                </a:solidFill>
                <a:latin typeface="Code Pro"/>
                <a:ea typeface="Code Pro"/>
                <a:cs typeface="Code Pro"/>
                <a:sym typeface="Code Pro"/>
              </a:rPr>
              <a:t>ordered_list_head = delete_node(ordered_list_head, target_value)</a:t>
            </a:r>
          </a:p>
        </p:txBody>
      </p:sp>
      <p:sp>
        <p:nvSpPr>
          <p:cNvPr id="71" name="AutoShape 71"/>
          <p:cNvSpPr/>
          <p:nvPr/>
        </p:nvSpPr>
        <p:spPr>
          <a:xfrm>
            <a:off x="10374567" y="98688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2" name="AutoShape 72"/>
          <p:cNvSpPr/>
          <p:nvPr/>
        </p:nvSpPr>
        <p:spPr>
          <a:xfrm>
            <a:off x="1237679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3" name="TextBox 73"/>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89933"/>
            <a:ext cx="11995363" cy="6656120"/>
            <a:chOff x="0" y="0"/>
            <a:chExt cx="3159272" cy="1753052"/>
          </a:xfrm>
        </p:grpSpPr>
        <p:sp>
          <p:nvSpPr>
            <p:cNvPr id="11" name="Freeform 11"/>
            <p:cNvSpPr/>
            <p:nvPr/>
          </p:nvSpPr>
          <p:spPr>
            <a:xfrm>
              <a:off x="0" y="0"/>
              <a:ext cx="3159272" cy="1753052"/>
            </a:xfrm>
            <a:custGeom>
              <a:avLst/>
              <a:gdLst/>
              <a:ahLst/>
              <a:cxnLst/>
              <a:rect l="l" t="t" r="r" b="b"/>
              <a:pathLst>
                <a:path w="3159272" h="1753052">
                  <a:moveTo>
                    <a:pt x="0" y="0"/>
                  </a:moveTo>
                  <a:lnTo>
                    <a:pt x="3159272" y="0"/>
                  </a:lnTo>
                  <a:lnTo>
                    <a:pt x="3159272" y="1753052"/>
                  </a:lnTo>
                  <a:lnTo>
                    <a:pt x="0" y="1753052"/>
                  </a:lnTo>
                  <a:close/>
                </a:path>
              </a:pathLst>
            </a:custGeom>
            <a:solidFill>
              <a:srgbClr val="F4F2F2"/>
            </a:solidFill>
          </p:spPr>
          <p:txBody>
            <a:bodyPr/>
            <a:lstStyle/>
            <a:p>
              <a:endParaRPr lang="en-PH"/>
            </a:p>
          </p:txBody>
        </p:sp>
        <p:sp>
          <p:nvSpPr>
            <p:cNvPr id="12" name="TextBox 12"/>
            <p:cNvSpPr txBox="1"/>
            <p:nvPr/>
          </p:nvSpPr>
          <p:spPr>
            <a:xfrm>
              <a:off x="0" y="-28575"/>
              <a:ext cx="3159272" cy="1781627"/>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4959694" y="9700899"/>
          <a:ext cx="712226" cy="265670"/>
        </p:xfrm>
        <a:graphic>
          <a:graphicData uri="http://schemas.openxmlformats.org/drawingml/2006/table">
            <a:tbl>
              <a:tblPr/>
              <a:tblGrid>
                <a:gridCol w="523043">
                  <a:extLst>
                    <a:ext uri="{9D8B030D-6E8A-4147-A177-3AD203B41FA5}">
                      <a16:colId xmlns:a16="http://schemas.microsoft.com/office/drawing/2014/main" val="20000"/>
                    </a:ext>
                  </a:extLst>
                </a:gridCol>
                <a:gridCol w="189183">
                  <a:extLst>
                    <a:ext uri="{9D8B030D-6E8A-4147-A177-3AD203B41FA5}">
                      <a16:colId xmlns:a16="http://schemas.microsoft.com/office/drawing/2014/main" val="20001"/>
                    </a:ext>
                  </a:extLst>
                </a:gridCol>
              </a:tblGrid>
              <a:tr h="176326">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035240" y="9700899"/>
          <a:ext cx="647549" cy="26567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970622" y="9633015"/>
          <a:ext cx="647549" cy="26567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305946" y="9909999"/>
            <a:ext cx="628779"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394009" y="9131656"/>
            <a:ext cx="774100" cy="257281"/>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549781" y="914467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21" name="TextBox 21"/>
          <p:cNvSpPr txBox="1"/>
          <p:nvPr/>
        </p:nvSpPr>
        <p:spPr>
          <a:xfrm>
            <a:off x="5329052" y="94946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2" name="TextBox 22"/>
          <p:cNvSpPr txBox="1"/>
          <p:nvPr/>
        </p:nvSpPr>
        <p:spPr>
          <a:xfrm>
            <a:off x="6139869" y="95290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404598" y="951574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4" name="TextBox 24"/>
          <p:cNvSpPr txBox="1"/>
          <p:nvPr/>
        </p:nvSpPr>
        <p:spPr>
          <a:xfrm>
            <a:off x="8215416" y="9550068"/>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8973662" y="9689284"/>
          <a:ext cx="647549" cy="26567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430971" y="99016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343020" y="950412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8" name="TextBox 28"/>
          <p:cNvSpPr txBox="1"/>
          <p:nvPr/>
        </p:nvSpPr>
        <p:spPr>
          <a:xfrm>
            <a:off x="10153837" y="953845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070215" y="9649450"/>
          <a:ext cx="647549" cy="26567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446594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3439573" y="94642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2" name="TextBox 32"/>
          <p:cNvSpPr txBox="1"/>
          <p:nvPr/>
        </p:nvSpPr>
        <p:spPr>
          <a:xfrm>
            <a:off x="14250390" y="94986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5339980" y="9450506"/>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4" name="TextBox 34"/>
          <p:cNvSpPr txBox="1"/>
          <p:nvPr/>
        </p:nvSpPr>
        <p:spPr>
          <a:xfrm>
            <a:off x="16150798" y="948483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441316" y="9122316"/>
            <a:ext cx="774100" cy="257281"/>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597089" y="913533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343020" y="9138096"/>
            <a:ext cx="774100" cy="257281"/>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498793" y="915111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3551248" y="9088923"/>
            <a:ext cx="774100" cy="257281"/>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707021"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5398283" y="9088923"/>
            <a:ext cx="774100" cy="257281"/>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5554056"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51" name="TextBox 51"/>
          <p:cNvSpPr txBox="1"/>
          <p:nvPr/>
        </p:nvSpPr>
        <p:spPr>
          <a:xfrm>
            <a:off x="5127724" y="975218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175031"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141692"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238245" y="9692367"/>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Delete a node in an ordered linked list</a:t>
            </a:r>
          </a:p>
        </p:txBody>
      </p:sp>
      <p:sp>
        <p:nvSpPr>
          <p:cNvPr id="56" name="Freeform 56"/>
          <p:cNvSpPr/>
          <p:nvPr/>
        </p:nvSpPr>
        <p:spPr>
          <a:xfrm rot="2916028">
            <a:off x="6429339" y="8706735"/>
            <a:ext cx="612859" cy="258167"/>
          </a:xfrm>
          <a:custGeom>
            <a:avLst/>
            <a:gdLst/>
            <a:ahLst/>
            <a:cxnLst/>
            <a:rect l="l" t="t" r="r" b="b"/>
            <a:pathLst>
              <a:path w="612859" h="258167">
                <a:moveTo>
                  <a:pt x="0" y="0"/>
                </a:moveTo>
                <a:lnTo>
                  <a:pt x="612859" y="0"/>
                </a:lnTo>
                <a:lnTo>
                  <a:pt x="612859" y="258167"/>
                </a:lnTo>
                <a:lnTo>
                  <a:pt x="0" y="2581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7" name="TextBox 57"/>
          <p:cNvSpPr txBox="1"/>
          <p:nvPr/>
        </p:nvSpPr>
        <p:spPr>
          <a:xfrm>
            <a:off x="5342406" y="8203859"/>
            <a:ext cx="1927080" cy="365821"/>
          </a:xfrm>
          <a:prstGeom prst="rect">
            <a:avLst/>
          </a:prstGeom>
        </p:spPr>
        <p:txBody>
          <a:bodyPr lIns="0" tIns="0" rIns="0" bIns="0" rtlCol="0" anchor="t">
            <a:spAutoFit/>
          </a:bodyPr>
          <a:lstStyle/>
          <a:p>
            <a:pPr algn="ctr">
              <a:lnSpc>
                <a:spcPts val="3013"/>
              </a:lnSpc>
              <a:spcBef>
                <a:spcPct val="0"/>
              </a:spcBef>
            </a:pPr>
            <a:r>
              <a:rPr lang="en-US" sz="2152" b="1">
                <a:solidFill>
                  <a:srgbClr val="000000"/>
                </a:solidFill>
                <a:latin typeface="Open Sans Bold"/>
                <a:ea typeface="Open Sans Bold"/>
                <a:cs typeface="Open Sans Bold"/>
                <a:sym typeface="Open Sans Bold"/>
              </a:rPr>
              <a:t>new_head</a:t>
            </a:r>
          </a:p>
        </p:txBody>
      </p:sp>
      <p:grpSp>
        <p:nvGrpSpPr>
          <p:cNvPr id="58" name="Group 58"/>
          <p:cNvGrpSpPr/>
          <p:nvPr/>
        </p:nvGrpSpPr>
        <p:grpSpPr>
          <a:xfrm>
            <a:off x="1202917" y="8098298"/>
            <a:ext cx="2556223" cy="2045377"/>
            <a:chOff x="0" y="0"/>
            <a:chExt cx="700148" cy="560228"/>
          </a:xfrm>
        </p:grpSpPr>
        <p:sp>
          <p:nvSpPr>
            <p:cNvPr id="59" name="Freeform 59"/>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0" name="TextBox 60"/>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66859" y="8629704"/>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2" name="Table 62"/>
          <p:cNvGraphicFramePr>
            <a:graphicFrameLocks noGrp="1"/>
          </p:cNvGraphicFramePr>
          <p:nvPr/>
        </p:nvGraphicFramePr>
        <p:xfrm>
          <a:off x="11043573" y="9668846"/>
          <a:ext cx="595819" cy="258384"/>
        </p:xfrm>
        <a:graphic>
          <a:graphicData uri="http://schemas.openxmlformats.org/drawingml/2006/table">
            <a:tbl>
              <a:tblPr/>
              <a:tblGrid>
                <a:gridCol w="426907">
                  <a:extLst>
                    <a:ext uri="{9D8B030D-6E8A-4147-A177-3AD203B41FA5}">
                      <a16:colId xmlns:a16="http://schemas.microsoft.com/office/drawing/2014/main" val="20000"/>
                    </a:ext>
                  </a:extLst>
                </a:gridCol>
                <a:gridCol w="168912">
                  <a:extLst>
                    <a:ext uri="{9D8B030D-6E8A-4147-A177-3AD203B41FA5}">
                      <a16:colId xmlns:a16="http://schemas.microsoft.com/office/drawing/2014/main" val="20001"/>
                    </a:ext>
                  </a:extLst>
                </a:gridCol>
              </a:tblGrid>
              <a:tr h="0">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3" name="TextBox 63"/>
          <p:cNvSpPr txBox="1"/>
          <p:nvPr/>
        </p:nvSpPr>
        <p:spPr>
          <a:xfrm>
            <a:off x="11395086" y="9494234"/>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Data</a:t>
            </a:r>
          </a:p>
        </p:txBody>
      </p:sp>
      <p:sp>
        <p:nvSpPr>
          <p:cNvPr id="64" name="TextBox 64"/>
          <p:cNvSpPr txBox="1"/>
          <p:nvPr/>
        </p:nvSpPr>
        <p:spPr>
          <a:xfrm>
            <a:off x="12166731" y="9517837"/>
            <a:ext cx="420131" cy="137888"/>
          </a:xfrm>
          <a:prstGeom prst="rect">
            <a:avLst/>
          </a:prstGeom>
        </p:spPr>
        <p:txBody>
          <a:bodyPr lIns="0" tIns="0" rIns="0" bIns="0" rtlCol="0" anchor="t">
            <a:spAutoFit/>
          </a:bodyPr>
          <a:lstStyle/>
          <a:p>
            <a:pPr algn="ctr">
              <a:lnSpc>
                <a:spcPts val="1136"/>
              </a:lnSpc>
              <a:spcBef>
                <a:spcPct val="0"/>
              </a:spcBef>
            </a:pPr>
            <a:r>
              <a:rPr lang="en-US" sz="811" b="1">
                <a:solidFill>
                  <a:srgbClr val="000000"/>
                </a:solidFill>
                <a:latin typeface="Open Sans Bold"/>
                <a:ea typeface="Open Sans Bold"/>
                <a:cs typeface="Open Sans Bold"/>
                <a:sym typeface="Open Sans Bold"/>
              </a:rPr>
              <a:t>Pointer</a:t>
            </a:r>
          </a:p>
        </p:txBody>
      </p:sp>
      <p:grpSp>
        <p:nvGrpSpPr>
          <p:cNvPr id="65" name="Group 65"/>
          <p:cNvGrpSpPr/>
          <p:nvPr/>
        </p:nvGrpSpPr>
        <p:grpSpPr>
          <a:xfrm>
            <a:off x="11450573" y="9151040"/>
            <a:ext cx="736701" cy="244851"/>
            <a:chOff x="0" y="0"/>
            <a:chExt cx="464201" cy="154282"/>
          </a:xfrm>
        </p:grpSpPr>
        <p:sp>
          <p:nvSpPr>
            <p:cNvPr id="66" name="Freeform 6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7" name="TextBox 6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8" name="TextBox 68"/>
          <p:cNvSpPr txBox="1"/>
          <p:nvPr/>
        </p:nvSpPr>
        <p:spPr>
          <a:xfrm>
            <a:off x="11598820" y="9162505"/>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Node</a:t>
            </a:r>
          </a:p>
        </p:txBody>
      </p:sp>
      <p:sp>
        <p:nvSpPr>
          <p:cNvPr id="69" name="TextBox 69"/>
          <p:cNvSpPr txBox="1"/>
          <p:nvPr/>
        </p:nvSpPr>
        <p:spPr>
          <a:xfrm>
            <a:off x="11215617" y="9698784"/>
            <a:ext cx="803334" cy="284096"/>
          </a:xfrm>
          <a:prstGeom prst="rect">
            <a:avLst/>
          </a:prstGeom>
        </p:spPr>
        <p:txBody>
          <a:bodyPr lIns="0" tIns="0" rIns="0" bIns="0" rtlCol="0" anchor="t">
            <a:spAutoFit/>
          </a:bodyPr>
          <a:lstStyle/>
          <a:p>
            <a:pPr algn="ctr">
              <a:lnSpc>
                <a:spcPts val="2324"/>
              </a:lnSpc>
              <a:spcBef>
                <a:spcPct val="0"/>
              </a:spcBef>
            </a:pPr>
            <a:r>
              <a:rPr lang="en-US" sz="1660" b="1" i="1">
                <a:solidFill>
                  <a:srgbClr val="FFFFFF"/>
                </a:solidFill>
                <a:latin typeface="Open Sans Bold Italics"/>
                <a:ea typeface="Open Sans Bold Italics"/>
                <a:cs typeface="Open Sans Bold Italics"/>
                <a:sym typeface="Open Sans Bold Italics"/>
              </a:rPr>
              <a:t>5</a:t>
            </a:r>
          </a:p>
        </p:txBody>
      </p:sp>
      <p:sp>
        <p:nvSpPr>
          <p:cNvPr id="70" name="TextBox 70"/>
          <p:cNvSpPr txBox="1"/>
          <p:nvPr/>
        </p:nvSpPr>
        <p:spPr>
          <a:xfrm>
            <a:off x="4747310" y="1225076"/>
            <a:ext cx="9944425" cy="6193010"/>
          </a:xfrm>
          <a:prstGeom prst="rect">
            <a:avLst/>
          </a:prstGeom>
        </p:spPr>
        <p:txBody>
          <a:bodyPr lIns="0" tIns="0" rIns="0" bIns="0" rtlCol="0" anchor="t">
            <a:spAutoFit/>
          </a:bodyPr>
          <a:lstStyle/>
          <a:p>
            <a:pPr algn="l">
              <a:lnSpc>
                <a:spcPts val="2002"/>
              </a:lnSpc>
            </a:pPr>
            <a:r>
              <a:rPr lang="en-US" sz="1430">
                <a:solidFill>
                  <a:srgbClr val="000000"/>
                </a:solidFill>
                <a:latin typeface="Code Pro"/>
                <a:ea typeface="Code Pro"/>
                <a:cs typeface="Code Pro"/>
                <a:sym typeface="Code Pro"/>
              </a:rPr>
              <a:t>def delete_node(head, target):</a:t>
            </a: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 Handle the case where the head itself needs to be deleted</a:t>
            </a:r>
          </a:p>
          <a:p>
            <a:pPr algn="l">
              <a:lnSpc>
                <a:spcPts val="2002"/>
              </a:lnSpc>
            </a:pPr>
            <a:r>
              <a:rPr lang="en-US" sz="1430" b="1">
                <a:solidFill>
                  <a:srgbClr val="642EC7"/>
                </a:solidFill>
                <a:latin typeface="Code Pro Bold"/>
                <a:ea typeface="Code Pro Bold"/>
                <a:cs typeface="Code Pro Bold"/>
                <a:sym typeface="Code Pro Bold"/>
              </a:rPr>
              <a:t>    if head is not None and head.data == target:</a:t>
            </a:r>
          </a:p>
          <a:p>
            <a:pPr algn="l">
              <a:lnSpc>
                <a:spcPts val="2002"/>
              </a:lnSpc>
            </a:pPr>
            <a:r>
              <a:rPr lang="en-US" sz="1430" b="1">
                <a:solidFill>
                  <a:srgbClr val="642EC7"/>
                </a:solidFill>
                <a:latin typeface="Code Pro Bold"/>
                <a:ea typeface="Code Pro Bold"/>
                <a:cs typeface="Code Pro Bold"/>
                <a:sym typeface="Code Pro Bold"/>
              </a:rPr>
              <a:t>        new_head = head.next_node</a:t>
            </a:r>
          </a:p>
          <a:p>
            <a:pPr algn="l">
              <a:lnSpc>
                <a:spcPts val="2002"/>
              </a:lnSpc>
            </a:pPr>
            <a:r>
              <a:rPr lang="en-US" sz="1430" b="1">
                <a:solidFill>
                  <a:srgbClr val="642EC7"/>
                </a:solidFill>
                <a:latin typeface="Code Pro Bold"/>
                <a:ea typeface="Code Pro Bold"/>
                <a:cs typeface="Code Pro Bold"/>
                <a:sym typeface="Code Pro Bold"/>
              </a:rPr>
              <a:t>        del head  # Delete the original head</a:t>
            </a:r>
          </a:p>
          <a:p>
            <a:pPr algn="l">
              <a:lnSpc>
                <a:spcPts val="2002"/>
              </a:lnSpc>
            </a:pPr>
            <a:r>
              <a:rPr lang="en-US" sz="1430" b="1">
                <a:solidFill>
                  <a:srgbClr val="642EC7"/>
                </a:solidFill>
                <a:latin typeface="Code Pro Bold"/>
                <a:ea typeface="Code Pro Bold"/>
                <a:cs typeface="Code Pro Bold"/>
                <a:sym typeface="Code Pro Bold"/>
              </a:rPr>
              <a:t>        return new_head</a:t>
            </a:r>
          </a:p>
          <a:p>
            <a:pPr algn="l">
              <a:lnSpc>
                <a:spcPts val="2002"/>
              </a:lnSpc>
            </a:pPr>
            <a:endParaRPr lang="en-US" sz="1430" b="1">
              <a:solidFill>
                <a:srgbClr val="642EC7"/>
              </a:solidFill>
              <a:latin typeface="Code Pro Bold"/>
              <a:ea typeface="Code Pro Bold"/>
              <a:cs typeface="Code Pro Bold"/>
              <a:sym typeface="Code Pro Bold"/>
            </a:endParaRPr>
          </a:p>
          <a:p>
            <a:pPr algn="l">
              <a:lnSpc>
                <a:spcPts val="2002"/>
              </a:lnSpc>
            </a:pPr>
            <a:r>
              <a:rPr lang="en-US" sz="1430">
                <a:solidFill>
                  <a:srgbClr val="000000"/>
                </a:solidFill>
                <a:latin typeface="Code Pro"/>
                <a:ea typeface="Code Pro"/>
                <a:cs typeface="Code Pro"/>
                <a:sym typeface="Code Pro"/>
              </a:rPr>
              <a:t>    current_node = head</a:t>
            </a:r>
          </a:p>
          <a:p>
            <a:pPr algn="l">
              <a:lnSpc>
                <a:spcPts val="2002"/>
              </a:lnSpc>
            </a:pPr>
            <a:r>
              <a:rPr lang="en-US" sz="1430">
                <a:solidFill>
                  <a:srgbClr val="000000"/>
                </a:solidFill>
                <a:latin typeface="Code Pro"/>
                <a:ea typeface="Code Pro"/>
                <a:cs typeface="Code Pro"/>
                <a:sym typeface="Code Pro"/>
              </a:rPr>
              <a:t>    previous_node = None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 Traverse the list to find the node to be deleted</a:t>
            </a:r>
          </a:p>
          <a:p>
            <a:pPr algn="l">
              <a:lnSpc>
                <a:spcPts val="2002"/>
              </a:lnSpc>
            </a:pPr>
            <a:r>
              <a:rPr lang="en-US" sz="1430">
                <a:solidFill>
                  <a:srgbClr val="000000"/>
                </a:solidFill>
                <a:latin typeface="Code Pro"/>
                <a:ea typeface="Code Pro"/>
                <a:cs typeface="Code Pro"/>
                <a:sym typeface="Code Pro"/>
              </a:rPr>
              <a:t>    while current_node is not None and current_node.data &lt; target:</a:t>
            </a:r>
          </a:p>
          <a:p>
            <a:pPr algn="l">
              <a:lnSpc>
                <a:spcPts val="2002"/>
              </a:lnSpc>
            </a:pPr>
            <a:r>
              <a:rPr lang="en-US" sz="1430">
                <a:solidFill>
                  <a:srgbClr val="000000"/>
                </a:solidFill>
                <a:latin typeface="Code Pro"/>
                <a:ea typeface="Code Pro"/>
                <a:cs typeface="Code Pro"/>
                <a:sym typeface="Code Pro"/>
              </a:rPr>
              <a:t>        previous_node = current_node</a:t>
            </a:r>
          </a:p>
          <a:p>
            <a:pPr algn="l">
              <a:lnSpc>
                <a:spcPts val="2002"/>
              </a:lnSpc>
            </a:pPr>
            <a:r>
              <a:rPr lang="en-US" sz="1430">
                <a:solidFill>
                  <a:srgbClr val="000000"/>
                </a:solidFill>
                <a:latin typeface="Code Pro"/>
                <a:ea typeface="Code Pro"/>
                <a:cs typeface="Code Pro"/>
                <a:sym typeface="Code Pro"/>
              </a:rPr>
              <a:t>        current_node = current_node.next_node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 If the target node is found, delete it</a:t>
            </a:r>
          </a:p>
          <a:p>
            <a:pPr algn="l">
              <a:lnSpc>
                <a:spcPts val="2002"/>
              </a:lnSpc>
            </a:pPr>
            <a:r>
              <a:rPr lang="en-US" sz="1430">
                <a:solidFill>
                  <a:srgbClr val="000000"/>
                </a:solidFill>
                <a:latin typeface="Code Pro"/>
                <a:ea typeface="Code Pro"/>
                <a:cs typeface="Code Pro"/>
                <a:sym typeface="Code Pro"/>
              </a:rPr>
              <a:t>    if current_node is not None and current_node.data == target:</a:t>
            </a:r>
          </a:p>
          <a:p>
            <a:pPr algn="l">
              <a:lnSpc>
                <a:spcPts val="2002"/>
              </a:lnSpc>
            </a:pPr>
            <a:r>
              <a:rPr lang="en-US" sz="1430">
                <a:solidFill>
                  <a:srgbClr val="000000"/>
                </a:solidFill>
                <a:latin typeface="Code Pro"/>
                <a:ea typeface="Code Pro"/>
                <a:cs typeface="Code Pro"/>
                <a:sym typeface="Code Pro"/>
              </a:rPr>
              <a:t>        previous_node.next_node = current_node.next_node</a:t>
            </a:r>
          </a:p>
          <a:p>
            <a:pPr algn="l">
              <a:lnSpc>
                <a:spcPts val="2002"/>
              </a:lnSpc>
            </a:pPr>
            <a:r>
              <a:rPr lang="en-US" sz="1430">
                <a:solidFill>
                  <a:srgbClr val="000000"/>
                </a:solidFill>
                <a:latin typeface="Code Pro"/>
                <a:ea typeface="Code Pro"/>
                <a:cs typeface="Code Pro"/>
                <a:sym typeface="Code Pro"/>
              </a:rPr>
              <a:t>        del current_node</a:t>
            </a:r>
          </a:p>
          <a:p>
            <a:pPr algn="l">
              <a:lnSpc>
                <a:spcPts val="2002"/>
              </a:lnSpc>
            </a:pPr>
            <a:r>
              <a:rPr lang="en-US" sz="1430">
                <a:solidFill>
                  <a:srgbClr val="000000"/>
                </a:solidFill>
                <a:latin typeface="Code Pro"/>
                <a:ea typeface="Code Pro"/>
                <a:cs typeface="Code Pro"/>
                <a:sym typeface="Code Pro"/>
              </a:rPr>
              <a:t>    else:</a:t>
            </a:r>
          </a:p>
          <a:p>
            <a:pPr algn="l">
              <a:lnSpc>
                <a:spcPts val="2002"/>
              </a:lnSpc>
            </a:pPr>
            <a:r>
              <a:rPr lang="en-US" sz="1430">
                <a:solidFill>
                  <a:srgbClr val="000000"/>
                </a:solidFill>
                <a:latin typeface="Code Pro"/>
                <a:ea typeface="Code Pro"/>
                <a:cs typeface="Code Pro"/>
                <a:sym typeface="Code Pro"/>
              </a:rPr>
              <a:t>        print(f"Node with value {target} not found.")</a:t>
            </a:r>
          </a:p>
          <a:p>
            <a:pPr algn="l">
              <a:lnSpc>
                <a:spcPts val="2002"/>
              </a:lnSpc>
            </a:pPr>
            <a:r>
              <a:rPr lang="en-US" sz="1430">
                <a:solidFill>
                  <a:srgbClr val="000000"/>
                </a:solidFill>
                <a:latin typeface="Code Pro"/>
                <a:ea typeface="Code Pro"/>
                <a:cs typeface="Code Pro"/>
                <a:sym typeface="Code Pro"/>
              </a:rPr>
              <a:t>    return 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target_value = 5</a:t>
            </a:r>
          </a:p>
          <a:p>
            <a:pPr algn="l">
              <a:lnSpc>
                <a:spcPts val="2002"/>
              </a:lnSpc>
            </a:pPr>
            <a:r>
              <a:rPr lang="en-US" sz="1430">
                <a:solidFill>
                  <a:srgbClr val="000000"/>
                </a:solidFill>
                <a:latin typeface="Code Pro"/>
                <a:ea typeface="Code Pro"/>
                <a:cs typeface="Code Pro"/>
                <a:sym typeface="Code Pro"/>
              </a:rPr>
              <a:t>ordered_list_head = delete_node(ordered_list_head, target_value)</a:t>
            </a:r>
          </a:p>
        </p:txBody>
      </p:sp>
      <p:sp>
        <p:nvSpPr>
          <p:cNvPr id="71" name="AutoShape 71"/>
          <p:cNvSpPr/>
          <p:nvPr/>
        </p:nvSpPr>
        <p:spPr>
          <a:xfrm>
            <a:off x="10374567" y="98688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2" name="AutoShape 72"/>
          <p:cNvSpPr/>
          <p:nvPr/>
        </p:nvSpPr>
        <p:spPr>
          <a:xfrm>
            <a:off x="1237679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6" name="TextBox 76"/>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89933"/>
            <a:ext cx="11995363" cy="6656120"/>
            <a:chOff x="0" y="0"/>
            <a:chExt cx="3159272" cy="1753052"/>
          </a:xfrm>
        </p:grpSpPr>
        <p:sp>
          <p:nvSpPr>
            <p:cNvPr id="11" name="Freeform 11"/>
            <p:cNvSpPr/>
            <p:nvPr/>
          </p:nvSpPr>
          <p:spPr>
            <a:xfrm>
              <a:off x="0" y="0"/>
              <a:ext cx="3159272" cy="1753052"/>
            </a:xfrm>
            <a:custGeom>
              <a:avLst/>
              <a:gdLst/>
              <a:ahLst/>
              <a:cxnLst/>
              <a:rect l="l" t="t" r="r" b="b"/>
              <a:pathLst>
                <a:path w="3159272" h="1753052">
                  <a:moveTo>
                    <a:pt x="0" y="0"/>
                  </a:moveTo>
                  <a:lnTo>
                    <a:pt x="3159272" y="0"/>
                  </a:lnTo>
                  <a:lnTo>
                    <a:pt x="3159272" y="1753052"/>
                  </a:lnTo>
                  <a:lnTo>
                    <a:pt x="0" y="1753052"/>
                  </a:lnTo>
                  <a:close/>
                </a:path>
              </a:pathLst>
            </a:custGeom>
            <a:solidFill>
              <a:srgbClr val="F4F2F2"/>
            </a:solidFill>
          </p:spPr>
          <p:txBody>
            <a:bodyPr/>
            <a:lstStyle/>
            <a:p>
              <a:endParaRPr lang="en-PH"/>
            </a:p>
          </p:txBody>
        </p:sp>
        <p:sp>
          <p:nvSpPr>
            <p:cNvPr id="12" name="TextBox 12"/>
            <p:cNvSpPr txBox="1"/>
            <p:nvPr/>
          </p:nvSpPr>
          <p:spPr>
            <a:xfrm>
              <a:off x="0" y="-28575"/>
              <a:ext cx="3159272" cy="1781627"/>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4959694" y="9700899"/>
          <a:ext cx="712226" cy="176326"/>
        </p:xfrm>
        <a:graphic>
          <a:graphicData uri="http://schemas.openxmlformats.org/drawingml/2006/table">
            <a:tbl>
              <a:tblPr/>
              <a:tblGrid>
                <a:gridCol w="523043">
                  <a:extLst>
                    <a:ext uri="{9D8B030D-6E8A-4147-A177-3AD203B41FA5}">
                      <a16:colId xmlns:a16="http://schemas.microsoft.com/office/drawing/2014/main" val="20000"/>
                    </a:ext>
                  </a:extLst>
                </a:gridCol>
                <a:gridCol w="189183">
                  <a:extLst>
                    <a:ext uri="{9D8B030D-6E8A-4147-A177-3AD203B41FA5}">
                      <a16:colId xmlns:a16="http://schemas.microsoft.com/office/drawing/2014/main" val="20001"/>
                    </a:ext>
                  </a:extLst>
                </a:gridCol>
              </a:tblGrid>
              <a:tr h="176326">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035240" y="9700899"/>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970622" y="9633015"/>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305946" y="9909999"/>
            <a:ext cx="628779"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394009" y="9131656"/>
            <a:ext cx="774100" cy="257281"/>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549781" y="914467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21" name="TextBox 21"/>
          <p:cNvSpPr txBox="1"/>
          <p:nvPr/>
        </p:nvSpPr>
        <p:spPr>
          <a:xfrm>
            <a:off x="5329052" y="94946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2" name="TextBox 22"/>
          <p:cNvSpPr txBox="1"/>
          <p:nvPr/>
        </p:nvSpPr>
        <p:spPr>
          <a:xfrm>
            <a:off x="6139869" y="95290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404598" y="951574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4" name="TextBox 24"/>
          <p:cNvSpPr txBox="1"/>
          <p:nvPr/>
        </p:nvSpPr>
        <p:spPr>
          <a:xfrm>
            <a:off x="8215416" y="9550068"/>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8973662" y="9689284"/>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430971" y="99016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343020" y="950412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8" name="TextBox 28"/>
          <p:cNvSpPr txBox="1"/>
          <p:nvPr/>
        </p:nvSpPr>
        <p:spPr>
          <a:xfrm>
            <a:off x="10153837" y="953845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070215" y="9649450"/>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446594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3439573" y="94642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2" name="TextBox 32"/>
          <p:cNvSpPr txBox="1"/>
          <p:nvPr/>
        </p:nvSpPr>
        <p:spPr>
          <a:xfrm>
            <a:off x="14250390" y="94986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5339980" y="9450506"/>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4" name="TextBox 34"/>
          <p:cNvSpPr txBox="1"/>
          <p:nvPr/>
        </p:nvSpPr>
        <p:spPr>
          <a:xfrm>
            <a:off x="16150798" y="948483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441316" y="9122316"/>
            <a:ext cx="774100" cy="257281"/>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597089" y="913533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343020" y="9138096"/>
            <a:ext cx="774100" cy="257281"/>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498793" y="915111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3551248" y="9088923"/>
            <a:ext cx="774100" cy="257281"/>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707021"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5398283" y="9088923"/>
            <a:ext cx="774100" cy="257281"/>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5554056"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51" name="TextBox 51"/>
          <p:cNvSpPr txBox="1"/>
          <p:nvPr/>
        </p:nvSpPr>
        <p:spPr>
          <a:xfrm>
            <a:off x="5127724" y="975218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175031"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141692"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238245" y="9692367"/>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Delete a node in an ordered linked list</a:t>
            </a:r>
          </a:p>
        </p:txBody>
      </p:sp>
      <p:grpSp>
        <p:nvGrpSpPr>
          <p:cNvPr id="56" name="Group 56"/>
          <p:cNvGrpSpPr/>
          <p:nvPr/>
        </p:nvGrpSpPr>
        <p:grpSpPr>
          <a:xfrm>
            <a:off x="1202917" y="8098298"/>
            <a:ext cx="2556223" cy="2045377"/>
            <a:chOff x="0" y="0"/>
            <a:chExt cx="700148" cy="560228"/>
          </a:xfrm>
        </p:grpSpPr>
        <p:sp>
          <p:nvSpPr>
            <p:cNvPr id="57" name="Freeform 5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566859" y="8629704"/>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0" name="Table 60"/>
          <p:cNvGraphicFramePr>
            <a:graphicFrameLocks noGrp="1"/>
          </p:cNvGraphicFramePr>
          <p:nvPr/>
        </p:nvGraphicFramePr>
        <p:xfrm>
          <a:off x="11043573" y="9668846"/>
          <a:ext cx="581317" cy="143917"/>
        </p:xfrm>
        <a:graphic>
          <a:graphicData uri="http://schemas.openxmlformats.org/drawingml/2006/table">
            <a:tbl>
              <a:tblPr/>
              <a:tblGrid>
                <a:gridCol w="426907">
                  <a:extLst>
                    <a:ext uri="{9D8B030D-6E8A-4147-A177-3AD203B41FA5}">
                      <a16:colId xmlns:a16="http://schemas.microsoft.com/office/drawing/2014/main" val="20000"/>
                    </a:ext>
                  </a:extLst>
                </a:gridCol>
                <a:gridCol w="168912">
                  <a:extLst>
                    <a:ext uri="{9D8B030D-6E8A-4147-A177-3AD203B41FA5}">
                      <a16:colId xmlns:a16="http://schemas.microsoft.com/office/drawing/2014/main" val="20001"/>
                    </a:ext>
                  </a:extLst>
                </a:gridCol>
              </a:tblGrid>
              <a:tr h="0">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1" name="TextBox 61"/>
          <p:cNvSpPr txBox="1"/>
          <p:nvPr/>
        </p:nvSpPr>
        <p:spPr>
          <a:xfrm>
            <a:off x="11395086" y="9494234"/>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Data</a:t>
            </a:r>
          </a:p>
        </p:txBody>
      </p:sp>
      <p:sp>
        <p:nvSpPr>
          <p:cNvPr id="62" name="TextBox 62"/>
          <p:cNvSpPr txBox="1"/>
          <p:nvPr/>
        </p:nvSpPr>
        <p:spPr>
          <a:xfrm>
            <a:off x="12166731" y="9517837"/>
            <a:ext cx="420131" cy="137888"/>
          </a:xfrm>
          <a:prstGeom prst="rect">
            <a:avLst/>
          </a:prstGeom>
        </p:spPr>
        <p:txBody>
          <a:bodyPr lIns="0" tIns="0" rIns="0" bIns="0" rtlCol="0" anchor="t">
            <a:spAutoFit/>
          </a:bodyPr>
          <a:lstStyle/>
          <a:p>
            <a:pPr algn="ctr">
              <a:lnSpc>
                <a:spcPts val="1136"/>
              </a:lnSpc>
              <a:spcBef>
                <a:spcPct val="0"/>
              </a:spcBef>
            </a:pPr>
            <a:r>
              <a:rPr lang="en-US" sz="811" b="1">
                <a:solidFill>
                  <a:srgbClr val="000000"/>
                </a:solidFill>
                <a:latin typeface="Open Sans Bold"/>
                <a:ea typeface="Open Sans Bold"/>
                <a:cs typeface="Open Sans Bold"/>
                <a:sym typeface="Open Sans Bold"/>
              </a:rPr>
              <a:t>Pointer</a:t>
            </a:r>
          </a:p>
        </p:txBody>
      </p:sp>
      <p:grpSp>
        <p:nvGrpSpPr>
          <p:cNvPr id="63" name="Group 63"/>
          <p:cNvGrpSpPr/>
          <p:nvPr/>
        </p:nvGrpSpPr>
        <p:grpSpPr>
          <a:xfrm>
            <a:off x="11450573" y="9151040"/>
            <a:ext cx="736701" cy="244851"/>
            <a:chOff x="0" y="0"/>
            <a:chExt cx="464201" cy="154282"/>
          </a:xfrm>
        </p:grpSpPr>
        <p:sp>
          <p:nvSpPr>
            <p:cNvPr id="64" name="Freeform 6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5" name="TextBox 6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6" name="TextBox 66"/>
          <p:cNvSpPr txBox="1"/>
          <p:nvPr/>
        </p:nvSpPr>
        <p:spPr>
          <a:xfrm>
            <a:off x="11598820" y="9162505"/>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Node</a:t>
            </a:r>
          </a:p>
        </p:txBody>
      </p:sp>
      <p:sp>
        <p:nvSpPr>
          <p:cNvPr id="67" name="TextBox 67"/>
          <p:cNvSpPr txBox="1"/>
          <p:nvPr/>
        </p:nvSpPr>
        <p:spPr>
          <a:xfrm>
            <a:off x="11215617" y="9698784"/>
            <a:ext cx="803334" cy="284096"/>
          </a:xfrm>
          <a:prstGeom prst="rect">
            <a:avLst/>
          </a:prstGeom>
        </p:spPr>
        <p:txBody>
          <a:bodyPr lIns="0" tIns="0" rIns="0" bIns="0" rtlCol="0" anchor="t">
            <a:spAutoFit/>
          </a:bodyPr>
          <a:lstStyle/>
          <a:p>
            <a:pPr algn="ctr">
              <a:lnSpc>
                <a:spcPts val="2324"/>
              </a:lnSpc>
              <a:spcBef>
                <a:spcPct val="0"/>
              </a:spcBef>
            </a:pPr>
            <a:r>
              <a:rPr lang="en-US" sz="1660" b="1" i="1">
                <a:solidFill>
                  <a:srgbClr val="FFFFFF"/>
                </a:solidFill>
                <a:latin typeface="Open Sans Bold Italics"/>
                <a:ea typeface="Open Sans Bold Italics"/>
                <a:cs typeface="Open Sans Bold Italics"/>
                <a:sym typeface="Open Sans Bold Italics"/>
              </a:rPr>
              <a:t>5</a:t>
            </a:r>
          </a:p>
        </p:txBody>
      </p:sp>
      <p:sp>
        <p:nvSpPr>
          <p:cNvPr id="68" name="TextBox 68"/>
          <p:cNvSpPr txBox="1"/>
          <p:nvPr/>
        </p:nvSpPr>
        <p:spPr>
          <a:xfrm>
            <a:off x="4747310" y="1225076"/>
            <a:ext cx="9944425" cy="6193010"/>
          </a:xfrm>
          <a:prstGeom prst="rect">
            <a:avLst/>
          </a:prstGeom>
        </p:spPr>
        <p:txBody>
          <a:bodyPr lIns="0" tIns="0" rIns="0" bIns="0" rtlCol="0" anchor="t">
            <a:spAutoFit/>
          </a:bodyPr>
          <a:lstStyle/>
          <a:p>
            <a:pPr algn="l">
              <a:lnSpc>
                <a:spcPts val="2002"/>
              </a:lnSpc>
            </a:pPr>
            <a:r>
              <a:rPr lang="en-US" sz="1430">
                <a:solidFill>
                  <a:srgbClr val="000000"/>
                </a:solidFill>
                <a:latin typeface="Code Pro"/>
                <a:ea typeface="Code Pro"/>
                <a:cs typeface="Code Pro"/>
                <a:sym typeface="Code Pro"/>
              </a:rPr>
              <a:t>def delete_node(head, target):</a:t>
            </a: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a:t>
            </a:r>
            <a:r>
              <a:rPr lang="en-US" sz="1430">
                <a:solidFill>
                  <a:srgbClr val="000000"/>
                </a:solidFill>
                <a:latin typeface="Code Pro"/>
                <a:ea typeface="Code Pro"/>
                <a:cs typeface="Code Pro"/>
                <a:sym typeface="Code Pro"/>
              </a:rPr>
              <a:t>  # Handle the case where the head itself needs to be deleted</a:t>
            </a:r>
          </a:p>
          <a:p>
            <a:pPr algn="l">
              <a:lnSpc>
                <a:spcPts val="2002"/>
              </a:lnSpc>
            </a:pPr>
            <a:r>
              <a:rPr lang="en-US" sz="1430">
                <a:solidFill>
                  <a:srgbClr val="000000"/>
                </a:solidFill>
                <a:latin typeface="Code Pro"/>
                <a:ea typeface="Code Pro"/>
                <a:cs typeface="Code Pro"/>
                <a:sym typeface="Code Pro"/>
              </a:rPr>
              <a:t>    if head is not None and head.data == target:</a:t>
            </a:r>
          </a:p>
          <a:p>
            <a:pPr algn="l">
              <a:lnSpc>
                <a:spcPts val="2002"/>
              </a:lnSpc>
            </a:pPr>
            <a:r>
              <a:rPr lang="en-US" sz="1430">
                <a:solidFill>
                  <a:srgbClr val="000000"/>
                </a:solidFill>
                <a:latin typeface="Code Pro"/>
                <a:ea typeface="Code Pro"/>
                <a:cs typeface="Code Pro"/>
                <a:sym typeface="Code Pro"/>
              </a:rPr>
              <a:t>        new_head = head.next_node</a:t>
            </a:r>
          </a:p>
          <a:p>
            <a:pPr algn="l">
              <a:lnSpc>
                <a:spcPts val="2002"/>
              </a:lnSpc>
            </a:pPr>
            <a:r>
              <a:rPr lang="en-US" sz="1430">
                <a:solidFill>
                  <a:srgbClr val="000000"/>
                </a:solidFill>
                <a:latin typeface="Code Pro"/>
                <a:ea typeface="Code Pro"/>
                <a:cs typeface="Code Pro"/>
                <a:sym typeface="Code Pro"/>
              </a:rPr>
              <a:t>        del head  # Delete the original head</a:t>
            </a:r>
          </a:p>
          <a:p>
            <a:pPr algn="l">
              <a:lnSpc>
                <a:spcPts val="2002"/>
              </a:lnSpc>
            </a:pPr>
            <a:r>
              <a:rPr lang="en-US" sz="1430">
                <a:solidFill>
                  <a:srgbClr val="000000"/>
                </a:solidFill>
                <a:latin typeface="Code Pro"/>
                <a:ea typeface="Code Pro"/>
                <a:cs typeface="Code Pro"/>
                <a:sym typeface="Code Pro"/>
              </a:rPr>
              <a:t>        return new_head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current_node = head</a:t>
            </a:r>
          </a:p>
          <a:p>
            <a:pPr algn="l">
              <a:lnSpc>
                <a:spcPts val="2002"/>
              </a:lnSpc>
            </a:pPr>
            <a:r>
              <a:rPr lang="en-US" sz="1430" b="1">
                <a:solidFill>
                  <a:srgbClr val="642EC7"/>
                </a:solidFill>
                <a:latin typeface="Code Pro Bold"/>
                <a:ea typeface="Code Pro Bold"/>
                <a:cs typeface="Code Pro Bold"/>
                <a:sym typeface="Code Pro Bold"/>
              </a:rPr>
              <a:t>    previous_node = None</a:t>
            </a:r>
          </a:p>
          <a:p>
            <a:pPr algn="l">
              <a:lnSpc>
                <a:spcPts val="2002"/>
              </a:lnSpc>
            </a:pPr>
            <a:endParaRPr lang="en-US" sz="1430" b="1">
              <a:solidFill>
                <a:srgbClr val="642EC7"/>
              </a:solidFill>
              <a:latin typeface="Code Pro Bold"/>
              <a:ea typeface="Code Pro Bold"/>
              <a:cs typeface="Code Pro Bold"/>
              <a:sym typeface="Code Pro Bold"/>
            </a:endParaRPr>
          </a:p>
          <a:p>
            <a:pPr algn="l">
              <a:lnSpc>
                <a:spcPts val="2002"/>
              </a:lnSpc>
            </a:pPr>
            <a:r>
              <a:rPr lang="en-US" sz="1430">
                <a:solidFill>
                  <a:srgbClr val="000000"/>
                </a:solidFill>
                <a:latin typeface="Code Pro"/>
                <a:ea typeface="Code Pro"/>
                <a:cs typeface="Code Pro"/>
                <a:sym typeface="Code Pro"/>
              </a:rPr>
              <a:t>    # Traverse the list to find the node to be deleted</a:t>
            </a:r>
          </a:p>
          <a:p>
            <a:pPr algn="l">
              <a:lnSpc>
                <a:spcPts val="2002"/>
              </a:lnSpc>
            </a:pPr>
            <a:r>
              <a:rPr lang="en-US" sz="1430">
                <a:solidFill>
                  <a:srgbClr val="000000"/>
                </a:solidFill>
                <a:latin typeface="Code Pro"/>
                <a:ea typeface="Code Pro"/>
                <a:cs typeface="Code Pro"/>
                <a:sym typeface="Code Pro"/>
              </a:rPr>
              <a:t>    while current_node is not None and current_node.data &lt; target:</a:t>
            </a:r>
          </a:p>
          <a:p>
            <a:pPr algn="l">
              <a:lnSpc>
                <a:spcPts val="2002"/>
              </a:lnSpc>
            </a:pPr>
            <a:r>
              <a:rPr lang="en-US" sz="1430">
                <a:solidFill>
                  <a:srgbClr val="000000"/>
                </a:solidFill>
                <a:latin typeface="Code Pro"/>
                <a:ea typeface="Code Pro"/>
                <a:cs typeface="Code Pro"/>
                <a:sym typeface="Code Pro"/>
              </a:rPr>
              <a:t>        previous_node = current_node</a:t>
            </a:r>
          </a:p>
          <a:p>
            <a:pPr algn="l">
              <a:lnSpc>
                <a:spcPts val="2002"/>
              </a:lnSpc>
            </a:pPr>
            <a:r>
              <a:rPr lang="en-US" sz="1430">
                <a:solidFill>
                  <a:srgbClr val="000000"/>
                </a:solidFill>
                <a:latin typeface="Code Pro"/>
                <a:ea typeface="Code Pro"/>
                <a:cs typeface="Code Pro"/>
                <a:sym typeface="Code Pro"/>
              </a:rPr>
              <a:t>        current_node = current_node.next_node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 If the target node is found, delete it</a:t>
            </a:r>
          </a:p>
          <a:p>
            <a:pPr algn="l">
              <a:lnSpc>
                <a:spcPts val="2002"/>
              </a:lnSpc>
            </a:pPr>
            <a:r>
              <a:rPr lang="en-US" sz="1430">
                <a:solidFill>
                  <a:srgbClr val="000000"/>
                </a:solidFill>
                <a:latin typeface="Code Pro"/>
                <a:ea typeface="Code Pro"/>
                <a:cs typeface="Code Pro"/>
                <a:sym typeface="Code Pro"/>
              </a:rPr>
              <a:t>    if current_node is not None and current_node.data == target:</a:t>
            </a:r>
          </a:p>
          <a:p>
            <a:pPr algn="l">
              <a:lnSpc>
                <a:spcPts val="2002"/>
              </a:lnSpc>
            </a:pPr>
            <a:r>
              <a:rPr lang="en-US" sz="1430">
                <a:solidFill>
                  <a:srgbClr val="000000"/>
                </a:solidFill>
                <a:latin typeface="Code Pro"/>
                <a:ea typeface="Code Pro"/>
                <a:cs typeface="Code Pro"/>
                <a:sym typeface="Code Pro"/>
              </a:rPr>
              <a:t>        previous_node.next_node = current_node.next_node</a:t>
            </a:r>
          </a:p>
          <a:p>
            <a:pPr algn="l">
              <a:lnSpc>
                <a:spcPts val="2002"/>
              </a:lnSpc>
            </a:pPr>
            <a:r>
              <a:rPr lang="en-US" sz="1430">
                <a:solidFill>
                  <a:srgbClr val="000000"/>
                </a:solidFill>
                <a:latin typeface="Code Pro"/>
                <a:ea typeface="Code Pro"/>
                <a:cs typeface="Code Pro"/>
                <a:sym typeface="Code Pro"/>
              </a:rPr>
              <a:t>        del current_node</a:t>
            </a:r>
          </a:p>
          <a:p>
            <a:pPr algn="l">
              <a:lnSpc>
                <a:spcPts val="2002"/>
              </a:lnSpc>
            </a:pPr>
            <a:r>
              <a:rPr lang="en-US" sz="1430">
                <a:solidFill>
                  <a:srgbClr val="000000"/>
                </a:solidFill>
                <a:latin typeface="Code Pro"/>
                <a:ea typeface="Code Pro"/>
                <a:cs typeface="Code Pro"/>
                <a:sym typeface="Code Pro"/>
              </a:rPr>
              <a:t>    else:</a:t>
            </a:r>
          </a:p>
          <a:p>
            <a:pPr algn="l">
              <a:lnSpc>
                <a:spcPts val="2002"/>
              </a:lnSpc>
            </a:pPr>
            <a:r>
              <a:rPr lang="en-US" sz="1430">
                <a:solidFill>
                  <a:srgbClr val="000000"/>
                </a:solidFill>
                <a:latin typeface="Code Pro"/>
                <a:ea typeface="Code Pro"/>
                <a:cs typeface="Code Pro"/>
                <a:sym typeface="Code Pro"/>
              </a:rPr>
              <a:t>        print(f"Node with value {target} not found.")</a:t>
            </a:r>
          </a:p>
          <a:p>
            <a:pPr algn="l">
              <a:lnSpc>
                <a:spcPts val="2002"/>
              </a:lnSpc>
            </a:pPr>
            <a:r>
              <a:rPr lang="en-US" sz="1430">
                <a:solidFill>
                  <a:srgbClr val="000000"/>
                </a:solidFill>
                <a:latin typeface="Code Pro"/>
                <a:ea typeface="Code Pro"/>
                <a:cs typeface="Code Pro"/>
                <a:sym typeface="Code Pro"/>
              </a:rPr>
              <a:t>    return 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target_value = 5</a:t>
            </a:r>
          </a:p>
          <a:p>
            <a:pPr algn="l">
              <a:lnSpc>
                <a:spcPts val="2002"/>
              </a:lnSpc>
            </a:pPr>
            <a:r>
              <a:rPr lang="en-US" sz="1430">
                <a:solidFill>
                  <a:srgbClr val="000000"/>
                </a:solidFill>
                <a:latin typeface="Code Pro"/>
                <a:ea typeface="Code Pro"/>
                <a:cs typeface="Code Pro"/>
                <a:sym typeface="Code Pro"/>
              </a:rPr>
              <a:t>ordered_list_head = delete_node(ordered_list_head, target_value)</a:t>
            </a:r>
          </a:p>
        </p:txBody>
      </p:sp>
      <p:sp>
        <p:nvSpPr>
          <p:cNvPr id="69" name="AutoShape 69"/>
          <p:cNvSpPr/>
          <p:nvPr/>
        </p:nvSpPr>
        <p:spPr>
          <a:xfrm>
            <a:off x="10374567" y="98688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0" name="AutoShape 70"/>
          <p:cNvSpPr/>
          <p:nvPr/>
        </p:nvSpPr>
        <p:spPr>
          <a:xfrm>
            <a:off x="1237679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1" name="Freeform 71"/>
          <p:cNvSpPr/>
          <p:nvPr/>
        </p:nvSpPr>
        <p:spPr>
          <a:xfrm rot="3677605">
            <a:off x="5064793" y="8424959"/>
            <a:ext cx="652162" cy="274723"/>
          </a:xfrm>
          <a:custGeom>
            <a:avLst/>
            <a:gdLst/>
            <a:ahLst/>
            <a:cxnLst/>
            <a:rect l="l" t="t" r="r" b="b"/>
            <a:pathLst>
              <a:path w="652162" h="274723">
                <a:moveTo>
                  <a:pt x="0" y="0"/>
                </a:moveTo>
                <a:lnTo>
                  <a:pt x="652162" y="0"/>
                </a:lnTo>
                <a:lnTo>
                  <a:pt x="652162" y="274724"/>
                </a:lnTo>
                <a:lnTo>
                  <a:pt x="0" y="27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2" name="TextBox 72"/>
          <p:cNvSpPr txBox="1"/>
          <p:nvPr/>
        </p:nvSpPr>
        <p:spPr>
          <a:xfrm>
            <a:off x="4091506" y="7805272"/>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sp>
        <p:nvSpPr>
          <p:cNvPr id="73" name="Freeform 73"/>
          <p:cNvSpPr/>
          <p:nvPr/>
        </p:nvSpPr>
        <p:spPr>
          <a:xfrm rot="7767527">
            <a:off x="6071189" y="8442880"/>
            <a:ext cx="653575" cy="275318"/>
          </a:xfrm>
          <a:custGeom>
            <a:avLst/>
            <a:gdLst/>
            <a:ahLst/>
            <a:cxnLst/>
            <a:rect l="l" t="t" r="r" b="b"/>
            <a:pathLst>
              <a:path w="653575" h="275318">
                <a:moveTo>
                  <a:pt x="0" y="0"/>
                </a:moveTo>
                <a:lnTo>
                  <a:pt x="653575" y="0"/>
                </a:lnTo>
                <a:lnTo>
                  <a:pt x="653575" y="275319"/>
                </a:lnTo>
                <a:lnTo>
                  <a:pt x="0" y="275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5803533" y="7814797"/>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5" name="Freeform 75"/>
          <p:cNvSpPr/>
          <p:nvPr/>
        </p:nvSpPr>
        <p:spPr>
          <a:xfrm>
            <a:off x="10716786" y="8140432"/>
            <a:ext cx="653575" cy="275318"/>
          </a:xfrm>
          <a:custGeom>
            <a:avLst/>
            <a:gdLst/>
            <a:ahLst/>
            <a:cxnLst/>
            <a:rect l="l" t="t" r="r" b="b"/>
            <a:pathLst>
              <a:path w="653575" h="275318">
                <a:moveTo>
                  <a:pt x="0" y="0"/>
                </a:moveTo>
                <a:lnTo>
                  <a:pt x="653574" y="0"/>
                </a:lnTo>
                <a:lnTo>
                  <a:pt x="653574" y="275318"/>
                </a:lnTo>
                <a:lnTo>
                  <a:pt x="0" y="275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6" name="TextBox 76"/>
          <p:cNvSpPr txBox="1"/>
          <p:nvPr/>
        </p:nvSpPr>
        <p:spPr>
          <a:xfrm>
            <a:off x="8485686" y="8068714"/>
            <a:ext cx="2156127"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previous_node</a:t>
            </a:r>
          </a:p>
        </p:txBody>
      </p:sp>
      <p:sp>
        <p:nvSpPr>
          <p:cNvPr id="77" name="TextBox 77"/>
          <p:cNvSpPr txBox="1"/>
          <p:nvPr/>
        </p:nvSpPr>
        <p:spPr>
          <a:xfrm>
            <a:off x="11503710" y="8091193"/>
            <a:ext cx="683563" cy="324557"/>
          </a:xfrm>
          <a:prstGeom prst="rect">
            <a:avLst/>
          </a:prstGeom>
        </p:spPr>
        <p:txBody>
          <a:bodyPr lIns="0" tIns="0" rIns="0" bIns="0" rtlCol="0" anchor="t">
            <a:spAutoFit/>
          </a:bodyPr>
          <a:lstStyle/>
          <a:p>
            <a:pPr algn="l">
              <a:lnSpc>
                <a:spcPts val="2624"/>
              </a:lnSpc>
            </a:pPr>
            <a:r>
              <a:rPr lang="en-US" sz="1874">
                <a:solidFill>
                  <a:srgbClr val="000000"/>
                </a:solidFill>
                <a:latin typeface="Code Pro"/>
                <a:ea typeface="Code Pro"/>
                <a:cs typeface="Code Pro"/>
                <a:sym typeface="Code Pro"/>
              </a:rPr>
              <a:t>None</a:t>
            </a:r>
          </a:p>
        </p:txBody>
      </p:sp>
      <p:sp>
        <p:nvSpPr>
          <p:cNvPr id="78" name="TextBox 78"/>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89933"/>
            <a:ext cx="11995363" cy="6656120"/>
            <a:chOff x="0" y="0"/>
            <a:chExt cx="3159272" cy="1753052"/>
          </a:xfrm>
        </p:grpSpPr>
        <p:sp>
          <p:nvSpPr>
            <p:cNvPr id="11" name="Freeform 11"/>
            <p:cNvSpPr/>
            <p:nvPr/>
          </p:nvSpPr>
          <p:spPr>
            <a:xfrm>
              <a:off x="0" y="0"/>
              <a:ext cx="3159272" cy="1753052"/>
            </a:xfrm>
            <a:custGeom>
              <a:avLst/>
              <a:gdLst/>
              <a:ahLst/>
              <a:cxnLst/>
              <a:rect l="l" t="t" r="r" b="b"/>
              <a:pathLst>
                <a:path w="3159272" h="1753052">
                  <a:moveTo>
                    <a:pt x="0" y="0"/>
                  </a:moveTo>
                  <a:lnTo>
                    <a:pt x="3159272" y="0"/>
                  </a:lnTo>
                  <a:lnTo>
                    <a:pt x="3159272" y="1753052"/>
                  </a:lnTo>
                  <a:lnTo>
                    <a:pt x="0" y="1753052"/>
                  </a:lnTo>
                  <a:close/>
                </a:path>
              </a:pathLst>
            </a:custGeom>
            <a:solidFill>
              <a:srgbClr val="F4F2F2"/>
            </a:solidFill>
          </p:spPr>
          <p:txBody>
            <a:bodyPr/>
            <a:lstStyle/>
            <a:p>
              <a:endParaRPr lang="en-PH"/>
            </a:p>
          </p:txBody>
        </p:sp>
        <p:sp>
          <p:nvSpPr>
            <p:cNvPr id="12" name="TextBox 12"/>
            <p:cNvSpPr txBox="1"/>
            <p:nvPr/>
          </p:nvSpPr>
          <p:spPr>
            <a:xfrm>
              <a:off x="0" y="-28575"/>
              <a:ext cx="3159272" cy="1781627"/>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4959694" y="9700899"/>
          <a:ext cx="712226" cy="176326"/>
        </p:xfrm>
        <a:graphic>
          <a:graphicData uri="http://schemas.openxmlformats.org/drawingml/2006/table">
            <a:tbl>
              <a:tblPr/>
              <a:tblGrid>
                <a:gridCol w="523043">
                  <a:extLst>
                    <a:ext uri="{9D8B030D-6E8A-4147-A177-3AD203B41FA5}">
                      <a16:colId xmlns:a16="http://schemas.microsoft.com/office/drawing/2014/main" val="20000"/>
                    </a:ext>
                  </a:extLst>
                </a:gridCol>
                <a:gridCol w="189183">
                  <a:extLst>
                    <a:ext uri="{9D8B030D-6E8A-4147-A177-3AD203B41FA5}">
                      <a16:colId xmlns:a16="http://schemas.microsoft.com/office/drawing/2014/main" val="20001"/>
                    </a:ext>
                  </a:extLst>
                </a:gridCol>
              </a:tblGrid>
              <a:tr h="176326">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035240" y="9700899"/>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970622" y="9633015"/>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305946" y="9909999"/>
            <a:ext cx="628779"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394009" y="9131656"/>
            <a:ext cx="774100" cy="257281"/>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549781" y="914467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21" name="TextBox 21"/>
          <p:cNvSpPr txBox="1"/>
          <p:nvPr/>
        </p:nvSpPr>
        <p:spPr>
          <a:xfrm>
            <a:off x="5329052" y="94946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2" name="TextBox 22"/>
          <p:cNvSpPr txBox="1"/>
          <p:nvPr/>
        </p:nvSpPr>
        <p:spPr>
          <a:xfrm>
            <a:off x="6139869" y="95290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404598" y="951574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4" name="TextBox 24"/>
          <p:cNvSpPr txBox="1"/>
          <p:nvPr/>
        </p:nvSpPr>
        <p:spPr>
          <a:xfrm>
            <a:off x="8215416" y="9550068"/>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8973662" y="9689284"/>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430971" y="99016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343020" y="950412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8" name="TextBox 28"/>
          <p:cNvSpPr txBox="1"/>
          <p:nvPr/>
        </p:nvSpPr>
        <p:spPr>
          <a:xfrm>
            <a:off x="10153837" y="953845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070215" y="9649450"/>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446594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3439573" y="94642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2" name="TextBox 32"/>
          <p:cNvSpPr txBox="1"/>
          <p:nvPr/>
        </p:nvSpPr>
        <p:spPr>
          <a:xfrm>
            <a:off x="14250390" y="94986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5339980" y="9450506"/>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4" name="TextBox 34"/>
          <p:cNvSpPr txBox="1"/>
          <p:nvPr/>
        </p:nvSpPr>
        <p:spPr>
          <a:xfrm>
            <a:off x="16150798" y="948483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441316" y="9122316"/>
            <a:ext cx="774100" cy="257281"/>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597089" y="913533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343020" y="9138096"/>
            <a:ext cx="774100" cy="257281"/>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498793" y="915111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3551248" y="9088923"/>
            <a:ext cx="774100" cy="257281"/>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707021"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5398283" y="9088923"/>
            <a:ext cx="774100" cy="257281"/>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5554056"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51" name="TextBox 51"/>
          <p:cNvSpPr txBox="1"/>
          <p:nvPr/>
        </p:nvSpPr>
        <p:spPr>
          <a:xfrm>
            <a:off x="5127724" y="975218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175031"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141692"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238245" y="9692367"/>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Delete a node in an ordered linked list</a:t>
            </a:r>
          </a:p>
        </p:txBody>
      </p:sp>
      <p:grpSp>
        <p:nvGrpSpPr>
          <p:cNvPr id="56" name="Group 56"/>
          <p:cNvGrpSpPr/>
          <p:nvPr/>
        </p:nvGrpSpPr>
        <p:grpSpPr>
          <a:xfrm>
            <a:off x="1202917" y="8098298"/>
            <a:ext cx="2556223" cy="2045377"/>
            <a:chOff x="0" y="0"/>
            <a:chExt cx="700148" cy="560228"/>
          </a:xfrm>
        </p:grpSpPr>
        <p:sp>
          <p:nvSpPr>
            <p:cNvPr id="57" name="Freeform 5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566859" y="8629704"/>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0" name="Table 60"/>
          <p:cNvGraphicFramePr>
            <a:graphicFrameLocks noGrp="1"/>
          </p:cNvGraphicFramePr>
          <p:nvPr/>
        </p:nvGraphicFramePr>
        <p:xfrm>
          <a:off x="11043573" y="9668846"/>
          <a:ext cx="581317" cy="143917"/>
        </p:xfrm>
        <a:graphic>
          <a:graphicData uri="http://schemas.openxmlformats.org/drawingml/2006/table">
            <a:tbl>
              <a:tblPr/>
              <a:tblGrid>
                <a:gridCol w="426907">
                  <a:extLst>
                    <a:ext uri="{9D8B030D-6E8A-4147-A177-3AD203B41FA5}">
                      <a16:colId xmlns:a16="http://schemas.microsoft.com/office/drawing/2014/main" val="20000"/>
                    </a:ext>
                  </a:extLst>
                </a:gridCol>
                <a:gridCol w="168912">
                  <a:extLst>
                    <a:ext uri="{9D8B030D-6E8A-4147-A177-3AD203B41FA5}">
                      <a16:colId xmlns:a16="http://schemas.microsoft.com/office/drawing/2014/main" val="20001"/>
                    </a:ext>
                  </a:extLst>
                </a:gridCol>
              </a:tblGrid>
              <a:tr h="0">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1" name="TextBox 61"/>
          <p:cNvSpPr txBox="1"/>
          <p:nvPr/>
        </p:nvSpPr>
        <p:spPr>
          <a:xfrm>
            <a:off x="11395086" y="9494234"/>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Data</a:t>
            </a:r>
          </a:p>
        </p:txBody>
      </p:sp>
      <p:sp>
        <p:nvSpPr>
          <p:cNvPr id="62" name="TextBox 62"/>
          <p:cNvSpPr txBox="1"/>
          <p:nvPr/>
        </p:nvSpPr>
        <p:spPr>
          <a:xfrm>
            <a:off x="12166731" y="9517837"/>
            <a:ext cx="420131" cy="137888"/>
          </a:xfrm>
          <a:prstGeom prst="rect">
            <a:avLst/>
          </a:prstGeom>
        </p:spPr>
        <p:txBody>
          <a:bodyPr lIns="0" tIns="0" rIns="0" bIns="0" rtlCol="0" anchor="t">
            <a:spAutoFit/>
          </a:bodyPr>
          <a:lstStyle/>
          <a:p>
            <a:pPr algn="ctr">
              <a:lnSpc>
                <a:spcPts val="1136"/>
              </a:lnSpc>
              <a:spcBef>
                <a:spcPct val="0"/>
              </a:spcBef>
            </a:pPr>
            <a:r>
              <a:rPr lang="en-US" sz="811" b="1">
                <a:solidFill>
                  <a:srgbClr val="000000"/>
                </a:solidFill>
                <a:latin typeface="Open Sans Bold"/>
                <a:ea typeface="Open Sans Bold"/>
                <a:cs typeface="Open Sans Bold"/>
                <a:sym typeface="Open Sans Bold"/>
              </a:rPr>
              <a:t>Pointer</a:t>
            </a:r>
          </a:p>
        </p:txBody>
      </p:sp>
      <p:grpSp>
        <p:nvGrpSpPr>
          <p:cNvPr id="63" name="Group 63"/>
          <p:cNvGrpSpPr/>
          <p:nvPr/>
        </p:nvGrpSpPr>
        <p:grpSpPr>
          <a:xfrm>
            <a:off x="11450573" y="9151040"/>
            <a:ext cx="736701" cy="244851"/>
            <a:chOff x="0" y="0"/>
            <a:chExt cx="464201" cy="154282"/>
          </a:xfrm>
        </p:grpSpPr>
        <p:sp>
          <p:nvSpPr>
            <p:cNvPr id="64" name="Freeform 6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5" name="TextBox 6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6" name="TextBox 66"/>
          <p:cNvSpPr txBox="1"/>
          <p:nvPr/>
        </p:nvSpPr>
        <p:spPr>
          <a:xfrm>
            <a:off x="11598820" y="9162505"/>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Node</a:t>
            </a:r>
          </a:p>
        </p:txBody>
      </p:sp>
      <p:sp>
        <p:nvSpPr>
          <p:cNvPr id="67" name="TextBox 67"/>
          <p:cNvSpPr txBox="1"/>
          <p:nvPr/>
        </p:nvSpPr>
        <p:spPr>
          <a:xfrm>
            <a:off x="11215617" y="9698784"/>
            <a:ext cx="803334" cy="284096"/>
          </a:xfrm>
          <a:prstGeom prst="rect">
            <a:avLst/>
          </a:prstGeom>
        </p:spPr>
        <p:txBody>
          <a:bodyPr lIns="0" tIns="0" rIns="0" bIns="0" rtlCol="0" anchor="t">
            <a:spAutoFit/>
          </a:bodyPr>
          <a:lstStyle/>
          <a:p>
            <a:pPr algn="ctr">
              <a:lnSpc>
                <a:spcPts val="2324"/>
              </a:lnSpc>
              <a:spcBef>
                <a:spcPct val="0"/>
              </a:spcBef>
            </a:pPr>
            <a:r>
              <a:rPr lang="en-US" sz="1660" b="1" i="1">
                <a:solidFill>
                  <a:srgbClr val="FFFFFF"/>
                </a:solidFill>
                <a:latin typeface="Open Sans Bold Italics"/>
                <a:ea typeface="Open Sans Bold Italics"/>
                <a:cs typeface="Open Sans Bold Italics"/>
                <a:sym typeface="Open Sans Bold Italics"/>
              </a:rPr>
              <a:t>5</a:t>
            </a:r>
          </a:p>
        </p:txBody>
      </p:sp>
      <p:sp>
        <p:nvSpPr>
          <p:cNvPr id="68" name="TextBox 68"/>
          <p:cNvSpPr txBox="1"/>
          <p:nvPr/>
        </p:nvSpPr>
        <p:spPr>
          <a:xfrm>
            <a:off x="4747310" y="1225076"/>
            <a:ext cx="9944425" cy="6193010"/>
          </a:xfrm>
          <a:prstGeom prst="rect">
            <a:avLst/>
          </a:prstGeom>
        </p:spPr>
        <p:txBody>
          <a:bodyPr lIns="0" tIns="0" rIns="0" bIns="0" rtlCol="0" anchor="t">
            <a:spAutoFit/>
          </a:bodyPr>
          <a:lstStyle/>
          <a:p>
            <a:pPr algn="l">
              <a:lnSpc>
                <a:spcPts val="2002"/>
              </a:lnSpc>
            </a:pPr>
            <a:r>
              <a:rPr lang="en-US" sz="1430">
                <a:solidFill>
                  <a:srgbClr val="000000"/>
                </a:solidFill>
                <a:latin typeface="Code Pro"/>
                <a:ea typeface="Code Pro"/>
                <a:cs typeface="Code Pro"/>
                <a:sym typeface="Code Pro"/>
              </a:rPr>
              <a:t>def delete_node(head, target):</a:t>
            </a: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a:t>
            </a:r>
            <a:r>
              <a:rPr lang="en-US" sz="1430">
                <a:solidFill>
                  <a:srgbClr val="000000"/>
                </a:solidFill>
                <a:latin typeface="Code Pro"/>
                <a:ea typeface="Code Pro"/>
                <a:cs typeface="Code Pro"/>
                <a:sym typeface="Code Pro"/>
              </a:rPr>
              <a:t>  # Handle the case where the head itself needs to be deleted</a:t>
            </a:r>
          </a:p>
          <a:p>
            <a:pPr algn="l">
              <a:lnSpc>
                <a:spcPts val="2002"/>
              </a:lnSpc>
            </a:pPr>
            <a:r>
              <a:rPr lang="en-US" sz="1430">
                <a:solidFill>
                  <a:srgbClr val="000000"/>
                </a:solidFill>
                <a:latin typeface="Code Pro"/>
                <a:ea typeface="Code Pro"/>
                <a:cs typeface="Code Pro"/>
                <a:sym typeface="Code Pro"/>
              </a:rPr>
              <a:t>    if head is not None and head.data == target:</a:t>
            </a:r>
          </a:p>
          <a:p>
            <a:pPr algn="l">
              <a:lnSpc>
                <a:spcPts val="2002"/>
              </a:lnSpc>
            </a:pPr>
            <a:r>
              <a:rPr lang="en-US" sz="1430">
                <a:solidFill>
                  <a:srgbClr val="000000"/>
                </a:solidFill>
                <a:latin typeface="Code Pro"/>
                <a:ea typeface="Code Pro"/>
                <a:cs typeface="Code Pro"/>
                <a:sym typeface="Code Pro"/>
              </a:rPr>
              <a:t>        new_head = head.next_node</a:t>
            </a:r>
          </a:p>
          <a:p>
            <a:pPr algn="l">
              <a:lnSpc>
                <a:spcPts val="2002"/>
              </a:lnSpc>
            </a:pPr>
            <a:r>
              <a:rPr lang="en-US" sz="1430">
                <a:solidFill>
                  <a:srgbClr val="000000"/>
                </a:solidFill>
                <a:latin typeface="Code Pro"/>
                <a:ea typeface="Code Pro"/>
                <a:cs typeface="Code Pro"/>
                <a:sym typeface="Code Pro"/>
              </a:rPr>
              <a:t>        del head  # Delete the original head</a:t>
            </a:r>
          </a:p>
          <a:p>
            <a:pPr algn="l">
              <a:lnSpc>
                <a:spcPts val="2002"/>
              </a:lnSpc>
            </a:pPr>
            <a:r>
              <a:rPr lang="en-US" sz="1430">
                <a:solidFill>
                  <a:srgbClr val="000000"/>
                </a:solidFill>
                <a:latin typeface="Code Pro"/>
                <a:ea typeface="Code Pro"/>
                <a:cs typeface="Code Pro"/>
                <a:sym typeface="Code Pro"/>
              </a:rPr>
              <a:t>        return new_head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current_node = head</a:t>
            </a:r>
          </a:p>
          <a:p>
            <a:pPr algn="l">
              <a:lnSpc>
                <a:spcPts val="2002"/>
              </a:lnSpc>
            </a:pPr>
            <a:r>
              <a:rPr lang="en-US" sz="1430">
                <a:solidFill>
                  <a:srgbClr val="000000"/>
                </a:solidFill>
                <a:latin typeface="Code Pro"/>
                <a:ea typeface="Code Pro"/>
                <a:cs typeface="Code Pro"/>
                <a:sym typeface="Code Pro"/>
              </a:rPr>
              <a:t>    previous_node = None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 Traverse the list to find the node to be deleted</a:t>
            </a:r>
          </a:p>
          <a:p>
            <a:pPr algn="l">
              <a:lnSpc>
                <a:spcPts val="2002"/>
              </a:lnSpc>
            </a:pPr>
            <a:r>
              <a:rPr lang="en-US" sz="1430" b="1">
                <a:solidFill>
                  <a:srgbClr val="642EC7"/>
                </a:solidFill>
                <a:latin typeface="Code Pro Bold"/>
                <a:ea typeface="Code Pro Bold"/>
                <a:cs typeface="Code Pro Bold"/>
                <a:sym typeface="Code Pro Bold"/>
              </a:rPr>
              <a:t>    while current_node is not None and current_node.data &lt; target:</a:t>
            </a:r>
          </a:p>
          <a:p>
            <a:pPr algn="l">
              <a:lnSpc>
                <a:spcPts val="2002"/>
              </a:lnSpc>
            </a:pPr>
            <a:r>
              <a:rPr lang="en-US" sz="1430" b="1">
                <a:solidFill>
                  <a:srgbClr val="642EC7"/>
                </a:solidFill>
                <a:latin typeface="Code Pro Bold"/>
                <a:ea typeface="Code Pro Bold"/>
                <a:cs typeface="Code Pro Bold"/>
                <a:sym typeface="Code Pro Bold"/>
              </a:rPr>
              <a:t>        previous_node = current_node</a:t>
            </a:r>
          </a:p>
          <a:p>
            <a:pPr algn="l">
              <a:lnSpc>
                <a:spcPts val="2002"/>
              </a:lnSpc>
            </a:pPr>
            <a:r>
              <a:rPr lang="en-US" sz="1430" b="1">
                <a:solidFill>
                  <a:srgbClr val="642EC7"/>
                </a:solidFill>
                <a:latin typeface="Code Pro Bold"/>
                <a:ea typeface="Code Pro Bold"/>
                <a:cs typeface="Code Pro Bold"/>
                <a:sym typeface="Code Pro Bold"/>
              </a:rPr>
              <a:t>        current_node = current_node.next_node</a:t>
            </a:r>
          </a:p>
          <a:p>
            <a:pPr algn="l">
              <a:lnSpc>
                <a:spcPts val="2002"/>
              </a:lnSpc>
            </a:pPr>
            <a:endParaRPr lang="en-US" sz="1430" b="1">
              <a:solidFill>
                <a:srgbClr val="642EC7"/>
              </a:solidFill>
              <a:latin typeface="Code Pro Bold"/>
              <a:ea typeface="Code Pro Bold"/>
              <a:cs typeface="Code Pro Bold"/>
              <a:sym typeface="Code Pro Bold"/>
            </a:endParaRPr>
          </a:p>
          <a:p>
            <a:pPr algn="l">
              <a:lnSpc>
                <a:spcPts val="2002"/>
              </a:lnSpc>
            </a:pPr>
            <a:r>
              <a:rPr lang="en-US" sz="1430">
                <a:solidFill>
                  <a:srgbClr val="000000"/>
                </a:solidFill>
                <a:latin typeface="Code Pro"/>
                <a:ea typeface="Code Pro"/>
                <a:cs typeface="Code Pro"/>
                <a:sym typeface="Code Pro"/>
              </a:rPr>
              <a:t>    # If the target node is found, delete it</a:t>
            </a:r>
          </a:p>
          <a:p>
            <a:pPr algn="l">
              <a:lnSpc>
                <a:spcPts val="2002"/>
              </a:lnSpc>
            </a:pPr>
            <a:r>
              <a:rPr lang="en-US" sz="1430">
                <a:solidFill>
                  <a:srgbClr val="000000"/>
                </a:solidFill>
                <a:latin typeface="Code Pro"/>
                <a:ea typeface="Code Pro"/>
                <a:cs typeface="Code Pro"/>
                <a:sym typeface="Code Pro"/>
              </a:rPr>
              <a:t>    if current_node is not None and current_node.data == target:</a:t>
            </a:r>
          </a:p>
          <a:p>
            <a:pPr algn="l">
              <a:lnSpc>
                <a:spcPts val="2002"/>
              </a:lnSpc>
            </a:pPr>
            <a:r>
              <a:rPr lang="en-US" sz="1430">
                <a:solidFill>
                  <a:srgbClr val="000000"/>
                </a:solidFill>
                <a:latin typeface="Code Pro"/>
                <a:ea typeface="Code Pro"/>
                <a:cs typeface="Code Pro"/>
                <a:sym typeface="Code Pro"/>
              </a:rPr>
              <a:t>        previous_node.next_node = current_node.next_node</a:t>
            </a:r>
          </a:p>
          <a:p>
            <a:pPr algn="l">
              <a:lnSpc>
                <a:spcPts val="2002"/>
              </a:lnSpc>
            </a:pPr>
            <a:r>
              <a:rPr lang="en-US" sz="1430">
                <a:solidFill>
                  <a:srgbClr val="000000"/>
                </a:solidFill>
                <a:latin typeface="Code Pro"/>
                <a:ea typeface="Code Pro"/>
                <a:cs typeface="Code Pro"/>
                <a:sym typeface="Code Pro"/>
              </a:rPr>
              <a:t>        del current_node</a:t>
            </a:r>
          </a:p>
          <a:p>
            <a:pPr algn="l">
              <a:lnSpc>
                <a:spcPts val="2002"/>
              </a:lnSpc>
            </a:pPr>
            <a:r>
              <a:rPr lang="en-US" sz="1430">
                <a:solidFill>
                  <a:srgbClr val="000000"/>
                </a:solidFill>
                <a:latin typeface="Code Pro"/>
                <a:ea typeface="Code Pro"/>
                <a:cs typeface="Code Pro"/>
                <a:sym typeface="Code Pro"/>
              </a:rPr>
              <a:t>    else:</a:t>
            </a:r>
          </a:p>
          <a:p>
            <a:pPr algn="l">
              <a:lnSpc>
                <a:spcPts val="2002"/>
              </a:lnSpc>
            </a:pPr>
            <a:r>
              <a:rPr lang="en-US" sz="1430">
                <a:solidFill>
                  <a:srgbClr val="000000"/>
                </a:solidFill>
                <a:latin typeface="Code Pro"/>
                <a:ea typeface="Code Pro"/>
                <a:cs typeface="Code Pro"/>
                <a:sym typeface="Code Pro"/>
              </a:rPr>
              <a:t>        print(f"Node with value {target} not found.")</a:t>
            </a:r>
          </a:p>
          <a:p>
            <a:pPr algn="l">
              <a:lnSpc>
                <a:spcPts val="2002"/>
              </a:lnSpc>
            </a:pPr>
            <a:r>
              <a:rPr lang="en-US" sz="1430">
                <a:solidFill>
                  <a:srgbClr val="000000"/>
                </a:solidFill>
                <a:latin typeface="Code Pro"/>
                <a:ea typeface="Code Pro"/>
                <a:cs typeface="Code Pro"/>
                <a:sym typeface="Code Pro"/>
              </a:rPr>
              <a:t>    return 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target_value = 5</a:t>
            </a:r>
          </a:p>
          <a:p>
            <a:pPr algn="l">
              <a:lnSpc>
                <a:spcPts val="2002"/>
              </a:lnSpc>
            </a:pPr>
            <a:r>
              <a:rPr lang="en-US" sz="1430">
                <a:solidFill>
                  <a:srgbClr val="000000"/>
                </a:solidFill>
                <a:latin typeface="Code Pro"/>
                <a:ea typeface="Code Pro"/>
                <a:cs typeface="Code Pro"/>
                <a:sym typeface="Code Pro"/>
              </a:rPr>
              <a:t>ordered_list_head = delete_node(ordered_list_head, target_value)</a:t>
            </a:r>
          </a:p>
        </p:txBody>
      </p:sp>
      <p:sp>
        <p:nvSpPr>
          <p:cNvPr id="69" name="AutoShape 69"/>
          <p:cNvSpPr/>
          <p:nvPr/>
        </p:nvSpPr>
        <p:spPr>
          <a:xfrm>
            <a:off x="10374567" y="98688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0" name="AutoShape 70"/>
          <p:cNvSpPr/>
          <p:nvPr/>
        </p:nvSpPr>
        <p:spPr>
          <a:xfrm>
            <a:off x="1237679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1" name="Freeform 71"/>
          <p:cNvSpPr/>
          <p:nvPr/>
        </p:nvSpPr>
        <p:spPr>
          <a:xfrm rot="3677605">
            <a:off x="5064793" y="8424959"/>
            <a:ext cx="652162" cy="274723"/>
          </a:xfrm>
          <a:custGeom>
            <a:avLst/>
            <a:gdLst/>
            <a:ahLst/>
            <a:cxnLst/>
            <a:rect l="l" t="t" r="r" b="b"/>
            <a:pathLst>
              <a:path w="652162" h="274723">
                <a:moveTo>
                  <a:pt x="0" y="0"/>
                </a:moveTo>
                <a:lnTo>
                  <a:pt x="652162" y="0"/>
                </a:lnTo>
                <a:lnTo>
                  <a:pt x="652162" y="274724"/>
                </a:lnTo>
                <a:lnTo>
                  <a:pt x="0" y="27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2" name="TextBox 72"/>
          <p:cNvSpPr txBox="1"/>
          <p:nvPr/>
        </p:nvSpPr>
        <p:spPr>
          <a:xfrm>
            <a:off x="4091506" y="7805272"/>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sp>
        <p:nvSpPr>
          <p:cNvPr id="73" name="Freeform 73"/>
          <p:cNvSpPr/>
          <p:nvPr/>
        </p:nvSpPr>
        <p:spPr>
          <a:xfrm rot="7767527">
            <a:off x="6071189" y="8442880"/>
            <a:ext cx="653575" cy="275318"/>
          </a:xfrm>
          <a:custGeom>
            <a:avLst/>
            <a:gdLst/>
            <a:ahLst/>
            <a:cxnLst/>
            <a:rect l="l" t="t" r="r" b="b"/>
            <a:pathLst>
              <a:path w="653575" h="275318">
                <a:moveTo>
                  <a:pt x="0" y="0"/>
                </a:moveTo>
                <a:lnTo>
                  <a:pt x="653575" y="0"/>
                </a:lnTo>
                <a:lnTo>
                  <a:pt x="653575" y="275319"/>
                </a:lnTo>
                <a:lnTo>
                  <a:pt x="0" y="275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5803533" y="7814797"/>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5" name="Freeform 75"/>
          <p:cNvSpPr/>
          <p:nvPr/>
        </p:nvSpPr>
        <p:spPr>
          <a:xfrm>
            <a:off x="10716786" y="8140432"/>
            <a:ext cx="653575" cy="275318"/>
          </a:xfrm>
          <a:custGeom>
            <a:avLst/>
            <a:gdLst/>
            <a:ahLst/>
            <a:cxnLst/>
            <a:rect l="l" t="t" r="r" b="b"/>
            <a:pathLst>
              <a:path w="653575" h="275318">
                <a:moveTo>
                  <a:pt x="0" y="0"/>
                </a:moveTo>
                <a:lnTo>
                  <a:pt x="653574" y="0"/>
                </a:lnTo>
                <a:lnTo>
                  <a:pt x="653574" y="275318"/>
                </a:lnTo>
                <a:lnTo>
                  <a:pt x="0" y="275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6" name="TextBox 76"/>
          <p:cNvSpPr txBox="1"/>
          <p:nvPr/>
        </p:nvSpPr>
        <p:spPr>
          <a:xfrm>
            <a:off x="8485686" y="8068714"/>
            <a:ext cx="2156127"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previous_node</a:t>
            </a:r>
          </a:p>
        </p:txBody>
      </p:sp>
      <p:sp>
        <p:nvSpPr>
          <p:cNvPr id="77" name="TextBox 77"/>
          <p:cNvSpPr txBox="1"/>
          <p:nvPr/>
        </p:nvSpPr>
        <p:spPr>
          <a:xfrm>
            <a:off x="11503710" y="8091193"/>
            <a:ext cx="683563" cy="324557"/>
          </a:xfrm>
          <a:prstGeom prst="rect">
            <a:avLst/>
          </a:prstGeom>
        </p:spPr>
        <p:txBody>
          <a:bodyPr lIns="0" tIns="0" rIns="0" bIns="0" rtlCol="0" anchor="t">
            <a:spAutoFit/>
          </a:bodyPr>
          <a:lstStyle/>
          <a:p>
            <a:pPr algn="l">
              <a:lnSpc>
                <a:spcPts val="2624"/>
              </a:lnSpc>
            </a:pPr>
            <a:r>
              <a:rPr lang="en-US" sz="1874">
                <a:solidFill>
                  <a:srgbClr val="000000"/>
                </a:solidFill>
                <a:latin typeface="Code Pro"/>
                <a:ea typeface="Code Pro"/>
                <a:cs typeface="Code Pro"/>
                <a:sym typeface="Code Pro"/>
              </a:rPr>
              <a:t>None</a:t>
            </a:r>
          </a:p>
        </p:txBody>
      </p:sp>
      <p:sp>
        <p:nvSpPr>
          <p:cNvPr id="78" name="TextBox 78"/>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89933"/>
            <a:ext cx="11995363" cy="6656120"/>
            <a:chOff x="0" y="0"/>
            <a:chExt cx="3159272" cy="1753052"/>
          </a:xfrm>
        </p:grpSpPr>
        <p:sp>
          <p:nvSpPr>
            <p:cNvPr id="11" name="Freeform 11"/>
            <p:cNvSpPr/>
            <p:nvPr/>
          </p:nvSpPr>
          <p:spPr>
            <a:xfrm>
              <a:off x="0" y="0"/>
              <a:ext cx="3159272" cy="1753052"/>
            </a:xfrm>
            <a:custGeom>
              <a:avLst/>
              <a:gdLst/>
              <a:ahLst/>
              <a:cxnLst/>
              <a:rect l="l" t="t" r="r" b="b"/>
              <a:pathLst>
                <a:path w="3159272" h="1753052">
                  <a:moveTo>
                    <a:pt x="0" y="0"/>
                  </a:moveTo>
                  <a:lnTo>
                    <a:pt x="3159272" y="0"/>
                  </a:lnTo>
                  <a:lnTo>
                    <a:pt x="3159272" y="1753052"/>
                  </a:lnTo>
                  <a:lnTo>
                    <a:pt x="0" y="1753052"/>
                  </a:lnTo>
                  <a:close/>
                </a:path>
              </a:pathLst>
            </a:custGeom>
            <a:solidFill>
              <a:srgbClr val="F4F2F2"/>
            </a:solidFill>
          </p:spPr>
          <p:txBody>
            <a:bodyPr/>
            <a:lstStyle/>
            <a:p>
              <a:endParaRPr lang="en-PH"/>
            </a:p>
          </p:txBody>
        </p:sp>
        <p:sp>
          <p:nvSpPr>
            <p:cNvPr id="12" name="TextBox 12"/>
            <p:cNvSpPr txBox="1"/>
            <p:nvPr/>
          </p:nvSpPr>
          <p:spPr>
            <a:xfrm>
              <a:off x="0" y="-28575"/>
              <a:ext cx="3159272" cy="1781627"/>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4959694" y="9700899"/>
          <a:ext cx="712226" cy="176326"/>
        </p:xfrm>
        <a:graphic>
          <a:graphicData uri="http://schemas.openxmlformats.org/drawingml/2006/table">
            <a:tbl>
              <a:tblPr/>
              <a:tblGrid>
                <a:gridCol w="523043">
                  <a:extLst>
                    <a:ext uri="{9D8B030D-6E8A-4147-A177-3AD203B41FA5}">
                      <a16:colId xmlns:a16="http://schemas.microsoft.com/office/drawing/2014/main" val="20000"/>
                    </a:ext>
                  </a:extLst>
                </a:gridCol>
                <a:gridCol w="189183">
                  <a:extLst>
                    <a:ext uri="{9D8B030D-6E8A-4147-A177-3AD203B41FA5}">
                      <a16:colId xmlns:a16="http://schemas.microsoft.com/office/drawing/2014/main" val="20001"/>
                    </a:ext>
                  </a:extLst>
                </a:gridCol>
              </a:tblGrid>
              <a:tr h="176326">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035240" y="9700899"/>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970622" y="9633015"/>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305946" y="9909999"/>
            <a:ext cx="628779"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394009" y="9131656"/>
            <a:ext cx="774100" cy="257281"/>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549781" y="914467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21" name="TextBox 21"/>
          <p:cNvSpPr txBox="1"/>
          <p:nvPr/>
        </p:nvSpPr>
        <p:spPr>
          <a:xfrm>
            <a:off x="5329052" y="94946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2" name="TextBox 22"/>
          <p:cNvSpPr txBox="1"/>
          <p:nvPr/>
        </p:nvSpPr>
        <p:spPr>
          <a:xfrm>
            <a:off x="6139869" y="95290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404598" y="951574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4" name="TextBox 24"/>
          <p:cNvSpPr txBox="1"/>
          <p:nvPr/>
        </p:nvSpPr>
        <p:spPr>
          <a:xfrm>
            <a:off x="8215416" y="9550068"/>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8973662" y="9689284"/>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430971" y="99016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343020" y="950412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8" name="TextBox 28"/>
          <p:cNvSpPr txBox="1"/>
          <p:nvPr/>
        </p:nvSpPr>
        <p:spPr>
          <a:xfrm>
            <a:off x="10153837" y="953845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070215" y="9649450"/>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446594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3439573" y="94642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2" name="TextBox 32"/>
          <p:cNvSpPr txBox="1"/>
          <p:nvPr/>
        </p:nvSpPr>
        <p:spPr>
          <a:xfrm>
            <a:off x="14250390" y="94986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5339980" y="9450506"/>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4" name="TextBox 34"/>
          <p:cNvSpPr txBox="1"/>
          <p:nvPr/>
        </p:nvSpPr>
        <p:spPr>
          <a:xfrm>
            <a:off x="16150798" y="948483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441316" y="9122316"/>
            <a:ext cx="774100" cy="257281"/>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597089" y="913533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343020" y="9138096"/>
            <a:ext cx="774100" cy="257281"/>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498793" y="915111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3551248" y="9088923"/>
            <a:ext cx="774100" cy="257281"/>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707021"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5398283" y="9088923"/>
            <a:ext cx="774100" cy="257281"/>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5554056"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51" name="TextBox 51"/>
          <p:cNvSpPr txBox="1"/>
          <p:nvPr/>
        </p:nvSpPr>
        <p:spPr>
          <a:xfrm>
            <a:off x="5127724" y="975218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175031"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141692"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238245" y="9692367"/>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Delete a node in an ordered linked list</a:t>
            </a:r>
          </a:p>
        </p:txBody>
      </p:sp>
      <p:grpSp>
        <p:nvGrpSpPr>
          <p:cNvPr id="56" name="Group 56"/>
          <p:cNvGrpSpPr/>
          <p:nvPr/>
        </p:nvGrpSpPr>
        <p:grpSpPr>
          <a:xfrm>
            <a:off x="1202917" y="8098298"/>
            <a:ext cx="2556223" cy="2045377"/>
            <a:chOff x="0" y="0"/>
            <a:chExt cx="700148" cy="560228"/>
          </a:xfrm>
        </p:grpSpPr>
        <p:sp>
          <p:nvSpPr>
            <p:cNvPr id="57" name="Freeform 5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566859" y="8629704"/>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0" name="Table 60"/>
          <p:cNvGraphicFramePr>
            <a:graphicFrameLocks noGrp="1"/>
          </p:cNvGraphicFramePr>
          <p:nvPr/>
        </p:nvGraphicFramePr>
        <p:xfrm>
          <a:off x="11043573" y="9668846"/>
          <a:ext cx="581317" cy="143917"/>
        </p:xfrm>
        <a:graphic>
          <a:graphicData uri="http://schemas.openxmlformats.org/drawingml/2006/table">
            <a:tbl>
              <a:tblPr/>
              <a:tblGrid>
                <a:gridCol w="426907">
                  <a:extLst>
                    <a:ext uri="{9D8B030D-6E8A-4147-A177-3AD203B41FA5}">
                      <a16:colId xmlns:a16="http://schemas.microsoft.com/office/drawing/2014/main" val="20000"/>
                    </a:ext>
                  </a:extLst>
                </a:gridCol>
                <a:gridCol w="168912">
                  <a:extLst>
                    <a:ext uri="{9D8B030D-6E8A-4147-A177-3AD203B41FA5}">
                      <a16:colId xmlns:a16="http://schemas.microsoft.com/office/drawing/2014/main" val="20001"/>
                    </a:ext>
                  </a:extLst>
                </a:gridCol>
              </a:tblGrid>
              <a:tr h="0">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1" name="TextBox 61"/>
          <p:cNvSpPr txBox="1"/>
          <p:nvPr/>
        </p:nvSpPr>
        <p:spPr>
          <a:xfrm>
            <a:off x="11395086" y="9494234"/>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Data</a:t>
            </a:r>
          </a:p>
        </p:txBody>
      </p:sp>
      <p:sp>
        <p:nvSpPr>
          <p:cNvPr id="62" name="TextBox 62"/>
          <p:cNvSpPr txBox="1"/>
          <p:nvPr/>
        </p:nvSpPr>
        <p:spPr>
          <a:xfrm>
            <a:off x="12166731" y="9517837"/>
            <a:ext cx="420131" cy="137888"/>
          </a:xfrm>
          <a:prstGeom prst="rect">
            <a:avLst/>
          </a:prstGeom>
        </p:spPr>
        <p:txBody>
          <a:bodyPr lIns="0" tIns="0" rIns="0" bIns="0" rtlCol="0" anchor="t">
            <a:spAutoFit/>
          </a:bodyPr>
          <a:lstStyle/>
          <a:p>
            <a:pPr algn="ctr">
              <a:lnSpc>
                <a:spcPts val="1136"/>
              </a:lnSpc>
              <a:spcBef>
                <a:spcPct val="0"/>
              </a:spcBef>
            </a:pPr>
            <a:r>
              <a:rPr lang="en-US" sz="811" b="1">
                <a:solidFill>
                  <a:srgbClr val="000000"/>
                </a:solidFill>
                <a:latin typeface="Open Sans Bold"/>
                <a:ea typeface="Open Sans Bold"/>
                <a:cs typeface="Open Sans Bold"/>
                <a:sym typeface="Open Sans Bold"/>
              </a:rPr>
              <a:t>Pointer</a:t>
            </a:r>
          </a:p>
        </p:txBody>
      </p:sp>
      <p:grpSp>
        <p:nvGrpSpPr>
          <p:cNvPr id="63" name="Group 63"/>
          <p:cNvGrpSpPr/>
          <p:nvPr/>
        </p:nvGrpSpPr>
        <p:grpSpPr>
          <a:xfrm>
            <a:off x="11450573" y="9151040"/>
            <a:ext cx="736701" cy="244851"/>
            <a:chOff x="0" y="0"/>
            <a:chExt cx="464201" cy="154282"/>
          </a:xfrm>
        </p:grpSpPr>
        <p:sp>
          <p:nvSpPr>
            <p:cNvPr id="64" name="Freeform 6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5" name="TextBox 6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6" name="TextBox 66"/>
          <p:cNvSpPr txBox="1"/>
          <p:nvPr/>
        </p:nvSpPr>
        <p:spPr>
          <a:xfrm>
            <a:off x="11598820" y="9162505"/>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Node</a:t>
            </a:r>
          </a:p>
        </p:txBody>
      </p:sp>
      <p:sp>
        <p:nvSpPr>
          <p:cNvPr id="67" name="TextBox 67"/>
          <p:cNvSpPr txBox="1"/>
          <p:nvPr/>
        </p:nvSpPr>
        <p:spPr>
          <a:xfrm>
            <a:off x="11215617" y="9698784"/>
            <a:ext cx="803334" cy="284096"/>
          </a:xfrm>
          <a:prstGeom prst="rect">
            <a:avLst/>
          </a:prstGeom>
        </p:spPr>
        <p:txBody>
          <a:bodyPr lIns="0" tIns="0" rIns="0" bIns="0" rtlCol="0" anchor="t">
            <a:spAutoFit/>
          </a:bodyPr>
          <a:lstStyle/>
          <a:p>
            <a:pPr algn="ctr">
              <a:lnSpc>
                <a:spcPts val="2324"/>
              </a:lnSpc>
              <a:spcBef>
                <a:spcPct val="0"/>
              </a:spcBef>
            </a:pPr>
            <a:r>
              <a:rPr lang="en-US" sz="1660" b="1" i="1">
                <a:solidFill>
                  <a:srgbClr val="FFFFFF"/>
                </a:solidFill>
                <a:latin typeface="Open Sans Bold Italics"/>
                <a:ea typeface="Open Sans Bold Italics"/>
                <a:cs typeface="Open Sans Bold Italics"/>
                <a:sym typeface="Open Sans Bold Italics"/>
              </a:rPr>
              <a:t>5</a:t>
            </a:r>
          </a:p>
        </p:txBody>
      </p:sp>
      <p:sp>
        <p:nvSpPr>
          <p:cNvPr id="68" name="TextBox 68"/>
          <p:cNvSpPr txBox="1"/>
          <p:nvPr/>
        </p:nvSpPr>
        <p:spPr>
          <a:xfrm>
            <a:off x="4747310" y="1225076"/>
            <a:ext cx="9944425" cy="6193010"/>
          </a:xfrm>
          <a:prstGeom prst="rect">
            <a:avLst/>
          </a:prstGeom>
        </p:spPr>
        <p:txBody>
          <a:bodyPr lIns="0" tIns="0" rIns="0" bIns="0" rtlCol="0" anchor="t">
            <a:spAutoFit/>
          </a:bodyPr>
          <a:lstStyle/>
          <a:p>
            <a:pPr algn="l">
              <a:lnSpc>
                <a:spcPts val="2002"/>
              </a:lnSpc>
            </a:pPr>
            <a:r>
              <a:rPr lang="en-US" sz="1430">
                <a:solidFill>
                  <a:srgbClr val="000000"/>
                </a:solidFill>
                <a:latin typeface="Code Pro"/>
                <a:ea typeface="Code Pro"/>
                <a:cs typeface="Code Pro"/>
                <a:sym typeface="Code Pro"/>
              </a:rPr>
              <a:t>def delete_node(head, target):</a:t>
            </a: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a:t>
            </a:r>
            <a:r>
              <a:rPr lang="en-US" sz="1430">
                <a:solidFill>
                  <a:srgbClr val="000000"/>
                </a:solidFill>
                <a:latin typeface="Code Pro"/>
                <a:ea typeface="Code Pro"/>
                <a:cs typeface="Code Pro"/>
                <a:sym typeface="Code Pro"/>
              </a:rPr>
              <a:t>  # Handle the case where the head itself needs to be deleted</a:t>
            </a:r>
          </a:p>
          <a:p>
            <a:pPr algn="l">
              <a:lnSpc>
                <a:spcPts val="2002"/>
              </a:lnSpc>
            </a:pPr>
            <a:r>
              <a:rPr lang="en-US" sz="1430">
                <a:solidFill>
                  <a:srgbClr val="000000"/>
                </a:solidFill>
                <a:latin typeface="Code Pro"/>
                <a:ea typeface="Code Pro"/>
                <a:cs typeface="Code Pro"/>
                <a:sym typeface="Code Pro"/>
              </a:rPr>
              <a:t>    if head is not None and head.data == target:</a:t>
            </a:r>
          </a:p>
          <a:p>
            <a:pPr algn="l">
              <a:lnSpc>
                <a:spcPts val="2002"/>
              </a:lnSpc>
            </a:pPr>
            <a:r>
              <a:rPr lang="en-US" sz="1430">
                <a:solidFill>
                  <a:srgbClr val="000000"/>
                </a:solidFill>
                <a:latin typeface="Code Pro"/>
                <a:ea typeface="Code Pro"/>
                <a:cs typeface="Code Pro"/>
                <a:sym typeface="Code Pro"/>
              </a:rPr>
              <a:t>        new_head = head.next_node</a:t>
            </a:r>
          </a:p>
          <a:p>
            <a:pPr algn="l">
              <a:lnSpc>
                <a:spcPts val="2002"/>
              </a:lnSpc>
            </a:pPr>
            <a:r>
              <a:rPr lang="en-US" sz="1430">
                <a:solidFill>
                  <a:srgbClr val="000000"/>
                </a:solidFill>
                <a:latin typeface="Code Pro"/>
                <a:ea typeface="Code Pro"/>
                <a:cs typeface="Code Pro"/>
                <a:sym typeface="Code Pro"/>
              </a:rPr>
              <a:t>        del head  # Delete the original head</a:t>
            </a:r>
          </a:p>
          <a:p>
            <a:pPr algn="l">
              <a:lnSpc>
                <a:spcPts val="2002"/>
              </a:lnSpc>
            </a:pPr>
            <a:r>
              <a:rPr lang="en-US" sz="1430">
                <a:solidFill>
                  <a:srgbClr val="000000"/>
                </a:solidFill>
                <a:latin typeface="Code Pro"/>
                <a:ea typeface="Code Pro"/>
                <a:cs typeface="Code Pro"/>
                <a:sym typeface="Code Pro"/>
              </a:rPr>
              <a:t>        return new_head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current_node = head</a:t>
            </a:r>
          </a:p>
          <a:p>
            <a:pPr algn="l">
              <a:lnSpc>
                <a:spcPts val="2002"/>
              </a:lnSpc>
            </a:pPr>
            <a:r>
              <a:rPr lang="en-US" sz="1430">
                <a:solidFill>
                  <a:srgbClr val="000000"/>
                </a:solidFill>
                <a:latin typeface="Code Pro"/>
                <a:ea typeface="Code Pro"/>
                <a:cs typeface="Code Pro"/>
                <a:sym typeface="Code Pro"/>
              </a:rPr>
              <a:t>    previous_node = None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 Traverse the list to find the node to be deleted</a:t>
            </a:r>
          </a:p>
          <a:p>
            <a:pPr algn="l">
              <a:lnSpc>
                <a:spcPts val="2002"/>
              </a:lnSpc>
            </a:pPr>
            <a:r>
              <a:rPr lang="en-US" sz="1430" b="1">
                <a:solidFill>
                  <a:srgbClr val="642EC7"/>
                </a:solidFill>
                <a:latin typeface="Code Pro Bold"/>
                <a:ea typeface="Code Pro Bold"/>
                <a:cs typeface="Code Pro Bold"/>
                <a:sym typeface="Code Pro Bold"/>
              </a:rPr>
              <a:t>    while current_node is not None and current_node.data &lt; target:</a:t>
            </a:r>
          </a:p>
          <a:p>
            <a:pPr algn="l">
              <a:lnSpc>
                <a:spcPts val="2002"/>
              </a:lnSpc>
            </a:pPr>
            <a:r>
              <a:rPr lang="en-US" sz="1430" b="1">
                <a:solidFill>
                  <a:srgbClr val="642EC7"/>
                </a:solidFill>
                <a:latin typeface="Code Pro Bold"/>
                <a:ea typeface="Code Pro Bold"/>
                <a:cs typeface="Code Pro Bold"/>
                <a:sym typeface="Code Pro Bold"/>
              </a:rPr>
              <a:t>        previous_node = current_node</a:t>
            </a:r>
          </a:p>
          <a:p>
            <a:pPr algn="l">
              <a:lnSpc>
                <a:spcPts val="2002"/>
              </a:lnSpc>
            </a:pPr>
            <a:r>
              <a:rPr lang="en-US" sz="1430" b="1">
                <a:solidFill>
                  <a:srgbClr val="642EC7"/>
                </a:solidFill>
                <a:latin typeface="Code Pro Bold"/>
                <a:ea typeface="Code Pro Bold"/>
                <a:cs typeface="Code Pro Bold"/>
                <a:sym typeface="Code Pro Bold"/>
              </a:rPr>
              <a:t>        current_node = current_node.next_node</a:t>
            </a:r>
          </a:p>
          <a:p>
            <a:pPr algn="l">
              <a:lnSpc>
                <a:spcPts val="2002"/>
              </a:lnSpc>
            </a:pPr>
            <a:endParaRPr lang="en-US" sz="1430" b="1">
              <a:solidFill>
                <a:srgbClr val="642EC7"/>
              </a:solidFill>
              <a:latin typeface="Code Pro Bold"/>
              <a:ea typeface="Code Pro Bold"/>
              <a:cs typeface="Code Pro Bold"/>
              <a:sym typeface="Code Pro Bold"/>
            </a:endParaRPr>
          </a:p>
          <a:p>
            <a:pPr algn="l">
              <a:lnSpc>
                <a:spcPts val="2002"/>
              </a:lnSpc>
            </a:pPr>
            <a:r>
              <a:rPr lang="en-US" sz="1430">
                <a:solidFill>
                  <a:srgbClr val="000000"/>
                </a:solidFill>
                <a:latin typeface="Code Pro"/>
                <a:ea typeface="Code Pro"/>
                <a:cs typeface="Code Pro"/>
                <a:sym typeface="Code Pro"/>
              </a:rPr>
              <a:t>    # If the target node is found, delete it</a:t>
            </a:r>
          </a:p>
          <a:p>
            <a:pPr algn="l">
              <a:lnSpc>
                <a:spcPts val="2002"/>
              </a:lnSpc>
            </a:pPr>
            <a:r>
              <a:rPr lang="en-US" sz="1430">
                <a:solidFill>
                  <a:srgbClr val="000000"/>
                </a:solidFill>
                <a:latin typeface="Code Pro"/>
                <a:ea typeface="Code Pro"/>
                <a:cs typeface="Code Pro"/>
                <a:sym typeface="Code Pro"/>
              </a:rPr>
              <a:t>    if current_node is not None and current_node.data == target:</a:t>
            </a:r>
          </a:p>
          <a:p>
            <a:pPr algn="l">
              <a:lnSpc>
                <a:spcPts val="2002"/>
              </a:lnSpc>
            </a:pPr>
            <a:r>
              <a:rPr lang="en-US" sz="1430">
                <a:solidFill>
                  <a:srgbClr val="000000"/>
                </a:solidFill>
                <a:latin typeface="Code Pro"/>
                <a:ea typeface="Code Pro"/>
                <a:cs typeface="Code Pro"/>
                <a:sym typeface="Code Pro"/>
              </a:rPr>
              <a:t>        previous_node.next_node = current_node.next_node</a:t>
            </a:r>
          </a:p>
          <a:p>
            <a:pPr algn="l">
              <a:lnSpc>
                <a:spcPts val="2002"/>
              </a:lnSpc>
            </a:pPr>
            <a:r>
              <a:rPr lang="en-US" sz="1430">
                <a:solidFill>
                  <a:srgbClr val="000000"/>
                </a:solidFill>
                <a:latin typeface="Code Pro"/>
                <a:ea typeface="Code Pro"/>
                <a:cs typeface="Code Pro"/>
                <a:sym typeface="Code Pro"/>
              </a:rPr>
              <a:t>        del current_node</a:t>
            </a:r>
          </a:p>
          <a:p>
            <a:pPr algn="l">
              <a:lnSpc>
                <a:spcPts val="2002"/>
              </a:lnSpc>
            </a:pPr>
            <a:r>
              <a:rPr lang="en-US" sz="1430">
                <a:solidFill>
                  <a:srgbClr val="000000"/>
                </a:solidFill>
                <a:latin typeface="Code Pro"/>
                <a:ea typeface="Code Pro"/>
                <a:cs typeface="Code Pro"/>
                <a:sym typeface="Code Pro"/>
              </a:rPr>
              <a:t>    else:</a:t>
            </a:r>
          </a:p>
          <a:p>
            <a:pPr algn="l">
              <a:lnSpc>
                <a:spcPts val="2002"/>
              </a:lnSpc>
            </a:pPr>
            <a:r>
              <a:rPr lang="en-US" sz="1430">
                <a:solidFill>
                  <a:srgbClr val="000000"/>
                </a:solidFill>
                <a:latin typeface="Code Pro"/>
                <a:ea typeface="Code Pro"/>
                <a:cs typeface="Code Pro"/>
                <a:sym typeface="Code Pro"/>
              </a:rPr>
              <a:t>        print(f"Node with value {target} not found.")</a:t>
            </a:r>
          </a:p>
          <a:p>
            <a:pPr algn="l">
              <a:lnSpc>
                <a:spcPts val="2002"/>
              </a:lnSpc>
            </a:pPr>
            <a:r>
              <a:rPr lang="en-US" sz="1430">
                <a:solidFill>
                  <a:srgbClr val="000000"/>
                </a:solidFill>
                <a:latin typeface="Code Pro"/>
                <a:ea typeface="Code Pro"/>
                <a:cs typeface="Code Pro"/>
                <a:sym typeface="Code Pro"/>
              </a:rPr>
              <a:t>    return 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target_value = 5</a:t>
            </a:r>
          </a:p>
          <a:p>
            <a:pPr algn="l">
              <a:lnSpc>
                <a:spcPts val="2002"/>
              </a:lnSpc>
            </a:pPr>
            <a:r>
              <a:rPr lang="en-US" sz="1430">
                <a:solidFill>
                  <a:srgbClr val="000000"/>
                </a:solidFill>
                <a:latin typeface="Code Pro"/>
                <a:ea typeface="Code Pro"/>
                <a:cs typeface="Code Pro"/>
                <a:sym typeface="Code Pro"/>
              </a:rPr>
              <a:t>ordered_list_head = delete_node(ordered_list_head, target_value)</a:t>
            </a:r>
          </a:p>
        </p:txBody>
      </p:sp>
      <p:sp>
        <p:nvSpPr>
          <p:cNvPr id="69" name="AutoShape 69"/>
          <p:cNvSpPr/>
          <p:nvPr/>
        </p:nvSpPr>
        <p:spPr>
          <a:xfrm>
            <a:off x="10374567" y="98688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0" name="AutoShape 70"/>
          <p:cNvSpPr/>
          <p:nvPr/>
        </p:nvSpPr>
        <p:spPr>
          <a:xfrm>
            <a:off x="1237679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1" name="Freeform 71"/>
          <p:cNvSpPr/>
          <p:nvPr/>
        </p:nvSpPr>
        <p:spPr>
          <a:xfrm rot="3677605">
            <a:off x="5064793" y="8424959"/>
            <a:ext cx="652162" cy="274723"/>
          </a:xfrm>
          <a:custGeom>
            <a:avLst/>
            <a:gdLst/>
            <a:ahLst/>
            <a:cxnLst/>
            <a:rect l="l" t="t" r="r" b="b"/>
            <a:pathLst>
              <a:path w="652162" h="274723">
                <a:moveTo>
                  <a:pt x="0" y="0"/>
                </a:moveTo>
                <a:lnTo>
                  <a:pt x="652162" y="0"/>
                </a:lnTo>
                <a:lnTo>
                  <a:pt x="652162" y="274724"/>
                </a:lnTo>
                <a:lnTo>
                  <a:pt x="0" y="274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2" name="TextBox 72"/>
          <p:cNvSpPr txBox="1"/>
          <p:nvPr/>
        </p:nvSpPr>
        <p:spPr>
          <a:xfrm>
            <a:off x="4091506" y="7805272"/>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sp>
        <p:nvSpPr>
          <p:cNvPr id="73" name="Freeform 73"/>
          <p:cNvSpPr/>
          <p:nvPr/>
        </p:nvSpPr>
        <p:spPr>
          <a:xfrm rot="7767527">
            <a:off x="6071189" y="8442880"/>
            <a:ext cx="653575" cy="275318"/>
          </a:xfrm>
          <a:custGeom>
            <a:avLst/>
            <a:gdLst/>
            <a:ahLst/>
            <a:cxnLst/>
            <a:rect l="l" t="t" r="r" b="b"/>
            <a:pathLst>
              <a:path w="653575" h="275318">
                <a:moveTo>
                  <a:pt x="0" y="0"/>
                </a:moveTo>
                <a:lnTo>
                  <a:pt x="653575" y="0"/>
                </a:lnTo>
                <a:lnTo>
                  <a:pt x="653575" y="275319"/>
                </a:lnTo>
                <a:lnTo>
                  <a:pt x="0" y="275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5803533" y="7814797"/>
            <a:ext cx="2215614"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previous_node</a:t>
            </a:r>
          </a:p>
        </p:txBody>
      </p:sp>
      <p:sp>
        <p:nvSpPr>
          <p:cNvPr id="75" name="Freeform 75"/>
          <p:cNvSpPr/>
          <p:nvPr/>
        </p:nvSpPr>
        <p:spPr>
          <a:xfrm rot="8301987">
            <a:off x="7919352" y="8521224"/>
            <a:ext cx="653575" cy="275318"/>
          </a:xfrm>
          <a:custGeom>
            <a:avLst/>
            <a:gdLst/>
            <a:ahLst/>
            <a:cxnLst/>
            <a:rect l="l" t="t" r="r" b="b"/>
            <a:pathLst>
              <a:path w="653575" h="275318">
                <a:moveTo>
                  <a:pt x="0" y="0"/>
                </a:moveTo>
                <a:lnTo>
                  <a:pt x="653575" y="0"/>
                </a:lnTo>
                <a:lnTo>
                  <a:pt x="653575" y="275319"/>
                </a:lnTo>
                <a:lnTo>
                  <a:pt x="0" y="275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6" name="TextBox 76"/>
          <p:cNvSpPr txBox="1"/>
          <p:nvPr/>
        </p:nvSpPr>
        <p:spPr>
          <a:xfrm>
            <a:off x="8352521" y="8000963"/>
            <a:ext cx="2156127"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7" name="TextBox 77"/>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89933"/>
            <a:ext cx="11995363" cy="6656120"/>
            <a:chOff x="0" y="0"/>
            <a:chExt cx="3159272" cy="1753052"/>
          </a:xfrm>
        </p:grpSpPr>
        <p:sp>
          <p:nvSpPr>
            <p:cNvPr id="11" name="Freeform 11"/>
            <p:cNvSpPr/>
            <p:nvPr/>
          </p:nvSpPr>
          <p:spPr>
            <a:xfrm>
              <a:off x="0" y="0"/>
              <a:ext cx="3159272" cy="1753052"/>
            </a:xfrm>
            <a:custGeom>
              <a:avLst/>
              <a:gdLst/>
              <a:ahLst/>
              <a:cxnLst/>
              <a:rect l="l" t="t" r="r" b="b"/>
              <a:pathLst>
                <a:path w="3159272" h="1753052">
                  <a:moveTo>
                    <a:pt x="0" y="0"/>
                  </a:moveTo>
                  <a:lnTo>
                    <a:pt x="3159272" y="0"/>
                  </a:lnTo>
                  <a:lnTo>
                    <a:pt x="3159272" y="1753052"/>
                  </a:lnTo>
                  <a:lnTo>
                    <a:pt x="0" y="1753052"/>
                  </a:lnTo>
                  <a:close/>
                </a:path>
              </a:pathLst>
            </a:custGeom>
            <a:solidFill>
              <a:srgbClr val="F4F2F2"/>
            </a:solidFill>
          </p:spPr>
          <p:txBody>
            <a:bodyPr/>
            <a:lstStyle/>
            <a:p>
              <a:endParaRPr lang="en-PH"/>
            </a:p>
          </p:txBody>
        </p:sp>
        <p:sp>
          <p:nvSpPr>
            <p:cNvPr id="12" name="TextBox 12"/>
            <p:cNvSpPr txBox="1"/>
            <p:nvPr/>
          </p:nvSpPr>
          <p:spPr>
            <a:xfrm>
              <a:off x="0" y="-28575"/>
              <a:ext cx="3159272" cy="1781627"/>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4959694" y="9700899"/>
          <a:ext cx="712226" cy="176326"/>
        </p:xfrm>
        <a:graphic>
          <a:graphicData uri="http://schemas.openxmlformats.org/drawingml/2006/table">
            <a:tbl>
              <a:tblPr/>
              <a:tblGrid>
                <a:gridCol w="523043">
                  <a:extLst>
                    <a:ext uri="{9D8B030D-6E8A-4147-A177-3AD203B41FA5}">
                      <a16:colId xmlns:a16="http://schemas.microsoft.com/office/drawing/2014/main" val="20000"/>
                    </a:ext>
                  </a:extLst>
                </a:gridCol>
                <a:gridCol w="189183">
                  <a:extLst>
                    <a:ext uri="{9D8B030D-6E8A-4147-A177-3AD203B41FA5}">
                      <a16:colId xmlns:a16="http://schemas.microsoft.com/office/drawing/2014/main" val="20001"/>
                    </a:ext>
                  </a:extLst>
                </a:gridCol>
              </a:tblGrid>
              <a:tr h="176326">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035240" y="9700899"/>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970622" y="9633015"/>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305946" y="9909999"/>
            <a:ext cx="628779"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394009" y="9131656"/>
            <a:ext cx="774100" cy="257281"/>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549781" y="914467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21" name="TextBox 21"/>
          <p:cNvSpPr txBox="1"/>
          <p:nvPr/>
        </p:nvSpPr>
        <p:spPr>
          <a:xfrm>
            <a:off x="5329052" y="94946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2" name="TextBox 22"/>
          <p:cNvSpPr txBox="1"/>
          <p:nvPr/>
        </p:nvSpPr>
        <p:spPr>
          <a:xfrm>
            <a:off x="6139869" y="95290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404598" y="951574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4" name="TextBox 24"/>
          <p:cNvSpPr txBox="1"/>
          <p:nvPr/>
        </p:nvSpPr>
        <p:spPr>
          <a:xfrm>
            <a:off x="8215416" y="9550068"/>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8973662" y="9689284"/>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430971" y="99016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343020" y="950412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8" name="TextBox 28"/>
          <p:cNvSpPr txBox="1"/>
          <p:nvPr/>
        </p:nvSpPr>
        <p:spPr>
          <a:xfrm>
            <a:off x="10153837" y="953845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070215" y="9649450"/>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446594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3439573" y="94642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2" name="TextBox 32"/>
          <p:cNvSpPr txBox="1"/>
          <p:nvPr/>
        </p:nvSpPr>
        <p:spPr>
          <a:xfrm>
            <a:off x="14250390" y="94986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5339980" y="9450506"/>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4" name="TextBox 34"/>
          <p:cNvSpPr txBox="1"/>
          <p:nvPr/>
        </p:nvSpPr>
        <p:spPr>
          <a:xfrm>
            <a:off x="16150798" y="948483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441316" y="9122316"/>
            <a:ext cx="774100" cy="257281"/>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597089" y="913533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343020" y="9138096"/>
            <a:ext cx="774100" cy="257281"/>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498793" y="915111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3551248" y="9088923"/>
            <a:ext cx="774100" cy="257281"/>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707021"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5398283" y="9088923"/>
            <a:ext cx="774100" cy="257281"/>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5554056"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51" name="TextBox 51"/>
          <p:cNvSpPr txBox="1"/>
          <p:nvPr/>
        </p:nvSpPr>
        <p:spPr>
          <a:xfrm>
            <a:off x="5127724" y="975218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175031"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141692"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238245" y="9692367"/>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Delete a node in an ordered linked list</a:t>
            </a:r>
          </a:p>
        </p:txBody>
      </p:sp>
      <p:grpSp>
        <p:nvGrpSpPr>
          <p:cNvPr id="56" name="Group 56"/>
          <p:cNvGrpSpPr/>
          <p:nvPr/>
        </p:nvGrpSpPr>
        <p:grpSpPr>
          <a:xfrm>
            <a:off x="1202917" y="8098298"/>
            <a:ext cx="2556223" cy="2045377"/>
            <a:chOff x="0" y="0"/>
            <a:chExt cx="700148" cy="560228"/>
          </a:xfrm>
        </p:grpSpPr>
        <p:sp>
          <p:nvSpPr>
            <p:cNvPr id="57" name="Freeform 5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566859" y="8629704"/>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0" name="Table 60"/>
          <p:cNvGraphicFramePr>
            <a:graphicFrameLocks noGrp="1"/>
          </p:cNvGraphicFramePr>
          <p:nvPr/>
        </p:nvGraphicFramePr>
        <p:xfrm>
          <a:off x="11043573" y="9668846"/>
          <a:ext cx="581317" cy="143917"/>
        </p:xfrm>
        <a:graphic>
          <a:graphicData uri="http://schemas.openxmlformats.org/drawingml/2006/table">
            <a:tbl>
              <a:tblPr/>
              <a:tblGrid>
                <a:gridCol w="426907">
                  <a:extLst>
                    <a:ext uri="{9D8B030D-6E8A-4147-A177-3AD203B41FA5}">
                      <a16:colId xmlns:a16="http://schemas.microsoft.com/office/drawing/2014/main" val="20000"/>
                    </a:ext>
                  </a:extLst>
                </a:gridCol>
                <a:gridCol w="168912">
                  <a:extLst>
                    <a:ext uri="{9D8B030D-6E8A-4147-A177-3AD203B41FA5}">
                      <a16:colId xmlns:a16="http://schemas.microsoft.com/office/drawing/2014/main" val="20001"/>
                    </a:ext>
                  </a:extLst>
                </a:gridCol>
              </a:tblGrid>
              <a:tr h="0">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1" name="TextBox 61"/>
          <p:cNvSpPr txBox="1"/>
          <p:nvPr/>
        </p:nvSpPr>
        <p:spPr>
          <a:xfrm>
            <a:off x="11395086" y="9494234"/>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Data</a:t>
            </a:r>
          </a:p>
        </p:txBody>
      </p:sp>
      <p:sp>
        <p:nvSpPr>
          <p:cNvPr id="62" name="TextBox 62"/>
          <p:cNvSpPr txBox="1"/>
          <p:nvPr/>
        </p:nvSpPr>
        <p:spPr>
          <a:xfrm>
            <a:off x="12166731" y="9517837"/>
            <a:ext cx="420131" cy="137888"/>
          </a:xfrm>
          <a:prstGeom prst="rect">
            <a:avLst/>
          </a:prstGeom>
        </p:spPr>
        <p:txBody>
          <a:bodyPr lIns="0" tIns="0" rIns="0" bIns="0" rtlCol="0" anchor="t">
            <a:spAutoFit/>
          </a:bodyPr>
          <a:lstStyle/>
          <a:p>
            <a:pPr algn="ctr">
              <a:lnSpc>
                <a:spcPts val="1136"/>
              </a:lnSpc>
              <a:spcBef>
                <a:spcPct val="0"/>
              </a:spcBef>
            </a:pPr>
            <a:r>
              <a:rPr lang="en-US" sz="811" b="1">
                <a:solidFill>
                  <a:srgbClr val="000000"/>
                </a:solidFill>
                <a:latin typeface="Open Sans Bold"/>
                <a:ea typeface="Open Sans Bold"/>
                <a:cs typeface="Open Sans Bold"/>
                <a:sym typeface="Open Sans Bold"/>
              </a:rPr>
              <a:t>Pointer</a:t>
            </a:r>
          </a:p>
        </p:txBody>
      </p:sp>
      <p:grpSp>
        <p:nvGrpSpPr>
          <p:cNvPr id="63" name="Group 63"/>
          <p:cNvGrpSpPr/>
          <p:nvPr/>
        </p:nvGrpSpPr>
        <p:grpSpPr>
          <a:xfrm>
            <a:off x="11450573" y="9151040"/>
            <a:ext cx="736701" cy="244851"/>
            <a:chOff x="0" y="0"/>
            <a:chExt cx="464201" cy="154282"/>
          </a:xfrm>
        </p:grpSpPr>
        <p:sp>
          <p:nvSpPr>
            <p:cNvPr id="64" name="Freeform 6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5" name="TextBox 6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6" name="TextBox 66"/>
          <p:cNvSpPr txBox="1"/>
          <p:nvPr/>
        </p:nvSpPr>
        <p:spPr>
          <a:xfrm>
            <a:off x="11598820" y="9162505"/>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Node</a:t>
            </a:r>
          </a:p>
        </p:txBody>
      </p:sp>
      <p:sp>
        <p:nvSpPr>
          <p:cNvPr id="67" name="TextBox 67"/>
          <p:cNvSpPr txBox="1"/>
          <p:nvPr/>
        </p:nvSpPr>
        <p:spPr>
          <a:xfrm>
            <a:off x="11215617" y="9698784"/>
            <a:ext cx="803334" cy="284096"/>
          </a:xfrm>
          <a:prstGeom prst="rect">
            <a:avLst/>
          </a:prstGeom>
        </p:spPr>
        <p:txBody>
          <a:bodyPr lIns="0" tIns="0" rIns="0" bIns="0" rtlCol="0" anchor="t">
            <a:spAutoFit/>
          </a:bodyPr>
          <a:lstStyle/>
          <a:p>
            <a:pPr algn="ctr">
              <a:lnSpc>
                <a:spcPts val="2324"/>
              </a:lnSpc>
              <a:spcBef>
                <a:spcPct val="0"/>
              </a:spcBef>
            </a:pPr>
            <a:r>
              <a:rPr lang="en-US" sz="1660" b="1" i="1">
                <a:solidFill>
                  <a:srgbClr val="FFFFFF"/>
                </a:solidFill>
                <a:latin typeface="Open Sans Bold Italics"/>
                <a:ea typeface="Open Sans Bold Italics"/>
                <a:cs typeface="Open Sans Bold Italics"/>
                <a:sym typeface="Open Sans Bold Italics"/>
              </a:rPr>
              <a:t>5</a:t>
            </a:r>
          </a:p>
        </p:txBody>
      </p:sp>
      <p:sp>
        <p:nvSpPr>
          <p:cNvPr id="68" name="TextBox 68"/>
          <p:cNvSpPr txBox="1"/>
          <p:nvPr/>
        </p:nvSpPr>
        <p:spPr>
          <a:xfrm>
            <a:off x="4747310" y="1225076"/>
            <a:ext cx="9944425" cy="6193010"/>
          </a:xfrm>
          <a:prstGeom prst="rect">
            <a:avLst/>
          </a:prstGeom>
        </p:spPr>
        <p:txBody>
          <a:bodyPr lIns="0" tIns="0" rIns="0" bIns="0" rtlCol="0" anchor="t">
            <a:spAutoFit/>
          </a:bodyPr>
          <a:lstStyle/>
          <a:p>
            <a:pPr algn="l">
              <a:lnSpc>
                <a:spcPts val="2002"/>
              </a:lnSpc>
            </a:pPr>
            <a:r>
              <a:rPr lang="en-US" sz="1430">
                <a:solidFill>
                  <a:srgbClr val="000000"/>
                </a:solidFill>
                <a:latin typeface="Code Pro"/>
                <a:ea typeface="Code Pro"/>
                <a:cs typeface="Code Pro"/>
                <a:sym typeface="Code Pro"/>
              </a:rPr>
              <a:t>def delete_node(head, target):</a:t>
            </a: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a:t>
            </a:r>
            <a:r>
              <a:rPr lang="en-US" sz="1430">
                <a:solidFill>
                  <a:srgbClr val="000000"/>
                </a:solidFill>
                <a:latin typeface="Code Pro"/>
                <a:ea typeface="Code Pro"/>
                <a:cs typeface="Code Pro"/>
                <a:sym typeface="Code Pro"/>
              </a:rPr>
              <a:t>  # Handle the case where the head itself needs to be deleted</a:t>
            </a:r>
          </a:p>
          <a:p>
            <a:pPr algn="l">
              <a:lnSpc>
                <a:spcPts val="2002"/>
              </a:lnSpc>
            </a:pPr>
            <a:r>
              <a:rPr lang="en-US" sz="1430">
                <a:solidFill>
                  <a:srgbClr val="000000"/>
                </a:solidFill>
                <a:latin typeface="Code Pro"/>
                <a:ea typeface="Code Pro"/>
                <a:cs typeface="Code Pro"/>
                <a:sym typeface="Code Pro"/>
              </a:rPr>
              <a:t>    if head is not None and head.data == target:</a:t>
            </a:r>
          </a:p>
          <a:p>
            <a:pPr algn="l">
              <a:lnSpc>
                <a:spcPts val="2002"/>
              </a:lnSpc>
            </a:pPr>
            <a:r>
              <a:rPr lang="en-US" sz="1430">
                <a:solidFill>
                  <a:srgbClr val="000000"/>
                </a:solidFill>
                <a:latin typeface="Code Pro"/>
                <a:ea typeface="Code Pro"/>
                <a:cs typeface="Code Pro"/>
                <a:sym typeface="Code Pro"/>
              </a:rPr>
              <a:t>        new_head = head.next_node</a:t>
            </a:r>
          </a:p>
          <a:p>
            <a:pPr algn="l">
              <a:lnSpc>
                <a:spcPts val="2002"/>
              </a:lnSpc>
            </a:pPr>
            <a:r>
              <a:rPr lang="en-US" sz="1430">
                <a:solidFill>
                  <a:srgbClr val="000000"/>
                </a:solidFill>
                <a:latin typeface="Code Pro"/>
                <a:ea typeface="Code Pro"/>
                <a:cs typeface="Code Pro"/>
                <a:sym typeface="Code Pro"/>
              </a:rPr>
              <a:t>        del head  # Delete the original head</a:t>
            </a:r>
          </a:p>
          <a:p>
            <a:pPr algn="l">
              <a:lnSpc>
                <a:spcPts val="2002"/>
              </a:lnSpc>
            </a:pPr>
            <a:r>
              <a:rPr lang="en-US" sz="1430">
                <a:solidFill>
                  <a:srgbClr val="000000"/>
                </a:solidFill>
                <a:latin typeface="Code Pro"/>
                <a:ea typeface="Code Pro"/>
                <a:cs typeface="Code Pro"/>
                <a:sym typeface="Code Pro"/>
              </a:rPr>
              <a:t>        return new_head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current_node = head</a:t>
            </a:r>
          </a:p>
          <a:p>
            <a:pPr algn="l">
              <a:lnSpc>
                <a:spcPts val="2002"/>
              </a:lnSpc>
            </a:pPr>
            <a:r>
              <a:rPr lang="en-US" sz="1430">
                <a:solidFill>
                  <a:srgbClr val="000000"/>
                </a:solidFill>
                <a:latin typeface="Code Pro"/>
                <a:ea typeface="Code Pro"/>
                <a:cs typeface="Code Pro"/>
                <a:sym typeface="Code Pro"/>
              </a:rPr>
              <a:t>    previous_node = None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 Traverse the list to find the node to be deleted</a:t>
            </a:r>
          </a:p>
          <a:p>
            <a:pPr algn="l">
              <a:lnSpc>
                <a:spcPts val="2002"/>
              </a:lnSpc>
            </a:pPr>
            <a:r>
              <a:rPr lang="en-US" sz="1430" b="1">
                <a:solidFill>
                  <a:srgbClr val="642EC7"/>
                </a:solidFill>
                <a:latin typeface="Code Pro Bold"/>
                <a:ea typeface="Code Pro Bold"/>
                <a:cs typeface="Code Pro Bold"/>
                <a:sym typeface="Code Pro Bold"/>
              </a:rPr>
              <a:t>    while current_node is not None and current_node.data &lt; target:</a:t>
            </a:r>
          </a:p>
          <a:p>
            <a:pPr algn="l">
              <a:lnSpc>
                <a:spcPts val="2002"/>
              </a:lnSpc>
            </a:pPr>
            <a:r>
              <a:rPr lang="en-US" sz="1430" b="1">
                <a:solidFill>
                  <a:srgbClr val="642EC7"/>
                </a:solidFill>
                <a:latin typeface="Code Pro Bold"/>
                <a:ea typeface="Code Pro Bold"/>
                <a:cs typeface="Code Pro Bold"/>
                <a:sym typeface="Code Pro Bold"/>
              </a:rPr>
              <a:t>        previous_node = current_node</a:t>
            </a:r>
          </a:p>
          <a:p>
            <a:pPr algn="l">
              <a:lnSpc>
                <a:spcPts val="2002"/>
              </a:lnSpc>
            </a:pPr>
            <a:r>
              <a:rPr lang="en-US" sz="1430" b="1">
                <a:solidFill>
                  <a:srgbClr val="642EC7"/>
                </a:solidFill>
                <a:latin typeface="Code Pro Bold"/>
                <a:ea typeface="Code Pro Bold"/>
                <a:cs typeface="Code Pro Bold"/>
                <a:sym typeface="Code Pro Bold"/>
              </a:rPr>
              <a:t>        current_node = current_node.next_node</a:t>
            </a:r>
          </a:p>
          <a:p>
            <a:pPr algn="l">
              <a:lnSpc>
                <a:spcPts val="2002"/>
              </a:lnSpc>
            </a:pPr>
            <a:endParaRPr lang="en-US" sz="1430" b="1">
              <a:solidFill>
                <a:srgbClr val="642EC7"/>
              </a:solidFill>
              <a:latin typeface="Code Pro Bold"/>
              <a:ea typeface="Code Pro Bold"/>
              <a:cs typeface="Code Pro Bold"/>
              <a:sym typeface="Code Pro Bold"/>
            </a:endParaRPr>
          </a:p>
          <a:p>
            <a:pPr algn="l">
              <a:lnSpc>
                <a:spcPts val="2002"/>
              </a:lnSpc>
            </a:pPr>
            <a:r>
              <a:rPr lang="en-US" sz="1430">
                <a:solidFill>
                  <a:srgbClr val="000000"/>
                </a:solidFill>
                <a:latin typeface="Code Pro"/>
                <a:ea typeface="Code Pro"/>
                <a:cs typeface="Code Pro"/>
                <a:sym typeface="Code Pro"/>
              </a:rPr>
              <a:t>    # If the target node is found, delete it</a:t>
            </a:r>
          </a:p>
          <a:p>
            <a:pPr algn="l">
              <a:lnSpc>
                <a:spcPts val="2002"/>
              </a:lnSpc>
            </a:pPr>
            <a:r>
              <a:rPr lang="en-US" sz="1430">
                <a:solidFill>
                  <a:srgbClr val="000000"/>
                </a:solidFill>
                <a:latin typeface="Code Pro"/>
                <a:ea typeface="Code Pro"/>
                <a:cs typeface="Code Pro"/>
                <a:sym typeface="Code Pro"/>
              </a:rPr>
              <a:t>    if current_node is not None and current_node.data == target:</a:t>
            </a:r>
          </a:p>
          <a:p>
            <a:pPr algn="l">
              <a:lnSpc>
                <a:spcPts val="2002"/>
              </a:lnSpc>
            </a:pPr>
            <a:r>
              <a:rPr lang="en-US" sz="1430">
                <a:solidFill>
                  <a:srgbClr val="000000"/>
                </a:solidFill>
                <a:latin typeface="Code Pro"/>
                <a:ea typeface="Code Pro"/>
                <a:cs typeface="Code Pro"/>
                <a:sym typeface="Code Pro"/>
              </a:rPr>
              <a:t>        previous_node.next_node = current_node.next_node</a:t>
            </a:r>
          </a:p>
          <a:p>
            <a:pPr algn="l">
              <a:lnSpc>
                <a:spcPts val="2002"/>
              </a:lnSpc>
            </a:pPr>
            <a:r>
              <a:rPr lang="en-US" sz="1430">
                <a:solidFill>
                  <a:srgbClr val="000000"/>
                </a:solidFill>
                <a:latin typeface="Code Pro"/>
                <a:ea typeface="Code Pro"/>
                <a:cs typeface="Code Pro"/>
                <a:sym typeface="Code Pro"/>
              </a:rPr>
              <a:t>        del current_node</a:t>
            </a:r>
          </a:p>
          <a:p>
            <a:pPr algn="l">
              <a:lnSpc>
                <a:spcPts val="2002"/>
              </a:lnSpc>
            </a:pPr>
            <a:r>
              <a:rPr lang="en-US" sz="1430">
                <a:solidFill>
                  <a:srgbClr val="000000"/>
                </a:solidFill>
                <a:latin typeface="Code Pro"/>
                <a:ea typeface="Code Pro"/>
                <a:cs typeface="Code Pro"/>
                <a:sym typeface="Code Pro"/>
              </a:rPr>
              <a:t>    else:</a:t>
            </a:r>
          </a:p>
          <a:p>
            <a:pPr algn="l">
              <a:lnSpc>
                <a:spcPts val="2002"/>
              </a:lnSpc>
            </a:pPr>
            <a:r>
              <a:rPr lang="en-US" sz="1430">
                <a:solidFill>
                  <a:srgbClr val="000000"/>
                </a:solidFill>
                <a:latin typeface="Code Pro"/>
                <a:ea typeface="Code Pro"/>
                <a:cs typeface="Code Pro"/>
                <a:sym typeface="Code Pro"/>
              </a:rPr>
              <a:t>        print(f"Node with value {target} not found.")</a:t>
            </a:r>
          </a:p>
          <a:p>
            <a:pPr algn="l">
              <a:lnSpc>
                <a:spcPts val="2002"/>
              </a:lnSpc>
            </a:pPr>
            <a:r>
              <a:rPr lang="en-US" sz="1430">
                <a:solidFill>
                  <a:srgbClr val="000000"/>
                </a:solidFill>
                <a:latin typeface="Code Pro"/>
                <a:ea typeface="Code Pro"/>
                <a:cs typeface="Code Pro"/>
                <a:sym typeface="Code Pro"/>
              </a:rPr>
              <a:t>    return 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target_value = 5</a:t>
            </a:r>
          </a:p>
          <a:p>
            <a:pPr algn="l">
              <a:lnSpc>
                <a:spcPts val="2002"/>
              </a:lnSpc>
            </a:pPr>
            <a:r>
              <a:rPr lang="en-US" sz="1430">
                <a:solidFill>
                  <a:srgbClr val="000000"/>
                </a:solidFill>
                <a:latin typeface="Code Pro"/>
                <a:ea typeface="Code Pro"/>
                <a:cs typeface="Code Pro"/>
                <a:sym typeface="Code Pro"/>
              </a:rPr>
              <a:t>ordered_list_head = delete_node(ordered_list_head, target_value)</a:t>
            </a:r>
          </a:p>
        </p:txBody>
      </p:sp>
      <p:sp>
        <p:nvSpPr>
          <p:cNvPr id="69" name="AutoShape 69"/>
          <p:cNvSpPr/>
          <p:nvPr/>
        </p:nvSpPr>
        <p:spPr>
          <a:xfrm>
            <a:off x="10374567" y="98688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0" name="AutoShape 70"/>
          <p:cNvSpPr/>
          <p:nvPr/>
        </p:nvSpPr>
        <p:spPr>
          <a:xfrm>
            <a:off x="1237679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1" name="Freeform 71"/>
          <p:cNvSpPr/>
          <p:nvPr/>
        </p:nvSpPr>
        <p:spPr>
          <a:xfrm rot="3677605">
            <a:off x="5090732" y="8548397"/>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2" name="TextBox 72"/>
          <p:cNvSpPr txBox="1"/>
          <p:nvPr/>
        </p:nvSpPr>
        <p:spPr>
          <a:xfrm>
            <a:off x="4102392" y="7971148"/>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sp>
        <p:nvSpPr>
          <p:cNvPr id="73" name="Freeform 73"/>
          <p:cNvSpPr/>
          <p:nvPr/>
        </p:nvSpPr>
        <p:spPr>
          <a:xfrm rot="5400000">
            <a:off x="7491031" y="8546504"/>
            <a:ext cx="653575" cy="275318"/>
          </a:xfrm>
          <a:custGeom>
            <a:avLst/>
            <a:gdLst/>
            <a:ahLst/>
            <a:cxnLst/>
            <a:rect l="l" t="t" r="r" b="b"/>
            <a:pathLst>
              <a:path w="653575" h="275318">
                <a:moveTo>
                  <a:pt x="0" y="0"/>
                </a:moveTo>
                <a:lnTo>
                  <a:pt x="653575" y="0"/>
                </a:lnTo>
                <a:lnTo>
                  <a:pt x="653575" y="275318"/>
                </a:lnTo>
                <a:lnTo>
                  <a:pt x="0" y="275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6572352" y="7929097"/>
            <a:ext cx="2215614"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previous_node</a:t>
            </a:r>
          </a:p>
        </p:txBody>
      </p:sp>
      <p:sp>
        <p:nvSpPr>
          <p:cNvPr id="75" name="Freeform 75"/>
          <p:cNvSpPr/>
          <p:nvPr/>
        </p:nvSpPr>
        <p:spPr>
          <a:xfrm rot="5400000">
            <a:off x="9659020" y="8546504"/>
            <a:ext cx="653575" cy="275318"/>
          </a:xfrm>
          <a:custGeom>
            <a:avLst/>
            <a:gdLst/>
            <a:ahLst/>
            <a:cxnLst/>
            <a:rect l="l" t="t" r="r" b="b"/>
            <a:pathLst>
              <a:path w="653575" h="275318">
                <a:moveTo>
                  <a:pt x="0" y="0"/>
                </a:moveTo>
                <a:lnTo>
                  <a:pt x="653575" y="0"/>
                </a:lnTo>
                <a:lnTo>
                  <a:pt x="653575" y="275318"/>
                </a:lnTo>
                <a:lnTo>
                  <a:pt x="0" y="275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6" name="TextBox 76"/>
          <p:cNvSpPr txBox="1"/>
          <p:nvPr/>
        </p:nvSpPr>
        <p:spPr>
          <a:xfrm>
            <a:off x="8973662" y="7929097"/>
            <a:ext cx="2156127"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7" name="TextBox 77"/>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89933"/>
            <a:ext cx="11995363" cy="6656120"/>
            <a:chOff x="0" y="0"/>
            <a:chExt cx="3159272" cy="1753052"/>
          </a:xfrm>
        </p:grpSpPr>
        <p:sp>
          <p:nvSpPr>
            <p:cNvPr id="11" name="Freeform 11"/>
            <p:cNvSpPr/>
            <p:nvPr/>
          </p:nvSpPr>
          <p:spPr>
            <a:xfrm>
              <a:off x="0" y="0"/>
              <a:ext cx="3159272" cy="1753052"/>
            </a:xfrm>
            <a:custGeom>
              <a:avLst/>
              <a:gdLst/>
              <a:ahLst/>
              <a:cxnLst/>
              <a:rect l="l" t="t" r="r" b="b"/>
              <a:pathLst>
                <a:path w="3159272" h="1753052">
                  <a:moveTo>
                    <a:pt x="0" y="0"/>
                  </a:moveTo>
                  <a:lnTo>
                    <a:pt x="3159272" y="0"/>
                  </a:lnTo>
                  <a:lnTo>
                    <a:pt x="3159272" y="1753052"/>
                  </a:lnTo>
                  <a:lnTo>
                    <a:pt x="0" y="1753052"/>
                  </a:lnTo>
                  <a:close/>
                </a:path>
              </a:pathLst>
            </a:custGeom>
            <a:solidFill>
              <a:srgbClr val="F4F2F2"/>
            </a:solidFill>
          </p:spPr>
          <p:txBody>
            <a:bodyPr/>
            <a:lstStyle/>
            <a:p>
              <a:endParaRPr lang="en-PH"/>
            </a:p>
          </p:txBody>
        </p:sp>
        <p:sp>
          <p:nvSpPr>
            <p:cNvPr id="12" name="TextBox 12"/>
            <p:cNvSpPr txBox="1"/>
            <p:nvPr/>
          </p:nvSpPr>
          <p:spPr>
            <a:xfrm>
              <a:off x="0" y="-28575"/>
              <a:ext cx="3159272" cy="1781627"/>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4959694" y="9700899"/>
          <a:ext cx="712226" cy="176326"/>
        </p:xfrm>
        <a:graphic>
          <a:graphicData uri="http://schemas.openxmlformats.org/drawingml/2006/table">
            <a:tbl>
              <a:tblPr/>
              <a:tblGrid>
                <a:gridCol w="523043">
                  <a:extLst>
                    <a:ext uri="{9D8B030D-6E8A-4147-A177-3AD203B41FA5}">
                      <a16:colId xmlns:a16="http://schemas.microsoft.com/office/drawing/2014/main" val="20000"/>
                    </a:ext>
                  </a:extLst>
                </a:gridCol>
                <a:gridCol w="189183">
                  <a:extLst>
                    <a:ext uri="{9D8B030D-6E8A-4147-A177-3AD203B41FA5}">
                      <a16:colId xmlns:a16="http://schemas.microsoft.com/office/drawing/2014/main" val="20001"/>
                    </a:ext>
                  </a:extLst>
                </a:gridCol>
              </a:tblGrid>
              <a:tr h="176326">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035240" y="9700899"/>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970622" y="9633015"/>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305946" y="9909999"/>
            <a:ext cx="628779"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394009" y="9131656"/>
            <a:ext cx="774100" cy="257281"/>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549781" y="914467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21" name="TextBox 21"/>
          <p:cNvSpPr txBox="1"/>
          <p:nvPr/>
        </p:nvSpPr>
        <p:spPr>
          <a:xfrm>
            <a:off x="5329052" y="94946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2" name="TextBox 22"/>
          <p:cNvSpPr txBox="1"/>
          <p:nvPr/>
        </p:nvSpPr>
        <p:spPr>
          <a:xfrm>
            <a:off x="6139869" y="95290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404598" y="951574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4" name="TextBox 24"/>
          <p:cNvSpPr txBox="1"/>
          <p:nvPr/>
        </p:nvSpPr>
        <p:spPr>
          <a:xfrm>
            <a:off x="8215416" y="9550068"/>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8973662" y="9689284"/>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430971" y="99016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343020" y="950412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8" name="TextBox 28"/>
          <p:cNvSpPr txBox="1"/>
          <p:nvPr/>
        </p:nvSpPr>
        <p:spPr>
          <a:xfrm>
            <a:off x="10153837" y="953845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070215" y="9649450"/>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446594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3439573" y="94642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2" name="TextBox 32"/>
          <p:cNvSpPr txBox="1"/>
          <p:nvPr/>
        </p:nvSpPr>
        <p:spPr>
          <a:xfrm>
            <a:off x="14250390" y="94986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5339980" y="9450506"/>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4" name="TextBox 34"/>
          <p:cNvSpPr txBox="1"/>
          <p:nvPr/>
        </p:nvSpPr>
        <p:spPr>
          <a:xfrm>
            <a:off x="16150798" y="948483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441316" y="9122316"/>
            <a:ext cx="774100" cy="257281"/>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597089" y="913533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343020" y="9138096"/>
            <a:ext cx="774100" cy="257281"/>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498793" y="915111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3551248" y="9088923"/>
            <a:ext cx="774100" cy="257281"/>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707021"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5398283" y="9088923"/>
            <a:ext cx="774100" cy="257281"/>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5554056"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51" name="TextBox 51"/>
          <p:cNvSpPr txBox="1"/>
          <p:nvPr/>
        </p:nvSpPr>
        <p:spPr>
          <a:xfrm>
            <a:off x="5127724" y="975218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175031"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141692"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238245" y="9692367"/>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Delete a node in an ordered linked list</a:t>
            </a:r>
          </a:p>
        </p:txBody>
      </p:sp>
      <p:grpSp>
        <p:nvGrpSpPr>
          <p:cNvPr id="56" name="Group 56"/>
          <p:cNvGrpSpPr/>
          <p:nvPr/>
        </p:nvGrpSpPr>
        <p:grpSpPr>
          <a:xfrm>
            <a:off x="1202917" y="8098298"/>
            <a:ext cx="2556223" cy="2045377"/>
            <a:chOff x="0" y="0"/>
            <a:chExt cx="700148" cy="560228"/>
          </a:xfrm>
        </p:grpSpPr>
        <p:sp>
          <p:nvSpPr>
            <p:cNvPr id="57" name="Freeform 5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566859" y="8629704"/>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0" name="Table 60"/>
          <p:cNvGraphicFramePr>
            <a:graphicFrameLocks noGrp="1"/>
          </p:cNvGraphicFramePr>
          <p:nvPr/>
        </p:nvGraphicFramePr>
        <p:xfrm>
          <a:off x="11043573" y="9668846"/>
          <a:ext cx="581317" cy="143917"/>
        </p:xfrm>
        <a:graphic>
          <a:graphicData uri="http://schemas.openxmlformats.org/drawingml/2006/table">
            <a:tbl>
              <a:tblPr/>
              <a:tblGrid>
                <a:gridCol w="426907">
                  <a:extLst>
                    <a:ext uri="{9D8B030D-6E8A-4147-A177-3AD203B41FA5}">
                      <a16:colId xmlns:a16="http://schemas.microsoft.com/office/drawing/2014/main" val="20000"/>
                    </a:ext>
                  </a:extLst>
                </a:gridCol>
                <a:gridCol w="168912">
                  <a:extLst>
                    <a:ext uri="{9D8B030D-6E8A-4147-A177-3AD203B41FA5}">
                      <a16:colId xmlns:a16="http://schemas.microsoft.com/office/drawing/2014/main" val="20001"/>
                    </a:ext>
                  </a:extLst>
                </a:gridCol>
              </a:tblGrid>
              <a:tr h="0">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1" name="TextBox 61"/>
          <p:cNvSpPr txBox="1"/>
          <p:nvPr/>
        </p:nvSpPr>
        <p:spPr>
          <a:xfrm>
            <a:off x="11395086" y="9494234"/>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Data</a:t>
            </a:r>
          </a:p>
        </p:txBody>
      </p:sp>
      <p:sp>
        <p:nvSpPr>
          <p:cNvPr id="62" name="TextBox 62"/>
          <p:cNvSpPr txBox="1"/>
          <p:nvPr/>
        </p:nvSpPr>
        <p:spPr>
          <a:xfrm>
            <a:off x="12166731" y="9517837"/>
            <a:ext cx="420131" cy="137888"/>
          </a:xfrm>
          <a:prstGeom prst="rect">
            <a:avLst/>
          </a:prstGeom>
        </p:spPr>
        <p:txBody>
          <a:bodyPr lIns="0" tIns="0" rIns="0" bIns="0" rtlCol="0" anchor="t">
            <a:spAutoFit/>
          </a:bodyPr>
          <a:lstStyle/>
          <a:p>
            <a:pPr algn="ctr">
              <a:lnSpc>
                <a:spcPts val="1136"/>
              </a:lnSpc>
              <a:spcBef>
                <a:spcPct val="0"/>
              </a:spcBef>
            </a:pPr>
            <a:r>
              <a:rPr lang="en-US" sz="811" b="1">
                <a:solidFill>
                  <a:srgbClr val="000000"/>
                </a:solidFill>
                <a:latin typeface="Open Sans Bold"/>
                <a:ea typeface="Open Sans Bold"/>
                <a:cs typeface="Open Sans Bold"/>
                <a:sym typeface="Open Sans Bold"/>
              </a:rPr>
              <a:t>Pointer</a:t>
            </a:r>
          </a:p>
        </p:txBody>
      </p:sp>
      <p:grpSp>
        <p:nvGrpSpPr>
          <p:cNvPr id="63" name="Group 63"/>
          <p:cNvGrpSpPr/>
          <p:nvPr/>
        </p:nvGrpSpPr>
        <p:grpSpPr>
          <a:xfrm>
            <a:off x="11450573" y="9151040"/>
            <a:ext cx="736701" cy="244851"/>
            <a:chOff x="0" y="0"/>
            <a:chExt cx="464201" cy="154282"/>
          </a:xfrm>
        </p:grpSpPr>
        <p:sp>
          <p:nvSpPr>
            <p:cNvPr id="64" name="Freeform 6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5" name="TextBox 6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6" name="TextBox 66"/>
          <p:cNvSpPr txBox="1"/>
          <p:nvPr/>
        </p:nvSpPr>
        <p:spPr>
          <a:xfrm>
            <a:off x="11598820" y="9162505"/>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Node</a:t>
            </a:r>
          </a:p>
        </p:txBody>
      </p:sp>
      <p:sp>
        <p:nvSpPr>
          <p:cNvPr id="67" name="TextBox 67"/>
          <p:cNvSpPr txBox="1"/>
          <p:nvPr/>
        </p:nvSpPr>
        <p:spPr>
          <a:xfrm>
            <a:off x="11215617" y="9698784"/>
            <a:ext cx="803334" cy="284096"/>
          </a:xfrm>
          <a:prstGeom prst="rect">
            <a:avLst/>
          </a:prstGeom>
        </p:spPr>
        <p:txBody>
          <a:bodyPr lIns="0" tIns="0" rIns="0" bIns="0" rtlCol="0" anchor="t">
            <a:spAutoFit/>
          </a:bodyPr>
          <a:lstStyle/>
          <a:p>
            <a:pPr algn="ctr">
              <a:lnSpc>
                <a:spcPts val="2324"/>
              </a:lnSpc>
              <a:spcBef>
                <a:spcPct val="0"/>
              </a:spcBef>
            </a:pPr>
            <a:r>
              <a:rPr lang="en-US" sz="1660" b="1" i="1">
                <a:solidFill>
                  <a:srgbClr val="FFFFFF"/>
                </a:solidFill>
                <a:latin typeface="Open Sans Bold Italics"/>
                <a:ea typeface="Open Sans Bold Italics"/>
                <a:cs typeface="Open Sans Bold Italics"/>
                <a:sym typeface="Open Sans Bold Italics"/>
              </a:rPr>
              <a:t>5</a:t>
            </a:r>
          </a:p>
        </p:txBody>
      </p:sp>
      <p:sp>
        <p:nvSpPr>
          <p:cNvPr id="68" name="TextBox 68"/>
          <p:cNvSpPr txBox="1"/>
          <p:nvPr/>
        </p:nvSpPr>
        <p:spPr>
          <a:xfrm>
            <a:off x="4747310" y="1225076"/>
            <a:ext cx="9944425" cy="6193010"/>
          </a:xfrm>
          <a:prstGeom prst="rect">
            <a:avLst/>
          </a:prstGeom>
        </p:spPr>
        <p:txBody>
          <a:bodyPr lIns="0" tIns="0" rIns="0" bIns="0" rtlCol="0" anchor="t">
            <a:spAutoFit/>
          </a:bodyPr>
          <a:lstStyle/>
          <a:p>
            <a:pPr algn="l">
              <a:lnSpc>
                <a:spcPts val="2002"/>
              </a:lnSpc>
            </a:pPr>
            <a:r>
              <a:rPr lang="en-US" sz="1430">
                <a:solidFill>
                  <a:srgbClr val="000000"/>
                </a:solidFill>
                <a:latin typeface="Code Pro"/>
                <a:ea typeface="Code Pro"/>
                <a:cs typeface="Code Pro"/>
                <a:sym typeface="Code Pro"/>
              </a:rPr>
              <a:t>def delete_node(head, target):</a:t>
            </a: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a:t>
            </a:r>
            <a:r>
              <a:rPr lang="en-US" sz="1430">
                <a:solidFill>
                  <a:srgbClr val="000000"/>
                </a:solidFill>
                <a:latin typeface="Code Pro"/>
                <a:ea typeface="Code Pro"/>
                <a:cs typeface="Code Pro"/>
                <a:sym typeface="Code Pro"/>
              </a:rPr>
              <a:t>  # Handle the case where the head itself needs to be deleted</a:t>
            </a:r>
          </a:p>
          <a:p>
            <a:pPr algn="l">
              <a:lnSpc>
                <a:spcPts val="2002"/>
              </a:lnSpc>
            </a:pPr>
            <a:r>
              <a:rPr lang="en-US" sz="1430">
                <a:solidFill>
                  <a:srgbClr val="000000"/>
                </a:solidFill>
                <a:latin typeface="Code Pro"/>
                <a:ea typeface="Code Pro"/>
                <a:cs typeface="Code Pro"/>
                <a:sym typeface="Code Pro"/>
              </a:rPr>
              <a:t>    if head is not None and head.data == target:</a:t>
            </a:r>
          </a:p>
          <a:p>
            <a:pPr algn="l">
              <a:lnSpc>
                <a:spcPts val="2002"/>
              </a:lnSpc>
            </a:pPr>
            <a:r>
              <a:rPr lang="en-US" sz="1430">
                <a:solidFill>
                  <a:srgbClr val="000000"/>
                </a:solidFill>
                <a:latin typeface="Code Pro"/>
                <a:ea typeface="Code Pro"/>
                <a:cs typeface="Code Pro"/>
                <a:sym typeface="Code Pro"/>
              </a:rPr>
              <a:t>        new_head = head.next_node</a:t>
            </a:r>
          </a:p>
          <a:p>
            <a:pPr algn="l">
              <a:lnSpc>
                <a:spcPts val="2002"/>
              </a:lnSpc>
            </a:pPr>
            <a:r>
              <a:rPr lang="en-US" sz="1430">
                <a:solidFill>
                  <a:srgbClr val="000000"/>
                </a:solidFill>
                <a:latin typeface="Code Pro"/>
                <a:ea typeface="Code Pro"/>
                <a:cs typeface="Code Pro"/>
                <a:sym typeface="Code Pro"/>
              </a:rPr>
              <a:t>        del head  # Delete the original head</a:t>
            </a:r>
          </a:p>
          <a:p>
            <a:pPr algn="l">
              <a:lnSpc>
                <a:spcPts val="2002"/>
              </a:lnSpc>
            </a:pPr>
            <a:r>
              <a:rPr lang="en-US" sz="1430">
                <a:solidFill>
                  <a:srgbClr val="000000"/>
                </a:solidFill>
                <a:latin typeface="Code Pro"/>
                <a:ea typeface="Code Pro"/>
                <a:cs typeface="Code Pro"/>
                <a:sym typeface="Code Pro"/>
              </a:rPr>
              <a:t>        return new_head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current_node = head</a:t>
            </a:r>
          </a:p>
          <a:p>
            <a:pPr algn="l">
              <a:lnSpc>
                <a:spcPts val="2002"/>
              </a:lnSpc>
            </a:pPr>
            <a:r>
              <a:rPr lang="en-US" sz="1430">
                <a:solidFill>
                  <a:srgbClr val="000000"/>
                </a:solidFill>
                <a:latin typeface="Code Pro"/>
                <a:ea typeface="Code Pro"/>
                <a:cs typeface="Code Pro"/>
                <a:sym typeface="Code Pro"/>
              </a:rPr>
              <a:t>    previous_node = None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 Traverse the list to find the node to be deleted</a:t>
            </a:r>
          </a:p>
          <a:p>
            <a:pPr algn="l">
              <a:lnSpc>
                <a:spcPts val="2002"/>
              </a:lnSpc>
            </a:pPr>
            <a:r>
              <a:rPr lang="en-US" sz="1430" b="1">
                <a:solidFill>
                  <a:srgbClr val="642EC7"/>
                </a:solidFill>
                <a:latin typeface="Code Pro Bold"/>
                <a:ea typeface="Code Pro Bold"/>
                <a:cs typeface="Code Pro Bold"/>
                <a:sym typeface="Code Pro Bold"/>
              </a:rPr>
              <a:t>    while current_node is not None and current_node.data &lt; target:</a:t>
            </a:r>
          </a:p>
          <a:p>
            <a:pPr algn="l">
              <a:lnSpc>
                <a:spcPts val="2002"/>
              </a:lnSpc>
            </a:pPr>
            <a:r>
              <a:rPr lang="en-US" sz="1430" b="1">
                <a:solidFill>
                  <a:srgbClr val="642EC7"/>
                </a:solidFill>
                <a:latin typeface="Code Pro Bold"/>
                <a:ea typeface="Code Pro Bold"/>
                <a:cs typeface="Code Pro Bold"/>
                <a:sym typeface="Code Pro Bold"/>
              </a:rPr>
              <a:t>        previous_node = current_node</a:t>
            </a:r>
          </a:p>
          <a:p>
            <a:pPr algn="l">
              <a:lnSpc>
                <a:spcPts val="2002"/>
              </a:lnSpc>
            </a:pPr>
            <a:r>
              <a:rPr lang="en-US" sz="1430" b="1">
                <a:solidFill>
                  <a:srgbClr val="642EC7"/>
                </a:solidFill>
                <a:latin typeface="Code Pro Bold"/>
                <a:ea typeface="Code Pro Bold"/>
                <a:cs typeface="Code Pro Bold"/>
                <a:sym typeface="Code Pro Bold"/>
              </a:rPr>
              <a:t>        current_node = current_node.next_node</a:t>
            </a:r>
          </a:p>
          <a:p>
            <a:pPr algn="l">
              <a:lnSpc>
                <a:spcPts val="2002"/>
              </a:lnSpc>
            </a:pPr>
            <a:endParaRPr lang="en-US" sz="1430" b="1">
              <a:solidFill>
                <a:srgbClr val="642EC7"/>
              </a:solidFill>
              <a:latin typeface="Code Pro Bold"/>
              <a:ea typeface="Code Pro Bold"/>
              <a:cs typeface="Code Pro Bold"/>
              <a:sym typeface="Code Pro Bold"/>
            </a:endParaRPr>
          </a:p>
          <a:p>
            <a:pPr algn="l">
              <a:lnSpc>
                <a:spcPts val="2002"/>
              </a:lnSpc>
            </a:pPr>
            <a:r>
              <a:rPr lang="en-US" sz="1430">
                <a:solidFill>
                  <a:srgbClr val="000000"/>
                </a:solidFill>
                <a:latin typeface="Code Pro"/>
                <a:ea typeface="Code Pro"/>
                <a:cs typeface="Code Pro"/>
                <a:sym typeface="Code Pro"/>
              </a:rPr>
              <a:t>    # If the target node is found, delete it</a:t>
            </a:r>
          </a:p>
          <a:p>
            <a:pPr algn="l">
              <a:lnSpc>
                <a:spcPts val="2002"/>
              </a:lnSpc>
            </a:pPr>
            <a:r>
              <a:rPr lang="en-US" sz="1430">
                <a:solidFill>
                  <a:srgbClr val="000000"/>
                </a:solidFill>
                <a:latin typeface="Code Pro"/>
                <a:ea typeface="Code Pro"/>
                <a:cs typeface="Code Pro"/>
                <a:sym typeface="Code Pro"/>
              </a:rPr>
              <a:t>    if current_node is not None and current_node.data == target:</a:t>
            </a:r>
          </a:p>
          <a:p>
            <a:pPr algn="l">
              <a:lnSpc>
                <a:spcPts val="2002"/>
              </a:lnSpc>
            </a:pPr>
            <a:r>
              <a:rPr lang="en-US" sz="1430">
                <a:solidFill>
                  <a:srgbClr val="000000"/>
                </a:solidFill>
                <a:latin typeface="Code Pro"/>
                <a:ea typeface="Code Pro"/>
                <a:cs typeface="Code Pro"/>
                <a:sym typeface="Code Pro"/>
              </a:rPr>
              <a:t>        previous_node.next_node = current_node.next_node</a:t>
            </a:r>
          </a:p>
          <a:p>
            <a:pPr algn="l">
              <a:lnSpc>
                <a:spcPts val="2002"/>
              </a:lnSpc>
            </a:pPr>
            <a:r>
              <a:rPr lang="en-US" sz="1430">
                <a:solidFill>
                  <a:srgbClr val="000000"/>
                </a:solidFill>
                <a:latin typeface="Code Pro"/>
                <a:ea typeface="Code Pro"/>
                <a:cs typeface="Code Pro"/>
                <a:sym typeface="Code Pro"/>
              </a:rPr>
              <a:t>        del current_node</a:t>
            </a:r>
          </a:p>
          <a:p>
            <a:pPr algn="l">
              <a:lnSpc>
                <a:spcPts val="2002"/>
              </a:lnSpc>
            </a:pPr>
            <a:r>
              <a:rPr lang="en-US" sz="1430">
                <a:solidFill>
                  <a:srgbClr val="000000"/>
                </a:solidFill>
                <a:latin typeface="Code Pro"/>
                <a:ea typeface="Code Pro"/>
                <a:cs typeface="Code Pro"/>
                <a:sym typeface="Code Pro"/>
              </a:rPr>
              <a:t>    else:</a:t>
            </a:r>
          </a:p>
          <a:p>
            <a:pPr algn="l">
              <a:lnSpc>
                <a:spcPts val="2002"/>
              </a:lnSpc>
            </a:pPr>
            <a:r>
              <a:rPr lang="en-US" sz="1430">
                <a:solidFill>
                  <a:srgbClr val="000000"/>
                </a:solidFill>
                <a:latin typeface="Code Pro"/>
                <a:ea typeface="Code Pro"/>
                <a:cs typeface="Code Pro"/>
                <a:sym typeface="Code Pro"/>
              </a:rPr>
              <a:t>        print(f"Node with value {target} not found.")</a:t>
            </a:r>
          </a:p>
          <a:p>
            <a:pPr algn="l">
              <a:lnSpc>
                <a:spcPts val="2002"/>
              </a:lnSpc>
            </a:pPr>
            <a:r>
              <a:rPr lang="en-US" sz="1430">
                <a:solidFill>
                  <a:srgbClr val="000000"/>
                </a:solidFill>
                <a:latin typeface="Code Pro"/>
                <a:ea typeface="Code Pro"/>
                <a:cs typeface="Code Pro"/>
                <a:sym typeface="Code Pro"/>
              </a:rPr>
              <a:t>    return 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target_value = 5</a:t>
            </a:r>
          </a:p>
          <a:p>
            <a:pPr algn="l">
              <a:lnSpc>
                <a:spcPts val="2002"/>
              </a:lnSpc>
            </a:pPr>
            <a:r>
              <a:rPr lang="en-US" sz="1430">
                <a:solidFill>
                  <a:srgbClr val="000000"/>
                </a:solidFill>
                <a:latin typeface="Code Pro"/>
                <a:ea typeface="Code Pro"/>
                <a:cs typeface="Code Pro"/>
                <a:sym typeface="Code Pro"/>
              </a:rPr>
              <a:t>ordered_list_head = delete_node(ordered_list_head, target_value)</a:t>
            </a:r>
          </a:p>
        </p:txBody>
      </p:sp>
      <p:sp>
        <p:nvSpPr>
          <p:cNvPr id="69" name="AutoShape 69"/>
          <p:cNvSpPr/>
          <p:nvPr/>
        </p:nvSpPr>
        <p:spPr>
          <a:xfrm>
            <a:off x="10374567" y="98688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0" name="AutoShape 70"/>
          <p:cNvSpPr/>
          <p:nvPr/>
        </p:nvSpPr>
        <p:spPr>
          <a:xfrm>
            <a:off x="1237679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1" name="Freeform 71"/>
          <p:cNvSpPr/>
          <p:nvPr/>
        </p:nvSpPr>
        <p:spPr>
          <a:xfrm rot="3677605">
            <a:off x="5090732" y="8548397"/>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2" name="TextBox 72"/>
          <p:cNvSpPr txBox="1"/>
          <p:nvPr/>
        </p:nvSpPr>
        <p:spPr>
          <a:xfrm>
            <a:off x="4102392" y="7971148"/>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sp>
        <p:nvSpPr>
          <p:cNvPr id="73" name="Freeform 73"/>
          <p:cNvSpPr/>
          <p:nvPr/>
        </p:nvSpPr>
        <p:spPr>
          <a:xfrm rot="5400000">
            <a:off x="9431457" y="8511725"/>
            <a:ext cx="653575" cy="275318"/>
          </a:xfrm>
          <a:custGeom>
            <a:avLst/>
            <a:gdLst/>
            <a:ahLst/>
            <a:cxnLst/>
            <a:rect l="l" t="t" r="r" b="b"/>
            <a:pathLst>
              <a:path w="653575" h="275318">
                <a:moveTo>
                  <a:pt x="0" y="0"/>
                </a:moveTo>
                <a:lnTo>
                  <a:pt x="653574" y="0"/>
                </a:lnTo>
                <a:lnTo>
                  <a:pt x="653574" y="275318"/>
                </a:lnTo>
                <a:lnTo>
                  <a:pt x="0" y="275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8512778" y="7894318"/>
            <a:ext cx="2215614"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previous_node</a:t>
            </a:r>
          </a:p>
        </p:txBody>
      </p:sp>
      <p:sp>
        <p:nvSpPr>
          <p:cNvPr id="75" name="Freeform 75"/>
          <p:cNvSpPr/>
          <p:nvPr/>
        </p:nvSpPr>
        <p:spPr>
          <a:xfrm rot="5400000">
            <a:off x="11599446" y="8511725"/>
            <a:ext cx="653575" cy="275318"/>
          </a:xfrm>
          <a:custGeom>
            <a:avLst/>
            <a:gdLst/>
            <a:ahLst/>
            <a:cxnLst/>
            <a:rect l="l" t="t" r="r" b="b"/>
            <a:pathLst>
              <a:path w="653575" h="275318">
                <a:moveTo>
                  <a:pt x="0" y="0"/>
                </a:moveTo>
                <a:lnTo>
                  <a:pt x="653574" y="0"/>
                </a:lnTo>
                <a:lnTo>
                  <a:pt x="653574" y="275318"/>
                </a:lnTo>
                <a:lnTo>
                  <a:pt x="0" y="275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6" name="TextBox 76"/>
          <p:cNvSpPr txBox="1"/>
          <p:nvPr/>
        </p:nvSpPr>
        <p:spPr>
          <a:xfrm>
            <a:off x="10914087" y="7894318"/>
            <a:ext cx="2156127"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7" name="TextBox 77"/>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89933"/>
            <a:ext cx="11995363" cy="6656120"/>
            <a:chOff x="0" y="0"/>
            <a:chExt cx="3159272" cy="1753052"/>
          </a:xfrm>
        </p:grpSpPr>
        <p:sp>
          <p:nvSpPr>
            <p:cNvPr id="11" name="Freeform 11"/>
            <p:cNvSpPr/>
            <p:nvPr/>
          </p:nvSpPr>
          <p:spPr>
            <a:xfrm>
              <a:off x="0" y="0"/>
              <a:ext cx="3159272" cy="1753052"/>
            </a:xfrm>
            <a:custGeom>
              <a:avLst/>
              <a:gdLst/>
              <a:ahLst/>
              <a:cxnLst/>
              <a:rect l="l" t="t" r="r" b="b"/>
              <a:pathLst>
                <a:path w="3159272" h="1753052">
                  <a:moveTo>
                    <a:pt x="0" y="0"/>
                  </a:moveTo>
                  <a:lnTo>
                    <a:pt x="3159272" y="0"/>
                  </a:lnTo>
                  <a:lnTo>
                    <a:pt x="3159272" y="1753052"/>
                  </a:lnTo>
                  <a:lnTo>
                    <a:pt x="0" y="1753052"/>
                  </a:lnTo>
                  <a:close/>
                </a:path>
              </a:pathLst>
            </a:custGeom>
            <a:solidFill>
              <a:srgbClr val="F4F2F2"/>
            </a:solidFill>
          </p:spPr>
          <p:txBody>
            <a:bodyPr/>
            <a:lstStyle/>
            <a:p>
              <a:endParaRPr lang="en-PH"/>
            </a:p>
          </p:txBody>
        </p:sp>
        <p:sp>
          <p:nvSpPr>
            <p:cNvPr id="12" name="TextBox 12"/>
            <p:cNvSpPr txBox="1"/>
            <p:nvPr/>
          </p:nvSpPr>
          <p:spPr>
            <a:xfrm>
              <a:off x="0" y="-28575"/>
              <a:ext cx="3159272" cy="1781627"/>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4959694" y="9700899"/>
          <a:ext cx="712226" cy="176326"/>
        </p:xfrm>
        <a:graphic>
          <a:graphicData uri="http://schemas.openxmlformats.org/drawingml/2006/table">
            <a:tbl>
              <a:tblPr/>
              <a:tblGrid>
                <a:gridCol w="523043">
                  <a:extLst>
                    <a:ext uri="{9D8B030D-6E8A-4147-A177-3AD203B41FA5}">
                      <a16:colId xmlns:a16="http://schemas.microsoft.com/office/drawing/2014/main" val="20000"/>
                    </a:ext>
                  </a:extLst>
                </a:gridCol>
                <a:gridCol w="189183">
                  <a:extLst>
                    <a:ext uri="{9D8B030D-6E8A-4147-A177-3AD203B41FA5}">
                      <a16:colId xmlns:a16="http://schemas.microsoft.com/office/drawing/2014/main" val="20001"/>
                    </a:ext>
                  </a:extLst>
                </a:gridCol>
              </a:tblGrid>
              <a:tr h="176326">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035240" y="9700899"/>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970622" y="9633015"/>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305946" y="9909999"/>
            <a:ext cx="628779"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394009" y="9131656"/>
            <a:ext cx="774100" cy="257281"/>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549781" y="914467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21" name="TextBox 21"/>
          <p:cNvSpPr txBox="1"/>
          <p:nvPr/>
        </p:nvSpPr>
        <p:spPr>
          <a:xfrm>
            <a:off x="5329052" y="94946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2" name="TextBox 22"/>
          <p:cNvSpPr txBox="1"/>
          <p:nvPr/>
        </p:nvSpPr>
        <p:spPr>
          <a:xfrm>
            <a:off x="6139869" y="95290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404598" y="951574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4" name="TextBox 24"/>
          <p:cNvSpPr txBox="1"/>
          <p:nvPr/>
        </p:nvSpPr>
        <p:spPr>
          <a:xfrm>
            <a:off x="8215416" y="9550068"/>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8973662" y="9689284"/>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430971" y="99016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343020" y="950412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8" name="TextBox 28"/>
          <p:cNvSpPr txBox="1"/>
          <p:nvPr/>
        </p:nvSpPr>
        <p:spPr>
          <a:xfrm>
            <a:off x="10153837" y="953845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070215" y="9649450"/>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446594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3439573" y="94642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2" name="TextBox 32"/>
          <p:cNvSpPr txBox="1"/>
          <p:nvPr/>
        </p:nvSpPr>
        <p:spPr>
          <a:xfrm>
            <a:off x="14250390" y="94986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5339980" y="9450506"/>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4" name="TextBox 34"/>
          <p:cNvSpPr txBox="1"/>
          <p:nvPr/>
        </p:nvSpPr>
        <p:spPr>
          <a:xfrm>
            <a:off x="16150798" y="948483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441316" y="9122316"/>
            <a:ext cx="774100" cy="257281"/>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597089" y="913533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343020" y="9138096"/>
            <a:ext cx="774100" cy="257281"/>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498793" y="915111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3551248" y="9088923"/>
            <a:ext cx="774100" cy="257281"/>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707021"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5398283" y="9088923"/>
            <a:ext cx="774100" cy="257281"/>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5554056"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51" name="TextBox 51"/>
          <p:cNvSpPr txBox="1"/>
          <p:nvPr/>
        </p:nvSpPr>
        <p:spPr>
          <a:xfrm>
            <a:off x="5127724" y="975218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175031"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141692"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238245" y="9692367"/>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Delete a node in an ordered linked list</a:t>
            </a:r>
          </a:p>
        </p:txBody>
      </p:sp>
      <p:grpSp>
        <p:nvGrpSpPr>
          <p:cNvPr id="56" name="Group 56"/>
          <p:cNvGrpSpPr/>
          <p:nvPr/>
        </p:nvGrpSpPr>
        <p:grpSpPr>
          <a:xfrm>
            <a:off x="1202917" y="8098298"/>
            <a:ext cx="2556223" cy="2045377"/>
            <a:chOff x="0" y="0"/>
            <a:chExt cx="700148" cy="560228"/>
          </a:xfrm>
        </p:grpSpPr>
        <p:sp>
          <p:nvSpPr>
            <p:cNvPr id="57" name="Freeform 5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566859" y="8629704"/>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graphicFrame>
        <p:nvGraphicFramePr>
          <p:cNvPr id="60" name="Table 60"/>
          <p:cNvGraphicFramePr>
            <a:graphicFrameLocks noGrp="1"/>
          </p:cNvGraphicFramePr>
          <p:nvPr/>
        </p:nvGraphicFramePr>
        <p:xfrm>
          <a:off x="11043573" y="9668846"/>
          <a:ext cx="581317" cy="143917"/>
        </p:xfrm>
        <a:graphic>
          <a:graphicData uri="http://schemas.openxmlformats.org/drawingml/2006/table">
            <a:tbl>
              <a:tblPr/>
              <a:tblGrid>
                <a:gridCol w="426907">
                  <a:extLst>
                    <a:ext uri="{9D8B030D-6E8A-4147-A177-3AD203B41FA5}">
                      <a16:colId xmlns:a16="http://schemas.microsoft.com/office/drawing/2014/main" val="20000"/>
                    </a:ext>
                  </a:extLst>
                </a:gridCol>
                <a:gridCol w="168912">
                  <a:extLst>
                    <a:ext uri="{9D8B030D-6E8A-4147-A177-3AD203B41FA5}">
                      <a16:colId xmlns:a16="http://schemas.microsoft.com/office/drawing/2014/main" val="20001"/>
                    </a:ext>
                  </a:extLst>
                </a:gridCol>
              </a:tblGrid>
              <a:tr h="0">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91"/>
                        </a:lnSpc>
                        <a:defRPr/>
                      </a:pPr>
                      <a:endParaRPr lang="en-US" sz="1100"/>
                    </a:p>
                  </a:txBody>
                  <a:tcPr marL="71756" marR="71756" marT="71756" marB="7175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61" name="TextBox 61"/>
          <p:cNvSpPr txBox="1"/>
          <p:nvPr/>
        </p:nvSpPr>
        <p:spPr>
          <a:xfrm>
            <a:off x="11395086" y="9494234"/>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Data</a:t>
            </a:r>
          </a:p>
        </p:txBody>
      </p:sp>
      <p:sp>
        <p:nvSpPr>
          <p:cNvPr id="62" name="TextBox 62"/>
          <p:cNvSpPr txBox="1"/>
          <p:nvPr/>
        </p:nvSpPr>
        <p:spPr>
          <a:xfrm>
            <a:off x="12166731" y="9517837"/>
            <a:ext cx="420131" cy="137888"/>
          </a:xfrm>
          <a:prstGeom prst="rect">
            <a:avLst/>
          </a:prstGeom>
        </p:spPr>
        <p:txBody>
          <a:bodyPr lIns="0" tIns="0" rIns="0" bIns="0" rtlCol="0" anchor="t">
            <a:spAutoFit/>
          </a:bodyPr>
          <a:lstStyle/>
          <a:p>
            <a:pPr algn="ctr">
              <a:lnSpc>
                <a:spcPts val="1136"/>
              </a:lnSpc>
              <a:spcBef>
                <a:spcPct val="0"/>
              </a:spcBef>
            </a:pPr>
            <a:r>
              <a:rPr lang="en-US" sz="811" b="1">
                <a:solidFill>
                  <a:srgbClr val="000000"/>
                </a:solidFill>
                <a:latin typeface="Open Sans Bold"/>
                <a:ea typeface="Open Sans Bold"/>
                <a:cs typeface="Open Sans Bold"/>
                <a:sym typeface="Open Sans Bold"/>
              </a:rPr>
              <a:t>Pointer</a:t>
            </a:r>
          </a:p>
        </p:txBody>
      </p:sp>
      <p:grpSp>
        <p:nvGrpSpPr>
          <p:cNvPr id="63" name="Group 63"/>
          <p:cNvGrpSpPr/>
          <p:nvPr/>
        </p:nvGrpSpPr>
        <p:grpSpPr>
          <a:xfrm>
            <a:off x="11450573" y="9151040"/>
            <a:ext cx="736701" cy="244851"/>
            <a:chOff x="0" y="0"/>
            <a:chExt cx="464201" cy="154282"/>
          </a:xfrm>
        </p:grpSpPr>
        <p:sp>
          <p:nvSpPr>
            <p:cNvPr id="64" name="Freeform 6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5" name="TextBox 6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6" name="TextBox 66"/>
          <p:cNvSpPr txBox="1"/>
          <p:nvPr/>
        </p:nvSpPr>
        <p:spPr>
          <a:xfrm>
            <a:off x="11598820" y="9162505"/>
            <a:ext cx="420131" cy="185095"/>
          </a:xfrm>
          <a:prstGeom prst="rect">
            <a:avLst/>
          </a:prstGeom>
        </p:spPr>
        <p:txBody>
          <a:bodyPr lIns="0" tIns="0" rIns="0" bIns="0" rtlCol="0" anchor="t">
            <a:spAutoFit/>
          </a:bodyPr>
          <a:lstStyle/>
          <a:p>
            <a:pPr algn="ctr">
              <a:lnSpc>
                <a:spcPts val="1526"/>
              </a:lnSpc>
              <a:spcBef>
                <a:spcPct val="0"/>
              </a:spcBef>
            </a:pPr>
            <a:r>
              <a:rPr lang="en-US" sz="1090" b="1">
                <a:solidFill>
                  <a:srgbClr val="000000"/>
                </a:solidFill>
                <a:latin typeface="Open Sans Bold"/>
                <a:ea typeface="Open Sans Bold"/>
                <a:cs typeface="Open Sans Bold"/>
                <a:sym typeface="Open Sans Bold"/>
              </a:rPr>
              <a:t>Node</a:t>
            </a:r>
          </a:p>
        </p:txBody>
      </p:sp>
      <p:sp>
        <p:nvSpPr>
          <p:cNvPr id="67" name="TextBox 67"/>
          <p:cNvSpPr txBox="1"/>
          <p:nvPr/>
        </p:nvSpPr>
        <p:spPr>
          <a:xfrm>
            <a:off x="11215617" y="9698784"/>
            <a:ext cx="803334" cy="284096"/>
          </a:xfrm>
          <a:prstGeom prst="rect">
            <a:avLst/>
          </a:prstGeom>
        </p:spPr>
        <p:txBody>
          <a:bodyPr lIns="0" tIns="0" rIns="0" bIns="0" rtlCol="0" anchor="t">
            <a:spAutoFit/>
          </a:bodyPr>
          <a:lstStyle/>
          <a:p>
            <a:pPr algn="ctr">
              <a:lnSpc>
                <a:spcPts val="2324"/>
              </a:lnSpc>
              <a:spcBef>
                <a:spcPct val="0"/>
              </a:spcBef>
            </a:pPr>
            <a:r>
              <a:rPr lang="en-US" sz="1660" b="1" i="1">
                <a:solidFill>
                  <a:srgbClr val="FFFFFF"/>
                </a:solidFill>
                <a:latin typeface="Open Sans Bold Italics"/>
                <a:ea typeface="Open Sans Bold Italics"/>
                <a:cs typeface="Open Sans Bold Italics"/>
                <a:sym typeface="Open Sans Bold Italics"/>
              </a:rPr>
              <a:t>5</a:t>
            </a:r>
          </a:p>
        </p:txBody>
      </p:sp>
      <p:sp>
        <p:nvSpPr>
          <p:cNvPr id="68" name="TextBox 68"/>
          <p:cNvSpPr txBox="1"/>
          <p:nvPr/>
        </p:nvSpPr>
        <p:spPr>
          <a:xfrm>
            <a:off x="4747310" y="1225076"/>
            <a:ext cx="9944425" cy="6193010"/>
          </a:xfrm>
          <a:prstGeom prst="rect">
            <a:avLst/>
          </a:prstGeom>
        </p:spPr>
        <p:txBody>
          <a:bodyPr lIns="0" tIns="0" rIns="0" bIns="0" rtlCol="0" anchor="t">
            <a:spAutoFit/>
          </a:bodyPr>
          <a:lstStyle/>
          <a:p>
            <a:pPr algn="l">
              <a:lnSpc>
                <a:spcPts val="2002"/>
              </a:lnSpc>
            </a:pPr>
            <a:r>
              <a:rPr lang="en-US" sz="1430">
                <a:solidFill>
                  <a:srgbClr val="000000"/>
                </a:solidFill>
                <a:latin typeface="Code Pro"/>
                <a:ea typeface="Code Pro"/>
                <a:cs typeface="Code Pro"/>
                <a:sym typeface="Code Pro"/>
              </a:rPr>
              <a:t>def delete_node(head, target):</a:t>
            </a: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a:t>
            </a:r>
            <a:r>
              <a:rPr lang="en-US" sz="1430">
                <a:solidFill>
                  <a:srgbClr val="000000"/>
                </a:solidFill>
                <a:latin typeface="Code Pro"/>
                <a:ea typeface="Code Pro"/>
                <a:cs typeface="Code Pro"/>
                <a:sym typeface="Code Pro"/>
              </a:rPr>
              <a:t>  # Handle the case where the head itself needs to be deleted</a:t>
            </a:r>
          </a:p>
          <a:p>
            <a:pPr algn="l">
              <a:lnSpc>
                <a:spcPts val="2002"/>
              </a:lnSpc>
            </a:pPr>
            <a:r>
              <a:rPr lang="en-US" sz="1430">
                <a:solidFill>
                  <a:srgbClr val="000000"/>
                </a:solidFill>
                <a:latin typeface="Code Pro"/>
                <a:ea typeface="Code Pro"/>
                <a:cs typeface="Code Pro"/>
                <a:sym typeface="Code Pro"/>
              </a:rPr>
              <a:t>    if head is not None and head.data == target:</a:t>
            </a:r>
          </a:p>
          <a:p>
            <a:pPr algn="l">
              <a:lnSpc>
                <a:spcPts val="2002"/>
              </a:lnSpc>
            </a:pPr>
            <a:r>
              <a:rPr lang="en-US" sz="1430">
                <a:solidFill>
                  <a:srgbClr val="000000"/>
                </a:solidFill>
                <a:latin typeface="Code Pro"/>
                <a:ea typeface="Code Pro"/>
                <a:cs typeface="Code Pro"/>
                <a:sym typeface="Code Pro"/>
              </a:rPr>
              <a:t>        new_head = head.next_node</a:t>
            </a:r>
          </a:p>
          <a:p>
            <a:pPr algn="l">
              <a:lnSpc>
                <a:spcPts val="2002"/>
              </a:lnSpc>
            </a:pPr>
            <a:r>
              <a:rPr lang="en-US" sz="1430">
                <a:solidFill>
                  <a:srgbClr val="000000"/>
                </a:solidFill>
                <a:latin typeface="Code Pro"/>
                <a:ea typeface="Code Pro"/>
                <a:cs typeface="Code Pro"/>
                <a:sym typeface="Code Pro"/>
              </a:rPr>
              <a:t>        del head  # Delete the original head</a:t>
            </a:r>
          </a:p>
          <a:p>
            <a:pPr algn="l">
              <a:lnSpc>
                <a:spcPts val="2002"/>
              </a:lnSpc>
            </a:pPr>
            <a:r>
              <a:rPr lang="en-US" sz="1430">
                <a:solidFill>
                  <a:srgbClr val="000000"/>
                </a:solidFill>
                <a:latin typeface="Code Pro"/>
                <a:ea typeface="Code Pro"/>
                <a:cs typeface="Code Pro"/>
                <a:sym typeface="Code Pro"/>
              </a:rPr>
              <a:t>        return new_head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current_node = head</a:t>
            </a:r>
          </a:p>
          <a:p>
            <a:pPr algn="l">
              <a:lnSpc>
                <a:spcPts val="2002"/>
              </a:lnSpc>
            </a:pPr>
            <a:r>
              <a:rPr lang="en-US" sz="1430">
                <a:solidFill>
                  <a:srgbClr val="000000"/>
                </a:solidFill>
                <a:latin typeface="Code Pro"/>
                <a:ea typeface="Code Pro"/>
                <a:cs typeface="Code Pro"/>
                <a:sym typeface="Code Pro"/>
              </a:rPr>
              <a:t>    previous_node = None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 Traverse the list to find the node to be deleted</a:t>
            </a:r>
          </a:p>
          <a:p>
            <a:pPr algn="l">
              <a:lnSpc>
                <a:spcPts val="2002"/>
              </a:lnSpc>
            </a:pPr>
            <a:r>
              <a:rPr lang="en-US" sz="1430">
                <a:solidFill>
                  <a:srgbClr val="000000"/>
                </a:solidFill>
                <a:latin typeface="Code Pro"/>
                <a:ea typeface="Code Pro"/>
                <a:cs typeface="Code Pro"/>
                <a:sym typeface="Code Pro"/>
              </a:rPr>
              <a:t>    while current_node is not None and current_node.data &lt; target:</a:t>
            </a:r>
          </a:p>
          <a:p>
            <a:pPr algn="l">
              <a:lnSpc>
                <a:spcPts val="2002"/>
              </a:lnSpc>
            </a:pPr>
            <a:r>
              <a:rPr lang="en-US" sz="1430">
                <a:solidFill>
                  <a:srgbClr val="000000"/>
                </a:solidFill>
                <a:latin typeface="Code Pro"/>
                <a:ea typeface="Code Pro"/>
                <a:cs typeface="Code Pro"/>
                <a:sym typeface="Code Pro"/>
              </a:rPr>
              <a:t>        previous_node = current_node</a:t>
            </a:r>
          </a:p>
          <a:p>
            <a:pPr algn="l">
              <a:lnSpc>
                <a:spcPts val="2002"/>
              </a:lnSpc>
            </a:pPr>
            <a:r>
              <a:rPr lang="en-US" sz="1430">
                <a:solidFill>
                  <a:srgbClr val="000000"/>
                </a:solidFill>
                <a:latin typeface="Code Pro"/>
                <a:ea typeface="Code Pro"/>
                <a:cs typeface="Code Pro"/>
                <a:sym typeface="Code Pro"/>
              </a:rPr>
              <a:t>        current_node = current_node.next_node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 If the target node is found, delete it</a:t>
            </a:r>
          </a:p>
          <a:p>
            <a:pPr algn="l">
              <a:lnSpc>
                <a:spcPts val="2002"/>
              </a:lnSpc>
            </a:pPr>
            <a:r>
              <a:rPr lang="en-US" sz="1430" b="1">
                <a:solidFill>
                  <a:srgbClr val="642EC7"/>
                </a:solidFill>
                <a:latin typeface="Code Pro Bold"/>
                <a:ea typeface="Code Pro Bold"/>
                <a:cs typeface="Code Pro Bold"/>
                <a:sym typeface="Code Pro Bold"/>
              </a:rPr>
              <a:t>    if current_node is not None and current_node.data == target:</a:t>
            </a:r>
          </a:p>
          <a:p>
            <a:pPr algn="l">
              <a:lnSpc>
                <a:spcPts val="2002"/>
              </a:lnSpc>
            </a:pPr>
            <a:r>
              <a:rPr lang="en-US" sz="1430" b="1">
                <a:solidFill>
                  <a:srgbClr val="642EC7"/>
                </a:solidFill>
                <a:latin typeface="Code Pro Bold"/>
                <a:ea typeface="Code Pro Bold"/>
                <a:cs typeface="Code Pro Bold"/>
                <a:sym typeface="Code Pro Bold"/>
              </a:rPr>
              <a:t>        previous_node.next_node = current_node.next_node</a:t>
            </a:r>
          </a:p>
          <a:p>
            <a:pPr algn="l">
              <a:lnSpc>
                <a:spcPts val="2002"/>
              </a:lnSpc>
            </a:pPr>
            <a:r>
              <a:rPr lang="en-US" sz="1430" b="1">
                <a:solidFill>
                  <a:srgbClr val="642EC7"/>
                </a:solidFill>
                <a:latin typeface="Code Pro Bold"/>
                <a:ea typeface="Code Pro Bold"/>
                <a:cs typeface="Code Pro Bold"/>
                <a:sym typeface="Code Pro Bold"/>
              </a:rPr>
              <a:t>        del current_node</a:t>
            </a:r>
          </a:p>
          <a:p>
            <a:pPr algn="l">
              <a:lnSpc>
                <a:spcPts val="2002"/>
              </a:lnSpc>
            </a:pPr>
            <a:r>
              <a:rPr lang="en-US" sz="1430">
                <a:solidFill>
                  <a:srgbClr val="000000"/>
                </a:solidFill>
                <a:latin typeface="Code Pro"/>
                <a:ea typeface="Code Pro"/>
                <a:cs typeface="Code Pro"/>
                <a:sym typeface="Code Pro"/>
              </a:rPr>
              <a:t>    else:</a:t>
            </a:r>
          </a:p>
          <a:p>
            <a:pPr algn="l">
              <a:lnSpc>
                <a:spcPts val="2002"/>
              </a:lnSpc>
            </a:pPr>
            <a:r>
              <a:rPr lang="en-US" sz="1430">
                <a:solidFill>
                  <a:srgbClr val="000000"/>
                </a:solidFill>
                <a:latin typeface="Code Pro"/>
                <a:ea typeface="Code Pro"/>
                <a:cs typeface="Code Pro"/>
                <a:sym typeface="Code Pro"/>
              </a:rPr>
              <a:t>        print(f"Node with value {target} not found.")</a:t>
            </a:r>
          </a:p>
          <a:p>
            <a:pPr algn="l">
              <a:lnSpc>
                <a:spcPts val="2002"/>
              </a:lnSpc>
            </a:pPr>
            <a:r>
              <a:rPr lang="en-US" sz="1430">
                <a:solidFill>
                  <a:srgbClr val="000000"/>
                </a:solidFill>
                <a:latin typeface="Code Pro"/>
                <a:ea typeface="Code Pro"/>
                <a:cs typeface="Code Pro"/>
                <a:sym typeface="Code Pro"/>
              </a:rPr>
              <a:t>    return 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target_value = 5</a:t>
            </a:r>
          </a:p>
          <a:p>
            <a:pPr algn="l">
              <a:lnSpc>
                <a:spcPts val="2002"/>
              </a:lnSpc>
            </a:pPr>
            <a:r>
              <a:rPr lang="en-US" sz="1430">
                <a:solidFill>
                  <a:srgbClr val="000000"/>
                </a:solidFill>
                <a:latin typeface="Code Pro"/>
                <a:ea typeface="Code Pro"/>
                <a:cs typeface="Code Pro"/>
                <a:sym typeface="Code Pro"/>
              </a:rPr>
              <a:t>ordered_list_head = delete_node(ordered_list_head, target_value)</a:t>
            </a:r>
          </a:p>
        </p:txBody>
      </p:sp>
      <p:sp>
        <p:nvSpPr>
          <p:cNvPr id="69" name="AutoShape 69"/>
          <p:cNvSpPr/>
          <p:nvPr/>
        </p:nvSpPr>
        <p:spPr>
          <a:xfrm>
            <a:off x="10374567" y="98688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0" name="AutoShape 70"/>
          <p:cNvSpPr/>
          <p:nvPr/>
        </p:nvSpPr>
        <p:spPr>
          <a:xfrm>
            <a:off x="1237679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71" name="Freeform 71"/>
          <p:cNvSpPr/>
          <p:nvPr/>
        </p:nvSpPr>
        <p:spPr>
          <a:xfrm rot="3677605">
            <a:off x="5090732" y="8548397"/>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2" name="TextBox 72"/>
          <p:cNvSpPr txBox="1"/>
          <p:nvPr/>
        </p:nvSpPr>
        <p:spPr>
          <a:xfrm>
            <a:off x="4102392" y="7971148"/>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sp>
        <p:nvSpPr>
          <p:cNvPr id="73" name="Freeform 73"/>
          <p:cNvSpPr/>
          <p:nvPr/>
        </p:nvSpPr>
        <p:spPr>
          <a:xfrm rot="5400000">
            <a:off x="9431457" y="8511725"/>
            <a:ext cx="653575" cy="275318"/>
          </a:xfrm>
          <a:custGeom>
            <a:avLst/>
            <a:gdLst/>
            <a:ahLst/>
            <a:cxnLst/>
            <a:rect l="l" t="t" r="r" b="b"/>
            <a:pathLst>
              <a:path w="653575" h="275318">
                <a:moveTo>
                  <a:pt x="0" y="0"/>
                </a:moveTo>
                <a:lnTo>
                  <a:pt x="653574" y="0"/>
                </a:lnTo>
                <a:lnTo>
                  <a:pt x="653574" y="275318"/>
                </a:lnTo>
                <a:lnTo>
                  <a:pt x="0" y="275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4" name="TextBox 74"/>
          <p:cNvSpPr txBox="1"/>
          <p:nvPr/>
        </p:nvSpPr>
        <p:spPr>
          <a:xfrm>
            <a:off x="8512778" y="7894318"/>
            <a:ext cx="2215614"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previous_node</a:t>
            </a:r>
          </a:p>
        </p:txBody>
      </p:sp>
      <p:sp>
        <p:nvSpPr>
          <p:cNvPr id="75" name="Freeform 75"/>
          <p:cNvSpPr/>
          <p:nvPr/>
        </p:nvSpPr>
        <p:spPr>
          <a:xfrm rot="5400000">
            <a:off x="11599446" y="8511725"/>
            <a:ext cx="653575" cy="275318"/>
          </a:xfrm>
          <a:custGeom>
            <a:avLst/>
            <a:gdLst/>
            <a:ahLst/>
            <a:cxnLst/>
            <a:rect l="l" t="t" r="r" b="b"/>
            <a:pathLst>
              <a:path w="653575" h="275318">
                <a:moveTo>
                  <a:pt x="0" y="0"/>
                </a:moveTo>
                <a:lnTo>
                  <a:pt x="653574" y="0"/>
                </a:lnTo>
                <a:lnTo>
                  <a:pt x="653574" y="275318"/>
                </a:lnTo>
                <a:lnTo>
                  <a:pt x="0" y="275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6" name="TextBox 76"/>
          <p:cNvSpPr txBox="1"/>
          <p:nvPr/>
        </p:nvSpPr>
        <p:spPr>
          <a:xfrm>
            <a:off x="10914087" y="7894318"/>
            <a:ext cx="2156127"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sp>
        <p:nvSpPr>
          <p:cNvPr id="77" name="TextBox 77"/>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89933"/>
            <a:ext cx="11995363" cy="6656120"/>
            <a:chOff x="0" y="0"/>
            <a:chExt cx="3159272" cy="1753052"/>
          </a:xfrm>
        </p:grpSpPr>
        <p:sp>
          <p:nvSpPr>
            <p:cNvPr id="11" name="Freeform 11"/>
            <p:cNvSpPr/>
            <p:nvPr/>
          </p:nvSpPr>
          <p:spPr>
            <a:xfrm>
              <a:off x="0" y="0"/>
              <a:ext cx="3159272" cy="1753052"/>
            </a:xfrm>
            <a:custGeom>
              <a:avLst/>
              <a:gdLst/>
              <a:ahLst/>
              <a:cxnLst/>
              <a:rect l="l" t="t" r="r" b="b"/>
              <a:pathLst>
                <a:path w="3159272" h="1753052">
                  <a:moveTo>
                    <a:pt x="0" y="0"/>
                  </a:moveTo>
                  <a:lnTo>
                    <a:pt x="3159272" y="0"/>
                  </a:lnTo>
                  <a:lnTo>
                    <a:pt x="3159272" y="1753052"/>
                  </a:lnTo>
                  <a:lnTo>
                    <a:pt x="0" y="1753052"/>
                  </a:lnTo>
                  <a:close/>
                </a:path>
              </a:pathLst>
            </a:custGeom>
            <a:solidFill>
              <a:srgbClr val="F4F2F2"/>
            </a:solidFill>
          </p:spPr>
          <p:txBody>
            <a:bodyPr/>
            <a:lstStyle/>
            <a:p>
              <a:endParaRPr lang="en-PH"/>
            </a:p>
          </p:txBody>
        </p:sp>
        <p:sp>
          <p:nvSpPr>
            <p:cNvPr id="12" name="TextBox 12"/>
            <p:cNvSpPr txBox="1"/>
            <p:nvPr/>
          </p:nvSpPr>
          <p:spPr>
            <a:xfrm>
              <a:off x="0" y="-28575"/>
              <a:ext cx="3159272" cy="1781627"/>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4959694" y="9700899"/>
          <a:ext cx="712226" cy="176326"/>
        </p:xfrm>
        <a:graphic>
          <a:graphicData uri="http://schemas.openxmlformats.org/drawingml/2006/table">
            <a:tbl>
              <a:tblPr/>
              <a:tblGrid>
                <a:gridCol w="523043">
                  <a:extLst>
                    <a:ext uri="{9D8B030D-6E8A-4147-A177-3AD203B41FA5}">
                      <a16:colId xmlns:a16="http://schemas.microsoft.com/office/drawing/2014/main" val="20000"/>
                    </a:ext>
                  </a:extLst>
                </a:gridCol>
                <a:gridCol w="189183">
                  <a:extLst>
                    <a:ext uri="{9D8B030D-6E8A-4147-A177-3AD203B41FA5}">
                      <a16:colId xmlns:a16="http://schemas.microsoft.com/office/drawing/2014/main" val="20001"/>
                    </a:ext>
                  </a:extLst>
                </a:gridCol>
              </a:tblGrid>
              <a:tr h="176326">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035240" y="9700899"/>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970622" y="9633015"/>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6305946" y="9909999"/>
            <a:ext cx="628779"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5394009" y="9131656"/>
            <a:ext cx="774100" cy="257281"/>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549781" y="914467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21" name="TextBox 21"/>
          <p:cNvSpPr txBox="1"/>
          <p:nvPr/>
        </p:nvSpPr>
        <p:spPr>
          <a:xfrm>
            <a:off x="5329052" y="94946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2" name="TextBox 22"/>
          <p:cNvSpPr txBox="1"/>
          <p:nvPr/>
        </p:nvSpPr>
        <p:spPr>
          <a:xfrm>
            <a:off x="6139869" y="95290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23" name="TextBox 23"/>
          <p:cNvSpPr txBox="1"/>
          <p:nvPr/>
        </p:nvSpPr>
        <p:spPr>
          <a:xfrm>
            <a:off x="7404598" y="951574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4" name="TextBox 24"/>
          <p:cNvSpPr txBox="1"/>
          <p:nvPr/>
        </p:nvSpPr>
        <p:spPr>
          <a:xfrm>
            <a:off x="8215416" y="9550068"/>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8973662" y="9689284"/>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8430971" y="990163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9343020" y="950412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8" name="TextBox 28"/>
          <p:cNvSpPr txBox="1"/>
          <p:nvPr/>
        </p:nvSpPr>
        <p:spPr>
          <a:xfrm>
            <a:off x="10153837" y="953845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3070215" y="9649450"/>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4465946" y="9850184"/>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3439573" y="9464292"/>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2" name="TextBox 32"/>
          <p:cNvSpPr txBox="1"/>
          <p:nvPr/>
        </p:nvSpPr>
        <p:spPr>
          <a:xfrm>
            <a:off x="14250390" y="949861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5339980" y="9450506"/>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4" name="TextBox 34"/>
          <p:cNvSpPr txBox="1"/>
          <p:nvPr/>
        </p:nvSpPr>
        <p:spPr>
          <a:xfrm>
            <a:off x="16150798" y="948483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7441316" y="9122316"/>
            <a:ext cx="774100" cy="257281"/>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7597089" y="913533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9343020" y="9138096"/>
            <a:ext cx="774100" cy="257281"/>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9498793" y="915111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3551248" y="9088923"/>
            <a:ext cx="774100" cy="257281"/>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707021"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5398283" y="9088923"/>
            <a:ext cx="774100" cy="257281"/>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5554056" y="910193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51" name="TextBox 51"/>
          <p:cNvSpPr txBox="1"/>
          <p:nvPr/>
        </p:nvSpPr>
        <p:spPr>
          <a:xfrm>
            <a:off x="5127724" y="975218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7175031"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9141692" y="9732201"/>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3238245" y="9692367"/>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Delete a node in an ordered linked list</a:t>
            </a:r>
          </a:p>
        </p:txBody>
      </p:sp>
      <p:grpSp>
        <p:nvGrpSpPr>
          <p:cNvPr id="56" name="Group 56"/>
          <p:cNvGrpSpPr/>
          <p:nvPr/>
        </p:nvGrpSpPr>
        <p:grpSpPr>
          <a:xfrm>
            <a:off x="1202917" y="8098298"/>
            <a:ext cx="2556223" cy="2045377"/>
            <a:chOff x="0" y="0"/>
            <a:chExt cx="700148" cy="560228"/>
          </a:xfrm>
        </p:grpSpPr>
        <p:sp>
          <p:nvSpPr>
            <p:cNvPr id="57" name="Freeform 5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566859" y="8629704"/>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sp>
        <p:nvSpPr>
          <p:cNvPr id="60" name="TextBox 60"/>
          <p:cNvSpPr txBox="1"/>
          <p:nvPr/>
        </p:nvSpPr>
        <p:spPr>
          <a:xfrm>
            <a:off x="4747310" y="1225076"/>
            <a:ext cx="9944425" cy="6193010"/>
          </a:xfrm>
          <a:prstGeom prst="rect">
            <a:avLst/>
          </a:prstGeom>
        </p:spPr>
        <p:txBody>
          <a:bodyPr lIns="0" tIns="0" rIns="0" bIns="0" rtlCol="0" anchor="t">
            <a:spAutoFit/>
          </a:bodyPr>
          <a:lstStyle/>
          <a:p>
            <a:pPr algn="l">
              <a:lnSpc>
                <a:spcPts val="2002"/>
              </a:lnSpc>
            </a:pPr>
            <a:r>
              <a:rPr lang="en-US" sz="1430">
                <a:solidFill>
                  <a:srgbClr val="000000"/>
                </a:solidFill>
                <a:latin typeface="Code Pro"/>
                <a:ea typeface="Code Pro"/>
                <a:cs typeface="Code Pro"/>
                <a:sym typeface="Code Pro"/>
              </a:rPr>
              <a:t>def delete_node(head, target):</a:t>
            </a: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a:t>
            </a:r>
            <a:r>
              <a:rPr lang="en-US" sz="1430">
                <a:solidFill>
                  <a:srgbClr val="000000"/>
                </a:solidFill>
                <a:latin typeface="Code Pro"/>
                <a:ea typeface="Code Pro"/>
                <a:cs typeface="Code Pro"/>
                <a:sym typeface="Code Pro"/>
              </a:rPr>
              <a:t>  # Handle the case where the head itself needs to be deleted</a:t>
            </a:r>
          </a:p>
          <a:p>
            <a:pPr algn="l">
              <a:lnSpc>
                <a:spcPts val="2002"/>
              </a:lnSpc>
            </a:pPr>
            <a:r>
              <a:rPr lang="en-US" sz="1430">
                <a:solidFill>
                  <a:srgbClr val="000000"/>
                </a:solidFill>
                <a:latin typeface="Code Pro"/>
                <a:ea typeface="Code Pro"/>
                <a:cs typeface="Code Pro"/>
                <a:sym typeface="Code Pro"/>
              </a:rPr>
              <a:t>    if head is not None and head.data == target:</a:t>
            </a:r>
          </a:p>
          <a:p>
            <a:pPr algn="l">
              <a:lnSpc>
                <a:spcPts val="2002"/>
              </a:lnSpc>
            </a:pPr>
            <a:r>
              <a:rPr lang="en-US" sz="1430">
                <a:solidFill>
                  <a:srgbClr val="000000"/>
                </a:solidFill>
                <a:latin typeface="Code Pro"/>
                <a:ea typeface="Code Pro"/>
                <a:cs typeface="Code Pro"/>
                <a:sym typeface="Code Pro"/>
              </a:rPr>
              <a:t>        new_head = head.next_node</a:t>
            </a:r>
          </a:p>
          <a:p>
            <a:pPr algn="l">
              <a:lnSpc>
                <a:spcPts val="2002"/>
              </a:lnSpc>
            </a:pPr>
            <a:r>
              <a:rPr lang="en-US" sz="1430">
                <a:solidFill>
                  <a:srgbClr val="000000"/>
                </a:solidFill>
                <a:latin typeface="Code Pro"/>
                <a:ea typeface="Code Pro"/>
                <a:cs typeface="Code Pro"/>
                <a:sym typeface="Code Pro"/>
              </a:rPr>
              <a:t>        del head  # Delete the original head</a:t>
            </a:r>
          </a:p>
          <a:p>
            <a:pPr algn="l">
              <a:lnSpc>
                <a:spcPts val="2002"/>
              </a:lnSpc>
            </a:pPr>
            <a:r>
              <a:rPr lang="en-US" sz="1430">
                <a:solidFill>
                  <a:srgbClr val="000000"/>
                </a:solidFill>
                <a:latin typeface="Code Pro"/>
                <a:ea typeface="Code Pro"/>
                <a:cs typeface="Code Pro"/>
                <a:sym typeface="Code Pro"/>
              </a:rPr>
              <a:t>        return new_head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current_node = head</a:t>
            </a:r>
          </a:p>
          <a:p>
            <a:pPr algn="l">
              <a:lnSpc>
                <a:spcPts val="2002"/>
              </a:lnSpc>
            </a:pPr>
            <a:r>
              <a:rPr lang="en-US" sz="1430">
                <a:solidFill>
                  <a:srgbClr val="000000"/>
                </a:solidFill>
                <a:latin typeface="Code Pro"/>
                <a:ea typeface="Code Pro"/>
                <a:cs typeface="Code Pro"/>
                <a:sym typeface="Code Pro"/>
              </a:rPr>
              <a:t>    previous_node = None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 Traverse the list to find the node to be deleted</a:t>
            </a:r>
          </a:p>
          <a:p>
            <a:pPr algn="l">
              <a:lnSpc>
                <a:spcPts val="2002"/>
              </a:lnSpc>
            </a:pPr>
            <a:r>
              <a:rPr lang="en-US" sz="1430">
                <a:solidFill>
                  <a:srgbClr val="000000"/>
                </a:solidFill>
                <a:latin typeface="Code Pro"/>
                <a:ea typeface="Code Pro"/>
                <a:cs typeface="Code Pro"/>
                <a:sym typeface="Code Pro"/>
              </a:rPr>
              <a:t>    while current_node is not None and current_node.data &lt; target:</a:t>
            </a:r>
          </a:p>
          <a:p>
            <a:pPr algn="l">
              <a:lnSpc>
                <a:spcPts val="2002"/>
              </a:lnSpc>
            </a:pPr>
            <a:r>
              <a:rPr lang="en-US" sz="1430">
                <a:solidFill>
                  <a:srgbClr val="000000"/>
                </a:solidFill>
                <a:latin typeface="Code Pro"/>
                <a:ea typeface="Code Pro"/>
                <a:cs typeface="Code Pro"/>
                <a:sym typeface="Code Pro"/>
              </a:rPr>
              <a:t>        previous_node = current_node</a:t>
            </a:r>
          </a:p>
          <a:p>
            <a:pPr algn="l">
              <a:lnSpc>
                <a:spcPts val="2002"/>
              </a:lnSpc>
            </a:pPr>
            <a:r>
              <a:rPr lang="en-US" sz="1430">
                <a:solidFill>
                  <a:srgbClr val="000000"/>
                </a:solidFill>
                <a:latin typeface="Code Pro"/>
                <a:ea typeface="Code Pro"/>
                <a:cs typeface="Code Pro"/>
                <a:sym typeface="Code Pro"/>
              </a:rPr>
              <a:t>        current_node = current_node.next_node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 If the target node is found, delete it</a:t>
            </a:r>
          </a:p>
          <a:p>
            <a:pPr algn="l">
              <a:lnSpc>
                <a:spcPts val="2002"/>
              </a:lnSpc>
            </a:pPr>
            <a:r>
              <a:rPr lang="en-US" sz="1430" b="1">
                <a:solidFill>
                  <a:srgbClr val="642EC7"/>
                </a:solidFill>
                <a:latin typeface="Code Pro Bold"/>
                <a:ea typeface="Code Pro Bold"/>
                <a:cs typeface="Code Pro Bold"/>
                <a:sym typeface="Code Pro Bold"/>
              </a:rPr>
              <a:t>    if current_node is not None and current_node.data == target:</a:t>
            </a:r>
          </a:p>
          <a:p>
            <a:pPr algn="l">
              <a:lnSpc>
                <a:spcPts val="2002"/>
              </a:lnSpc>
            </a:pPr>
            <a:r>
              <a:rPr lang="en-US" sz="1430" b="1">
                <a:solidFill>
                  <a:srgbClr val="642EC7"/>
                </a:solidFill>
                <a:latin typeface="Code Pro Bold"/>
                <a:ea typeface="Code Pro Bold"/>
                <a:cs typeface="Code Pro Bold"/>
                <a:sym typeface="Code Pro Bold"/>
              </a:rPr>
              <a:t>        previous_node.next_node = current_node.next_node</a:t>
            </a:r>
          </a:p>
          <a:p>
            <a:pPr algn="l">
              <a:lnSpc>
                <a:spcPts val="2002"/>
              </a:lnSpc>
            </a:pPr>
            <a:r>
              <a:rPr lang="en-US" sz="1430" b="1">
                <a:solidFill>
                  <a:srgbClr val="642EC7"/>
                </a:solidFill>
                <a:latin typeface="Code Pro Bold"/>
                <a:ea typeface="Code Pro Bold"/>
                <a:cs typeface="Code Pro Bold"/>
                <a:sym typeface="Code Pro Bold"/>
              </a:rPr>
              <a:t>        del current_node</a:t>
            </a:r>
          </a:p>
          <a:p>
            <a:pPr algn="l">
              <a:lnSpc>
                <a:spcPts val="2002"/>
              </a:lnSpc>
            </a:pPr>
            <a:r>
              <a:rPr lang="en-US" sz="1430">
                <a:solidFill>
                  <a:srgbClr val="000000"/>
                </a:solidFill>
                <a:latin typeface="Code Pro"/>
                <a:ea typeface="Code Pro"/>
                <a:cs typeface="Code Pro"/>
                <a:sym typeface="Code Pro"/>
              </a:rPr>
              <a:t>    else:</a:t>
            </a:r>
          </a:p>
          <a:p>
            <a:pPr algn="l">
              <a:lnSpc>
                <a:spcPts val="2002"/>
              </a:lnSpc>
            </a:pPr>
            <a:r>
              <a:rPr lang="en-US" sz="1430">
                <a:solidFill>
                  <a:srgbClr val="000000"/>
                </a:solidFill>
                <a:latin typeface="Code Pro"/>
                <a:ea typeface="Code Pro"/>
                <a:cs typeface="Code Pro"/>
                <a:sym typeface="Code Pro"/>
              </a:rPr>
              <a:t>        print(f"Node with value {target} not found.")</a:t>
            </a:r>
          </a:p>
          <a:p>
            <a:pPr algn="l">
              <a:lnSpc>
                <a:spcPts val="2002"/>
              </a:lnSpc>
            </a:pPr>
            <a:r>
              <a:rPr lang="en-US" sz="1430">
                <a:solidFill>
                  <a:srgbClr val="000000"/>
                </a:solidFill>
                <a:latin typeface="Code Pro"/>
                <a:ea typeface="Code Pro"/>
                <a:cs typeface="Code Pro"/>
                <a:sym typeface="Code Pro"/>
              </a:rPr>
              <a:t>    return 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target_value = 5</a:t>
            </a:r>
          </a:p>
          <a:p>
            <a:pPr algn="l">
              <a:lnSpc>
                <a:spcPts val="2002"/>
              </a:lnSpc>
            </a:pPr>
            <a:r>
              <a:rPr lang="en-US" sz="1430">
                <a:solidFill>
                  <a:srgbClr val="000000"/>
                </a:solidFill>
                <a:latin typeface="Code Pro"/>
                <a:ea typeface="Code Pro"/>
                <a:cs typeface="Code Pro"/>
                <a:sym typeface="Code Pro"/>
              </a:rPr>
              <a:t>ordered_list_head = delete_node(ordered_list_head, target_value)</a:t>
            </a:r>
          </a:p>
        </p:txBody>
      </p:sp>
      <p:sp>
        <p:nvSpPr>
          <p:cNvPr id="61" name="AutoShape 61"/>
          <p:cNvSpPr/>
          <p:nvPr/>
        </p:nvSpPr>
        <p:spPr>
          <a:xfrm flipV="1">
            <a:off x="10374567" y="9833749"/>
            <a:ext cx="2317163" cy="35084"/>
          </a:xfrm>
          <a:prstGeom prst="line">
            <a:avLst/>
          </a:prstGeom>
          <a:ln w="19050" cap="flat">
            <a:solidFill>
              <a:srgbClr val="000000"/>
            </a:solidFill>
            <a:prstDash val="solid"/>
            <a:headEnd type="none" w="sm" len="sm"/>
            <a:tailEnd type="arrow" w="med" len="sm"/>
          </a:ln>
        </p:spPr>
        <p:txBody>
          <a:bodyPr/>
          <a:lstStyle/>
          <a:p>
            <a:endParaRPr lang="en-PH"/>
          </a:p>
        </p:txBody>
      </p:sp>
      <p:sp>
        <p:nvSpPr>
          <p:cNvPr id="62" name="Freeform 62"/>
          <p:cNvSpPr/>
          <p:nvPr/>
        </p:nvSpPr>
        <p:spPr>
          <a:xfrm rot="3677605">
            <a:off x="5090732" y="8548397"/>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3" name="TextBox 63"/>
          <p:cNvSpPr txBox="1"/>
          <p:nvPr/>
        </p:nvSpPr>
        <p:spPr>
          <a:xfrm>
            <a:off x="4102392" y="7971148"/>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sp>
        <p:nvSpPr>
          <p:cNvPr id="64" name="Freeform 64"/>
          <p:cNvSpPr/>
          <p:nvPr/>
        </p:nvSpPr>
        <p:spPr>
          <a:xfrm rot="5400000">
            <a:off x="9431457" y="8511725"/>
            <a:ext cx="653575" cy="275318"/>
          </a:xfrm>
          <a:custGeom>
            <a:avLst/>
            <a:gdLst/>
            <a:ahLst/>
            <a:cxnLst/>
            <a:rect l="l" t="t" r="r" b="b"/>
            <a:pathLst>
              <a:path w="653575" h="275318">
                <a:moveTo>
                  <a:pt x="0" y="0"/>
                </a:moveTo>
                <a:lnTo>
                  <a:pt x="653574" y="0"/>
                </a:lnTo>
                <a:lnTo>
                  <a:pt x="653574" y="275318"/>
                </a:lnTo>
                <a:lnTo>
                  <a:pt x="0" y="275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65" name="TextBox 65"/>
          <p:cNvSpPr txBox="1"/>
          <p:nvPr/>
        </p:nvSpPr>
        <p:spPr>
          <a:xfrm>
            <a:off x="8512778" y="7894318"/>
            <a:ext cx="2215614"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previous_node</a:t>
            </a:r>
          </a:p>
        </p:txBody>
      </p:sp>
      <p:sp>
        <p:nvSpPr>
          <p:cNvPr id="66" name="TextBox 66"/>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89933"/>
            <a:ext cx="11995363" cy="6656120"/>
            <a:chOff x="0" y="0"/>
            <a:chExt cx="3159272" cy="1753052"/>
          </a:xfrm>
        </p:grpSpPr>
        <p:sp>
          <p:nvSpPr>
            <p:cNvPr id="11" name="Freeform 11"/>
            <p:cNvSpPr/>
            <p:nvPr/>
          </p:nvSpPr>
          <p:spPr>
            <a:xfrm>
              <a:off x="0" y="0"/>
              <a:ext cx="3159272" cy="1753052"/>
            </a:xfrm>
            <a:custGeom>
              <a:avLst/>
              <a:gdLst/>
              <a:ahLst/>
              <a:cxnLst/>
              <a:rect l="l" t="t" r="r" b="b"/>
              <a:pathLst>
                <a:path w="3159272" h="1753052">
                  <a:moveTo>
                    <a:pt x="0" y="0"/>
                  </a:moveTo>
                  <a:lnTo>
                    <a:pt x="3159272" y="0"/>
                  </a:lnTo>
                  <a:lnTo>
                    <a:pt x="3159272" y="1753052"/>
                  </a:lnTo>
                  <a:lnTo>
                    <a:pt x="0" y="1753052"/>
                  </a:lnTo>
                  <a:close/>
                </a:path>
              </a:pathLst>
            </a:custGeom>
            <a:solidFill>
              <a:srgbClr val="F4F2F2"/>
            </a:solidFill>
          </p:spPr>
          <p:txBody>
            <a:bodyPr/>
            <a:lstStyle/>
            <a:p>
              <a:endParaRPr lang="en-PH"/>
            </a:p>
          </p:txBody>
        </p:sp>
        <p:sp>
          <p:nvSpPr>
            <p:cNvPr id="12" name="TextBox 12"/>
            <p:cNvSpPr txBox="1"/>
            <p:nvPr/>
          </p:nvSpPr>
          <p:spPr>
            <a:xfrm>
              <a:off x="0" y="-28575"/>
              <a:ext cx="3159272" cy="1781627"/>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963167" y="9776459"/>
          <a:ext cx="712226" cy="176326"/>
        </p:xfrm>
        <a:graphic>
          <a:graphicData uri="http://schemas.openxmlformats.org/drawingml/2006/table">
            <a:tbl>
              <a:tblPr/>
              <a:tblGrid>
                <a:gridCol w="523043">
                  <a:extLst>
                    <a:ext uri="{9D8B030D-6E8A-4147-A177-3AD203B41FA5}">
                      <a16:colId xmlns:a16="http://schemas.microsoft.com/office/drawing/2014/main" val="20000"/>
                    </a:ext>
                  </a:extLst>
                </a:gridCol>
                <a:gridCol w="189183">
                  <a:extLst>
                    <a:ext uri="{9D8B030D-6E8A-4147-A177-3AD203B41FA5}">
                      <a16:colId xmlns:a16="http://schemas.microsoft.com/office/drawing/2014/main" val="20001"/>
                    </a:ext>
                  </a:extLst>
                </a:gridCol>
              </a:tblGrid>
              <a:tr h="176326">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8038713" y="9776459"/>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3984762" y="9740640"/>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7309419" y="9985560"/>
            <a:ext cx="628779"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6397482" y="9207216"/>
            <a:ext cx="774100" cy="257281"/>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6553255" y="922023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21" name="TextBox 21"/>
          <p:cNvSpPr txBox="1"/>
          <p:nvPr/>
        </p:nvSpPr>
        <p:spPr>
          <a:xfrm>
            <a:off x="6332525" y="9570253"/>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2" name="TextBox 22"/>
          <p:cNvSpPr txBox="1"/>
          <p:nvPr/>
        </p:nvSpPr>
        <p:spPr>
          <a:xfrm>
            <a:off x="7143342" y="9604579"/>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23" name="TextBox 23"/>
          <p:cNvSpPr txBox="1"/>
          <p:nvPr/>
        </p:nvSpPr>
        <p:spPr>
          <a:xfrm>
            <a:off x="8408071" y="959130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4" name="TextBox 24"/>
          <p:cNvSpPr txBox="1"/>
          <p:nvPr/>
        </p:nvSpPr>
        <p:spPr>
          <a:xfrm>
            <a:off x="9218889" y="9625628"/>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9977135" y="9764845"/>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9434444" y="9977193"/>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10346493" y="957968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28" name="TextBox 28"/>
          <p:cNvSpPr txBox="1"/>
          <p:nvPr/>
        </p:nvSpPr>
        <p:spPr>
          <a:xfrm>
            <a:off x="11157311" y="9614014"/>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2084355" y="9757074"/>
          <a:ext cx="641837" cy="158900"/>
        </p:xfrm>
        <a:graphic>
          <a:graphicData uri="http://schemas.openxmlformats.org/drawingml/2006/table">
            <a:tbl>
              <a:tblPr/>
              <a:tblGrid>
                <a:gridCol w="471351">
                  <a:extLst>
                    <a:ext uri="{9D8B030D-6E8A-4147-A177-3AD203B41FA5}">
                      <a16:colId xmlns:a16="http://schemas.microsoft.com/office/drawing/2014/main" val="20000"/>
                    </a:ext>
                  </a:extLst>
                </a:gridCol>
                <a:gridCol w="176198">
                  <a:extLst>
                    <a:ext uri="{9D8B030D-6E8A-4147-A177-3AD203B41FA5}">
                      <a16:colId xmlns:a16="http://schemas.microsoft.com/office/drawing/2014/main" val="20001"/>
                    </a:ext>
                  </a:extLst>
                </a:gridCol>
              </a:tblGrid>
              <a:tr h="0">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31"/>
                        </a:lnSpc>
                        <a:defRPr/>
                      </a:pPr>
                      <a:endParaRPr lang="en-US" sz="1100"/>
                    </a:p>
                  </a:txBody>
                  <a:tcPr marL="75399" marR="75399" marT="75399" marB="7539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3480086" y="9957809"/>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2453713" y="9571917"/>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2" name="TextBox 32"/>
          <p:cNvSpPr txBox="1"/>
          <p:nvPr/>
        </p:nvSpPr>
        <p:spPr>
          <a:xfrm>
            <a:off x="13264530" y="9606243"/>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4354120" y="9558130"/>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Data</a:t>
            </a:r>
          </a:p>
        </p:txBody>
      </p:sp>
      <p:sp>
        <p:nvSpPr>
          <p:cNvPr id="34" name="TextBox 34"/>
          <p:cNvSpPr txBox="1"/>
          <p:nvPr/>
        </p:nvSpPr>
        <p:spPr>
          <a:xfrm>
            <a:off x="15164938" y="9592457"/>
            <a:ext cx="441459" cy="134396"/>
          </a:xfrm>
          <a:prstGeom prst="rect">
            <a:avLst/>
          </a:prstGeom>
        </p:spPr>
        <p:txBody>
          <a:bodyPr lIns="0" tIns="0" rIns="0" bIns="0" rtlCol="0" anchor="t">
            <a:spAutoFit/>
          </a:bodyPr>
          <a:lstStyle/>
          <a:p>
            <a:pPr algn="ctr">
              <a:lnSpc>
                <a:spcPts val="1193"/>
              </a:lnSpc>
              <a:spcBef>
                <a:spcPct val="0"/>
              </a:spcBef>
            </a:pPr>
            <a:r>
              <a:rPr lang="en-US" sz="852"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8444789" y="9197877"/>
            <a:ext cx="774100" cy="257281"/>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8600562" y="921089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10346493" y="9213657"/>
            <a:ext cx="774100" cy="257281"/>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0502266" y="922667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2565388" y="9196547"/>
            <a:ext cx="774100" cy="257281"/>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2721161" y="920956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4412423" y="9196547"/>
            <a:ext cx="774100" cy="257281"/>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4568196" y="9209561"/>
            <a:ext cx="441459" cy="193524"/>
          </a:xfrm>
          <a:prstGeom prst="rect">
            <a:avLst/>
          </a:prstGeom>
        </p:spPr>
        <p:txBody>
          <a:bodyPr lIns="0" tIns="0" rIns="0" bIns="0" rtlCol="0" anchor="t">
            <a:spAutoFit/>
          </a:bodyPr>
          <a:lstStyle/>
          <a:p>
            <a:pPr algn="ctr">
              <a:lnSpc>
                <a:spcPts val="1604"/>
              </a:lnSpc>
              <a:spcBef>
                <a:spcPct val="0"/>
              </a:spcBef>
            </a:pPr>
            <a:r>
              <a:rPr lang="en-US" sz="1145" b="1">
                <a:solidFill>
                  <a:srgbClr val="000000"/>
                </a:solidFill>
                <a:latin typeface="Open Sans Bold"/>
                <a:ea typeface="Open Sans Bold"/>
                <a:cs typeface="Open Sans Bold"/>
                <a:sym typeface="Open Sans Bold"/>
              </a:rPr>
              <a:t>Node</a:t>
            </a:r>
          </a:p>
        </p:txBody>
      </p:sp>
      <p:sp>
        <p:nvSpPr>
          <p:cNvPr id="51" name="TextBox 51"/>
          <p:cNvSpPr txBox="1"/>
          <p:nvPr/>
        </p:nvSpPr>
        <p:spPr>
          <a:xfrm>
            <a:off x="6131197" y="9827743"/>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8178504" y="980776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10145165" y="980776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2252385" y="9799992"/>
            <a:ext cx="844115" cy="287059"/>
          </a:xfrm>
          <a:prstGeom prst="rect">
            <a:avLst/>
          </a:prstGeom>
        </p:spPr>
        <p:txBody>
          <a:bodyPr lIns="0" tIns="0" rIns="0" bIns="0" rtlCol="0" anchor="t">
            <a:spAutoFit/>
          </a:bodyPr>
          <a:lstStyle/>
          <a:p>
            <a:pPr algn="ctr">
              <a:lnSpc>
                <a:spcPts val="2442"/>
              </a:lnSpc>
              <a:spcBef>
                <a:spcPct val="0"/>
              </a:spcBef>
            </a:pPr>
            <a:r>
              <a:rPr lang="en-US" sz="1744"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Delete a node in an ordered linked list</a:t>
            </a:r>
          </a:p>
        </p:txBody>
      </p:sp>
      <p:grpSp>
        <p:nvGrpSpPr>
          <p:cNvPr id="56" name="Group 56"/>
          <p:cNvGrpSpPr/>
          <p:nvPr/>
        </p:nvGrpSpPr>
        <p:grpSpPr>
          <a:xfrm>
            <a:off x="1202917" y="8098298"/>
            <a:ext cx="2556223" cy="2045377"/>
            <a:chOff x="0" y="0"/>
            <a:chExt cx="700148" cy="560228"/>
          </a:xfrm>
        </p:grpSpPr>
        <p:sp>
          <p:nvSpPr>
            <p:cNvPr id="57" name="Freeform 5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566859" y="8629704"/>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sp>
        <p:nvSpPr>
          <p:cNvPr id="60" name="TextBox 60"/>
          <p:cNvSpPr txBox="1"/>
          <p:nvPr/>
        </p:nvSpPr>
        <p:spPr>
          <a:xfrm>
            <a:off x="4747310" y="1225076"/>
            <a:ext cx="9944425" cy="6193010"/>
          </a:xfrm>
          <a:prstGeom prst="rect">
            <a:avLst/>
          </a:prstGeom>
        </p:spPr>
        <p:txBody>
          <a:bodyPr lIns="0" tIns="0" rIns="0" bIns="0" rtlCol="0" anchor="t">
            <a:spAutoFit/>
          </a:bodyPr>
          <a:lstStyle/>
          <a:p>
            <a:pPr algn="l">
              <a:lnSpc>
                <a:spcPts val="2002"/>
              </a:lnSpc>
            </a:pPr>
            <a:r>
              <a:rPr lang="en-US" sz="1430">
                <a:solidFill>
                  <a:srgbClr val="000000"/>
                </a:solidFill>
                <a:latin typeface="Code Pro"/>
                <a:ea typeface="Code Pro"/>
                <a:cs typeface="Code Pro"/>
                <a:sym typeface="Code Pro"/>
              </a:rPr>
              <a:t>def delete_node(head, target):</a:t>
            </a:r>
          </a:p>
          <a:p>
            <a:pPr algn="l">
              <a:lnSpc>
                <a:spcPts val="2002"/>
              </a:lnSpc>
            </a:pPr>
            <a:r>
              <a:rPr lang="en-US" sz="1430">
                <a:solidFill>
                  <a:srgbClr val="000000"/>
                </a:solidFill>
                <a:latin typeface="Code Pro"/>
                <a:ea typeface="Code Pro"/>
                <a:cs typeface="Code Pro"/>
                <a:sym typeface="Code Pro"/>
              </a:rPr>
              <a:t> </a:t>
            </a:r>
            <a:r>
              <a:rPr lang="en-US" sz="1430" b="1">
                <a:solidFill>
                  <a:srgbClr val="642EC7"/>
                </a:solidFill>
                <a:latin typeface="Code Pro Bold"/>
                <a:ea typeface="Code Pro Bold"/>
                <a:cs typeface="Code Pro Bold"/>
                <a:sym typeface="Code Pro Bold"/>
              </a:rPr>
              <a:t> </a:t>
            </a:r>
            <a:r>
              <a:rPr lang="en-US" sz="1430">
                <a:solidFill>
                  <a:srgbClr val="000000"/>
                </a:solidFill>
                <a:latin typeface="Code Pro"/>
                <a:ea typeface="Code Pro"/>
                <a:cs typeface="Code Pro"/>
                <a:sym typeface="Code Pro"/>
              </a:rPr>
              <a:t>  # Handle the case where the head itself needs to be deleted</a:t>
            </a:r>
          </a:p>
          <a:p>
            <a:pPr algn="l">
              <a:lnSpc>
                <a:spcPts val="2002"/>
              </a:lnSpc>
            </a:pPr>
            <a:r>
              <a:rPr lang="en-US" sz="1430">
                <a:solidFill>
                  <a:srgbClr val="000000"/>
                </a:solidFill>
                <a:latin typeface="Code Pro"/>
                <a:ea typeface="Code Pro"/>
                <a:cs typeface="Code Pro"/>
                <a:sym typeface="Code Pro"/>
              </a:rPr>
              <a:t>    if head is not None and head.data == target:</a:t>
            </a:r>
          </a:p>
          <a:p>
            <a:pPr algn="l">
              <a:lnSpc>
                <a:spcPts val="2002"/>
              </a:lnSpc>
            </a:pPr>
            <a:r>
              <a:rPr lang="en-US" sz="1430">
                <a:solidFill>
                  <a:srgbClr val="000000"/>
                </a:solidFill>
                <a:latin typeface="Code Pro"/>
                <a:ea typeface="Code Pro"/>
                <a:cs typeface="Code Pro"/>
                <a:sym typeface="Code Pro"/>
              </a:rPr>
              <a:t>        new_head = head.next_node</a:t>
            </a:r>
          </a:p>
          <a:p>
            <a:pPr algn="l">
              <a:lnSpc>
                <a:spcPts val="2002"/>
              </a:lnSpc>
            </a:pPr>
            <a:r>
              <a:rPr lang="en-US" sz="1430">
                <a:solidFill>
                  <a:srgbClr val="000000"/>
                </a:solidFill>
                <a:latin typeface="Code Pro"/>
                <a:ea typeface="Code Pro"/>
                <a:cs typeface="Code Pro"/>
                <a:sym typeface="Code Pro"/>
              </a:rPr>
              <a:t>        del head  # Delete the original head</a:t>
            </a:r>
          </a:p>
          <a:p>
            <a:pPr algn="l">
              <a:lnSpc>
                <a:spcPts val="2002"/>
              </a:lnSpc>
            </a:pPr>
            <a:r>
              <a:rPr lang="en-US" sz="1430">
                <a:solidFill>
                  <a:srgbClr val="000000"/>
                </a:solidFill>
                <a:latin typeface="Code Pro"/>
                <a:ea typeface="Code Pro"/>
                <a:cs typeface="Code Pro"/>
                <a:sym typeface="Code Pro"/>
              </a:rPr>
              <a:t>        return new_head</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current_node = head</a:t>
            </a:r>
          </a:p>
          <a:p>
            <a:pPr algn="l">
              <a:lnSpc>
                <a:spcPts val="2002"/>
              </a:lnSpc>
            </a:pPr>
            <a:r>
              <a:rPr lang="en-US" sz="1430">
                <a:solidFill>
                  <a:srgbClr val="000000"/>
                </a:solidFill>
                <a:latin typeface="Code Pro"/>
                <a:ea typeface="Code Pro"/>
                <a:cs typeface="Code Pro"/>
                <a:sym typeface="Code Pro"/>
              </a:rPr>
              <a:t>    previous_node = None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 Traverse the list to find the node to be deleted</a:t>
            </a:r>
          </a:p>
          <a:p>
            <a:pPr algn="l">
              <a:lnSpc>
                <a:spcPts val="2002"/>
              </a:lnSpc>
            </a:pPr>
            <a:r>
              <a:rPr lang="en-US" sz="1430">
                <a:solidFill>
                  <a:srgbClr val="000000"/>
                </a:solidFill>
                <a:latin typeface="Code Pro"/>
                <a:ea typeface="Code Pro"/>
                <a:cs typeface="Code Pro"/>
                <a:sym typeface="Code Pro"/>
              </a:rPr>
              <a:t>    while current_node is not None and current_node.data &lt; target:</a:t>
            </a:r>
          </a:p>
          <a:p>
            <a:pPr algn="l">
              <a:lnSpc>
                <a:spcPts val="2002"/>
              </a:lnSpc>
            </a:pPr>
            <a:r>
              <a:rPr lang="en-US" sz="1430">
                <a:solidFill>
                  <a:srgbClr val="000000"/>
                </a:solidFill>
                <a:latin typeface="Code Pro"/>
                <a:ea typeface="Code Pro"/>
                <a:cs typeface="Code Pro"/>
                <a:sym typeface="Code Pro"/>
              </a:rPr>
              <a:t>        previous_node = current_node</a:t>
            </a:r>
          </a:p>
          <a:p>
            <a:pPr algn="l">
              <a:lnSpc>
                <a:spcPts val="2002"/>
              </a:lnSpc>
            </a:pPr>
            <a:r>
              <a:rPr lang="en-US" sz="1430">
                <a:solidFill>
                  <a:srgbClr val="000000"/>
                </a:solidFill>
                <a:latin typeface="Code Pro"/>
                <a:ea typeface="Code Pro"/>
                <a:cs typeface="Code Pro"/>
                <a:sym typeface="Code Pro"/>
              </a:rPr>
              <a:t>        current_node = current_node.next_node</a:t>
            </a:r>
          </a:p>
          <a:p>
            <a:pPr algn="l">
              <a:lnSpc>
                <a:spcPts val="2002"/>
              </a:lnSpc>
            </a:pPr>
            <a:endParaRPr lang="en-US" sz="1430">
              <a:solidFill>
                <a:srgbClr val="000000"/>
              </a:solidFill>
              <a:latin typeface="Code Pro"/>
              <a:ea typeface="Code Pro"/>
              <a:cs typeface="Code Pro"/>
              <a:sym typeface="Code Pro"/>
            </a:endParaRPr>
          </a:p>
          <a:p>
            <a:pPr algn="l">
              <a:lnSpc>
                <a:spcPts val="2002"/>
              </a:lnSpc>
            </a:pPr>
            <a:r>
              <a:rPr lang="en-US" sz="1430">
                <a:solidFill>
                  <a:srgbClr val="000000"/>
                </a:solidFill>
                <a:latin typeface="Code Pro"/>
                <a:ea typeface="Code Pro"/>
                <a:cs typeface="Code Pro"/>
                <a:sym typeface="Code Pro"/>
              </a:rPr>
              <a:t>    # If the target node is found, delete it</a:t>
            </a:r>
          </a:p>
          <a:p>
            <a:pPr algn="l">
              <a:lnSpc>
                <a:spcPts val="2002"/>
              </a:lnSpc>
            </a:pPr>
            <a:r>
              <a:rPr lang="en-US" sz="1430">
                <a:solidFill>
                  <a:srgbClr val="000000"/>
                </a:solidFill>
                <a:latin typeface="Code Pro"/>
                <a:ea typeface="Code Pro"/>
                <a:cs typeface="Code Pro"/>
                <a:sym typeface="Code Pro"/>
              </a:rPr>
              <a:t>    if current_node is not None and current_node.data == target:</a:t>
            </a:r>
          </a:p>
          <a:p>
            <a:pPr algn="l">
              <a:lnSpc>
                <a:spcPts val="2002"/>
              </a:lnSpc>
            </a:pPr>
            <a:r>
              <a:rPr lang="en-US" sz="1430">
                <a:solidFill>
                  <a:srgbClr val="000000"/>
                </a:solidFill>
                <a:latin typeface="Code Pro"/>
                <a:ea typeface="Code Pro"/>
                <a:cs typeface="Code Pro"/>
                <a:sym typeface="Code Pro"/>
              </a:rPr>
              <a:t>        previous_node.next_node = current_node.next_node</a:t>
            </a:r>
          </a:p>
          <a:p>
            <a:pPr algn="l">
              <a:lnSpc>
                <a:spcPts val="2002"/>
              </a:lnSpc>
            </a:pPr>
            <a:r>
              <a:rPr lang="en-US" sz="1430">
                <a:solidFill>
                  <a:srgbClr val="000000"/>
                </a:solidFill>
                <a:latin typeface="Code Pro"/>
                <a:ea typeface="Code Pro"/>
                <a:cs typeface="Code Pro"/>
                <a:sym typeface="Code Pro"/>
              </a:rPr>
              <a:t>        del current_node</a:t>
            </a:r>
          </a:p>
          <a:p>
            <a:pPr algn="l">
              <a:lnSpc>
                <a:spcPts val="2002"/>
              </a:lnSpc>
            </a:pPr>
            <a:r>
              <a:rPr lang="en-US" sz="1430">
                <a:solidFill>
                  <a:srgbClr val="000000"/>
                </a:solidFill>
                <a:latin typeface="Code Pro"/>
                <a:ea typeface="Code Pro"/>
                <a:cs typeface="Code Pro"/>
                <a:sym typeface="Code Pro"/>
              </a:rPr>
              <a:t>    else:</a:t>
            </a:r>
          </a:p>
          <a:p>
            <a:pPr algn="l">
              <a:lnSpc>
                <a:spcPts val="2002"/>
              </a:lnSpc>
            </a:pPr>
            <a:r>
              <a:rPr lang="en-US" sz="1430">
                <a:solidFill>
                  <a:srgbClr val="000000"/>
                </a:solidFill>
                <a:latin typeface="Code Pro"/>
                <a:ea typeface="Code Pro"/>
                <a:cs typeface="Code Pro"/>
                <a:sym typeface="Code Pro"/>
              </a:rPr>
              <a:t>        print(f"Node with value {target} not found.")</a:t>
            </a:r>
          </a:p>
          <a:p>
            <a:pPr algn="l">
              <a:lnSpc>
                <a:spcPts val="2002"/>
              </a:lnSpc>
            </a:pPr>
            <a:r>
              <a:rPr lang="en-US" sz="1430" b="1">
                <a:solidFill>
                  <a:srgbClr val="642EC7"/>
                </a:solidFill>
                <a:latin typeface="Code Pro Bold"/>
                <a:ea typeface="Code Pro Bold"/>
                <a:cs typeface="Code Pro Bold"/>
                <a:sym typeface="Code Pro Bold"/>
              </a:rPr>
              <a:t>    return head</a:t>
            </a:r>
          </a:p>
          <a:p>
            <a:pPr algn="l">
              <a:lnSpc>
                <a:spcPts val="2002"/>
              </a:lnSpc>
            </a:pPr>
            <a:endParaRPr lang="en-US" sz="1430" b="1">
              <a:solidFill>
                <a:srgbClr val="642EC7"/>
              </a:solidFill>
              <a:latin typeface="Code Pro Bold"/>
              <a:ea typeface="Code Pro Bold"/>
              <a:cs typeface="Code Pro Bold"/>
              <a:sym typeface="Code Pro Bold"/>
            </a:endParaRPr>
          </a:p>
          <a:p>
            <a:pPr algn="l">
              <a:lnSpc>
                <a:spcPts val="2002"/>
              </a:lnSpc>
            </a:pPr>
            <a:r>
              <a:rPr lang="en-US" sz="1430">
                <a:solidFill>
                  <a:srgbClr val="000000"/>
                </a:solidFill>
                <a:latin typeface="Code Pro"/>
                <a:ea typeface="Code Pro"/>
                <a:cs typeface="Code Pro"/>
                <a:sym typeface="Code Pro"/>
              </a:rPr>
              <a:t>target_value = 5</a:t>
            </a:r>
          </a:p>
          <a:p>
            <a:pPr algn="l">
              <a:lnSpc>
                <a:spcPts val="2002"/>
              </a:lnSpc>
            </a:pPr>
            <a:r>
              <a:rPr lang="en-US" sz="1430">
                <a:solidFill>
                  <a:srgbClr val="000000"/>
                </a:solidFill>
                <a:latin typeface="Code Pro"/>
                <a:ea typeface="Code Pro"/>
                <a:cs typeface="Code Pro"/>
                <a:sym typeface="Code Pro"/>
              </a:rPr>
              <a:t>ordered_list_head = delete_node(ordered_list_head, target_value)</a:t>
            </a:r>
          </a:p>
        </p:txBody>
      </p:sp>
      <p:sp>
        <p:nvSpPr>
          <p:cNvPr id="61" name="Freeform 61"/>
          <p:cNvSpPr/>
          <p:nvPr/>
        </p:nvSpPr>
        <p:spPr>
          <a:xfrm rot="3677605">
            <a:off x="6094205" y="8623957"/>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2" name="TextBox 62"/>
          <p:cNvSpPr txBox="1"/>
          <p:nvPr/>
        </p:nvSpPr>
        <p:spPr>
          <a:xfrm>
            <a:off x="5105865" y="8046709"/>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sp>
        <p:nvSpPr>
          <p:cNvPr id="63" name="AutoShape 63"/>
          <p:cNvSpPr/>
          <p:nvPr/>
        </p:nvSpPr>
        <p:spPr>
          <a:xfrm>
            <a:off x="11417475" y="9986718"/>
            <a:ext cx="628779"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64" name="TextBox 6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64613" y="1174258"/>
            <a:ext cx="17558775"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Binary Search is a fast search algorithm that finds the position of a target value within a </a:t>
            </a:r>
            <a:r>
              <a:rPr lang="en-US" sz="3000" b="1">
                <a:solidFill>
                  <a:srgbClr val="000000"/>
                </a:solidFill>
                <a:latin typeface="Open Sans Bold"/>
                <a:ea typeface="Open Sans Bold"/>
                <a:cs typeface="Open Sans Bold"/>
                <a:sym typeface="Open Sans Bold"/>
              </a:rPr>
              <a:t>sorted list</a:t>
            </a:r>
            <a:r>
              <a:rPr lang="en-US" sz="3000">
                <a:solidFill>
                  <a:srgbClr val="000000"/>
                </a:solidFill>
                <a:latin typeface="Open Sans"/>
                <a:ea typeface="Open Sans"/>
                <a:cs typeface="Open Sans"/>
                <a:sym typeface="Open Sans"/>
              </a:rPr>
              <a:t> by repeatedly dividing the search range in half.</a:t>
            </a:r>
          </a:p>
        </p:txBody>
      </p:sp>
      <p:graphicFrame>
        <p:nvGraphicFramePr>
          <p:cNvPr id="8" name="Table 8"/>
          <p:cNvGraphicFramePr>
            <a:graphicFrameLocks noGrp="1"/>
          </p:cNvGraphicFramePr>
          <p:nvPr/>
        </p:nvGraphicFramePr>
        <p:xfrm>
          <a:off x="364613" y="4921463"/>
          <a:ext cx="5556230" cy="507297"/>
        </p:xfrm>
        <a:graphic>
          <a:graphicData uri="http://schemas.openxmlformats.org/drawingml/2006/table">
            <a:tbl>
              <a:tblPr/>
              <a:tblGrid>
                <a:gridCol w="793747">
                  <a:extLst>
                    <a:ext uri="{9D8B030D-6E8A-4147-A177-3AD203B41FA5}">
                      <a16:colId xmlns:a16="http://schemas.microsoft.com/office/drawing/2014/main" val="20000"/>
                    </a:ext>
                  </a:extLst>
                </a:gridCol>
                <a:gridCol w="793747">
                  <a:extLst>
                    <a:ext uri="{9D8B030D-6E8A-4147-A177-3AD203B41FA5}">
                      <a16:colId xmlns:a16="http://schemas.microsoft.com/office/drawing/2014/main" val="20001"/>
                    </a:ext>
                  </a:extLst>
                </a:gridCol>
                <a:gridCol w="793747">
                  <a:extLst>
                    <a:ext uri="{9D8B030D-6E8A-4147-A177-3AD203B41FA5}">
                      <a16:colId xmlns:a16="http://schemas.microsoft.com/office/drawing/2014/main" val="20002"/>
                    </a:ext>
                  </a:extLst>
                </a:gridCol>
                <a:gridCol w="793747">
                  <a:extLst>
                    <a:ext uri="{9D8B030D-6E8A-4147-A177-3AD203B41FA5}">
                      <a16:colId xmlns:a16="http://schemas.microsoft.com/office/drawing/2014/main" val="20003"/>
                    </a:ext>
                  </a:extLst>
                </a:gridCol>
                <a:gridCol w="793747">
                  <a:extLst>
                    <a:ext uri="{9D8B030D-6E8A-4147-A177-3AD203B41FA5}">
                      <a16:colId xmlns:a16="http://schemas.microsoft.com/office/drawing/2014/main" val="20004"/>
                    </a:ext>
                  </a:extLst>
                </a:gridCol>
                <a:gridCol w="793747">
                  <a:extLst>
                    <a:ext uri="{9D8B030D-6E8A-4147-A177-3AD203B41FA5}">
                      <a16:colId xmlns:a16="http://schemas.microsoft.com/office/drawing/2014/main" val="20005"/>
                    </a:ext>
                  </a:extLst>
                </a:gridCol>
                <a:gridCol w="793747">
                  <a:extLst>
                    <a:ext uri="{9D8B030D-6E8A-4147-A177-3AD203B41FA5}">
                      <a16:colId xmlns:a16="http://schemas.microsoft.com/office/drawing/2014/main" val="20006"/>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11</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12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25</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34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90</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9" name="TextBox 9"/>
          <p:cNvSpPr txBox="1"/>
          <p:nvPr/>
        </p:nvSpPr>
        <p:spPr>
          <a:xfrm>
            <a:off x="364613" y="3849790"/>
            <a:ext cx="1217428"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my_list:</a:t>
            </a:r>
          </a:p>
        </p:txBody>
      </p:sp>
      <p:sp>
        <p:nvSpPr>
          <p:cNvPr id="10" name="TextBox 10"/>
          <p:cNvSpPr txBox="1"/>
          <p:nvPr/>
        </p:nvSpPr>
        <p:spPr>
          <a:xfrm>
            <a:off x="800472"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0</a:t>
            </a:r>
          </a:p>
        </p:txBody>
      </p:sp>
      <p:sp>
        <p:nvSpPr>
          <p:cNvPr id="11" name="TextBox 11"/>
          <p:cNvSpPr txBox="1"/>
          <p:nvPr/>
        </p:nvSpPr>
        <p:spPr>
          <a:xfrm>
            <a:off x="196385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1</a:t>
            </a:r>
          </a:p>
        </p:txBody>
      </p:sp>
      <p:sp>
        <p:nvSpPr>
          <p:cNvPr id="12" name="TextBox 12"/>
          <p:cNvSpPr txBox="1"/>
          <p:nvPr/>
        </p:nvSpPr>
        <p:spPr>
          <a:xfrm>
            <a:off x="3159078"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2</a:t>
            </a:r>
          </a:p>
        </p:txBody>
      </p:sp>
      <p:sp>
        <p:nvSpPr>
          <p:cNvPr id="13" name="TextBox 13"/>
          <p:cNvSpPr txBox="1"/>
          <p:nvPr/>
        </p:nvSpPr>
        <p:spPr>
          <a:xfrm>
            <a:off x="43543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3</a:t>
            </a:r>
          </a:p>
        </p:txBody>
      </p:sp>
      <p:sp>
        <p:nvSpPr>
          <p:cNvPr id="14" name="TextBox 14"/>
          <p:cNvSpPr txBox="1"/>
          <p:nvPr/>
        </p:nvSpPr>
        <p:spPr>
          <a:xfrm>
            <a:off x="55501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4</a:t>
            </a:r>
          </a:p>
        </p:txBody>
      </p:sp>
      <p:sp>
        <p:nvSpPr>
          <p:cNvPr id="15" name="TextBox 15"/>
          <p:cNvSpPr txBox="1"/>
          <p:nvPr/>
        </p:nvSpPr>
        <p:spPr>
          <a:xfrm>
            <a:off x="6669585"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5</a:t>
            </a:r>
          </a:p>
        </p:txBody>
      </p:sp>
      <p:sp>
        <p:nvSpPr>
          <p:cNvPr id="16" name="TextBox 16"/>
          <p:cNvSpPr txBox="1"/>
          <p:nvPr/>
        </p:nvSpPr>
        <p:spPr>
          <a:xfrm>
            <a:off x="7897661"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6</a:t>
            </a:r>
          </a:p>
        </p:txBody>
      </p:sp>
      <p:sp>
        <p:nvSpPr>
          <p:cNvPr id="17" name="TextBox 17"/>
          <p:cNvSpPr txBox="1"/>
          <p:nvPr/>
        </p:nvSpPr>
        <p:spPr>
          <a:xfrm>
            <a:off x="364613" y="7683601"/>
            <a:ext cx="1883154"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target_value:</a:t>
            </a:r>
          </a:p>
        </p:txBody>
      </p:sp>
      <p:graphicFrame>
        <p:nvGraphicFramePr>
          <p:cNvPr id="18" name="Table 18"/>
          <p:cNvGraphicFramePr>
            <a:graphicFrameLocks noGrp="1"/>
          </p:cNvGraphicFramePr>
          <p:nvPr/>
        </p:nvGraphicFramePr>
        <p:xfrm>
          <a:off x="364613" y="8362488"/>
          <a:ext cx="641489" cy="507297"/>
        </p:xfrm>
        <a:graphic>
          <a:graphicData uri="http://schemas.openxmlformats.org/drawingml/2006/table">
            <a:tbl>
              <a:tblPr/>
              <a:tblGrid>
                <a:gridCol w="284972">
                  <a:extLst>
                    <a:ext uri="{9D8B030D-6E8A-4147-A177-3AD203B41FA5}">
                      <a16:colId xmlns:a16="http://schemas.microsoft.com/office/drawing/2014/main" val="20000"/>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extLst>
                  <a:ext uri="{0D108BD9-81ED-4DB2-BD59-A6C34878D82A}">
                    <a16:rowId xmlns:a16="http://schemas.microsoft.com/office/drawing/2014/main" val="10000"/>
                  </a:ext>
                </a:extLst>
              </a:tr>
            </a:tbl>
          </a:graphicData>
        </a:graphic>
      </p:graphicFrame>
      <p:sp>
        <p:nvSpPr>
          <p:cNvPr id="19" name="Freeform 19"/>
          <p:cNvSpPr/>
          <p:nvPr/>
        </p:nvSpPr>
        <p:spPr>
          <a:xfrm rot="-5400000">
            <a:off x="7706154"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0" name="Freeform 20"/>
          <p:cNvSpPr/>
          <p:nvPr/>
        </p:nvSpPr>
        <p:spPr>
          <a:xfrm rot="-5400000">
            <a:off x="579237"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1" name="TextBox 21"/>
          <p:cNvSpPr txBox="1"/>
          <p:nvPr/>
        </p:nvSpPr>
        <p:spPr>
          <a:xfrm>
            <a:off x="676888" y="6309649"/>
            <a:ext cx="379825"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low</a:t>
            </a:r>
          </a:p>
        </p:txBody>
      </p:sp>
      <p:sp>
        <p:nvSpPr>
          <p:cNvPr id="22" name="TextBox 22"/>
          <p:cNvSpPr txBox="1"/>
          <p:nvPr/>
        </p:nvSpPr>
        <p:spPr>
          <a:xfrm>
            <a:off x="7706945" y="628121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high</a:t>
            </a:r>
          </a:p>
        </p:txBody>
      </p:sp>
      <p:sp>
        <p:nvSpPr>
          <p:cNvPr id="23" name="Freeform 23"/>
          <p:cNvSpPr/>
          <p:nvPr/>
        </p:nvSpPr>
        <p:spPr>
          <a:xfrm rot="-5400000">
            <a:off x="4162796" y="593248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4" name="TextBox 24"/>
          <p:cNvSpPr txBox="1"/>
          <p:nvPr/>
        </p:nvSpPr>
        <p:spPr>
          <a:xfrm>
            <a:off x="4163587" y="630964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mid</a:t>
            </a:r>
          </a:p>
        </p:txBody>
      </p:sp>
      <p:grpSp>
        <p:nvGrpSpPr>
          <p:cNvPr id="25" name="Group 25"/>
          <p:cNvGrpSpPr/>
          <p:nvPr/>
        </p:nvGrpSpPr>
        <p:grpSpPr>
          <a:xfrm>
            <a:off x="9963438" y="9525000"/>
            <a:ext cx="7722891" cy="694165"/>
            <a:chOff x="0" y="0"/>
            <a:chExt cx="1912982" cy="171947"/>
          </a:xfrm>
        </p:grpSpPr>
        <p:sp>
          <p:nvSpPr>
            <p:cNvPr id="26" name="Freeform 2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7" name="TextBox 2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9" name="Group 29"/>
          <p:cNvGrpSpPr/>
          <p:nvPr/>
        </p:nvGrpSpPr>
        <p:grpSpPr>
          <a:xfrm>
            <a:off x="764470" y="9525000"/>
            <a:ext cx="7722891" cy="694165"/>
            <a:chOff x="0" y="0"/>
            <a:chExt cx="1912982" cy="171947"/>
          </a:xfrm>
        </p:grpSpPr>
        <p:sp>
          <p:nvSpPr>
            <p:cNvPr id="30" name="Freeform 3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1" name="TextBox 3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2" name="TextBox 32"/>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33" name="Group 33"/>
          <p:cNvGrpSpPr/>
          <p:nvPr/>
        </p:nvGrpSpPr>
        <p:grpSpPr>
          <a:xfrm>
            <a:off x="9463017" y="2106415"/>
            <a:ext cx="8384907" cy="7259628"/>
            <a:chOff x="0" y="0"/>
            <a:chExt cx="2208371" cy="1912001"/>
          </a:xfrm>
        </p:grpSpPr>
        <p:sp>
          <p:nvSpPr>
            <p:cNvPr id="34" name="Freeform 34"/>
            <p:cNvSpPr/>
            <p:nvPr/>
          </p:nvSpPr>
          <p:spPr>
            <a:xfrm>
              <a:off x="0" y="0"/>
              <a:ext cx="2208371" cy="1912001"/>
            </a:xfrm>
            <a:custGeom>
              <a:avLst/>
              <a:gdLst/>
              <a:ahLst/>
              <a:cxnLst/>
              <a:rect l="l" t="t" r="r" b="b"/>
              <a:pathLst>
                <a:path w="2208371" h="1912001">
                  <a:moveTo>
                    <a:pt x="0" y="0"/>
                  </a:moveTo>
                  <a:lnTo>
                    <a:pt x="2208371" y="0"/>
                  </a:lnTo>
                  <a:lnTo>
                    <a:pt x="2208371" y="1912001"/>
                  </a:lnTo>
                  <a:lnTo>
                    <a:pt x="0" y="1912001"/>
                  </a:lnTo>
                  <a:close/>
                </a:path>
              </a:pathLst>
            </a:custGeom>
            <a:solidFill>
              <a:srgbClr val="F4F2F2"/>
            </a:solidFill>
          </p:spPr>
          <p:txBody>
            <a:bodyPr/>
            <a:lstStyle/>
            <a:p>
              <a:endParaRPr lang="en-PH"/>
            </a:p>
          </p:txBody>
        </p:sp>
        <p:sp>
          <p:nvSpPr>
            <p:cNvPr id="35" name="TextBox 35"/>
            <p:cNvSpPr txBox="1"/>
            <p:nvPr/>
          </p:nvSpPr>
          <p:spPr>
            <a:xfrm>
              <a:off x="0" y="-28575"/>
              <a:ext cx="2208371" cy="1940576"/>
            </a:xfrm>
            <a:prstGeom prst="rect">
              <a:avLst/>
            </a:prstGeom>
          </p:spPr>
          <p:txBody>
            <a:bodyPr lIns="50800" tIns="50800" rIns="50800" bIns="50800" rtlCol="0" anchor="ctr"/>
            <a:lstStyle/>
            <a:p>
              <a:pPr algn="ctr">
                <a:lnSpc>
                  <a:spcPts val="2595"/>
                </a:lnSpc>
              </a:pPr>
              <a:endParaRPr/>
            </a:p>
          </p:txBody>
        </p:sp>
      </p:grpSp>
      <p:sp>
        <p:nvSpPr>
          <p:cNvPr id="36" name="TextBox 36"/>
          <p:cNvSpPr txBox="1"/>
          <p:nvPr/>
        </p:nvSpPr>
        <p:spPr>
          <a:xfrm>
            <a:off x="9623071" y="2261780"/>
            <a:ext cx="8064801" cy="703550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my_list = [11, 12, 22, 25, 34, 64, 90]</a:t>
            </a:r>
          </a:p>
          <a:p>
            <a:pPr algn="l">
              <a:lnSpc>
                <a:spcPts val="2816"/>
              </a:lnSpc>
            </a:pPr>
            <a:r>
              <a:rPr lang="en-US" sz="2011">
                <a:solidFill>
                  <a:srgbClr val="000000"/>
                </a:solidFill>
                <a:latin typeface="Code Pro"/>
                <a:ea typeface="Code Pro"/>
                <a:cs typeface="Code Pro"/>
                <a:sym typeface="Code Pro"/>
              </a:rPr>
              <a:t>target_value = 64</a:t>
            </a:r>
          </a:p>
          <a:p>
            <a:pPr algn="l">
              <a:lnSpc>
                <a:spcPts val="2816"/>
              </a:lnSpc>
            </a:pPr>
            <a:r>
              <a:rPr lang="en-US" sz="2011">
                <a:solidFill>
                  <a:srgbClr val="000000"/>
                </a:solidFill>
                <a:latin typeface="Code Pro"/>
                <a:ea typeface="Code Pro"/>
                <a:cs typeface="Code Pro"/>
                <a:sym typeface="Code Pro"/>
              </a:rPr>
              <a:t>found = False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low, high = 0, len(my_list)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while low &lt;= high:</a:t>
            </a:r>
          </a:p>
          <a:p>
            <a:pPr algn="l">
              <a:lnSpc>
                <a:spcPts val="2816"/>
              </a:lnSpc>
            </a:pPr>
            <a:r>
              <a:rPr lang="en-US" sz="2011">
                <a:solidFill>
                  <a:srgbClr val="000000"/>
                </a:solidFill>
                <a:latin typeface="Code Pro"/>
                <a:ea typeface="Code Pro"/>
                <a:cs typeface="Code Pro"/>
                <a:sym typeface="Code Pro"/>
              </a:rPr>
              <a:t>    mid = (low + high) // 2</a:t>
            </a:r>
          </a:p>
          <a:p>
            <a:pPr algn="l">
              <a:lnSpc>
                <a:spcPts val="2816"/>
              </a:lnSpc>
            </a:pPr>
            <a:r>
              <a:rPr lang="en-US" sz="2011">
                <a:solidFill>
                  <a:srgbClr val="000000"/>
                </a:solidFill>
                <a:latin typeface="Code Pro"/>
                <a:ea typeface="Code Pro"/>
                <a:cs typeface="Code Pro"/>
                <a:sym typeface="Code Pro"/>
              </a:rPr>
              <a:t> </a:t>
            </a:r>
            <a:r>
              <a:rPr lang="en-US" sz="2011" b="1">
                <a:solidFill>
                  <a:srgbClr val="642EC7"/>
                </a:solidFill>
                <a:latin typeface="Code Pro Bold"/>
                <a:ea typeface="Code Pro Bold"/>
                <a:cs typeface="Code Pro Bold"/>
                <a:sym typeface="Code Pro Bold"/>
              </a:rPr>
              <a:t>   if my_list[mid] == target_value:</a:t>
            </a:r>
          </a:p>
          <a:p>
            <a:pPr algn="l">
              <a:lnSpc>
                <a:spcPts val="2816"/>
              </a:lnSpc>
            </a:pPr>
            <a:r>
              <a:rPr lang="en-US" sz="2011" b="1">
                <a:solidFill>
                  <a:srgbClr val="642EC7"/>
                </a:solidFill>
                <a:latin typeface="Code Pro Bold"/>
                <a:ea typeface="Code Pro Bold"/>
                <a:cs typeface="Code Pro Bold"/>
                <a:sym typeface="Code Pro Bold"/>
              </a:rPr>
              <a:t>        found = True </a:t>
            </a:r>
          </a:p>
          <a:p>
            <a:pPr algn="l">
              <a:lnSpc>
                <a:spcPts val="2816"/>
              </a:lnSpc>
            </a:pPr>
            <a:r>
              <a:rPr lang="en-US" sz="2011" b="1">
                <a:solidFill>
                  <a:srgbClr val="642EC7"/>
                </a:solidFill>
                <a:latin typeface="Code Pro Bold"/>
                <a:ea typeface="Code Pro Bold"/>
                <a:cs typeface="Code Pro Bold"/>
                <a:sym typeface="Code Pro Bold"/>
              </a:rPr>
              <a:t>        break</a:t>
            </a:r>
          </a:p>
          <a:p>
            <a:pPr algn="l">
              <a:lnSpc>
                <a:spcPts val="2816"/>
              </a:lnSpc>
            </a:pPr>
            <a:r>
              <a:rPr lang="en-US" sz="2011">
                <a:solidFill>
                  <a:srgbClr val="000000"/>
                </a:solidFill>
                <a:latin typeface="Code Pro"/>
                <a:ea typeface="Code Pro"/>
                <a:cs typeface="Code Pro"/>
                <a:sym typeface="Code Pro"/>
              </a:rPr>
              <a:t>    elif my_list[mid] &lt; target_value:</a:t>
            </a:r>
          </a:p>
          <a:p>
            <a:pPr algn="l">
              <a:lnSpc>
                <a:spcPts val="2816"/>
              </a:lnSpc>
            </a:pPr>
            <a:r>
              <a:rPr lang="en-US" sz="2011">
                <a:solidFill>
                  <a:srgbClr val="000000"/>
                </a:solidFill>
                <a:latin typeface="Code Pro"/>
                <a:ea typeface="Code Pro"/>
                <a:cs typeface="Code Pro"/>
                <a:sym typeface="Code Pro"/>
              </a:rPr>
              <a:t>        low = mid + 1</a:t>
            </a:r>
          </a:p>
          <a:p>
            <a:pPr algn="l">
              <a:lnSpc>
                <a:spcPts val="2816"/>
              </a:lnSpc>
            </a:pPr>
            <a:r>
              <a:rPr lang="en-US" sz="2011">
                <a:solidFill>
                  <a:srgbClr val="000000"/>
                </a:solidFill>
                <a:latin typeface="Code Pro"/>
                <a:ea typeface="Code Pro"/>
                <a:cs typeface="Code Pro"/>
                <a:sym typeface="Code Pro"/>
              </a:rPr>
              <a:t>    else:</a:t>
            </a:r>
          </a:p>
          <a:p>
            <a:pPr algn="l">
              <a:lnSpc>
                <a:spcPts val="2816"/>
              </a:lnSpc>
            </a:pPr>
            <a:r>
              <a:rPr lang="en-US" sz="2011">
                <a:solidFill>
                  <a:srgbClr val="000000"/>
                </a:solidFill>
                <a:latin typeface="Code Pro"/>
                <a:ea typeface="Code Pro"/>
                <a:cs typeface="Code Pro"/>
                <a:sym typeface="Code Pro"/>
              </a:rPr>
              <a:t>        high = mid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if found: </a:t>
            </a:r>
          </a:p>
          <a:p>
            <a:pPr algn="l">
              <a:lnSpc>
                <a:spcPts val="2816"/>
              </a:lnSpc>
            </a:pPr>
            <a:r>
              <a:rPr lang="en-US" sz="2011">
                <a:solidFill>
                  <a:srgbClr val="000000"/>
                </a:solidFill>
                <a:latin typeface="Code Pro"/>
                <a:ea typeface="Code Pro"/>
                <a:cs typeface="Code Pro"/>
                <a:sym typeface="Code Pro"/>
              </a:rPr>
              <a:t>     print(“Item found”)</a:t>
            </a:r>
          </a:p>
          <a:p>
            <a:pPr algn="l">
              <a:lnSpc>
                <a:spcPts val="2816"/>
              </a:lnSpc>
            </a:pPr>
            <a:r>
              <a:rPr lang="en-US" sz="2011">
                <a:solidFill>
                  <a:srgbClr val="000000"/>
                </a:solidFill>
                <a:latin typeface="Code Pro"/>
                <a:ea typeface="Code Pro"/>
                <a:cs typeface="Code Pro"/>
                <a:sym typeface="Code Pro"/>
              </a:rPr>
              <a:t>else:</a:t>
            </a:r>
          </a:p>
          <a:p>
            <a:pPr algn="l">
              <a:lnSpc>
                <a:spcPts val="2816"/>
              </a:lnSpc>
            </a:pPr>
            <a:r>
              <a:rPr lang="en-US" sz="2011">
                <a:solidFill>
                  <a:srgbClr val="000000"/>
                </a:solidFill>
                <a:latin typeface="Code Pro"/>
                <a:ea typeface="Code Pro"/>
                <a:cs typeface="Code Pro"/>
                <a:sym typeface="Code Pro"/>
              </a:rPr>
              <a:t>     print(“Item not found”)</a:t>
            </a:r>
          </a:p>
        </p:txBody>
      </p:sp>
      <p:sp>
        <p:nvSpPr>
          <p:cNvPr id="37" name="TextBox 37"/>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23.2 Binary Search</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58349" y="3836425"/>
            <a:ext cx="3029349" cy="2327442"/>
            <a:chOff x="0" y="0"/>
            <a:chExt cx="951477" cy="731018"/>
          </a:xfrm>
        </p:grpSpPr>
        <p:sp>
          <p:nvSpPr>
            <p:cNvPr id="7" name="Freeform 7"/>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8" name="TextBox 8"/>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987058" y="4349470"/>
            <a:ext cx="1771930" cy="1129904"/>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Creating a linked list</a:t>
            </a:r>
          </a:p>
        </p:txBody>
      </p:sp>
      <p:grpSp>
        <p:nvGrpSpPr>
          <p:cNvPr id="10" name="Group 10"/>
          <p:cNvGrpSpPr/>
          <p:nvPr/>
        </p:nvGrpSpPr>
        <p:grpSpPr>
          <a:xfrm>
            <a:off x="3893366" y="3836425"/>
            <a:ext cx="3029349" cy="2327442"/>
            <a:chOff x="0" y="0"/>
            <a:chExt cx="951477" cy="731018"/>
          </a:xfrm>
        </p:grpSpPr>
        <p:sp>
          <p:nvSpPr>
            <p:cNvPr id="11" name="Freeform 11"/>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2" name="TextBox 12"/>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1121233" y="3836425"/>
            <a:ext cx="3029349" cy="2327442"/>
            <a:chOff x="0" y="0"/>
            <a:chExt cx="951477" cy="731018"/>
          </a:xfrm>
        </p:grpSpPr>
        <p:sp>
          <p:nvSpPr>
            <p:cNvPr id="14" name="Freeform 14"/>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5" name="TextBox 15"/>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1409354" y="3774398"/>
            <a:ext cx="2453108"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Delete a node from an ordered linked list</a:t>
            </a:r>
          </a:p>
        </p:txBody>
      </p:sp>
      <p:grpSp>
        <p:nvGrpSpPr>
          <p:cNvPr id="17" name="Group 17"/>
          <p:cNvGrpSpPr/>
          <p:nvPr/>
        </p:nvGrpSpPr>
        <p:grpSpPr>
          <a:xfrm>
            <a:off x="14653770" y="3836425"/>
            <a:ext cx="3029349" cy="2327442"/>
            <a:chOff x="0" y="0"/>
            <a:chExt cx="951477" cy="731018"/>
          </a:xfrm>
        </p:grpSpPr>
        <p:sp>
          <p:nvSpPr>
            <p:cNvPr id="18" name="Freeform 18"/>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9" name="TextBox 19"/>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14941306" y="3774398"/>
            <a:ext cx="2400640" cy="2280048"/>
          </a:xfrm>
          <a:prstGeom prst="rect">
            <a:avLst/>
          </a:prstGeom>
        </p:spPr>
        <p:txBody>
          <a:bodyPr lIns="0" tIns="0" rIns="0" bIns="0" rtlCol="0" anchor="t">
            <a:spAutoFit/>
          </a:bodyPr>
          <a:lstStyle/>
          <a:p>
            <a:pPr algn="ctr">
              <a:lnSpc>
                <a:spcPts val="4528"/>
              </a:lnSpc>
            </a:pPr>
            <a:r>
              <a:rPr lang="en-US" sz="2515">
                <a:solidFill>
                  <a:srgbClr val="FFFFFF"/>
                </a:solidFill>
                <a:latin typeface="Poppins"/>
                <a:ea typeface="Poppins"/>
                <a:cs typeface="Poppins"/>
                <a:sym typeface="Poppins"/>
              </a:rPr>
              <a:t>Access all nodes stored in the linked list</a:t>
            </a:r>
          </a:p>
        </p:txBody>
      </p:sp>
      <p:sp>
        <p:nvSpPr>
          <p:cNvPr id="21" name="TextBox 21"/>
          <p:cNvSpPr txBox="1"/>
          <p:nvPr/>
        </p:nvSpPr>
        <p:spPr>
          <a:xfrm>
            <a:off x="4073395" y="3774398"/>
            <a:ext cx="2666810"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Insert a new node into an ordered linked list</a:t>
            </a:r>
          </a:p>
        </p:txBody>
      </p:sp>
      <p:grpSp>
        <p:nvGrpSpPr>
          <p:cNvPr id="22" name="Group 22"/>
          <p:cNvGrpSpPr/>
          <p:nvPr/>
        </p:nvGrpSpPr>
        <p:grpSpPr>
          <a:xfrm>
            <a:off x="7498234" y="3836425"/>
            <a:ext cx="3029349" cy="2327442"/>
            <a:chOff x="0" y="0"/>
            <a:chExt cx="951477" cy="731018"/>
          </a:xfrm>
        </p:grpSpPr>
        <p:sp>
          <p:nvSpPr>
            <p:cNvPr id="23" name="Freeform 23"/>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24" name="TextBox 24"/>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7786354" y="3774398"/>
            <a:ext cx="2453108"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Find an element in an ordered linked list</a:t>
            </a:r>
          </a:p>
        </p:txBody>
      </p:sp>
      <p:sp>
        <p:nvSpPr>
          <p:cNvPr id="26" name="TextBox 26"/>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49476" y="2174290"/>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13418" y="2928304"/>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09987" y="1638887"/>
            <a:ext cx="11995363" cy="2674084"/>
            <a:chOff x="0" y="0"/>
            <a:chExt cx="3159272" cy="704285"/>
          </a:xfrm>
        </p:grpSpPr>
        <p:sp>
          <p:nvSpPr>
            <p:cNvPr id="11" name="Freeform 11"/>
            <p:cNvSpPr/>
            <p:nvPr/>
          </p:nvSpPr>
          <p:spPr>
            <a:xfrm>
              <a:off x="0" y="0"/>
              <a:ext cx="3159272" cy="704285"/>
            </a:xfrm>
            <a:custGeom>
              <a:avLst/>
              <a:gdLst/>
              <a:ahLst/>
              <a:cxnLst/>
              <a:rect l="l" t="t" r="r" b="b"/>
              <a:pathLst>
                <a:path w="3159272" h="704285">
                  <a:moveTo>
                    <a:pt x="0" y="0"/>
                  </a:moveTo>
                  <a:lnTo>
                    <a:pt x="3159272" y="0"/>
                  </a:lnTo>
                  <a:lnTo>
                    <a:pt x="3159272" y="704285"/>
                  </a:lnTo>
                  <a:lnTo>
                    <a:pt x="0" y="704285"/>
                  </a:lnTo>
                  <a:close/>
                </a:path>
              </a:pathLst>
            </a:custGeom>
            <a:solidFill>
              <a:srgbClr val="F4F2F2"/>
            </a:solidFill>
          </p:spPr>
          <p:txBody>
            <a:bodyPr/>
            <a:lstStyle/>
            <a:p>
              <a:endParaRPr lang="en-PH"/>
            </a:p>
          </p:txBody>
        </p:sp>
        <p:sp>
          <p:nvSpPr>
            <p:cNvPr id="12" name="TextBox 12"/>
            <p:cNvSpPr txBox="1"/>
            <p:nvPr/>
          </p:nvSpPr>
          <p:spPr>
            <a:xfrm>
              <a:off x="0" y="-28575"/>
              <a:ext cx="3159272" cy="732860"/>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702412" y="6746774"/>
          <a:ext cx="825611" cy="286755"/>
        </p:xfrm>
        <a:graphic>
          <a:graphicData uri="http://schemas.openxmlformats.org/drawingml/2006/table">
            <a:tbl>
              <a:tblPr/>
              <a:tblGrid>
                <a:gridCol w="606311">
                  <a:extLst>
                    <a:ext uri="{9D8B030D-6E8A-4147-A177-3AD203B41FA5}">
                      <a16:colId xmlns:a16="http://schemas.microsoft.com/office/drawing/2014/main" val="20000"/>
                    </a:ext>
                  </a:extLst>
                </a:gridCol>
                <a:gridCol w="219300">
                  <a:extLst>
                    <a:ext uri="{9D8B030D-6E8A-4147-A177-3AD203B41FA5}">
                      <a16:colId xmlns:a16="http://schemas.microsoft.com/office/drawing/2014/main" val="20001"/>
                    </a:ext>
                  </a:extLst>
                </a:gridCol>
              </a:tblGrid>
              <a:tr h="204397">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937072" y="6746774"/>
          <a:ext cx="744017" cy="286755"/>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338952" y="6708209"/>
          <a:ext cx="744017" cy="286755"/>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7151870" y="6971905"/>
            <a:ext cx="676982"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6170022" y="6133893"/>
            <a:ext cx="833443" cy="277004"/>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6337737" y="6149365"/>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sp>
        <p:nvSpPr>
          <p:cNvPr id="21" name="TextBox 21"/>
          <p:cNvSpPr txBox="1"/>
          <p:nvPr/>
        </p:nvSpPr>
        <p:spPr>
          <a:xfrm>
            <a:off x="6100086" y="6526220"/>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2" name="TextBox 22"/>
          <p:cNvSpPr txBox="1"/>
          <p:nvPr/>
        </p:nvSpPr>
        <p:spPr>
          <a:xfrm>
            <a:off x="6973061" y="6552923"/>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sp>
        <p:nvSpPr>
          <p:cNvPr id="23" name="TextBox 23"/>
          <p:cNvSpPr txBox="1"/>
          <p:nvPr/>
        </p:nvSpPr>
        <p:spPr>
          <a:xfrm>
            <a:off x="8334746" y="6548883"/>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4" name="TextBox 24"/>
          <p:cNvSpPr txBox="1"/>
          <p:nvPr/>
        </p:nvSpPr>
        <p:spPr>
          <a:xfrm>
            <a:off x="9207722" y="6575586"/>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10024096" y="6734270"/>
          <a:ext cx="744017" cy="286755"/>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9439802" y="6962897"/>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10421769" y="65363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8" name="TextBox 28"/>
          <p:cNvSpPr txBox="1"/>
          <p:nvPr/>
        </p:nvSpPr>
        <p:spPr>
          <a:xfrm>
            <a:off x="11294745" y="6563081"/>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2292857" y="6725904"/>
          <a:ext cx="744017" cy="286755"/>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3795587" y="6942026"/>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2690531" y="6528012"/>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32" name="TextBox 32"/>
          <p:cNvSpPr txBox="1"/>
          <p:nvPr/>
        </p:nvSpPr>
        <p:spPr>
          <a:xfrm>
            <a:off x="13563507" y="6554715"/>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4736626" y="651316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34" name="TextBox 34"/>
          <p:cNvSpPr txBox="1"/>
          <p:nvPr/>
        </p:nvSpPr>
        <p:spPr>
          <a:xfrm>
            <a:off x="15609602" y="6539872"/>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8374278" y="6123838"/>
            <a:ext cx="833443" cy="277004"/>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8541993" y="613930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10421769" y="6140827"/>
            <a:ext cx="833443" cy="277004"/>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0589484" y="615629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2810768" y="6122406"/>
            <a:ext cx="833443" cy="277004"/>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2978482" y="61378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4799399" y="6122406"/>
            <a:ext cx="833443" cy="277004"/>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4967113" y="61378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sp>
        <p:nvSpPr>
          <p:cNvPr id="51" name="TextBox 51"/>
          <p:cNvSpPr txBox="1"/>
          <p:nvPr/>
        </p:nvSpPr>
        <p:spPr>
          <a:xfrm>
            <a:off x="5883323" y="6794655"/>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8087580" y="6773143"/>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10205007" y="6773143"/>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2473769" y="6764777"/>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Access all nodes stored in the linked list</a:t>
            </a:r>
          </a:p>
        </p:txBody>
      </p:sp>
      <p:grpSp>
        <p:nvGrpSpPr>
          <p:cNvPr id="56" name="Group 56"/>
          <p:cNvGrpSpPr/>
          <p:nvPr/>
        </p:nvGrpSpPr>
        <p:grpSpPr>
          <a:xfrm>
            <a:off x="1249476" y="5056326"/>
            <a:ext cx="2502090" cy="2002063"/>
            <a:chOff x="0" y="0"/>
            <a:chExt cx="700148" cy="560228"/>
          </a:xfrm>
        </p:grpSpPr>
        <p:sp>
          <p:nvSpPr>
            <p:cNvPr id="57" name="Freeform 57"/>
            <p:cNvSpPr/>
            <p:nvPr/>
          </p:nvSpPr>
          <p:spPr>
            <a:xfrm>
              <a:off x="0" y="0"/>
              <a:ext cx="700148" cy="560228"/>
            </a:xfrm>
            <a:custGeom>
              <a:avLst/>
              <a:gdLst/>
              <a:ahLst/>
              <a:cxnLst/>
              <a:rect l="l" t="t" r="r" b="b"/>
              <a:pathLst>
                <a:path w="700148" h="560228">
                  <a:moveTo>
                    <a:pt x="157803" y="0"/>
                  </a:moveTo>
                  <a:lnTo>
                    <a:pt x="542345" y="0"/>
                  </a:lnTo>
                  <a:cubicBezTo>
                    <a:pt x="584197" y="0"/>
                    <a:pt x="624335" y="16626"/>
                    <a:pt x="653929" y="46219"/>
                  </a:cubicBezTo>
                  <a:cubicBezTo>
                    <a:pt x="683523" y="75813"/>
                    <a:pt x="700148" y="115951"/>
                    <a:pt x="700148" y="157803"/>
                  </a:cubicBezTo>
                  <a:lnTo>
                    <a:pt x="700148" y="402425"/>
                  </a:lnTo>
                  <a:cubicBezTo>
                    <a:pt x="700148" y="489577"/>
                    <a:pt x="629497" y="560228"/>
                    <a:pt x="542345" y="560228"/>
                  </a:cubicBezTo>
                  <a:lnTo>
                    <a:pt x="157803" y="560228"/>
                  </a:lnTo>
                  <a:cubicBezTo>
                    <a:pt x="70651" y="560228"/>
                    <a:pt x="0" y="489577"/>
                    <a:pt x="0" y="402425"/>
                  </a:cubicBezTo>
                  <a:lnTo>
                    <a:pt x="0" y="157803"/>
                  </a:lnTo>
                  <a:cubicBezTo>
                    <a:pt x="0" y="70651"/>
                    <a:pt x="70651" y="0"/>
                    <a:pt x="157803"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605711" y="5565946"/>
            <a:ext cx="1789620" cy="995111"/>
          </a:xfrm>
          <a:prstGeom prst="rect">
            <a:avLst/>
          </a:prstGeom>
        </p:spPr>
        <p:txBody>
          <a:bodyPr lIns="0" tIns="0" rIns="0" bIns="0" rtlCol="0" anchor="t">
            <a:spAutoFit/>
          </a:bodyPr>
          <a:lstStyle/>
          <a:p>
            <a:pPr algn="ctr">
              <a:lnSpc>
                <a:spcPts val="3995"/>
              </a:lnSpc>
            </a:pPr>
            <a:r>
              <a:rPr lang="en-US" sz="2853">
                <a:solidFill>
                  <a:srgbClr val="000000"/>
                </a:solidFill>
                <a:latin typeface="Alatsi"/>
                <a:ea typeface="Alatsi"/>
                <a:cs typeface="Alatsi"/>
                <a:sym typeface="Alatsi"/>
              </a:rPr>
              <a:t>Diagram View</a:t>
            </a:r>
          </a:p>
        </p:txBody>
      </p:sp>
      <p:sp>
        <p:nvSpPr>
          <p:cNvPr id="60" name="TextBox 60"/>
          <p:cNvSpPr txBox="1"/>
          <p:nvPr/>
        </p:nvSpPr>
        <p:spPr>
          <a:xfrm>
            <a:off x="4779389" y="1854763"/>
            <a:ext cx="7298945" cy="2036183"/>
          </a:xfrm>
          <a:prstGeom prst="rect">
            <a:avLst/>
          </a:prstGeom>
        </p:spPr>
        <p:txBody>
          <a:bodyPr lIns="0" tIns="0" rIns="0" bIns="0" rtlCol="0" anchor="t">
            <a:spAutoFit/>
          </a:bodyPr>
          <a:lstStyle/>
          <a:p>
            <a:pPr algn="l">
              <a:lnSpc>
                <a:spcPts val="3269"/>
              </a:lnSpc>
            </a:pPr>
            <a:r>
              <a:rPr lang="en-US" sz="2335" b="1">
                <a:solidFill>
                  <a:srgbClr val="642EC7"/>
                </a:solidFill>
                <a:latin typeface="Code Pro Bold"/>
                <a:ea typeface="Code Pro Bold"/>
                <a:cs typeface="Code Pro Bold"/>
                <a:sym typeface="Code Pro Bold"/>
              </a:rPr>
              <a:t>current_node = head </a:t>
            </a:r>
          </a:p>
          <a:p>
            <a:pPr algn="l">
              <a:lnSpc>
                <a:spcPts val="3269"/>
              </a:lnSpc>
            </a:pPr>
            <a:r>
              <a:rPr lang="en-US" sz="2335">
                <a:solidFill>
                  <a:srgbClr val="000000"/>
                </a:solidFill>
                <a:latin typeface="Code Pro"/>
                <a:ea typeface="Code Pro"/>
                <a:cs typeface="Code Pro"/>
                <a:sym typeface="Code Pro"/>
              </a:rPr>
              <a:t>while current_node is not None: </a:t>
            </a:r>
          </a:p>
          <a:p>
            <a:pPr algn="l">
              <a:lnSpc>
                <a:spcPts val="3269"/>
              </a:lnSpc>
            </a:pPr>
            <a:r>
              <a:rPr lang="en-US" sz="2335">
                <a:solidFill>
                  <a:srgbClr val="000000"/>
                </a:solidFill>
                <a:latin typeface="Code Pro"/>
                <a:ea typeface="Code Pro"/>
                <a:cs typeface="Code Pro"/>
                <a:sym typeface="Code Pro"/>
              </a:rPr>
              <a:t>           print(current_node.data, end=" -&gt; ") </a:t>
            </a:r>
          </a:p>
          <a:p>
            <a:pPr algn="l">
              <a:lnSpc>
                <a:spcPts val="3269"/>
              </a:lnSpc>
            </a:pPr>
            <a:r>
              <a:rPr lang="en-US" sz="2335">
                <a:solidFill>
                  <a:srgbClr val="000000"/>
                </a:solidFill>
                <a:latin typeface="Code Pro"/>
                <a:ea typeface="Code Pro"/>
                <a:cs typeface="Code Pro"/>
                <a:sym typeface="Code Pro"/>
              </a:rPr>
              <a:t>           current_node = current_node.next_node </a:t>
            </a:r>
          </a:p>
          <a:p>
            <a:pPr algn="l">
              <a:lnSpc>
                <a:spcPts val="3269"/>
              </a:lnSpc>
            </a:pPr>
            <a:endParaRPr lang="en-US" sz="2335">
              <a:solidFill>
                <a:srgbClr val="000000"/>
              </a:solidFill>
              <a:latin typeface="Code Pro"/>
              <a:ea typeface="Code Pro"/>
              <a:cs typeface="Code Pro"/>
              <a:sym typeface="Code Pro"/>
            </a:endParaRPr>
          </a:p>
        </p:txBody>
      </p:sp>
      <p:sp>
        <p:nvSpPr>
          <p:cNvPr id="61" name="Freeform 61"/>
          <p:cNvSpPr/>
          <p:nvPr/>
        </p:nvSpPr>
        <p:spPr>
          <a:xfrm rot="3231231">
            <a:off x="5422499" y="5638301"/>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2" name="TextBox 62"/>
          <p:cNvSpPr txBox="1"/>
          <p:nvPr/>
        </p:nvSpPr>
        <p:spPr>
          <a:xfrm>
            <a:off x="4129867" y="4917548"/>
            <a:ext cx="2207870" cy="402660"/>
          </a:xfrm>
          <a:prstGeom prst="rect">
            <a:avLst/>
          </a:prstGeom>
        </p:spPr>
        <p:txBody>
          <a:bodyPr lIns="0" tIns="0" rIns="0" bIns="0" rtlCol="0" anchor="t">
            <a:spAutoFit/>
          </a:bodyPr>
          <a:lstStyle/>
          <a:p>
            <a:pPr algn="ctr">
              <a:lnSpc>
                <a:spcPts val="3452"/>
              </a:lnSpc>
              <a:spcBef>
                <a:spcPct val="0"/>
              </a:spcBef>
            </a:pPr>
            <a:r>
              <a:rPr lang="en-US" sz="2466" b="1">
                <a:solidFill>
                  <a:srgbClr val="000000"/>
                </a:solidFill>
                <a:latin typeface="Open Sans Bold"/>
                <a:ea typeface="Open Sans Bold"/>
                <a:cs typeface="Open Sans Bold"/>
                <a:sym typeface="Open Sans Bold"/>
              </a:rPr>
              <a:t>head</a:t>
            </a:r>
          </a:p>
        </p:txBody>
      </p:sp>
      <p:sp>
        <p:nvSpPr>
          <p:cNvPr id="63" name="AutoShape 63"/>
          <p:cNvSpPr/>
          <p:nvPr/>
        </p:nvSpPr>
        <p:spPr>
          <a:xfrm>
            <a:off x="11574854" y="6973152"/>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64" name="Freeform 64"/>
          <p:cNvSpPr/>
          <p:nvPr/>
        </p:nvSpPr>
        <p:spPr>
          <a:xfrm rot="7767527">
            <a:off x="6708802" y="5504042"/>
            <a:ext cx="653575" cy="275318"/>
          </a:xfrm>
          <a:custGeom>
            <a:avLst/>
            <a:gdLst/>
            <a:ahLst/>
            <a:cxnLst/>
            <a:rect l="l" t="t" r="r" b="b"/>
            <a:pathLst>
              <a:path w="653575" h="275318">
                <a:moveTo>
                  <a:pt x="0" y="0"/>
                </a:moveTo>
                <a:lnTo>
                  <a:pt x="653575" y="0"/>
                </a:lnTo>
                <a:lnTo>
                  <a:pt x="653575" y="275318"/>
                </a:lnTo>
                <a:lnTo>
                  <a:pt x="0" y="275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65" name="TextBox 65"/>
          <p:cNvSpPr txBox="1"/>
          <p:nvPr/>
        </p:nvSpPr>
        <p:spPr>
          <a:xfrm>
            <a:off x="6495728" y="4883155"/>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grpSp>
        <p:nvGrpSpPr>
          <p:cNvPr id="66" name="Group 66"/>
          <p:cNvGrpSpPr/>
          <p:nvPr/>
        </p:nvGrpSpPr>
        <p:grpSpPr>
          <a:xfrm>
            <a:off x="1249476" y="7896589"/>
            <a:ext cx="2502090" cy="2002063"/>
            <a:chOff x="0" y="0"/>
            <a:chExt cx="700148" cy="560228"/>
          </a:xfrm>
        </p:grpSpPr>
        <p:sp>
          <p:nvSpPr>
            <p:cNvPr id="67" name="Freeform 67"/>
            <p:cNvSpPr/>
            <p:nvPr/>
          </p:nvSpPr>
          <p:spPr>
            <a:xfrm>
              <a:off x="0" y="0"/>
              <a:ext cx="700148" cy="560228"/>
            </a:xfrm>
            <a:custGeom>
              <a:avLst/>
              <a:gdLst/>
              <a:ahLst/>
              <a:cxnLst/>
              <a:rect l="l" t="t" r="r" b="b"/>
              <a:pathLst>
                <a:path w="700148" h="560228">
                  <a:moveTo>
                    <a:pt x="157803" y="0"/>
                  </a:moveTo>
                  <a:lnTo>
                    <a:pt x="542345" y="0"/>
                  </a:lnTo>
                  <a:cubicBezTo>
                    <a:pt x="584197" y="0"/>
                    <a:pt x="624335" y="16626"/>
                    <a:pt x="653929" y="46219"/>
                  </a:cubicBezTo>
                  <a:cubicBezTo>
                    <a:pt x="683523" y="75813"/>
                    <a:pt x="700148" y="115951"/>
                    <a:pt x="700148" y="157803"/>
                  </a:cubicBezTo>
                  <a:lnTo>
                    <a:pt x="700148" y="402425"/>
                  </a:lnTo>
                  <a:cubicBezTo>
                    <a:pt x="700148" y="489577"/>
                    <a:pt x="629497" y="560228"/>
                    <a:pt x="542345" y="560228"/>
                  </a:cubicBezTo>
                  <a:lnTo>
                    <a:pt x="157803" y="560228"/>
                  </a:lnTo>
                  <a:cubicBezTo>
                    <a:pt x="70651" y="560228"/>
                    <a:pt x="0" y="489577"/>
                    <a:pt x="0" y="402425"/>
                  </a:cubicBezTo>
                  <a:lnTo>
                    <a:pt x="0" y="157803"/>
                  </a:lnTo>
                  <a:cubicBezTo>
                    <a:pt x="0" y="70651"/>
                    <a:pt x="70651" y="0"/>
                    <a:pt x="157803"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8" name="TextBox 6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510142" y="8624101"/>
            <a:ext cx="1789620" cy="489888"/>
          </a:xfrm>
          <a:prstGeom prst="rect">
            <a:avLst/>
          </a:prstGeom>
        </p:spPr>
        <p:txBody>
          <a:bodyPr lIns="0" tIns="0" rIns="0" bIns="0" rtlCol="0" anchor="t">
            <a:spAutoFit/>
          </a:bodyPr>
          <a:lstStyle/>
          <a:p>
            <a:pPr algn="ctr">
              <a:lnSpc>
                <a:spcPts val="3995"/>
              </a:lnSpc>
            </a:pPr>
            <a:r>
              <a:rPr lang="en-US" sz="2853">
                <a:solidFill>
                  <a:srgbClr val="000000"/>
                </a:solidFill>
                <a:latin typeface="Alatsi"/>
                <a:ea typeface="Alatsi"/>
                <a:cs typeface="Alatsi"/>
                <a:sym typeface="Alatsi"/>
              </a:rPr>
              <a:t>Output</a:t>
            </a:r>
          </a:p>
        </p:txBody>
      </p:sp>
      <p:grpSp>
        <p:nvGrpSpPr>
          <p:cNvPr id="70" name="Group 70"/>
          <p:cNvGrpSpPr/>
          <p:nvPr/>
        </p:nvGrpSpPr>
        <p:grpSpPr>
          <a:xfrm>
            <a:off x="4632278" y="7941020"/>
            <a:ext cx="11973071" cy="2002063"/>
            <a:chOff x="0" y="0"/>
            <a:chExt cx="3350368" cy="560228"/>
          </a:xfrm>
        </p:grpSpPr>
        <p:sp>
          <p:nvSpPr>
            <p:cNvPr id="71" name="Freeform 71"/>
            <p:cNvSpPr/>
            <p:nvPr/>
          </p:nvSpPr>
          <p:spPr>
            <a:xfrm>
              <a:off x="0" y="0"/>
              <a:ext cx="3350368" cy="560228"/>
            </a:xfrm>
            <a:custGeom>
              <a:avLst/>
              <a:gdLst/>
              <a:ahLst/>
              <a:cxnLst/>
              <a:rect l="l" t="t" r="r" b="b"/>
              <a:pathLst>
                <a:path w="3350368" h="560228">
                  <a:moveTo>
                    <a:pt x="32977" y="0"/>
                  </a:moveTo>
                  <a:lnTo>
                    <a:pt x="3317391" y="0"/>
                  </a:lnTo>
                  <a:cubicBezTo>
                    <a:pt x="3335604" y="0"/>
                    <a:pt x="3350368" y="14764"/>
                    <a:pt x="3350368" y="32977"/>
                  </a:cubicBezTo>
                  <a:lnTo>
                    <a:pt x="3350368" y="527251"/>
                  </a:lnTo>
                  <a:cubicBezTo>
                    <a:pt x="3350368" y="535997"/>
                    <a:pt x="3346894" y="544385"/>
                    <a:pt x="3340710" y="550569"/>
                  </a:cubicBezTo>
                  <a:cubicBezTo>
                    <a:pt x="3334525" y="556753"/>
                    <a:pt x="3326137" y="560228"/>
                    <a:pt x="3317391" y="560228"/>
                  </a:cubicBezTo>
                  <a:lnTo>
                    <a:pt x="32977" y="560228"/>
                  </a:lnTo>
                  <a:cubicBezTo>
                    <a:pt x="24231" y="560228"/>
                    <a:pt x="15843" y="556753"/>
                    <a:pt x="9659" y="550569"/>
                  </a:cubicBezTo>
                  <a:cubicBezTo>
                    <a:pt x="3474" y="544385"/>
                    <a:pt x="0" y="535997"/>
                    <a:pt x="0" y="527251"/>
                  </a:cubicBezTo>
                  <a:lnTo>
                    <a:pt x="0" y="32977"/>
                  </a:lnTo>
                  <a:cubicBezTo>
                    <a:pt x="0" y="24231"/>
                    <a:pt x="3474" y="15843"/>
                    <a:pt x="9659" y="9659"/>
                  </a:cubicBezTo>
                  <a:cubicBezTo>
                    <a:pt x="15843" y="3474"/>
                    <a:pt x="24231" y="0"/>
                    <a:pt x="32977" y="0"/>
                  </a:cubicBezTo>
                  <a:close/>
                </a:path>
              </a:pathLst>
            </a:custGeom>
            <a:solidFill>
              <a:srgbClr val="000000"/>
            </a:solidFill>
          </p:spPr>
          <p:txBody>
            <a:bodyPr/>
            <a:lstStyle/>
            <a:p>
              <a:endParaRPr lang="en-PH"/>
            </a:p>
          </p:txBody>
        </p:sp>
        <p:sp>
          <p:nvSpPr>
            <p:cNvPr id="72" name="TextBox 72"/>
            <p:cNvSpPr txBox="1"/>
            <p:nvPr/>
          </p:nvSpPr>
          <p:spPr>
            <a:xfrm>
              <a:off x="0" y="-28575"/>
              <a:ext cx="3350368" cy="588803"/>
            </a:xfrm>
            <a:prstGeom prst="rect">
              <a:avLst/>
            </a:prstGeom>
          </p:spPr>
          <p:txBody>
            <a:bodyPr lIns="50800" tIns="50800" rIns="50800" bIns="50800" rtlCol="0" anchor="ctr"/>
            <a:lstStyle/>
            <a:p>
              <a:pPr algn="ctr">
                <a:lnSpc>
                  <a:spcPts val="2595"/>
                </a:lnSpc>
              </a:pPr>
              <a:endParaRPr/>
            </a:p>
          </p:txBody>
        </p:sp>
      </p:grpSp>
      <p:sp>
        <p:nvSpPr>
          <p:cNvPr id="76" name="TextBox 76"/>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49476" y="2174290"/>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13418" y="2928304"/>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09987" y="1638887"/>
            <a:ext cx="11995363" cy="2674084"/>
            <a:chOff x="0" y="0"/>
            <a:chExt cx="3159272" cy="704285"/>
          </a:xfrm>
        </p:grpSpPr>
        <p:sp>
          <p:nvSpPr>
            <p:cNvPr id="11" name="Freeform 11"/>
            <p:cNvSpPr/>
            <p:nvPr/>
          </p:nvSpPr>
          <p:spPr>
            <a:xfrm>
              <a:off x="0" y="0"/>
              <a:ext cx="3159272" cy="704285"/>
            </a:xfrm>
            <a:custGeom>
              <a:avLst/>
              <a:gdLst/>
              <a:ahLst/>
              <a:cxnLst/>
              <a:rect l="l" t="t" r="r" b="b"/>
              <a:pathLst>
                <a:path w="3159272" h="704285">
                  <a:moveTo>
                    <a:pt x="0" y="0"/>
                  </a:moveTo>
                  <a:lnTo>
                    <a:pt x="3159272" y="0"/>
                  </a:lnTo>
                  <a:lnTo>
                    <a:pt x="3159272" y="704285"/>
                  </a:lnTo>
                  <a:lnTo>
                    <a:pt x="0" y="704285"/>
                  </a:lnTo>
                  <a:close/>
                </a:path>
              </a:pathLst>
            </a:custGeom>
            <a:solidFill>
              <a:srgbClr val="F4F2F2"/>
            </a:solidFill>
          </p:spPr>
          <p:txBody>
            <a:bodyPr/>
            <a:lstStyle/>
            <a:p>
              <a:endParaRPr lang="en-PH"/>
            </a:p>
          </p:txBody>
        </p:sp>
        <p:sp>
          <p:nvSpPr>
            <p:cNvPr id="12" name="TextBox 12"/>
            <p:cNvSpPr txBox="1"/>
            <p:nvPr/>
          </p:nvSpPr>
          <p:spPr>
            <a:xfrm>
              <a:off x="0" y="-28575"/>
              <a:ext cx="3159272" cy="732860"/>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702412" y="6746774"/>
          <a:ext cx="825612" cy="204397"/>
        </p:xfrm>
        <a:graphic>
          <a:graphicData uri="http://schemas.openxmlformats.org/drawingml/2006/table">
            <a:tbl>
              <a:tblPr/>
              <a:tblGrid>
                <a:gridCol w="606311">
                  <a:extLst>
                    <a:ext uri="{9D8B030D-6E8A-4147-A177-3AD203B41FA5}">
                      <a16:colId xmlns:a16="http://schemas.microsoft.com/office/drawing/2014/main" val="20000"/>
                    </a:ext>
                  </a:extLst>
                </a:gridCol>
                <a:gridCol w="219300">
                  <a:extLst>
                    <a:ext uri="{9D8B030D-6E8A-4147-A177-3AD203B41FA5}">
                      <a16:colId xmlns:a16="http://schemas.microsoft.com/office/drawing/2014/main" val="20001"/>
                    </a:ext>
                  </a:extLst>
                </a:gridCol>
              </a:tblGrid>
              <a:tr h="204397">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937072" y="6746774"/>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338952" y="6708209"/>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7151870" y="6971905"/>
            <a:ext cx="676982"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6170022" y="6133893"/>
            <a:ext cx="833443" cy="277004"/>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6337737" y="6149365"/>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sp>
        <p:nvSpPr>
          <p:cNvPr id="21" name="TextBox 21"/>
          <p:cNvSpPr txBox="1"/>
          <p:nvPr/>
        </p:nvSpPr>
        <p:spPr>
          <a:xfrm>
            <a:off x="6100086" y="6526220"/>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2" name="TextBox 22"/>
          <p:cNvSpPr txBox="1"/>
          <p:nvPr/>
        </p:nvSpPr>
        <p:spPr>
          <a:xfrm>
            <a:off x="6973061" y="6552923"/>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sp>
        <p:nvSpPr>
          <p:cNvPr id="23" name="TextBox 23"/>
          <p:cNvSpPr txBox="1"/>
          <p:nvPr/>
        </p:nvSpPr>
        <p:spPr>
          <a:xfrm>
            <a:off x="8334746" y="6548883"/>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4" name="TextBox 24"/>
          <p:cNvSpPr txBox="1"/>
          <p:nvPr/>
        </p:nvSpPr>
        <p:spPr>
          <a:xfrm>
            <a:off x="9207722" y="6575586"/>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10024096" y="6734270"/>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9439802" y="6962897"/>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10421769" y="65363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8" name="TextBox 28"/>
          <p:cNvSpPr txBox="1"/>
          <p:nvPr/>
        </p:nvSpPr>
        <p:spPr>
          <a:xfrm>
            <a:off x="11294745" y="6563081"/>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2292857" y="6725904"/>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3795587" y="6942026"/>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2690531" y="6528012"/>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32" name="TextBox 32"/>
          <p:cNvSpPr txBox="1"/>
          <p:nvPr/>
        </p:nvSpPr>
        <p:spPr>
          <a:xfrm>
            <a:off x="13563507" y="6554715"/>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4736626" y="651316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34" name="TextBox 34"/>
          <p:cNvSpPr txBox="1"/>
          <p:nvPr/>
        </p:nvSpPr>
        <p:spPr>
          <a:xfrm>
            <a:off x="15609602" y="6539872"/>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8374278" y="6123838"/>
            <a:ext cx="833443" cy="277004"/>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8541993" y="613930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10421769" y="6140827"/>
            <a:ext cx="833443" cy="277004"/>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0589484" y="615629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2810768" y="6122406"/>
            <a:ext cx="833443" cy="277004"/>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2978482" y="61378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4799399" y="6122406"/>
            <a:ext cx="833443" cy="277004"/>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4967113" y="61378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sp>
        <p:nvSpPr>
          <p:cNvPr id="51" name="TextBox 51"/>
          <p:cNvSpPr txBox="1"/>
          <p:nvPr/>
        </p:nvSpPr>
        <p:spPr>
          <a:xfrm>
            <a:off x="5883323" y="6794655"/>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8087580" y="6773143"/>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10205007" y="6773143"/>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2473769" y="6764777"/>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Access all nodes stored in the linked list</a:t>
            </a:r>
          </a:p>
        </p:txBody>
      </p:sp>
      <p:grpSp>
        <p:nvGrpSpPr>
          <p:cNvPr id="56" name="Group 56"/>
          <p:cNvGrpSpPr/>
          <p:nvPr/>
        </p:nvGrpSpPr>
        <p:grpSpPr>
          <a:xfrm>
            <a:off x="1249476" y="5056326"/>
            <a:ext cx="2502090" cy="2002063"/>
            <a:chOff x="0" y="0"/>
            <a:chExt cx="700148" cy="560228"/>
          </a:xfrm>
        </p:grpSpPr>
        <p:sp>
          <p:nvSpPr>
            <p:cNvPr id="57" name="Freeform 57"/>
            <p:cNvSpPr/>
            <p:nvPr/>
          </p:nvSpPr>
          <p:spPr>
            <a:xfrm>
              <a:off x="0" y="0"/>
              <a:ext cx="700148" cy="560228"/>
            </a:xfrm>
            <a:custGeom>
              <a:avLst/>
              <a:gdLst/>
              <a:ahLst/>
              <a:cxnLst/>
              <a:rect l="l" t="t" r="r" b="b"/>
              <a:pathLst>
                <a:path w="700148" h="560228">
                  <a:moveTo>
                    <a:pt x="157803" y="0"/>
                  </a:moveTo>
                  <a:lnTo>
                    <a:pt x="542345" y="0"/>
                  </a:lnTo>
                  <a:cubicBezTo>
                    <a:pt x="584197" y="0"/>
                    <a:pt x="624335" y="16626"/>
                    <a:pt x="653929" y="46219"/>
                  </a:cubicBezTo>
                  <a:cubicBezTo>
                    <a:pt x="683523" y="75813"/>
                    <a:pt x="700148" y="115951"/>
                    <a:pt x="700148" y="157803"/>
                  </a:cubicBezTo>
                  <a:lnTo>
                    <a:pt x="700148" y="402425"/>
                  </a:lnTo>
                  <a:cubicBezTo>
                    <a:pt x="700148" y="489577"/>
                    <a:pt x="629497" y="560228"/>
                    <a:pt x="542345" y="560228"/>
                  </a:cubicBezTo>
                  <a:lnTo>
                    <a:pt x="157803" y="560228"/>
                  </a:lnTo>
                  <a:cubicBezTo>
                    <a:pt x="70651" y="560228"/>
                    <a:pt x="0" y="489577"/>
                    <a:pt x="0" y="402425"/>
                  </a:cubicBezTo>
                  <a:lnTo>
                    <a:pt x="0" y="157803"/>
                  </a:lnTo>
                  <a:cubicBezTo>
                    <a:pt x="0" y="70651"/>
                    <a:pt x="70651" y="0"/>
                    <a:pt x="157803"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605711" y="5565946"/>
            <a:ext cx="1789620" cy="995111"/>
          </a:xfrm>
          <a:prstGeom prst="rect">
            <a:avLst/>
          </a:prstGeom>
        </p:spPr>
        <p:txBody>
          <a:bodyPr lIns="0" tIns="0" rIns="0" bIns="0" rtlCol="0" anchor="t">
            <a:spAutoFit/>
          </a:bodyPr>
          <a:lstStyle/>
          <a:p>
            <a:pPr algn="ctr">
              <a:lnSpc>
                <a:spcPts val="3995"/>
              </a:lnSpc>
            </a:pPr>
            <a:r>
              <a:rPr lang="en-US" sz="2853">
                <a:solidFill>
                  <a:srgbClr val="000000"/>
                </a:solidFill>
                <a:latin typeface="Alatsi"/>
                <a:ea typeface="Alatsi"/>
                <a:cs typeface="Alatsi"/>
                <a:sym typeface="Alatsi"/>
              </a:rPr>
              <a:t>Diagram View</a:t>
            </a:r>
          </a:p>
        </p:txBody>
      </p:sp>
      <p:sp>
        <p:nvSpPr>
          <p:cNvPr id="60" name="TextBox 60"/>
          <p:cNvSpPr txBox="1"/>
          <p:nvPr/>
        </p:nvSpPr>
        <p:spPr>
          <a:xfrm>
            <a:off x="4779389" y="1854763"/>
            <a:ext cx="7298945" cy="2036183"/>
          </a:xfrm>
          <a:prstGeom prst="rect">
            <a:avLst/>
          </a:prstGeom>
        </p:spPr>
        <p:txBody>
          <a:bodyPr lIns="0" tIns="0" rIns="0" bIns="0" rtlCol="0" anchor="t">
            <a:spAutoFit/>
          </a:bodyPr>
          <a:lstStyle/>
          <a:p>
            <a:pPr algn="l">
              <a:lnSpc>
                <a:spcPts val="3269"/>
              </a:lnSpc>
            </a:pPr>
            <a:r>
              <a:rPr lang="en-US" sz="2335">
                <a:solidFill>
                  <a:srgbClr val="000000"/>
                </a:solidFill>
                <a:latin typeface="Code Pro"/>
                <a:ea typeface="Code Pro"/>
                <a:cs typeface="Code Pro"/>
                <a:sym typeface="Code Pro"/>
              </a:rPr>
              <a:t>current_node = head </a:t>
            </a:r>
          </a:p>
          <a:p>
            <a:pPr algn="l">
              <a:lnSpc>
                <a:spcPts val="3269"/>
              </a:lnSpc>
            </a:pPr>
            <a:r>
              <a:rPr lang="en-US" sz="2335" b="1">
                <a:solidFill>
                  <a:srgbClr val="642EC7"/>
                </a:solidFill>
                <a:latin typeface="Code Pro Bold"/>
                <a:ea typeface="Code Pro Bold"/>
                <a:cs typeface="Code Pro Bold"/>
                <a:sym typeface="Code Pro Bold"/>
              </a:rPr>
              <a:t>while current_node is not None: </a:t>
            </a:r>
          </a:p>
          <a:p>
            <a:pPr algn="l">
              <a:lnSpc>
                <a:spcPts val="3269"/>
              </a:lnSpc>
            </a:pPr>
            <a:r>
              <a:rPr lang="en-US" sz="2335" b="1">
                <a:solidFill>
                  <a:srgbClr val="642EC7"/>
                </a:solidFill>
                <a:latin typeface="Code Pro Bold"/>
                <a:ea typeface="Code Pro Bold"/>
                <a:cs typeface="Code Pro Bold"/>
                <a:sym typeface="Code Pro Bold"/>
              </a:rPr>
              <a:t>           print(current_node.data, end=" -&gt; ") </a:t>
            </a:r>
          </a:p>
          <a:p>
            <a:pPr algn="l">
              <a:lnSpc>
                <a:spcPts val="3269"/>
              </a:lnSpc>
            </a:pPr>
            <a:r>
              <a:rPr lang="en-US" sz="2335" b="1">
                <a:solidFill>
                  <a:srgbClr val="642EC7"/>
                </a:solidFill>
                <a:latin typeface="Code Pro Bold"/>
                <a:ea typeface="Code Pro Bold"/>
                <a:cs typeface="Code Pro Bold"/>
                <a:sym typeface="Code Pro Bold"/>
              </a:rPr>
              <a:t>           current_node = current_node.next_node </a:t>
            </a:r>
          </a:p>
          <a:p>
            <a:pPr algn="l">
              <a:lnSpc>
                <a:spcPts val="3269"/>
              </a:lnSpc>
            </a:pPr>
            <a:endParaRPr lang="en-US" sz="2335" b="1">
              <a:solidFill>
                <a:srgbClr val="642EC7"/>
              </a:solidFill>
              <a:latin typeface="Code Pro Bold"/>
              <a:ea typeface="Code Pro Bold"/>
              <a:cs typeface="Code Pro Bold"/>
              <a:sym typeface="Code Pro Bold"/>
            </a:endParaRPr>
          </a:p>
        </p:txBody>
      </p:sp>
      <p:sp>
        <p:nvSpPr>
          <p:cNvPr id="61" name="Freeform 61"/>
          <p:cNvSpPr/>
          <p:nvPr/>
        </p:nvSpPr>
        <p:spPr>
          <a:xfrm rot="3231231">
            <a:off x="5422499" y="5638301"/>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2" name="TextBox 62"/>
          <p:cNvSpPr txBox="1"/>
          <p:nvPr/>
        </p:nvSpPr>
        <p:spPr>
          <a:xfrm>
            <a:off x="4129867" y="4917548"/>
            <a:ext cx="2207870" cy="402660"/>
          </a:xfrm>
          <a:prstGeom prst="rect">
            <a:avLst/>
          </a:prstGeom>
        </p:spPr>
        <p:txBody>
          <a:bodyPr lIns="0" tIns="0" rIns="0" bIns="0" rtlCol="0" anchor="t">
            <a:spAutoFit/>
          </a:bodyPr>
          <a:lstStyle/>
          <a:p>
            <a:pPr algn="ctr">
              <a:lnSpc>
                <a:spcPts val="3452"/>
              </a:lnSpc>
              <a:spcBef>
                <a:spcPct val="0"/>
              </a:spcBef>
            </a:pPr>
            <a:r>
              <a:rPr lang="en-US" sz="2466" b="1">
                <a:solidFill>
                  <a:srgbClr val="000000"/>
                </a:solidFill>
                <a:latin typeface="Open Sans Bold"/>
                <a:ea typeface="Open Sans Bold"/>
                <a:cs typeface="Open Sans Bold"/>
                <a:sym typeface="Open Sans Bold"/>
              </a:rPr>
              <a:t>head</a:t>
            </a:r>
          </a:p>
        </p:txBody>
      </p:sp>
      <p:sp>
        <p:nvSpPr>
          <p:cNvPr id="63" name="AutoShape 63"/>
          <p:cNvSpPr/>
          <p:nvPr/>
        </p:nvSpPr>
        <p:spPr>
          <a:xfrm>
            <a:off x="11574854" y="6973152"/>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64" name="Freeform 64"/>
          <p:cNvSpPr/>
          <p:nvPr/>
        </p:nvSpPr>
        <p:spPr>
          <a:xfrm rot="7767527">
            <a:off x="6708802" y="5504042"/>
            <a:ext cx="653575" cy="275318"/>
          </a:xfrm>
          <a:custGeom>
            <a:avLst/>
            <a:gdLst/>
            <a:ahLst/>
            <a:cxnLst/>
            <a:rect l="l" t="t" r="r" b="b"/>
            <a:pathLst>
              <a:path w="653575" h="275318">
                <a:moveTo>
                  <a:pt x="0" y="0"/>
                </a:moveTo>
                <a:lnTo>
                  <a:pt x="653575" y="0"/>
                </a:lnTo>
                <a:lnTo>
                  <a:pt x="653575" y="275318"/>
                </a:lnTo>
                <a:lnTo>
                  <a:pt x="0" y="275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65" name="TextBox 65"/>
          <p:cNvSpPr txBox="1"/>
          <p:nvPr/>
        </p:nvSpPr>
        <p:spPr>
          <a:xfrm>
            <a:off x="6495728" y="4883155"/>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grpSp>
        <p:nvGrpSpPr>
          <p:cNvPr id="66" name="Group 66"/>
          <p:cNvGrpSpPr/>
          <p:nvPr/>
        </p:nvGrpSpPr>
        <p:grpSpPr>
          <a:xfrm>
            <a:off x="1249476" y="7896589"/>
            <a:ext cx="2502090" cy="2002063"/>
            <a:chOff x="0" y="0"/>
            <a:chExt cx="700148" cy="560228"/>
          </a:xfrm>
        </p:grpSpPr>
        <p:sp>
          <p:nvSpPr>
            <p:cNvPr id="67" name="Freeform 67"/>
            <p:cNvSpPr/>
            <p:nvPr/>
          </p:nvSpPr>
          <p:spPr>
            <a:xfrm>
              <a:off x="0" y="0"/>
              <a:ext cx="700148" cy="560228"/>
            </a:xfrm>
            <a:custGeom>
              <a:avLst/>
              <a:gdLst/>
              <a:ahLst/>
              <a:cxnLst/>
              <a:rect l="l" t="t" r="r" b="b"/>
              <a:pathLst>
                <a:path w="700148" h="560228">
                  <a:moveTo>
                    <a:pt x="157803" y="0"/>
                  </a:moveTo>
                  <a:lnTo>
                    <a:pt x="542345" y="0"/>
                  </a:lnTo>
                  <a:cubicBezTo>
                    <a:pt x="584197" y="0"/>
                    <a:pt x="624335" y="16626"/>
                    <a:pt x="653929" y="46219"/>
                  </a:cubicBezTo>
                  <a:cubicBezTo>
                    <a:pt x="683523" y="75813"/>
                    <a:pt x="700148" y="115951"/>
                    <a:pt x="700148" y="157803"/>
                  </a:cubicBezTo>
                  <a:lnTo>
                    <a:pt x="700148" y="402425"/>
                  </a:lnTo>
                  <a:cubicBezTo>
                    <a:pt x="700148" y="489577"/>
                    <a:pt x="629497" y="560228"/>
                    <a:pt x="542345" y="560228"/>
                  </a:cubicBezTo>
                  <a:lnTo>
                    <a:pt x="157803" y="560228"/>
                  </a:lnTo>
                  <a:cubicBezTo>
                    <a:pt x="70651" y="560228"/>
                    <a:pt x="0" y="489577"/>
                    <a:pt x="0" y="402425"/>
                  </a:cubicBezTo>
                  <a:lnTo>
                    <a:pt x="0" y="157803"/>
                  </a:lnTo>
                  <a:cubicBezTo>
                    <a:pt x="0" y="70651"/>
                    <a:pt x="70651" y="0"/>
                    <a:pt x="157803"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8" name="TextBox 6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510142" y="8624101"/>
            <a:ext cx="1789620" cy="489888"/>
          </a:xfrm>
          <a:prstGeom prst="rect">
            <a:avLst/>
          </a:prstGeom>
        </p:spPr>
        <p:txBody>
          <a:bodyPr lIns="0" tIns="0" rIns="0" bIns="0" rtlCol="0" anchor="t">
            <a:spAutoFit/>
          </a:bodyPr>
          <a:lstStyle/>
          <a:p>
            <a:pPr algn="ctr">
              <a:lnSpc>
                <a:spcPts val="3995"/>
              </a:lnSpc>
            </a:pPr>
            <a:r>
              <a:rPr lang="en-US" sz="2853">
                <a:solidFill>
                  <a:srgbClr val="000000"/>
                </a:solidFill>
                <a:latin typeface="Alatsi"/>
                <a:ea typeface="Alatsi"/>
                <a:cs typeface="Alatsi"/>
                <a:sym typeface="Alatsi"/>
              </a:rPr>
              <a:t>Output</a:t>
            </a:r>
          </a:p>
        </p:txBody>
      </p:sp>
      <p:grpSp>
        <p:nvGrpSpPr>
          <p:cNvPr id="70" name="Group 70"/>
          <p:cNvGrpSpPr/>
          <p:nvPr/>
        </p:nvGrpSpPr>
        <p:grpSpPr>
          <a:xfrm>
            <a:off x="4632278" y="7941020"/>
            <a:ext cx="11973071" cy="2002063"/>
            <a:chOff x="0" y="0"/>
            <a:chExt cx="3350368" cy="560228"/>
          </a:xfrm>
        </p:grpSpPr>
        <p:sp>
          <p:nvSpPr>
            <p:cNvPr id="71" name="Freeform 71"/>
            <p:cNvSpPr/>
            <p:nvPr/>
          </p:nvSpPr>
          <p:spPr>
            <a:xfrm>
              <a:off x="0" y="0"/>
              <a:ext cx="3350368" cy="560228"/>
            </a:xfrm>
            <a:custGeom>
              <a:avLst/>
              <a:gdLst/>
              <a:ahLst/>
              <a:cxnLst/>
              <a:rect l="l" t="t" r="r" b="b"/>
              <a:pathLst>
                <a:path w="3350368" h="560228">
                  <a:moveTo>
                    <a:pt x="32977" y="0"/>
                  </a:moveTo>
                  <a:lnTo>
                    <a:pt x="3317391" y="0"/>
                  </a:lnTo>
                  <a:cubicBezTo>
                    <a:pt x="3335604" y="0"/>
                    <a:pt x="3350368" y="14764"/>
                    <a:pt x="3350368" y="32977"/>
                  </a:cubicBezTo>
                  <a:lnTo>
                    <a:pt x="3350368" y="527251"/>
                  </a:lnTo>
                  <a:cubicBezTo>
                    <a:pt x="3350368" y="535997"/>
                    <a:pt x="3346894" y="544385"/>
                    <a:pt x="3340710" y="550569"/>
                  </a:cubicBezTo>
                  <a:cubicBezTo>
                    <a:pt x="3334525" y="556753"/>
                    <a:pt x="3326137" y="560228"/>
                    <a:pt x="3317391" y="560228"/>
                  </a:cubicBezTo>
                  <a:lnTo>
                    <a:pt x="32977" y="560228"/>
                  </a:lnTo>
                  <a:cubicBezTo>
                    <a:pt x="24231" y="560228"/>
                    <a:pt x="15843" y="556753"/>
                    <a:pt x="9659" y="550569"/>
                  </a:cubicBezTo>
                  <a:cubicBezTo>
                    <a:pt x="3474" y="544385"/>
                    <a:pt x="0" y="535997"/>
                    <a:pt x="0" y="527251"/>
                  </a:cubicBezTo>
                  <a:lnTo>
                    <a:pt x="0" y="32977"/>
                  </a:lnTo>
                  <a:cubicBezTo>
                    <a:pt x="0" y="24231"/>
                    <a:pt x="3474" y="15843"/>
                    <a:pt x="9659" y="9659"/>
                  </a:cubicBezTo>
                  <a:cubicBezTo>
                    <a:pt x="15843" y="3474"/>
                    <a:pt x="24231" y="0"/>
                    <a:pt x="32977" y="0"/>
                  </a:cubicBezTo>
                  <a:close/>
                </a:path>
              </a:pathLst>
            </a:custGeom>
            <a:solidFill>
              <a:srgbClr val="000000"/>
            </a:solidFill>
          </p:spPr>
          <p:txBody>
            <a:bodyPr/>
            <a:lstStyle/>
            <a:p>
              <a:endParaRPr lang="en-PH"/>
            </a:p>
          </p:txBody>
        </p:sp>
        <p:sp>
          <p:nvSpPr>
            <p:cNvPr id="72" name="TextBox 72"/>
            <p:cNvSpPr txBox="1"/>
            <p:nvPr/>
          </p:nvSpPr>
          <p:spPr>
            <a:xfrm>
              <a:off x="0" y="-28575"/>
              <a:ext cx="3350368" cy="588803"/>
            </a:xfrm>
            <a:prstGeom prst="rect">
              <a:avLst/>
            </a:prstGeom>
          </p:spPr>
          <p:txBody>
            <a:bodyPr lIns="50800" tIns="50800" rIns="50800" bIns="50800" rtlCol="0" anchor="ctr"/>
            <a:lstStyle/>
            <a:p>
              <a:pPr algn="ctr">
                <a:lnSpc>
                  <a:spcPts val="2595"/>
                </a:lnSpc>
              </a:pPr>
              <a:endParaRPr/>
            </a:p>
          </p:txBody>
        </p:sp>
      </p:grpSp>
      <p:sp>
        <p:nvSpPr>
          <p:cNvPr id="73" name="TextBox 73"/>
          <p:cNvSpPr txBox="1"/>
          <p:nvPr/>
        </p:nvSpPr>
        <p:spPr>
          <a:xfrm>
            <a:off x="5346934" y="8172725"/>
            <a:ext cx="10899757" cy="1310248"/>
          </a:xfrm>
          <a:prstGeom prst="rect">
            <a:avLst/>
          </a:prstGeom>
        </p:spPr>
        <p:txBody>
          <a:bodyPr lIns="0" tIns="0" rIns="0" bIns="0" rtlCol="0" anchor="t">
            <a:spAutoFit/>
          </a:bodyPr>
          <a:lstStyle/>
          <a:p>
            <a:pPr algn="l">
              <a:lnSpc>
                <a:spcPts val="10807"/>
              </a:lnSpc>
            </a:pPr>
            <a:r>
              <a:rPr lang="en-US" sz="7719">
                <a:solidFill>
                  <a:srgbClr val="FFFFFF"/>
                </a:solidFill>
                <a:latin typeface="Code Pro"/>
                <a:ea typeface="Code Pro"/>
                <a:cs typeface="Code Pro"/>
                <a:sym typeface="Code Pro"/>
              </a:rPr>
              <a:t>0 -&gt; </a:t>
            </a:r>
          </a:p>
        </p:txBody>
      </p:sp>
      <p:sp>
        <p:nvSpPr>
          <p:cNvPr id="74" name="TextBox 7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49476" y="2174290"/>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13418" y="2928304"/>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09987" y="1638887"/>
            <a:ext cx="11995363" cy="2674084"/>
            <a:chOff x="0" y="0"/>
            <a:chExt cx="3159272" cy="704285"/>
          </a:xfrm>
        </p:grpSpPr>
        <p:sp>
          <p:nvSpPr>
            <p:cNvPr id="11" name="Freeform 11"/>
            <p:cNvSpPr/>
            <p:nvPr/>
          </p:nvSpPr>
          <p:spPr>
            <a:xfrm>
              <a:off x="0" y="0"/>
              <a:ext cx="3159272" cy="704285"/>
            </a:xfrm>
            <a:custGeom>
              <a:avLst/>
              <a:gdLst/>
              <a:ahLst/>
              <a:cxnLst/>
              <a:rect l="l" t="t" r="r" b="b"/>
              <a:pathLst>
                <a:path w="3159272" h="704285">
                  <a:moveTo>
                    <a:pt x="0" y="0"/>
                  </a:moveTo>
                  <a:lnTo>
                    <a:pt x="3159272" y="0"/>
                  </a:lnTo>
                  <a:lnTo>
                    <a:pt x="3159272" y="704285"/>
                  </a:lnTo>
                  <a:lnTo>
                    <a:pt x="0" y="704285"/>
                  </a:lnTo>
                  <a:close/>
                </a:path>
              </a:pathLst>
            </a:custGeom>
            <a:solidFill>
              <a:srgbClr val="F4F2F2"/>
            </a:solidFill>
          </p:spPr>
          <p:txBody>
            <a:bodyPr/>
            <a:lstStyle/>
            <a:p>
              <a:endParaRPr lang="en-PH"/>
            </a:p>
          </p:txBody>
        </p:sp>
        <p:sp>
          <p:nvSpPr>
            <p:cNvPr id="12" name="TextBox 12"/>
            <p:cNvSpPr txBox="1"/>
            <p:nvPr/>
          </p:nvSpPr>
          <p:spPr>
            <a:xfrm>
              <a:off x="0" y="-28575"/>
              <a:ext cx="3159272" cy="732860"/>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702412" y="6746774"/>
          <a:ext cx="825612" cy="204397"/>
        </p:xfrm>
        <a:graphic>
          <a:graphicData uri="http://schemas.openxmlformats.org/drawingml/2006/table">
            <a:tbl>
              <a:tblPr/>
              <a:tblGrid>
                <a:gridCol w="606311">
                  <a:extLst>
                    <a:ext uri="{9D8B030D-6E8A-4147-A177-3AD203B41FA5}">
                      <a16:colId xmlns:a16="http://schemas.microsoft.com/office/drawing/2014/main" val="20000"/>
                    </a:ext>
                  </a:extLst>
                </a:gridCol>
                <a:gridCol w="219300">
                  <a:extLst>
                    <a:ext uri="{9D8B030D-6E8A-4147-A177-3AD203B41FA5}">
                      <a16:colId xmlns:a16="http://schemas.microsoft.com/office/drawing/2014/main" val="20001"/>
                    </a:ext>
                  </a:extLst>
                </a:gridCol>
              </a:tblGrid>
              <a:tr h="204397">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937072" y="6746774"/>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338952" y="6708209"/>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7151870" y="6971905"/>
            <a:ext cx="676982"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6170022" y="6133893"/>
            <a:ext cx="833443" cy="277004"/>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6337737" y="6149365"/>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sp>
        <p:nvSpPr>
          <p:cNvPr id="21" name="TextBox 21"/>
          <p:cNvSpPr txBox="1"/>
          <p:nvPr/>
        </p:nvSpPr>
        <p:spPr>
          <a:xfrm>
            <a:off x="6100086" y="6526220"/>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2" name="TextBox 22"/>
          <p:cNvSpPr txBox="1"/>
          <p:nvPr/>
        </p:nvSpPr>
        <p:spPr>
          <a:xfrm>
            <a:off x="6973061" y="6552923"/>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sp>
        <p:nvSpPr>
          <p:cNvPr id="23" name="TextBox 23"/>
          <p:cNvSpPr txBox="1"/>
          <p:nvPr/>
        </p:nvSpPr>
        <p:spPr>
          <a:xfrm>
            <a:off x="8334746" y="6548883"/>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4" name="TextBox 24"/>
          <p:cNvSpPr txBox="1"/>
          <p:nvPr/>
        </p:nvSpPr>
        <p:spPr>
          <a:xfrm>
            <a:off x="9207722" y="6575586"/>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10024096" y="6734270"/>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9439802" y="6962897"/>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10421769" y="65363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8" name="TextBox 28"/>
          <p:cNvSpPr txBox="1"/>
          <p:nvPr/>
        </p:nvSpPr>
        <p:spPr>
          <a:xfrm>
            <a:off x="11294745" y="6563081"/>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2292857" y="6725904"/>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3795587" y="6942026"/>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2690531" y="6528012"/>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32" name="TextBox 32"/>
          <p:cNvSpPr txBox="1"/>
          <p:nvPr/>
        </p:nvSpPr>
        <p:spPr>
          <a:xfrm>
            <a:off x="13563507" y="6554715"/>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4736626" y="651316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34" name="TextBox 34"/>
          <p:cNvSpPr txBox="1"/>
          <p:nvPr/>
        </p:nvSpPr>
        <p:spPr>
          <a:xfrm>
            <a:off x="15609602" y="6539872"/>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8374278" y="6123838"/>
            <a:ext cx="833443" cy="277004"/>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8541993" y="613930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10421769" y="6140827"/>
            <a:ext cx="833443" cy="277004"/>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0589484" y="615629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2810768" y="6122406"/>
            <a:ext cx="833443" cy="277004"/>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2978482" y="61378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4799399" y="6122406"/>
            <a:ext cx="833443" cy="277004"/>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4967113" y="61378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sp>
        <p:nvSpPr>
          <p:cNvPr id="51" name="TextBox 51"/>
          <p:cNvSpPr txBox="1"/>
          <p:nvPr/>
        </p:nvSpPr>
        <p:spPr>
          <a:xfrm>
            <a:off x="5883323" y="6794655"/>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8087580" y="6773143"/>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10205007" y="6773143"/>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2473769" y="6764777"/>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Access all nodes stored in the linked list</a:t>
            </a:r>
          </a:p>
        </p:txBody>
      </p:sp>
      <p:grpSp>
        <p:nvGrpSpPr>
          <p:cNvPr id="56" name="Group 56"/>
          <p:cNvGrpSpPr/>
          <p:nvPr/>
        </p:nvGrpSpPr>
        <p:grpSpPr>
          <a:xfrm>
            <a:off x="1249476" y="5056326"/>
            <a:ext cx="2502090" cy="2002063"/>
            <a:chOff x="0" y="0"/>
            <a:chExt cx="700148" cy="560228"/>
          </a:xfrm>
        </p:grpSpPr>
        <p:sp>
          <p:nvSpPr>
            <p:cNvPr id="57" name="Freeform 57"/>
            <p:cNvSpPr/>
            <p:nvPr/>
          </p:nvSpPr>
          <p:spPr>
            <a:xfrm>
              <a:off x="0" y="0"/>
              <a:ext cx="700148" cy="560228"/>
            </a:xfrm>
            <a:custGeom>
              <a:avLst/>
              <a:gdLst/>
              <a:ahLst/>
              <a:cxnLst/>
              <a:rect l="l" t="t" r="r" b="b"/>
              <a:pathLst>
                <a:path w="700148" h="560228">
                  <a:moveTo>
                    <a:pt x="157803" y="0"/>
                  </a:moveTo>
                  <a:lnTo>
                    <a:pt x="542345" y="0"/>
                  </a:lnTo>
                  <a:cubicBezTo>
                    <a:pt x="584197" y="0"/>
                    <a:pt x="624335" y="16626"/>
                    <a:pt x="653929" y="46219"/>
                  </a:cubicBezTo>
                  <a:cubicBezTo>
                    <a:pt x="683523" y="75813"/>
                    <a:pt x="700148" y="115951"/>
                    <a:pt x="700148" y="157803"/>
                  </a:cubicBezTo>
                  <a:lnTo>
                    <a:pt x="700148" y="402425"/>
                  </a:lnTo>
                  <a:cubicBezTo>
                    <a:pt x="700148" y="489577"/>
                    <a:pt x="629497" y="560228"/>
                    <a:pt x="542345" y="560228"/>
                  </a:cubicBezTo>
                  <a:lnTo>
                    <a:pt x="157803" y="560228"/>
                  </a:lnTo>
                  <a:cubicBezTo>
                    <a:pt x="70651" y="560228"/>
                    <a:pt x="0" y="489577"/>
                    <a:pt x="0" y="402425"/>
                  </a:cubicBezTo>
                  <a:lnTo>
                    <a:pt x="0" y="157803"/>
                  </a:lnTo>
                  <a:cubicBezTo>
                    <a:pt x="0" y="70651"/>
                    <a:pt x="70651" y="0"/>
                    <a:pt x="157803"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605711" y="5565946"/>
            <a:ext cx="1789620" cy="995111"/>
          </a:xfrm>
          <a:prstGeom prst="rect">
            <a:avLst/>
          </a:prstGeom>
        </p:spPr>
        <p:txBody>
          <a:bodyPr lIns="0" tIns="0" rIns="0" bIns="0" rtlCol="0" anchor="t">
            <a:spAutoFit/>
          </a:bodyPr>
          <a:lstStyle/>
          <a:p>
            <a:pPr algn="ctr">
              <a:lnSpc>
                <a:spcPts val="3995"/>
              </a:lnSpc>
            </a:pPr>
            <a:r>
              <a:rPr lang="en-US" sz="2853">
                <a:solidFill>
                  <a:srgbClr val="000000"/>
                </a:solidFill>
                <a:latin typeface="Alatsi"/>
                <a:ea typeface="Alatsi"/>
                <a:cs typeface="Alatsi"/>
                <a:sym typeface="Alatsi"/>
              </a:rPr>
              <a:t>Diagram View</a:t>
            </a:r>
          </a:p>
        </p:txBody>
      </p:sp>
      <p:sp>
        <p:nvSpPr>
          <p:cNvPr id="60" name="TextBox 60"/>
          <p:cNvSpPr txBox="1"/>
          <p:nvPr/>
        </p:nvSpPr>
        <p:spPr>
          <a:xfrm>
            <a:off x="4779389" y="1854763"/>
            <a:ext cx="7298945" cy="2036183"/>
          </a:xfrm>
          <a:prstGeom prst="rect">
            <a:avLst/>
          </a:prstGeom>
        </p:spPr>
        <p:txBody>
          <a:bodyPr lIns="0" tIns="0" rIns="0" bIns="0" rtlCol="0" anchor="t">
            <a:spAutoFit/>
          </a:bodyPr>
          <a:lstStyle/>
          <a:p>
            <a:pPr algn="l">
              <a:lnSpc>
                <a:spcPts val="3269"/>
              </a:lnSpc>
            </a:pPr>
            <a:r>
              <a:rPr lang="en-US" sz="2335">
                <a:solidFill>
                  <a:srgbClr val="000000"/>
                </a:solidFill>
                <a:latin typeface="Code Pro"/>
                <a:ea typeface="Code Pro"/>
                <a:cs typeface="Code Pro"/>
                <a:sym typeface="Code Pro"/>
              </a:rPr>
              <a:t>current_node = head </a:t>
            </a:r>
          </a:p>
          <a:p>
            <a:pPr algn="l">
              <a:lnSpc>
                <a:spcPts val="3269"/>
              </a:lnSpc>
            </a:pPr>
            <a:r>
              <a:rPr lang="en-US" sz="2335" b="1">
                <a:solidFill>
                  <a:srgbClr val="642EC7"/>
                </a:solidFill>
                <a:latin typeface="Code Pro Bold"/>
                <a:ea typeface="Code Pro Bold"/>
                <a:cs typeface="Code Pro Bold"/>
                <a:sym typeface="Code Pro Bold"/>
              </a:rPr>
              <a:t>while current_node is not None: </a:t>
            </a:r>
          </a:p>
          <a:p>
            <a:pPr algn="l">
              <a:lnSpc>
                <a:spcPts val="3269"/>
              </a:lnSpc>
            </a:pPr>
            <a:r>
              <a:rPr lang="en-US" sz="2335" b="1">
                <a:solidFill>
                  <a:srgbClr val="642EC7"/>
                </a:solidFill>
                <a:latin typeface="Code Pro Bold"/>
                <a:ea typeface="Code Pro Bold"/>
                <a:cs typeface="Code Pro Bold"/>
                <a:sym typeface="Code Pro Bold"/>
              </a:rPr>
              <a:t>           print(current_node.data, end=" -&gt; ") </a:t>
            </a:r>
          </a:p>
          <a:p>
            <a:pPr algn="l">
              <a:lnSpc>
                <a:spcPts val="3269"/>
              </a:lnSpc>
            </a:pPr>
            <a:r>
              <a:rPr lang="en-US" sz="2335" b="1">
                <a:solidFill>
                  <a:srgbClr val="642EC7"/>
                </a:solidFill>
                <a:latin typeface="Code Pro Bold"/>
                <a:ea typeface="Code Pro Bold"/>
                <a:cs typeface="Code Pro Bold"/>
                <a:sym typeface="Code Pro Bold"/>
              </a:rPr>
              <a:t>           current_node = current_node.next_node </a:t>
            </a:r>
          </a:p>
          <a:p>
            <a:pPr algn="l">
              <a:lnSpc>
                <a:spcPts val="3269"/>
              </a:lnSpc>
            </a:pPr>
            <a:endParaRPr lang="en-US" sz="2335" b="1">
              <a:solidFill>
                <a:srgbClr val="642EC7"/>
              </a:solidFill>
              <a:latin typeface="Code Pro Bold"/>
              <a:ea typeface="Code Pro Bold"/>
              <a:cs typeface="Code Pro Bold"/>
              <a:sym typeface="Code Pro Bold"/>
            </a:endParaRPr>
          </a:p>
        </p:txBody>
      </p:sp>
      <p:sp>
        <p:nvSpPr>
          <p:cNvPr id="61" name="Freeform 61"/>
          <p:cNvSpPr/>
          <p:nvPr/>
        </p:nvSpPr>
        <p:spPr>
          <a:xfrm rot="5400000">
            <a:off x="6075515" y="5481916"/>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2" name="TextBox 62"/>
          <p:cNvSpPr txBox="1"/>
          <p:nvPr/>
        </p:nvSpPr>
        <p:spPr>
          <a:xfrm>
            <a:off x="5322658" y="4837969"/>
            <a:ext cx="2207870" cy="402660"/>
          </a:xfrm>
          <a:prstGeom prst="rect">
            <a:avLst/>
          </a:prstGeom>
        </p:spPr>
        <p:txBody>
          <a:bodyPr lIns="0" tIns="0" rIns="0" bIns="0" rtlCol="0" anchor="t">
            <a:spAutoFit/>
          </a:bodyPr>
          <a:lstStyle/>
          <a:p>
            <a:pPr algn="ctr">
              <a:lnSpc>
                <a:spcPts val="3452"/>
              </a:lnSpc>
              <a:spcBef>
                <a:spcPct val="0"/>
              </a:spcBef>
            </a:pPr>
            <a:r>
              <a:rPr lang="en-US" sz="2466" b="1">
                <a:solidFill>
                  <a:srgbClr val="000000"/>
                </a:solidFill>
                <a:latin typeface="Open Sans Bold"/>
                <a:ea typeface="Open Sans Bold"/>
                <a:cs typeface="Open Sans Bold"/>
                <a:sym typeface="Open Sans Bold"/>
              </a:rPr>
              <a:t>head</a:t>
            </a:r>
          </a:p>
        </p:txBody>
      </p:sp>
      <p:sp>
        <p:nvSpPr>
          <p:cNvPr id="63" name="AutoShape 63"/>
          <p:cNvSpPr/>
          <p:nvPr/>
        </p:nvSpPr>
        <p:spPr>
          <a:xfrm>
            <a:off x="11574854" y="6973152"/>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64" name="Freeform 64"/>
          <p:cNvSpPr/>
          <p:nvPr/>
        </p:nvSpPr>
        <p:spPr>
          <a:xfrm rot="5400000">
            <a:off x="8552848" y="5509336"/>
            <a:ext cx="653575" cy="275318"/>
          </a:xfrm>
          <a:custGeom>
            <a:avLst/>
            <a:gdLst/>
            <a:ahLst/>
            <a:cxnLst/>
            <a:rect l="l" t="t" r="r" b="b"/>
            <a:pathLst>
              <a:path w="653575" h="275318">
                <a:moveTo>
                  <a:pt x="0" y="0"/>
                </a:moveTo>
                <a:lnTo>
                  <a:pt x="653575" y="0"/>
                </a:lnTo>
                <a:lnTo>
                  <a:pt x="653575" y="275318"/>
                </a:lnTo>
                <a:lnTo>
                  <a:pt x="0" y="275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65" name="TextBox 65"/>
          <p:cNvSpPr txBox="1"/>
          <p:nvPr/>
        </p:nvSpPr>
        <p:spPr>
          <a:xfrm>
            <a:off x="7937072" y="4853829"/>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grpSp>
        <p:nvGrpSpPr>
          <p:cNvPr id="66" name="Group 66"/>
          <p:cNvGrpSpPr/>
          <p:nvPr/>
        </p:nvGrpSpPr>
        <p:grpSpPr>
          <a:xfrm>
            <a:off x="1249476" y="7896589"/>
            <a:ext cx="2502090" cy="2002063"/>
            <a:chOff x="0" y="0"/>
            <a:chExt cx="700148" cy="560228"/>
          </a:xfrm>
        </p:grpSpPr>
        <p:sp>
          <p:nvSpPr>
            <p:cNvPr id="67" name="Freeform 67"/>
            <p:cNvSpPr/>
            <p:nvPr/>
          </p:nvSpPr>
          <p:spPr>
            <a:xfrm>
              <a:off x="0" y="0"/>
              <a:ext cx="700148" cy="560228"/>
            </a:xfrm>
            <a:custGeom>
              <a:avLst/>
              <a:gdLst/>
              <a:ahLst/>
              <a:cxnLst/>
              <a:rect l="l" t="t" r="r" b="b"/>
              <a:pathLst>
                <a:path w="700148" h="560228">
                  <a:moveTo>
                    <a:pt x="157803" y="0"/>
                  </a:moveTo>
                  <a:lnTo>
                    <a:pt x="542345" y="0"/>
                  </a:lnTo>
                  <a:cubicBezTo>
                    <a:pt x="584197" y="0"/>
                    <a:pt x="624335" y="16626"/>
                    <a:pt x="653929" y="46219"/>
                  </a:cubicBezTo>
                  <a:cubicBezTo>
                    <a:pt x="683523" y="75813"/>
                    <a:pt x="700148" y="115951"/>
                    <a:pt x="700148" y="157803"/>
                  </a:cubicBezTo>
                  <a:lnTo>
                    <a:pt x="700148" y="402425"/>
                  </a:lnTo>
                  <a:cubicBezTo>
                    <a:pt x="700148" y="489577"/>
                    <a:pt x="629497" y="560228"/>
                    <a:pt x="542345" y="560228"/>
                  </a:cubicBezTo>
                  <a:lnTo>
                    <a:pt x="157803" y="560228"/>
                  </a:lnTo>
                  <a:cubicBezTo>
                    <a:pt x="70651" y="560228"/>
                    <a:pt x="0" y="489577"/>
                    <a:pt x="0" y="402425"/>
                  </a:cubicBezTo>
                  <a:lnTo>
                    <a:pt x="0" y="157803"/>
                  </a:lnTo>
                  <a:cubicBezTo>
                    <a:pt x="0" y="70651"/>
                    <a:pt x="70651" y="0"/>
                    <a:pt x="157803"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8" name="TextBox 6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510142" y="8624101"/>
            <a:ext cx="1789620" cy="489888"/>
          </a:xfrm>
          <a:prstGeom prst="rect">
            <a:avLst/>
          </a:prstGeom>
        </p:spPr>
        <p:txBody>
          <a:bodyPr lIns="0" tIns="0" rIns="0" bIns="0" rtlCol="0" anchor="t">
            <a:spAutoFit/>
          </a:bodyPr>
          <a:lstStyle/>
          <a:p>
            <a:pPr algn="ctr">
              <a:lnSpc>
                <a:spcPts val="3995"/>
              </a:lnSpc>
            </a:pPr>
            <a:r>
              <a:rPr lang="en-US" sz="2853">
                <a:solidFill>
                  <a:srgbClr val="000000"/>
                </a:solidFill>
                <a:latin typeface="Alatsi"/>
                <a:ea typeface="Alatsi"/>
                <a:cs typeface="Alatsi"/>
                <a:sym typeface="Alatsi"/>
              </a:rPr>
              <a:t>Output</a:t>
            </a:r>
          </a:p>
        </p:txBody>
      </p:sp>
      <p:grpSp>
        <p:nvGrpSpPr>
          <p:cNvPr id="70" name="Group 70"/>
          <p:cNvGrpSpPr/>
          <p:nvPr/>
        </p:nvGrpSpPr>
        <p:grpSpPr>
          <a:xfrm>
            <a:off x="4632278" y="7941020"/>
            <a:ext cx="11973071" cy="2002063"/>
            <a:chOff x="0" y="0"/>
            <a:chExt cx="3350368" cy="560228"/>
          </a:xfrm>
        </p:grpSpPr>
        <p:sp>
          <p:nvSpPr>
            <p:cNvPr id="71" name="Freeform 71"/>
            <p:cNvSpPr/>
            <p:nvPr/>
          </p:nvSpPr>
          <p:spPr>
            <a:xfrm>
              <a:off x="0" y="0"/>
              <a:ext cx="3350368" cy="560228"/>
            </a:xfrm>
            <a:custGeom>
              <a:avLst/>
              <a:gdLst/>
              <a:ahLst/>
              <a:cxnLst/>
              <a:rect l="l" t="t" r="r" b="b"/>
              <a:pathLst>
                <a:path w="3350368" h="560228">
                  <a:moveTo>
                    <a:pt x="32977" y="0"/>
                  </a:moveTo>
                  <a:lnTo>
                    <a:pt x="3317391" y="0"/>
                  </a:lnTo>
                  <a:cubicBezTo>
                    <a:pt x="3335604" y="0"/>
                    <a:pt x="3350368" y="14764"/>
                    <a:pt x="3350368" y="32977"/>
                  </a:cubicBezTo>
                  <a:lnTo>
                    <a:pt x="3350368" y="527251"/>
                  </a:lnTo>
                  <a:cubicBezTo>
                    <a:pt x="3350368" y="535997"/>
                    <a:pt x="3346894" y="544385"/>
                    <a:pt x="3340710" y="550569"/>
                  </a:cubicBezTo>
                  <a:cubicBezTo>
                    <a:pt x="3334525" y="556753"/>
                    <a:pt x="3326137" y="560228"/>
                    <a:pt x="3317391" y="560228"/>
                  </a:cubicBezTo>
                  <a:lnTo>
                    <a:pt x="32977" y="560228"/>
                  </a:lnTo>
                  <a:cubicBezTo>
                    <a:pt x="24231" y="560228"/>
                    <a:pt x="15843" y="556753"/>
                    <a:pt x="9659" y="550569"/>
                  </a:cubicBezTo>
                  <a:cubicBezTo>
                    <a:pt x="3474" y="544385"/>
                    <a:pt x="0" y="535997"/>
                    <a:pt x="0" y="527251"/>
                  </a:cubicBezTo>
                  <a:lnTo>
                    <a:pt x="0" y="32977"/>
                  </a:lnTo>
                  <a:cubicBezTo>
                    <a:pt x="0" y="24231"/>
                    <a:pt x="3474" y="15843"/>
                    <a:pt x="9659" y="9659"/>
                  </a:cubicBezTo>
                  <a:cubicBezTo>
                    <a:pt x="15843" y="3474"/>
                    <a:pt x="24231" y="0"/>
                    <a:pt x="32977" y="0"/>
                  </a:cubicBezTo>
                  <a:close/>
                </a:path>
              </a:pathLst>
            </a:custGeom>
            <a:solidFill>
              <a:srgbClr val="000000"/>
            </a:solidFill>
          </p:spPr>
          <p:txBody>
            <a:bodyPr/>
            <a:lstStyle/>
            <a:p>
              <a:endParaRPr lang="en-PH"/>
            </a:p>
          </p:txBody>
        </p:sp>
        <p:sp>
          <p:nvSpPr>
            <p:cNvPr id="72" name="TextBox 72"/>
            <p:cNvSpPr txBox="1"/>
            <p:nvPr/>
          </p:nvSpPr>
          <p:spPr>
            <a:xfrm>
              <a:off x="0" y="-28575"/>
              <a:ext cx="3350368" cy="588803"/>
            </a:xfrm>
            <a:prstGeom prst="rect">
              <a:avLst/>
            </a:prstGeom>
          </p:spPr>
          <p:txBody>
            <a:bodyPr lIns="50800" tIns="50800" rIns="50800" bIns="50800" rtlCol="0" anchor="ctr"/>
            <a:lstStyle/>
            <a:p>
              <a:pPr algn="ctr">
                <a:lnSpc>
                  <a:spcPts val="2595"/>
                </a:lnSpc>
              </a:pPr>
              <a:endParaRPr/>
            </a:p>
          </p:txBody>
        </p:sp>
      </p:grpSp>
      <p:sp>
        <p:nvSpPr>
          <p:cNvPr id="73" name="TextBox 73"/>
          <p:cNvSpPr txBox="1"/>
          <p:nvPr/>
        </p:nvSpPr>
        <p:spPr>
          <a:xfrm>
            <a:off x="5346934" y="8172725"/>
            <a:ext cx="10899757" cy="1310248"/>
          </a:xfrm>
          <a:prstGeom prst="rect">
            <a:avLst/>
          </a:prstGeom>
        </p:spPr>
        <p:txBody>
          <a:bodyPr lIns="0" tIns="0" rIns="0" bIns="0" rtlCol="0" anchor="t">
            <a:spAutoFit/>
          </a:bodyPr>
          <a:lstStyle/>
          <a:p>
            <a:pPr algn="l">
              <a:lnSpc>
                <a:spcPts val="10807"/>
              </a:lnSpc>
            </a:pPr>
            <a:r>
              <a:rPr lang="en-US" sz="7719">
                <a:solidFill>
                  <a:srgbClr val="FFFFFF"/>
                </a:solidFill>
                <a:latin typeface="Code Pro"/>
                <a:ea typeface="Code Pro"/>
                <a:cs typeface="Code Pro"/>
                <a:sym typeface="Code Pro"/>
              </a:rPr>
              <a:t>0 -&gt; 2 -&gt; </a:t>
            </a:r>
          </a:p>
        </p:txBody>
      </p:sp>
      <p:sp>
        <p:nvSpPr>
          <p:cNvPr id="74" name="TextBox 7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49476" y="2174290"/>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13418" y="2928304"/>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09987" y="1638887"/>
            <a:ext cx="11995363" cy="2674084"/>
            <a:chOff x="0" y="0"/>
            <a:chExt cx="3159272" cy="704285"/>
          </a:xfrm>
        </p:grpSpPr>
        <p:sp>
          <p:nvSpPr>
            <p:cNvPr id="11" name="Freeform 11"/>
            <p:cNvSpPr/>
            <p:nvPr/>
          </p:nvSpPr>
          <p:spPr>
            <a:xfrm>
              <a:off x="0" y="0"/>
              <a:ext cx="3159272" cy="704285"/>
            </a:xfrm>
            <a:custGeom>
              <a:avLst/>
              <a:gdLst/>
              <a:ahLst/>
              <a:cxnLst/>
              <a:rect l="l" t="t" r="r" b="b"/>
              <a:pathLst>
                <a:path w="3159272" h="704285">
                  <a:moveTo>
                    <a:pt x="0" y="0"/>
                  </a:moveTo>
                  <a:lnTo>
                    <a:pt x="3159272" y="0"/>
                  </a:lnTo>
                  <a:lnTo>
                    <a:pt x="3159272" y="704285"/>
                  </a:lnTo>
                  <a:lnTo>
                    <a:pt x="0" y="704285"/>
                  </a:lnTo>
                  <a:close/>
                </a:path>
              </a:pathLst>
            </a:custGeom>
            <a:solidFill>
              <a:srgbClr val="F4F2F2"/>
            </a:solidFill>
          </p:spPr>
          <p:txBody>
            <a:bodyPr/>
            <a:lstStyle/>
            <a:p>
              <a:endParaRPr lang="en-PH"/>
            </a:p>
          </p:txBody>
        </p:sp>
        <p:sp>
          <p:nvSpPr>
            <p:cNvPr id="12" name="TextBox 12"/>
            <p:cNvSpPr txBox="1"/>
            <p:nvPr/>
          </p:nvSpPr>
          <p:spPr>
            <a:xfrm>
              <a:off x="0" y="-28575"/>
              <a:ext cx="3159272" cy="732860"/>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702412" y="6746774"/>
          <a:ext cx="825612" cy="204397"/>
        </p:xfrm>
        <a:graphic>
          <a:graphicData uri="http://schemas.openxmlformats.org/drawingml/2006/table">
            <a:tbl>
              <a:tblPr/>
              <a:tblGrid>
                <a:gridCol w="606311">
                  <a:extLst>
                    <a:ext uri="{9D8B030D-6E8A-4147-A177-3AD203B41FA5}">
                      <a16:colId xmlns:a16="http://schemas.microsoft.com/office/drawing/2014/main" val="20000"/>
                    </a:ext>
                  </a:extLst>
                </a:gridCol>
                <a:gridCol w="219300">
                  <a:extLst>
                    <a:ext uri="{9D8B030D-6E8A-4147-A177-3AD203B41FA5}">
                      <a16:colId xmlns:a16="http://schemas.microsoft.com/office/drawing/2014/main" val="20001"/>
                    </a:ext>
                  </a:extLst>
                </a:gridCol>
              </a:tblGrid>
              <a:tr h="204397">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937072" y="6746774"/>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338952" y="6708209"/>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7151870" y="6971905"/>
            <a:ext cx="676982"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6170022" y="6133893"/>
            <a:ext cx="833443" cy="277004"/>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6337737" y="6149365"/>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sp>
        <p:nvSpPr>
          <p:cNvPr id="21" name="TextBox 21"/>
          <p:cNvSpPr txBox="1"/>
          <p:nvPr/>
        </p:nvSpPr>
        <p:spPr>
          <a:xfrm>
            <a:off x="6100086" y="6526220"/>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2" name="TextBox 22"/>
          <p:cNvSpPr txBox="1"/>
          <p:nvPr/>
        </p:nvSpPr>
        <p:spPr>
          <a:xfrm>
            <a:off x="6973061" y="6552923"/>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sp>
        <p:nvSpPr>
          <p:cNvPr id="23" name="TextBox 23"/>
          <p:cNvSpPr txBox="1"/>
          <p:nvPr/>
        </p:nvSpPr>
        <p:spPr>
          <a:xfrm>
            <a:off x="8334746" y="6548883"/>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4" name="TextBox 24"/>
          <p:cNvSpPr txBox="1"/>
          <p:nvPr/>
        </p:nvSpPr>
        <p:spPr>
          <a:xfrm>
            <a:off x="9207722" y="6575586"/>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10024096" y="6734270"/>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9439802" y="6962897"/>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10421769" y="65363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8" name="TextBox 28"/>
          <p:cNvSpPr txBox="1"/>
          <p:nvPr/>
        </p:nvSpPr>
        <p:spPr>
          <a:xfrm>
            <a:off x="11294745" y="6563081"/>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2292857" y="6725904"/>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3795587" y="6942026"/>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2690531" y="6528012"/>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32" name="TextBox 32"/>
          <p:cNvSpPr txBox="1"/>
          <p:nvPr/>
        </p:nvSpPr>
        <p:spPr>
          <a:xfrm>
            <a:off x="13563507" y="6554715"/>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4736626" y="651316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34" name="TextBox 34"/>
          <p:cNvSpPr txBox="1"/>
          <p:nvPr/>
        </p:nvSpPr>
        <p:spPr>
          <a:xfrm>
            <a:off x="15609602" y="6539872"/>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8374278" y="6123838"/>
            <a:ext cx="833443" cy="277004"/>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8541993" y="613930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10421769" y="6140827"/>
            <a:ext cx="833443" cy="277004"/>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0589484" y="615629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2810768" y="6122406"/>
            <a:ext cx="833443" cy="277004"/>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2978482" y="61378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4799399" y="6122406"/>
            <a:ext cx="833443" cy="277004"/>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4967113" y="61378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sp>
        <p:nvSpPr>
          <p:cNvPr id="51" name="TextBox 51"/>
          <p:cNvSpPr txBox="1"/>
          <p:nvPr/>
        </p:nvSpPr>
        <p:spPr>
          <a:xfrm>
            <a:off x="5883323" y="6794655"/>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8087580" y="6773143"/>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10205007" y="6773143"/>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2473769" y="6764777"/>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Access all nodes stored in the linked list</a:t>
            </a:r>
          </a:p>
        </p:txBody>
      </p:sp>
      <p:grpSp>
        <p:nvGrpSpPr>
          <p:cNvPr id="56" name="Group 56"/>
          <p:cNvGrpSpPr/>
          <p:nvPr/>
        </p:nvGrpSpPr>
        <p:grpSpPr>
          <a:xfrm>
            <a:off x="1249476" y="5056326"/>
            <a:ext cx="2502090" cy="2002063"/>
            <a:chOff x="0" y="0"/>
            <a:chExt cx="700148" cy="560228"/>
          </a:xfrm>
        </p:grpSpPr>
        <p:sp>
          <p:nvSpPr>
            <p:cNvPr id="57" name="Freeform 57"/>
            <p:cNvSpPr/>
            <p:nvPr/>
          </p:nvSpPr>
          <p:spPr>
            <a:xfrm>
              <a:off x="0" y="0"/>
              <a:ext cx="700148" cy="560228"/>
            </a:xfrm>
            <a:custGeom>
              <a:avLst/>
              <a:gdLst/>
              <a:ahLst/>
              <a:cxnLst/>
              <a:rect l="l" t="t" r="r" b="b"/>
              <a:pathLst>
                <a:path w="700148" h="560228">
                  <a:moveTo>
                    <a:pt x="157803" y="0"/>
                  </a:moveTo>
                  <a:lnTo>
                    <a:pt x="542345" y="0"/>
                  </a:lnTo>
                  <a:cubicBezTo>
                    <a:pt x="584197" y="0"/>
                    <a:pt x="624335" y="16626"/>
                    <a:pt x="653929" y="46219"/>
                  </a:cubicBezTo>
                  <a:cubicBezTo>
                    <a:pt x="683523" y="75813"/>
                    <a:pt x="700148" y="115951"/>
                    <a:pt x="700148" y="157803"/>
                  </a:cubicBezTo>
                  <a:lnTo>
                    <a:pt x="700148" y="402425"/>
                  </a:lnTo>
                  <a:cubicBezTo>
                    <a:pt x="700148" y="489577"/>
                    <a:pt x="629497" y="560228"/>
                    <a:pt x="542345" y="560228"/>
                  </a:cubicBezTo>
                  <a:lnTo>
                    <a:pt x="157803" y="560228"/>
                  </a:lnTo>
                  <a:cubicBezTo>
                    <a:pt x="70651" y="560228"/>
                    <a:pt x="0" y="489577"/>
                    <a:pt x="0" y="402425"/>
                  </a:cubicBezTo>
                  <a:lnTo>
                    <a:pt x="0" y="157803"/>
                  </a:lnTo>
                  <a:cubicBezTo>
                    <a:pt x="0" y="70651"/>
                    <a:pt x="70651" y="0"/>
                    <a:pt x="157803"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605711" y="5565946"/>
            <a:ext cx="1789620" cy="995111"/>
          </a:xfrm>
          <a:prstGeom prst="rect">
            <a:avLst/>
          </a:prstGeom>
        </p:spPr>
        <p:txBody>
          <a:bodyPr lIns="0" tIns="0" rIns="0" bIns="0" rtlCol="0" anchor="t">
            <a:spAutoFit/>
          </a:bodyPr>
          <a:lstStyle/>
          <a:p>
            <a:pPr algn="ctr">
              <a:lnSpc>
                <a:spcPts val="3995"/>
              </a:lnSpc>
            </a:pPr>
            <a:r>
              <a:rPr lang="en-US" sz="2853">
                <a:solidFill>
                  <a:srgbClr val="000000"/>
                </a:solidFill>
                <a:latin typeface="Alatsi"/>
                <a:ea typeface="Alatsi"/>
                <a:cs typeface="Alatsi"/>
                <a:sym typeface="Alatsi"/>
              </a:rPr>
              <a:t>Diagram View</a:t>
            </a:r>
          </a:p>
        </p:txBody>
      </p:sp>
      <p:sp>
        <p:nvSpPr>
          <p:cNvPr id="60" name="TextBox 60"/>
          <p:cNvSpPr txBox="1"/>
          <p:nvPr/>
        </p:nvSpPr>
        <p:spPr>
          <a:xfrm>
            <a:off x="4779389" y="1854763"/>
            <a:ext cx="7298945" cy="2036183"/>
          </a:xfrm>
          <a:prstGeom prst="rect">
            <a:avLst/>
          </a:prstGeom>
        </p:spPr>
        <p:txBody>
          <a:bodyPr lIns="0" tIns="0" rIns="0" bIns="0" rtlCol="0" anchor="t">
            <a:spAutoFit/>
          </a:bodyPr>
          <a:lstStyle/>
          <a:p>
            <a:pPr algn="l">
              <a:lnSpc>
                <a:spcPts val="3269"/>
              </a:lnSpc>
            </a:pPr>
            <a:r>
              <a:rPr lang="en-US" sz="2335">
                <a:solidFill>
                  <a:srgbClr val="000000"/>
                </a:solidFill>
                <a:latin typeface="Code Pro"/>
                <a:ea typeface="Code Pro"/>
                <a:cs typeface="Code Pro"/>
                <a:sym typeface="Code Pro"/>
              </a:rPr>
              <a:t>current_node = head </a:t>
            </a:r>
          </a:p>
          <a:p>
            <a:pPr algn="l">
              <a:lnSpc>
                <a:spcPts val="3269"/>
              </a:lnSpc>
            </a:pPr>
            <a:r>
              <a:rPr lang="en-US" sz="2335" b="1">
                <a:solidFill>
                  <a:srgbClr val="642EC7"/>
                </a:solidFill>
                <a:latin typeface="Code Pro Bold"/>
                <a:ea typeface="Code Pro Bold"/>
                <a:cs typeface="Code Pro Bold"/>
                <a:sym typeface="Code Pro Bold"/>
              </a:rPr>
              <a:t>while current_node is not None: </a:t>
            </a:r>
          </a:p>
          <a:p>
            <a:pPr algn="l">
              <a:lnSpc>
                <a:spcPts val="3269"/>
              </a:lnSpc>
            </a:pPr>
            <a:r>
              <a:rPr lang="en-US" sz="2335" b="1">
                <a:solidFill>
                  <a:srgbClr val="642EC7"/>
                </a:solidFill>
                <a:latin typeface="Code Pro Bold"/>
                <a:ea typeface="Code Pro Bold"/>
                <a:cs typeface="Code Pro Bold"/>
                <a:sym typeface="Code Pro Bold"/>
              </a:rPr>
              <a:t>           print(current_node.data, end=" -&gt; ") </a:t>
            </a:r>
          </a:p>
          <a:p>
            <a:pPr algn="l">
              <a:lnSpc>
                <a:spcPts val="3269"/>
              </a:lnSpc>
            </a:pPr>
            <a:r>
              <a:rPr lang="en-US" sz="2335" b="1">
                <a:solidFill>
                  <a:srgbClr val="642EC7"/>
                </a:solidFill>
                <a:latin typeface="Code Pro Bold"/>
                <a:ea typeface="Code Pro Bold"/>
                <a:cs typeface="Code Pro Bold"/>
                <a:sym typeface="Code Pro Bold"/>
              </a:rPr>
              <a:t>           current_node = current_node.next_node </a:t>
            </a:r>
          </a:p>
          <a:p>
            <a:pPr algn="l">
              <a:lnSpc>
                <a:spcPts val="3269"/>
              </a:lnSpc>
            </a:pPr>
            <a:endParaRPr lang="en-US" sz="2335" b="1">
              <a:solidFill>
                <a:srgbClr val="642EC7"/>
              </a:solidFill>
              <a:latin typeface="Code Pro Bold"/>
              <a:ea typeface="Code Pro Bold"/>
              <a:cs typeface="Code Pro Bold"/>
              <a:sym typeface="Code Pro Bold"/>
            </a:endParaRPr>
          </a:p>
        </p:txBody>
      </p:sp>
      <p:sp>
        <p:nvSpPr>
          <p:cNvPr id="61" name="Freeform 61"/>
          <p:cNvSpPr/>
          <p:nvPr/>
        </p:nvSpPr>
        <p:spPr>
          <a:xfrm rot="5400000">
            <a:off x="6075515" y="5481916"/>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2" name="TextBox 62"/>
          <p:cNvSpPr txBox="1"/>
          <p:nvPr/>
        </p:nvSpPr>
        <p:spPr>
          <a:xfrm>
            <a:off x="5322658" y="4837969"/>
            <a:ext cx="2207870" cy="402660"/>
          </a:xfrm>
          <a:prstGeom prst="rect">
            <a:avLst/>
          </a:prstGeom>
        </p:spPr>
        <p:txBody>
          <a:bodyPr lIns="0" tIns="0" rIns="0" bIns="0" rtlCol="0" anchor="t">
            <a:spAutoFit/>
          </a:bodyPr>
          <a:lstStyle/>
          <a:p>
            <a:pPr algn="ctr">
              <a:lnSpc>
                <a:spcPts val="3452"/>
              </a:lnSpc>
              <a:spcBef>
                <a:spcPct val="0"/>
              </a:spcBef>
            </a:pPr>
            <a:r>
              <a:rPr lang="en-US" sz="2466" b="1">
                <a:solidFill>
                  <a:srgbClr val="000000"/>
                </a:solidFill>
                <a:latin typeface="Open Sans Bold"/>
                <a:ea typeface="Open Sans Bold"/>
                <a:cs typeface="Open Sans Bold"/>
                <a:sym typeface="Open Sans Bold"/>
              </a:rPr>
              <a:t>head</a:t>
            </a:r>
          </a:p>
        </p:txBody>
      </p:sp>
      <p:sp>
        <p:nvSpPr>
          <p:cNvPr id="63" name="AutoShape 63"/>
          <p:cNvSpPr/>
          <p:nvPr/>
        </p:nvSpPr>
        <p:spPr>
          <a:xfrm>
            <a:off x="11574854" y="6973152"/>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64" name="Freeform 64"/>
          <p:cNvSpPr/>
          <p:nvPr/>
        </p:nvSpPr>
        <p:spPr>
          <a:xfrm rot="5400000">
            <a:off x="10542689" y="5493476"/>
            <a:ext cx="653575" cy="275318"/>
          </a:xfrm>
          <a:custGeom>
            <a:avLst/>
            <a:gdLst/>
            <a:ahLst/>
            <a:cxnLst/>
            <a:rect l="l" t="t" r="r" b="b"/>
            <a:pathLst>
              <a:path w="653575" h="275318">
                <a:moveTo>
                  <a:pt x="0" y="0"/>
                </a:moveTo>
                <a:lnTo>
                  <a:pt x="653574" y="0"/>
                </a:lnTo>
                <a:lnTo>
                  <a:pt x="653574" y="275319"/>
                </a:lnTo>
                <a:lnTo>
                  <a:pt x="0" y="275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65" name="TextBox 65"/>
          <p:cNvSpPr txBox="1"/>
          <p:nvPr/>
        </p:nvSpPr>
        <p:spPr>
          <a:xfrm>
            <a:off x="9926913" y="4837969"/>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grpSp>
        <p:nvGrpSpPr>
          <p:cNvPr id="66" name="Group 66"/>
          <p:cNvGrpSpPr/>
          <p:nvPr/>
        </p:nvGrpSpPr>
        <p:grpSpPr>
          <a:xfrm>
            <a:off x="1249476" y="7896589"/>
            <a:ext cx="2502090" cy="2002063"/>
            <a:chOff x="0" y="0"/>
            <a:chExt cx="700148" cy="560228"/>
          </a:xfrm>
        </p:grpSpPr>
        <p:sp>
          <p:nvSpPr>
            <p:cNvPr id="67" name="Freeform 67"/>
            <p:cNvSpPr/>
            <p:nvPr/>
          </p:nvSpPr>
          <p:spPr>
            <a:xfrm>
              <a:off x="0" y="0"/>
              <a:ext cx="700148" cy="560228"/>
            </a:xfrm>
            <a:custGeom>
              <a:avLst/>
              <a:gdLst/>
              <a:ahLst/>
              <a:cxnLst/>
              <a:rect l="l" t="t" r="r" b="b"/>
              <a:pathLst>
                <a:path w="700148" h="560228">
                  <a:moveTo>
                    <a:pt x="157803" y="0"/>
                  </a:moveTo>
                  <a:lnTo>
                    <a:pt x="542345" y="0"/>
                  </a:lnTo>
                  <a:cubicBezTo>
                    <a:pt x="584197" y="0"/>
                    <a:pt x="624335" y="16626"/>
                    <a:pt x="653929" y="46219"/>
                  </a:cubicBezTo>
                  <a:cubicBezTo>
                    <a:pt x="683523" y="75813"/>
                    <a:pt x="700148" y="115951"/>
                    <a:pt x="700148" y="157803"/>
                  </a:cubicBezTo>
                  <a:lnTo>
                    <a:pt x="700148" y="402425"/>
                  </a:lnTo>
                  <a:cubicBezTo>
                    <a:pt x="700148" y="489577"/>
                    <a:pt x="629497" y="560228"/>
                    <a:pt x="542345" y="560228"/>
                  </a:cubicBezTo>
                  <a:lnTo>
                    <a:pt x="157803" y="560228"/>
                  </a:lnTo>
                  <a:cubicBezTo>
                    <a:pt x="70651" y="560228"/>
                    <a:pt x="0" y="489577"/>
                    <a:pt x="0" y="402425"/>
                  </a:cubicBezTo>
                  <a:lnTo>
                    <a:pt x="0" y="157803"/>
                  </a:lnTo>
                  <a:cubicBezTo>
                    <a:pt x="0" y="70651"/>
                    <a:pt x="70651" y="0"/>
                    <a:pt x="157803"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8" name="TextBox 6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510142" y="8624101"/>
            <a:ext cx="1789620" cy="489888"/>
          </a:xfrm>
          <a:prstGeom prst="rect">
            <a:avLst/>
          </a:prstGeom>
        </p:spPr>
        <p:txBody>
          <a:bodyPr lIns="0" tIns="0" rIns="0" bIns="0" rtlCol="0" anchor="t">
            <a:spAutoFit/>
          </a:bodyPr>
          <a:lstStyle/>
          <a:p>
            <a:pPr algn="ctr">
              <a:lnSpc>
                <a:spcPts val="3995"/>
              </a:lnSpc>
            </a:pPr>
            <a:r>
              <a:rPr lang="en-US" sz="2853">
                <a:solidFill>
                  <a:srgbClr val="000000"/>
                </a:solidFill>
                <a:latin typeface="Alatsi"/>
                <a:ea typeface="Alatsi"/>
                <a:cs typeface="Alatsi"/>
                <a:sym typeface="Alatsi"/>
              </a:rPr>
              <a:t>Output</a:t>
            </a:r>
          </a:p>
        </p:txBody>
      </p:sp>
      <p:grpSp>
        <p:nvGrpSpPr>
          <p:cNvPr id="70" name="Group 70"/>
          <p:cNvGrpSpPr/>
          <p:nvPr/>
        </p:nvGrpSpPr>
        <p:grpSpPr>
          <a:xfrm>
            <a:off x="4632278" y="7941020"/>
            <a:ext cx="11973071" cy="2002063"/>
            <a:chOff x="0" y="0"/>
            <a:chExt cx="3350368" cy="560228"/>
          </a:xfrm>
        </p:grpSpPr>
        <p:sp>
          <p:nvSpPr>
            <p:cNvPr id="71" name="Freeform 71"/>
            <p:cNvSpPr/>
            <p:nvPr/>
          </p:nvSpPr>
          <p:spPr>
            <a:xfrm>
              <a:off x="0" y="0"/>
              <a:ext cx="3350368" cy="560228"/>
            </a:xfrm>
            <a:custGeom>
              <a:avLst/>
              <a:gdLst/>
              <a:ahLst/>
              <a:cxnLst/>
              <a:rect l="l" t="t" r="r" b="b"/>
              <a:pathLst>
                <a:path w="3350368" h="560228">
                  <a:moveTo>
                    <a:pt x="32977" y="0"/>
                  </a:moveTo>
                  <a:lnTo>
                    <a:pt x="3317391" y="0"/>
                  </a:lnTo>
                  <a:cubicBezTo>
                    <a:pt x="3335604" y="0"/>
                    <a:pt x="3350368" y="14764"/>
                    <a:pt x="3350368" y="32977"/>
                  </a:cubicBezTo>
                  <a:lnTo>
                    <a:pt x="3350368" y="527251"/>
                  </a:lnTo>
                  <a:cubicBezTo>
                    <a:pt x="3350368" y="535997"/>
                    <a:pt x="3346894" y="544385"/>
                    <a:pt x="3340710" y="550569"/>
                  </a:cubicBezTo>
                  <a:cubicBezTo>
                    <a:pt x="3334525" y="556753"/>
                    <a:pt x="3326137" y="560228"/>
                    <a:pt x="3317391" y="560228"/>
                  </a:cubicBezTo>
                  <a:lnTo>
                    <a:pt x="32977" y="560228"/>
                  </a:lnTo>
                  <a:cubicBezTo>
                    <a:pt x="24231" y="560228"/>
                    <a:pt x="15843" y="556753"/>
                    <a:pt x="9659" y="550569"/>
                  </a:cubicBezTo>
                  <a:cubicBezTo>
                    <a:pt x="3474" y="544385"/>
                    <a:pt x="0" y="535997"/>
                    <a:pt x="0" y="527251"/>
                  </a:cubicBezTo>
                  <a:lnTo>
                    <a:pt x="0" y="32977"/>
                  </a:lnTo>
                  <a:cubicBezTo>
                    <a:pt x="0" y="24231"/>
                    <a:pt x="3474" y="15843"/>
                    <a:pt x="9659" y="9659"/>
                  </a:cubicBezTo>
                  <a:cubicBezTo>
                    <a:pt x="15843" y="3474"/>
                    <a:pt x="24231" y="0"/>
                    <a:pt x="32977" y="0"/>
                  </a:cubicBezTo>
                  <a:close/>
                </a:path>
              </a:pathLst>
            </a:custGeom>
            <a:solidFill>
              <a:srgbClr val="000000"/>
            </a:solidFill>
          </p:spPr>
          <p:txBody>
            <a:bodyPr/>
            <a:lstStyle/>
            <a:p>
              <a:endParaRPr lang="en-PH"/>
            </a:p>
          </p:txBody>
        </p:sp>
        <p:sp>
          <p:nvSpPr>
            <p:cNvPr id="72" name="TextBox 72"/>
            <p:cNvSpPr txBox="1"/>
            <p:nvPr/>
          </p:nvSpPr>
          <p:spPr>
            <a:xfrm>
              <a:off x="0" y="-28575"/>
              <a:ext cx="3350368" cy="588803"/>
            </a:xfrm>
            <a:prstGeom prst="rect">
              <a:avLst/>
            </a:prstGeom>
          </p:spPr>
          <p:txBody>
            <a:bodyPr lIns="50800" tIns="50800" rIns="50800" bIns="50800" rtlCol="0" anchor="ctr"/>
            <a:lstStyle/>
            <a:p>
              <a:pPr algn="ctr">
                <a:lnSpc>
                  <a:spcPts val="2595"/>
                </a:lnSpc>
              </a:pPr>
              <a:endParaRPr/>
            </a:p>
          </p:txBody>
        </p:sp>
      </p:grpSp>
      <p:sp>
        <p:nvSpPr>
          <p:cNvPr id="73" name="TextBox 73"/>
          <p:cNvSpPr txBox="1"/>
          <p:nvPr/>
        </p:nvSpPr>
        <p:spPr>
          <a:xfrm>
            <a:off x="5346934" y="8172725"/>
            <a:ext cx="10899757" cy="1310248"/>
          </a:xfrm>
          <a:prstGeom prst="rect">
            <a:avLst/>
          </a:prstGeom>
        </p:spPr>
        <p:txBody>
          <a:bodyPr lIns="0" tIns="0" rIns="0" bIns="0" rtlCol="0" anchor="t">
            <a:spAutoFit/>
          </a:bodyPr>
          <a:lstStyle/>
          <a:p>
            <a:pPr algn="l">
              <a:lnSpc>
                <a:spcPts val="10807"/>
              </a:lnSpc>
            </a:pPr>
            <a:r>
              <a:rPr lang="en-US" sz="7719">
                <a:solidFill>
                  <a:srgbClr val="FFFFFF"/>
                </a:solidFill>
                <a:latin typeface="Code Pro"/>
                <a:ea typeface="Code Pro"/>
                <a:cs typeface="Code Pro"/>
                <a:sym typeface="Code Pro"/>
              </a:rPr>
              <a:t>0 -&gt; 2 -&gt; 4</a:t>
            </a:r>
          </a:p>
        </p:txBody>
      </p:sp>
      <p:sp>
        <p:nvSpPr>
          <p:cNvPr id="74" name="TextBox 7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49476" y="2174290"/>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13418" y="2928304"/>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09987" y="1638887"/>
            <a:ext cx="11995363" cy="2674084"/>
            <a:chOff x="0" y="0"/>
            <a:chExt cx="3159272" cy="704285"/>
          </a:xfrm>
        </p:grpSpPr>
        <p:sp>
          <p:nvSpPr>
            <p:cNvPr id="11" name="Freeform 11"/>
            <p:cNvSpPr/>
            <p:nvPr/>
          </p:nvSpPr>
          <p:spPr>
            <a:xfrm>
              <a:off x="0" y="0"/>
              <a:ext cx="3159272" cy="704285"/>
            </a:xfrm>
            <a:custGeom>
              <a:avLst/>
              <a:gdLst/>
              <a:ahLst/>
              <a:cxnLst/>
              <a:rect l="l" t="t" r="r" b="b"/>
              <a:pathLst>
                <a:path w="3159272" h="704285">
                  <a:moveTo>
                    <a:pt x="0" y="0"/>
                  </a:moveTo>
                  <a:lnTo>
                    <a:pt x="3159272" y="0"/>
                  </a:lnTo>
                  <a:lnTo>
                    <a:pt x="3159272" y="704285"/>
                  </a:lnTo>
                  <a:lnTo>
                    <a:pt x="0" y="704285"/>
                  </a:lnTo>
                  <a:close/>
                </a:path>
              </a:pathLst>
            </a:custGeom>
            <a:solidFill>
              <a:srgbClr val="F4F2F2"/>
            </a:solidFill>
          </p:spPr>
          <p:txBody>
            <a:bodyPr/>
            <a:lstStyle/>
            <a:p>
              <a:endParaRPr lang="en-PH"/>
            </a:p>
          </p:txBody>
        </p:sp>
        <p:sp>
          <p:nvSpPr>
            <p:cNvPr id="12" name="TextBox 12"/>
            <p:cNvSpPr txBox="1"/>
            <p:nvPr/>
          </p:nvSpPr>
          <p:spPr>
            <a:xfrm>
              <a:off x="0" y="-28575"/>
              <a:ext cx="3159272" cy="732860"/>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702412" y="6746774"/>
          <a:ext cx="825612" cy="204397"/>
        </p:xfrm>
        <a:graphic>
          <a:graphicData uri="http://schemas.openxmlformats.org/drawingml/2006/table">
            <a:tbl>
              <a:tblPr/>
              <a:tblGrid>
                <a:gridCol w="606311">
                  <a:extLst>
                    <a:ext uri="{9D8B030D-6E8A-4147-A177-3AD203B41FA5}">
                      <a16:colId xmlns:a16="http://schemas.microsoft.com/office/drawing/2014/main" val="20000"/>
                    </a:ext>
                  </a:extLst>
                </a:gridCol>
                <a:gridCol w="219300">
                  <a:extLst>
                    <a:ext uri="{9D8B030D-6E8A-4147-A177-3AD203B41FA5}">
                      <a16:colId xmlns:a16="http://schemas.microsoft.com/office/drawing/2014/main" val="20001"/>
                    </a:ext>
                  </a:extLst>
                </a:gridCol>
              </a:tblGrid>
              <a:tr h="204397">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937072" y="6746774"/>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338952" y="6708209"/>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7151870" y="6971905"/>
            <a:ext cx="676982"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6170022" y="6133893"/>
            <a:ext cx="833443" cy="277004"/>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6337737" y="6149365"/>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sp>
        <p:nvSpPr>
          <p:cNvPr id="21" name="TextBox 21"/>
          <p:cNvSpPr txBox="1"/>
          <p:nvPr/>
        </p:nvSpPr>
        <p:spPr>
          <a:xfrm>
            <a:off x="6100086" y="6526220"/>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2" name="TextBox 22"/>
          <p:cNvSpPr txBox="1"/>
          <p:nvPr/>
        </p:nvSpPr>
        <p:spPr>
          <a:xfrm>
            <a:off x="6973061" y="6552923"/>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sp>
        <p:nvSpPr>
          <p:cNvPr id="23" name="TextBox 23"/>
          <p:cNvSpPr txBox="1"/>
          <p:nvPr/>
        </p:nvSpPr>
        <p:spPr>
          <a:xfrm>
            <a:off x="8334746" y="6548883"/>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4" name="TextBox 24"/>
          <p:cNvSpPr txBox="1"/>
          <p:nvPr/>
        </p:nvSpPr>
        <p:spPr>
          <a:xfrm>
            <a:off x="9207722" y="6575586"/>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10024096" y="6734270"/>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9439802" y="6962897"/>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10421769" y="65363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8" name="TextBox 28"/>
          <p:cNvSpPr txBox="1"/>
          <p:nvPr/>
        </p:nvSpPr>
        <p:spPr>
          <a:xfrm>
            <a:off x="11294745" y="6563081"/>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2292857" y="6725904"/>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3795587" y="6942026"/>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2690531" y="6528012"/>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32" name="TextBox 32"/>
          <p:cNvSpPr txBox="1"/>
          <p:nvPr/>
        </p:nvSpPr>
        <p:spPr>
          <a:xfrm>
            <a:off x="13563507" y="6554715"/>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4736626" y="651316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34" name="TextBox 34"/>
          <p:cNvSpPr txBox="1"/>
          <p:nvPr/>
        </p:nvSpPr>
        <p:spPr>
          <a:xfrm>
            <a:off x="15609602" y="6539872"/>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8374278" y="6123838"/>
            <a:ext cx="833443" cy="277004"/>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8541993" y="613930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10421769" y="6140827"/>
            <a:ext cx="833443" cy="277004"/>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0589484" y="615629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2810768" y="6122406"/>
            <a:ext cx="833443" cy="277004"/>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2978482" y="61378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4799399" y="6122406"/>
            <a:ext cx="833443" cy="277004"/>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4967113" y="61378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sp>
        <p:nvSpPr>
          <p:cNvPr id="51" name="TextBox 51"/>
          <p:cNvSpPr txBox="1"/>
          <p:nvPr/>
        </p:nvSpPr>
        <p:spPr>
          <a:xfrm>
            <a:off x="5883323" y="6794655"/>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8087580" y="6773143"/>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10205007" y="6773143"/>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2473769" y="6764777"/>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Access all nodes stored in the linked list</a:t>
            </a:r>
          </a:p>
        </p:txBody>
      </p:sp>
      <p:grpSp>
        <p:nvGrpSpPr>
          <p:cNvPr id="56" name="Group 56"/>
          <p:cNvGrpSpPr/>
          <p:nvPr/>
        </p:nvGrpSpPr>
        <p:grpSpPr>
          <a:xfrm>
            <a:off x="1249476" y="5056326"/>
            <a:ext cx="2502090" cy="2002063"/>
            <a:chOff x="0" y="0"/>
            <a:chExt cx="700148" cy="560228"/>
          </a:xfrm>
        </p:grpSpPr>
        <p:sp>
          <p:nvSpPr>
            <p:cNvPr id="57" name="Freeform 57"/>
            <p:cNvSpPr/>
            <p:nvPr/>
          </p:nvSpPr>
          <p:spPr>
            <a:xfrm>
              <a:off x="0" y="0"/>
              <a:ext cx="700148" cy="560228"/>
            </a:xfrm>
            <a:custGeom>
              <a:avLst/>
              <a:gdLst/>
              <a:ahLst/>
              <a:cxnLst/>
              <a:rect l="l" t="t" r="r" b="b"/>
              <a:pathLst>
                <a:path w="700148" h="560228">
                  <a:moveTo>
                    <a:pt x="157803" y="0"/>
                  </a:moveTo>
                  <a:lnTo>
                    <a:pt x="542345" y="0"/>
                  </a:lnTo>
                  <a:cubicBezTo>
                    <a:pt x="584197" y="0"/>
                    <a:pt x="624335" y="16626"/>
                    <a:pt x="653929" y="46219"/>
                  </a:cubicBezTo>
                  <a:cubicBezTo>
                    <a:pt x="683523" y="75813"/>
                    <a:pt x="700148" y="115951"/>
                    <a:pt x="700148" y="157803"/>
                  </a:cubicBezTo>
                  <a:lnTo>
                    <a:pt x="700148" y="402425"/>
                  </a:lnTo>
                  <a:cubicBezTo>
                    <a:pt x="700148" y="489577"/>
                    <a:pt x="629497" y="560228"/>
                    <a:pt x="542345" y="560228"/>
                  </a:cubicBezTo>
                  <a:lnTo>
                    <a:pt x="157803" y="560228"/>
                  </a:lnTo>
                  <a:cubicBezTo>
                    <a:pt x="70651" y="560228"/>
                    <a:pt x="0" y="489577"/>
                    <a:pt x="0" y="402425"/>
                  </a:cubicBezTo>
                  <a:lnTo>
                    <a:pt x="0" y="157803"/>
                  </a:lnTo>
                  <a:cubicBezTo>
                    <a:pt x="0" y="70651"/>
                    <a:pt x="70651" y="0"/>
                    <a:pt x="157803"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605711" y="5565946"/>
            <a:ext cx="1789620" cy="995111"/>
          </a:xfrm>
          <a:prstGeom prst="rect">
            <a:avLst/>
          </a:prstGeom>
        </p:spPr>
        <p:txBody>
          <a:bodyPr lIns="0" tIns="0" rIns="0" bIns="0" rtlCol="0" anchor="t">
            <a:spAutoFit/>
          </a:bodyPr>
          <a:lstStyle/>
          <a:p>
            <a:pPr algn="ctr">
              <a:lnSpc>
                <a:spcPts val="3995"/>
              </a:lnSpc>
            </a:pPr>
            <a:r>
              <a:rPr lang="en-US" sz="2853">
                <a:solidFill>
                  <a:srgbClr val="000000"/>
                </a:solidFill>
                <a:latin typeface="Alatsi"/>
                <a:ea typeface="Alatsi"/>
                <a:cs typeface="Alatsi"/>
                <a:sym typeface="Alatsi"/>
              </a:rPr>
              <a:t>Diagram View</a:t>
            </a:r>
          </a:p>
        </p:txBody>
      </p:sp>
      <p:sp>
        <p:nvSpPr>
          <p:cNvPr id="60" name="TextBox 60"/>
          <p:cNvSpPr txBox="1"/>
          <p:nvPr/>
        </p:nvSpPr>
        <p:spPr>
          <a:xfrm>
            <a:off x="4779389" y="1854763"/>
            <a:ext cx="7298945" cy="2036183"/>
          </a:xfrm>
          <a:prstGeom prst="rect">
            <a:avLst/>
          </a:prstGeom>
        </p:spPr>
        <p:txBody>
          <a:bodyPr lIns="0" tIns="0" rIns="0" bIns="0" rtlCol="0" anchor="t">
            <a:spAutoFit/>
          </a:bodyPr>
          <a:lstStyle/>
          <a:p>
            <a:pPr algn="l">
              <a:lnSpc>
                <a:spcPts val="3269"/>
              </a:lnSpc>
            </a:pPr>
            <a:r>
              <a:rPr lang="en-US" sz="2335">
                <a:solidFill>
                  <a:srgbClr val="000000"/>
                </a:solidFill>
                <a:latin typeface="Code Pro"/>
                <a:ea typeface="Code Pro"/>
                <a:cs typeface="Code Pro"/>
                <a:sym typeface="Code Pro"/>
              </a:rPr>
              <a:t>current_node = head </a:t>
            </a:r>
          </a:p>
          <a:p>
            <a:pPr algn="l">
              <a:lnSpc>
                <a:spcPts val="3269"/>
              </a:lnSpc>
            </a:pPr>
            <a:r>
              <a:rPr lang="en-US" sz="2335" b="1">
                <a:solidFill>
                  <a:srgbClr val="642EC7"/>
                </a:solidFill>
                <a:latin typeface="Code Pro Bold"/>
                <a:ea typeface="Code Pro Bold"/>
                <a:cs typeface="Code Pro Bold"/>
                <a:sym typeface="Code Pro Bold"/>
              </a:rPr>
              <a:t>while current_node is not None: </a:t>
            </a:r>
          </a:p>
          <a:p>
            <a:pPr algn="l">
              <a:lnSpc>
                <a:spcPts val="3269"/>
              </a:lnSpc>
            </a:pPr>
            <a:r>
              <a:rPr lang="en-US" sz="2335" b="1">
                <a:solidFill>
                  <a:srgbClr val="642EC7"/>
                </a:solidFill>
                <a:latin typeface="Code Pro Bold"/>
                <a:ea typeface="Code Pro Bold"/>
                <a:cs typeface="Code Pro Bold"/>
                <a:sym typeface="Code Pro Bold"/>
              </a:rPr>
              <a:t>           print(current_node.data, end=" -&gt; ") </a:t>
            </a:r>
          </a:p>
          <a:p>
            <a:pPr algn="l">
              <a:lnSpc>
                <a:spcPts val="3269"/>
              </a:lnSpc>
            </a:pPr>
            <a:r>
              <a:rPr lang="en-US" sz="2335" b="1">
                <a:solidFill>
                  <a:srgbClr val="642EC7"/>
                </a:solidFill>
                <a:latin typeface="Code Pro Bold"/>
                <a:ea typeface="Code Pro Bold"/>
                <a:cs typeface="Code Pro Bold"/>
                <a:sym typeface="Code Pro Bold"/>
              </a:rPr>
              <a:t>           current_node = current_node.next_node </a:t>
            </a:r>
          </a:p>
          <a:p>
            <a:pPr algn="l">
              <a:lnSpc>
                <a:spcPts val="3269"/>
              </a:lnSpc>
            </a:pPr>
            <a:endParaRPr lang="en-US" sz="2335" b="1">
              <a:solidFill>
                <a:srgbClr val="642EC7"/>
              </a:solidFill>
              <a:latin typeface="Code Pro Bold"/>
              <a:ea typeface="Code Pro Bold"/>
              <a:cs typeface="Code Pro Bold"/>
              <a:sym typeface="Code Pro Bold"/>
            </a:endParaRPr>
          </a:p>
        </p:txBody>
      </p:sp>
      <p:sp>
        <p:nvSpPr>
          <p:cNvPr id="61" name="Freeform 61"/>
          <p:cNvSpPr/>
          <p:nvPr/>
        </p:nvSpPr>
        <p:spPr>
          <a:xfrm rot="5400000">
            <a:off x="6075515" y="5481916"/>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2" name="TextBox 62"/>
          <p:cNvSpPr txBox="1"/>
          <p:nvPr/>
        </p:nvSpPr>
        <p:spPr>
          <a:xfrm>
            <a:off x="5322658" y="4837969"/>
            <a:ext cx="2207870" cy="402660"/>
          </a:xfrm>
          <a:prstGeom prst="rect">
            <a:avLst/>
          </a:prstGeom>
        </p:spPr>
        <p:txBody>
          <a:bodyPr lIns="0" tIns="0" rIns="0" bIns="0" rtlCol="0" anchor="t">
            <a:spAutoFit/>
          </a:bodyPr>
          <a:lstStyle/>
          <a:p>
            <a:pPr algn="ctr">
              <a:lnSpc>
                <a:spcPts val="3452"/>
              </a:lnSpc>
              <a:spcBef>
                <a:spcPct val="0"/>
              </a:spcBef>
            </a:pPr>
            <a:r>
              <a:rPr lang="en-US" sz="2466" b="1">
                <a:solidFill>
                  <a:srgbClr val="000000"/>
                </a:solidFill>
                <a:latin typeface="Open Sans Bold"/>
                <a:ea typeface="Open Sans Bold"/>
                <a:cs typeface="Open Sans Bold"/>
                <a:sym typeface="Open Sans Bold"/>
              </a:rPr>
              <a:t>head</a:t>
            </a:r>
          </a:p>
        </p:txBody>
      </p:sp>
      <p:sp>
        <p:nvSpPr>
          <p:cNvPr id="63" name="AutoShape 63"/>
          <p:cNvSpPr/>
          <p:nvPr/>
        </p:nvSpPr>
        <p:spPr>
          <a:xfrm>
            <a:off x="11574854" y="6973152"/>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64" name="Freeform 64"/>
          <p:cNvSpPr/>
          <p:nvPr/>
        </p:nvSpPr>
        <p:spPr>
          <a:xfrm rot="5400000">
            <a:off x="12815043" y="5457934"/>
            <a:ext cx="653575" cy="275318"/>
          </a:xfrm>
          <a:custGeom>
            <a:avLst/>
            <a:gdLst/>
            <a:ahLst/>
            <a:cxnLst/>
            <a:rect l="l" t="t" r="r" b="b"/>
            <a:pathLst>
              <a:path w="653575" h="275318">
                <a:moveTo>
                  <a:pt x="0" y="0"/>
                </a:moveTo>
                <a:lnTo>
                  <a:pt x="653574" y="0"/>
                </a:lnTo>
                <a:lnTo>
                  <a:pt x="653574" y="275319"/>
                </a:lnTo>
                <a:lnTo>
                  <a:pt x="0" y="275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65" name="TextBox 65"/>
          <p:cNvSpPr txBox="1"/>
          <p:nvPr/>
        </p:nvSpPr>
        <p:spPr>
          <a:xfrm>
            <a:off x="12199267" y="4802427"/>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grpSp>
        <p:nvGrpSpPr>
          <p:cNvPr id="66" name="Group 66"/>
          <p:cNvGrpSpPr/>
          <p:nvPr/>
        </p:nvGrpSpPr>
        <p:grpSpPr>
          <a:xfrm>
            <a:off x="1249476" y="7896589"/>
            <a:ext cx="2502090" cy="2002063"/>
            <a:chOff x="0" y="0"/>
            <a:chExt cx="700148" cy="560228"/>
          </a:xfrm>
        </p:grpSpPr>
        <p:sp>
          <p:nvSpPr>
            <p:cNvPr id="67" name="Freeform 67"/>
            <p:cNvSpPr/>
            <p:nvPr/>
          </p:nvSpPr>
          <p:spPr>
            <a:xfrm>
              <a:off x="0" y="0"/>
              <a:ext cx="700148" cy="560228"/>
            </a:xfrm>
            <a:custGeom>
              <a:avLst/>
              <a:gdLst/>
              <a:ahLst/>
              <a:cxnLst/>
              <a:rect l="l" t="t" r="r" b="b"/>
              <a:pathLst>
                <a:path w="700148" h="560228">
                  <a:moveTo>
                    <a:pt x="157803" y="0"/>
                  </a:moveTo>
                  <a:lnTo>
                    <a:pt x="542345" y="0"/>
                  </a:lnTo>
                  <a:cubicBezTo>
                    <a:pt x="584197" y="0"/>
                    <a:pt x="624335" y="16626"/>
                    <a:pt x="653929" y="46219"/>
                  </a:cubicBezTo>
                  <a:cubicBezTo>
                    <a:pt x="683523" y="75813"/>
                    <a:pt x="700148" y="115951"/>
                    <a:pt x="700148" y="157803"/>
                  </a:cubicBezTo>
                  <a:lnTo>
                    <a:pt x="700148" y="402425"/>
                  </a:lnTo>
                  <a:cubicBezTo>
                    <a:pt x="700148" y="489577"/>
                    <a:pt x="629497" y="560228"/>
                    <a:pt x="542345" y="560228"/>
                  </a:cubicBezTo>
                  <a:lnTo>
                    <a:pt x="157803" y="560228"/>
                  </a:lnTo>
                  <a:cubicBezTo>
                    <a:pt x="70651" y="560228"/>
                    <a:pt x="0" y="489577"/>
                    <a:pt x="0" y="402425"/>
                  </a:cubicBezTo>
                  <a:lnTo>
                    <a:pt x="0" y="157803"/>
                  </a:lnTo>
                  <a:cubicBezTo>
                    <a:pt x="0" y="70651"/>
                    <a:pt x="70651" y="0"/>
                    <a:pt x="157803"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8" name="TextBox 6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510142" y="8624101"/>
            <a:ext cx="1789620" cy="489888"/>
          </a:xfrm>
          <a:prstGeom prst="rect">
            <a:avLst/>
          </a:prstGeom>
        </p:spPr>
        <p:txBody>
          <a:bodyPr lIns="0" tIns="0" rIns="0" bIns="0" rtlCol="0" anchor="t">
            <a:spAutoFit/>
          </a:bodyPr>
          <a:lstStyle/>
          <a:p>
            <a:pPr algn="ctr">
              <a:lnSpc>
                <a:spcPts val="3995"/>
              </a:lnSpc>
            </a:pPr>
            <a:r>
              <a:rPr lang="en-US" sz="2853">
                <a:solidFill>
                  <a:srgbClr val="000000"/>
                </a:solidFill>
                <a:latin typeface="Alatsi"/>
                <a:ea typeface="Alatsi"/>
                <a:cs typeface="Alatsi"/>
                <a:sym typeface="Alatsi"/>
              </a:rPr>
              <a:t>Output</a:t>
            </a:r>
          </a:p>
        </p:txBody>
      </p:sp>
      <p:grpSp>
        <p:nvGrpSpPr>
          <p:cNvPr id="70" name="Group 70"/>
          <p:cNvGrpSpPr/>
          <p:nvPr/>
        </p:nvGrpSpPr>
        <p:grpSpPr>
          <a:xfrm>
            <a:off x="4632278" y="7941020"/>
            <a:ext cx="11973071" cy="2002063"/>
            <a:chOff x="0" y="0"/>
            <a:chExt cx="3350368" cy="560228"/>
          </a:xfrm>
        </p:grpSpPr>
        <p:sp>
          <p:nvSpPr>
            <p:cNvPr id="71" name="Freeform 71"/>
            <p:cNvSpPr/>
            <p:nvPr/>
          </p:nvSpPr>
          <p:spPr>
            <a:xfrm>
              <a:off x="0" y="0"/>
              <a:ext cx="3350368" cy="560228"/>
            </a:xfrm>
            <a:custGeom>
              <a:avLst/>
              <a:gdLst/>
              <a:ahLst/>
              <a:cxnLst/>
              <a:rect l="l" t="t" r="r" b="b"/>
              <a:pathLst>
                <a:path w="3350368" h="560228">
                  <a:moveTo>
                    <a:pt x="32977" y="0"/>
                  </a:moveTo>
                  <a:lnTo>
                    <a:pt x="3317391" y="0"/>
                  </a:lnTo>
                  <a:cubicBezTo>
                    <a:pt x="3335604" y="0"/>
                    <a:pt x="3350368" y="14764"/>
                    <a:pt x="3350368" y="32977"/>
                  </a:cubicBezTo>
                  <a:lnTo>
                    <a:pt x="3350368" y="527251"/>
                  </a:lnTo>
                  <a:cubicBezTo>
                    <a:pt x="3350368" y="535997"/>
                    <a:pt x="3346894" y="544385"/>
                    <a:pt x="3340710" y="550569"/>
                  </a:cubicBezTo>
                  <a:cubicBezTo>
                    <a:pt x="3334525" y="556753"/>
                    <a:pt x="3326137" y="560228"/>
                    <a:pt x="3317391" y="560228"/>
                  </a:cubicBezTo>
                  <a:lnTo>
                    <a:pt x="32977" y="560228"/>
                  </a:lnTo>
                  <a:cubicBezTo>
                    <a:pt x="24231" y="560228"/>
                    <a:pt x="15843" y="556753"/>
                    <a:pt x="9659" y="550569"/>
                  </a:cubicBezTo>
                  <a:cubicBezTo>
                    <a:pt x="3474" y="544385"/>
                    <a:pt x="0" y="535997"/>
                    <a:pt x="0" y="527251"/>
                  </a:cubicBezTo>
                  <a:lnTo>
                    <a:pt x="0" y="32977"/>
                  </a:lnTo>
                  <a:cubicBezTo>
                    <a:pt x="0" y="24231"/>
                    <a:pt x="3474" y="15843"/>
                    <a:pt x="9659" y="9659"/>
                  </a:cubicBezTo>
                  <a:cubicBezTo>
                    <a:pt x="15843" y="3474"/>
                    <a:pt x="24231" y="0"/>
                    <a:pt x="32977" y="0"/>
                  </a:cubicBezTo>
                  <a:close/>
                </a:path>
              </a:pathLst>
            </a:custGeom>
            <a:solidFill>
              <a:srgbClr val="000000"/>
            </a:solidFill>
          </p:spPr>
          <p:txBody>
            <a:bodyPr/>
            <a:lstStyle/>
            <a:p>
              <a:endParaRPr lang="en-PH"/>
            </a:p>
          </p:txBody>
        </p:sp>
        <p:sp>
          <p:nvSpPr>
            <p:cNvPr id="72" name="TextBox 72"/>
            <p:cNvSpPr txBox="1"/>
            <p:nvPr/>
          </p:nvSpPr>
          <p:spPr>
            <a:xfrm>
              <a:off x="0" y="-28575"/>
              <a:ext cx="3350368" cy="588803"/>
            </a:xfrm>
            <a:prstGeom prst="rect">
              <a:avLst/>
            </a:prstGeom>
          </p:spPr>
          <p:txBody>
            <a:bodyPr lIns="50800" tIns="50800" rIns="50800" bIns="50800" rtlCol="0" anchor="ctr"/>
            <a:lstStyle/>
            <a:p>
              <a:pPr algn="ctr">
                <a:lnSpc>
                  <a:spcPts val="2595"/>
                </a:lnSpc>
              </a:pPr>
              <a:endParaRPr/>
            </a:p>
          </p:txBody>
        </p:sp>
      </p:grpSp>
      <p:sp>
        <p:nvSpPr>
          <p:cNvPr id="73" name="TextBox 73"/>
          <p:cNvSpPr txBox="1"/>
          <p:nvPr/>
        </p:nvSpPr>
        <p:spPr>
          <a:xfrm>
            <a:off x="5346934" y="8172725"/>
            <a:ext cx="10899757" cy="1310248"/>
          </a:xfrm>
          <a:prstGeom prst="rect">
            <a:avLst/>
          </a:prstGeom>
        </p:spPr>
        <p:txBody>
          <a:bodyPr lIns="0" tIns="0" rIns="0" bIns="0" rtlCol="0" anchor="t">
            <a:spAutoFit/>
          </a:bodyPr>
          <a:lstStyle/>
          <a:p>
            <a:pPr algn="l">
              <a:lnSpc>
                <a:spcPts val="10807"/>
              </a:lnSpc>
            </a:pPr>
            <a:r>
              <a:rPr lang="en-US" sz="7719">
                <a:solidFill>
                  <a:srgbClr val="FFFFFF"/>
                </a:solidFill>
                <a:latin typeface="Code Pro"/>
                <a:ea typeface="Code Pro"/>
                <a:cs typeface="Code Pro"/>
                <a:sym typeface="Code Pro"/>
              </a:rPr>
              <a:t>0 -&gt; 2 -&gt; 4 -&gt; 6 </a:t>
            </a:r>
          </a:p>
        </p:txBody>
      </p:sp>
      <p:sp>
        <p:nvSpPr>
          <p:cNvPr id="74" name="TextBox 7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49476" y="2174290"/>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13418" y="2928304"/>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09987" y="1638887"/>
            <a:ext cx="11995363" cy="2674084"/>
            <a:chOff x="0" y="0"/>
            <a:chExt cx="3159272" cy="704285"/>
          </a:xfrm>
        </p:grpSpPr>
        <p:sp>
          <p:nvSpPr>
            <p:cNvPr id="11" name="Freeform 11"/>
            <p:cNvSpPr/>
            <p:nvPr/>
          </p:nvSpPr>
          <p:spPr>
            <a:xfrm>
              <a:off x="0" y="0"/>
              <a:ext cx="3159272" cy="704285"/>
            </a:xfrm>
            <a:custGeom>
              <a:avLst/>
              <a:gdLst/>
              <a:ahLst/>
              <a:cxnLst/>
              <a:rect l="l" t="t" r="r" b="b"/>
              <a:pathLst>
                <a:path w="3159272" h="704285">
                  <a:moveTo>
                    <a:pt x="0" y="0"/>
                  </a:moveTo>
                  <a:lnTo>
                    <a:pt x="3159272" y="0"/>
                  </a:lnTo>
                  <a:lnTo>
                    <a:pt x="3159272" y="704285"/>
                  </a:lnTo>
                  <a:lnTo>
                    <a:pt x="0" y="704285"/>
                  </a:lnTo>
                  <a:close/>
                </a:path>
              </a:pathLst>
            </a:custGeom>
            <a:solidFill>
              <a:srgbClr val="F4F2F2"/>
            </a:solidFill>
          </p:spPr>
          <p:txBody>
            <a:bodyPr/>
            <a:lstStyle/>
            <a:p>
              <a:endParaRPr lang="en-PH"/>
            </a:p>
          </p:txBody>
        </p:sp>
        <p:sp>
          <p:nvSpPr>
            <p:cNvPr id="12" name="TextBox 12"/>
            <p:cNvSpPr txBox="1"/>
            <p:nvPr/>
          </p:nvSpPr>
          <p:spPr>
            <a:xfrm>
              <a:off x="0" y="-28575"/>
              <a:ext cx="3159272" cy="732860"/>
            </a:xfrm>
            <a:prstGeom prst="rect">
              <a:avLst/>
            </a:prstGeom>
          </p:spPr>
          <p:txBody>
            <a:bodyPr lIns="50800" tIns="50800" rIns="50800" bIns="50800" rtlCol="0" anchor="ctr"/>
            <a:lstStyle/>
            <a:p>
              <a:pPr algn="ctr">
                <a:lnSpc>
                  <a:spcPts val="2595"/>
                </a:lnSpc>
              </a:pPr>
              <a:endParaRPr/>
            </a:p>
          </p:txBody>
        </p:sp>
      </p:grpSp>
      <p:graphicFrame>
        <p:nvGraphicFramePr>
          <p:cNvPr id="13" name="Table 13"/>
          <p:cNvGraphicFramePr>
            <a:graphicFrameLocks noGrp="1"/>
          </p:cNvGraphicFramePr>
          <p:nvPr/>
        </p:nvGraphicFramePr>
        <p:xfrm>
          <a:off x="5702412" y="6746774"/>
          <a:ext cx="825612" cy="204397"/>
        </p:xfrm>
        <a:graphic>
          <a:graphicData uri="http://schemas.openxmlformats.org/drawingml/2006/table">
            <a:tbl>
              <a:tblPr/>
              <a:tblGrid>
                <a:gridCol w="606311">
                  <a:extLst>
                    <a:ext uri="{9D8B030D-6E8A-4147-A177-3AD203B41FA5}">
                      <a16:colId xmlns:a16="http://schemas.microsoft.com/office/drawing/2014/main" val="20000"/>
                    </a:ext>
                  </a:extLst>
                </a:gridCol>
                <a:gridCol w="219300">
                  <a:extLst>
                    <a:ext uri="{9D8B030D-6E8A-4147-A177-3AD203B41FA5}">
                      <a16:colId xmlns:a16="http://schemas.microsoft.com/office/drawing/2014/main" val="20001"/>
                    </a:ext>
                  </a:extLst>
                </a:gridCol>
              </a:tblGrid>
              <a:tr h="204397">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7937072" y="6746774"/>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14338952" y="6708209"/>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6" name="AutoShape 16"/>
          <p:cNvSpPr/>
          <p:nvPr/>
        </p:nvSpPr>
        <p:spPr>
          <a:xfrm>
            <a:off x="7151870" y="6971905"/>
            <a:ext cx="676982"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7" name="Group 17"/>
          <p:cNvGrpSpPr/>
          <p:nvPr/>
        </p:nvGrpSpPr>
        <p:grpSpPr>
          <a:xfrm>
            <a:off x="6170022" y="6133893"/>
            <a:ext cx="833443" cy="277004"/>
            <a:chOff x="0" y="0"/>
            <a:chExt cx="464201" cy="154282"/>
          </a:xfrm>
        </p:grpSpPr>
        <p:sp>
          <p:nvSpPr>
            <p:cNvPr id="18" name="Freeform 1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19" name="TextBox 1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6337737" y="6149365"/>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sp>
        <p:nvSpPr>
          <p:cNvPr id="21" name="TextBox 21"/>
          <p:cNvSpPr txBox="1"/>
          <p:nvPr/>
        </p:nvSpPr>
        <p:spPr>
          <a:xfrm>
            <a:off x="6100086" y="6526220"/>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2" name="TextBox 22"/>
          <p:cNvSpPr txBox="1"/>
          <p:nvPr/>
        </p:nvSpPr>
        <p:spPr>
          <a:xfrm>
            <a:off x="6973061" y="6552923"/>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sp>
        <p:nvSpPr>
          <p:cNvPr id="23" name="TextBox 23"/>
          <p:cNvSpPr txBox="1"/>
          <p:nvPr/>
        </p:nvSpPr>
        <p:spPr>
          <a:xfrm>
            <a:off x="8334746" y="6548883"/>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4" name="TextBox 24"/>
          <p:cNvSpPr txBox="1"/>
          <p:nvPr/>
        </p:nvSpPr>
        <p:spPr>
          <a:xfrm>
            <a:off x="9207722" y="6575586"/>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aphicFrame>
        <p:nvGraphicFramePr>
          <p:cNvPr id="25" name="Table 25"/>
          <p:cNvGraphicFramePr>
            <a:graphicFrameLocks noGrp="1"/>
          </p:cNvGraphicFramePr>
          <p:nvPr/>
        </p:nvGraphicFramePr>
        <p:xfrm>
          <a:off x="10024096" y="6734270"/>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AutoShape 26"/>
          <p:cNvSpPr/>
          <p:nvPr/>
        </p:nvSpPr>
        <p:spPr>
          <a:xfrm>
            <a:off x="9439802" y="6962897"/>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7" name="TextBox 27"/>
          <p:cNvSpPr txBox="1"/>
          <p:nvPr/>
        </p:nvSpPr>
        <p:spPr>
          <a:xfrm>
            <a:off x="10421769" y="65363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28" name="TextBox 28"/>
          <p:cNvSpPr txBox="1"/>
          <p:nvPr/>
        </p:nvSpPr>
        <p:spPr>
          <a:xfrm>
            <a:off x="11294745" y="6563081"/>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12292857" y="6725904"/>
          <a:ext cx="744017" cy="184196"/>
        </p:xfrm>
        <a:graphic>
          <a:graphicData uri="http://schemas.openxmlformats.org/drawingml/2006/table">
            <a:tbl>
              <a:tblPr/>
              <a:tblGrid>
                <a:gridCol w="546390">
                  <a:extLst>
                    <a:ext uri="{9D8B030D-6E8A-4147-A177-3AD203B41FA5}">
                      <a16:colId xmlns:a16="http://schemas.microsoft.com/office/drawing/2014/main" val="20000"/>
                    </a:ext>
                  </a:extLst>
                </a:gridCol>
                <a:gridCol w="197627">
                  <a:extLst>
                    <a:ext uri="{9D8B030D-6E8A-4147-A177-3AD203B41FA5}">
                      <a16:colId xmlns:a16="http://schemas.microsoft.com/office/drawing/2014/main" val="20001"/>
                    </a:ext>
                  </a:extLst>
                </a:gridCol>
              </a:tblGrid>
              <a:tr h="0">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95"/>
                        </a:lnSpc>
                        <a:defRPr/>
                      </a:pPr>
                      <a:endParaRPr lang="en-US" sz="1100"/>
                    </a:p>
                  </a:txBody>
                  <a:tcPr marL="81179" marR="81179" marT="81179" marB="81179"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13795587" y="6942026"/>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12690531" y="6528012"/>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32" name="TextBox 32"/>
          <p:cNvSpPr txBox="1"/>
          <p:nvPr/>
        </p:nvSpPr>
        <p:spPr>
          <a:xfrm>
            <a:off x="13563507" y="6554715"/>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sp>
        <p:nvSpPr>
          <p:cNvPr id="33" name="TextBox 33"/>
          <p:cNvSpPr txBox="1"/>
          <p:nvPr/>
        </p:nvSpPr>
        <p:spPr>
          <a:xfrm>
            <a:off x="14736626" y="651316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Data</a:t>
            </a:r>
          </a:p>
        </p:txBody>
      </p:sp>
      <p:sp>
        <p:nvSpPr>
          <p:cNvPr id="34" name="TextBox 34"/>
          <p:cNvSpPr txBox="1"/>
          <p:nvPr/>
        </p:nvSpPr>
        <p:spPr>
          <a:xfrm>
            <a:off x="15609602" y="6539872"/>
            <a:ext cx="475302" cy="153494"/>
          </a:xfrm>
          <a:prstGeom prst="rect">
            <a:avLst/>
          </a:prstGeom>
        </p:spPr>
        <p:txBody>
          <a:bodyPr lIns="0" tIns="0" rIns="0" bIns="0" rtlCol="0" anchor="t">
            <a:spAutoFit/>
          </a:bodyPr>
          <a:lstStyle/>
          <a:p>
            <a:pPr algn="ctr">
              <a:lnSpc>
                <a:spcPts val="1285"/>
              </a:lnSpc>
              <a:spcBef>
                <a:spcPct val="0"/>
              </a:spcBef>
            </a:pPr>
            <a:r>
              <a:rPr lang="en-US" sz="918" b="1">
                <a:solidFill>
                  <a:srgbClr val="000000"/>
                </a:solidFill>
                <a:latin typeface="Open Sans Bold"/>
                <a:ea typeface="Open Sans Bold"/>
                <a:cs typeface="Open Sans Bold"/>
                <a:sym typeface="Open Sans Bold"/>
              </a:rPr>
              <a:t>Pointer</a:t>
            </a:r>
          </a:p>
        </p:txBody>
      </p:sp>
      <p:grpSp>
        <p:nvGrpSpPr>
          <p:cNvPr id="35" name="Group 35"/>
          <p:cNvGrpSpPr/>
          <p:nvPr/>
        </p:nvGrpSpPr>
        <p:grpSpPr>
          <a:xfrm>
            <a:off x="8374278" y="6123838"/>
            <a:ext cx="833443" cy="277004"/>
            <a:chOff x="0" y="0"/>
            <a:chExt cx="464201" cy="154282"/>
          </a:xfrm>
        </p:grpSpPr>
        <p:sp>
          <p:nvSpPr>
            <p:cNvPr id="36" name="Freeform 3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7" name="TextBox 3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38" name="TextBox 38"/>
          <p:cNvSpPr txBox="1"/>
          <p:nvPr/>
        </p:nvSpPr>
        <p:spPr>
          <a:xfrm>
            <a:off x="8541993" y="613930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39" name="Group 39"/>
          <p:cNvGrpSpPr/>
          <p:nvPr/>
        </p:nvGrpSpPr>
        <p:grpSpPr>
          <a:xfrm>
            <a:off x="10421769" y="6140827"/>
            <a:ext cx="833443" cy="277004"/>
            <a:chOff x="0" y="0"/>
            <a:chExt cx="464201" cy="154282"/>
          </a:xfrm>
        </p:grpSpPr>
        <p:sp>
          <p:nvSpPr>
            <p:cNvPr id="40" name="Freeform 4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1" name="TextBox 4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0589484" y="6156299"/>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43" name="Group 43"/>
          <p:cNvGrpSpPr/>
          <p:nvPr/>
        </p:nvGrpSpPr>
        <p:grpSpPr>
          <a:xfrm>
            <a:off x="12810768" y="6122406"/>
            <a:ext cx="833443" cy="277004"/>
            <a:chOff x="0" y="0"/>
            <a:chExt cx="464201" cy="154282"/>
          </a:xfrm>
        </p:grpSpPr>
        <p:sp>
          <p:nvSpPr>
            <p:cNvPr id="44" name="Freeform 4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5" name="TextBox 4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2978482" y="61378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grpSp>
        <p:nvGrpSpPr>
          <p:cNvPr id="47" name="Group 47"/>
          <p:cNvGrpSpPr/>
          <p:nvPr/>
        </p:nvGrpSpPr>
        <p:grpSpPr>
          <a:xfrm>
            <a:off x="14799399" y="6122406"/>
            <a:ext cx="833443" cy="277004"/>
            <a:chOff x="0" y="0"/>
            <a:chExt cx="464201" cy="154282"/>
          </a:xfrm>
        </p:grpSpPr>
        <p:sp>
          <p:nvSpPr>
            <p:cNvPr id="48" name="Freeform 4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9" name="TextBox 4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4967113" y="6137878"/>
            <a:ext cx="475302" cy="206900"/>
          </a:xfrm>
          <a:prstGeom prst="rect">
            <a:avLst/>
          </a:prstGeom>
        </p:spPr>
        <p:txBody>
          <a:bodyPr lIns="0" tIns="0" rIns="0" bIns="0" rtlCol="0" anchor="t">
            <a:spAutoFit/>
          </a:bodyPr>
          <a:lstStyle/>
          <a:p>
            <a:pPr algn="ctr">
              <a:lnSpc>
                <a:spcPts val="1727"/>
              </a:lnSpc>
              <a:spcBef>
                <a:spcPct val="0"/>
              </a:spcBef>
            </a:pPr>
            <a:r>
              <a:rPr lang="en-US" sz="1233" b="1">
                <a:solidFill>
                  <a:srgbClr val="000000"/>
                </a:solidFill>
                <a:latin typeface="Open Sans Bold"/>
                <a:ea typeface="Open Sans Bold"/>
                <a:cs typeface="Open Sans Bold"/>
                <a:sym typeface="Open Sans Bold"/>
              </a:rPr>
              <a:t>Node</a:t>
            </a:r>
          </a:p>
        </p:txBody>
      </p:sp>
      <p:sp>
        <p:nvSpPr>
          <p:cNvPr id="51" name="TextBox 51"/>
          <p:cNvSpPr txBox="1"/>
          <p:nvPr/>
        </p:nvSpPr>
        <p:spPr>
          <a:xfrm>
            <a:off x="5883323" y="6794655"/>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0</a:t>
            </a:r>
          </a:p>
        </p:txBody>
      </p:sp>
      <p:sp>
        <p:nvSpPr>
          <p:cNvPr id="52" name="TextBox 52"/>
          <p:cNvSpPr txBox="1"/>
          <p:nvPr/>
        </p:nvSpPr>
        <p:spPr>
          <a:xfrm>
            <a:off x="8087580" y="6773143"/>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2</a:t>
            </a:r>
          </a:p>
        </p:txBody>
      </p:sp>
      <p:sp>
        <p:nvSpPr>
          <p:cNvPr id="53" name="TextBox 53"/>
          <p:cNvSpPr txBox="1"/>
          <p:nvPr/>
        </p:nvSpPr>
        <p:spPr>
          <a:xfrm>
            <a:off x="10205007" y="6773143"/>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4</a:t>
            </a:r>
          </a:p>
        </p:txBody>
      </p:sp>
      <p:sp>
        <p:nvSpPr>
          <p:cNvPr id="54" name="TextBox 54"/>
          <p:cNvSpPr txBox="1"/>
          <p:nvPr/>
        </p:nvSpPr>
        <p:spPr>
          <a:xfrm>
            <a:off x="12473769" y="6764777"/>
            <a:ext cx="908826" cy="316400"/>
          </a:xfrm>
          <a:prstGeom prst="rect">
            <a:avLst/>
          </a:prstGeom>
        </p:spPr>
        <p:txBody>
          <a:bodyPr lIns="0" tIns="0" rIns="0" bIns="0" rtlCol="0" anchor="t">
            <a:spAutoFit/>
          </a:bodyPr>
          <a:lstStyle/>
          <a:p>
            <a:pPr algn="ctr">
              <a:lnSpc>
                <a:spcPts val="2630"/>
              </a:lnSpc>
              <a:spcBef>
                <a:spcPct val="0"/>
              </a:spcBef>
            </a:pPr>
            <a:r>
              <a:rPr lang="en-US" sz="1878" b="1" i="1">
                <a:solidFill>
                  <a:srgbClr val="FFFFFF"/>
                </a:solidFill>
                <a:latin typeface="Open Sans Bold Italics"/>
                <a:ea typeface="Open Sans Bold Italics"/>
                <a:cs typeface="Open Sans Bold Italics"/>
                <a:sym typeface="Open Sans Bold Italics"/>
              </a:rPr>
              <a:t>6</a:t>
            </a:r>
          </a:p>
        </p:txBody>
      </p:sp>
      <p:sp>
        <p:nvSpPr>
          <p:cNvPr id="55" name="TextBox 55"/>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Access all nodes stored in the linked list</a:t>
            </a:r>
          </a:p>
        </p:txBody>
      </p:sp>
      <p:grpSp>
        <p:nvGrpSpPr>
          <p:cNvPr id="56" name="Group 56"/>
          <p:cNvGrpSpPr/>
          <p:nvPr/>
        </p:nvGrpSpPr>
        <p:grpSpPr>
          <a:xfrm>
            <a:off x="1249476" y="5056326"/>
            <a:ext cx="2502090" cy="2002063"/>
            <a:chOff x="0" y="0"/>
            <a:chExt cx="700148" cy="560228"/>
          </a:xfrm>
        </p:grpSpPr>
        <p:sp>
          <p:nvSpPr>
            <p:cNvPr id="57" name="Freeform 57"/>
            <p:cNvSpPr/>
            <p:nvPr/>
          </p:nvSpPr>
          <p:spPr>
            <a:xfrm>
              <a:off x="0" y="0"/>
              <a:ext cx="700148" cy="560228"/>
            </a:xfrm>
            <a:custGeom>
              <a:avLst/>
              <a:gdLst/>
              <a:ahLst/>
              <a:cxnLst/>
              <a:rect l="l" t="t" r="r" b="b"/>
              <a:pathLst>
                <a:path w="700148" h="560228">
                  <a:moveTo>
                    <a:pt x="157803" y="0"/>
                  </a:moveTo>
                  <a:lnTo>
                    <a:pt x="542345" y="0"/>
                  </a:lnTo>
                  <a:cubicBezTo>
                    <a:pt x="584197" y="0"/>
                    <a:pt x="624335" y="16626"/>
                    <a:pt x="653929" y="46219"/>
                  </a:cubicBezTo>
                  <a:cubicBezTo>
                    <a:pt x="683523" y="75813"/>
                    <a:pt x="700148" y="115951"/>
                    <a:pt x="700148" y="157803"/>
                  </a:cubicBezTo>
                  <a:lnTo>
                    <a:pt x="700148" y="402425"/>
                  </a:lnTo>
                  <a:cubicBezTo>
                    <a:pt x="700148" y="489577"/>
                    <a:pt x="629497" y="560228"/>
                    <a:pt x="542345" y="560228"/>
                  </a:cubicBezTo>
                  <a:lnTo>
                    <a:pt x="157803" y="560228"/>
                  </a:lnTo>
                  <a:cubicBezTo>
                    <a:pt x="70651" y="560228"/>
                    <a:pt x="0" y="489577"/>
                    <a:pt x="0" y="402425"/>
                  </a:cubicBezTo>
                  <a:lnTo>
                    <a:pt x="0" y="157803"/>
                  </a:lnTo>
                  <a:cubicBezTo>
                    <a:pt x="0" y="70651"/>
                    <a:pt x="70651" y="0"/>
                    <a:pt x="157803"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58" name="TextBox 5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605711" y="5565946"/>
            <a:ext cx="1789620" cy="995111"/>
          </a:xfrm>
          <a:prstGeom prst="rect">
            <a:avLst/>
          </a:prstGeom>
        </p:spPr>
        <p:txBody>
          <a:bodyPr lIns="0" tIns="0" rIns="0" bIns="0" rtlCol="0" anchor="t">
            <a:spAutoFit/>
          </a:bodyPr>
          <a:lstStyle/>
          <a:p>
            <a:pPr algn="ctr">
              <a:lnSpc>
                <a:spcPts val="3995"/>
              </a:lnSpc>
            </a:pPr>
            <a:r>
              <a:rPr lang="en-US" sz="2853">
                <a:solidFill>
                  <a:srgbClr val="000000"/>
                </a:solidFill>
                <a:latin typeface="Alatsi"/>
                <a:ea typeface="Alatsi"/>
                <a:cs typeface="Alatsi"/>
                <a:sym typeface="Alatsi"/>
              </a:rPr>
              <a:t>Diagram View</a:t>
            </a:r>
          </a:p>
        </p:txBody>
      </p:sp>
      <p:sp>
        <p:nvSpPr>
          <p:cNvPr id="60" name="TextBox 60"/>
          <p:cNvSpPr txBox="1"/>
          <p:nvPr/>
        </p:nvSpPr>
        <p:spPr>
          <a:xfrm>
            <a:off x="4779389" y="1854763"/>
            <a:ext cx="7298945" cy="2036183"/>
          </a:xfrm>
          <a:prstGeom prst="rect">
            <a:avLst/>
          </a:prstGeom>
        </p:spPr>
        <p:txBody>
          <a:bodyPr lIns="0" tIns="0" rIns="0" bIns="0" rtlCol="0" anchor="t">
            <a:spAutoFit/>
          </a:bodyPr>
          <a:lstStyle/>
          <a:p>
            <a:pPr algn="l">
              <a:lnSpc>
                <a:spcPts val="3269"/>
              </a:lnSpc>
            </a:pPr>
            <a:r>
              <a:rPr lang="en-US" sz="2335">
                <a:solidFill>
                  <a:srgbClr val="000000"/>
                </a:solidFill>
                <a:latin typeface="Code Pro"/>
                <a:ea typeface="Code Pro"/>
                <a:cs typeface="Code Pro"/>
                <a:sym typeface="Code Pro"/>
              </a:rPr>
              <a:t>current_node = head </a:t>
            </a:r>
          </a:p>
          <a:p>
            <a:pPr algn="l">
              <a:lnSpc>
                <a:spcPts val="3269"/>
              </a:lnSpc>
            </a:pPr>
            <a:r>
              <a:rPr lang="en-US" sz="2335" b="1">
                <a:solidFill>
                  <a:srgbClr val="642EC7"/>
                </a:solidFill>
                <a:latin typeface="Code Pro Bold"/>
                <a:ea typeface="Code Pro Bold"/>
                <a:cs typeface="Code Pro Bold"/>
                <a:sym typeface="Code Pro Bold"/>
              </a:rPr>
              <a:t>while current_node is not None: </a:t>
            </a:r>
          </a:p>
          <a:p>
            <a:pPr algn="l">
              <a:lnSpc>
                <a:spcPts val="3269"/>
              </a:lnSpc>
            </a:pPr>
            <a:r>
              <a:rPr lang="en-US" sz="2335" b="1">
                <a:solidFill>
                  <a:srgbClr val="642EC7"/>
                </a:solidFill>
                <a:latin typeface="Code Pro Bold"/>
                <a:ea typeface="Code Pro Bold"/>
                <a:cs typeface="Code Pro Bold"/>
                <a:sym typeface="Code Pro Bold"/>
              </a:rPr>
              <a:t>           print(current_node.data, end=" -&gt; ") </a:t>
            </a:r>
          </a:p>
          <a:p>
            <a:pPr algn="l">
              <a:lnSpc>
                <a:spcPts val="3269"/>
              </a:lnSpc>
            </a:pPr>
            <a:r>
              <a:rPr lang="en-US" sz="2335" b="1">
                <a:solidFill>
                  <a:srgbClr val="642EC7"/>
                </a:solidFill>
                <a:latin typeface="Code Pro Bold"/>
                <a:ea typeface="Code Pro Bold"/>
                <a:cs typeface="Code Pro Bold"/>
                <a:sym typeface="Code Pro Bold"/>
              </a:rPr>
              <a:t>           current_node = current_node.next_node </a:t>
            </a:r>
          </a:p>
          <a:p>
            <a:pPr algn="l">
              <a:lnSpc>
                <a:spcPts val="3269"/>
              </a:lnSpc>
            </a:pPr>
            <a:endParaRPr lang="en-US" sz="2335" b="1">
              <a:solidFill>
                <a:srgbClr val="642EC7"/>
              </a:solidFill>
              <a:latin typeface="Code Pro Bold"/>
              <a:ea typeface="Code Pro Bold"/>
              <a:cs typeface="Code Pro Bold"/>
              <a:sym typeface="Code Pro Bold"/>
            </a:endParaRPr>
          </a:p>
        </p:txBody>
      </p:sp>
      <p:sp>
        <p:nvSpPr>
          <p:cNvPr id="61" name="Freeform 61"/>
          <p:cNvSpPr/>
          <p:nvPr/>
        </p:nvSpPr>
        <p:spPr>
          <a:xfrm rot="5400000">
            <a:off x="6075515" y="5481916"/>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2" name="TextBox 62"/>
          <p:cNvSpPr txBox="1"/>
          <p:nvPr/>
        </p:nvSpPr>
        <p:spPr>
          <a:xfrm>
            <a:off x="5322658" y="4837969"/>
            <a:ext cx="2207870" cy="402660"/>
          </a:xfrm>
          <a:prstGeom prst="rect">
            <a:avLst/>
          </a:prstGeom>
        </p:spPr>
        <p:txBody>
          <a:bodyPr lIns="0" tIns="0" rIns="0" bIns="0" rtlCol="0" anchor="t">
            <a:spAutoFit/>
          </a:bodyPr>
          <a:lstStyle/>
          <a:p>
            <a:pPr algn="ctr">
              <a:lnSpc>
                <a:spcPts val="3452"/>
              </a:lnSpc>
              <a:spcBef>
                <a:spcPct val="0"/>
              </a:spcBef>
            </a:pPr>
            <a:r>
              <a:rPr lang="en-US" sz="2466" b="1">
                <a:solidFill>
                  <a:srgbClr val="000000"/>
                </a:solidFill>
                <a:latin typeface="Open Sans Bold"/>
                <a:ea typeface="Open Sans Bold"/>
                <a:cs typeface="Open Sans Bold"/>
                <a:sym typeface="Open Sans Bold"/>
              </a:rPr>
              <a:t>head</a:t>
            </a:r>
          </a:p>
        </p:txBody>
      </p:sp>
      <p:sp>
        <p:nvSpPr>
          <p:cNvPr id="63" name="AutoShape 63"/>
          <p:cNvSpPr/>
          <p:nvPr/>
        </p:nvSpPr>
        <p:spPr>
          <a:xfrm>
            <a:off x="11574854" y="6973152"/>
            <a:ext cx="676982"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64" name="Freeform 64"/>
          <p:cNvSpPr/>
          <p:nvPr/>
        </p:nvSpPr>
        <p:spPr>
          <a:xfrm rot="5400000">
            <a:off x="14853974" y="5419834"/>
            <a:ext cx="653575" cy="275318"/>
          </a:xfrm>
          <a:custGeom>
            <a:avLst/>
            <a:gdLst/>
            <a:ahLst/>
            <a:cxnLst/>
            <a:rect l="l" t="t" r="r" b="b"/>
            <a:pathLst>
              <a:path w="653575" h="275318">
                <a:moveTo>
                  <a:pt x="0" y="0"/>
                </a:moveTo>
                <a:lnTo>
                  <a:pt x="653574" y="0"/>
                </a:lnTo>
                <a:lnTo>
                  <a:pt x="653574" y="275319"/>
                </a:lnTo>
                <a:lnTo>
                  <a:pt x="0" y="275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65" name="TextBox 65"/>
          <p:cNvSpPr txBox="1"/>
          <p:nvPr/>
        </p:nvSpPr>
        <p:spPr>
          <a:xfrm>
            <a:off x="14238198" y="4764327"/>
            <a:ext cx="1933133" cy="380654"/>
          </a:xfrm>
          <a:prstGeom prst="rect">
            <a:avLst/>
          </a:prstGeom>
        </p:spPr>
        <p:txBody>
          <a:bodyPr lIns="0" tIns="0" rIns="0" bIns="0" rtlCol="0" anchor="t">
            <a:spAutoFit/>
          </a:bodyPr>
          <a:lstStyle/>
          <a:p>
            <a:pPr algn="ctr">
              <a:lnSpc>
                <a:spcPts val="3169"/>
              </a:lnSpc>
              <a:spcBef>
                <a:spcPct val="0"/>
              </a:spcBef>
            </a:pPr>
            <a:r>
              <a:rPr lang="en-US" sz="2263" b="1">
                <a:solidFill>
                  <a:srgbClr val="000000"/>
                </a:solidFill>
                <a:latin typeface="Open Sans Bold"/>
                <a:ea typeface="Open Sans Bold"/>
                <a:cs typeface="Open Sans Bold"/>
                <a:sym typeface="Open Sans Bold"/>
              </a:rPr>
              <a:t>current_node</a:t>
            </a:r>
          </a:p>
        </p:txBody>
      </p:sp>
      <p:grpSp>
        <p:nvGrpSpPr>
          <p:cNvPr id="66" name="Group 66"/>
          <p:cNvGrpSpPr/>
          <p:nvPr/>
        </p:nvGrpSpPr>
        <p:grpSpPr>
          <a:xfrm>
            <a:off x="1249476" y="7896589"/>
            <a:ext cx="2502090" cy="2002063"/>
            <a:chOff x="0" y="0"/>
            <a:chExt cx="700148" cy="560228"/>
          </a:xfrm>
        </p:grpSpPr>
        <p:sp>
          <p:nvSpPr>
            <p:cNvPr id="67" name="Freeform 67"/>
            <p:cNvSpPr/>
            <p:nvPr/>
          </p:nvSpPr>
          <p:spPr>
            <a:xfrm>
              <a:off x="0" y="0"/>
              <a:ext cx="700148" cy="560228"/>
            </a:xfrm>
            <a:custGeom>
              <a:avLst/>
              <a:gdLst/>
              <a:ahLst/>
              <a:cxnLst/>
              <a:rect l="l" t="t" r="r" b="b"/>
              <a:pathLst>
                <a:path w="700148" h="560228">
                  <a:moveTo>
                    <a:pt x="157803" y="0"/>
                  </a:moveTo>
                  <a:lnTo>
                    <a:pt x="542345" y="0"/>
                  </a:lnTo>
                  <a:cubicBezTo>
                    <a:pt x="584197" y="0"/>
                    <a:pt x="624335" y="16626"/>
                    <a:pt x="653929" y="46219"/>
                  </a:cubicBezTo>
                  <a:cubicBezTo>
                    <a:pt x="683523" y="75813"/>
                    <a:pt x="700148" y="115951"/>
                    <a:pt x="700148" y="157803"/>
                  </a:cubicBezTo>
                  <a:lnTo>
                    <a:pt x="700148" y="402425"/>
                  </a:lnTo>
                  <a:cubicBezTo>
                    <a:pt x="700148" y="489577"/>
                    <a:pt x="629497" y="560228"/>
                    <a:pt x="542345" y="560228"/>
                  </a:cubicBezTo>
                  <a:lnTo>
                    <a:pt x="157803" y="560228"/>
                  </a:lnTo>
                  <a:cubicBezTo>
                    <a:pt x="70651" y="560228"/>
                    <a:pt x="0" y="489577"/>
                    <a:pt x="0" y="402425"/>
                  </a:cubicBezTo>
                  <a:lnTo>
                    <a:pt x="0" y="157803"/>
                  </a:lnTo>
                  <a:cubicBezTo>
                    <a:pt x="0" y="70651"/>
                    <a:pt x="70651" y="0"/>
                    <a:pt x="157803"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8" name="TextBox 6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9" name="TextBox 69"/>
          <p:cNvSpPr txBox="1"/>
          <p:nvPr/>
        </p:nvSpPr>
        <p:spPr>
          <a:xfrm>
            <a:off x="1510142" y="8624101"/>
            <a:ext cx="1789620" cy="489888"/>
          </a:xfrm>
          <a:prstGeom prst="rect">
            <a:avLst/>
          </a:prstGeom>
        </p:spPr>
        <p:txBody>
          <a:bodyPr lIns="0" tIns="0" rIns="0" bIns="0" rtlCol="0" anchor="t">
            <a:spAutoFit/>
          </a:bodyPr>
          <a:lstStyle/>
          <a:p>
            <a:pPr algn="ctr">
              <a:lnSpc>
                <a:spcPts val="3995"/>
              </a:lnSpc>
            </a:pPr>
            <a:r>
              <a:rPr lang="en-US" sz="2853">
                <a:solidFill>
                  <a:srgbClr val="000000"/>
                </a:solidFill>
                <a:latin typeface="Alatsi"/>
                <a:ea typeface="Alatsi"/>
                <a:cs typeface="Alatsi"/>
                <a:sym typeface="Alatsi"/>
              </a:rPr>
              <a:t>Output</a:t>
            </a:r>
          </a:p>
        </p:txBody>
      </p:sp>
      <p:grpSp>
        <p:nvGrpSpPr>
          <p:cNvPr id="70" name="Group 70"/>
          <p:cNvGrpSpPr/>
          <p:nvPr/>
        </p:nvGrpSpPr>
        <p:grpSpPr>
          <a:xfrm>
            <a:off x="4632278" y="7941020"/>
            <a:ext cx="11973071" cy="2002063"/>
            <a:chOff x="0" y="0"/>
            <a:chExt cx="3350368" cy="560228"/>
          </a:xfrm>
        </p:grpSpPr>
        <p:sp>
          <p:nvSpPr>
            <p:cNvPr id="71" name="Freeform 71"/>
            <p:cNvSpPr/>
            <p:nvPr/>
          </p:nvSpPr>
          <p:spPr>
            <a:xfrm>
              <a:off x="0" y="0"/>
              <a:ext cx="3350368" cy="560228"/>
            </a:xfrm>
            <a:custGeom>
              <a:avLst/>
              <a:gdLst/>
              <a:ahLst/>
              <a:cxnLst/>
              <a:rect l="l" t="t" r="r" b="b"/>
              <a:pathLst>
                <a:path w="3350368" h="560228">
                  <a:moveTo>
                    <a:pt x="32977" y="0"/>
                  </a:moveTo>
                  <a:lnTo>
                    <a:pt x="3317391" y="0"/>
                  </a:lnTo>
                  <a:cubicBezTo>
                    <a:pt x="3335604" y="0"/>
                    <a:pt x="3350368" y="14764"/>
                    <a:pt x="3350368" y="32977"/>
                  </a:cubicBezTo>
                  <a:lnTo>
                    <a:pt x="3350368" y="527251"/>
                  </a:lnTo>
                  <a:cubicBezTo>
                    <a:pt x="3350368" y="535997"/>
                    <a:pt x="3346894" y="544385"/>
                    <a:pt x="3340710" y="550569"/>
                  </a:cubicBezTo>
                  <a:cubicBezTo>
                    <a:pt x="3334525" y="556753"/>
                    <a:pt x="3326137" y="560228"/>
                    <a:pt x="3317391" y="560228"/>
                  </a:cubicBezTo>
                  <a:lnTo>
                    <a:pt x="32977" y="560228"/>
                  </a:lnTo>
                  <a:cubicBezTo>
                    <a:pt x="24231" y="560228"/>
                    <a:pt x="15843" y="556753"/>
                    <a:pt x="9659" y="550569"/>
                  </a:cubicBezTo>
                  <a:cubicBezTo>
                    <a:pt x="3474" y="544385"/>
                    <a:pt x="0" y="535997"/>
                    <a:pt x="0" y="527251"/>
                  </a:cubicBezTo>
                  <a:lnTo>
                    <a:pt x="0" y="32977"/>
                  </a:lnTo>
                  <a:cubicBezTo>
                    <a:pt x="0" y="24231"/>
                    <a:pt x="3474" y="15843"/>
                    <a:pt x="9659" y="9659"/>
                  </a:cubicBezTo>
                  <a:cubicBezTo>
                    <a:pt x="15843" y="3474"/>
                    <a:pt x="24231" y="0"/>
                    <a:pt x="32977" y="0"/>
                  </a:cubicBezTo>
                  <a:close/>
                </a:path>
              </a:pathLst>
            </a:custGeom>
            <a:solidFill>
              <a:srgbClr val="000000"/>
            </a:solidFill>
          </p:spPr>
          <p:txBody>
            <a:bodyPr/>
            <a:lstStyle/>
            <a:p>
              <a:endParaRPr lang="en-PH"/>
            </a:p>
          </p:txBody>
        </p:sp>
        <p:sp>
          <p:nvSpPr>
            <p:cNvPr id="72" name="TextBox 72"/>
            <p:cNvSpPr txBox="1"/>
            <p:nvPr/>
          </p:nvSpPr>
          <p:spPr>
            <a:xfrm>
              <a:off x="0" y="-28575"/>
              <a:ext cx="3350368" cy="588803"/>
            </a:xfrm>
            <a:prstGeom prst="rect">
              <a:avLst/>
            </a:prstGeom>
          </p:spPr>
          <p:txBody>
            <a:bodyPr lIns="50800" tIns="50800" rIns="50800" bIns="50800" rtlCol="0" anchor="ctr"/>
            <a:lstStyle/>
            <a:p>
              <a:pPr algn="ctr">
                <a:lnSpc>
                  <a:spcPts val="2595"/>
                </a:lnSpc>
              </a:pPr>
              <a:endParaRPr/>
            </a:p>
          </p:txBody>
        </p:sp>
      </p:grpSp>
      <p:sp>
        <p:nvSpPr>
          <p:cNvPr id="73" name="TextBox 73"/>
          <p:cNvSpPr txBox="1"/>
          <p:nvPr/>
        </p:nvSpPr>
        <p:spPr>
          <a:xfrm>
            <a:off x="5346934" y="8172725"/>
            <a:ext cx="10899757" cy="1310248"/>
          </a:xfrm>
          <a:prstGeom prst="rect">
            <a:avLst/>
          </a:prstGeom>
        </p:spPr>
        <p:txBody>
          <a:bodyPr lIns="0" tIns="0" rIns="0" bIns="0" rtlCol="0" anchor="t">
            <a:spAutoFit/>
          </a:bodyPr>
          <a:lstStyle/>
          <a:p>
            <a:pPr algn="l">
              <a:lnSpc>
                <a:spcPts val="10807"/>
              </a:lnSpc>
            </a:pPr>
            <a:r>
              <a:rPr lang="en-US" sz="7719">
                <a:solidFill>
                  <a:srgbClr val="FFFFFF"/>
                </a:solidFill>
                <a:latin typeface="Code Pro"/>
                <a:ea typeface="Code Pro"/>
                <a:cs typeface="Code Pro"/>
                <a:sym typeface="Code Pro"/>
              </a:rPr>
              <a:t>0 -&gt; 2 -&gt; 4 -&gt; 6 -&gt; None</a:t>
            </a:r>
          </a:p>
        </p:txBody>
      </p:sp>
      <p:sp>
        <p:nvSpPr>
          <p:cNvPr id="74" name="TextBox 7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30260"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23.9 Binary Trees </a:t>
            </a:r>
          </a:p>
        </p:txBody>
      </p:sp>
      <p:sp>
        <p:nvSpPr>
          <p:cNvPr id="8" name="TextBox 8"/>
          <p:cNvSpPr txBox="1"/>
          <p:nvPr/>
        </p:nvSpPr>
        <p:spPr>
          <a:xfrm>
            <a:off x="289436" y="1121624"/>
            <a:ext cx="17457879" cy="1029862"/>
          </a:xfrm>
          <a:prstGeom prst="rect">
            <a:avLst/>
          </a:prstGeom>
        </p:spPr>
        <p:txBody>
          <a:bodyPr lIns="0" tIns="0" rIns="0" bIns="0" rtlCol="0" anchor="t">
            <a:spAutoFit/>
          </a:bodyPr>
          <a:lstStyle/>
          <a:p>
            <a:pPr algn="l">
              <a:lnSpc>
                <a:spcPts val="4135"/>
              </a:lnSpc>
              <a:spcBef>
                <a:spcPct val="0"/>
              </a:spcBef>
            </a:pPr>
            <a:r>
              <a:rPr lang="en-US" sz="2954">
                <a:solidFill>
                  <a:srgbClr val="000000"/>
                </a:solidFill>
                <a:latin typeface="Open Sans"/>
                <a:ea typeface="Open Sans"/>
                <a:cs typeface="Open Sans"/>
                <a:sym typeface="Open Sans"/>
              </a:rPr>
              <a:t>A binary tree is a hierarchical data structure where each node has at most two children, referred to as the left child and the right child.</a:t>
            </a:r>
          </a:p>
        </p:txBody>
      </p:sp>
      <p:sp>
        <p:nvSpPr>
          <p:cNvPr id="9" name="AutoShape 9"/>
          <p:cNvSpPr/>
          <p:nvPr/>
        </p:nvSpPr>
        <p:spPr>
          <a:xfrm flipV="1">
            <a:off x="5806868" y="3066229"/>
            <a:ext cx="2415781" cy="1938271"/>
          </a:xfrm>
          <a:prstGeom prst="line">
            <a:avLst/>
          </a:prstGeom>
          <a:ln w="38100" cap="flat">
            <a:solidFill>
              <a:srgbClr val="000000"/>
            </a:solidFill>
            <a:prstDash val="solid"/>
            <a:headEnd type="none" w="sm" len="sm"/>
            <a:tailEnd type="none" w="sm" len="sm"/>
          </a:ln>
        </p:spPr>
        <p:txBody>
          <a:bodyPr/>
          <a:lstStyle/>
          <a:p>
            <a:endParaRPr lang="en-PH"/>
          </a:p>
        </p:txBody>
      </p:sp>
      <p:sp>
        <p:nvSpPr>
          <p:cNvPr id="10" name="AutoShape 10"/>
          <p:cNvSpPr/>
          <p:nvPr/>
        </p:nvSpPr>
        <p:spPr>
          <a:xfrm flipH="1" flipV="1">
            <a:off x="8889424" y="3081775"/>
            <a:ext cx="2527622" cy="1789978"/>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11" name="Group 11"/>
          <p:cNvGrpSpPr/>
          <p:nvPr/>
        </p:nvGrpSpPr>
        <p:grpSpPr>
          <a:xfrm>
            <a:off x="8056643" y="2446761"/>
            <a:ext cx="999699" cy="99969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8362892" y="2568722"/>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G</a:t>
            </a:r>
          </a:p>
        </p:txBody>
      </p:sp>
      <p:sp>
        <p:nvSpPr>
          <p:cNvPr id="15" name="AutoShape 15"/>
          <p:cNvSpPr/>
          <p:nvPr/>
        </p:nvSpPr>
        <p:spPr>
          <a:xfrm flipH="1" flipV="1">
            <a:off x="5823921" y="5324178"/>
            <a:ext cx="1380562" cy="2772533"/>
          </a:xfrm>
          <a:prstGeom prst="line">
            <a:avLst/>
          </a:prstGeom>
          <a:ln w="38100" cap="flat">
            <a:solidFill>
              <a:srgbClr val="000000"/>
            </a:solidFill>
            <a:prstDash val="solid"/>
            <a:headEnd type="none" w="sm" len="sm"/>
            <a:tailEnd type="none" w="sm" len="sm"/>
          </a:ln>
        </p:spPr>
        <p:txBody>
          <a:bodyPr/>
          <a:lstStyle/>
          <a:p>
            <a:endParaRPr lang="en-PH"/>
          </a:p>
        </p:txBody>
      </p:sp>
      <p:sp>
        <p:nvSpPr>
          <p:cNvPr id="16" name="AutoShape 16"/>
          <p:cNvSpPr/>
          <p:nvPr/>
        </p:nvSpPr>
        <p:spPr>
          <a:xfrm flipV="1">
            <a:off x="4191660" y="5332327"/>
            <a:ext cx="1324924" cy="2799548"/>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17" name="Group 17"/>
          <p:cNvGrpSpPr/>
          <p:nvPr/>
        </p:nvGrpSpPr>
        <p:grpSpPr>
          <a:xfrm>
            <a:off x="5196720" y="4585227"/>
            <a:ext cx="999699" cy="99969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9" name="TextBox 1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0" name="AutoShape 20"/>
          <p:cNvSpPr/>
          <p:nvPr/>
        </p:nvSpPr>
        <p:spPr>
          <a:xfrm flipH="1" flipV="1">
            <a:off x="11699051" y="5324178"/>
            <a:ext cx="1380562" cy="2772533"/>
          </a:xfrm>
          <a:prstGeom prst="line">
            <a:avLst/>
          </a:prstGeom>
          <a:ln w="38100"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10066790" y="5332327"/>
            <a:ext cx="1324924" cy="2799548"/>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22" name="Group 22"/>
          <p:cNvGrpSpPr/>
          <p:nvPr/>
        </p:nvGrpSpPr>
        <p:grpSpPr>
          <a:xfrm>
            <a:off x="9566940" y="7946418"/>
            <a:ext cx="999699" cy="99969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rot="-6357226">
            <a:off x="12484660" y="7828281"/>
            <a:ext cx="999699" cy="999699"/>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rot="-6357226">
            <a:off x="11084869" y="4504650"/>
            <a:ext cx="999699" cy="999699"/>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0" name="TextBox 30"/>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3691810" y="7828281"/>
            <a:ext cx="999699" cy="999699"/>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3" name="TextBox 33"/>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4" name="Group 34"/>
          <p:cNvGrpSpPr/>
          <p:nvPr/>
        </p:nvGrpSpPr>
        <p:grpSpPr>
          <a:xfrm rot="-6357226">
            <a:off x="6609530" y="7828281"/>
            <a:ext cx="999699" cy="999699"/>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6" name="TextBox 3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37" name="TextBox 37"/>
          <p:cNvSpPr txBox="1"/>
          <p:nvPr/>
        </p:nvSpPr>
        <p:spPr>
          <a:xfrm>
            <a:off x="3998059" y="7950242"/>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B</a:t>
            </a:r>
          </a:p>
        </p:txBody>
      </p:sp>
      <p:sp>
        <p:nvSpPr>
          <p:cNvPr id="38" name="TextBox 38"/>
          <p:cNvSpPr txBox="1"/>
          <p:nvPr/>
        </p:nvSpPr>
        <p:spPr>
          <a:xfrm>
            <a:off x="5502968" y="4707188"/>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D</a:t>
            </a:r>
          </a:p>
        </p:txBody>
      </p:sp>
      <p:sp>
        <p:nvSpPr>
          <p:cNvPr id="39" name="TextBox 39"/>
          <p:cNvSpPr txBox="1"/>
          <p:nvPr/>
        </p:nvSpPr>
        <p:spPr>
          <a:xfrm>
            <a:off x="6915779" y="7950242"/>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F</a:t>
            </a:r>
          </a:p>
        </p:txBody>
      </p:sp>
      <p:sp>
        <p:nvSpPr>
          <p:cNvPr id="40" name="TextBox 40"/>
          <p:cNvSpPr txBox="1"/>
          <p:nvPr/>
        </p:nvSpPr>
        <p:spPr>
          <a:xfrm>
            <a:off x="9853344" y="8020511"/>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H</a:t>
            </a:r>
          </a:p>
        </p:txBody>
      </p:sp>
      <p:sp>
        <p:nvSpPr>
          <p:cNvPr id="41" name="TextBox 41"/>
          <p:cNvSpPr txBox="1"/>
          <p:nvPr/>
        </p:nvSpPr>
        <p:spPr>
          <a:xfrm>
            <a:off x="11417046" y="4626610"/>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J</a:t>
            </a:r>
          </a:p>
        </p:txBody>
      </p:sp>
      <p:sp>
        <p:nvSpPr>
          <p:cNvPr id="42" name="TextBox 42"/>
          <p:cNvSpPr txBox="1"/>
          <p:nvPr/>
        </p:nvSpPr>
        <p:spPr>
          <a:xfrm>
            <a:off x="12790909" y="7950242"/>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L</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AutoShape 7"/>
          <p:cNvSpPr/>
          <p:nvPr/>
        </p:nvSpPr>
        <p:spPr>
          <a:xfrm flipV="1">
            <a:off x="5806868" y="3066229"/>
            <a:ext cx="2415781" cy="1938271"/>
          </a:xfrm>
          <a:prstGeom prst="line">
            <a:avLst/>
          </a:prstGeom>
          <a:ln w="38100" cap="flat">
            <a:solidFill>
              <a:srgbClr val="000000"/>
            </a:solidFill>
            <a:prstDash val="solid"/>
            <a:headEnd type="none" w="sm" len="sm"/>
            <a:tailEnd type="none" w="sm" len="sm"/>
          </a:ln>
        </p:spPr>
        <p:txBody>
          <a:bodyPr/>
          <a:lstStyle/>
          <a:p>
            <a:endParaRPr lang="en-PH"/>
          </a:p>
        </p:txBody>
      </p:sp>
      <p:sp>
        <p:nvSpPr>
          <p:cNvPr id="8" name="AutoShape 8"/>
          <p:cNvSpPr/>
          <p:nvPr/>
        </p:nvSpPr>
        <p:spPr>
          <a:xfrm flipH="1" flipV="1">
            <a:off x="8889424" y="3081775"/>
            <a:ext cx="2527622" cy="1789978"/>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9" name="Group 9"/>
          <p:cNvGrpSpPr/>
          <p:nvPr/>
        </p:nvGrpSpPr>
        <p:grpSpPr>
          <a:xfrm>
            <a:off x="8056643" y="2446761"/>
            <a:ext cx="999699" cy="99969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2" name="AutoShape 12"/>
          <p:cNvSpPr/>
          <p:nvPr/>
        </p:nvSpPr>
        <p:spPr>
          <a:xfrm flipH="1" flipV="1">
            <a:off x="5823921" y="5324178"/>
            <a:ext cx="1380562" cy="2772533"/>
          </a:xfrm>
          <a:prstGeom prst="line">
            <a:avLst/>
          </a:prstGeom>
          <a:ln w="38100" cap="flat">
            <a:solidFill>
              <a:srgbClr val="000000"/>
            </a:solidFill>
            <a:prstDash val="solid"/>
            <a:headEnd type="none" w="sm" len="sm"/>
            <a:tailEnd type="none" w="sm" len="sm"/>
          </a:ln>
        </p:spPr>
        <p:txBody>
          <a:bodyPr/>
          <a:lstStyle/>
          <a:p>
            <a:endParaRPr lang="en-PH"/>
          </a:p>
        </p:txBody>
      </p:sp>
      <p:sp>
        <p:nvSpPr>
          <p:cNvPr id="13" name="AutoShape 13"/>
          <p:cNvSpPr/>
          <p:nvPr/>
        </p:nvSpPr>
        <p:spPr>
          <a:xfrm flipV="1">
            <a:off x="4191660" y="5332327"/>
            <a:ext cx="1324924" cy="2799548"/>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14" name="Group 14"/>
          <p:cNvGrpSpPr/>
          <p:nvPr/>
        </p:nvGrpSpPr>
        <p:grpSpPr>
          <a:xfrm>
            <a:off x="5196720" y="4585227"/>
            <a:ext cx="999699" cy="99969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7" name="AutoShape 17"/>
          <p:cNvSpPr/>
          <p:nvPr/>
        </p:nvSpPr>
        <p:spPr>
          <a:xfrm flipH="1" flipV="1">
            <a:off x="11699051" y="5324178"/>
            <a:ext cx="1380562" cy="2772533"/>
          </a:xfrm>
          <a:prstGeom prst="line">
            <a:avLst/>
          </a:prstGeom>
          <a:ln w="38100" cap="flat">
            <a:solidFill>
              <a:srgbClr val="000000"/>
            </a:solidFill>
            <a:prstDash val="solid"/>
            <a:headEnd type="none" w="sm" len="sm"/>
            <a:tailEnd type="none" w="sm" len="sm"/>
          </a:ln>
        </p:spPr>
        <p:txBody>
          <a:bodyPr/>
          <a:lstStyle/>
          <a:p>
            <a:endParaRPr lang="en-PH"/>
          </a:p>
        </p:txBody>
      </p:sp>
      <p:sp>
        <p:nvSpPr>
          <p:cNvPr id="18" name="AutoShape 18"/>
          <p:cNvSpPr/>
          <p:nvPr/>
        </p:nvSpPr>
        <p:spPr>
          <a:xfrm flipV="1">
            <a:off x="10066790" y="5332327"/>
            <a:ext cx="1324924" cy="2799548"/>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19" name="Group 19"/>
          <p:cNvGrpSpPr/>
          <p:nvPr/>
        </p:nvGrpSpPr>
        <p:grpSpPr>
          <a:xfrm>
            <a:off x="9566940" y="7946418"/>
            <a:ext cx="999699" cy="999699"/>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rot="-6357226">
            <a:off x="12484660" y="7828281"/>
            <a:ext cx="999699" cy="99969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rot="-6357226">
            <a:off x="11084869" y="4504650"/>
            <a:ext cx="999699" cy="999699"/>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3691810" y="7828281"/>
            <a:ext cx="999699" cy="999699"/>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0" name="TextBox 30"/>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rot="-6357226">
            <a:off x="6609530" y="7828281"/>
            <a:ext cx="999699" cy="999699"/>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3" name="TextBox 33"/>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4" name="Group 34"/>
          <p:cNvGrpSpPr/>
          <p:nvPr/>
        </p:nvGrpSpPr>
        <p:grpSpPr>
          <a:xfrm>
            <a:off x="10966731" y="1215120"/>
            <a:ext cx="3474259" cy="554343"/>
            <a:chOff x="0" y="0"/>
            <a:chExt cx="915031" cy="146000"/>
          </a:xfrm>
        </p:grpSpPr>
        <p:sp>
          <p:nvSpPr>
            <p:cNvPr id="35" name="Freeform 35"/>
            <p:cNvSpPr/>
            <p:nvPr/>
          </p:nvSpPr>
          <p:spPr>
            <a:xfrm>
              <a:off x="0" y="0"/>
              <a:ext cx="915031" cy="146000"/>
            </a:xfrm>
            <a:custGeom>
              <a:avLst/>
              <a:gdLst/>
              <a:ahLst/>
              <a:cxnLst/>
              <a:rect l="l" t="t" r="r" b="b"/>
              <a:pathLst>
                <a:path w="915031" h="146000">
                  <a:moveTo>
                    <a:pt x="73000" y="0"/>
                  </a:moveTo>
                  <a:lnTo>
                    <a:pt x="842031" y="0"/>
                  </a:lnTo>
                  <a:cubicBezTo>
                    <a:pt x="861392" y="0"/>
                    <a:pt x="879960" y="7691"/>
                    <a:pt x="893650" y="21381"/>
                  </a:cubicBezTo>
                  <a:cubicBezTo>
                    <a:pt x="907340" y="35071"/>
                    <a:pt x="915031" y="53639"/>
                    <a:pt x="915031" y="73000"/>
                  </a:cubicBezTo>
                  <a:lnTo>
                    <a:pt x="915031" y="73000"/>
                  </a:lnTo>
                  <a:cubicBezTo>
                    <a:pt x="915031" y="113317"/>
                    <a:pt x="882348" y="146000"/>
                    <a:pt x="842031" y="146000"/>
                  </a:cubicBezTo>
                  <a:lnTo>
                    <a:pt x="73000" y="146000"/>
                  </a:lnTo>
                  <a:cubicBezTo>
                    <a:pt x="32683" y="146000"/>
                    <a:pt x="0" y="113317"/>
                    <a:pt x="0" y="73000"/>
                  </a:cubicBezTo>
                  <a:lnTo>
                    <a:pt x="0" y="73000"/>
                  </a:lnTo>
                  <a:cubicBezTo>
                    <a:pt x="0" y="32683"/>
                    <a:pt x="32683" y="0"/>
                    <a:pt x="73000" y="0"/>
                  </a:cubicBezTo>
                  <a:close/>
                </a:path>
              </a:pathLst>
            </a:custGeom>
            <a:solidFill>
              <a:srgbClr val="642EC7"/>
            </a:solidFill>
          </p:spPr>
          <p:txBody>
            <a:bodyPr/>
            <a:lstStyle/>
            <a:p>
              <a:endParaRPr lang="en-PH"/>
            </a:p>
          </p:txBody>
        </p:sp>
        <p:sp>
          <p:nvSpPr>
            <p:cNvPr id="36" name="TextBox 36"/>
            <p:cNvSpPr txBox="1"/>
            <p:nvPr/>
          </p:nvSpPr>
          <p:spPr>
            <a:xfrm>
              <a:off x="0" y="-28575"/>
              <a:ext cx="915031" cy="174575"/>
            </a:xfrm>
            <a:prstGeom prst="rect">
              <a:avLst/>
            </a:prstGeom>
          </p:spPr>
          <p:txBody>
            <a:bodyPr lIns="50800" tIns="50800" rIns="50800" bIns="50800" rtlCol="0" anchor="ctr"/>
            <a:lstStyle/>
            <a:p>
              <a:pPr algn="ctr">
                <a:lnSpc>
                  <a:spcPts val="2595"/>
                </a:lnSpc>
              </a:pPr>
              <a:endParaRPr/>
            </a:p>
          </p:txBody>
        </p:sp>
      </p:grpSp>
      <p:sp>
        <p:nvSpPr>
          <p:cNvPr id="37" name="Freeform 37"/>
          <p:cNvSpPr/>
          <p:nvPr/>
        </p:nvSpPr>
        <p:spPr>
          <a:xfrm rot="9332602" flipV="1">
            <a:off x="8711148" y="1394803"/>
            <a:ext cx="2095998" cy="749319"/>
          </a:xfrm>
          <a:custGeom>
            <a:avLst/>
            <a:gdLst/>
            <a:ahLst/>
            <a:cxnLst/>
            <a:rect l="l" t="t" r="r" b="b"/>
            <a:pathLst>
              <a:path w="2095998" h="749319">
                <a:moveTo>
                  <a:pt x="0" y="749319"/>
                </a:moveTo>
                <a:lnTo>
                  <a:pt x="2095998" y="749319"/>
                </a:lnTo>
                <a:lnTo>
                  <a:pt x="2095998" y="0"/>
                </a:lnTo>
                <a:lnTo>
                  <a:pt x="0" y="0"/>
                </a:lnTo>
                <a:lnTo>
                  <a:pt x="0" y="74931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38" name="Group 38"/>
          <p:cNvGrpSpPr/>
          <p:nvPr/>
        </p:nvGrpSpPr>
        <p:grpSpPr>
          <a:xfrm>
            <a:off x="13635131" y="3167187"/>
            <a:ext cx="4441146" cy="538492"/>
            <a:chOff x="0" y="0"/>
            <a:chExt cx="1169684" cy="141825"/>
          </a:xfrm>
        </p:grpSpPr>
        <p:sp>
          <p:nvSpPr>
            <p:cNvPr id="39" name="Freeform 39"/>
            <p:cNvSpPr/>
            <p:nvPr/>
          </p:nvSpPr>
          <p:spPr>
            <a:xfrm>
              <a:off x="0" y="0"/>
              <a:ext cx="1169685" cy="141825"/>
            </a:xfrm>
            <a:custGeom>
              <a:avLst/>
              <a:gdLst/>
              <a:ahLst/>
              <a:cxnLst/>
              <a:rect l="l" t="t" r="r" b="b"/>
              <a:pathLst>
                <a:path w="1169685" h="141825">
                  <a:moveTo>
                    <a:pt x="70913" y="0"/>
                  </a:moveTo>
                  <a:lnTo>
                    <a:pt x="1098772" y="0"/>
                  </a:lnTo>
                  <a:cubicBezTo>
                    <a:pt x="1137936" y="0"/>
                    <a:pt x="1169685" y="31749"/>
                    <a:pt x="1169685" y="70913"/>
                  </a:cubicBezTo>
                  <a:lnTo>
                    <a:pt x="1169685" y="70913"/>
                  </a:lnTo>
                  <a:cubicBezTo>
                    <a:pt x="1169685" y="110076"/>
                    <a:pt x="1137936" y="141825"/>
                    <a:pt x="1098772" y="141825"/>
                  </a:cubicBezTo>
                  <a:lnTo>
                    <a:pt x="70913" y="141825"/>
                  </a:lnTo>
                  <a:cubicBezTo>
                    <a:pt x="31749" y="141825"/>
                    <a:pt x="0" y="110076"/>
                    <a:pt x="0" y="70913"/>
                  </a:cubicBezTo>
                  <a:lnTo>
                    <a:pt x="0" y="70913"/>
                  </a:lnTo>
                  <a:cubicBezTo>
                    <a:pt x="0" y="31749"/>
                    <a:pt x="31749" y="0"/>
                    <a:pt x="70913" y="0"/>
                  </a:cubicBezTo>
                  <a:close/>
                </a:path>
              </a:pathLst>
            </a:custGeom>
            <a:solidFill>
              <a:srgbClr val="642EC7"/>
            </a:solidFill>
          </p:spPr>
          <p:txBody>
            <a:bodyPr/>
            <a:lstStyle/>
            <a:p>
              <a:endParaRPr lang="en-PH"/>
            </a:p>
          </p:txBody>
        </p:sp>
        <p:sp>
          <p:nvSpPr>
            <p:cNvPr id="40" name="TextBox 40"/>
            <p:cNvSpPr txBox="1"/>
            <p:nvPr/>
          </p:nvSpPr>
          <p:spPr>
            <a:xfrm>
              <a:off x="0" y="-28575"/>
              <a:ext cx="1169684" cy="170400"/>
            </a:xfrm>
            <a:prstGeom prst="rect">
              <a:avLst/>
            </a:prstGeom>
          </p:spPr>
          <p:txBody>
            <a:bodyPr lIns="50800" tIns="50800" rIns="50800" bIns="50800" rtlCol="0" anchor="ctr"/>
            <a:lstStyle/>
            <a:p>
              <a:pPr algn="ctr">
                <a:lnSpc>
                  <a:spcPts val="2595"/>
                </a:lnSpc>
              </a:pPr>
              <a:endParaRPr/>
            </a:p>
          </p:txBody>
        </p:sp>
      </p:grpSp>
      <p:sp>
        <p:nvSpPr>
          <p:cNvPr id="41" name="Freeform 41"/>
          <p:cNvSpPr/>
          <p:nvPr/>
        </p:nvSpPr>
        <p:spPr>
          <a:xfrm rot="9332602" flipV="1">
            <a:off x="11379548" y="3346871"/>
            <a:ext cx="2095998" cy="749319"/>
          </a:xfrm>
          <a:custGeom>
            <a:avLst/>
            <a:gdLst/>
            <a:ahLst/>
            <a:cxnLst/>
            <a:rect l="l" t="t" r="r" b="b"/>
            <a:pathLst>
              <a:path w="2095998" h="749319">
                <a:moveTo>
                  <a:pt x="0" y="749319"/>
                </a:moveTo>
                <a:lnTo>
                  <a:pt x="2095997" y="749319"/>
                </a:lnTo>
                <a:lnTo>
                  <a:pt x="2095997" y="0"/>
                </a:lnTo>
                <a:lnTo>
                  <a:pt x="0" y="0"/>
                </a:lnTo>
                <a:lnTo>
                  <a:pt x="0" y="74931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42" name="Group 42"/>
          <p:cNvGrpSpPr/>
          <p:nvPr/>
        </p:nvGrpSpPr>
        <p:grpSpPr>
          <a:xfrm>
            <a:off x="15202665" y="6514870"/>
            <a:ext cx="2809844" cy="538492"/>
            <a:chOff x="0" y="0"/>
            <a:chExt cx="740041" cy="141825"/>
          </a:xfrm>
        </p:grpSpPr>
        <p:sp>
          <p:nvSpPr>
            <p:cNvPr id="43" name="Freeform 43"/>
            <p:cNvSpPr/>
            <p:nvPr/>
          </p:nvSpPr>
          <p:spPr>
            <a:xfrm>
              <a:off x="0" y="0"/>
              <a:ext cx="740041" cy="141825"/>
            </a:xfrm>
            <a:custGeom>
              <a:avLst/>
              <a:gdLst/>
              <a:ahLst/>
              <a:cxnLst/>
              <a:rect l="l" t="t" r="r" b="b"/>
              <a:pathLst>
                <a:path w="740041" h="141825">
                  <a:moveTo>
                    <a:pt x="70913" y="0"/>
                  </a:moveTo>
                  <a:lnTo>
                    <a:pt x="669129" y="0"/>
                  </a:lnTo>
                  <a:cubicBezTo>
                    <a:pt x="687936" y="0"/>
                    <a:pt x="705973" y="7471"/>
                    <a:pt x="719271" y="20770"/>
                  </a:cubicBezTo>
                  <a:cubicBezTo>
                    <a:pt x="732570" y="34068"/>
                    <a:pt x="740041" y="52105"/>
                    <a:pt x="740041" y="70913"/>
                  </a:cubicBezTo>
                  <a:lnTo>
                    <a:pt x="740041" y="70913"/>
                  </a:lnTo>
                  <a:cubicBezTo>
                    <a:pt x="740041" y="110076"/>
                    <a:pt x="708293" y="141825"/>
                    <a:pt x="669129" y="141825"/>
                  </a:cubicBezTo>
                  <a:lnTo>
                    <a:pt x="70913" y="141825"/>
                  </a:lnTo>
                  <a:cubicBezTo>
                    <a:pt x="31749" y="141825"/>
                    <a:pt x="0" y="110076"/>
                    <a:pt x="0" y="70913"/>
                  </a:cubicBezTo>
                  <a:lnTo>
                    <a:pt x="0" y="70913"/>
                  </a:lnTo>
                  <a:cubicBezTo>
                    <a:pt x="0" y="31749"/>
                    <a:pt x="31749" y="0"/>
                    <a:pt x="70913" y="0"/>
                  </a:cubicBezTo>
                  <a:close/>
                </a:path>
              </a:pathLst>
            </a:custGeom>
            <a:solidFill>
              <a:srgbClr val="642EC7"/>
            </a:solidFill>
          </p:spPr>
          <p:txBody>
            <a:bodyPr/>
            <a:lstStyle/>
            <a:p>
              <a:endParaRPr lang="en-PH"/>
            </a:p>
          </p:txBody>
        </p:sp>
        <p:sp>
          <p:nvSpPr>
            <p:cNvPr id="44" name="TextBox 44"/>
            <p:cNvSpPr txBox="1"/>
            <p:nvPr/>
          </p:nvSpPr>
          <p:spPr>
            <a:xfrm>
              <a:off x="0" y="-28575"/>
              <a:ext cx="740041" cy="170400"/>
            </a:xfrm>
            <a:prstGeom prst="rect">
              <a:avLst/>
            </a:prstGeom>
          </p:spPr>
          <p:txBody>
            <a:bodyPr lIns="50800" tIns="50800" rIns="50800" bIns="50800" rtlCol="0" anchor="ctr"/>
            <a:lstStyle/>
            <a:p>
              <a:pPr algn="ctr">
                <a:lnSpc>
                  <a:spcPts val="2595"/>
                </a:lnSpc>
              </a:pPr>
              <a:endParaRPr/>
            </a:p>
          </p:txBody>
        </p:sp>
      </p:grpSp>
      <p:sp>
        <p:nvSpPr>
          <p:cNvPr id="45" name="Freeform 45"/>
          <p:cNvSpPr/>
          <p:nvPr/>
        </p:nvSpPr>
        <p:spPr>
          <a:xfrm rot="9332602" flipV="1">
            <a:off x="13045589" y="6678702"/>
            <a:ext cx="2095998" cy="749319"/>
          </a:xfrm>
          <a:custGeom>
            <a:avLst/>
            <a:gdLst/>
            <a:ahLst/>
            <a:cxnLst/>
            <a:rect l="l" t="t" r="r" b="b"/>
            <a:pathLst>
              <a:path w="2095998" h="749319">
                <a:moveTo>
                  <a:pt x="0" y="749320"/>
                </a:moveTo>
                <a:lnTo>
                  <a:pt x="2095998" y="749320"/>
                </a:lnTo>
                <a:lnTo>
                  <a:pt x="2095998" y="0"/>
                </a:lnTo>
                <a:lnTo>
                  <a:pt x="0" y="0"/>
                </a:lnTo>
                <a:lnTo>
                  <a:pt x="0" y="74932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46" name="Freeform 46"/>
          <p:cNvSpPr/>
          <p:nvPr/>
        </p:nvSpPr>
        <p:spPr>
          <a:xfrm rot="5400000">
            <a:off x="2548336" y="5059031"/>
            <a:ext cx="6296467" cy="3927421"/>
          </a:xfrm>
          <a:custGeom>
            <a:avLst/>
            <a:gdLst/>
            <a:ahLst/>
            <a:cxnLst/>
            <a:rect l="l" t="t" r="r" b="b"/>
            <a:pathLst>
              <a:path w="6296467" h="3927421">
                <a:moveTo>
                  <a:pt x="0" y="0"/>
                </a:moveTo>
                <a:lnTo>
                  <a:pt x="6296467" y="0"/>
                </a:lnTo>
                <a:lnTo>
                  <a:pt x="6296467" y="3927422"/>
                </a:lnTo>
                <a:lnTo>
                  <a:pt x="0" y="39274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47" name="TextBox 47"/>
          <p:cNvSpPr txBox="1"/>
          <p:nvPr/>
        </p:nvSpPr>
        <p:spPr>
          <a:xfrm>
            <a:off x="259390" y="1449043"/>
            <a:ext cx="427740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Terminologies</a:t>
            </a:r>
          </a:p>
        </p:txBody>
      </p:sp>
      <p:sp>
        <p:nvSpPr>
          <p:cNvPr id="48" name="TextBox 48"/>
          <p:cNvSpPr txBox="1"/>
          <p:nvPr/>
        </p:nvSpPr>
        <p:spPr>
          <a:xfrm>
            <a:off x="8362892" y="2568722"/>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G</a:t>
            </a:r>
          </a:p>
        </p:txBody>
      </p:sp>
      <p:sp>
        <p:nvSpPr>
          <p:cNvPr id="49" name="TextBox 49"/>
          <p:cNvSpPr txBox="1"/>
          <p:nvPr/>
        </p:nvSpPr>
        <p:spPr>
          <a:xfrm>
            <a:off x="3998059" y="7950242"/>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B</a:t>
            </a:r>
          </a:p>
        </p:txBody>
      </p:sp>
      <p:sp>
        <p:nvSpPr>
          <p:cNvPr id="50" name="TextBox 50"/>
          <p:cNvSpPr txBox="1"/>
          <p:nvPr/>
        </p:nvSpPr>
        <p:spPr>
          <a:xfrm>
            <a:off x="5502968" y="4707188"/>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D</a:t>
            </a:r>
          </a:p>
        </p:txBody>
      </p:sp>
      <p:sp>
        <p:nvSpPr>
          <p:cNvPr id="51" name="TextBox 51"/>
          <p:cNvSpPr txBox="1"/>
          <p:nvPr/>
        </p:nvSpPr>
        <p:spPr>
          <a:xfrm>
            <a:off x="6915779" y="7950242"/>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F</a:t>
            </a:r>
          </a:p>
        </p:txBody>
      </p:sp>
      <p:sp>
        <p:nvSpPr>
          <p:cNvPr id="52" name="TextBox 52"/>
          <p:cNvSpPr txBox="1"/>
          <p:nvPr/>
        </p:nvSpPr>
        <p:spPr>
          <a:xfrm>
            <a:off x="9853344" y="8020511"/>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H</a:t>
            </a:r>
          </a:p>
        </p:txBody>
      </p:sp>
      <p:sp>
        <p:nvSpPr>
          <p:cNvPr id="53" name="TextBox 53"/>
          <p:cNvSpPr txBox="1"/>
          <p:nvPr/>
        </p:nvSpPr>
        <p:spPr>
          <a:xfrm>
            <a:off x="11417046" y="4626610"/>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J</a:t>
            </a:r>
          </a:p>
        </p:txBody>
      </p:sp>
      <p:sp>
        <p:nvSpPr>
          <p:cNvPr id="54" name="TextBox 54"/>
          <p:cNvSpPr txBox="1"/>
          <p:nvPr/>
        </p:nvSpPr>
        <p:spPr>
          <a:xfrm>
            <a:off x="12790909" y="7950242"/>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L</a:t>
            </a:r>
          </a:p>
        </p:txBody>
      </p:sp>
      <p:sp>
        <p:nvSpPr>
          <p:cNvPr id="55" name="TextBox 55"/>
          <p:cNvSpPr txBox="1"/>
          <p:nvPr/>
        </p:nvSpPr>
        <p:spPr>
          <a:xfrm>
            <a:off x="11273046" y="1138920"/>
            <a:ext cx="2940883" cy="584072"/>
          </a:xfrm>
          <a:prstGeom prst="rect">
            <a:avLst/>
          </a:prstGeom>
        </p:spPr>
        <p:txBody>
          <a:bodyPr lIns="0" tIns="0" rIns="0" bIns="0" rtlCol="0" anchor="t">
            <a:spAutoFit/>
          </a:bodyPr>
          <a:lstStyle/>
          <a:p>
            <a:pPr algn="ctr">
              <a:lnSpc>
                <a:spcPts val="4707"/>
              </a:lnSpc>
              <a:spcBef>
                <a:spcPct val="0"/>
              </a:spcBef>
            </a:pPr>
            <a:r>
              <a:rPr lang="en-US" sz="3362" b="1">
                <a:solidFill>
                  <a:srgbClr val="FFFFFF"/>
                </a:solidFill>
                <a:latin typeface="Open Sans Bold"/>
                <a:ea typeface="Open Sans Bold"/>
                <a:cs typeface="Open Sans Bold"/>
                <a:sym typeface="Open Sans Bold"/>
              </a:rPr>
              <a:t>Root node</a:t>
            </a:r>
          </a:p>
        </p:txBody>
      </p:sp>
      <p:sp>
        <p:nvSpPr>
          <p:cNvPr id="56" name="TextBox 56"/>
          <p:cNvSpPr txBox="1"/>
          <p:nvPr/>
        </p:nvSpPr>
        <p:spPr>
          <a:xfrm>
            <a:off x="13941445" y="3090987"/>
            <a:ext cx="3860218" cy="584072"/>
          </a:xfrm>
          <a:prstGeom prst="rect">
            <a:avLst/>
          </a:prstGeom>
        </p:spPr>
        <p:txBody>
          <a:bodyPr lIns="0" tIns="0" rIns="0" bIns="0" rtlCol="0" anchor="t">
            <a:spAutoFit/>
          </a:bodyPr>
          <a:lstStyle/>
          <a:p>
            <a:pPr algn="ctr">
              <a:lnSpc>
                <a:spcPts val="4707"/>
              </a:lnSpc>
              <a:spcBef>
                <a:spcPct val="0"/>
              </a:spcBef>
            </a:pPr>
            <a:r>
              <a:rPr lang="en-US" sz="3362" b="1">
                <a:solidFill>
                  <a:srgbClr val="FFFFFF"/>
                </a:solidFill>
                <a:latin typeface="Open Sans Bold"/>
                <a:ea typeface="Open Sans Bold"/>
                <a:cs typeface="Open Sans Bold"/>
                <a:sym typeface="Open Sans Bold"/>
              </a:rPr>
              <a:t>Parent/child node</a:t>
            </a:r>
          </a:p>
        </p:txBody>
      </p:sp>
      <p:sp>
        <p:nvSpPr>
          <p:cNvPr id="57" name="TextBox 57"/>
          <p:cNvSpPr txBox="1"/>
          <p:nvPr/>
        </p:nvSpPr>
        <p:spPr>
          <a:xfrm>
            <a:off x="15351129" y="6438670"/>
            <a:ext cx="2512917" cy="584072"/>
          </a:xfrm>
          <a:prstGeom prst="rect">
            <a:avLst/>
          </a:prstGeom>
        </p:spPr>
        <p:txBody>
          <a:bodyPr lIns="0" tIns="0" rIns="0" bIns="0" rtlCol="0" anchor="t">
            <a:spAutoFit/>
          </a:bodyPr>
          <a:lstStyle/>
          <a:p>
            <a:pPr algn="ctr">
              <a:lnSpc>
                <a:spcPts val="4707"/>
              </a:lnSpc>
              <a:spcBef>
                <a:spcPct val="0"/>
              </a:spcBef>
            </a:pPr>
            <a:r>
              <a:rPr lang="en-US" sz="3362" b="1">
                <a:solidFill>
                  <a:srgbClr val="FFFFFF"/>
                </a:solidFill>
                <a:latin typeface="Open Sans Bold"/>
                <a:ea typeface="Open Sans Bold"/>
                <a:cs typeface="Open Sans Bold"/>
                <a:sym typeface="Open Sans Bold"/>
              </a:rPr>
              <a:t>Leaf node</a:t>
            </a:r>
          </a:p>
        </p:txBody>
      </p:sp>
      <p:grpSp>
        <p:nvGrpSpPr>
          <p:cNvPr id="58" name="Group 58"/>
          <p:cNvGrpSpPr/>
          <p:nvPr/>
        </p:nvGrpSpPr>
        <p:grpSpPr>
          <a:xfrm rot="51395">
            <a:off x="667211" y="6262518"/>
            <a:ext cx="2508051" cy="1426588"/>
            <a:chOff x="0" y="0"/>
            <a:chExt cx="660557" cy="375727"/>
          </a:xfrm>
        </p:grpSpPr>
        <p:sp>
          <p:nvSpPr>
            <p:cNvPr id="59" name="Freeform 59"/>
            <p:cNvSpPr/>
            <p:nvPr/>
          </p:nvSpPr>
          <p:spPr>
            <a:xfrm>
              <a:off x="0" y="0"/>
              <a:ext cx="660557" cy="375727"/>
            </a:xfrm>
            <a:custGeom>
              <a:avLst/>
              <a:gdLst/>
              <a:ahLst/>
              <a:cxnLst/>
              <a:rect l="l" t="t" r="r" b="b"/>
              <a:pathLst>
                <a:path w="660557" h="375727">
                  <a:moveTo>
                    <a:pt x="157428" y="0"/>
                  </a:moveTo>
                  <a:lnTo>
                    <a:pt x="503129" y="0"/>
                  </a:lnTo>
                  <a:cubicBezTo>
                    <a:pt x="590074" y="0"/>
                    <a:pt x="660557" y="70483"/>
                    <a:pt x="660557" y="157428"/>
                  </a:cubicBezTo>
                  <a:lnTo>
                    <a:pt x="660557" y="218299"/>
                  </a:lnTo>
                  <a:cubicBezTo>
                    <a:pt x="660557" y="305244"/>
                    <a:pt x="590074" y="375727"/>
                    <a:pt x="503129" y="375727"/>
                  </a:cubicBezTo>
                  <a:lnTo>
                    <a:pt x="157428" y="375727"/>
                  </a:lnTo>
                  <a:cubicBezTo>
                    <a:pt x="70483" y="375727"/>
                    <a:pt x="0" y="305244"/>
                    <a:pt x="0" y="218299"/>
                  </a:cubicBezTo>
                  <a:lnTo>
                    <a:pt x="0" y="157428"/>
                  </a:lnTo>
                  <a:cubicBezTo>
                    <a:pt x="0" y="70483"/>
                    <a:pt x="70483" y="0"/>
                    <a:pt x="157428" y="0"/>
                  </a:cubicBezTo>
                  <a:close/>
                </a:path>
              </a:pathLst>
            </a:custGeom>
            <a:solidFill>
              <a:srgbClr val="642EC7"/>
            </a:solidFill>
          </p:spPr>
          <p:txBody>
            <a:bodyPr/>
            <a:lstStyle/>
            <a:p>
              <a:endParaRPr lang="en-PH"/>
            </a:p>
          </p:txBody>
        </p:sp>
        <p:sp>
          <p:nvSpPr>
            <p:cNvPr id="60" name="TextBox 60"/>
            <p:cNvSpPr txBox="1"/>
            <p:nvPr/>
          </p:nvSpPr>
          <p:spPr>
            <a:xfrm>
              <a:off x="0" y="-28575"/>
              <a:ext cx="660557" cy="404302"/>
            </a:xfrm>
            <a:prstGeom prst="rect">
              <a:avLst/>
            </a:prstGeom>
          </p:spPr>
          <p:txBody>
            <a:bodyPr lIns="50800" tIns="50800" rIns="50800" bIns="50800" rtlCol="0" anchor="ctr"/>
            <a:lstStyle/>
            <a:p>
              <a:pPr algn="ctr">
                <a:lnSpc>
                  <a:spcPts val="2595"/>
                </a:lnSpc>
              </a:pPr>
              <a:endParaRPr/>
            </a:p>
          </p:txBody>
        </p:sp>
      </p:grpSp>
      <p:sp>
        <p:nvSpPr>
          <p:cNvPr id="61" name="Freeform 61"/>
          <p:cNvSpPr/>
          <p:nvPr/>
        </p:nvSpPr>
        <p:spPr>
          <a:xfrm rot="2215059" flipV="1">
            <a:off x="1350092" y="8354860"/>
            <a:ext cx="2095998" cy="749319"/>
          </a:xfrm>
          <a:custGeom>
            <a:avLst/>
            <a:gdLst/>
            <a:ahLst/>
            <a:cxnLst/>
            <a:rect l="l" t="t" r="r" b="b"/>
            <a:pathLst>
              <a:path w="2095998" h="749319">
                <a:moveTo>
                  <a:pt x="0" y="749319"/>
                </a:moveTo>
                <a:lnTo>
                  <a:pt x="2095998" y="749319"/>
                </a:lnTo>
                <a:lnTo>
                  <a:pt x="2095998" y="0"/>
                </a:lnTo>
                <a:lnTo>
                  <a:pt x="0" y="0"/>
                </a:lnTo>
                <a:lnTo>
                  <a:pt x="0" y="74931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62" name="TextBox 62"/>
          <p:cNvSpPr txBox="1"/>
          <p:nvPr/>
        </p:nvSpPr>
        <p:spPr>
          <a:xfrm rot="51395">
            <a:off x="665348" y="6332368"/>
            <a:ext cx="2512917" cy="1177355"/>
          </a:xfrm>
          <a:prstGeom prst="rect">
            <a:avLst/>
          </a:prstGeom>
        </p:spPr>
        <p:txBody>
          <a:bodyPr lIns="0" tIns="0" rIns="0" bIns="0" rtlCol="0" anchor="t">
            <a:spAutoFit/>
          </a:bodyPr>
          <a:lstStyle/>
          <a:p>
            <a:pPr algn="ctr">
              <a:lnSpc>
                <a:spcPts val="4707"/>
              </a:lnSpc>
              <a:spcBef>
                <a:spcPct val="0"/>
              </a:spcBef>
            </a:pPr>
            <a:r>
              <a:rPr lang="en-US" sz="3362" b="1">
                <a:solidFill>
                  <a:srgbClr val="FFFFFF"/>
                </a:solidFill>
                <a:latin typeface="Open Sans Bold"/>
                <a:ea typeface="Open Sans Bold"/>
                <a:cs typeface="Open Sans Bold"/>
                <a:sym typeface="Open Sans Bold"/>
              </a:rPr>
              <a:t>Left subtree</a:t>
            </a:r>
          </a:p>
        </p:txBody>
      </p:sp>
      <p:sp>
        <p:nvSpPr>
          <p:cNvPr id="63" name="TextBox 63"/>
          <p:cNvSpPr txBox="1"/>
          <p:nvPr/>
        </p:nvSpPr>
        <p:spPr>
          <a:xfrm>
            <a:off x="1135659" y="132157"/>
            <a:ext cx="7330260"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23.9 Binary Trees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AutoShape 7"/>
          <p:cNvSpPr/>
          <p:nvPr/>
        </p:nvSpPr>
        <p:spPr>
          <a:xfrm flipV="1">
            <a:off x="5806868" y="3066229"/>
            <a:ext cx="2415781" cy="1938271"/>
          </a:xfrm>
          <a:prstGeom prst="line">
            <a:avLst/>
          </a:prstGeom>
          <a:ln w="38100" cap="flat">
            <a:solidFill>
              <a:srgbClr val="000000"/>
            </a:solidFill>
            <a:prstDash val="solid"/>
            <a:headEnd type="none" w="sm" len="sm"/>
            <a:tailEnd type="none" w="sm" len="sm"/>
          </a:ln>
        </p:spPr>
        <p:txBody>
          <a:bodyPr/>
          <a:lstStyle/>
          <a:p>
            <a:endParaRPr lang="en-PH"/>
          </a:p>
        </p:txBody>
      </p:sp>
      <p:sp>
        <p:nvSpPr>
          <p:cNvPr id="8" name="AutoShape 8"/>
          <p:cNvSpPr/>
          <p:nvPr/>
        </p:nvSpPr>
        <p:spPr>
          <a:xfrm flipH="1" flipV="1">
            <a:off x="8889424" y="3081775"/>
            <a:ext cx="2527622" cy="1789978"/>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9" name="Group 9"/>
          <p:cNvGrpSpPr/>
          <p:nvPr/>
        </p:nvGrpSpPr>
        <p:grpSpPr>
          <a:xfrm>
            <a:off x="8056643" y="2446761"/>
            <a:ext cx="999699" cy="99969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2" name="AutoShape 12"/>
          <p:cNvSpPr/>
          <p:nvPr/>
        </p:nvSpPr>
        <p:spPr>
          <a:xfrm flipH="1" flipV="1">
            <a:off x="5823921" y="5324178"/>
            <a:ext cx="1380562" cy="2772533"/>
          </a:xfrm>
          <a:prstGeom prst="line">
            <a:avLst/>
          </a:prstGeom>
          <a:ln w="38100" cap="flat">
            <a:solidFill>
              <a:srgbClr val="000000"/>
            </a:solidFill>
            <a:prstDash val="solid"/>
            <a:headEnd type="none" w="sm" len="sm"/>
            <a:tailEnd type="none" w="sm" len="sm"/>
          </a:ln>
        </p:spPr>
        <p:txBody>
          <a:bodyPr/>
          <a:lstStyle/>
          <a:p>
            <a:endParaRPr lang="en-PH"/>
          </a:p>
        </p:txBody>
      </p:sp>
      <p:sp>
        <p:nvSpPr>
          <p:cNvPr id="13" name="AutoShape 13"/>
          <p:cNvSpPr/>
          <p:nvPr/>
        </p:nvSpPr>
        <p:spPr>
          <a:xfrm flipV="1">
            <a:off x="4191660" y="5332327"/>
            <a:ext cx="1324924" cy="2799548"/>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14" name="Group 14"/>
          <p:cNvGrpSpPr/>
          <p:nvPr/>
        </p:nvGrpSpPr>
        <p:grpSpPr>
          <a:xfrm>
            <a:off x="5196720" y="4585227"/>
            <a:ext cx="999699" cy="99969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7" name="AutoShape 17"/>
          <p:cNvSpPr/>
          <p:nvPr/>
        </p:nvSpPr>
        <p:spPr>
          <a:xfrm flipH="1" flipV="1">
            <a:off x="11699051" y="5324178"/>
            <a:ext cx="1380562" cy="2772533"/>
          </a:xfrm>
          <a:prstGeom prst="line">
            <a:avLst/>
          </a:prstGeom>
          <a:ln w="38100" cap="flat">
            <a:solidFill>
              <a:srgbClr val="000000"/>
            </a:solidFill>
            <a:prstDash val="solid"/>
            <a:headEnd type="none" w="sm" len="sm"/>
            <a:tailEnd type="none" w="sm" len="sm"/>
          </a:ln>
        </p:spPr>
        <p:txBody>
          <a:bodyPr/>
          <a:lstStyle/>
          <a:p>
            <a:endParaRPr lang="en-PH"/>
          </a:p>
        </p:txBody>
      </p:sp>
      <p:sp>
        <p:nvSpPr>
          <p:cNvPr id="18" name="AutoShape 18"/>
          <p:cNvSpPr/>
          <p:nvPr/>
        </p:nvSpPr>
        <p:spPr>
          <a:xfrm flipV="1">
            <a:off x="10066790" y="5332327"/>
            <a:ext cx="1324924" cy="2799548"/>
          </a:xfrm>
          <a:prstGeom prst="line">
            <a:avLst/>
          </a:prstGeom>
          <a:ln w="38100" cap="flat">
            <a:solidFill>
              <a:srgbClr val="000000"/>
            </a:solidFill>
            <a:prstDash val="solid"/>
            <a:headEnd type="none" w="sm" len="sm"/>
            <a:tailEnd type="none" w="sm" len="sm"/>
          </a:ln>
        </p:spPr>
        <p:txBody>
          <a:bodyPr/>
          <a:lstStyle/>
          <a:p>
            <a:endParaRPr lang="en-PH"/>
          </a:p>
        </p:txBody>
      </p:sp>
      <p:grpSp>
        <p:nvGrpSpPr>
          <p:cNvPr id="19" name="Group 19"/>
          <p:cNvGrpSpPr/>
          <p:nvPr/>
        </p:nvGrpSpPr>
        <p:grpSpPr>
          <a:xfrm>
            <a:off x="9566940" y="7946418"/>
            <a:ext cx="999699" cy="999699"/>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rot="-6357226">
            <a:off x="12484660" y="7828281"/>
            <a:ext cx="999699" cy="99969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rot="-6357226">
            <a:off x="11084869" y="4504650"/>
            <a:ext cx="999699" cy="999699"/>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3691810" y="7828281"/>
            <a:ext cx="999699" cy="999699"/>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0" name="TextBox 30"/>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rot="-6357226">
            <a:off x="6609530" y="7828281"/>
            <a:ext cx="999699" cy="999699"/>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3" name="TextBox 33"/>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4" name="Group 34"/>
          <p:cNvGrpSpPr/>
          <p:nvPr/>
        </p:nvGrpSpPr>
        <p:grpSpPr>
          <a:xfrm>
            <a:off x="10966731" y="1215120"/>
            <a:ext cx="3474259" cy="554343"/>
            <a:chOff x="0" y="0"/>
            <a:chExt cx="915031" cy="146000"/>
          </a:xfrm>
        </p:grpSpPr>
        <p:sp>
          <p:nvSpPr>
            <p:cNvPr id="35" name="Freeform 35"/>
            <p:cNvSpPr/>
            <p:nvPr/>
          </p:nvSpPr>
          <p:spPr>
            <a:xfrm>
              <a:off x="0" y="0"/>
              <a:ext cx="915031" cy="146000"/>
            </a:xfrm>
            <a:custGeom>
              <a:avLst/>
              <a:gdLst/>
              <a:ahLst/>
              <a:cxnLst/>
              <a:rect l="l" t="t" r="r" b="b"/>
              <a:pathLst>
                <a:path w="915031" h="146000">
                  <a:moveTo>
                    <a:pt x="73000" y="0"/>
                  </a:moveTo>
                  <a:lnTo>
                    <a:pt x="842031" y="0"/>
                  </a:lnTo>
                  <a:cubicBezTo>
                    <a:pt x="861392" y="0"/>
                    <a:pt x="879960" y="7691"/>
                    <a:pt x="893650" y="21381"/>
                  </a:cubicBezTo>
                  <a:cubicBezTo>
                    <a:pt x="907340" y="35071"/>
                    <a:pt x="915031" y="53639"/>
                    <a:pt x="915031" y="73000"/>
                  </a:cubicBezTo>
                  <a:lnTo>
                    <a:pt x="915031" y="73000"/>
                  </a:lnTo>
                  <a:cubicBezTo>
                    <a:pt x="915031" y="113317"/>
                    <a:pt x="882348" y="146000"/>
                    <a:pt x="842031" y="146000"/>
                  </a:cubicBezTo>
                  <a:lnTo>
                    <a:pt x="73000" y="146000"/>
                  </a:lnTo>
                  <a:cubicBezTo>
                    <a:pt x="32683" y="146000"/>
                    <a:pt x="0" y="113317"/>
                    <a:pt x="0" y="73000"/>
                  </a:cubicBezTo>
                  <a:lnTo>
                    <a:pt x="0" y="73000"/>
                  </a:lnTo>
                  <a:cubicBezTo>
                    <a:pt x="0" y="32683"/>
                    <a:pt x="32683" y="0"/>
                    <a:pt x="73000" y="0"/>
                  </a:cubicBezTo>
                  <a:close/>
                </a:path>
              </a:pathLst>
            </a:custGeom>
            <a:solidFill>
              <a:srgbClr val="642EC7"/>
            </a:solidFill>
          </p:spPr>
          <p:txBody>
            <a:bodyPr/>
            <a:lstStyle/>
            <a:p>
              <a:endParaRPr lang="en-PH"/>
            </a:p>
          </p:txBody>
        </p:sp>
        <p:sp>
          <p:nvSpPr>
            <p:cNvPr id="36" name="TextBox 36"/>
            <p:cNvSpPr txBox="1"/>
            <p:nvPr/>
          </p:nvSpPr>
          <p:spPr>
            <a:xfrm>
              <a:off x="0" y="-28575"/>
              <a:ext cx="915031" cy="174575"/>
            </a:xfrm>
            <a:prstGeom prst="rect">
              <a:avLst/>
            </a:prstGeom>
          </p:spPr>
          <p:txBody>
            <a:bodyPr lIns="50800" tIns="50800" rIns="50800" bIns="50800" rtlCol="0" anchor="ctr"/>
            <a:lstStyle/>
            <a:p>
              <a:pPr algn="ctr">
                <a:lnSpc>
                  <a:spcPts val="2595"/>
                </a:lnSpc>
              </a:pPr>
              <a:endParaRPr/>
            </a:p>
          </p:txBody>
        </p:sp>
      </p:grpSp>
      <p:sp>
        <p:nvSpPr>
          <p:cNvPr id="37" name="Freeform 37"/>
          <p:cNvSpPr/>
          <p:nvPr/>
        </p:nvSpPr>
        <p:spPr>
          <a:xfrm rot="9332602" flipV="1">
            <a:off x="8711148" y="1394803"/>
            <a:ext cx="2095998" cy="749319"/>
          </a:xfrm>
          <a:custGeom>
            <a:avLst/>
            <a:gdLst/>
            <a:ahLst/>
            <a:cxnLst/>
            <a:rect l="l" t="t" r="r" b="b"/>
            <a:pathLst>
              <a:path w="2095998" h="749319">
                <a:moveTo>
                  <a:pt x="0" y="749319"/>
                </a:moveTo>
                <a:lnTo>
                  <a:pt x="2095998" y="749319"/>
                </a:lnTo>
                <a:lnTo>
                  <a:pt x="2095998" y="0"/>
                </a:lnTo>
                <a:lnTo>
                  <a:pt x="0" y="0"/>
                </a:lnTo>
                <a:lnTo>
                  <a:pt x="0" y="74931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38" name="Group 38"/>
          <p:cNvGrpSpPr/>
          <p:nvPr/>
        </p:nvGrpSpPr>
        <p:grpSpPr>
          <a:xfrm>
            <a:off x="13635131" y="3167187"/>
            <a:ext cx="4441146" cy="538492"/>
            <a:chOff x="0" y="0"/>
            <a:chExt cx="1169684" cy="141825"/>
          </a:xfrm>
        </p:grpSpPr>
        <p:sp>
          <p:nvSpPr>
            <p:cNvPr id="39" name="Freeform 39"/>
            <p:cNvSpPr/>
            <p:nvPr/>
          </p:nvSpPr>
          <p:spPr>
            <a:xfrm>
              <a:off x="0" y="0"/>
              <a:ext cx="1169685" cy="141825"/>
            </a:xfrm>
            <a:custGeom>
              <a:avLst/>
              <a:gdLst/>
              <a:ahLst/>
              <a:cxnLst/>
              <a:rect l="l" t="t" r="r" b="b"/>
              <a:pathLst>
                <a:path w="1169685" h="141825">
                  <a:moveTo>
                    <a:pt x="70913" y="0"/>
                  </a:moveTo>
                  <a:lnTo>
                    <a:pt x="1098772" y="0"/>
                  </a:lnTo>
                  <a:cubicBezTo>
                    <a:pt x="1137936" y="0"/>
                    <a:pt x="1169685" y="31749"/>
                    <a:pt x="1169685" y="70913"/>
                  </a:cubicBezTo>
                  <a:lnTo>
                    <a:pt x="1169685" y="70913"/>
                  </a:lnTo>
                  <a:cubicBezTo>
                    <a:pt x="1169685" y="110076"/>
                    <a:pt x="1137936" y="141825"/>
                    <a:pt x="1098772" y="141825"/>
                  </a:cubicBezTo>
                  <a:lnTo>
                    <a:pt x="70913" y="141825"/>
                  </a:lnTo>
                  <a:cubicBezTo>
                    <a:pt x="31749" y="141825"/>
                    <a:pt x="0" y="110076"/>
                    <a:pt x="0" y="70913"/>
                  </a:cubicBezTo>
                  <a:lnTo>
                    <a:pt x="0" y="70913"/>
                  </a:lnTo>
                  <a:cubicBezTo>
                    <a:pt x="0" y="31749"/>
                    <a:pt x="31749" y="0"/>
                    <a:pt x="70913" y="0"/>
                  </a:cubicBezTo>
                  <a:close/>
                </a:path>
              </a:pathLst>
            </a:custGeom>
            <a:solidFill>
              <a:srgbClr val="642EC7"/>
            </a:solidFill>
          </p:spPr>
          <p:txBody>
            <a:bodyPr/>
            <a:lstStyle/>
            <a:p>
              <a:endParaRPr lang="en-PH"/>
            </a:p>
          </p:txBody>
        </p:sp>
        <p:sp>
          <p:nvSpPr>
            <p:cNvPr id="40" name="TextBox 40"/>
            <p:cNvSpPr txBox="1"/>
            <p:nvPr/>
          </p:nvSpPr>
          <p:spPr>
            <a:xfrm>
              <a:off x="0" y="-28575"/>
              <a:ext cx="1169684" cy="170400"/>
            </a:xfrm>
            <a:prstGeom prst="rect">
              <a:avLst/>
            </a:prstGeom>
          </p:spPr>
          <p:txBody>
            <a:bodyPr lIns="50800" tIns="50800" rIns="50800" bIns="50800" rtlCol="0" anchor="ctr"/>
            <a:lstStyle/>
            <a:p>
              <a:pPr algn="ctr">
                <a:lnSpc>
                  <a:spcPts val="2595"/>
                </a:lnSpc>
              </a:pPr>
              <a:endParaRPr/>
            </a:p>
          </p:txBody>
        </p:sp>
      </p:grpSp>
      <p:sp>
        <p:nvSpPr>
          <p:cNvPr id="41" name="Freeform 41"/>
          <p:cNvSpPr/>
          <p:nvPr/>
        </p:nvSpPr>
        <p:spPr>
          <a:xfrm rot="9332602" flipV="1">
            <a:off x="11379548" y="3346871"/>
            <a:ext cx="2095998" cy="749319"/>
          </a:xfrm>
          <a:custGeom>
            <a:avLst/>
            <a:gdLst/>
            <a:ahLst/>
            <a:cxnLst/>
            <a:rect l="l" t="t" r="r" b="b"/>
            <a:pathLst>
              <a:path w="2095998" h="749319">
                <a:moveTo>
                  <a:pt x="0" y="749319"/>
                </a:moveTo>
                <a:lnTo>
                  <a:pt x="2095997" y="749319"/>
                </a:lnTo>
                <a:lnTo>
                  <a:pt x="2095997" y="0"/>
                </a:lnTo>
                <a:lnTo>
                  <a:pt x="0" y="0"/>
                </a:lnTo>
                <a:lnTo>
                  <a:pt x="0" y="74931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42" name="Group 42"/>
          <p:cNvGrpSpPr/>
          <p:nvPr/>
        </p:nvGrpSpPr>
        <p:grpSpPr>
          <a:xfrm>
            <a:off x="15202665" y="6514870"/>
            <a:ext cx="2809844" cy="538492"/>
            <a:chOff x="0" y="0"/>
            <a:chExt cx="740041" cy="141825"/>
          </a:xfrm>
        </p:grpSpPr>
        <p:sp>
          <p:nvSpPr>
            <p:cNvPr id="43" name="Freeform 43"/>
            <p:cNvSpPr/>
            <p:nvPr/>
          </p:nvSpPr>
          <p:spPr>
            <a:xfrm>
              <a:off x="0" y="0"/>
              <a:ext cx="740041" cy="141825"/>
            </a:xfrm>
            <a:custGeom>
              <a:avLst/>
              <a:gdLst/>
              <a:ahLst/>
              <a:cxnLst/>
              <a:rect l="l" t="t" r="r" b="b"/>
              <a:pathLst>
                <a:path w="740041" h="141825">
                  <a:moveTo>
                    <a:pt x="70913" y="0"/>
                  </a:moveTo>
                  <a:lnTo>
                    <a:pt x="669129" y="0"/>
                  </a:lnTo>
                  <a:cubicBezTo>
                    <a:pt x="687936" y="0"/>
                    <a:pt x="705973" y="7471"/>
                    <a:pt x="719271" y="20770"/>
                  </a:cubicBezTo>
                  <a:cubicBezTo>
                    <a:pt x="732570" y="34068"/>
                    <a:pt x="740041" y="52105"/>
                    <a:pt x="740041" y="70913"/>
                  </a:cubicBezTo>
                  <a:lnTo>
                    <a:pt x="740041" y="70913"/>
                  </a:lnTo>
                  <a:cubicBezTo>
                    <a:pt x="740041" y="110076"/>
                    <a:pt x="708293" y="141825"/>
                    <a:pt x="669129" y="141825"/>
                  </a:cubicBezTo>
                  <a:lnTo>
                    <a:pt x="70913" y="141825"/>
                  </a:lnTo>
                  <a:cubicBezTo>
                    <a:pt x="31749" y="141825"/>
                    <a:pt x="0" y="110076"/>
                    <a:pt x="0" y="70913"/>
                  </a:cubicBezTo>
                  <a:lnTo>
                    <a:pt x="0" y="70913"/>
                  </a:lnTo>
                  <a:cubicBezTo>
                    <a:pt x="0" y="31749"/>
                    <a:pt x="31749" y="0"/>
                    <a:pt x="70913" y="0"/>
                  </a:cubicBezTo>
                  <a:close/>
                </a:path>
              </a:pathLst>
            </a:custGeom>
            <a:solidFill>
              <a:srgbClr val="642EC7"/>
            </a:solidFill>
          </p:spPr>
          <p:txBody>
            <a:bodyPr/>
            <a:lstStyle/>
            <a:p>
              <a:endParaRPr lang="en-PH"/>
            </a:p>
          </p:txBody>
        </p:sp>
        <p:sp>
          <p:nvSpPr>
            <p:cNvPr id="44" name="TextBox 44"/>
            <p:cNvSpPr txBox="1"/>
            <p:nvPr/>
          </p:nvSpPr>
          <p:spPr>
            <a:xfrm>
              <a:off x="0" y="-28575"/>
              <a:ext cx="740041" cy="170400"/>
            </a:xfrm>
            <a:prstGeom prst="rect">
              <a:avLst/>
            </a:prstGeom>
          </p:spPr>
          <p:txBody>
            <a:bodyPr lIns="50800" tIns="50800" rIns="50800" bIns="50800" rtlCol="0" anchor="ctr"/>
            <a:lstStyle/>
            <a:p>
              <a:pPr algn="ctr">
                <a:lnSpc>
                  <a:spcPts val="2595"/>
                </a:lnSpc>
              </a:pPr>
              <a:endParaRPr/>
            </a:p>
          </p:txBody>
        </p:sp>
      </p:grpSp>
      <p:sp>
        <p:nvSpPr>
          <p:cNvPr id="45" name="Freeform 45"/>
          <p:cNvSpPr/>
          <p:nvPr/>
        </p:nvSpPr>
        <p:spPr>
          <a:xfrm rot="9332602" flipV="1">
            <a:off x="13045589" y="6678702"/>
            <a:ext cx="2095998" cy="749319"/>
          </a:xfrm>
          <a:custGeom>
            <a:avLst/>
            <a:gdLst/>
            <a:ahLst/>
            <a:cxnLst/>
            <a:rect l="l" t="t" r="r" b="b"/>
            <a:pathLst>
              <a:path w="2095998" h="749319">
                <a:moveTo>
                  <a:pt x="0" y="749320"/>
                </a:moveTo>
                <a:lnTo>
                  <a:pt x="2095998" y="749320"/>
                </a:lnTo>
                <a:lnTo>
                  <a:pt x="2095998" y="0"/>
                </a:lnTo>
                <a:lnTo>
                  <a:pt x="0" y="0"/>
                </a:lnTo>
                <a:lnTo>
                  <a:pt x="0" y="74932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46" name="Freeform 46"/>
          <p:cNvSpPr/>
          <p:nvPr/>
        </p:nvSpPr>
        <p:spPr>
          <a:xfrm rot="5400000">
            <a:off x="8243480" y="5175056"/>
            <a:ext cx="6296467" cy="3927421"/>
          </a:xfrm>
          <a:custGeom>
            <a:avLst/>
            <a:gdLst/>
            <a:ahLst/>
            <a:cxnLst/>
            <a:rect l="l" t="t" r="r" b="b"/>
            <a:pathLst>
              <a:path w="6296467" h="3927421">
                <a:moveTo>
                  <a:pt x="0" y="0"/>
                </a:moveTo>
                <a:lnTo>
                  <a:pt x="6296467" y="0"/>
                </a:lnTo>
                <a:lnTo>
                  <a:pt x="6296467" y="3927421"/>
                </a:lnTo>
                <a:lnTo>
                  <a:pt x="0" y="39274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47" name="TextBox 47"/>
          <p:cNvSpPr txBox="1"/>
          <p:nvPr/>
        </p:nvSpPr>
        <p:spPr>
          <a:xfrm>
            <a:off x="259390" y="1449043"/>
            <a:ext cx="427740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Terminologies</a:t>
            </a:r>
          </a:p>
        </p:txBody>
      </p:sp>
      <p:sp>
        <p:nvSpPr>
          <p:cNvPr id="48" name="TextBox 48"/>
          <p:cNvSpPr txBox="1"/>
          <p:nvPr/>
        </p:nvSpPr>
        <p:spPr>
          <a:xfrm>
            <a:off x="8362892" y="2568722"/>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G</a:t>
            </a:r>
          </a:p>
        </p:txBody>
      </p:sp>
      <p:sp>
        <p:nvSpPr>
          <p:cNvPr id="49" name="TextBox 49"/>
          <p:cNvSpPr txBox="1"/>
          <p:nvPr/>
        </p:nvSpPr>
        <p:spPr>
          <a:xfrm>
            <a:off x="3998059" y="7950242"/>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B</a:t>
            </a:r>
          </a:p>
        </p:txBody>
      </p:sp>
      <p:sp>
        <p:nvSpPr>
          <p:cNvPr id="50" name="TextBox 50"/>
          <p:cNvSpPr txBox="1"/>
          <p:nvPr/>
        </p:nvSpPr>
        <p:spPr>
          <a:xfrm>
            <a:off x="5502968" y="4707188"/>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D</a:t>
            </a:r>
          </a:p>
        </p:txBody>
      </p:sp>
      <p:sp>
        <p:nvSpPr>
          <p:cNvPr id="51" name="TextBox 51"/>
          <p:cNvSpPr txBox="1"/>
          <p:nvPr/>
        </p:nvSpPr>
        <p:spPr>
          <a:xfrm>
            <a:off x="6915779" y="7950242"/>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F</a:t>
            </a:r>
          </a:p>
        </p:txBody>
      </p:sp>
      <p:sp>
        <p:nvSpPr>
          <p:cNvPr id="52" name="TextBox 52"/>
          <p:cNvSpPr txBox="1"/>
          <p:nvPr/>
        </p:nvSpPr>
        <p:spPr>
          <a:xfrm>
            <a:off x="9853344" y="8020511"/>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H</a:t>
            </a:r>
          </a:p>
        </p:txBody>
      </p:sp>
      <p:sp>
        <p:nvSpPr>
          <p:cNvPr id="53" name="TextBox 53"/>
          <p:cNvSpPr txBox="1"/>
          <p:nvPr/>
        </p:nvSpPr>
        <p:spPr>
          <a:xfrm>
            <a:off x="11417046" y="4626610"/>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J</a:t>
            </a:r>
          </a:p>
        </p:txBody>
      </p:sp>
      <p:sp>
        <p:nvSpPr>
          <p:cNvPr id="54" name="TextBox 54"/>
          <p:cNvSpPr txBox="1"/>
          <p:nvPr/>
        </p:nvSpPr>
        <p:spPr>
          <a:xfrm>
            <a:off x="12790909" y="7950242"/>
            <a:ext cx="387202" cy="679578"/>
          </a:xfrm>
          <a:prstGeom prst="rect">
            <a:avLst/>
          </a:prstGeom>
        </p:spPr>
        <p:txBody>
          <a:bodyPr lIns="0" tIns="0" rIns="0" bIns="0" rtlCol="0" anchor="t">
            <a:spAutoFit/>
          </a:bodyPr>
          <a:lstStyle/>
          <a:p>
            <a:pPr algn="ctr">
              <a:lnSpc>
                <a:spcPts val="5592"/>
              </a:lnSpc>
              <a:spcBef>
                <a:spcPct val="0"/>
              </a:spcBef>
            </a:pPr>
            <a:r>
              <a:rPr lang="en-US" sz="3994" b="1">
                <a:solidFill>
                  <a:srgbClr val="000000"/>
                </a:solidFill>
                <a:latin typeface="Open Sans Bold"/>
                <a:ea typeface="Open Sans Bold"/>
                <a:cs typeface="Open Sans Bold"/>
                <a:sym typeface="Open Sans Bold"/>
              </a:rPr>
              <a:t>L</a:t>
            </a:r>
          </a:p>
        </p:txBody>
      </p:sp>
      <p:sp>
        <p:nvSpPr>
          <p:cNvPr id="55" name="TextBox 55"/>
          <p:cNvSpPr txBox="1"/>
          <p:nvPr/>
        </p:nvSpPr>
        <p:spPr>
          <a:xfrm>
            <a:off x="11273046" y="1138920"/>
            <a:ext cx="2940883" cy="584072"/>
          </a:xfrm>
          <a:prstGeom prst="rect">
            <a:avLst/>
          </a:prstGeom>
        </p:spPr>
        <p:txBody>
          <a:bodyPr lIns="0" tIns="0" rIns="0" bIns="0" rtlCol="0" anchor="t">
            <a:spAutoFit/>
          </a:bodyPr>
          <a:lstStyle/>
          <a:p>
            <a:pPr algn="ctr">
              <a:lnSpc>
                <a:spcPts val="4707"/>
              </a:lnSpc>
              <a:spcBef>
                <a:spcPct val="0"/>
              </a:spcBef>
            </a:pPr>
            <a:r>
              <a:rPr lang="en-US" sz="3362" b="1">
                <a:solidFill>
                  <a:srgbClr val="FFFFFF"/>
                </a:solidFill>
                <a:latin typeface="Open Sans Bold"/>
                <a:ea typeface="Open Sans Bold"/>
                <a:cs typeface="Open Sans Bold"/>
                <a:sym typeface="Open Sans Bold"/>
              </a:rPr>
              <a:t>Root node</a:t>
            </a:r>
          </a:p>
        </p:txBody>
      </p:sp>
      <p:sp>
        <p:nvSpPr>
          <p:cNvPr id="56" name="TextBox 56"/>
          <p:cNvSpPr txBox="1"/>
          <p:nvPr/>
        </p:nvSpPr>
        <p:spPr>
          <a:xfrm>
            <a:off x="13941445" y="3090987"/>
            <a:ext cx="3860218" cy="584072"/>
          </a:xfrm>
          <a:prstGeom prst="rect">
            <a:avLst/>
          </a:prstGeom>
        </p:spPr>
        <p:txBody>
          <a:bodyPr lIns="0" tIns="0" rIns="0" bIns="0" rtlCol="0" anchor="t">
            <a:spAutoFit/>
          </a:bodyPr>
          <a:lstStyle/>
          <a:p>
            <a:pPr algn="ctr">
              <a:lnSpc>
                <a:spcPts val="4707"/>
              </a:lnSpc>
              <a:spcBef>
                <a:spcPct val="0"/>
              </a:spcBef>
            </a:pPr>
            <a:r>
              <a:rPr lang="en-US" sz="3362" b="1">
                <a:solidFill>
                  <a:srgbClr val="FFFFFF"/>
                </a:solidFill>
                <a:latin typeface="Open Sans Bold"/>
                <a:ea typeface="Open Sans Bold"/>
                <a:cs typeface="Open Sans Bold"/>
                <a:sym typeface="Open Sans Bold"/>
              </a:rPr>
              <a:t>Parent/child node</a:t>
            </a:r>
          </a:p>
        </p:txBody>
      </p:sp>
      <p:sp>
        <p:nvSpPr>
          <p:cNvPr id="57" name="TextBox 57"/>
          <p:cNvSpPr txBox="1"/>
          <p:nvPr/>
        </p:nvSpPr>
        <p:spPr>
          <a:xfrm>
            <a:off x="15351129" y="6438670"/>
            <a:ext cx="2512917" cy="584072"/>
          </a:xfrm>
          <a:prstGeom prst="rect">
            <a:avLst/>
          </a:prstGeom>
        </p:spPr>
        <p:txBody>
          <a:bodyPr lIns="0" tIns="0" rIns="0" bIns="0" rtlCol="0" anchor="t">
            <a:spAutoFit/>
          </a:bodyPr>
          <a:lstStyle/>
          <a:p>
            <a:pPr algn="ctr">
              <a:lnSpc>
                <a:spcPts val="4707"/>
              </a:lnSpc>
              <a:spcBef>
                <a:spcPct val="0"/>
              </a:spcBef>
            </a:pPr>
            <a:r>
              <a:rPr lang="en-US" sz="3362" b="1">
                <a:solidFill>
                  <a:srgbClr val="FFFFFF"/>
                </a:solidFill>
                <a:latin typeface="Open Sans Bold"/>
                <a:ea typeface="Open Sans Bold"/>
                <a:cs typeface="Open Sans Bold"/>
                <a:sym typeface="Open Sans Bold"/>
              </a:rPr>
              <a:t>Leaf node</a:t>
            </a:r>
          </a:p>
        </p:txBody>
      </p:sp>
      <p:grpSp>
        <p:nvGrpSpPr>
          <p:cNvPr id="58" name="Group 58"/>
          <p:cNvGrpSpPr/>
          <p:nvPr/>
        </p:nvGrpSpPr>
        <p:grpSpPr>
          <a:xfrm rot="51395">
            <a:off x="6501917" y="6600126"/>
            <a:ext cx="2508051" cy="1426588"/>
            <a:chOff x="0" y="0"/>
            <a:chExt cx="660557" cy="375727"/>
          </a:xfrm>
        </p:grpSpPr>
        <p:sp>
          <p:nvSpPr>
            <p:cNvPr id="59" name="Freeform 59"/>
            <p:cNvSpPr/>
            <p:nvPr/>
          </p:nvSpPr>
          <p:spPr>
            <a:xfrm>
              <a:off x="0" y="0"/>
              <a:ext cx="660557" cy="375727"/>
            </a:xfrm>
            <a:custGeom>
              <a:avLst/>
              <a:gdLst/>
              <a:ahLst/>
              <a:cxnLst/>
              <a:rect l="l" t="t" r="r" b="b"/>
              <a:pathLst>
                <a:path w="660557" h="375727">
                  <a:moveTo>
                    <a:pt x="157428" y="0"/>
                  </a:moveTo>
                  <a:lnTo>
                    <a:pt x="503129" y="0"/>
                  </a:lnTo>
                  <a:cubicBezTo>
                    <a:pt x="590074" y="0"/>
                    <a:pt x="660557" y="70483"/>
                    <a:pt x="660557" y="157428"/>
                  </a:cubicBezTo>
                  <a:lnTo>
                    <a:pt x="660557" y="218299"/>
                  </a:lnTo>
                  <a:cubicBezTo>
                    <a:pt x="660557" y="305244"/>
                    <a:pt x="590074" y="375727"/>
                    <a:pt x="503129" y="375727"/>
                  </a:cubicBezTo>
                  <a:lnTo>
                    <a:pt x="157428" y="375727"/>
                  </a:lnTo>
                  <a:cubicBezTo>
                    <a:pt x="70483" y="375727"/>
                    <a:pt x="0" y="305244"/>
                    <a:pt x="0" y="218299"/>
                  </a:cubicBezTo>
                  <a:lnTo>
                    <a:pt x="0" y="157428"/>
                  </a:lnTo>
                  <a:cubicBezTo>
                    <a:pt x="0" y="70483"/>
                    <a:pt x="70483" y="0"/>
                    <a:pt x="157428" y="0"/>
                  </a:cubicBezTo>
                  <a:close/>
                </a:path>
              </a:pathLst>
            </a:custGeom>
            <a:solidFill>
              <a:srgbClr val="642EC7"/>
            </a:solidFill>
          </p:spPr>
          <p:txBody>
            <a:bodyPr/>
            <a:lstStyle/>
            <a:p>
              <a:endParaRPr lang="en-PH"/>
            </a:p>
          </p:txBody>
        </p:sp>
        <p:sp>
          <p:nvSpPr>
            <p:cNvPr id="60" name="TextBox 60"/>
            <p:cNvSpPr txBox="1"/>
            <p:nvPr/>
          </p:nvSpPr>
          <p:spPr>
            <a:xfrm>
              <a:off x="0" y="-28575"/>
              <a:ext cx="660557" cy="404302"/>
            </a:xfrm>
            <a:prstGeom prst="rect">
              <a:avLst/>
            </a:prstGeom>
          </p:spPr>
          <p:txBody>
            <a:bodyPr lIns="50800" tIns="50800" rIns="50800" bIns="50800" rtlCol="0" anchor="ctr"/>
            <a:lstStyle/>
            <a:p>
              <a:pPr algn="ctr">
                <a:lnSpc>
                  <a:spcPts val="2595"/>
                </a:lnSpc>
              </a:pPr>
              <a:endParaRPr/>
            </a:p>
          </p:txBody>
        </p:sp>
      </p:grpSp>
      <p:sp>
        <p:nvSpPr>
          <p:cNvPr id="61" name="Freeform 61"/>
          <p:cNvSpPr/>
          <p:nvPr/>
        </p:nvSpPr>
        <p:spPr>
          <a:xfrm rot="2215059" flipV="1">
            <a:off x="7184798" y="8692468"/>
            <a:ext cx="2095998" cy="749319"/>
          </a:xfrm>
          <a:custGeom>
            <a:avLst/>
            <a:gdLst/>
            <a:ahLst/>
            <a:cxnLst/>
            <a:rect l="l" t="t" r="r" b="b"/>
            <a:pathLst>
              <a:path w="2095998" h="749319">
                <a:moveTo>
                  <a:pt x="0" y="749319"/>
                </a:moveTo>
                <a:lnTo>
                  <a:pt x="2095998" y="749319"/>
                </a:lnTo>
                <a:lnTo>
                  <a:pt x="2095998" y="0"/>
                </a:lnTo>
                <a:lnTo>
                  <a:pt x="0" y="0"/>
                </a:lnTo>
                <a:lnTo>
                  <a:pt x="0" y="74931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62" name="TextBox 62"/>
          <p:cNvSpPr txBox="1"/>
          <p:nvPr/>
        </p:nvSpPr>
        <p:spPr>
          <a:xfrm rot="51395">
            <a:off x="6500054" y="6669976"/>
            <a:ext cx="2512917" cy="1177355"/>
          </a:xfrm>
          <a:prstGeom prst="rect">
            <a:avLst/>
          </a:prstGeom>
        </p:spPr>
        <p:txBody>
          <a:bodyPr lIns="0" tIns="0" rIns="0" bIns="0" rtlCol="0" anchor="t">
            <a:spAutoFit/>
          </a:bodyPr>
          <a:lstStyle/>
          <a:p>
            <a:pPr algn="ctr">
              <a:lnSpc>
                <a:spcPts val="4707"/>
              </a:lnSpc>
              <a:spcBef>
                <a:spcPct val="0"/>
              </a:spcBef>
            </a:pPr>
            <a:r>
              <a:rPr lang="en-US" sz="3362" b="1">
                <a:solidFill>
                  <a:srgbClr val="FFFFFF"/>
                </a:solidFill>
                <a:latin typeface="Open Sans Bold"/>
                <a:ea typeface="Open Sans Bold"/>
                <a:cs typeface="Open Sans Bold"/>
                <a:sym typeface="Open Sans Bold"/>
              </a:rPr>
              <a:t>Right subtree</a:t>
            </a:r>
          </a:p>
        </p:txBody>
      </p:sp>
      <p:sp>
        <p:nvSpPr>
          <p:cNvPr id="63" name="TextBox 63"/>
          <p:cNvSpPr txBox="1"/>
          <p:nvPr/>
        </p:nvSpPr>
        <p:spPr>
          <a:xfrm>
            <a:off x="1135659" y="132157"/>
            <a:ext cx="7330260"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23.9 Binary Trees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64613" y="1174258"/>
            <a:ext cx="17558775"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Binary Search is a fast search algorithm that finds the position of a target value within a </a:t>
            </a:r>
            <a:r>
              <a:rPr lang="en-US" sz="3000" b="1">
                <a:solidFill>
                  <a:srgbClr val="000000"/>
                </a:solidFill>
                <a:latin typeface="Open Sans Bold"/>
                <a:ea typeface="Open Sans Bold"/>
                <a:cs typeface="Open Sans Bold"/>
                <a:sym typeface="Open Sans Bold"/>
              </a:rPr>
              <a:t>sorted list</a:t>
            </a:r>
            <a:r>
              <a:rPr lang="en-US" sz="3000">
                <a:solidFill>
                  <a:srgbClr val="000000"/>
                </a:solidFill>
                <a:latin typeface="Open Sans"/>
                <a:ea typeface="Open Sans"/>
                <a:cs typeface="Open Sans"/>
                <a:sym typeface="Open Sans"/>
              </a:rPr>
              <a:t> by repeatedly dividing the search range in half.</a:t>
            </a:r>
          </a:p>
        </p:txBody>
      </p:sp>
      <p:graphicFrame>
        <p:nvGraphicFramePr>
          <p:cNvPr id="8" name="Table 8"/>
          <p:cNvGraphicFramePr>
            <a:graphicFrameLocks noGrp="1"/>
          </p:cNvGraphicFramePr>
          <p:nvPr/>
        </p:nvGraphicFramePr>
        <p:xfrm>
          <a:off x="364613" y="4921463"/>
          <a:ext cx="5556230" cy="507297"/>
        </p:xfrm>
        <a:graphic>
          <a:graphicData uri="http://schemas.openxmlformats.org/drawingml/2006/table">
            <a:tbl>
              <a:tblPr/>
              <a:tblGrid>
                <a:gridCol w="793747">
                  <a:extLst>
                    <a:ext uri="{9D8B030D-6E8A-4147-A177-3AD203B41FA5}">
                      <a16:colId xmlns:a16="http://schemas.microsoft.com/office/drawing/2014/main" val="20000"/>
                    </a:ext>
                  </a:extLst>
                </a:gridCol>
                <a:gridCol w="793747">
                  <a:extLst>
                    <a:ext uri="{9D8B030D-6E8A-4147-A177-3AD203B41FA5}">
                      <a16:colId xmlns:a16="http://schemas.microsoft.com/office/drawing/2014/main" val="20001"/>
                    </a:ext>
                  </a:extLst>
                </a:gridCol>
                <a:gridCol w="793747">
                  <a:extLst>
                    <a:ext uri="{9D8B030D-6E8A-4147-A177-3AD203B41FA5}">
                      <a16:colId xmlns:a16="http://schemas.microsoft.com/office/drawing/2014/main" val="20002"/>
                    </a:ext>
                  </a:extLst>
                </a:gridCol>
                <a:gridCol w="793747">
                  <a:extLst>
                    <a:ext uri="{9D8B030D-6E8A-4147-A177-3AD203B41FA5}">
                      <a16:colId xmlns:a16="http://schemas.microsoft.com/office/drawing/2014/main" val="20003"/>
                    </a:ext>
                  </a:extLst>
                </a:gridCol>
                <a:gridCol w="793747">
                  <a:extLst>
                    <a:ext uri="{9D8B030D-6E8A-4147-A177-3AD203B41FA5}">
                      <a16:colId xmlns:a16="http://schemas.microsoft.com/office/drawing/2014/main" val="20004"/>
                    </a:ext>
                  </a:extLst>
                </a:gridCol>
                <a:gridCol w="793747">
                  <a:extLst>
                    <a:ext uri="{9D8B030D-6E8A-4147-A177-3AD203B41FA5}">
                      <a16:colId xmlns:a16="http://schemas.microsoft.com/office/drawing/2014/main" val="20005"/>
                    </a:ext>
                  </a:extLst>
                </a:gridCol>
                <a:gridCol w="793747">
                  <a:extLst>
                    <a:ext uri="{9D8B030D-6E8A-4147-A177-3AD203B41FA5}">
                      <a16:colId xmlns:a16="http://schemas.microsoft.com/office/drawing/2014/main" val="20006"/>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11</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12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25</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34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90</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9" name="TextBox 9"/>
          <p:cNvSpPr txBox="1"/>
          <p:nvPr/>
        </p:nvSpPr>
        <p:spPr>
          <a:xfrm>
            <a:off x="364613" y="3849790"/>
            <a:ext cx="1217428"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my_list:</a:t>
            </a:r>
          </a:p>
        </p:txBody>
      </p:sp>
      <p:sp>
        <p:nvSpPr>
          <p:cNvPr id="10" name="TextBox 10"/>
          <p:cNvSpPr txBox="1"/>
          <p:nvPr/>
        </p:nvSpPr>
        <p:spPr>
          <a:xfrm>
            <a:off x="800472"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0</a:t>
            </a:r>
          </a:p>
        </p:txBody>
      </p:sp>
      <p:sp>
        <p:nvSpPr>
          <p:cNvPr id="11" name="TextBox 11"/>
          <p:cNvSpPr txBox="1"/>
          <p:nvPr/>
        </p:nvSpPr>
        <p:spPr>
          <a:xfrm>
            <a:off x="196385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1</a:t>
            </a:r>
          </a:p>
        </p:txBody>
      </p:sp>
      <p:sp>
        <p:nvSpPr>
          <p:cNvPr id="12" name="TextBox 12"/>
          <p:cNvSpPr txBox="1"/>
          <p:nvPr/>
        </p:nvSpPr>
        <p:spPr>
          <a:xfrm>
            <a:off x="3159078"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2</a:t>
            </a:r>
          </a:p>
        </p:txBody>
      </p:sp>
      <p:sp>
        <p:nvSpPr>
          <p:cNvPr id="13" name="TextBox 13"/>
          <p:cNvSpPr txBox="1"/>
          <p:nvPr/>
        </p:nvSpPr>
        <p:spPr>
          <a:xfrm>
            <a:off x="43543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3</a:t>
            </a:r>
          </a:p>
        </p:txBody>
      </p:sp>
      <p:sp>
        <p:nvSpPr>
          <p:cNvPr id="14" name="TextBox 14"/>
          <p:cNvSpPr txBox="1"/>
          <p:nvPr/>
        </p:nvSpPr>
        <p:spPr>
          <a:xfrm>
            <a:off x="55501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4</a:t>
            </a:r>
          </a:p>
        </p:txBody>
      </p:sp>
      <p:sp>
        <p:nvSpPr>
          <p:cNvPr id="15" name="TextBox 15"/>
          <p:cNvSpPr txBox="1"/>
          <p:nvPr/>
        </p:nvSpPr>
        <p:spPr>
          <a:xfrm>
            <a:off x="6669585"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5</a:t>
            </a:r>
          </a:p>
        </p:txBody>
      </p:sp>
      <p:sp>
        <p:nvSpPr>
          <p:cNvPr id="16" name="TextBox 16"/>
          <p:cNvSpPr txBox="1"/>
          <p:nvPr/>
        </p:nvSpPr>
        <p:spPr>
          <a:xfrm>
            <a:off x="7897661"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6</a:t>
            </a:r>
          </a:p>
        </p:txBody>
      </p:sp>
      <p:sp>
        <p:nvSpPr>
          <p:cNvPr id="17" name="TextBox 17"/>
          <p:cNvSpPr txBox="1"/>
          <p:nvPr/>
        </p:nvSpPr>
        <p:spPr>
          <a:xfrm>
            <a:off x="364613" y="7683601"/>
            <a:ext cx="1883154"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target_value:</a:t>
            </a:r>
          </a:p>
        </p:txBody>
      </p:sp>
      <p:graphicFrame>
        <p:nvGraphicFramePr>
          <p:cNvPr id="18" name="Table 18"/>
          <p:cNvGraphicFramePr>
            <a:graphicFrameLocks noGrp="1"/>
          </p:cNvGraphicFramePr>
          <p:nvPr/>
        </p:nvGraphicFramePr>
        <p:xfrm>
          <a:off x="364613" y="8362488"/>
          <a:ext cx="641489" cy="507297"/>
        </p:xfrm>
        <a:graphic>
          <a:graphicData uri="http://schemas.openxmlformats.org/drawingml/2006/table">
            <a:tbl>
              <a:tblPr/>
              <a:tblGrid>
                <a:gridCol w="284972">
                  <a:extLst>
                    <a:ext uri="{9D8B030D-6E8A-4147-A177-3AD203B41FA5}">
                      <a16:colId xmlns:a16="http://schemas.microsoft.com/office/drawing/2014/main" val="20000"/>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extLst>
                  <a:ext uri="{0D108BD9-81ED-4DB2-BD59-A6C34878D82A}">
                    <a16:rowId xmlns:a16="http://schemas.microsoft.com/office/drawing/2014/main" val="10000"/>
                  </a:ext>
                </a:extLst>
              </a:tr>
            </a:tbl>
          </a:graphicData>
        </a:graphic>
      </p:graphicFrame>
      <p:sp>
        <p:nvSpPr>
          <p:cNvPr id="19" name="Freeform 19"/>
          <p:cNvSpPr/>
          <p:nvPr/>
        </p:nvSpPr>
        <p:spPr>
          <a:xfrm rot="-5400000">
            <a:off x="7706154"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0" name="Freeform 20"/>
          <p:cNvSpPr/>
          <p:nvPr/>
        </p:nvSpPr>
        <p:spPr>
          <a:xfrm rot="-5400000">
            <a:off x="579237"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1" name="TextBox 21"/>
          <p:cNvSpPr txBox="1"/>
          <p:nvPr/>
        </p:nvSpPr>
        <p:spPr>
          <a:xfrm>
            <a:off x="676888" y="6309649"/>
            <a:ext cx="379825"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low</a:t>
            </a:r>
          </a:p>
        </p:txBody>
      </p:sp>
      <p:sp>
        <p:nvSpPr>
          <p:cNvPr id="22" name="TextBox 22"/>
          <p:cNvSpPr txBox="1"/>
          <p:nvPr/>
        </p:nvSpPr>
        <p:spPr>
          <a:xfrm>
            <a:off x="7706945" y="628121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high</a:t>
            </a:r>
          </a:p>
        </p:txBody>
      </p:sp>
      <p:sp>
        <p:nvSpPr>
          <p:cNvPr id="23" name="Freeform 23"/>
          <p:cNvSpPr/>
          <p:nvPr/>
        </p:nvSpPr>
        <p:spPr>
          <a:xfrm rot="-5400000">
            <a:off x="4162796" y="593248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4" name="TextBox 24"/>
          <p:cNvSpPr txBox="1"/>
          <p:nvPr/>
        </p:nvSpPr>
        <p:spPr>
          <a:xfrm>
            <a:off x="4163587" y="630964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mid</a:t>
            </a:r>
          </a:p>
        </p:txBody>
      </p:sp>
      <p:grpSp>
        <p:nvGrpSpPr>
          <p:cNvPr id="25" name="Group 25"/>
          <p:cNvGrpSpPr/>
          <p:nvPr/>
        </p:nvGrpSpPr>
        <p:grpSpPr>
          <a:xfrm>
            <a:off x="9963438" y="9525000"/>
            <a:ext cx="7722891" cy="694165"/>
            <a:chOff x="0" y="0"/>
            <a:chExt cx="1912982" cy="171947"/>
          </a:xfrm>
        </p:grpSpPr>
        <p:sp>
          <p:nvSpPr>
            <p:cNvPr id="26" name="Freeform 2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7" name="TextBox 2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9" name="Group 29"/>
          <p:cNvGrpSpPr/>
          <p:nvPr/>
        </p:nvGrpSpPr>
        <p:grpSpPr>
          <a:xfrm>
            <a:off x="764470" y="9525000"/>
            <a:ext cx="7722891" cy="694165"/>
            <a:chOff x="0" y="0"/>
            <a:chExt cx="1912982" cy="171947"/>
          </a:xfrm>
        </p:grpSpPr>
        <p:sp>
          <p:nvSpPr>
            <p:cNvPr id="30" name="Freeform 3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1" name="TextBox 3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2" name="TextBox 32"/>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33" name="Group 33"/>
          <p:cNvGrpSpPr/>
          <p:nvPr/>
        </p:nvGrpSpPr>
        <p:grpSpPr>
          <a:xfrm>
            <a:off x="9453492" y="2106415"/>
            <a:ext cx="8384907" cy="7259628"/>
            <a:chOff x="0" y="0"/>
            <a:chExt cx="2208371" cy="1912001"/>
          </a:xfrm>
        </p:grpSpPr>
        <p:sp>
          <p:nvSpPr>
            <p:cNvPr id="34" name="Freeform 34"/>
            <p:cNvSpPr/>
            <p:nvPr/>
          </p:nvSpPr>
          <p:spPr>
            <a:xfrm>
              <a:off x="0" y="0"/>
              <a:ext cx="2208371" cy="1912001"/>
            </a:xfrm>
            <a:custGeom>
              <a:avLst/>
              <a:gdLst/>
              <a:ahLst/>
              <a:cxnLst/>
              <a:rect l="l" t="t" r="r" b="b"/>
              <a:pathLst>
                <a:path w="2208371" h="1912001">
                  <a:moveTo>
                    <a:pt x="0" y="0"/>
                  </a:moveTo>
                  <a:lnTo>
                    <a:pt x="2208371" y="0"/>
                  </a:lnTo>
                  <a:lnTo>
                    <a:pt x="2208371" y="1912001"/>
                  </a:lnTo>
                  <a:lnTo>
                    <a:pt x="0" y="1912001"/>
                  </a:lnTo>
                  <a:close/>
                </a:path>
              </a:pathLst>
            </a:custGeom>
            <a:solidFill>
              <a:srgbClr val="F4F2F2"/>
            </a:solidFill>
          </p:spPr>
          <p:txBody>
            <a:bodyPr/>
            <a:lstStyle/>
            <a:p>
              <a:endParaRPr lang="en-PH"/>
            </a:p>
          </p:txBody>
        </p:sp>
        <p:sp>
          <p:nvSpPr>
            <p:cNvPr id="35" name="TextBox 35"/>
            <p:cNvSpPr txBox="1"/>
            <p:nvPr/>
          </p:nvSpPr>
          <p:spPr>
            <a:xfrm>
              <a:off x="0" y="-28575"/>
              <a:ext cx="2208371" cy="1940576"/>
            </a:xfrm>
            <a:prstGeom prst="rect">
              <a:avLst/>
            </a:prstGeom>
          </p:spPr>
          <p:txBody>
            <a:bodyPr lIns="50800" tIns="50800" rIns="50800" bIns="50800" rtlCol="0" anchor="ctr"/>
            <a:lstStyle/>
            <a:p>
              <a:pPr algn="ctr">
                <a:lnSpc>
                  <a:spcPts val="2595"/>
                </a:lnSpc>
              </a:pPr>
              <a:endParaRPr/>
            </a:p>
          </p:txBody>
        </p:sp>
      </p:grpSp>
      <p:sp>
        <p:nvSpPr>
          <p:cNvPr id="36" name="TextBox 36"/>
          <p:cNvSpPr txBox="1"/>
          <p:nvPr/>
        </p:nvSpPr>
        <p:spPr>
          <a:xfrm>
            <a:off x="9613546" y="2261780"/>
            <a:ext cx="8064801" cy="703550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my_list = [11, 12, 22, 25, 34, 64, 90]</a:t>
            </a:r>
          </a:p>
          <a:p>
            <a:pPr algn="l">
              <a:lnSpc>
                <a:spcPts val="2816"/>
              </a:lnSpc>
            </a:pPr>
            <a:r>
              <a:rPr lang="en-US" sz="2011">
                <a:solidFill>
                  <a:srgbClr val="000000"/>
                </a:solidFill>
                <a:latin typeface="Code Pro"/>
                <a:ea typeface="Code Pro"/>
                <a:cs typeface="Code Pro"/>
                <a:sym typeface="Code Pro"/>
              </a:rPr>
              <a:t>target_value = 64</a:t>
            </a:r>
          </a:p>
          <a:p>
            <a:pPr algn="l">
              <a:lnSpc>
                <a:spcPts val="2816"/>
              </a:lnSpc>
            </a:pPr>
            <a:r>
              <a:rPr lang="en-US" sz="2011">
                <a:solidFill>
                  <a:srgbClr val="000000"/>
                </a:solidFill>
                <a:latin typeface="Code Pro"/>
                <a:ea typeface="Code Pro"/>
                <a:cs typeface="Code Pro"/>
                <a:sym typeface="Code Pro"/>
              </a:rPr>
              <a:t>found = False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low, high = 0, len(my_list)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while low &lt;= high:</a:t>
            </a:r>
          </a:p>
          <a:p>
            <a:pPr algn="l">
              <a:lnSpc>
                <a:spcPts val="2816"/>
              </a:lnSpc>
            </a:pPr>
            <a:r>
              <a:rPr lang="en-US" sz="2011">
                <a:solidFill>
                  <a:srgbClr val="000000"/>
                </a:solidFill>
                <a:latin typeface="Code Pro"/>
                <a:ea typeface="Code Pro"/>
                <a:cs typeface="Code Pro"/>
                <a:sym typeface="Code Pro"/>
              </a:rPr>
              <a:t>    mid = (low + high) // 2</a:t>
            </a:r>
          </a:p>
          <a:p>
            <a:pPr algn="l">
              <a:lnSpc>
                <a:spcPts val="2816"/>
              </a:lnSpc>
            </a:pPr>
            <a:r>
              <a:rPr lang="en-US" sz="2011">
                <a:solidFill>
                  <a:srgbClr val="000000"/>
                </a:solidFill>
                <a:latin typeface="Code Pro"/>
                <a:ea typeface="Code Pro"/>
                <a:cs typeface="Code Pro"/>
                <a:sym typeface="Code Pro"/>
              </a:rPr>
              <a:t>    if my_list[mid] == target_value:</a:t>
            </a:r>
          </a:p>
          <a:p>
            <a:pPr algn="l">
              <a:lnSpc>
                <a:spcPts val="2816"/>
              </a:lnSpc>
            </a:pPr>
            <a:r>
              <a:rPr lang="en-US" sz="2011">
                <a:solidFill>
                  <a:srgbClr val="000000"/>
                </a:solidFill>
                <a:latin typeface="Code Pro"/>
                <a:ea typeface="Code Pro"/>
                <a:cs typeface="Code Pro"/>
                <a:sym typeface="Code Pro"/>
              </a:rPr>
              <a:t>        found = True </a:t>
            </a:r>
          </a:p>
          <a:p>
            <a:pPr algn="l">
              <a:lnSpc>
                <a:spcPts val="2816"/>
              </a:lnSpc>
            </a:pPr>
            <a:r>
              <a:rPr lang="en-US" sz="2011">
                <a:solidFill>
                  <a:srgbClr val="000000"/>
                </a:solidFill>
                <a:latin typeface="Code Pro"/>
                <a:ea typeface="Code Pro"/>
                <a:cs typeface="Code Pro"/>
                <a:sym typeface="Code Pro"/>
              </a:rPr>
              <a:t>        break</a:t>
            </a:r>
          </a:p>
          <a:p>
            <a:pPr algn="l">
              <a:lnSpc>
                <a:spcPts val="2816"/>
              </a:lnSpc>
            </a:pPr>
            <a:r>
              <a:rPr lang="en-US" sz="2011">
                <a:solidFill>
                  <a:srgbClr val="000000"/>
                </a:solidFill>
                <a:latin typeface="Code Pro"/>
                <a:ea typeface="Code Pro"/>
                <a:cs typeface="Code Pro"/>
                <a:sym typeface="Code Pro"/>
              </a:rPr>
              <a:t> </a:t>
            </a:r>
            <a:r>
              <a:rPr lang="en-US" sz="2011" b="1">
                <a:solidFill>
                  <a:srgbClr val="642EC7"/>
                </a:solidFill>
                <a:latin typeface="Code Pro Bold"/>
                <a:ea typeface="Code Pro Bold"/>
                <a:cs typeface="Code Pro Bold"/>
                <a:sym typeface="Code Pro Bold"/>
              </a:rPr>
              <a:t>   elif my_list[mid] &lt; target_value:</a:t>
            </a:r>
          </a:p>
          <a:p>
            <a:pPr algn="l">
              <a:lnSpc>
                <a:spcPts val="2816"/>
              </a:lnSpc>
            </a:pPr>
            <a:r>
              <a:rPr lang="en-US" sz="2011" b="1">
                <a:solidFill>
                  <a:srgbClr val="642EC7"/>
                </a:solidFill>
                <a:latin typeface="Code Pro Bold"/>
                <a:ea typeface="Code Pro Bold"/>
                <a:cs typeface="Code Pro Bold"/>
                <a:sym typeface="Code Pro Bold"/>
              </a:rPr>
              <a:t>        low = mid + 1</a:t>
            </a:r>
          </a:p>
          <a:p>
            <a:pPr algn="l">
              <a:lnSpc>
                <a:spcPts val="2816"/>
              </a:lnSpc>
            </a:pPr>
            <a:r>
              <a:rPr lang="en-US" sz="2011">
                <a:solidFill>
                  <a:srgbClr val="000000"/>
                </a:solidFill>
                <a:latin typeface="Code Pro"/>
                <a:ea typeface="Code Pro"/>
                <a:cs typeface="Code Pro"/>
                <a:sym typeface="Code Pro"/>
              </a:rPr>
              <a:t>    else:</a:t>
            </a:r>
          </a:p>
          <a:p>
            <a:pPr algn="l">
              <a:lnSpc>
                <a:spcPts val="2816"/>
              </a:lnSpc>
            </a:pPr>
            <a:r>
              <a:rPr lang="en-US" sz="2011">
                <a:solidFill>
                  <a:srgbClr val="000000"/>
                </a:solidFill>
                <a:latin typeface="Code Pro"/>
                <a:ea typeface="Code Pro"/>
                <a:cs typeface="Code Pro"/>
                <a:sym typeface="Code Pro"/>
              </a:rPr>
              <a:t>        high = mid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if found: </a:t>
            </a:r>
          </a:p>
          <a:p>
            <a:pPr algn="l">
              <a:lnSpc>
                <a:spcPts val="2816"/>
              </a:lnSpc>
            </a:pPr>
            <a:r>
              <a:rPr lang="en-US" sz="2011">
                <a:solidFill>
                  <a:srgbClr val="000000"/>
                </a:solidFill>
                <a:latin typeface="Code Pro"/>
                <a:ea typeface="Code Pro"/>
                <a:cs typeface="Code Pro"/>
                <a:sym typeface="Code Pro"/>
              </a:rPr>
              <a:t>     print(“Item found”)</a:t>
            </a:r>
          </a:p>
          <a:p>
            <a:pPr algn="l">
              <a:lnSpc>
                <a:spcPts val="2816"/>
              </a:lnSpc>
            </a:pPr>
            <a:r>
              <a:rPr lang="en-US" sz="2011">
                <a:solidFill>
                  <a:srgbClr val="000000"/>
                </a:solidFill>
                <a:latin typeface="Code Pro"/>
                <a:ea typeface="Code Pro"/>
                <a:cs typeface="Code Pro"/>
                <a:sym typeface="Code Pro"/>
              </a:rPr>
              <a:t>else:</a:t>
            </a:r>
          </a:p>
          <a:p>
            <a:pPr algn="l">
              <a:lnSpc>
                <a:spcPts val="2816"/>
              </a:lnSpc>
            </a:pPr>
            <a:r>
              <a:rPr lang="en-US" sz="2011">
                <a:solidFill>
                  <a:srgbClr val="000000"/>
                </a:solidFill>
                <a:latin typeface="Code Pro"/>
                <a:ea typeface="Code Pro"/>
                <a:cs typeface="Code Pro"/>
                <a:sym typeface="Code Pro"/>
              </a:rPr>
              <a:t>     print(“Item not found”)</a:t>
            </a:r>
          </a:p>
        </p:txBody>
      </p:sp>
      <p:sp>
        <p:nvSpPr>
          <p:cNvPr id="37" name="TextBox 37"/>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23.2 Binary Search</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6096"/>
          </a:xfrm>
          <a:prstGeom prst="rect">
            <a:avLst/>
          </a:prstGeom>
        </p:spPr>
        <p:txBody>
          <a:bodyPr lIns="0" tIns="0" rIns="0" bIns="0" rtlCol="0" anchor="t">
            <a:spAutoFit/>
          </a:bodyPr>
          <a:lstStyle/>
          <a:p>
            <a:pPr algn="l">
              <a:lnSpc>
                <a:spcPts val="2100"/>
              </a:lnSpc>
            </a:pPr>
            <a:r>
              <a:rPr lang="en-US" sz="1500" b="1">
                <a:solidFill>
                  <a:srgbClr val="642EC7"/>
                </a:solidFill>
                <a:latin typeface="Code Pro Bold"/>
                <a:ea typeface="Code Pro Bold"/>
                <a:cs typeface="Code Pro Bold"/>
                <a:sym typeface="Code Pro Bold"/>
              </a:rPr>
              <a:t>class Node:</a:t>
            </a:r>
          </a:p>
          <a:p>
            <a:pPr algn="l">
              <a:lnSpc>
                <a:spcPts val="2100"/>
              </a:lnSpc>
            </a:pPr>
            <a:r>
              <a:rPr lang="en-US" sz="1500" b="1">
                <a:solidFill>
                  <a:srgbClr val="642EC7"/>
                </a:solidFill>
                <a:latin typeface="Code Pro Bold"/>
                <a:ea typeface="Code Pro Bold"/>
                <a:cs typeface="Code Pro Bold"/>
                <a:sym typeface="Code Pro Bold"/>
              </a:rPr>
              <a:t>    def __init__(self, data):</a:t>
            </a:r>
          </a:p>
          <a:p>
            <a:pPr algn="l">
              <a:lnSpc>
                <a:spcPts val="2100"/>
              </a:lnSpc>
            </a:pPr>
            <a:r>
              <a:rPr lang="en-US" sz="1500" b="1">
                <a:solidFill>
                  <a:srgbClr val="642EC7"/>
                </a:solidFill>
                <a:latin typeface="Code Pro Bold"/>
                <a:ea typeface="Code Pro Bold"/>
                <a:cs typeface="Code Pro Bold"/>
                <a:sym typeface="Code Pro Bold"/>
              </a:rPr>
              <a:t>        self.data = data</a:t>
            </a:r>
          </a:p>
          <a:p>
            <a:pPr algn="l">
              <a:lnSpc>
                <a:spcPts val="2100"/>
              </a:lnSpc>
            </a:pPr>
            <a:r>
              <a:rPr lang="en-US" sz="1500" b="1">
                <a:solidFill>
                  <a:srgbClr val="642EC7"/>
                </a:solidFill>
                <a:latin typeface="Code Pro Bold"/>
                <a:ea typeface="Code Pro Bold"/>
                <a:cs typeface="Code Pro Bold"/>
                <a:sym typeface="Code Pro Bold"/>
              </a:rPr>
              <a:t>        self.left = None</a:t>
            </a:r>
          </a:p>
          <a:p>
            <a:pPr algn="l">
              <a:lnSpc>
                <a:spcPts val="2100"/>
              </a:lnSpc>
            </a:pPr>
            <a:r>
              <a:rPr lang="en-US" sz="1500" b="1">
                <a:solidFill>
                  <a:srgbClr val="642EC7"/>
                </a:solidFill>
                <a:latin typeface="Code Pro Bold"/>
                <a:ea typeface="Code Pro Bold"/>
                <a:cs typeface="Code Pro Bold"/>
                <a:sym typeface="Code Pro Bold"/>
              </a:rPr>
              <a:t>        self.right = None</a:t>
            </a:r>
          </a:p>
          <a:p>
            <a:pPr algn="l">
              <a:lnSpc>
                <a:spcPts val="2100"/>
              </a:lnSpc>
            </a:pPr>
            <a:endParaRPr lang="en-US" sz="1500" b="1">
              <a:solidFill>
                <a:srgbClr val="642EC7"/>
              </a:solidFill>
              <a:latin typeface="Code Pro Bold"/>
              <a:ea typeface="Code Pro Bold"/>
              <a:cs typeface="Code Pro Bold"/>
              <a:sym typeface="Code Pro Bold"/>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a:solidFill>
                  <a:srgbClr val="000000"/>
                </a:solidFill>
                <a:latin typeface="Code Pro"/>
                <a:ea typeface="Code Pro"/>
                <a:cs typeface="Code Pro"/>
                <a:sym typeface="Code Pro"/>
              </a:rPr>
              <a:t>    if root is None:</a:t>
            </a:r>
          </a:p>
          <a:p>
            <a:pPr algn="l">
              <a:lnSpc>
                <a:spcPts val="2100"/>
              </a:lnSpc>
            </a:pPr>
            <a:r>
              <a:rPr lang="en-US" sz="1500">
                <a:solidFill>
                  <a:srgbClr val="000000"/>
                </a:solidFill>
                <a:latin typeface="Code Pro"/>
                <a:ea typeface="Code Pro"/>
                <a:cs typeface="Code Pro"/>
                <a:sym typeface="Code Pro"/>
              </a:rPr>
              <a:t>        return Node(value)</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while True:</a:t>
            </a:r>
          </a:p>
          <a:p>
            <a:pPr algn="l">
              <a:lnSpc>
                <a:spcPts val="2100"/>
              </a:lnSpc>
            </a:pPr>
            <a:r>
              <a:rPr lang="en-US" sz="1500">
                <a:solidFill>
                  <a:srgbClr val="000000"/>
                </a:solidFill>
                <a:latin typeface="Code Pro"/>
                <a:ea typeface="Code Pro"/>
                <a:cs typeface="Code Pro"/>
                <a:sym typeface="Code Pro"/>
              </a:rPr>
              <a:t>        if value &lt; current.data:</a:t>
            </a:r>
          </a:p>
          <a:p>
            <a:pPr algn="l">
              <a:lnSpc>
                <a:spcPts val="2100"/>
              </a:lnSpc>
            </a:pPr>
            <a:r>
              <a:rPr lang="en-US" sz="1500">
                <a:solidFill>
                  <a:srgbClr val="000000"/>
                </a:solidFill>
                <a:latin typeface="Code Pro"/>
                <a:ea typeface="Code Pro"/>
                <a:cs typeface="Code Pro"/>
                <a:sym typeface="Code Pro"/>
              </a:rPr>
              <a:t>            if current.left is not None:</a:t>
            </a:r>
          </a:p>
          <a:p>
            <a:pPr algn="l">
              <a:lnSpc>
                <a:spcPts val="2100"/>
              </a:lnSpc>
            </a:pPr>
            <a:r>
              <a:rPr lang="en-US" sz="1500">
                <a:solidFill>
                  <a:srgbClr val="000000"/>
                </a:solidFill>
                <a:latin typeface="Code Pro"/>
                <a:ea typeface="Code Pro"/>
                <a:cs typeface="Code Pro"/>
                <a:sym typeface="Code Pro"/>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496371" y="2554666"/>
            <a:ext cx="1978146" cy="1587140"/>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20501" y="2567396"/>
            <a:ext cx="2069727" cy="1465711"/>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338584" y="2047419"/>
            <a:ext cx="818597" cy="81859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367446" y="2229658"/>
            <a:ext cx="760874"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data</a:t>
            </a:r>
          </a:p>
        </p:txBody>
      </p:sp>
      <p:sp>
        <p:nvSpPr>
          <p:cNvPr id="20" name="TextBox 20"/>
          <p:cNvSpPr txBox="1"/>
          <p:nvPr/>
        </p:nvSpPr>
        <p:spPr>
          <a:xfrm>
            <a:off x="2052531" y="4094181"/>
            <a:ext cx="887679"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None</a:t>
            </a:r>
          </a:p>
        </p:txBody>
      </p:sp>
      <p:sp>
        <p:nvSpPr>
          <p:cNvPr id="21" name="TextBox 21"/>
          <p:cNvSpPr txBox="1"/>
          <p:nvPr/>
        </p:nvSpPr>
        <p:spPr>
          <a:xfrm>
            <a:off x="6620006" y="4094181"/>
            <a:ext cx="887679"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None</a:t>
            </a:r>
          </a:p>
        </p:txBody>
      </p:sp>
      <p:sp>
        <p:nvSpPr>
          <p:cNvPr id="22" name="TextBox 22"/>
          <p:cNvSpPr txBox="1"/>
          <p:nvPr/>
        </p:nvSpPr>
        <p:spPr>
          <a:xfrm>
            <a:off x="2664599" y="2962683"/>
            <a:ext cx="887679"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left</a:t>
            </a:r>
          </a:p>
        </p:txBody>
      </p:sp>
      <p:sp>
        <p:nvSpPr>
          <p:cNvPr id="23" name="TextBox 23"/>
          <p:cNvSpPr txBox="1"/>
          <p:nvPr/>
        </p:nvSpPr>
        <p:spPr>
          <a:xfrm>
            <a:off x="6224622" y="2962683"/>
            <a:ext cx="887679"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right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a:solidFill>
                  <a:srgbClr val="000000"/>
                </a:solidFill>
                <a:latin typeface="Code Pro"/>
                <a:ea typeface="Code Pro"/>
                <a:cs typeface="Code Pro"/>
                <a:sym typeface="Code Pro"/>
              </a:rPr>
              <a:t>    if root is None:</a:t>
            </a:r>
          </a:p>
          <a:p>
            <a:pPr algn="l">
              <a:lnSpc>
                <a:spcPts val="2100"/>
              </a:lnSpc>
            </a:pPr>
            <a:r>
              <a:rPr lang="en-US" sz="1500">
                <a:solidFill>
                  <a:srgbClr val="000000"/>
                </a:solidFill>
                <a:latin typeface="Code Pro"/>
                <a:ea typeface="Code Pro"/>
                <a:cs typeface="Code Pro"/>
                <a:sym typeface="Code Pro"/>
              </a:rPr>
              <a:t>        return Node(value)</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while True:</a:t>
            </a:r>
          </a:p>
          <a:p>
            <a:pPr algn="l">
              <a:lnSpc>
                <a:spcPts val="2100"/>
              </a:lnSpc>
            </a:pPr>
            <a:r>
              <a:rPr lang="en-US" sz="1500">
                <a:solidFill>
                  <a:srgbClr val="000000"/>
                </a:solidFill>
                <a:latin typeface="Code Pro"/>
                <a:ea typeface="Code Pro"/>
                <a:cs typeface="Code Pro"/>
                <a:sym typeface="Code Pro"/>
              </a:rPr>
              <a:t>        if value &lt; current.data:</a:t>
            </a:r>
          </a:p>
          <a:p>
            <a:pPr algn="l">
              <a:lnSpc>
                <a:spcPts val="2100"/>
              </a:lnSpc>
            </a:pPr>
            <a:r>
              <a:rPr lang="en-US" sz="1500">
                <a:solidFill>
                  <a:srgbClr val="000000"/>
                </a:solidFill>
                <a:latin typeface="Code Pro"/>
                <a:ea typeface="Code Pro"/>
                <a:cs typeface="Code Pro"/>
                <a:sym typeface="Code Pro"/>
              </a:rPr>
              <a:t>            if current.left is not None:</a:t>
            </a:r>
          </a:p>
          <a:p>
            <a:pPr algn="l">
              <a:lnSpc>
                <a:spcPts val="2100"/>
              </a:lnSpc>
            </a:pPr>
            <a:r>
              <a:rPr lang="en-US" sz="1500">
                <a:solidFill>
                  <a:srgbClr val="000000"/>
                </a:solidFill>
                <a:latin typeface="Code Pro"/>
                <a:ea typeface="Code Pro"/>
                <a:cs typeface="Code Pro"/>
                <a:sym typeface="Code Pro"/>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b="1">
                <a:solidFill>
                  <a:srgbClr val="642EC7"/>
                </a:solidFill>
                <a:latin typeface="Code Pro Bold"/>
                <a:ea typeface="Code Pro Bold"/>
                <a:cs typeface="Code Pro Bold"/>
                <a:sym typeface="Code Pro Bold"/>
              </a:rPr>
              <a:t># Example usage:</a:t>
            </a:r>
          </a:p>
          <a:p>
            <a:pPr algn="l">
              <a:lnSpc>
                <a:spcPts val="2100"/>
              </a:lnSpc>
            </a:pPr>
            <a:r>
              <a:rPr lang="en-US" sz="1500" b="1">
                <a:solidFill>
                  <a:srgbClr val="642EC7"/>
                </a:solidFill>
                <a:latin typeface="Code Pro Bold"/>
                <a:ea typeface="Code Pro Bold"/>
                <a:cs typeface="Code Pro Bold"/>
                <a:sym typeface="Code Pro Bold"/>
              </a:rPr>
              <a:t>binary_tree_root = Node('G')</a:t>
            </a:r>
          </a:p>
          <a:p>
            <a:pPr algn="l">
              <a:lnSpc>
                <a:spcPts val="2100"/>
              </a:lnSpc>
            </a:pPr>
            <a:endParaRPr lang="en-US" sz="1500" b="1">
              <a:solidFill>
                <a:srgbClr val="642EC7"/>
              </a:solidFill>
              <a:latin typeface="Code Pro Bold"/>
              <a:ea typeface="Code Pro Bold"/>
              <a:cs typeface="Code Pro Bold"/>
              <a:sym typeface="Code Pro Bold"/>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496371" y="2554666"/>
            <a:ext cx="1978146" cy="1587140"/>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20501" y="2567396"/>
            <a:ext cx="2069727" cy="1465711"/>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338584" y="2047419"/>
            <a:ext cx="818597" cy="81859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367446" y="2229658"/>
            <a:ext cx="760874"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G</a:t>
            </a:r>
          </a:p>
        </p:txBody>
      </p:sp>
      <p:sp>
        <p:nvSpPr>
          <p:cNvPr id="20" name="TextBox 20"/>
          <p:cNvSpPr txBox="1"/>
          <p:nvPr/>
        </p:nvSpPr>
        <p:spPr>
          <a:xfrm>
            <a:off x="2052531" y="4094181"/>
            <a:ext cx="887679"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None</a:t>
            </a:r>
          </a:p>
        </p:txBody>
      </p:sp>
      <p:sp>
        <p:nvSpPr>
          <p:cNvPr id="21" name="TextBox 21"/>
          <p:cNvSpPr txBox="1"/>
          <p:nvPr/>
        </p:nvSpPr>
        <p:spPr>
          <a:xfrm>
            <a:off x="6620006" y="4094181"/>
            <a:ext cx="887679"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None</a:t>
            </a:r>
          </a:p>
        </p:txBody>
      </p:sp>
      <p:sp>
        <p:nvSpPr>
          <p:cNvPr id="22" name="TextBox 22"/>
          <p:cNvSpPr txBox="1"/>
          <p:nvPr/>
        </p:nvSpPr>
        <p:spPr>
          <a:xfrm>
            <a:off x="2664599" y="2962683"/>
            <a:ext cx="887679"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left</a:t>
            </a:r>
          </a:p>
        </p:txBody>
      </p:sp>
      <p:sp>
        <p:nvSpPr>
          <p:cNvPr id="23" name="TextBox 23"/>
          <p:cNvSpPr txBox="1"/>
          <p:nvPr/>
        </p:nvSpPr>
        <p:spPr>
          <a:xfrm>
            <a:off x="6224622" y="2962683"/>
            <a:ext cx="887679"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right</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a:solidFill>
                  <a:srgbClr val="000000"/>
                </a:solidFill>
                <a:latin typeface="Code Pro"/>
                <a:ea typeface="Code Pro"/>
                <a:cs typeface="Code Pro"/>
                <a:sym typeface="Code Pro"/>
              </a:rPr>
              <a:t>    if root is None:</a:t>
            </a:r>
          </a:p>
          <a:p>
            <a:pPr algn="l">
              <a:lnSpc>
                <a:spcPts val="2100"/>
              </a:lnSpc>
            </a:pPr>
            <a:r>
              <a:rPr lang="en-US" sz="1500">
                <a:solidFill>
                  <a:srgbClr val="000000"/>
                </a:solidFill>
                <a:latin typeface="Code Pro"/>
                <a:ea typeface="Code Pro"/>
                <a:cs typeface="Code Pro"/>
                <a:sym typeface="Code Pro"/>
              </a:rPr>
              <a:t>        return Node(value)</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while True:</a:t>
            </a:r>
          </a:p>
          <a:p>
            <a:pPr algn="l">
              <a:lnSpc>
                <a:spcPts val="2100"/>
              </a:lnSpc>
            </a:pPr>
            <a:r>
              <a:rPr lang="en-US" sz="1500">
                <a:solidFill>
                  <a:srgbClr val="000000"/>
                </a:solidFill>
                <a:latin typeface="Code Pro"/>
                <a:ea typeface="Code Pro"/>
                <a:cs typeface="Code Pro"/>
                <a:sym typeface="Code Pro"/>
              </a:rPr>
              <a:t>        if value &lt; current.data:</a:t>
            </a:r>
          </a:p>
          <a:p>
            <a:pPr algn="l">
              <a:lnSpc>
                <a:spcPts val="2100"/>
              </a:lnSpc>
            </a:pPr>
            <a:r>
              <a:rPr lang="en-US" sz="1500">
                <a:solidFill>
                  <a:srgbClr val="000000"/>
                </a:solidFill>
                <a:latin typeface="Code Pro"/>
                <a:ea typeface="Code Pro"/>
                <a:cs typeface="Code Pro"/>
                <a:sym typeface="Code Pro"/>
              </a:rPr>
              <a:t>            if current.left is not None:</a:t>
            </a:r>
          </a:p>
          <a:p>
            <a:pPr algn="l">
              <a:lnSpc>
                <a:spcPts val="2100"/>
              </a:lnSpc>
            </a:pPr>
            <a:r>
              <a:rPr lang="en-US" sz="1500">
                <a:solidFill>
                  <a:srgbClr val="000000"/>
                </a:solidFill>
                <a:latin typeface="Code Pro"/>
                <a:ea typeface="Code Pro"/>
                <a:cs typeface="Code Pro"/>
                <a:sym typeface="Code Pro"/>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b="1">
                <a:solidFill>
                  <a:srgbClr val="642EC7"/>
                </a:solidFill>
                <a:latin typeface="Code Pro Bold"/>
                <a:ea typeface="Code Pro Bold"/>
                <a:cs typeface="Code Pro Bold"/>
                <a:sym typeface="Code Pro Bold"/>
              </a:rPr>
              <a:t>values_to_add = ['D', 'J', 'B', 'F', 'H', 'L']</a:t>
            </a:r>
          </a:p>
          <a:p>
            <a:pPr algn="l">
              <a:lnSpc>
                <a:spcPts val="2100"/>
              </a:lnSpc>
            </a:pPr>
            <a:r>
              <a:rPr lang="en-US" sz="1500" b="1">
                <a:solidFill>
                  <a:srgbClr val="642EC7"/>
                </a:solidFill>
                <a:latin typeface="Code Pro Bold"/>
                <a:ea typeface="Code Pro Bold"/>
                <a:cs typeface="Code Pro Bold"/>
                <a:sym typeface="Code Pro Bold"/>
              </a:rPr>
              <a:t>for value in values_to_add:</a:t>
            </a:r>
          </a:p>
          <a:p>
            <a:pPr algn="l">
              <a:lnSpc>
                <a:spcPts val="2100"/>
              </a:lnSpc>
            </a:pPr>
            <a:r>
              <a:rPr lang="en-US" sz="1500" b="1">
                <a:solidFill>
                  <a:srgbClr val="642EC7"/>
                </a:solidFill>
                <a:latin typeface="Code Pro Bold"/>
                <a:ea typeface="Code Pro Bold"/>
                <a:cs typeface="Code Pro Bold"/>
                <a:sym typeface="Code Pro Bold"/>
              </a:rPr>
              <a:t>    binary_tree_root = add_node(binary_tree_root, value)</a:t>
            </a:r>
          </a:p>
        </p:txBody>
      </p:sp>
      <p:sp>
        <p:nvSpPr>
          <p:cNvPr id="14" name="AutoShape 14"/>
          <p:cNvSpPr/>
          <p:nvPr/>
        </p:nvSpPr>
        <p:spPr>
          <a:xfrm flipV="1">
            <a:off x="2496371" y="2554666"/>
            <a:ext cx="1978146" cy="1587140"/>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20501" y="2567396"/>
            <a:ext cx="2069727" cy="1465711"/>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338584" y="2047419"/>
            <a:ext cx="818597" cy="81859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367446" y="2229658"/>
            <a:ext cx="760874"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G</a:t>
            </a:r>
          </a:p>
        </p:txBody>
      </p:sp>
      <p:sp>
        <p:nvSpPr>
          <p:cNvPr id="20" name="TextBox 20"/>
          <p:cNvSpPr txBox="1"/>
          <p:nvPr/>
        </p:nvSpPr>
        <p:spPr>
          <a:xfrm>
            <a:off x="2052531" y="4094181"/>
            <a:ext cx="887679"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None</a:t>
            </a:r>
          </a:p>
        </p:txBody>
      </p:sp>
      <p:sp>
        <p:nvSpPr>
          <p:cNvPr id="21" name="TextBox 21"/>
          <p:cNvSpPr txBox="1"/>
          <p:nvPr/>
        </p:nvSpPr>
        <p:spPr>
          <a:xfrm>
            <a:off x="6620006" y="4094181"/>
            <a:ext cx="887679"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None</a:t>
            </a:r>
          </a:p>
        </p:txBody>
      </p:sp>
      <p:sp>
        <p:nvSpPr>
          <p:cNvPr id="22" name="TextBox 22"/>
          <p:cNvSpPr txBox="1"/>
          <p:nvPr/>
        </p:nvSpPr>
        <p:spPr>
          <a:xfrm>
            <a:off x="2664599" y="2962683"/>
            <a:ext cx="887679"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left</a:t>
            </a:r>
          </a:p>
        </p:txBody>
      </p:sp>
      <p:sp>
        <p:nvSpPr>
          <p:cNvPr id="23" name="TextBox 23"/>
          <p:cNvSpPr txBox="1"/>
          <p:nvPr/>
        </p:nvSpPr>
        <p:spPr>
          <a:xfrm>
            <a:off x="6224622" y="2962683"/>
            <a:ext cx="887679"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right</a:t>
            </a:r>
          </a:p>
        </p:txBody>
      </p:sp>
      <p:sp>
        <p:nvSpPr>
          <p:cNvPr id="24" name="TextBox 24"/>
          <p:cNvSpPr txBox="1"/>
          <p:nvPr/>
        </p:nvSpPr>
        <p:spPr>
          <a:xfrm>
            <a:off x="3747406" y="5571926"/>
            <a:ext cx="1775313"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value = “D”!</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a:solidFill>
                  <a:srgbClr val="000000"/>
                </a:solidFill>
                <a:latin typeface="Code Pro"/>
                <a:ea typeface="Code Pro"/>
                <a:cs typeface="Code Pro"/>
                <a:sym typeface="Code Pro"/>
              </a:rPr>
              <a:t>    </a:t>
            </a:r>
            <a:r>
              <a:rPr lang="en-US" sz="1500" b="1">
                <a:solidFill>
                  <a:srgbClr val="642EC7"/>
                </a:solidFill>
                <a:latin typeface="Code Pro Bold"/>
                <a:ea typeface="Code Pro Bold"/>
                <a:cs typeface="Code Pro Bold"/>
                <a:sym typeface="Code Pro Bold"/>
              </a:rPr>
              <a:t>if root is None:</a:t>
            </a:r>
          </a:p>
          <a:p>
            <a:pPr algn="l">
              <a:lnSpc>
                <a:spcPts val="2100"/>
              </a:lnSpc>
            </a:pPr>
            <a:r>
              <a:rPr lang="en-US" sz="1500" b="1">
                <a:solidFill>
                  <a:srgbClr val="642EC7"/>
                </a:solidFill>
                <a:latin typeface="Code Pro Bold"/>
                <a:ea typeface="Code Pro Bold"/>
                <a:cs typeface="Code Pro Bold"/>
                <a:sym typeface="Code Pro Bold"/>
              </a:rPr>
              <a:t>        return Node(value)</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while True:</a:t>
            </a:r>
          </a:p>
          <a:p>
            <a:pPr algn="l">
              <a:lnSpc>
                <a:spcPts val="2100"/>
              </a:lnSpc>
            </a:pPr>
            <a:r>
              <a:rPr lang="en-US" sz="1500">
                <a:solidFill>
                  <a:srgbClr val="000000"/>
                </a:solidFill>
                <a:latin typeface="Code Pro"/>
                <a:ea typeface="Code Pro"/>
                <a:cs typeface="Code Pro"/>
                <a:sym typeface="Code Pro"/>
              </a:rPr>
              <a:t>        if value &lt; current.data:</a:t>
            </a:r>
          </a:p>
          <a:p>
            <a:pPr algn="l">
              <a:lnSpc>
                <a:spcPts val="2100"/>
              </a:lnSpc>
            </a:pPr>
            <a:r>
              <a:rPr lang="en-US" sz="1500">
                <a:solidFill>
                  <a:srgbClr val="000000"/>
                </a:solidFill>
                <a:latin typeface="Code Pro"/>
                <a:ea typeface="Code Pro"/>
                <a:cs typeface="Code Pro"/>
                <a:sym typeface="Code Pro"/>
              </a:rPr>
              <a:t>            if current.left is not None:</a:t>
            </a:r>
          </a:p>
          <a:p>
            <a:pPr algn="l">
              <a:lnSpc>
                <a:spcPts val="2100"/>
              </a:lnSpc>
            </a:pPr>
            <a:r>
              <a:rPr lang="en-US" sz="1500">
                <a:solidFill>
                  <a:srgbClr val="000000"/>
                </a:solidFill>
                <a:latin typeface="Code Pro"/>
                <a:ea typeface="Code Pro"/>
                <a:cs typeface="Code Pro"/>
                <a:sym typeface="Code Pro"/>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496371" y="2554666"/>
            <a:ext cx="1978146" cy="1587140"/>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20501" y="2567396"/>
            <a:ext cx="2069727" cy="1465711"/>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338584" y="2047419"/>
            <a:ext cx="818597" cy="81859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367446" y="2229658"/>
            <a:ext cx="760874"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G</a:t>
            </a:r>
          </a:p>
        </p:txBody>
      </p:sp>
      <p:sp>
        <p:nvSpPr>
          <p:cNvPr id="20" name="TextBox 20"/>
          <p:cNvSpPr txBox="1"/>
          <p:nvPr/>
        </p:nvSpPr>
        <p:spPr>
          <a:xfrm>
            <a:off x="2052531" y="4094181"/>
            <a:ext cx="887679"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None</a:t>
            </a:r>
          </a:p>
        </p:txBody>
      </p:sp>
      <p:sp>
        <p:nvSpPr>
          <p:cNvPr id="21" name="TextBox 21"/>
          <p:cNvSpPr txBox="1"/>
          <p:nvPr/>
        </p:nvSpPr>
        <p:spPr>
          <a:xfrm>
            <a:off x="6620006" y="4094181"/>
            <a:ext cx="887679"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None</a:t>
            </a:r>
          </a:p>
        </p:txBody>
      </p:sp>
      <p:sp>
        <p:nvSpPr>
          <p:cNvPr id="22" name="TextBox 22"/>
          <p:cNvSpPr txBox="1"/>
          <p:nvPr/>
        </p:nvSpPr>
        <p:spPr>
          <a:xfrm>
            <a:off x="2664599" y="2962683"/>
            <a:ext cx="887679"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left</a:t>
            </a:r>
          </a:p>
        </p:txBody>
      </p:sp>
      <p:sp>
        <p:nvSpPr>
          <p:cNvPr id="23" name="TextBox 23"/>
          <p:cNvSpPr txBox="1"/>
          <p:nvPr/>
        </p:nvSpPr>
        <p:spPr>
          <a:xfrm>
            <a:off x="6224622" y="2962683"/>
            <a:ext cx="887679"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right</a:t>
            </a:r>
          </a:p>
        </p:txBody>
      </p:sp>
      <p:sp>
        <p:nvSpPr>
          <p:cNvPr id="24" name="TextBox 24"/>
          <p:cNvSpPr txBox="1"/>
          <p:nvPr/>
        </p:nvSpPr>
        <p:spPr>
          <a:xfrm>
            <a:off x="3747406" y="5571926"/>
            <a:ext cx="1775313"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value = “D”!</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a:solidFill>
                  <a:srgbClr val="000000"/>
                </a:solidFill>
                <a:latin typeface="Code Pro"/>
                <a:ea typeface="Code Pro"/>
                <a:cs typeface="Code Pro"/>
                <a:sym typeface="Code Pro"/>
              </a:rPr>
              <a:t>    if root is None:</a:t>
            </a:r>
          </a:p>
          <a:p>
            <a:pPr algn="l">
              <a:lnSpc>
                <a:spcPts val="2100"/>
              </a:lnSpc>
            </a:pPr>
            <a:r>
              <a:rPr lang="en-US" sz="1500">
                <a:solidFill>
                  <a:srgbClr val="000000"/>
                </a:solidFill>
                <a:latin typeface="Code Pro"/>
                <a:ea typeface="Code Pro"/>
                <a:cs typeface="Code Pro"/>
                <a:sym typeface="Code Pro"/>
              </a:rPr>
              <a:t>        return Node(value)</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a:t>
            </a:r>
            <a:r>
              <a:rPr lang="en-US" sz="1500" b="1">
                <a:solidFill>
                  <a:srgbClr val="642EC7"/>
                </a:solidFill>
                <a:latin typeface="Code Pro Bold"/>
                <a:ea typeface="Code Pro Bold"/>
                <a:cs typeface="Code Pro Bold"/>
                <a:sym typeface="Code Pro Bold"/>
              </a:rPr>
              <a:t>current = root</a:t>
            </a:r>
          </a:p>
          <a:p>
            <a:pPr algn="l">
              <a:lnSpc>
                <a:spcPts val="2100"/>
              </a:lnSpc>
            </a:pPr>
            <a:r>
              <a:rPr lang="en-US" sz="1500" b="1">
                <a:solidFill>
                  <a:srgbClr val="642EC7"/>
                </a:solidFill>
                <a:latin typeface="Code Pro Bold"/>
                <a:ea typeface="Code Pro Bold"/>
                <a:cs typeface="Code Pro Bold"/>
                <a:sym typeface="Code Pro Bold"/>
              </a:rPr>
              <a:t>    while True:</a:t>
            </a:r>
          </a:p>
          <a:p>
            <a:pPr algn="l">
              <a:lnSpc>
                <a:spcPts val="2100"/>
              </a:lnSpc>
            </a:pPr>
            <a:r>
              <a:rPr lang="en-US" sz="1500" b="1">
                <a:solidFill>
                  <a:srgbClr val="642EC7"/>
                </a:solidFill>
                <a:latin typeface="Code Pro Bold"/>
                <a:ea typeface="Code Pro Bold"/>
                <a:cs typeface="Code Pro Bold"/>
                <a:sym typeface="Code Pro Bold"/>
              </a:rPr>
              <a:t>        if value &lt; current.data:</a:t>
            </a:r>
          </a:p>
          <a:p>
            <a:pPr algn="l">
              <a:lnSpc>
                <a:spcPts val="2100"/>
              </a:lnSpc>
            </a:pPr>
            <a:r>
              <a:rPr lang="en-US" sz="1500" b="1">
                <a:solidFill>
                  <a:srgbClr val="642EC7"/>
                </a:solidFill>
                <a:latin typeface="Code Pro Bold"/>
                <a:ea typeface="Code Pro Bold"/>
                <a:cs typeface="Code Pro Bold"/>
                <a:sym typeface="Code Pro Bold"/>
              </a:rPr>
              <a:t>            if current.left is not None:</a:t>
            </a:r>
          </a:p>
          <a:p>
            <a:pPr algn="l">
              <a:lnSpc>
                <a:spcPts val="2100"/>
              </a:lnSpc>
            </a:pPr>
            <a:r>
              <a:rPr lang="en-US" sz="1500" b="1">
                <a:solidFill>
                  <a:srgbClr val="642EC7"/>
                </a:solidFill>
                <a:latin typeface="Code Pro Bold"/>
                <a:ea typeface="Code Pro Bold"/>
                <a:cs typeface="Code Pro Bold"/>
                <a:sym typeface="Code Pro Bold"/>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496371" y="2554666"/>
            <a:ext cx="1978146" cy="1587140"/>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20501" y="2567396"/>
            <a:ext cx="2069727" cy="1465711"/>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338584" y="2047419"/>
            <a:ext cx="818597" cy="81859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367446" y="2229658"/>
            <a:ext cx="760874"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G</a:t>
            </a:r>
          </a:p>
        </p:txBody>
      </p:sp>
      <p:sp>
        <p:nvSpPr>
          <p:cNvPr id="20" name="TextBox 20"/>
          <p:cNvSpPr txBox="1"/>
          <p:nvPr/>
        </p:nvSpPr>
        <p:spPr>
          <a:xfrm>
            <a:off x="2052531" y="4094181"/>
            <a:ext cx="887679"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None</a:t>
            </a:r>
          </a:p>
        </p:txBody>
      </p:sp>
      <p:sp>
        <p:nvSpPr>
          <p:cNvPr id="21" name="TextBox 21"/>
          <p:cNvSpPr txBox="1"/>
          <p:nvPr/>
        </p:nvSpPr>
        <p:spPr>
          <a:xfrm>
            <a:off x="6620006" y="4094181"/>
            <a:ext cx="887679"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None</a:t>
            </a:r>
          </a:p>
        </p:txBody>
      </p:sp>
      <p:sp>
        <p:nvSpPr>
          <p:cNvPr id="22" name="TextBox 22"/>
          <p:cNvSpPr txBox="1"/>
          <p:nvPr/>
        </p:nvSpPr>
        <p:spPr>
          <a:xfrm>
            <a:off x="2664599" y="2962683"/>
            <a:ext cx="887679"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left</a:t>
            </a:r>
          </a:p>
        </p:txBody>
      </p:sp>
      <p:sp>
        <p:nvSpPr>
          <p:cNvPr id="23" name="TextBox 23"/>
          <p:cNvSpPr txBox="1"/>
          <p:nvPr/>
        </p:nvSpPr>
        <p:spPr>
          <a:xfrm>
            <a:off x="6224622" y="2962683"/>
            <a:ext cx="887679"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right</a:t>
            </a:r>
          </a:p>
        </p:txBody>
      </p:sp>
      <p:sp>
        <p:nvSpPr>
          <p:cNvPr id="24" name="TextBox 24"/>
          <p:cNvSpPr txBox="1"/>
          <p:nvPr/>
        </p:nvSpPr>
        <p:spPr>
          <a:xfrm>
            <a:off x="3747406" y="5571926"/>
            <a:ext cx="1775313" cy="406495"/>
          </a:xfrm>
          <a:prstGeom prst="rect">
            <a:avLst/>
          </a:prstGeom>
        </p:spPr>
        <p:txBody>
          <a:bodyPr lIns="0" tIns="0" rIns="0" bIns="0" rtlCol="0" anchor="t">
            <a:spAutoFit/>
          </a:bodyPr>
          <a:lstStyle/>
          <a:p>
            <a:pPr algn="ctr">
              <a:lnSpc>
                <a:spcPts val="3319"/>
              </a:lnSpc>
              <a:spcBef>
                <a:spcPct val="0"/>
              </a:spcBef>
            </a:pPr>
            <a:r>
              <a:rPr lang="en-US" sz="2371">
                <a:solidFill>
                  <a:srgbClr val="000000"/>
                </a:solidFill>
                <a:latin typeface="Open Sans"/>
                <a:ea typeface="Open Sans"/>
                <a:cs typeface="Open Sans"/>
                <a:sym typeface="Open Sans"/>
              </a:rPr>
              <a:t>value = “D”!</a:t>
            </a:r>
          </a:p>
        </p:txBody>
      </p:sp>
      <p:sp>
        <p:nvSpPr>
          <p:cNvPr id="25" name="TextBox 25"/>
          <p:cNvSpPr txBox="1"/>
          <p:nvPr/>
        </p:nvSpPr>
        <p:spPr>
          <a:xfrm>
            <a:off x="3860226" y="938767"/>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26" name="Freeform 26"/>
          <p:cNvSpPr/>
          <p:nvPr/>
        </p:nvSpPr>
        <p:spPr>
          <a:xfrm rot="5400000">
            <a:off x="4396804" y="1548449"/>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a:solidFill>
                  <a:srgbClr val="000000"/>
                </a:solidFill>
                <a:latin typeface="Code Pro"/>
                <a:ea typeface="Code Pro"/>
                <a:cs typeface="Code Pro"/>
                <a:sym typeface="Code Pro"/>
              </a:rPr>
              <a:t>    if root is None:</a:t>
            </a:r>
          </a:p>
          <a:p>
            <a:pPr algn="l">
              <a:lnSpc>
                <a:spcPts val="2100"/>
              </a:lnSpc>
            </a:pPr>
            <a:r>
              <a:rPr lang="en-US" sz="1500">
                <a:solidFill>
                  <a:srgbClr val="000000"/>
                </a:solidFill>
                <a:latin typeface="Code Pro"/>
                <a:ea typeface="Code Pro"/>
                <a:cs typeface="Code Pro"/>
                <a:sym typeface="Code Pro"/>
              </a:rPr>
              <a:t>        return Node(value)</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while True:</a:t>
            </a:r>
          </a:p>
          <a:p>
            <a:pPr algn="l">
              <a:lnSpc>
                <a:spcPts val="2100"/>
              </a:lnSpc>
            </a:pPr>
            <a:r>
              <a:rPr lang="en-US" sz="1500">
                <a:solidFill>
                  <a:srgbClr val="000000"/>
                </a:solidFill>
                <a:latin typeface="Code Pro"/>
                <a:ea typeface="Code Pro"/>
                <a:cs typeface="Code Pro"/>
                <a:sym typeface="Code Pro"/>
              </a:rPr>
              <a:t>        if value &lt; current.data:</a:t>
            </a:r>
          </a:p>
          <a:p>
            <a:pPr algn="l">
              <a:lnSpc>
                <a:spcPts val="2100"/>
              </a:lnSpc>
            </a:pPr>
            <a:r>
              <a:rPr lang="en-US" sz="1500">
                <a:solidFill>
                  <a:srgbClr val="000000"/>
                </a:solidFill>
                <a:latin typeface="Code Pro"/>
                <a:ea typeface="Code Pro"/>
                <a:cs typeface="Code Pro"/>
                <a:sym typeface="Code Pro"/>
              </a:rPr>
              <a:t>            if current.left is not None:</a:t>
            </a:r>
          </a:p>
          <a:p>
            <a:pPr algn="l">
              <a:lnSpc>
                <a:spcPts val="2100"/>
              </a:lnSpc>
            </a:pPr>
            <a:r>
              <a:rPr lang="en-US" sz="1500">
                <a:solidFill>
                  <a:srgbClr val="000000"/>
                </a:solidFill>
                <a:latin typeface="Code Pro"/>
                <a:ea typeface="Code Pro"/>
                <a:cs typeface="Code Pro"/>
                <a:sym typeface="Code Pro"/>
              </a:rPr>
              <a:t>                current = current.left</a:t>
            </a:r>
          </a:p>
          <a:p>
            <a:pPr algn="l">
              <a:lnSpc>
                <a:spcPts val="2100"/>
              </a:lnSpc>
            </a:pPr>
            <a:r>
              <a:rPr lang="en-US" sz="1500">
                <a:solidFill>
                  <a:srgbClr val="000000"/>
                </a:solidFill>
                <a:latin typeface="Code Pro"/>
                <a:ea typeface="Code Pro"/>
                <a:cs typeface="Code Pro"/>
                <a:sym typeface="Code Pro"/>
              </a:rPr>
              <a:t>            </a:t>
            </a:r>
            <a:r>
              <a:rPr lang="en-US" sz="1500" b="1">
                <a:solidFill>
                  <a:srgbClr val="642EC7"/>
                </a:solidFill>
                <a:latin typeface="Code Pro Bold"/>
                <a:ea typeface="Code Pro Bold"/>
                <a:cs typeface="Code Pro Bold"/>
                <a:sym typeface="Code Pro Bold"/>
              </a:rPr>
              <a:t>else:</a:t>
            </a:r>
          </a:p>
          <a:p>
            <a:pPr algn="l">
              <a:lnSpc>
                <a:spcPts val="2100"/>
              </a:lnSpc>
            </a:pPr>
            <a:r>
              <a:rPr lang="en-US" sz="1500" b="1">
                <a:solidFill>
                  <a:srgbClr val="642EC7"/>
                </a:solidFill>
                <a:latin typeface="Code Pro Bold"/>
                <a:ea typeface="Code Pro Bold"/>
                <a:cs typeface="Code Pro Bold"/>
                <a:sym typeface="Code Pro Bold"/>
              </a:rPr>
              <a:t>                current.left = Node(value)</a:t>
            </a:r>
          </a:p>
          <a:p>
            <a:pPr algn="l">
              <a:lnSpc>
                <a:spcPts val="2100"/>
              </a:lnSpc>
            </a:pPr>
            <a:r>
              <a:rPr lang="en-US" sz="1500" b="1">
                <a:solidFill>
                  <a:srgbClr val="642EC7"/>
                </a:solidFill>
                <a:latin typeface="Code Pro Bold"/>
                <a:ea typeface="Code Pro Bold"/>
                <a:cs typeface="Code Pro Bold"/>
                <a:sym typeface="Code Pro Bold"/>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704669" y="2389957"/>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40184" y="2401736"/>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409223" y="1920615"/>
            <a:ext cx="757428" cy="7574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435928" y="2095202"/>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G</a:t>
            </a:r>
          </a:p>
        </p:txBody>
      </p:sp>
      <p:sp>
        <p:nvSpPr>
          <p:cNvPr id="20" name="TextBox 20"/>
          <p:cNvSpPr txBox="1"/>
          <p:nvPr/>
        </p:nvSpPr>
        <p:spPr>
          <a:xfrm>
            <a:off x="6520166" y="3820399"/>
            <a:ext cx="821347"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None</a:t>
            </a:r>
          </a:p>
        </p:txBody>
      </p:sp>
      <p:sp>
        <p:nvSpPr>
          <p:cNvPr id="21" name="TextBox 21"/>
          <p:cNvSpPr txBox="1"/>
          <p:nvPr/>
        </p:nvSpPr>
        <p:spPr>
          <a:xfrm>
            <a:off x="2860326"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22" name="TextBox 22"/>
          <p:cNvSpPr txBox="1"/>
          <p:nvPr/>
        </p:nvSpPr>
        <p:spPr>
          <a:xfrm>
            <a:off x="6154327"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23" name="AutoShape 23"/>
          <p:cNvSpPr/>
          <p:nvPr/>
        </p:nvSpPr>
        <p:spPr>
          <a:xfrm flipV="1">
            <a:off x="591584" y="4227265"/>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24" name="AutoShape 24"/>
          <p:cNvSpPr/>
          <p:nvPr/>
        </p:nvSpPr>
        <p:spPr>
          <a:xfrm flipH="1" flipV="1">
            <a:off x="2927099" y="4239044"/>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5" name="Group 25"/>
          <p:cNvGrpSpPr/>
          <p:nvPr/>
        </p:nvGrpSpPr>
        <p:grpSpPr>
          <a:xfrm>
            <a:off x="2296138" y="3757923"/>
            <a:ext cx="757428" cy="7574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2322843" y="3932510"/>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D</a:t>
            </a:r>
          </a:p>
        </p:txBody>
      </p:sp>
      <p:sp>
        <p:nvSpPr>
          <p:cNvPr id="29" name="TextBox 29"/>
          <p:cNvSpPr txBox="1"/>
          <p:nvPr/>
        </p:nvSpPr>
        <p:spPr>
          <a:xfrm>
            <a:off x="180910" y="5657707"/>
            <a:ext cx="821347"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None</a:t>
            </a:r>
          </a:p>
        </p:txBody>
      </p:sp>
      <p:sp>
        <p:nvSpPr>
          <p:cNvPr id="30" name="TextBox 30"/>
          <p:cNvSpPr txBox="1"/>
          <p:nvPr/>
        </p:nvSpPr>
        <p:spPr>
          <a:xfrm>
            <a:off x="4407080" y="5657707"/>
            <a:ext cx="821347"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None</a:t>
            </a:r>
          </a:p>
        </p:txBody>
      </p:sp>
      <p:sp>
        <p:nvSpPr>
          <p:cNvPr id="31" name="TextBox 31"/>
          <p:cNvSpPr txBox="1"/>
          <p:nvPr/>
        </p:nvSpPr>
        <p:spPr>
          <a:xfrm>
            <a:off x="747241" y="4610759"/>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32" name="TextBox 32"/>
          <p:cNvSpPr txBox="1"/>
          <p:nvPr/>
        </p:nvSpPr>
        <p:spPr>
          <a:xfrm>
            <a:off x="4041242" y="4610759"/>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33" name="TextBox 33"/>
          <p:cNvSpPr txBox="1"/>
          <p:nvPr/>
        </p:nvSpPr>
        <p:spPr>
          <a:xfrm>
            <a:off x="3900280" y="726237"/>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34" name="Freeform 34"/>
          <p:cNvSpPr/>
          <p:nvPr/>
        </p:nvSpPr>
        <p:spPr>
          <a:xfrm rot="5400000">
            <a:off x="4436858" y="1335919"/>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a:solidFill>
                  <a:srgbClr val="000000"/>
                </a:solidFill>
                <a:latin typeface="Code Pro"/>
                <a:ea typeface="Code Pro"/>
                <a:cs typeface="Code Pro"/>
                <a:sym typeface="Code Pro"/>
              </a:rPr>
              <a:t>    if root is None:</a:t>
            </a:r>
          </a:p>
          <a:p>
            <a:pPr algn="l">
              <a:lnSpc>
                <a:spcPts val="2100"/>
              </a:lnSpc>
            </a:pPr>
            <a:r>
              <a:rPr lang="en-US" sz="1500">
                <a:solidFill>
                  <a:srgbClr val="000000"/>
                </a:solidFill>
                <a:latin typeface="Code Pro"/>
                <a:ea typeface="Code Pro"/>
                <a:cs typeface="Code Pro"/>
                <a:sym typeface="Code Pro"/>
              </a:rPr>
              <a:t>        return Node(value)</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while True:</a:t>
            </a:r>
          </a:p>
          <a:p>
            <a:pPr algn="l">
              <a:lnSpc>
                <a:spcPts val="2100"/>
              </a:lnSpc>
            </a:pPr>
            <a:r>
              <a:rPr lang="en-US" sz="1500">
                <a:solidFill>
                  <a:srgbClr val="000000"/>
                </a:solidFill>
                <a:latin typeface="Code Pro"/>
                <a:ea typeface="Code Pro"/>
                <a:cs typeface="Code Pro"/>
                <a:sym typeface="Code Pro"/>
              </a:rPr>
              <a:t>        if value &lt; current.data:</a:t>
            </a:r>
          </a:p>
          <a:p>
            <a:pPr algn="l">
              <a:lnSpc>
                <a:spcPts val="2100"/>
              </a:lnSpc>
            </a:pPr>
            <a:r>
              <a:rPr lang="en-US" sz="1500">
                <a:solidFill>
                  <a:srgbClr val="000000"/>
                </a:solidFill>
                <a:latin typeface="Code Pro"/>
                <a:ea typeface="Code Pro"/>
                <a:cs typeface="Code Pro"/>
                <a:sym typeface="Code Pro"/>
              </a:rPr>
              <a:t>            if current.left is not None:</a:t>
            </a:r>
          </a:p>
          <a:p>
            <a:pPr algn="l">
              <a:lnSpc>
                <a:spcPts val="2100"/>
              </a:lnSpc>
            </a:pPr>
            <a:r>
              <a:rPr lang="en-US" sz="1500">
                <a:solidFill>
                  <a:srgbClr val="000000"/>
                </a:solidFill>
                <a:latin typeface="Code Pro"/>
                <a:ea typeface="Code Pro"/>
                <a:cs typeface="Code Pro"/>
                <a:sym typeface="Code Pro"/>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b="1">
                <a:solidFill>
                  <a:srgbClr val="642EC7"/>
                </a:solidFill>
                <a:latin typeface="Code Pro Bold"/>
                <a:ea typeface="Code Pro Bold"/>
                <a:cs typeface="Code Pro Bold"/>
                <a:sym typeface="Code Pro Bold"/>
              </a:rPr>
              <a:t>for value in values_to_add:</a:t>
            </a:r>
          </a:p>
          <a:p>
            <a:pPr algn="l">
              <a:lnSpc>
                <a:spcPts val="2100"/>
              </a:lnSpc>
            </a:pPr>
            <a:r>
              <a:rPr lang="en-US" sz="1500" b="1">
                <a:solidFill>
                  <a:srgbClr val="642EC7"/>
                </a:solidFill>
                <a:latin typeface="Code Pro Bold"/>
                <a:ea typeface="Code Pro Bold"/>
                <a:cs typeface="Code Pro Bold"/>
                <a:sym typeface="Code Pro Bold"/>
              </a:rPr>
              <a:t>    binary_tree_root = add_node(binary_tree_root, value)</a:t>
            </a:r>
          </a:p>
        </p:txBody>
      </p:sp>
      <p:sp>
        <p:nvSpPr>
          <p:cNvPr id="14" name="AutoShape 14"/>
          <p:cNvSpPr/>
          <p:nvPr/>
        </p:nvSpPr>
        <p:spPr>
          <a:xfrm flipV="1">
            <a:off x="2704669" y="2389957"/>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40184" y="2401736"/>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409223" y="1920615"/>
            <a:ext cx="757428" cy="7574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435928" y="2095202"/>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G</a:t>
            </a:r>
          </a:p>
        </p:txBody>
      </p:sp>
      <p:sp>
        <p:nvSpPr>
          <p:cNvPr id="20" name="TextBox 20"/>
          <p:cNvSpPr txBox="1"/>
          <p:nvPr/>
        </p:nvSpPr>
        <p:spPr>
          <a:xfrm>
            <a:off x="6520166" y="3820399"/>
            <a:ext cx="821347"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None</a:t>
            </a:r>
          </a:p>
        </p:txBody>
      </p:sp>
      <p:sp>
        <p:nvSpPr>
          <p:cNvPr id="21" name="TextBox 21"/>
          <p:cNvSpPr txBox="1"/>
          <p:nvPr/>
        </p:nvSpPr>
        <p:spPr>
          <a:xfrm>
            <a:off x="2860326"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22" name="TextBox 22"/>
          <p:cNvSpPr txBox="1"/>
          <p:nvPr/>
        </p:nvSpPr>
        <p:spPr>
          <a:xfrm>
            <a:off x="6154327"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23" name="AutoShape 23"/>
          <p:cNvSpPr/>
          <p:nvPr/>
        </p:nvSpPr>
        <p:spPr>
          <a:xfrm flipV="1">
            <a:off x="591584" y="4227265"/>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24" name="AutoShape 24"/>
          <p:cNvSpPr/>
          <p:nvPr/>
        </p:nvSpPr>
        <p:spPr>
          <a:xfrm flipH="1" flipV="1">
            <a:off x="2927099" y="4239044"/>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5" name="Group 25"/>
          <p:cNvGrpSpPr/>
          <p:nvPr/>
        </p:nvGrpSpPr>
        <p:grpSpPr>
          <a:xfrm>
            <a:off x="2296138" y="3757923"/>
            <a:ext cx="757428" cy="7574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2322843" y="3932510"/>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D</a:t>
            </a:r>
          </a:p>
        </p:txBody>
      </p:sp>
      <p:sp>
        <p:nvSpPr>
          <p:cNvPr id="29" name="TextBox 29"/>
          <p:cNvSpPr txBox="1"/>
          <p:nvPr/>
        </p:nvSpPr>
        <p:spPr>
          <a:xfrm>
            <a:off x="180910" y="5657707"/>
            <a:ext cx="821347"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None</a:t>
            </a:r>
          </a:p>
        </p:txBody>
      </p:sp>
      <p:sp>
        <p:nvSpPr>
          <p:cNvPr id="30" name="TextBox 30"/>
          <p:cNvSpPr txBox="1"/>
          <p:nvPr/>
        </p:nvSpPr>
        <p:spPr>
          <a:xfrm>
            <a:off x="4407080" y="5657707"/>
            <a:ext cx="821347"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None</a:t>
            </a:r>
          </a:p>
        </p:txBody>
      </p:sp>
      <p:sp>
        <p:nvSpPr>
          <p:cNvPr id="31" name="TextBox 31"/>
          <p:cNvSpPr txBox="1"/>
          <p:nvPr/>
        </p:nvSpPr>
        <p:spPr>
          <a:xfrm>
            <a:off x="747241" y="4610759"/>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32" name="TextBox 32"/>
          <p:cNvSpPr txBox="1"/>
          <p:nvPr/>
        </p:nvSpPr>
        <p:spPr>
          <a:xfrm>
            <a:off x="4041242" y="4610759"/>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33" name="TextBox 33"/>
          <p:cNvSpPr txBox="1"/>
          <p:nvPr/>
        </p:nvSpPr>
        <p:spPr>
          <a:xfrm>
            <a:off x="3900280" y="7077223"/>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value = “J”!</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a:solidFill>
                  <a:srgbClr val="000000"/>
                </a:solidFill>
                <a:latin typeface="Code Pro"/>
                <a:ea typeface="Code Pro"/>
                <a:cs typeface="Code Pro"/>
                <a:sym typeface="Code Pro"/>
              </a:rPr>
              <a:t>    </a:t>
            </a:r>
            <a:r>
              <a:rPr lang="en-US" sz="1500" b="1">
                <a:solidFill>
                  <a:srgbClr val="642EC7"/>
                </a:solidFill>
                <a:latin typeface="Code Pro Bold"/>
                <a:ea typeface="Code Pro Bold"/>
                <a:cs typeface="Code Pro Bold"/>
                <a:sym typeface="Code Pro Bold"/>
              </a:rPr>
              <a:t>if root is None:</a:t>
            </a:r>
          </a:p>
          <a:p>
            <a:pPr algn="l">
              <a:lnSpc>
                <a:spcPts val="2100"/>
              </a:lnSpc>
            </a:pPr>
            <a:r>
              <a:rPr lang="en-US" sz="1500" b="1">
                <a:solidFill>
                  <a:srgbClr val="642EC7"/>
                </a:solidFill>
                <a:latin typeface="Code Pro Bold"/>
                <a:ea typeface="Code Pro Bold"/>
                <a:cs typeface="Code Pro Bold"/>
                <a:sym typeface="Code Pro Bold"/>
              </a:rPr>
              <a:t>        return Node(value)</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while True:</a:t>
            </a:r>
          </a:p>
          <a:p>
            <a:pPr algn="l">
              <a:lnSpc>
                <a:spcPts val="2100"/>
              </a:lnSpc>
            </a:pPr>
            <a:r>
              <a:rPr lang="en-US" sz="1500">
                <a:solidFill>
                  <a:srgbClr val="000000"/>
                </a:solidFill>
                <a:latin typeface="Code Pro"/>
                <a:ea typeface="Code Pro"/>
                <a:cs typeface="Code Pro"/>
                <a:sym typeface="Code Pro"/>
              </a:rPr>
              <a:t>        if value &lt; current.data:</a:t>
            </a:r>
          </a:p>
          <a:p>
            <a:pPr algn="l">
              <a:lnSpc>
                <a:spcPts val="2100"/>
              </a:lnSpc>
            </a:pPr>
            <a:r>
              <a:rPr lang="en-US" sz="1500">
                <a:solidFill>
                  <a:srgbClr val="000000"/>
                </a:solidFill>
                <a:latin typeface="Code Pro"/>
                <a:ea typeface="Code Pro"/>
                <a:cs typeface="Code Pro"/>
                <a:sym typeface="Code Pro"/>
              </a:rPr>
              <a:t>            if current.left is not None:</a:t>
            </a:r>
          </a:p>
          <a:p>
            <a:pPr algn="l">
              <a:lnSpc>
                <a:spcPts val="2100"/>
              </a:lnSpc>
            </a:pPr>
            <a:r>
              <a:rPr lang="en-US" sz="1500">
                <a:solidFill>
                  <a:srgbClr val="000000"/>
                </a:solidFill>
                <a:latin typeface="Code Pro"/>
                <a:ea typeface="Code Pro"/>
                <a:cs typeface="Code Pro"/>
                <a:sym typeface="Code Pro"/>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704669" y="2389957"/>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40184" y="2401736"/>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409223" y="1920615"/>
            <a:ext cx="757428" cy="7574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435928" y="2095202"/>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G</a:t>
            </a:r>
          </a:p>
        </p:txBody>
      </p:sp>
      <p:sp>
        <p:nvSpPr>
          <p:cNvPr id="20" name="TextBox 20"/>
          <p:cNvSpPr txBox="1"/>
          <p:nvPr/>
        </p:nvSpPr>
        <p:spPr>
          <a:xfrm>
            <a:off x="6520166" y="3820399"/>
            <a:ext cx="821347"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None</a:t>
            </a:r>
          </a:p>
        </p:txBody>
      </p:sp>
      <p:sp>
        <p:nvSpPr>
          <p:cNvPr id="21" name="TextBox 21"/>
          <p:cNvSpPr txBox="1"/>
          <p:nvPr/>
        </p:nvSpPr>
        <p:spPr>
          <a:xfrm>
            <a:off x="2860326"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22" name="TextBox 22"/>
          <p:cNvSpPr txBox="1"/>
          <p:nvPr/>
        </p:nvSpPr>
        <p:spPr>
          <a:xfrm>
            <a:off x="6154327"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23" name="AutoShape 23"/>
          <p:cNvSpPr/>
          <p:nvPr/>
        </p:nvSpPr>
        <p:spPr>
          <a:xfrm flipV="1">
            <a:off x="591584" y="4227265"/>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24" name="AutoShape 24"/>
          <p:cNvSpPr/>
          <p:nvPr/>
        </p:nvSpPr>
        <p:spPr>
          <a:xfrm flipH="1" flipV="1">
            <a:off x="2927099" y="4239044"/>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5" name="Group 25"/>
          <p:cNvGrpSpPr/>
          <p:nvPr/>
        </p:nvGrpSpPr>
        <p:grpSpPr>
          <a:xfrm>
            <a:off x="2296138" y="3757923"/>
            <a:ext cx="757428" cy="7574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2322843" y="3932510"/>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D</a:t>
            </a:r>
          </a:p>
        </p:txBody>
      </p:sp>
      <p:sp>
        <p:nvSpPr>
          <p:cNvPr id="29" name="TextBox 29"/>
          <p:cNvSpPr txBox="1"/>
          <p:nvPr/>
        </p:nvSpPr>
        <p:spPr>
          <a:xfrm>
            <a:off x="180910" y="5657707"/>
            <a:ext cx="821347"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None</a:t>
            </a:r>
          </a:p>
        </p:txBody>
      </p:sp>
      <p:sp>
        <p:nvSpPr>
          <p:cNvPr id="30" name="TextBox 30"/>
          <p:cNvSpPr txBox="1"/>
          <p:nvPr/>
        </p:nvSpPr>
        <p:spPr>
          <a:xfrm>
            <a:off x="4407080" y="5657707"/>
            <a:ext cx="821347"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None</a:t>
            </a:r>
          </a:p>
        </p:txBody>
      </p:sp>
      <p:sp>
        <p:nvSpPr>
          <p:cNvPr id="31" name="TextBox 31"/>
          <p:cNvSpPr txBox="1"/>
          <p:nvPr/>
        </p:nvSpPr>
        <p:spPr>
          <a:xfrm>
            <a:off x="747241" y="4610759"/>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32" name="TextBox 32"/>
          <p:cNvSpPr txBox="1"/>
          <p:nvPr/>
        </p:nvSpPr>
        <p:spPr>
          <a:xfrm>
            <a:off x="4041242" y="4610759"/>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33" name="TextBox 33"/>
          <p:cNvSpPr txBox="1"/>
          <p:nvPr/>
        </p:nvSpPr>
        <p:spPr>
          <a:xfrm>
            <a:off x="3900280" y="7077223"/>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value = “J”!</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a:solidFill>
                  <a:srgbClr val="000000"/>
                </a:solidFill>
                <a:latin typeface="Code Pro"/>
                <a:ea typeface="Code Pro"/>
                <a:cs typeface="Code Pro"/>
                <a:sym typeface="Code Pro"/>
              </a:rPr>
              <a:t>    if root is None:</a:t>
            </a:r>
          </a:p>
          <a:p>
            <a:pPr algn="l">
              <a:lnSpc>
                <a:spcPts val="2100"/>
              </a:lnSpc>
            </a:pPr>
            <a:r>
              <a:rPr lang="en-US" sz="1500">
                <a:solidFill>
                  <a:srgbClr val="000000"/>
                </a:solidFill>
                <a:latin typeface="Code Pro"/>
                <a:ea typeface="Code Pro"/>
                <a:cs typeface="Code Pro"/>
                <a:sym typeface="Code Pro"/>
              </a:rPr>
              <a:t>        return Node(value)</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a:t>
            </a:r>
            <a:r>
              <a:rPr lang="en-US" sz="1500" b="1">
                <a:solidFill>
                  <a:srgbClr val="642EC7"/>
                </a:solidFill>
                <a:latin typeface="Code Pro Bold"/>
                <a:ea typeface="Code Pro Bold"/>
                <a:cs typeface="Code Pro Bold"/>
                <a:sym typeface="Code Pro Bold"/>
              </a:rPr>
              <a:t>current = root</a:t>
            </a:r>
          </a:p>
          <a:p>
            <a:pPr algn="l">
              <a:lnSpc>
                <a:spcPts val="2100"/>
              </a:lnSpc>
            </a:pPr>
            <a:r>
              <a:rPr lang="en-US" sz="1500" b="1">
                <a:solidFill>
                  <a:srgbClr val="642EC7"/>
                </a:solidFill>
                <a:latin typeface="Code Pro Bold"/>
                <a:ea typeface="Code Pro Bold"/>
                <a:cs typeface="Code Pro Bold"/>
                <a:sym typeface="Code Pro Bold"/>
              </a:rPr>
              <a:t>    while True:</a:t>
            </a:r>
          </a:p>
          <a:p>
            <a:pPr algn="l">
              <a:lnSpc>
                <a:spcPts val="2100"/>
              </a:lnSpc>
            </a:pPr>
            <a:r>
              <a:rPr lang="en-US" sz="1500" b="1">
                <a:solidFill>
                  <a:srgbClr val="642EC7"/>
                </a:solidFill>
                <a:latin typeface="Code Pro Bold"/>
                <a:ea typeface="Code Pro Bold"/>
                <a:cs typeface="Code Pro Bold"/>
                <a:sym typeface="Code Pro Bold"/>
              </a:rPr>
              <a:t>        if value &lt; current.data:</a:t>
            </a:r>
          </a:p>
          <a:p>
            <a:pPr algn="l">
              <a:lnSpc>
                <a:spcPts val="2100"/>
              </a:lnSpc>
            </a:pPr>
            <a:r>
              <a:rPr lang="en-US" sz="1500" b="1">
                <a:solidFill>
                  <a:srgbClr val="642EC7"/>
                </a:solidFill>
                <a:latin typeface="Code Pro Bold"/>
                <a:ea typeface="Code Pro Bold"/>
                <a:cs typeface="Code Pro Bold"/>
                <a:sym typeface="Code Pro Bold"/>
              </a:rPr>
              <a:t>            if current.left is not None:</a:t>
            </a:r>
          </a:p>
          <a:p>
            <a:pPr algn="l">
              <a:lnSpc>
                <a:spcPts val="2100"/>
              </a:lnSpc>
            </a:pPr>
            <a:r>
              <a:rPr lang="en-US" sz="1500" b="1">
                <a:solidFill>
                  <a:srgbClr val="642EC7"/>
                </a:solidFill>
                <a:latin typeface="Code Pro Bold"/>
                <a:ea typeface="Code Pro Bold"/>
                <a:cs typeface="Code Pro Bold"/>
                <a:sym typeface="Code Pro Bold"/>
              </a:rPr>
              <a:t>                current = current.left</a:t>
            </a:r>
          </a:p>
          <a:p>
            <a:pPr algn="l">
              <a:lnSpc>
                <a:spcPts val="2100"/>
              </a:lnSpc>
            </a:pPr>
            <a:r>
              <a:rPr lang="en-US" sz="1500" b="1">
                <a:solidFill>
                  <a:srgbClr val="642EC7"/>
                </a:solidFill>
                <a:latin typeface="Code Pro Bold"/>
                <a:ea typeface="Code Pro Bold"/>
                <a:cs typeface="Code Pro Bold"/>
                <a:sym typeface="Code Pro Bold"/>
              </a:rPr>
              <a:t>            else:</a:t>
            </a:r>
          </a:p>
          <a:p>
            <a:pPr algn="l">
              <a:lnSpc>
                <a:spcPts val="2100"/>
              </a:lnSpc>
            </a:pPr>
            <a:r>
              <a:rPr lang="en-US" sz="1500" b="1">
                <a:solidFill>
                  <a:srgbClr val="642EC7"/>
                </a:solidFill>
                <a:latin typeface="Code Pro Bold"/>
                <a:ea typeface="Code Pro Bold"/>
                <a:cs typeface="Code Pro Bold"/>
                <a:sym typeface="Code Pro Bold"/>
              </a:rPr>
              <a:t>                current.left = Node(value)</a:t>
            </a:r>
          </a:p>
          <a:p>
            <a:pPr algn="l">
              <a:lnSpc>
                <a:spcPts val="2100"/>
              </a:lnSpc>
            </a:pPr>
            <a:r>
              <a:rPr lang="en-US" sz="1500" b="1">
                <a:solidFill>
                  <a:srgbClr val="642EC7"/>
                </a:solidFill>
                <a:latin typeface="Code Pro Bold"/>
                <a:ea typeface="Code Pro Bold"/>
                <a:cs typeface="Code Pro Bold"/>
                <a:sym typeface="Code Pro Bold"/>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704669" y="2389957"/>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40184" y="2401736"/>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409223" y="1920615"/>
            <a:ext cx="757428" cy="7574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435928" y="2095202"/>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G</a:t>
            </a:r>
          </a:p>
        </p:txBody>
      </p:sp>
      <p:sp>
        <p:nvSpPr>
          <p:cNvPr id="20" name="TextBox 20"/>
          <p:cNvSpPr txBox="1"/>
          <p:nvPr/>
        </p:nvSpPr>
        <p:spPr>
          <a:xfrm>
            <a:off x="6520166" y="3820399"/>
            <a:ext cx="821347"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None</a:t>
            </a:r>
          </a:p>
        </p:txBody>
      </p:sp>
      <p:sp>
        <p:nvSpPr>
          <p:cNvPr id="21" name="TextBox 21"/>
          <p:cNvSpPr txBox="1"/>
          <p:nvPr/>
        </p:nvSpPr>
        <p:spPr>
          <a:xfrm>
            <a:off x="2860326"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22" name="TextBox 22"/>
          <p:cNvSpPr txBox="1"/>
          <p:nvPr/>
        </p:nvSpPr>
        <p:spPr>
          <a:xfrm>
            <a:off x="6154327"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23" name="AutoShape 23"/>
          <p:cNvSpPr/>
          <p:nvPr/>
        </p:nvSpPr>
        <p:spPr>
          <a:xfrm flipV="1">
            <a:off x="591584" y="4227265"/>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24" name="AutoShape 24"/>
          <p:cNvSpPr/>
          <p:nvPr/>
        </p:nvSpPr>
        <p:spPr>
          <a:xfrm flipH="1" flipV="1">
            <a:off x="2927099" y="4239044"/>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5" name="Group 25"/>
          <p:cNvGrpSpPr/>
          <p:nvPr/>
        </p:nvGrpSpPr>
        <p:grpSpPr>
          <a:xfrm>
            <a:off x="2296138" y="3757923"/>
            <a:ext cx="757428" cy="7574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7" name="TextBox 27"/>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2322843" y="3932510"/>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D</a:t>
            </a:r>
          </a:p>
        </p:txBody>
      </p:sp>
      <p:sp>
        <p:nvSpPr>
          <p:cNvPr id="29" name="TextBox 29"/>
          <p:cNvSpPr txBox="1"/>
          <p:nvPr/>
        </p:nvSpPr>
        <p:spPr>
          <a:xfrm>
            <a:off x="180910" y="5657707"/>
            <a:ext cx="821347"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None</a:t>
            </a:r>
          </a:p>
        </p:txBody>
      </p:sp>
      <p:sp>
        <p:nvSpPr>
          <p:cNvPr id="30" name="TextBox 30"/>
          <p:cNvSpPr txBox="1"/>
          <p:nvPr/>
        </p:nvSpPr>
        <p:spPr>
          <a:xfrm>
            <a:off x="4407080" y="5657707"/>
            <a:ext cx="821347"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None</a:t>
            </a:r>
          </a:p>
        </p:txBody>
      </p:sp>
      <p:sp>
        <p:nvSpPr>
          <p:cNvPr id="31" name="TextBox 31"/>
          <p:cNvSpPr txBox="1"/>
          <p:nvPr/>
        </p:nvSpPr>
        <p:spPr>
          <a:xfrm>
            <a:off x="747241" y="4610759"/>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32" name="TextBox 32"/>
          <p:cNvSpPr txBox="1"/>
          <p:nvPr/>
        </p:nvSpPr>
        <p:spPr>
          <a:xfrm>
            <a:off x="4041242" y="4610759"/>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33" name="TextBox 33"/>
          <p:cNvSpPr txBox="1"/>
          <p:nvPr/>
        </p:nvSpPr>
        <p:spPr>
          <a:xfrm>
            <a:off x="3900280" y="726237"/>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34" name="Freeform 34"/>
          <p:cNvSpPr/>
          <p:nvPr/>
        </p:nvSpPr>
        <p:spPr>
          <a:xfrm rot="5400000">
            <a:off x="4436858" y="1335919"/>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5" name="TextBox 35"/>
          <p:cNvSpPr txBox="1"/>
          <p:nvPr/>
        </p:nvSpPr>
        <p:spPr>
          <a:xfrm>
            <a:off x="3900280" y="7077223"/>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000000"/>
                </a:solidFill>
                <a:latin typeface="Open Sans Bold"/>
                <a:ea typeface="Open Sans Bold"/>
                <a:cs typeface="Open Sans Bold"/>
                <a:sym typeface="Open Sans Bold"/>
              </a:rPr>
              <a:t>value = “J”!</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a:solidFill>
                  <a:srgbClr val="000000"/>
                </a:solidFill>
                <a:latin typeface="Code Pro"/>
                <a:ea typeface="Code Pro"/>
                <a:cs typeface="Code Pro"/>
                <a:sym typeface="Code Pro"/>
              </a:rPr>
              <a:t>    if root is None:</a:t>
            </a:r>
          </a:p>
          <a:p>
            <a:pPr algn="l">
              <a:lnSpc>
                <a:spcPts val="2100"/>
              </a:lnSpc>
            </a:pPr>
            <a:r>
              <a:rPr lang="en-US" sz="1500">
                <a:solidFill>
                  <a:srgbClr val="000000"/>
                </a:solidFill>
                <a:latin typeface="Code Pro"/>
                <a:ea typeface="Code Pro"/>
                <a:cs typeface="Code Pro"/>
                <a:sym typeface="Code Pro"/>
              </a:rPr>
              <a:t>        return Node(value)</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while True:</a:t>
            </a:r>
          </a:p>
          <a:p>
            <a:pPr algn="l">
              <a:lnSpc>
                <a:spcPts val="2100"/>
              </a:lnSpc>
            </a:pPr>
            <a:r>
              <a:rPr lang="en-US" sz="1500">
                <a:solidFill>
                  <a:srgbClr val="000000"/>
                </a:solidFill>
                <a:latin typeface="Code Pro"/>
                <a:ea typeface="Code Pro"/>
                <a:cs typeface="Code Pro"/>
                <a:sym typeface="Code Pro"/>
              </a:rPr>
              <a:t>        if value &lt; current.data:</a:t>
            </a:r>
          </a:p>
          <a:p>
            <a:pPr algn="l">
              <a:lnSpc>
                <a:spcPts val="2100"/>
              </a:lnSpc>
            </a:pPr>
            <a:r>
              <a:rPr lang="en-US" sz="1500">
                <a:solidFill>
                  <a:srgbClr val="000000"/>
                </a:solidFill>
                <a:latin typeface="Code Pro"/>
                <a:ea typeface="Code Pro"/>
                <a:cs typeface="Code Pro"/>
                <a:sym typeface="Code Pro"/>
              </a:rPr>
              <a:t>            if current.left is not None:</a:t>
            </a:r>
          </a:p>
          <a:p>
            <a:pPr algn="l">
              <a:lnSpc>
                <a:spcPts val="2100"/>
              </a:lnSpc>
            </a:pPr>
            <a:r>
              <a:rPr lang="en-US" sz="1500">
                <a:solidFill>
                  <a:srgbClr val="000000"/>
                </a:solidFill>
                <a:latin typeface="Code Pro"/>
                <a:ea typeface="Code Pro"/>
                <a:cs typeface="Code Pro"/>
                <a:sym typeface="Code Pro"/>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r>
              <a:rPr lang="en-US" sz="1500" b="1">
                <a:solidFill>
                  <a:srgbClr val="642EC7"/>
                </a:solidFill>
                <a:latin typeface="Code Pro Bold"/>
                <a:ea typeface="Code Pro Bold"/>
                <a:cs typeface="Code Pro Bold"/>
                <a:sym typeface="Code Pro Bold"/>
              </a:rPr>
              <a:t>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a:t>
            </a:r>
            <a:r>
              <a:rPr lang="en-US" sz="1500" b="1">
                <a:solidFill>
                  <a:srgbClr val="642EC7"/>
                </a:solidFill>
                <a:latin typeface="Code Pro Bold"/>
                <a:ea typeface="Code Pro Bold"/>
                <a:cs typeface="Code Pro Bold"/>
                <a:sym typeface="Code Pro Bold"/>
              </a:rPr>
              <a:t>else:</a:t>
            </a:r>
          </a:p>
          <a:p>
            <a:pPr algn="l">
              <a:lnSpc>
                <a:spcPts val="2100"/>
              </a:lnSpc>
            </a:pPr>
            <a:r>
              <a:rPr lang="en-US" sz="1500" b="1">
                <a:solidFill>
                  <a:srgbClr val="642EC7"/>
                </a:solidFill>
                <a:latin typeface="Code Pro Bold"/>
                <a:ea typeface="Code Pro Bold"/>
                <a:cs typeface="Code Pro Bold"/>
                <a:sym typeface="Code Pro Bold"/>
              </a:rPr>
              <a:t>                current.right = Node(value)</a:t>
            </a:r>
          </a:p>
          <a:p>
            <a:pPr algn="l">
              <a:lnSpc>
                <a:spcPts val="2100"/>
              </a:lnSpc>
            </a:pPr>
            <a:r>
              <a:rPr lang="en-US" sz="1500" b="1">
                <a:solidFill>
                  <a:srgbClr val="642EC7"/>
                </a:solidFill>
                <a:latin typeface="Code Pro Bold"/>
                <a:ea typeface="Code Pro Bold"/>
                <a:cs typeface="Code Pro Bold"/>
                <a:sym typeface="Code Pro Bold"/>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704669" y="2389957"/>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40184" y="2401736"/>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409223" y="1920615"/>
            <a:ext cx="757428" cy="7574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435928" y="2095202"/>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G</a:t>
            </a:r>
          </a:p>
        </p:txBody>
      </p:sp>
      <p:sp>
        <p:nvSpPr>
          <p:cNvPr id="20" name="TextBox 20"/>
          <p:cNvSpPr txBox="1"/>
          <p:nvPr/>
        </p:nvSpPr>
        <p:spPr>
          <a:xfrm>
            <a:off x="2860326"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21" name="TextBox 21"/>
          <p:cNvSpPr txBox="1"/>
          <p:nvPr/>
        </p:nvSpPr>
        <p:spPr>
          <a:xfrm>
            <a:off x="6154327"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22" name="AutoShape 22"/>
          <p:cNvSpPr/>
          <p:nvPr/>
        </p:nvSpPr>
        <p:spPr>
          <a:xfrm flipV="1">
            <a:off x="1091825" y="4057877"/>
            <a:ext cx="1458989" cy="1170601"/>
          </a:xfrm>
          <a:prstGeom prst="line">
            <a:avLst/>
          </a:prstGeom>
          <a:ln w="19050" cap="flat">
            <a:solidFill>
              <a:srgbClr val="000000"/>
            </a:solidFill>
            <a:prstDash val="solid"/>
            <a:headEnd type="none" w="sm" len="sm"/>
            <a:tailEnd type="none" w="sm" len="sm"/>
          </a:ln>
        </p:spPr>
        <p:txBody>
          <a:bodyPr/>
          <a:lstStyle/>
          <a:p>
            <a:endParaRPr lang="en-PH"/>
          </a:p>
        </p:txBody>
      </p:sp>
      <p:sp>
        <p:nvSpPr>
          <p:cNvPr id="23" name="AutoShape 23"/>
          <p:cNvSpPr/>
          <p:nvPr/>
        </p:nvSpPr>
        <p:spPr>
          <a:xfrm flipH="1" flipV="1">
            <a:off x="2953506" y="4067266"/>
            <a:ext cx="1526534" cy="1081041"/>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24" name="Group 24"/>
          <p:cNvGrpSpPr/>
          <p:nvPr/>
        </p:nvGrpSpPr>
        <p:grpSpPr>
          <a:xfrm>
            <a:off x="2450556" y="3683755"/>
            <a:ext cx="603759" cy="603759"/>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7" name="TextBox 27"/>
          <p:cNvSpPr txBox="1"/>
          <p:nvPr/>
        </p:nvSpPr>
        <p:spPr>
          <a:xfrm>
            <a:off x="2471843" y="3824717"/>
            <a:ext cx="561185"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D</a:t>
            </a:r>
          </a:p>
        </p:txBody>
      </p:sp>
      <p:sp>
        <p:nvSpPr>
          <p:cNvPr id="28" name="TextBox 28"/>
          <p:cNvSpPr txBox="1"/>
          <p:nvPr/>
        </p:nvSpPr>
        <p:spPr>
          <a:xfrm>
            <a:off x="764470" y="5199902"/>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29" name="TextBox 29"/>
          <p:cNvSpPr txBox="1"/>
          <p:nvPr/>
        </p:nvSpPr>
        <p:spPr>
          <a:xfrm>
            <a:off x="4133226" y="5199902"/>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30" name="TextBox 30"/>
          <p:cNvSpPr txBox="1"/>
          <p:nvPr/>
        </p:nvSpPr>
        <p:spPr>
          <a:xfrm>
            <a:off x="1215902" y="43653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left</a:t>
            </a:r>
          </a:p>
        </p:txBody>
      </p:sp>
      <p:sp>
        <p:nvSpPr>
          <p:cNvPr id="31" name="TextBox 31"/>
          <p:cNvSpPr txBox="1"/>
          <p:nvPr/>
        </p:nvSpPr>
        <p:spPr>
          <a:xfrm>
            <a:off x="3841609" y="43653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right</a:t>
            </a:r>
          </a:p>
        </p:txBody>
      </p:sp>
      <p:sp>
        <p:nvSpPr>
          <p:cNvPr id="32" name="TextBox 32"/>
          <p:cNvSpPr txBox="1"/>
          <p:nvPr/>
        </p:nvSpPr>
        <p:spPr>
          <a:xfrm>
            <a:off x="3900280" y="726237"/>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33" name="Freeform 33"/>
          <p:cNvSpPr/>
          <p:nvPr/>
        </p:nvSpPr>
        <p:spPr>
          <a:xfrm rot="5400000">
            <a:off x="4436858" y="1335919"/>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4" name="AutoShape 34"/>
          <p:cNvSpPr/>
          <p:nvPr/>
        </p:nvSpPr>
        <p:spPr>
          <a:xfrm flipV="1">
            <a:off x="5463670" y="3973380"/>
            <a:ext cx="1490302" cy="1195725"/>
          </a:xfrm>
          <a:prstGeom prst="line">
            <a:avLst/>
          </a:prstGeom>
          <a:ln w="19050" cap="flat">
            <a:solidFill>
              <a:srgbClr val="000000"/>
            </a:solidFill>
            <a:prstDash val="solid"/>
            <a:headEnd type="none" w="sm" len="sm"/>
            <a:tailEnd type="none" w="sm" len="sm"/>
          </a:ln>
        </p:spPr>
        <p:txBody>
          <a:bodyPr/>
          <a:lstStyle/>
          <a:p>
            <a:endParaRPr lang="en-PH"/>
          </a:p>
        </p:txBody>
      </p:sp>
      <p:sp>
        <p:nvSpPr>
          <p:cNvPr id="35" name="AutoShape 35"/>
          <p:cNvSpPr/>
          <p:nvPr/>
        </p:nvSpPr>
        <p:spPr>
          <a:xfrm flipH="1" flipV="1">
            <a:off x="7365307" y="3982971"/>
            <a:ext cx="1559297" cy="1104242"/>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36" name="Group 36"/>
          <p:cNvGrpSpPr/>
          <p:nvPr/>
        </p:nvGrpSpPr>
        <p:grpSpPr>
          <a:xfrm>
            <a:off x="6851562" y="3591229"/>
            <a:ext cx="616717" cy="616717"/>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39" name="TextBox 39"/>
          <p:cNvSpPr txBox="1"/>
          <p:nvPr/>
        </p:nvSpPr>
        <p:spPr>
          <a:xfrm>
            <a:off x="6873306" y="3735830"/>
            <a:ext cx="573230"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J</a:t>
            </a:r>
          </a:p>
        </p:txBody>
      </p:sp>
      <p:sp>
        <p:nvSpPr>
          <p:cNvPr id="40" name="TextBox 40"/>
          <p:cNvSpPr txBox="1"/>
          <p:nvPr/>
        </p:nvSpPr>
        <p:spPr>
          <a:xfrm>
            <a:off x="5129289" y="5140530"/>
            <a:ext cx="668762"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None</a:t>
            </a:r>
          </a:p>
        </p:txBody>
      </p:sp>
      <p:sp>
        <p:nvSpPr>
          <p:cNvPr id="41" name="TextBox 41"/>
          <p:cNvSpPr txBox="1"/>
          <p:nvPr/>
        </p:nvSpPr>
        <p:spPr>
          <a:xfrm>
            <a:off x="8570347" y="5140530"/>
            <a:ext cx="668762"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None</a:t>
            </a:r>
          </a:p>
        </p:txBody>
      </p:sp>
      <p:sp>
        <p:nvSpPr>
          <p:cNvPr id="42" name="TextBox 42"/>
          <p:cNvSpPr txBox="1"/>
          <p:nvPr/>
        </p:nvSpPr>
        <p:spPr>
          <a:xfrm>
            <a:off x="5590410" y="4288078"/>
            <a:ext cx="668762"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left</a:t>
            </a:r>
          </a:p>
        </p:txBody>
      </p:sp>
      <p:sp>
        <p:nvSpPr>
          <p:cNvPr id="43" name="TextBox 43"/>
          <p:cNvSpPr txBox="1"/>
          <p:nvPr/>
        </p:nvSpPr>
        <p:spPr>
          <a:xfrm>
            <a:off x="8272471" y="4288078"/>
            <a:ext cx="668762"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right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64613" y="1174258"/>
            <a:ext cx="17558775"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Binary Search is a fast search algorithm that finds the position of a target value within a </a:t>
            </a:r>
            <a:r>
              <a:rPr lang="en-US" sz="3000" b="1">
                <a:solidFill>
                  <a:srgbClr val="000000"/>
                </a:solidFill>
                <a:latin typeface="Open Sans Bold"/>
                <a:ea typeface="Open Sans Bold"/>
                <a:cs typeface="Open Sans Bold"/>
                <a:sym typeface="Open Sans Bold"/>
              </a:rPr>
              <a:t>sorted list</a:t>
            </a:r>
            <a:r>
              <a:rPr lang="en-US" sz="3000">
                <a:solidFill>
                  <a:srgbClr val="000000"/>
                </a:solidFill>
                <a:latin typeface="Open Sans"/>
                <a:ea typeface="Open Sans"/>
                <a:cs typeface="Open Sans"/>
                <a:sym typeface="Open Sans"/>
              </a:rPr>
              <a:t> by repeatedly dividing the search range in half.</a:t>
            </a:r>
          </a:p>
        </p:txBody>
      </p:sp>
      <p:graphicFrame>
        <p:nvGraphicFramePr>
          <p:cNvPr id="8" name="Table 8"/>
          <p:cNvGraphicFramePr>
            <a:graphicFrameLocks noGrp="1"/>
          </p:cNvGraphicFramePr>
          <p:nvPr/>
        </p:nvGraphicFramePr>
        <p:xfrm>
          <a:off x="364613" y="4921463"/>
          <a:ext cx="5556230" cy="507297"/>
        </p:xfrm>
        <a:graphic>
          <a:graphicData uri="http://schemas.openxmlformats.org/drawingml/2006/table">
            <a:tbl>
              <a:tblPr/>
              <a:tblGrid>
                <a:gridCol w="793747">
                  <a:extLst>
                    <a:ext uri="{9D8B030D-6E8A-4147-A177-3AD203B41FA5}">
                      <a16:colId xmlns:a16="http://schemas.microsoft.com/office/drawing/2014/main" val="20000"/>
                    </a:ext>
                  </a:extLst>
                </a:gridCol>
                <a:gridCol w="793747">
                  <a:extLst>
                    <a:ext uri="{9D8B030D-6E8A-4147-A177-3AD203B41FA5}">
                      <a16:colId xmlns:a16="http://schemas.microsoft.com/office/drawing/2014/main" val="20001"/>
                    </a:ext>
                  </a:extLst>
                </a:gridCol>
                <a:gridCol w="793747">
                  <a:extLst>
                    <a:ext uri="{9D8B030D-6E8A-4147-A177-3AD203B41FA5}">
                      <a16:colId xmlns:a16="http://schemas.microsoft.com/office/drawing/2014/main" val="20002"/>
                    </a:ext>
                  </a:extLst>
                </a:gridCol>
                <a:gridCol w="793747">
                  <a:extLst>
                    <a:ext uri="{9D8B030D-6E8A-4147-A177-3AD203B41FA5}">
                      <a16:colId xmlns:a16="http://schemas.microsoft.com/office/drawing/2014/main" val="20003"/>
                    </a:ext>
                  </a:extLst>
                </a:gridCol>
                <a:gridCol w="793747">
                  <a:extLst>
                    <a:ext uri="{9D8B030D-6E8A-4147-A177-3AD203B41FA5}">
                      <a16:colId xmlns:a16="http://schemas.microsoft.com/office/drawing/2014/main" val="20004"/>
                    </a:ext>
                  </a:extLst>
                </a:gridCol>
                <a:gridCol w="793747">
                  <a:extLst>
                    <a:ext uri="{9D8B030D-6E8A-4147-A177-3AD203B41FA5}">
                      <a16:colId xmlns:a16="http://schemas.microsoft.com/office/drawing/2014/main" val="20005"/>
                    </a:ext>
                  </a:extLst>
                </a:gridCol>
                <a:gridCol w="793747">
                  <a:extLst>
                    <a:ext uri="{9D8B030D-6E8A-4147-A177-3AD203B41FA5}">
                      <a16:colId xmlns:a16="http://schemas.microsoft.com/office/drawing/2014/main" val="20006"/>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11</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12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25</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34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90</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9" name="TextBox 9"/>
          <p:cNvSpPr txBox="1"/>
          <p:nvPr/>
        </p:nvSpPr>
        <p:spPr>
          <a:xfrm>
            <a:off x="364613" y="3849790"/>
            <a:ext cx="1217428"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my_list:</a:t>
            </a:r>
          </a:p>
        </p:txBody>
      </p:sp>
      <p:sp>
        <p:nvSpPr>
          <p:cNvPr id="10" name="TextBox 10"/>
          <p:cNvSpPr txBox="1"/>
          <p:nvPr/>
        </p:nvSpPr>
        <p:spPr>
          <a:xfrm>
            <a:off x="800472"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0</a:t>
            </a:r>
          </a:p>
        </p:txBody>
      </p:sp>
      <p:sp>
        <p:nvSpPr>
          <p:cNvPr id="11" name="TextBox 11"/>
          <p:cNvSpPr txBox="1"/>
          <p:nvPr/>
        </p:nvSpPr>
        <p:spPr>
          <a:xfrm>
            <a:off x="196385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1</a:t>
            </a:r>
          </a:p>
        </p:txBody>
      </p:sp>
      <p:sp>
        <p:nvSpPr>
          <p:cNvPr id="12" name="TextBox 12"/>
          <p:cNvSpPr txBox="1"/>
          <p:nvPr/>
        </p:nvSpPr>
        <p:spPr>
          <a:xfrm>
            <a:off x="3159078"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2</a:t>
            </a:r>
          </a:p>
        </p:txBody>
      </p:sp>
      <p:sp>
        <p:nvSpPr>
          <p:cNvPr id="13" name="TextBox 13"/>
          <p:cNvSpPr txBox="1"/>
          <p:nvPr/>
        </p:nvSpPr>
        <p:spPr>
          <a:xfrm>
            <a:off x="43543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3</a:t>
            </a:r>
          </a:p>
        </p:txBody>
      </p:sp>
      <p:sp>
        <p:nvSpPr>
          <p:cNvPr id="14" name="TextBox 14"/>
          <p:cNvSpPr txBox="1"/>
          <p:nvPr/>
        </p:nvSpPr>
        <p:spPr>
          <a:xfrm>
            <a:off x="55501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4</a:t>
            </a:r>
          </a:p>
        </p:txBody>
      </p:sp>
      <p:sp>
        <p:nvSpPr>
          <p:cNvPr id="15" name="TextBox 15"/>
          <p:cNvSpPr txBox="1"/>
          <p:nvPr/>
        </p:nvSpPr>
        <p:spPr>
          <a:xfrm>
            <a:off x="6669585"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5</a:t>
            </a:r>
          </a:p>
        </p:txBody>
      </p:sp>
      <p:sp>
        <p:nvSpPr>
          <p:cNvPr id="16" name="TextBox 16"/>
          <p:cNvSpPr txBox="1"/>
          <p:nvPr/>
        </p:nvSpPr>
        <p:spPr>
          <a:xfrm>
            <a:off x="7897661"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6</a:t>
            </a:r>
          </a:p>
        </p:txBody>
      </p:sp>
      <p:sp>
        <p:nvSpPr>
          <p:cNvPr id="17" name="TextBox 17"/>
          <p:cNvSpPr txBox="1"/>
          <p:nvPr/>
        </p:nvSpPr>
        <p:spPr>
          <a:xfrm>
            <a:off x="364613" y="7683601"/>
            <a:ext cx="1883154"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target_value:</a:t>
            </a:r>
          </a:p>
        </p:txBody>
      </p:sp>
      <p:graphicFrame>
        <p:nvGraphicFramePr>
          <p:cNvPr id="18" name="Table 18"/>
          <p:cNvGraphicFramePr>
            <a:graphicFrameLocks noGrp="1"/>
          </p:cNvGraphicFramePr>
          <p:nvPr/>
        </p:nvGraphicFramePr>
        <p:xfrm>
          <a:off x="364613" y="8362488"/>
          <a:ext cx="641489" cy="507297"/>
        </p:xfrm>
        <a:graphic>
          <a:graphicData uri="http://schemas.openxmlformats.org/drawingml/2006/table">
            <a:tbl>
              <a:tblPr/>
              <a:tblGrid>
                <a:gridCol w="284972">
                  <a:extLst>
                    <a:ext uri="{9D8B030D-6E8A-4147-A177-3AD203B41FA5}">
                      <a16:colId xmlns:a16="http://schemas.microsoft.com/office/drawing/2014/main" val="20000"/>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extLst>
                  <a:ext uri="{0D108BD9-81ED-4DB2-BD59-A6C34878D82A}">
                    <a16:rowId xmlns:a16="http://schemas.microsoft.com/office/drawing/2014/main" val="10000"/>
                  </a:ext>
                </a:extLst>
              </a:tr>
            </a:tbl>
          </a:graphicData>
        </a:graphic>
      </p:graphicFrame>
      <p:sp>
        <p:nvSpPr>
          <p:cNvPr id="19" name="Freeform 19"/>
          <p:cNvSpPr/>
          <p:nvPr/>
        </p:nvSpPr>
        <p:spPr>
          <a:xfrm rot="-5400000">
            <a:off x="7706154"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0" name="Freeform 20"/>
          <p:cNvSpPr/>
          <p:nvPr/>
        </p:nvSpPr>
        <p:spPr>
          <a:xfrm rot="-5400000">
            <a:off x="5350564" y="5932481"/>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1" name="TextBox 21"/>
          <p:cNvSpPr txBox="1"/>
          <p:nvPr/>
        </p:nvSpPr>
        <p:spPr>
          <a:xfrm>
            <a:off x="5448215" y="6338079"/>
            <a:ext cx="379825"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low</a:t>
            </a:r>
          </a:p>
        </p:txBody>
      </p:sp>
      <p:sp>
        <p:nvSpPr>
          <p:cNvPr id="22" name="TextBox 22"/>
          <p:cNvSpPr txBox="1"/>
          <p:nvPr/>
        </p:nvSpPr>
        <p:spPr>
          <a:xfrm>
            <a:off x="7706945" y="628121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high</a:t>
            </a:r>
          </a:p>
        </p:txBody>
      </p:sp>
      <p:sp>
        <p:nvSpPr>
          <p:cNvPr id="23" name="Freeform 23"/>
          <p:cNvSpPr/>
          <p:nvPr/>
        </p:nvSpPr>
        <p:spPr>
          <a:xfrm rot="-5400000">
            <a:off x="4162796" y="593248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4" name="TextBox 24"/>
          <p:cNvSpPr txBox="1"/>
          <p:nvPr/>
        </p:nvSpPr>
        <p:spPr>
          <a:xfrm>
            <a:off x="4163587" y="630964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mid</a:t>
            </a:r>
          </a:p>
        </p:txBody>
      </p:sp>
      <p:grpSp>
        <p:nvGrpSpPr>
          <p:cNvPr id="25" name="Group 25"/>
          <p:cNvGrpSpPr/>
          <p:nvPr/>
        </p:nvGrpSpPr>
        <p:grpSpPr>
          <a:xfrm>
            <a:off x="9963438" y="9525000"/>
            <a:ext cx="7722891" cy="694165"/>
            <a:chOff x="0" y="0"/>
            <a:chExt cx="1912982" cy="171947"/>
          </a:xfrm>
        </p:grpSpPr>
        <p:sp>
          <p:nvSpPr>
            <p:cNvPr id="26" name="Freeform 2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7" name="TextBox 2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9" name="Group 29"/>
          <p:cNvGrpSpPr/>
          <p:nvPr/>
        </p:nvGrpSpPr>
        <p:grpSpPr>
          <a:xfrm>
            <a:off x="764470" y="9525000"/>
            <a:ext cx="7722891" cy="694165"/>
            <a:chOff x="0" y="0"/>
            <a:chExt cx="1912982" cy="171947"/>
          </a:xfrm>
        </p:grpSpPr>
        <p:sp>
          <p:nvSpPr>
            <p:cNvPr id="30" name="Freeform 3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1" name="TextBox 3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2" name="TextBox 32"/>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33" name="Group 33"/>
          <p:cNvGrpSpPr/>
          <p:nvPr/>
        </p:nvGrpSpPr>
        <p:grpSpPr>
          <a:xfrm>
            <a:off x="9463017" y="2106415"/>
            <a:ext cx="8384907" cy="7259628"/>
            <a:chOff x="0" y="0"/>
            <a:chExt cx="2208371" cy="1912001"/>
          </a:xfrm>
        </p:grpSpPr>
        <p:sp>
          <p:nvSpPr>
            <p:cNvPr id="34" name="Freeform 34"/>
            <p:cNvSpPr/>
            <p:nvPr/>
          </p:nvSpPr>
          <p:spPr>
            <a:xfrm>
              <a:off x="0" y="0"/>
              <a:ext cx="2208371" cy="1912001"/>
            </a:xfrm>
            <a:custGeom>
              <a:avLst/>
              <a:gdLst/>
              <a:ahLst/>
              <a:cxnLst/>
              <a:rect l="l" t="t" r="r" b="b"/>
              <a:pathLst>
                <a:path w="2208371" h="1912001">
                  <a:moveTo>
                    <a:pt x="0" y="0"/>
                  </a:moveTo>
                  <a:lnTo>
                    <a:pt x="2208371" y="0"/>
                  </a:lnTo>
                  <a:lnTo>
                    <a:pt x="2208371" y="1912001"/>
                  </a:lnTo>
                  <a:lnTo>
                    <a:pt x="0" y="1912001"/>
                  </a:lnTo>
                  <a:close/>
                </a:path>
              </a:pathLst>
            </a:custGeom>
            <a:solidFill>
              <a:srgbClr val="F4F2F2"/>
            </a:solidFill>
          </p:spPr>
          <p:txBody>
            <a:bodyPr/>
            <a:lstStyle/>
            <a:p>
              <a:endParaRPr lang="en-PH"/>
            </a:p>
          </p:txBody>
        </p:sp>
        <p:sp>
          <p:nvSpPr>
            <p:cNvPr id="35" name="TextBox 35"/>
            <p:cNvSpPr txBox="1"/>
            <p:nvPr/>
          </p:nvSpPr>
          <p:spPr>
            <a:xfrm>
              <a:off x="0" y="-28575"/>
              <a:ext cx="2208371" cy="1940576"/>
            </a:xfrm>
            <a:prstGeom prst="rect">
              <a:avLst/>
            </a:prstGeom>
          </p:spPr>
          <p:txBody>
            <a:bodyPr lIns="50800" tIns="50800" rIns="50800" bIns="50800" rtlCol="0" anchor="ctr"/>
            <a:lstStyle/>
            <a:p>
              <a:pPr algn="ctr">
                <a:lnSpc>
                  <a:spcPts val="2595"/>
                </a:lnSpc>
              </a:pPr>
              <a:endParaRPr/>
            </a:p>
          </p:txBody>
        </p:sp>
      </p:grpSp>
      <p:sp>
        <p:nvSpPr>
          <p:cNvPr id="36" name="TextBox 36"/>
          <p:cNvSpPr txBox="1"/>
          <p:nvPr/>
        </p:nvSpPr>
        <p:spPr>
          <a:xfrm>
            <a:off x="9623071" y="2261780"/>
            <a:ext cx="8064801" cy="703550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my_list = [11, 12, 22, 25, 34, 64, 90]</a:t>
            </a:r>
          </a:p>
          <a:p>
            <a:pPr algn="l">
              <a:lnSpc>
                <a:spcPts val="2816"/>
              </a:lnSpc>
            </a:pPr>
            <a:r>
              <a:rPr lang="en-US" sz="2011">
                <a:solidFill>
                  <a:srgbClr val="000000"/>
                </a:solidFill>
                <a:latin typeface="Code Pro"/>
                <a:ea typeface="Code Pro"/>
                <a:cs typeface="Code Pro"/>
                <a:sym typeface="Code Pro"/>
              </a:rPr>
              <a:t>target_value = 64</a:t>
            </a:r>
          </a:p>
          <a:p>
            <a:pPr algn="l">
              <a:lnSpc>
                <a:spcPts val="2816"/>
              </a:lnSpc>
            </a:pPr>
            <a:r>
              <a:rPr lang="en-US" sz="2011">
                <a:solidFill>
                  <a:srgbClr val="000000"/>
                </a:solidFill>
                <a:latin typeface="Code Pro"/>
                <a:ea typeface="Code Pro"/>
                <a:cs typeface="Code Pro"/>
                <a:sym typeface="Code Pro"/>
              </a:rPr>
              <a:t>found = False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low, high = 0, len(my_list)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while low &lt;= high:</a:t>
            </a:r>
          </a:p>
          <a:p>
            <a:pPr algn="l">
              <a:lnSpc>
                <a:spcPts val="2816"/>
              </a:lnSpc>
            </a:pPr>
            <a:r>
              <a:rPr lang="en-US" sz="2011">
                <a:solidFill>
                  <a:srgbClr val="000000"/>
                </a:solidFill>
                <a:latin typeface="Code Pro"/>
                <a:ea typeface="Code Pro"/>
                <a:cs typeface="Code Pro"/>
                <a:sym typeface="Code Pro"/>
              </a:rPr>
              <a:t>    mid = (low + high) // 2</a:t>
            </a:r>
          </a:p>
          <a:p>
            <a:pPr algn="l">
              <a:lnSpc>
                <a:spcPts val="2816"/>
              </a:lnSpc>
            </a:pPr>
            <a:r>
              <a:rPr lang="en-US" sz="2011">
                <a:solidFill>
                  <a:srgbClr val="000000"/>
                </a:solidFill>
                <a:latin typeface="Code Pro"/>
                <a:ea typeface="Code Pro"/>
                <a:cs typeface="Code Pro"/>
                <a:sym typeface="Code Pro"/>
              </a:rPr>
              <a:t>    if my_list[mid] == target_value:</a:t>
            </a:r>
          </a:p>
          <a:p>
            <a:pPr algn="l">
              <a:lnSpc>
                <a:spcPts val="2816"/>
              </a:lnSpc>
            </a:pPr>
            <a:r>
              <a:rPr lang="en-US" sz="2011">
                <a:solidFill>
                  <a:srgbClr val="000000"/>
                </a:solidFill>
                <a:latin typeface="Code Pro"/>
                <a:ea typeface="Code Pro"/>
                <a:cs typeface="Code Pro"/>
                <a:sym typeface="Code Pro"/>
              </a:rPr>
              <a:t>        found = True </a:t>
            </a:r>
          </a:p>
          <a:p>
            <a:pPr algn="l">
              <a:lnSpc>
                <a:spcPts val="2816"/>
              </a:lnSpc>
            </a:pPr>
            <a:r>
              <a:rPr lang="en-US" sz="2011">
                <a:solidFill>
                  <a:srgbClr val="000000"/>
                </a:solidFill>
                <a:latin typeface="Code Pro"/>
                <a:ea typeface="Code Pro"/>
                <a:cs typeface="Code Pro"/>
                <a:sym typeface="Code Pro"/>
              </a:rPr>
              <a:t>        break</a:t>
            </a:r>
          </a:p>
          <a:p>
            <a:pPr algn="l">
              <a:lnSpc>
                <a:spcPts val="2816"/>
              </a:lnSpc>
            </a:pPr>
            <a:r>
              <a:rPr lang="en-US" sz="2011">
                <a:solidFill>
                  <a:srgbClr val="000000"/>
                </a:solidFill>
                <a:latin typeface="Code Pro"/>
                <a:ea typeface="Code Pro"/>
                <a:cs typeface="Code Pro"/>
                <a:sym typeface="Code Pro"/>
              </a:rPr>
              <a:t> </a:t>
            </a:r>
            <a:r>
              <a:rPr lang="en-US" sz="2011" b="1">
                <a:solidFill>
                  <a:srgbClr val="642EC7"/>
                </a:solidFill>
                <a:latin typeface="Code Pro Bold"/>
                <a:ea typeface="Code Pro Bold"/>
                <a:cs typeface="Code Pro Bold"/>
                <a:sym typeface="Code Pro Bold"/>
              </a:rPr>
              <a:t>   elif my_list[mid] &lt; target_value:</a:t>
            </a:r>
          </a:p>
          <a:p>
            <a:pPr algn="l">
              <a:lnSpc>
                <a:spcPts val="2816"/>
              </a:lnSpc>
            </a:pPr>
            <a:r>
              <a:rPr lang="en-US" sz="2011" b="1">
                <a:solidFill>
                  <a:srgbClr val="642EC7"/>
                </a:solidFill>
                <a:latin typeface="Code Pro Bold"/>
                <a:ea typeface="Code Pro Bold"/>
                <a:cs typeface="Code Pro Bold"/>
                <a:sym typeface="Code Pro Bold"/>
              </a:rPr>
              <a:t>        low = mid + 1</a:t>
            </a:r>
          </a:p>
          <a:p>
            <a:pPr algn="l">
              <a:lnSpc>
                <a:spcPts val="2816"/>
              </a:lnSpc>
            </a:pPr>
            <a:r>
              <a:rPr lang="en-US" sz="2011">
                <a:solidFill>
                  <a:srgbClr val="000000"/>
                </a:solidFill>
                <a:latin typeface="Code Pro"/>
                <a:ea typeface="Code Pro"/>
                <a:cs typeface="Code Pro"/>
                <a:sym typeface="Code Pro"/>
              </a:rPr>
              <a:t>    else:</a:t>
            </a:r>
          </a:p>
          <a:p>
            <a:pPr algn="l">
              <a:lnSpc>
                <a:spcPts val="2816"/>
              </a:lnSpc>
            </a:pPr>
            <a:r>
              <a:rPr lang="en-US" sz="2011">
                <a:solidFill>
                  <a:srgbClr val="000000"/>
                </a:solidFill>
                <a:latin typeface="Code Pro"/>
                <a:ea typeface="Code Pro"/>
                <a:cs typeface="Code Pro"/>
                <a:sym typeface="Code Pro"/>
              </a:rPr>
              <a:t>        high = mid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if found: </a:t>
            </a:r>
          </a:p>
          <a:p>
            <a:pPr algn="l">
              <a:lnSpc>
                <a:spcPts val="2816"/>
              </a:lnSpc>
            </a:pPr>
            <a:r>
              <a:rPr lang="en-US" sz="2011">
                <a:solidFill>
                  <a:srgbClr val="000000"/>
                </a:solidFill>
                <a:latin typeface="Code Pro"/>
                <a:ea typeface="Code Pro"/>
                <a:cs typeface="Code Pro"/>
                <a:sym typeface="Code Pro"/>
              </a:rPr>
              <a:t>     print(“Item found”)</a:t>
            </a:r>
          </a:p>
          <a:p>
            <a:pPr algn="l">
              <a:lnSpc>
                <a:spcPts val="2816"/>
              </a:lnSpc>
            </a:pPr>
            <a:r>
              <a:rPr lang="en-US" sz="2011">
                <a:solidFill>
                  <a:srgbClr val="000000"/>
                </a:solidFill>
                <a:latin typeface="Code Pro"/>
                <a:ea typeface="Code Pro"/>
                <a:cs typeface="Code Pro"/>
                <a:sym typeface="Code Pro"/>
              </a:rPr>
              <a:t>else:</a:t>
            </a:r>
          </a:p>
          <a:p>
            <a:pPr algn="l">
              <a:lnSpc>
                <a:spcPts val="2816"/>
              </a:lnSpc>
            </a:pPr>
            <a:r>
              <a:rPr lang="en-US" sz="2011">
                <a:solidFill>
                  <a:srgbClr val="000000"/>
                </a:solidFill>
                <a:latin typeface="Code Pro"/>
                <a:ea typeface="Code Pro"/>
                <a:cs typeface="Code Pro"/>
                <a:sym typeface="Code Pro"/>
              </a:rPr>
              <a:t>     print(“Item not found”)</a:t>
            </a:r>
          </a:p>
        </p:txBody>
      </p:sp>
      <p:sp>
        <p:nvSpPr>
          <p:cNvPr id="37" name="TextBox 37"/>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23.2 Binary Search</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a:solidFill>
                  <a:srgbClr val="000000"/>
                </a:solidFill>
                <a:latin typeface="Code Pro"/>
                <a:ea typeface="Code Pro"/>
                <a:cs typeface="Code Pro"/>
                <a:sym typeface="Code Pro"/>
              </a:rPr>
              <a:t>    if root is None:</a:t>
            </a:r>
          </a:p>
          <a:p>
            <a:pPr algn="l">
              <a:lnSpc>
                <a:spcPts val="2100"/>
              </a:lnSpc>
            </a:pPr>
            <a:r>
              <a:rPr lang="en-US" sz="1500">
                <a:solidFill>
                  <a:srgbClr val="000000"/>
                </a:solidFill>
                <a:latin typeface="Code Pro"/>
                <a:ea typeface="Code Pro"/>
                <a:cs typeface="Code Pro"/>
                <a:sym typeface="Code Pro"/>
              </a:rPr>
              <a:t>        return Node(value)</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while True:</a:t>
            </a:r>
          </a:p>
          <a:p>
            <a:pPr algn="l">
              <a:lnSpc>
                <a:spcPts val="2100"/>
              </a:lnSpc>
            </a:pPr>
            <a:r>
              <a:rPr lang="en-US" sz="1500">
                <a:solidFill>
                  <a:srgbClr val="000000"/>
                </a:solidFill>
                <a:latin typeface="Code Pro"/>
                <a:ea typeface="Code Pro"/>
                <a:cs typeface="Code Pro"/>
                <a:sym typeface="Code Pro"/>
              </a:rPr>
              <a:t>        if value &lt; current.data:</a:t>
            </a:r>
          </a:p>
          <a:p>
            <a:pPr algn="l">
              <a:lnSpc>
                <a:spcPts val="2100"/>
              </a:lnSpc>
            </a:pPr>
            <a:r>
              <a:rPr lang="en-US" sz="1500">
                <a:solidFill>
                  <a:srgbClr val="000000"/>
                </a:solidFill>
                <a:latin typeface="Code Pro"/>
                <a:ea typeface="Code Pro"/>
                <a:cs typeface="Code Pro"/>
                <a:sym typeface="Code Pro"/>
              </a:rPr>
              <a:t>            if current.left is not None:</a:t>
            </a:r>
          </a:p>
          <a:p>
            <a:pPr algn="l">
              <a:lnSpc>
                <a:spcPts val="2100"/>
              </a:lnSpc>
            </a:pPr>
            <a:r>
              <a:rPr lang="en-US" sz="1500">
                <a:solidFill>
                  <a:srgbClr val="000000"/>
                </a:solidFill>
                <a:latin typeface="Code Pro"/>
                <a:ea typeface="Code Pro"/>
                <a:cs typeface="Code Pro"/>
                <a:sym typeface="Code Pro"/>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b="1">
                <a:solidFill>
                  <a:srgbClr val="642EC7"/>
                </a:solidFill>
                <a:latin typeface="Code Pro Bold"/>
                <a:ea typeface="Code Pro Bold"/>
                <a:cs typeface="Code Pro Bold"/>
                <a:sym typeface="Code Pro Bold"/>
              </a:rPr>
              <a:t>for value in values_to_add:</a:t>
            </a:r>
          </a:p>
          <a:p>
            <a:pPr algn="l">
              <a:lnSpc>
                <a:spcPts val="2100"/>
              </a:lnSpc>
            </a:pPr>
            <a:r>
              <a:rPr lang="en-US" sz="1500" b="1">
                <a:solidFill>
                  <a:srgbClr val="642EC7"/>
                </a:solidFill>
                <a:latin typeface="Code Pro Bold"/>
                <a:ea typeface="Code Pro Bold"/>
                <a:cs typeface="Code Pro Bold"/>
                <a:sym typeface="Code Pro Bold"/>
              </a:rPr>
              <a:t>    binary_tree_root = add_node(binary_tree_root, value)</a:t>
            </a:r>
          </a:p>
        </p:txBody>
      </p:sp>
      <p:sp>
        <p:nvSpPr>
          <p:cNvPr id="14" name="AutoShape 14"/>
          <p:cNvSpPr/>
          <p:nvPr/>
        </p:nvSpPr>
        <p:spPr>
          <a:xfrm flipV="1">
            <a:off x="2704669" y="2389957"/>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40184" y="2401736"/>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409223" y="1920615"/>
            <a:ext cx="757428" cy="7574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435928" y="2095202"/>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G</a:t>
            </a:r>
          </a:p>
        </p:txBody>
      </p:sp>
      <p:sp>
        <p:nvSpPr>
          <p:cNvPr id="20" name="TextBox 20"/>
          <p:cNvSpPr txBox="1"/>
          <p:nvPr/>
        </p:nvSpPr>
        <p:spPr>
          <a:xfrm>
            <a:off x="2860326"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21" name="TextBox 21"/>
          <p:cNvSpPr txBox="1"/>
          <p:nvPr/>
        </p:nvSpPr>
        <p:spPr>
          <a:xfrm>
            <a:off x="6154327"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22" name="AutoShape 22"/>
          <p:cNvSpPr/>
          <p:nvPr/>
        </p:nvSpPr>
        <p:spPr>
          <a:xfrm flipV="1">
            <a:off x="1091825" y="4057877"/>
            <a:ext cx="1458989" cy="1170601"/>
          </a:xfrm>
          <a:prstGeom prst="line">
            <a:avLst/>
          </a:prstGeom>
          <a:ln w="19050" cap="flat">
            <a:solidFill>
              <a:srgbClr val="000000"/>
            </a:solidFill>
            <a:prstDash val="solid"/>
            <a:headEnd type="none" w="sm" len="sm"/>
            <a:tailEnd type="none" w="sm" len="sm"/>
          </a:ln>
        </p:spPr>
        <p:txBody>
          <a:bodyPr/>
          <a:lstStyle/>
          <a:p>
            <a:endParaRPr lang="en-PH"/>
          </a:p>
        </p:txBody>
      </p:sp>
      <p:sp>
        <p:nvSpPr>
          <p:cNvPr id="23" name="AutoShape 23"/>
          <p:cNvSpPr/>
          <p:nvPr/>
        </p:nvSpPr>
        <p:spPr>
          <a:xfrm flipH="1" flipV="1">
            <a:off x="2953506" y="4067266"/>
            <a:ext cx="1526534" cy="1081041"/>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24" name="Group 24"/>
          <p:cNvGrpSpPr/>
          <p:nvPr/>
        </p:nvGrpSpPr>
        <p:grpSpPr>
          <a:xfrm>
            <a:off x="2450556" y="3683755"/>
            <a:ext cx="603759" cy="603759"/>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7" name="TextBox 27"/>
          <p:cNvSpPr txBox="1"/>
          <p:nvPr/>
        </p:nvSpPr>
        <p:spPr>
          <a:xfrm>
            <a:off x="2471843" y="3824717"/>
            <a:ext cx="561185"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D</a:t>
            </a:r>
          </a:p>
        </p:txBody>
      </p:sp>
      <p:sp>
        <p:nvSpPr>
          <p:cNvPr id="28" name="TextBox 28"/>
          <p:cNvSpPr txBox="1"/>
          <p:nvPr/>
        </p:nvSpPr>
        <p:spPr>
          <a:xfrm>
            <a:off x="764470" y="5199902"/>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29" name="TextBox 29"/>
          <p:cNvSpPr txBox="1"/>
          <p:nvPr/>
        </p:nvSpPr>
        <p:spPr>
          <a:xfrm>
            <a:off x="4133226" y="5199902"/>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30" name="TextBox 30"/>
          <p:cNvSpPr txBox="1"/>
          <p:nvPr/>
        </p:nvSpPr>
        <p:spPr>
          <a:xfrm>
            <a:off x="1215902" y="43653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left</a:t>
            </a:r>
          </a:p>
        </p:txBody>
      </p:sp>
      <p:sp>
        <p:nvSpPr>
          <p:cNvPr id="31" name="TextBox 31"/>
          <p:cNvSpPr txBox="1"/>
          <p:nvPr/>
        </p:nvSpPr>
        <p:spPr>
          <a:xfrm>
            <a:off x="3841609" y="43653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right</a:t>
            </a:r>
          </a:p>
        </p:txBody>
      </p:sp>
      <p:sp>
        <p:nvSpPr>
          <p:cNvPr id="32" name="AutoShape 32"/>
          <p:cNvSpPr/>
          <p:nvPr/>
        </p:nvSpPr>
        <p:spPr>
          <a:xfrm flipV="1">
            <a:off x="5463670" y="3973380"/>
            <a:ext cx="1490302" cy="1195725"/>
          </a:xfrm>
          <a:prstGeom prst="line">
            <a:avLst/>
          </a:prstGeom>
          <a:ln w="19050" cap="flat">
            <a:solidFill>
              <a:srgbClr val="000000"/>
            </a:solidFill>
            <a:prstDash val="solid"/>
            <a:headEnd type="none" w="sm" len="sm"/>
            <a:tailEnd type="none" w="sm" len="sm"/>
          </a:ln>
        </p:spPr>
        <p:txBody>
          <a:bodyPr/>
          <a:lstStyle/>
          <a:p>
            <a:endParaRPr lang="en-PH"/>
          </a:p>
        </p:txBody>
      </p:sp>
      <p:sp>
        <p:nvSpPr>
          <p:cNvPr id="33" name="AutoShape 33"/>
          <p:cNvSpPr/>
          <p:nvPr/>
        </p:nvSpPr>
        <p:spPr>
          <a:xfrm flipH="1" flipV="1">
            <a:off x="7365307" y="3982971"/>
            <a:ext cx="1559297" cy="1104242"/>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34" name="Group 34"/>
          <p:cNvGrpSpPr/>
          <p:nvPr/>
        </p:nvGrpSpPr>
        <p:grpSpPr>
          <a:xfrm>
            <a:off x="6851562" y="3591229"/>
            <a:ext cx="616717" cy="61671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6" name="TextBox 3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37" name="TextBox 37"/>
          <p:cNvSpPr txBox="1"/>
          <p:nvPr/>
        </p:nvSpPr>
        <p:spPr>
          <a:xfrm>
            <a:off x="6873306" y="3735830"/>
            <a:ext cx="573230"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J</a:t>
            </a:r>
          </a:p>
        </p:txBody>
      </p:sp>
      <p:sp>
        <p:nvSpPr>
          <p:cNvPr id="38" name="TextBox 38"/>
          <p:cNvSpPr txBox="1"/>
          <p:nvPr/>
        </p:nvSpPr>
        <p:spPr>
          <a:xfrm>
            <a:off x="5129289" y="5140530"/>
            <a:ext cx="668762"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None</a:t>
            </a:r>
          </a:p>
        </p:txBody>
      </p:sp>
      <p:sp>
        <p:nvSpPr>
          <p:cNvPr id="39" name="TextBox 39"/>
          <p:cNvSpPr txBox="1"/>
          <p:nvPr/>
        </p:nvSpPr>
        <p:spPr>
          <a:xfrm>
            <a:off x="8570347" y="5140530"/>
            <a:ext cx="668762"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None</a:t>
            </a:r>
          </a:p>
        </p:txBody>
      </p:sp>
      <p:sp>
        <p:nvSpPr>
          <p:cNvPr id="40" name="TextBox 40"/>
          <p:cNvSpPr txBox="1"/>
          <p:nvPr/>
        </p:nvSpPr>
        <p:spPr>
          <a:xfrm>
            <a:off x="5590410" y="4288078"/>
            <a:ext cx="668762"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left</a:t>
            </a:r>
          </a:p>
        </p:txBody>
      </p:sp>
      <p:sp>
        <p:nvSpPr>
          <p:cNvPr id="41" name="TextBox 41"/>
          <p:cNvSpPr txBox="1"/>
          <p:nvPr/>
        </p:nvSpPr>
        <p:spPr>
          <a:xfrm>
            <a:off x="8272471" y="4288078"/>
            <a:ext cx="668762"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right</a:t>
            </a:r>
          </a:p>
        </p:txBody>
      </p:sp>
      <p:sp>
        <p:nvSpPr>
          <p:cNvPr id="42" name="TextBox 42"/>
          <p:cNvSpPr txBox="1"/>
          <p:nvPr/>
        </p:nvSpPr>
        <p:spPr>
          <a:xfrm>
            <a:off x="4101547" y="6759988"/>
            <a:ext cx="1362124"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value = “B”</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b="1">
                <a:solidFill>
                  <a:srgbClr val="642EC7"/>
                </a:solidFill>
                <a:latin typeface="Code Pro Bold"/>
                <a:ea typeface="Code Pro Bold"/>
                <a:cs typeface="Code Pro Bold"/>
                <a:sym typeface="Code Pro Bold"/>
              </a:rPr>
              <a:t>    if root is None:</a:t>
            </a:r>
          </a:p>
          <a:p>
            <a:pPr algn="l">
              <a:lnSpc>
                <a:spcPts val="2100"/>
              </a:lnSpc>
            </a:pPr>
            <a:r>
              <a:rPr lang="en-US" sz="1500" b="1">
                <a:solidFill>
                  <a:srgbClr val="642EC7"/>
                </a:solidFill>
                <a:latin typeface="Code Pro Bold"/>
                <a:ea typeface="Code Pro Bold"/>
                <a:cs typeface="Code Pro Bold"/>
                <a:sym typeface="Code Pro Bold"/>
              </a:rPr>
              <a:t>        return Node(value)</a:t>
            </a:r>
          </a:p>
          <a:p>
            <a:pPr algn="l">
              <a:lnSpc>
                <a:spcPts val="2100"/>
              </a:lnSpc>
            </a:pPr>
            <a:r>
              <a:rPr lang="en-US" sz="1500" b="1">
                <a:solidFill>
                  <a:srgbClr val="642EC7"/>
                </a:solidFill>
                <a:latin typeface="Code Pro Bold"/>
                <a:ea typeface="Code Pro Bold"/>
                <a:cs typeface="Code Pro Bold"/>
                <a:sym typeface="Code Pro Bold"/>
              </a:rPr>
              <a:t>    </a:t>
            </a:r>
          </a:p>
          <a:p>
            <a:pPr algn="l">
              <a:lnSpc>
                <a:spcPts val="2100"/>
              </a:lnSpc>
            </a:pPr>
            <a:r>
              <a:rPr lang="en-US" sz="1500" b="1">
                <a:solidFill>
                  <a:srgbClr val="642EC7"/>
                </a:solidFill>
                <a:latin typeface="Code Pro Bold"/>
                <a:ea typeface="Code Pro Bold"/>
                <a:cs typeface="Code Pro Bold"/>
                <a:sym typeface="Code Pro Bold"/>
              </a:rPr>
              <a:t>    current = root</a:t>
            </a:r>
          </a:p>
          <a:p>
            <a:pPr algn="l">
              <a:lnSpc>
                <a:spcPts val="2100"/>
              </a:lnSpc>
            </a:pPr>
            <a:r>
              <a:rPr lang="en-US" sz="1500">
                <a:solidFill>
                  <a:srgbClr val="000000"/>
                </a:solidFill>
                <a:latin typeface="Code Pro"/>
                <a:ea typeface="Code Pro"/>
                <a:cs typeface="Code Pro"/>
                <a:sym typeface="Code Pro"/>
              </a:rPr>
              <a:t>    while True:</a:t>
            </a:r>
          </a:p>
          <a:p>
            <a:pPr algn="l">
              <a:lnSpc>
                <a:spcPts val="2100"/>
              </a:lnSpc>
            </a:pPr>
            <a:r>
              <a:rPr lang="en-US" sz="1500">
                <a:solidFill>
                  <a:srgbClr val="000000"/>
                </a:solidFill>
                <a:latin typeface="Code Pro"/>
                <a:ea typeface="Code Pro"/>
                <a:cs typeface="Code Pro"/>
                <a:sym typeface="Code Pro"/>
              </a:rPr>
              <a:t>        if value &lt; current.data:</a:t>
            </a:r>
          </a:p>
          <a:p>
            <a:pPr algn="l">
              <a:lnSpc>
                <a:spcPts val="2100"/>
              </a:lnSpc>
            </a:pPr>
            <a:r>
              <a:rPr lang="en-US" sz="1500">
                <a:solidFill>
                  <a:srgbClr val="000000"/>
                </a:solidFill>
                <a:latin typeface="Code Pro"/>
                <a:ea typeface="Code Pro"/>
                <a:cs typeface="Code Pro"/>
                <a:sym typeface="Code Pro"/>
              </a:rPr>
              <a:t>            if current.left is not None:</a:t>
            </a:r>
          </a:p>
          <a:p>
            <a:pPr algn="l">
              <a:lnSpc>
                <a:spcPts val="2100"/>
              </a:lnSpc>
            </a:pPr>
            <a:r>
              <a:rPr lang="en-US" sz="1500">
                <a:solidFill>
                  <a:srgbClr val="000000"/>
                </a:solidFill>
                <a:latin typeface="Code Pro"/>
                <a:ea typeface="Code Pro"/>
                <a:cs typeface="Code Pro"/>
                <a:sym typeface="Code Pro"/>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704669" y="2389957"/>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40184" y="2401736"/>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409223" y="1920615"/>
            <a:ext cx="757428" cy="7574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435928" y="2095202"/>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G</a:t>
            </a:r>
          </a:p>
        </p:txBody>
      </p:sp>
      <p:sp>
        <p:nvSpPr>
          <p:cNvPr id="20" name="TextBox 20"/>
          <p:cNvSpPr txBox="1"/>
          <p:nvPr/>
        </p:nvSpPr>
        <p:spPr>
          <a:xfrm>
            <a:off x="2860326"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21" name="TextBox 21"/>
          <p:cNvSpPr txBox="1"/>
          <p:nvPr/>
        </p:nvSpPr>
        <p:spPr>
          <a:xfrm>
            <a:off x="6154327"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22" name="AutoShape 22"/>
          <p:cNvSpPr/>
          <p:nvPr/>
        </p:nvSpPr>
        <p:spPr>
          <a:xfrm flipV="1">
            <a:off x="1091825" y="4057877"/>
            <a:ext cx="1458989" cy="1170601"/>
          </a:xfrm>
          <a:prstGeom prst="line">
            <a:avLst/>
          </a:prstGeom>
          <a:ln w="19050" cap="flat">
            <a:solidFill>
              <a:srgbClr val="000000"/>
            </a:solidFill>
            <a:prstDash val="solid"/>
            <a:headEnd type="none" w="sm" len="sm"/>
            <a:tailEnd type="none" w="sm" len="sm"/>
          </a:ln>
        </p:spPr>
        <p:txBody>
          <a:bodyPr/>
          <a:lstStyle/>
          <a:p>
            <a:endParaRPr lang="en-PH"/>
          </a:p>
        </p:txBody>
      </p:sp>
      <p:sp>
        <p:nvSpPr>
          <p:cNvPr id="23" name="AutoShape 23"/>
          <p:cNvSpPr/>
          <p:nvPr/>
        </p:nvSpPr>
        <p:spPr>
          <a:xfrm flipH="1" flipV="1">
            <a:off x="2953506" y="4067266"/>
            <a:ext cx="1526534" cy="1081041"/>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24" name="Group 24"/>
          <p:cNvGrpSpPr/>
          <p:nvPr/>
        </p:nvGrpSpPr>
        <p:grpSpPr>
          <a:xfrm>
            <a:off x="2450556" y="3683755"/>
            <a:ext cx="603759" cy="603759"/>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7" name="TextBox 27"/>
          <p:cNvSpPr txBox="1"/>
          <p:nvPr/>
        </p:nvSpPr>
        <p:spPr>
          <a:xfrm>
            <a:off x="2471843" y="3824717"/>
            <a:ext cx="561185"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D</a:t>
            </a:r>
          </a:p>
        </p:txBody>
      </p:sp>
      <p:sp>
        <p:nvSpPr>
          <p:cNvPr id="28" name="TextBox 28"/>
          <p:cNvSpPr txBox="1"/>
          <p:nvPr/>
        </p:nvSpPr>
        <p:spPr>
          <a:xfrm>
            <a:off x="764470" y="5199902"/>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29" name="TextBox 29"/>
          <p:cNvSpPr txBox="1"/>
          <p:nvPr/>
        </p:nvSpPr>
        <p:spPr>
          <a:xfrm>
            <a:off x="4133226" y="5199902"/>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30" name="TextBox 30"/>
          <p:cNvSpPr txBox="1"/>
          <p:nvPr/>
        </p:nvSpPr>
        <p:spPr>
          <a:xfrm>
            <a:off x="1215902" y="43653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left</a:t>
            </a:r>
          </a:p>
        </p:txBody>
      </p:sp>
      <p:sp>
        <p:nvSpPr>
          <p:cNvPr id="31" name="TextBox 31"/>
          <p:cNvSpPr txBox="1"/>
          <p:nvPr/>
        </p:nvSpPr>
        <p:spPr>
          <a:xfrm>
            <a:off x="3841609" y="43653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right</a:t>
            </a:r>
          </a:p>
        </p:txBody>
      </p:sp>
      <p:sp>
        <p:nvSpPr>
          <p:cNvPr id="32" name="AutoShape 32"/>
          <p:cNvSpPr/>
          <p:nvPr/>
        </p:nvSpPr>
        <p:spPr>
          <a:xfrm flipV="1">
            <a:off x="5463670" y="3973380"/>
            <a:ext cx="1490302" cy="1195725"/>
          </a:xfrm>
          <a:prstGeom prst="line">
            <a:avLst/>
          </a:prstGeom>
          <a:ln w="19050" cap="flat">
            <a:solidFill>
              <a:srgbClr val="000000"/>
            </a:solidFill>
            <a:prstDash val="solid"/>
            <a:headEnd type="none" w="sm" len="sm"/>
            <a:tailEnd type="none" w="sm" len="sm"/>
          </a:ln>
        </p:spPr>
        <p:txBody>
          <a:bodyPr/>
          <a:lstStyle/>
          <a:p>
            <a:endParaRPr lang="en-PH"/>
          </a:p>
        </p:txBody>
      </p:sp>
      <p:sp>
        <p:nvSpPr>
          <p:cNvPr id="33" name="AutoShape 33"/>
          <p:cNvSpPr/>
          <p:nvPr/>
        </p:nvSpPr>
        <p:spPr>
          <a:xfrm flipH="1" flipV="1">
            <a:off x="7365307" y="3982971"/>
            <a:ext cx="1559297" cy="1104242"/>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34" name="Group 34"/>
          <p:cNvGrpSpPr/>
          <p:nvPr/>
        </p:nvGrpSpPr>
        <p:grpSpPr>
          <a:xfrm>
            <a:off x="6851562" y="3591229"/>
            <a:ext cx="616717" cy="61671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6" name="TextBox 3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37" name="TextBox 37"/>
          <p:cNvSpPr txBox="1"/>
          <p:nvPr/>
        </p:nvSpPr>
        <p:spPr>
          <a:xfrm>
            <a:off x="6873306" y="3735830"/>
            <a:ext cx="573230"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J</a:t>
            </a:r>
          </a:p>
        </p:txBody>
      </p:sp>
      <p:sp>
        <p:nvSpPr>
          <p:cNvPr id="38" name="TextBox 38"/>
          <p:cNvSpPr txBox="1"/>
          <p:nvPr/>
        </p:nvSpPr>
        <p:spPr>
          <a:xfrm>
            <a:off x="5129289" y="5140530"/>
            <a:ext cx="668762"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None</a:t>
            </a:r>
          </a:p>
        </p:txBody>
      </p:sp>
      <p:sp>
        <p:nvSpPr>
          <p:cNvPr id="39" name="TextBox 39"/>
          <p:cNvSpPr txBox="1"/>
          <p:nvPr/>
        </p:nvSpPr>
        <p:spPr>
          <a:xfrm>
            <a:off x="8570347" y="5140530"/>
            <a:ext cx="668762"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None</a:t>
            </a:r>
          </a:p>
        </p:txBody>
      </p:sp>
      <p:sp>
        <p:nvSpPr>
          <p:cNvPr id="40" name="TextBox 40"/>
          <p:cNvSpPr txBox="1"/>
          <p:nvPr/>
        </p:nvSpPr>
        <p:spPr>
          <a:xfrm>
            <a:off x="5590410" y="4288078"/>
            <a:ext cx="668762"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left</a:t>
            </a:r>
          </a:p>
        </p:txBody>
      </p:sp>
      <p:sp>
        <p:nvSpPr>
          <p:cNvPr id="41" name="TextBox 41"/>
          <p:cNvSpPr txBox="1"/>
          <p:nvPr/>
        </p:nvSpPr>
        <p:spPr>
          <a:xfrm>
            <a:off x="8272471" y="4288078"/>
            <a:ext cx="668762"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right</a:t>
            </a:r>
          </a:p>
        </p:txBody>
      </p:sp>
      <p:sp>
        <p:nvSpPr>
          <p:cNvPr id="42" name="TextBox 42"/>
          <p:cNvSpPr txBox="1"/>
          <p:nvPr/>
        </p:nvSpPr>
        <p:spPr>
          <a:xfrm>
            <a:off x="4101547" y="6759988"/>
            <a:ext cx="1362124"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value = “B”</a:t>
            </a:r>
          </a:p>
        </p:txBody>
      </p:sp>
      <p:sp>
        <p:nvSpPr>
          <p:cNvPr id="43" name="TextBox 43"/>
          <p:cNvSpPr txBox="1"/>
          <p:nvPr/>
        </p:nvSpPr>
        <p:spPr>
          <a:xfrm>
            <a:off x="3900280" y="726237"/>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44" name="Freeform 44"/>
          <p:cNvSpPr/>
          <p:nvPr/>
        </p:nvSpPr>
        <p:spPr>
          <a:xfrm rot="5400000">
            <a:off x="4436858" y="1335919"/>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b="1">
                <a:solidFill>
                  <a:srgbClr val="642EC7"/>
                </a:solidFill>
                <a:latin typeface="Code Pro Bold"/>
                <a:ea typeface="Code Pro Bold"/>
                <a:cs typeface="Code Pro Bold"/>
                <a:sym typeface="Code Pro Bold"/>
              </a:rPr>
              <a:t>  </a:t>
            </a:r>
            <a:r>
              <a:rPr lang="en-US" sz="1500">
                <a:solidFill>
                  <a:srgbClr val="2D3240"/>
                </a:solidFill>
                <a:latin typeface="Code Pro"/>
                <a:ea typeface="Code Pro"/>
                <a:cs typeface="Code Pro"/>
                <a:sym typeface="Code Pro"/>
              </a:rPr>
              <a:t>  if root is None:</a:t>
            </a:r>
          </a:p>
          <a:p>
            <a:pPr algn="l">
              <a:lnSpc>
                <a:spcPts val="2100"/>
              </a:lnSpc>
            </a:pPr>
            <a:r>
              <a:rPr lang="en-US" sz="1500">
                <a:solidFill>
                  <a:srgbClr val="2D3240"/>
                </a:solidFill>
                <a:latin typeface="Code Pro"/>
                <a:ea typeface="Code Pro"/>
                <a:cs typeface="Code Pro"/>
                <a:sym typeface="Code Pro"/>
              </a:rPr>
              <a:t>        return Node(value)</a:t>
            </a:r>
          </a:p>
          <a:p>
            <a:pPr algn="l">
              <a:lnSpc>
                <a:spcPts val="2100"/>
              </a:lnSpc>
            </a:pPr>
            <a:r>
              <a:rPr lang="en-US" sz="1500">
                <a:solidFill>
                  <a:srgbClr val="2D3240"/>
                </a:solidFill>
                <a:latin typeface="Code Pro"/>
                <a:ea typeface="Code Pro"/>
                <a:cs typeface="Code Pro"/>
                <a:sym typeface="Code Pro"/>
              </a:rPr>
              <a:t>    </a:t>
            </a:r>
          </a:p>
          <a:p>
            <a:pPr algn="l">
              <a:lnSpc>
                <a:spcPts val="2100"/>
              </a:lnSpc>
            </a:pPr>
            <a:r>
              <a:rPr lang="en-US" sz="1500">
                <a:solidFill>
                  <a:srgbClr val="2D324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a:t>
            </a:r>
            <a:r>
              <a:rPr lang="en-US" sz="1500" b="1">
                <a:solidFill>
                  <a:srgbClr val="642EC7"/>
                </a:solidFill>
                <a:latin typeface="Code Pro Bold"/>
                <a:ea typeface="Code Pro Bold"/>
                <a:cs typeface="Code Pro Bold"/>
                <a:sym typeface="Code Pro Bold"/>
              </a:rPr>
              <a:t>while True:</a:t>
            </a:r>
          </a:p>
          <a:p>
            <a:pPr algn="l">
              <a:lnSpc>
                <a:spcPts val="2100"/>
              </a:lnSpc>
            </a:pPr>
            <a:r>
              <a:rPr lang="en-US" sz="1500" b="1">
                <a:solidFill>
                  <a:srgbClr val="642EC7"/>
                </a:solidFill>
                <a:latin typeface="Code Pro Bold"/>
                <a:ea typeface="Code Pro Bold"/>
                <a:cs typeface="Code Pro Bold"/>
                <a:sym typeface="Code Pro Bold"/>
              </a:rPr>
              <a:t>        if value &lt; current.data:</a:t>
            </a:r>
          </a:p>
          <a:p>
            <a:pPr algn="l">
              <a:lnSpc>
                <a:spcPts val="2100"/>
              </a:lnSpc>
            </a:pPr>
            <a:r>
              <a:rPr lang="en-US" sz="1500" b="1">
                <a:solidFill>
                  <a:srgbClr val="642EC7"/>
                </a:solidFill>
                <a:latin typeface="Code Pro Bold"/>
                <a:ea typeface="Code Pro Bold"/>
                <a:cs typeface="Code Pro Bold"/>
                <a:sym typeface="Code Pro Bold"/>
              </a:rPr>
              <a:t>            if current.left is not None:</a:t>
            </a:r>
          </a:p>
          <a:p>
            <a:pPr algn="l">
              <a:lnSpc>
                <a:spcPts val="2100"/>
              </a:lnSpc>
            </a:pPr>
            <a:r>
              <a:rPr lang="en-US" sz="1500" b="1">
                <a:solidFill>
                  <a:srgbClr val="642EC7"/>
                </a:solidFill>
                <a:latin typeface="Code Pro Bold"/>
                <a:ea typeface="Code Pro Bold"/>
                <a:cs typeface="Code Pro Bold"/>
                <a:sym typeface="Code Pro Bold"/>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704669" y="2389957"/>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40184" y="2401736"/>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409223" y="1920615"/>
            <a:ext cx="757428" cy="7574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435928" y="2095202"/>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G</a:t>
            </a:r>
          </a:p>
        </p:txBody>
      </p:sp>
      <p:sp>
        <p:nvSpPr>
          <p:cNvPr id="20" name="TextBox 20"/>
          <p:cNvSpPr txBox="1"/>
          <p:nvPr/>
        </p:nvSpPr>
        <p:spPr>
          <a:xfrm>
            <a:off x="2860326"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21" name="TextBox 21"/>
          <p:cNvSpPr txBox="1"/>
          <p:nvPr/>
        </p:nvSpPr>
        <p:spPr>
          <a:xfrm>
            <a:off x="6154327"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22" name="AutoShape 22"/>
          <p:cNvSpPr/>
          <p:nvPr/>
        </p:nvSpPr>
        <p:spPr>
          <a:xfrm flipV="1">
            <a:off x="1091825" y="4057877"/>
            <a:ext cx="1458989" cy="1170601"/>
          </a:xfrm>
          <a:prstGeom prst="line">
            <a:avLst/>
          </a:prstGeom>
          <a:ln w="19050" cap="flat">
            <a:solidFill>
              <a:srgbClr val="000000"/>
            </a:solidFill>
            <a:prstDash val="solid"/>
            <a:headEnd type="none" w="sm" len="sm"/>
            <a:tailEnd type="none" w="sm" len="sm"/>
          </a:ln>
        </p:spPr>
        <p:txBody>
          <a:bodyPr/>
          <a:lstStyle/>
          <a:p>
            <a:endParaRPr lang="en-PH"/>
          </a:p>
        </p:txBody>
      </p:sp>
      <p:sp>
        <p:nvSpPr>
          <p:cNvPr id="23" name="AutoShape 23"/>
          <p:cNvSpPr/>
          <p:nvPr/>
        </p:nvSpPr>
        <p:spPr>
          <a:xfrm flipH="1" flipV="1">
            <a:off x="2953506" y="4067266"/>
            <a:ext cx="1526534" cy="1081041"/>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24" name="Group 24"/>
          <p:cNvGrpSpPr/>
          <p:nvPr/>
        </p:nvGrpSpPr>
        <p:grpSpPr>
          <a:xfrm>
            <a:off x="2450556" y="3683755"/>
            <a:ext cx="603759" cy="603759"/>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7" name="TextBox 27"/>
          <p:cNvSpPr txBox="1"/>
          <p:nvPr/>
        </p:nvSpPr>
        <p:spPr>
          <a:xfrm>
            <a:off x="2471843" y="3824717"/>
            <a:ext cx="561185"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D</a:t>
            </a:r>
          </a:p>
        </p:txBody>
      </p:sp>
      <p:sp>
        <p:nvSpPr>
          <p:cNvPr id="28" name="TextBox 28"/>
          <p:cNvSpPr txBox="1"/>
          <p:nvPr/>
        </p:nvSpPr>
        <p:spPr>
          <a:xfrm>
            <a:off x="764470" y="5199902"/>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29" name="TextBox 29"/>
          <p:cNvSpPr txBox="1"/>
          <p:nvPr/>
        </p:nvSpPr>
        <p:spPr>
          <a:xfrm>
            <a:off x="4133226" y="5199902"/>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30" name="TextBox 30"/>
          <p:cNvSpPr txBox="1"/>
          <p:nvPr/>
        </p:nvSpPr>
        <p:spPr>
          <a:xfrm>
            <a:off x="1215902" y="43653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left</a:t>
            </a:r>
          </a:p>
        </p:txBody>
      </p:sp>
      <p:sp>
        <p:nvSpPr>
          <p:cNvPr id="31" name="TextBox 31"/>
          <p:cNvSpPr txBox="1"/>
          <p:nvPr/>
        </p:nvSpPr>
        <p:spPr>
          <a:xfrm>
            <a:off x="3841609" y="43653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right</a:t>
            </a:r>
          </a:p>
        </p:txBody>
      </p:sp>
      <p:sp>
        <p:nvSpPr>
          <p:cNvPr id="32" name="AutoShape 32"/>
          <p:cNvSpPr/>
          <p:nvPr/>
        </p:nvSpPr>
        <p:spPr>
          <a:xfrm flipV="1">
            <a:off x="5463670" y="3973380"/>
            <a:ext cx="1490302" cy="1195725"/>
          </a:xfrm>
          <a:prstGeom prst="line">
            <a:avLst/>
          </a:prstGeom>
          <a:ln w="19050" cap="flat">
            <a:solidFill>
              <a:srgbClr val="000000"/>
            </a:solidFill>
            <a:prstDash val="solid"/>
            <a:headEnd type="none" w="sm" len="sm"/>
            <a:tailEnd type="none" w="sm" len="sm"/>
          </a:ln>
        </p:spPr>
        <p:txBody>
          <a:bodyPr/>
          <a:lstStyle/>
          <a:p>
            <a:endParaRPr lang="en-PH"/>
          </a:p>
        </p:txBody>
      </p:sp>
      <p:sp>
        <p:nvSpPr>
          <p:cNvPr id="33" name="AutoShape 33"/>
          <p:cNvSpPr/>
          <p:nvPr/>
        </p:nvSpPr>
        <p:spPr>
          <a:xfrm flipH="1" flipV="1">
            <a:off x="7365307" y="3982971"/>
            <a:ext cx="1559297" cy="1104242"/>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34" name="Group 34"/>
          <p:cNvGrpSpPr/>
          <p:nvPr/>
        </p:nvGrpSpPr>
        <p:grpSpPr>
          <a:xfrm>
            <a:off x="6851562" y="3591229"/>
            <a:ext cx="616717" cy="61671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6" name="TextBox 3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37" name="TextBox 37"/>
          <p:cNvSpPr txBox="1"/>
          <p:nvPr/>
        </p:nvSpPr>
        <p:spPr>
          <a:xfrm>
            <a:off x="6873306" y="3735830"/>
            <a:ext cx="573230"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J</a:t>
            </a:r>
          </a:p>
        </p:txBody>
      </p:sp>
      <p:sp>
        <p:nvSpPr>
          <p:cNvPr id="38" name="TextBox 38"/>
          <p:cNvSpPr txBox="1"/>
          <p:nvPr/>
        </p:nvSpPr>
        <p:spPr>
          <a:xfrm>
            <a:off x="5129289" y="5140530"/>
            <a:ext cx="668762"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None</a:t>
            </a:r>
          </a:p>
        </p:txBody>
      </p:sp>
      <p:sp>
        <p:nvSpPr>
          <p:cNvPr id="39" name="TextBox 39"/>
          <p:cNvSpPr txBox="1"/>
          <p:nvPr/>
        </p:nvSpPr>
        <p:spPr>
          <a:xfrm>
            <a:off x="8570347" y="5140530"/>
            <a:ext cx="668762"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None</a:t>
            </a:r>
          </a:p>
        </p:txBody>
      </p:sp>
      <p:sp>
        <p:nvSpPr>
          <p:cNvPr id="40" name="TextBox 40"/>
          <p:cNvSpPr txBox="1"/>
          <p:nvPr/>
        </p:nvSpPr>
        <p:spPr>
          <a:xfrm>
            <a:off x="5590410" y="4288078"/>
            <a:ext cx="668762"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left</a:t>
            </a:r>
          </a:p>
        </p:txBody>
      </p:sp>
      <p:sp>
        <p:nvSpPr>
          <p:cNvPr id="41" name="TextBox 41"/>
          <p:cNvSpPr txBox="1"/>
          <p:nvPr/>
        </p:nvSpPr>
        <p:spPr>
          <a:xfrm>
            <a:off x="8272471" y="4288078"/>
            <a:ext cx="668762"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right</a:t>
            </a:r>
          </a:p>
        </p:txBody>
      </p:sp>
      <p:sp>
        <p:nvSpPr>
          <p:cNvPr id="42" name="TextBox 42"/>
          <p:cNvSpPr txBox="1"/>
          <p:nvPr/>
        </p:nvSpPr>
        <p:spPr>
          <a:xfrm>
            <a:off x="4101547" y="6759988"/>
            <a:ext cx="1362124"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value = “B”</a:t>
            </a:r>
          </a:p>
        </p:txBody>
      </p:sp>
      <p:sp>
        <p:nvSpPr>
          <p:cNvPr id="43" name="TextBox 43"/>
          <p:cNvSpPr txBox="1"/>
          <p:nvPr/>
        </p:nvSpPr>
        <p:spPr>
          <a:xfrm>
            <a:off x="3900280" y="726237"/>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44" name="Freeform 44"/>
          <p:cNvSpPr/>
          <p:nvPr/>
        </p:nvSpPr>
        <p:spPr>
          <a:xfrm rot="5400000">
            <a:off x="4436858" y="1335919"/>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b="1">
                <a:solidFill>
                  <a:srgbClr val="642EC7"/>
                </a:solidFill>
                <a:latin typeface="Code Pro Bold"/>
                <a:ea typeface="Code Pro Bold"/>
                <a:cs typeface="Code Pro Bold"/>
                <a:sym typeface="Code Pro Bold"/>
              </a:rPr>
              <a:t>  </a:t>
            </a:r>
            <a:r>
              <a:rPr lang="en-US" sz="1500">
                <a:solidFill>
                  <a:srgbClr val="2D3240"/>
                </a:solidFill>
                <a:latin typeface="Code Pro"/>
                <a:ea typeface="Code Pro"/>
                <a:cs typeface="Code Pro"/>
                <a:sym typeface="Code Pro"/>
              </a:rPr>
              <a:t>  if root is None:</a:t>
            </a:r>
          </a:p>
          <a:p>
            <a:pPr algn="l">
              <a:lnSpc>
                <a:spcPts val="2100"/>
              </a:lnSpc>
            </a:pPr>
            <a:r>
              <a:rPr lang="en-US" sz="1500">
                <a:solidFill>
                  <a:srgbClr val="2D3240"/>
                </a:solidFill>
                <a:latin typeface="Code Pro"/>
                <a:ea typeface="Code Pro"/>
                <a:cs typeface="Code Pro"/>
                <a:sym typeface="Code Pro"/>
              </a:rPr>
              <a:t>        return Node(value)</a:t>
            </a:r>
          </a:p>
          <a:p>
            <a:pPr algn="l">
              <a:lnSpc>
                <a:spcPts val="2100"/>
              </a:lnSpc>
            </a:pPr>
            <a:r>
              <a:rPr lang="en-US" sz="1500">
                <a:solidFill>
                  <a:srgbClr val="2D3240"/>
                </a:solidFill>
                <a:latin typeface="Code Pro"/>
                <a:ea typeface="Code Pro"/>
                <a:cs typeface="Code Pro"/>
                <a:sym typeface="Code Pro"/>
              </a:rPr>
              <a:t>    </a:t>
            </a:r>
          </a:p>
          <a:p>
            <a:pPr algn="l">
              <a:lnSpc>
                <a:spcPts val="2100"/>
              </a:lnSpc>
            </a:pPr>
            <a:r>
              <a:rPr lang="en-US" sz="1500">
                <a:solidFill>
                  <a:srgbClr val="2D324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a:t>
            </a:r>
            <a:r>
              <a:rPr lang="en-US" sz="1500" b="1">
                <a:solidFill>
                  <a:srgbClr val="642EC7"/>
                </a:solidFill>
                <a:latin typeface="Code Pro Bold"/>
                <a:ea typeface="Code Pro Bold"/>
                <a:cs typeface="Code Pro Bold"/>
                <a:sym typeface="Code Pro Bold"/>
              </a:rPr>
              <a:t>while True:</a:t>
            </a:r>
          </a:p>
          <a:p>
            <a:pPr algn="l">
              <a:lnSpc>
                <a:spcPts val="2100"/>
              </a:lnSpc>
            </a:pPr>
            <a:r>
              <a:rPr lang="en-US" sz="1500" b="1">
                <a:solidFill>
                  <a:srgbClr val="642EC7"/>
                </a:solidFill>
                <a:latin typeface="Code Pro Bold"/>
                <a:ea typeface="Code Pro Bold"/>
                <a:cs typeface="Code Pro Bold"/>
                <a:sym typeface="Code Pro Bold"/>
              </a:rPr>
              <a:t>        if value &lt; current.data:</a:t>
            </a:r>
          </a:p>
          <a:p>
            <a:pPr algn="l">
              <a:lnSpc>
                <a:spcPts val="2100"/>
              </a:lnSpc>
            </a:pPr>
            <a:r>
              <a:rPr lang="en-US" sz="1500" b="1">
                <a:solidFill>
                  <a:srgbClr val="642EC7"/>
                </a:solidFill>
                <a:latin typeface="Code Pro Bold"/>
                <a:ea typeface="Code Pro Bold"/>
                <a:cs typeface="Code Pro Bold"/>
                <a:sym typeface="Code Pro Bold"/>
              </a:rPr>
              <a:t>            if current.left is not None:</a:t>
            </a:r>
          </a:p>
          <a:p>
            <a:pPr algn="l">
              <a:lnSpc>
                <a:spcPts val="2100"/>
              </a:lnSpc>
            </a:pPr>
            <a:r>
              <a:rPr lang="en-US" sz="1500" b="1">
                <a:solidFill>
                  <a:srgbClr val="642EC7"/>
                </a:solidFill>
                <a:latin typeface="Code Pro Bold"/>
                <a:ea typeface="Code Pro Bold"/>
                <a:cs typeface="Code Pro Bold"/>
                <a:sym typeface="Code Pro Bold"/>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704669" y="2389957"/>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40184" y="2401736"/>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409223" y="1920615"/>
            <a:ext cx="757428" cy="7574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435928" y="2095202"/>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G</a:t>
            </a:r>
          </a:p>
        </p:txBody>
      </p:sp>
      <p:sp>
        <p:nvSpPr>
          <p:cNvPr id="20" name="TextBox 20"/>
          <p:cNvSpPr txBox="1"/>
          <p:nvPr/>
        </p:nvSpPr>
        <p:spPr>
          <a:xfrm>
            <a:off x="2860326"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21" name="TextBox 21"/>
          <p:cNvSpPr txBox="1"/>
          <p:nvPr/>
        </p:nvSpPr>
        <p:spPr>
          <a:xfrm>
            <a:off x="6154327"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22" name="AutoShape 22"/>
          <p:cNvSpPr/>
          <p:nvPr/>
        </p:nvSpPr>
        <p:spPr>
          <a:xfrm flipV="1">
            <a:off x="1091825" y="4057877"/>
            <a:ext cx="1458989" cy="1170601"/>
          </a:xfrm>
          <a:prstGeom prst="line">
            <a:avLst/>
          </a:prstGeom>
          <a:ln w="19050" cap="flat">
            <a:solidFill>
              <a:srgbClr val="000000"/>
            </a:solidFill>
            <a:prstDash val="solid"/>
            <a:headEnd type="none" w="sm" len="sm"/>
            <a:tailEnd type="none" w="sm" len="sm"/>
          </a:ln>
        </p:spPr>
        <p:txBody>
          <a:bodyPr/>
          <a:lstStyle/>
          <a:p>
            <a:endParaRPr lang="en-PH"/>
          </a:p>
        </p:txBody>
      </p:sp>
      <p:sp>
        <p:nvSpPr>
          <p:cNvPr id="23" name="AutoShape 23"/>
          <p:cNvSpPr/>
          <p:nvPr/>
        </p:nvSpPr>
        <p:spPr>
          <a:xfrm flipH="1" flipV="1">
            <a:off x="2953506" y="4067266"/>
            <a:ext cx="1526534" cy="1081041"/>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24" name="Group 24"/>
          <p:cNvGrpSpPr/>
          <p:nvPr/>
        </p:nvGrpSpPr>
        <p:grpSpPr>
          <a:xfrm>
            <a:off x="2450556" y="3683755"/>
            <a:ext cx="603759" cy="603759"/>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7" name="TextBox 27"/>
          <p:cNvSpPr txBox="1"/>
          <p:nvPr/>
        </p:nvSpPr>
        <p:spPr>
          <a:xfrm>
            <a:off x="2471843" y="3824717"/>
            <a:ext cx="561185"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D</a:t>
            </a:r>
          </a:p>
        </p:txBody>
      </p:sp>
      <p:sp>
        <p:nvSpPr>
          <p:cNvPr id="28" name="TextBox 28"/>
          <p:cNvSpPr txBox="1"/>
          <p:nvPr/>
        </p:nvSpPr>
        <p:spPr>
          <a:xfrm>
            <a:off x="764470" y="5199902"/>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29" name="TextBox 29"/>
          <p:cNvSpPr txBox="1"/>
          <p:nvPr/>
        </p:nvSpPr>
        <p:spPr>
          <a:xfrm>
            <a:off x="4133226" y="5199902"/>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30" name="TextBox 30"/>
          <p:cNvSpPr txBox="1"/>
          <p:nvPr/>
        </p:nvSpPr>
        <p:spPr>
          <a:xfrm>
            <a:off x="1215902" y="43653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left</a:t>
            </a:r>
          </a:p>
        </p:txBody>
      </p:sp>
      <p:sp>
        <p:nvSpPr>
          <p:cNvPr id="31" name="TextBox 31"/>
          <p:cNvSpPr txBox="1"/>
          <p:nvPr/>
        </p:nvSpPr>
        <p:spPr>
          <a:xfrm>
            <a:off x="3841609" y="43653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right</a:t>
            </a:r>
          </a:p>
        </p:txBody>
      </p:sp>
      <p:sp>
        <p:nvSpPr>
          <p:cNvPr id="32" name="AutoShape 32"/>
          <p:cNvSpPr/>
          <p:nvPr/>
        </p:nvSpPr>
        <p:spPr>
          <a:xfrm flipV="1">
            <a:off x="5463670" y="3973380"/>
            <a:ext cx="1490302" cy="1195725"/>
          </a:xfrm>
          <a:prstGeom prst="line">
            <a:avLst/>
          </a:prstGeom>
          <a:ln w="19050" cap="flat">
            <a:solidFill>
              <a:srgbClr val="000000"/>
            </a:solidFill>
            <a:prstDash val="solid"/>
            <a:headEnd type="none" w="sm" len="sm"/>
            <a:tailEnd type="none" w="sm" len="sm"/>
          </a:ln>
        </p:spPr>
        <p:txBody>
          <a:bodyPr/>
          <a:lstStyle/>
          <a:p>
            <a:endParaRPr lang="en-PH"/>
          </a:p>
        </p:txBody>
      </p:sp>
      <p:sp>
        <p:nvSpPr>
          <p:cNvPr id="33" name="AutoShape 33"/>
          <p:cNvSpPr/>
          <p:nvPr/>
        </p:nvSpPr>
        <p:spPr>
          <a:xfrm flipH="1" flipV="1">
            <a:off x="7365307" y="3982971"/>
            <a:ext cx="1559297" cy="1104242"/>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34" name="Group 34"/>
          <p:cNvGrpSpPr/>
          <p:nvPr/>
        </p:nvGrpSpPr>
        <p:grpSpPr>
          <a:xfrm>
            <a:off x="6851562" y="3591229"/>
            <a:ext cx="616717" cy="61671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6" name="TextBox 3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37" name="TextBox 37"/>
          <p:cNvSpPr txBox="1"/>
          <p:nvPr/>
        </p:nvSpPr>
        <p:spPr>
          <a:xfrm>
            <a:off x="6873306" y="3735830"/>
            <a:ext cx="573230"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J</a:t>
            </a:r>
          </a:p>
        </p:txBody>
      </p:sp>
      <p:sp>
        <p:nvSpPr>
          <p:cNvPr id="38" name="TextBox 38"/>
          <p:cNvSpPr txBox="1"/>
          <p:nvPr/>
        </p:nvSpPr>
        <p:spPr>
          <a:xfrm>
            <a:off x="5129289" y="5140530"/>
            <a:ext cx="668762"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None</a:t>
            </a:r>
          </a:p>
        </p:txBody>
      </p:sp>
      <p:sp>
        <p:nvSpPr>
          <p:cNvPr id="39" name="TextBox 39"/>
          <p:cNvSpPr txBox="1"/>
          <p:nvPr/>
        </p:nvSpPr>
        <p:spPr>
          <a:xfrm>
            <a:off x="8570347" y="5140530"/>
            <a:ext cx="668762"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None</a:t>
            </a:r>
          </a:p>
        </p:txBody>
      </p:sp>
      <p:sp>
        <p:nvSpPr>
          <p:cNvPr id="40" name="TextBox 40"/>
          <p:cNvSpPr txBox="1"/>
          <p:nvPr/>
        </p:nvSpPr>
        <p:spPr>
          <a:xfrm>
            <a:off x="5590410" y="4288078"/>
            <a:ext cx="668762"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left</a:t>
            </a:r>
          </a:p>
        </p:txBody>
      </p:sp>
      <p:sp>
        <p:nvSpPr>
          <p:cNvPr id="41" name="TextBox 41"/>
          <p:cNvSpPr txBox="1"/>
          <p:nvPr/>
        </p:nvSpPr>
        <p:spPr>
          <a:xfrm>
            <a:off x="8272471" y="4288078"/>
            <a:ext cx="668762"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right</a:t>
            </a:r>
          </a:p>
        </p:txBody>
      </p:sp>
      <p:sp>
        <p:nvSpPr>
          <p:cNvPr id="42" name="TextBox 42"/>
          <p:cNvSpPr txBox="1"/>
          <p:nvPr/>
        </p:nvSpPr>
        <p:spPr>
          <a:xfrm>
            <a:off x="4101547" y="6759988"/>
            <a:ext cx="1362124"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value = “B”</a:t>
            </a:r>
          </a:p>
        </p:txBody>
      </p:sp>
      <p:sp>
        <p:nvSpPr>
          <p:cNvPr id="43" name="TextBox 43"/>
          <p:cNvSpPr txBox="1"/>
          <p:nvPr/>
        </p:nvSpPr>
        <p:spPr>
          <a:xfrm>
            <a:off x="1817013" y="2470328"/>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44" name="Freeform 44"/>
          <p:cNvSpPr/>
          <p:nvPr/>
        </p:nvSpPr>
        <p:spPr>
          <a:xfrm rot="5400000">
            <a:off x="2353590" y="3080009"/>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7782"/>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b="1">
                <a:solidFill>
                  <a:srgbClr val="642EC7"/>
                </a:solidFill>
                <a:latin typeface="Code Pro Bold"/>
                <a:ea typeface="Code Pro Bold"/>
                <a:cs typeface="Code Pro Bold"/>
                <a:sym typeface="Code Pro Bold"/>
              </a:rPr>
              <a:t>  </a:t>
            </a:r>
            <a:r>
              <a:rPr lang="en-US" sz="1500">
                <a:solidFill>
                  <a:srgbClr val="2D3240"/>
                </a:solidFill>
                <a:latin typeface="Code Pro"/>
                <a:ea typeface="Code Pro"/>
                <a:cs typeface="Code Pro"/>
                <a:sym typeface="Code Pro"/>
              </a:rPr>
              <a:t>  if root is None:</a:t>
            </a:r>
          </a:p>
          <a:p>
            <a:pPr algn="l">
              <a:lnSpc>
                <a:spcPts val="2100"/>
              </a:lnSpc>
            </a:pPr>
            <a:r>
              <a:rPr lang="en-US" sz="1500">
                <a:solidFill>
                  <a:srgbClr val="2D3240"/>
                </a:solidFill>
                <a:latin typeface="Code Pro"/>
                <a:ea typeface="Code Pro"/>
                <a:cs typeface="Code Pro"/>
                <a:sym typeface="Code Pro"/>
              </a:rPr>
              <a:t>        return Node(value)</a:t>
            </a:r>
          </a:p>
          <a:p>
            <a:pPr algn="l">
              <a:lnSpc>
                <a:spcPts val="2100"/>
              </a:lnSpc>
            </a:pPr>
            <a:r>
              <a:rPr lang="en-US" sz="1500">
                <a:solidFill>
                  <a:srgbClr val="2D3240"/>
                </a:solidFill>
                <a:latin typeface="Code Pro"/>
                <a:ea typeface="Code Pro"/>
                <a:cs typeface="Code Pro"/>
                <a:sym typeface="Code Pro"/>
              </a:rPr>
              <a:t>    </a:t>
            </a:r>
          </a:p>
          <a:p>
            <a:pPr algn="l">
              <a:lnSpc>
                <a:spcPts val="2100"/>
              </a:lnSpc>
            </a:pPr>
            <a:r>
              <a:rPr lang="en-US" sz="1500">
                <a:solidFill>
                  <a:srgbClr val="2D324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a:t>
            </a:r>
            <a:r>
              <a:rPr lang="en-US" sz="1500" b="1">
                <a:solidFill>
                  <a:srgbClr val="642EC7"/>
                </a:solidFill>
                <a:latin typeface="Code Pro Bold"/>
                <a:ea typeface="Code Pro Bold"/>
                <a:cs typeface="Code Pro Bold"/>
                <a:sym typeface="Code Pro Bold"/>
              </a:rPr>
              <a:t>while True:</a:t>
            </a:r>
          </a:p>
          <a:p>
            <a:pPr algn="l">
              <a:lnSpc>
                <a:spcPts val="2100"/>
              </a:lnSpc>
            </a:pPr>
            <a:r>
              <a:rPr lang="en-US" sz="1500" b="1">
                <a:solidFill>
                  <a:srgbClr val="642EC7"/>
                </a:solidFill>
                <a:latin typeface="Code Pro Bold"/>
                <a:ea typeface="Code Pro Bold"/>
                <a:cs typeface="Code Pro Bold"/>
                <a:sym typeface="Code Pro Bold"/>
              </a:rPr>
              <a:t>        if value &lt; current.data:</a:t>
            </a:r>
          </a:p>
          <a:p>
            <a:pPr algn="l">
              <a:lnSpc>
                <a:spcPts val="2100"/>
              </a:lnSpc>
            </a:pPr>
            <a:r>
              <a:rPr lang="en-US" sz="1500" b="1">
                <a:solidFill>
                  <a:srgbClr val="642EC7"/>
                </a:solidFill>
                <a:latin typeface="Code Pro Bold"/>
                <a:ea typeface="Code Pro Bold"/>
                <a:cs typeface="Code Pro Bold"/>
                <a:sym typeface="Code Pro Bold"/>
              </a:rPr>
              <a:t>            if current.left is not None:</a:t>
            </a:r>
          </a:p>
          <a:p>
            <a:pPr algn="l">
              <a:lnSpc>
                <a:spcPts val="2100"/>
              </a:lnSpc>
            </a:pPr>
            <a:r>
              <a:rPr lang="en-US" sz="1500" b="1">
                <a:solidFill>
                  <a:srgbClr val="642EC7"/>
                </a:solidFill>
                <a:latin typeface="Code Pro Bold"/>
                <a:ea typeface="Code Pro Bold"/>
                <a:cs typeface="Code Pro Bold"/>
                <a:sym typeface="Code Pro Bold"/>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704669" y="2389957"/>
            <a:ext cx="1830330" cy="1468542"/>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040184" y="2401736"/>
            <a:ext cx="1915067" cy="1356186"/>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409223" y="1920615"/>
            <a:ext cx="757428" cy="7574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435928" y="2095202"/>
            <a:ext cx="704018" cy="370153"/>
          </a:xfrm>
          <a:prstGeom prst="rect">
            <a:avLst/>
          </a:prstGeom>
        </p:spPr>
        <p:txBody>
          <a:bodyPr lIns="0" tIns="0" rIns="0" bIns="0" rtlCol="0" anchor="t">
            <a:spAutoFit/>
          </a:bodyPr>
          <a:lstStyle/>
          <a:p>
            <a:pPr algn="ctr">
              <a:lnSpc>
                <a:spcPts val="3071"/>
              </a:lnSpc>
              <a:spcBef>
                <a:spcPct val="0"/>
              </a:spcBef>
            </a:pPr>
            <a:r>
              <a:rPr lang="en-US" sz="2194" b="1">
                <a:solidFill>
                  <a:srgbClr val="000000"/>
                </a:solidFill>
                <a:latin typeface="Open Sans Bold"/>
                <a:ea typeface="Open Sans Bold"/>
                <a:cs typeface="Open Sans Bold"/>
                <a:sym typeface="Open Sans Bold"/>
              </a:rPr>
              <a:t>G</a:t>
            </a:r>
          </a:p>
        </p:txBody>
      </p:sp>
      <p:sp>
        <p:nvSpPr>
          <p:cNvPr id="20" name="TextBox 20"/>
          <p:cNvSpPr txBox="1"/>
          <p:nvPr/>
        </p:nvSpPr>
        <p:spPr>
          <a:xfrm>
            <a:off x="2860326"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left</a:t>
            </a:r>
          </a:p>
        </p:txBody>
      </p:sp>
      <p:sp>
        <p:nvSpPr>
          <p:cNvPr id="21" name="TextBox 21"/>
          <p:cNvSpPr txBox="1"/>
          <p:nvPr/>
        </p:nvSpPr>
        <p:spPr>
          <a:xfrm>
            <a:off x="6154327" y="2773451"/>
            <a:ext cx="821347" cy="370153"/>
          </a:xfrm>
          <a:prstGeom prst="rect">
            <a:avLst/>
          </a:prstGeom>
        </p:spPr>
        <p:txBody>
          <a:bodyPr lIns="0" tIns="0" rIns="0" bIns="0" rtlCol="0" anchor="t">
            <a:spAutoFit/>
          </a:bodyPr>
          <a:lstStyle/>
          <a:p>
            <a:pPr algn="ctr">
              <a:lnSpc>
                <a:spcPts val="3071"/>
              </a:lnSpc>
              <a:spcBef>
                <a:spcPct val="0"/>
              </a:spcBef>
            </a:pPr>
            <a:r>
              <a:rPr lang="en-US" sz="2194">
                <a:solidFill>
                  <a:srgbClr val="000000"/>
                </a:solidFill>
                <a:latin typeface="Open Sans"/>
                <a:ea typeface="Open Sans"/>
                <a:cs typeface="Open Sans"/>
                <a:sym typeface="Open Sans"/>
              </a:rPr>
              <a:t>right</a:t>
            </a:r>
          </a:p>
        </p:txBody>
      </p:sp>
      <p:sp>
        <p:nvSpPr>
          <p:cNvPr id="22" name="AutoShape 22"/>
          <p:cNvSpPr/>
          <p:nvPr/>
        </p:nvSpPr>
        <p:spPr>
          <a:xfrm flipV="1">
            <a:off x="1294326" y="4064376"/>
            <a:ext cx="1356429" cy="1288043"/>
          </a:xfrm>
          <a:prstGeom prst="line">
            <a:avLst/>
          </a:prstGeom>
          <a:ln w="19050" cap="flat">
            <a:solidFill>
              <a:srgbClr val="000000"/>
            </a:solidFill>
            <a:prstDash val="solid"/>
            <a:headEnd type="none" w="sm" len="sm"/>
            <a:tailEnd type="none" w="sm" len="sm"/>
          </a:ln>
        </p:spPr>
        <p:txBody>
          <a:bodyPr/>
          <a:lstStyle/>
          <a:p>
            <a:endParaRPr lang="en-PH"/>
          </a:p>
        </p:txBody>
      </p:sp>
      <p:sp>
        <p:nvSpPr>
          <p:cNvPr id="23" name="AutoShape 23"/>
          <p:cNvSpPr/>
          <p:nvPr/>
        </p:nvSpPr>
        <p:spPr>
          <a:xfrm flipH="1" flipV="1">
            <a:off x="2953506" y="4067266"/>
            <a:ext cx="1526534" cy="1081041"/>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24" name="Group 24"/>
          <p:cNvGrpSpPr/>
          <p:nvPr/>
        </p:nvGrpSpPr>
        <p:grpSpPr>
          <a:xfrm>
            <a:off x="2450556" y="3683755"/>
            <a:ext cx="603759" cy="603759"/>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7" name="TextBox 27"/>
          <p:cNvSpPr txBox="1"/>
          <p:nvPr/>
        </p:nvSpPr>
        <p:spPr>
          <a:xfrm>
            <a:off x="2471843" y="3824717"/>
            <a:ext cx="561185"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D</a:t>
            </a:r>
          </a:p>
        </p:txBody>
      </p:sp>
      <p:sp>
        <p:nvSpPr>
          <p:cNvPr id="28" name="TextBox 28"/>
          <p:cNvSpPr txBox="1"/>
          <p:nvPr/>
        </p:nvSpPr>
        <p:spPr>
          <a:xfrm>
            <a:off x="4133226" y="5199902"/>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29" name="TextBox 29"/>
          <p:cNvSpPr txBox="1"/>
          <p:nvPr/>
        </p:nvSpPr>
        <p:spPr>
          <a:xfrm>
            <a:off x="1215902" y="43653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left</a:t>
            </a:r>
          </a:p>
        </p:txBody>
      </p:sp>
      <p:sp>
        <p:nvSpPr>
          <p:cNvPr id="30" name="TextBox 30"/>
          <p:cNvSpPr txBox="1"/>
          <p:nvPr/>
        </p:nvSpPr>
        <p:spPr>
          <a:xfrm>
            <a:off x="3841609" y="43653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right</a:t>
            </a:r>
          </a:p>
        </p:txBody>
      </p:sp>
      <p:sp>
        <p:nvSpPr>
          <p:cNvPr id="31" name="AutoShape 31"/>
          <p:cNvSpPr/>
          <p:nvPr/>
        </p:nvSpPr>
        <p:spPr>
          <a:xfrm flipV="1">
            <a:off x="5463670" y="3973380"/>
            <a:ext cx="1490302" cy="1195725"/>
          </a:xfrm>
          <a:prstGeom prst="line">
            <a:avLst/>
          </a:prstGeom>
          <a:ln w="19050" cap="flat">
            <a:solidFill>
              <a:srgbClr val="000000"/>
            </a:solidFill>
            <a:prstDash val="solid"/>
            <a:headEnd type="none" w="sm" len="sm"/>
            <a:tailEnd type="none" w="sm" len="sm"/>
          </a:ln>
        </p:spPr>
        <p:txBody>
          <a:bodyPr/>
          <a:lstStyle/>
          <a:p>
            <a:endParaRPr lang="en-PH"/>
          </a:p>
        </p:txBody>
      </p:sp>
      <p:sp>
        <p:nvSpPr>
          <p:cNvPr id="32" name="AutoShape 32"/>
          <p:cNvSpPr/>
          <p:nvPr/>
        </p:nvSpPr>
        <p:spPr>
          <a:xfrm flipH="1" flipV="1">
            <a:off x="7365307" y="3982971"/>
            <a:ext cx="1559297" cy="1104242"/>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33" name="Group 33"/>
          <p:cNvGrpSpPr/>
          <p:nvPr/>
        </p:nvGrpSpPr>
        <p:grpSpPr>
          <a:xfrm>
            <a:off x="6851562" y="3591229"/>
            <a:ext cx="616717" cy="61671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36" name="TextBox 36"/>
          <p:cNvSpPr txBox="1"/>
          <p:nvPr/>
        </p:nvSpPr>
        <p:spPr>
          <a:xfrm>
            <a:off x="6873306" y="3735830"/>
            <a:ext cx="573230"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J</a:t>
            </a:r>
          </a:p>
        </p:txBody>
      </p:sp>
      <p:sp>
        <p:nvSpPr>
          <p:cNvPr id="37" name="TextBox 37"/>
          <p:cNvSpPr txBox="1"/>
          <p:nvPr/>
        </p:nvSpPr>
        <p:spPr>
          <a:xfrm>
            <a:off x="5129289" y="5140530"/>
            <a:ext cx="668762"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None</a:t>
            </a:r>
          </a:p>
        </p:txBody>
      </p:sp>
      <p:sp>
        <p:nvSpPr>
          <p:cNvPr id="38" name="TextBox 38"/>
          <p:cNvSpPr txBox="1"/>
          <p:nvPr/>
        </p:nvSpPr>
        <p:spPr>
          <a:xfrm>
            <a:off x="8570347" y="5140530"/>
            <a:ext cx="668762" cy="298941"/>
          </a:xfrm>
          <a:prstGeom prst="rect">
            <a:avLst/>
          </a:prstGeom>
        </p:spPr>
        <p:txBody>
          <a:bodyPr lIns="0" tIns="0" rIns="0" bIns="0" rtlCol="0" anchor="t">
            <a:spAutoFit/>
          </a:bodyPr>
          <a:lstStyle/>
          <a:p>
            <a:pPr algn="ctr">
              <a:lnSpc>
                <a:spcPts val="2501"/>
              </a:lnSpc>
              <a:spcBef>
                <a:spcPct val="0"/>
              </a:spcBef>
            </a:pPr>
            <a:r>
              <a:rPr lang="en-US" sz="1786" b="1">
                <a:solidFill>
                  <a:srgbClr val="000000"/>
                </a:solidFill>
                <a:latin typeface="Open Sans Bold"/>
                <a:ea typeface="Open Sans Bold"/>
                <a:cs typeface="Open Sans Bold"/>
                <a:sym typeface="Open Sans Bold"/>
              </a:rPr>
              <a:t>None</a:t>
            </a:r>
          </a:p>
        </p:txBody>
      </p:sp>
      <p:sp>
        <p:nvSpPr>
          <p:cNvPr id="39" name="TextBox 39"/>
          <p:cNvSpPr txBox="1"/>
          <p:nvPr/>
        </p:nvSpPr>
        <p:spPr>
          <a:xfrm>
            <a:off x="5590410" y="4288078"/>
            <a:ext cx="668762"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left</a:t>
            </a:r>
          </a:p>
        </p:txBody>
      </p:sp>
      <p:sp>
        <p:nvSpPr>
          <p:cNvPr id="40" name="TextBox 40"/>
          <p:cNvSpPr txBox="1"/>
          <p:nvPr/>
        </p:nvSpPr>
        <p:spPr>
          <a:xfrm>
            <a:off x="8272471" y="4288078"/>
            <a:ext cx="668762" cy="298941"/>
          </a:xfrm>
          <a:prstGeom prst="rect">
            <a:avLst/>
          </a:prstGeom>
        </p:spPr>
        <p:txBody>
          <a:bodyPr lIns="0" tIns="0" rIns="0" bIns="0" rtlCol="0" anchor="t">
            <a:spAutoFit/>
          </a:bodyPr>
          <a:lstStyle/>
          <a:p>
            <a:pPr algn="ctr">
              <a:lnSpc>
                <a:spcPts val="2501"/>
              </a:lnSpc>
              <a:spcBef>
                <a:spcPct val="0"/>
              </a:spcBef>
            </a:pPr>
            <a:r>
              <a:rPr lang="en-US" sz="1786">
                <a:solidFill>
                  <a:srgbClr val="000000"/>
                </a:solidFill>
                <a:latin typeface="Open Sans"/>
                <a:ea typeface="Open Sans"/>
                <a:cs typeface="Open Sans"/>
                <a:sym typeface="Open Sans"/>
              </a:rPr>
              <a:t>right</a:t>
            </a:r>
          </a:p>
        </p:txBody>
      </p:sp>
      <p:sp>
        <p:nvSpPr>
          <p:cNvPr id="41" name="TextBox 41"/>
          <p:cNvSpPr txBox="1"/>
          <p:nvPr/>
        </p:nvSpPr>
        <p:spPr>
          <a:xfrm>
            <a:off x="1817013" y="2470328"/>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42" name="Freeform 42"/>
          <p:cNvSpPr/>
          <p:nvPr/>
        </p:nvSpPr>
        <p:spPr>
          <a:xfrm rot="5400000">
            <a:off x="2353590" y="3080009"/>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43" name="AutoShape 43"/>
          <p:cNvSpPr/>
          <p:nvPr/>
        </p:nvSpPr>
        <p:spPr>
          <a:xfrm flipV="1">
            <a:off x="377482" y="5422773"/>
            <a:ext cx="837665" cy="1672505"/>
          </a:xfrm>
          <a:prstGeom prst="line">
            <a:avLst/>
          </a:prstGeom>
          <a:ln w="19050" cap="flat">
            <a:solidFill>
              <a:srgbClr val="000000"/>
            </a:solidFill>
            <a:prstDash val="solid"/>
            <a:headEnd type="none" w="sm" len="sm"/>
            <a:tailEnd type="none" w="sm" len="sm"/>
          </a:ln>
        </p:spPr>
        <p:txBody>
          <a:bodyPr/>
          <a:lstStyle/>
          <a:p>
            <a:endParaRPr lang="en-PH"/>
          </a:p>
        </p:txBody>
      </p:sp>
      <p:sp>
        <p:nvSpPr>
          <p:cNvPr id="44" name="AutoShape 44"/>
          <p:cNvSpPr/>
          <p:nvPr/>
        </p:nvSpPr>
        <p:spPr>
          <a:xfrm flipH="1" flipV="1">
            <a:off x="1436089" y="5304836"/>
            <a:ext cx="536451" cy="1791975"/>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45" name="Group 45"/>
          <p:cNvGrpSpPr/>
          <p:nvPr/>
        </p:nvGrpSpPr>
        <p:grpSpPr>
          <a:xfrm>
            <a:off x="1075452" y="5037594"/>
            <a:ext cx="603759" cy="603759"/>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8" name="TextBox 48"/>
          <p:cNvSpPr txBox="1"/>
          <p:nvPr/>
        </p:nvSpPr>
        <p:spPr>
          <a:xfrm>
            <a:off x="1096739" y="5178556"/>
            <a:ext cx="561185"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B</a:t>
            </a:r>
          </a:p>
        </p:txBody>
      </p:sp>
      <p:sp>
        <p:nvSpPr>
          <p:cNvPr id="49" name="TextBox 49"/>
          <p:cNvSpPr txBox="1"/>
          <p:nvPr/>
        </p:nvSpPr>
        <p:spPr>
          <a:xfrm>
            <a:off x="50126" y="7066703"/>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50" name="TextBox 50"/>
          <p:cNvSpPr txBox="1"/>
          <p:nvPr/>
        </p:nvSpPr>
        <p:spPr>
          <a:xfrm rot="-107805">
            <a:off x="167033" y="6107868"/>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left</a:t>
            </a:r>
          </a:p>
        </p:txBody>
      </p:sp>
      <p:sp>
        <p:nvSpPr>
          <p:cNvPr id="51" name="TextBox 51"/>
          <p:cNvSpPr txBox="1"/>
          <p:nvPr/>
        </p:nvSpPr>
        <p:spPr>
          <a:xfrm>
            <a:off x="1608336" y="7070968"/>
            <a:ext cx="654711" cy="293261"/>
          </a:xfrm>
          <a:prstGeom prst="rect">
            <a:avLst/>
          </a:prstGeom>
        </p:spPr>
        <p:txBody>
          <a:bodyPr lIns="0" tIns="0" rIns="0" bIns="0" rtlCol="0" anchor="t">
            <a:spAutoFit/>
          </a:bodyPr>
          <a:lstStyle/>
          <a:p>
            <a:pPr algn="ctr">
              <a:lnSpc>
                <a:spcPts val="2448"/>
              </a:lnSpc>
              <a:spcBef>
                <a:spcPct val="0"/>
              </a:spcBef>
            </a:pPr>
            <a:r>
              <a:rPr lang="en-US" sz="1748" b="1">
                <a:solidFill>
                  <a:srgbClr val="000000"/>
                </a:solidFill>
                <a:latin typeface="Open Sans Bold"/>
                <a:ea typeface="Open Sans Bold"/>
                <a:cs typeface="Open Sans Bold"/>
                <a:sym typeface="Open Sans Bold"/>
              </a:rPr>
              <a:t>None</a:t>
            </a:r>
          </a:p>
        </p:txBody>
      </p:sp>
      <p:sp>
        <p:nvSpPr>
          <p:cNvPr id="52" name="TextBox 52"/>
          <p:cNvSpPr txBox="1"/>
          <p:nvPr/>
        </p:nvSpPr>
        <p:spPr>
          <a:xfrm>
            <a:off x="1726967" y="6097662"/>
            <a:ext cx="654711" cy="293261"/>
          </a:xfrm>
          <a:prstGeom prst="rect">
            <a:avLst/>
          </a:prstGeom>
        </p:spPr>
        <p:txBody>
          <a:bodyPr lIns="0" tIns="0" rIns="0" bIns="0" rtlCol="0" anchor="t">
            <a:spAutoFit/>
          </a:bodyPr>
          <a:lstStyle/>
          <a:p>
            <a:pPr algn="ctr">
              <a:lnSpc>
                <a:spcPts val="2448"/>
              </a:lnSpc>
              <a:spcBef>
                <a:spcPct val="0"/>
              </a:spcBef>
            </a:pPr>
            <a:r>
              <a:rPr lang="en-US" sz="1748">
                <a:solidFill>
                  <a:srgbClr val="000000"/>
                </a:solidFill>
                <a:latin typeface="Open Sans"/>
                <a:ea typeface="Open Sans"/>
                <a:cs typeface="Open Sans"/>
                <a:sym typeface="Open Sans"/>
              </a:rPr>
              <a:t>right</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84645" y="155577"/>
            <a:ext cx="7751370" cy="9066096"/>
          </a:xfrm>
          <a:prstGeom prst="rect">
            <a:avLst/>
          </a:prstGeom>
        </p:spPr>
        <p:txBody>
          <a:bodyPr lIns="0" tIns="0" rIns="0" bIns="0" rtlCol="0" anchor="t">
            <a:spAutoFit/>
          </a:bodyPr>
          <a:lstStyle/>
          <a:p>
            <a:pPr algn="l">
              <a:lnSpc>
                <a:spcPts val="2100"/>
              </a:lnSpc>
            </a:pPr>
            <a:r>
              <a:rPr lang="en-US" sz="1500">
                <a:solidFill>
                  <a:srgbClr val="000000"/>
                </a:solidFill>
                <a:latin typeface="Code Pro"/>
                <a:ea typeface="Code Pro"/>
                <a:cs typeface="Code Pro"/>
                <a:sym typeface="Code Pro"/>
              </a:rPr>
              <a:t>class Node:</a:t>
            </a:r>
          </a:p>
          <a:p>
            <a:pPr algn="l">
              <a:lnSpc>
                <a:spcPts val="2100"/>
              </a:lnSpc>
            </a:pPr>
            <a:r>
              <a:rPr lang="en-US" sz="1500">
                <a:solidFill>
                  <a:srgbClr val="000000"/>
                </a:solidFill>
                <a:latin typeface="Code Pro"/>
                <a:ea typeface="Code Pro"/>
                <a:cs typeface="Code Pro"/>
                <a:sym typeface="Code Pro"/>
              </a:rPr>
              <a:t>    def __init__(self, data):</a:t>
            </a:r>
          </a:p>
          <a:p>
            <a:pPr algn="l">
              <a:lnSpc>
                <a:spcPts val="2100"/>
              </a:lnSpc>
            </a:pPr>
            <a:r>
              <a:rPr lang="en-US" sz="1500">
                <a:solidFill>
                  <a:srgbClr val="000000"/>
                </a:solidFill>
                <a:latin typeface="Code Pro"/>
                <a:ea typeface="Code Pro"/>
                <a:cs typeface="Code Pro"/>
                <a:sym typeface="Code Pro"/>
              </a:rPr>
              <a:t>        self.data = data</a:t>
            </a:r>
          </a:p>
          <a:p>
            <a:pPr algn="l">
              <a:lnSpc>
                <a:spcPts val="2100"/>
              </a:lnSpc>
            </a:pPr>
            <a:r>
              <a:rPr lang="en-US" sz="1500">
                <a:solidFill>
                  <a:srgbClr val="000000"/>
                </a:solidFill>
                <a:latin typeface="Code Pro"/>
                <a:ea typeface="Code Pro"/>
                <a:cs typeface="Code Pro"/>
                <a:sym typeface="Code Pro"/>
              </a:rPr>
              <a:t>        self.left = None</a:t>
            </a:r>
          </a:p>
          <a:p>
            <a:pPr algn="l">
              <a:lnSpc>
                <a:spcPts val="2100"/>
              </a:lnSpc>
            </a:pPr>
            <a:r>
              <a:rPr lang="en-US" sz="1500">
                <a:solidFill>
                  <a:srgbClr val="000000"/>
                </a:solidFill>
                <a:latin typeface="Code Pro"/>
                <a:ea typeface="Code Pro"/>
                <a:cs typeface="Code Pro"/>
                <a:sym typeface="Code Pro"/>
              </a:rPr>
              <a:t>        self.right = None</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def add_node(root, value):</a:t>
            </a:r>
          </a:p>
          <a:p>
            <a:pPr algn="l">
              <a:lnSpc>
                <a:spcPts val="2100"/>
              </a:lnSpc>
            </a:pPr>
            <a:r>
              <a:rPr lang="en-US" sz="1500">
                <a:solidFill>
                  <a:srgbClr val="000000"/>
                </a:solidFill>
                <a:latin typeface="Code Pro"/>
                <a:ea typeface="Code Pro"/>
                <a:cs typeface="Code Pro"/>
                <a:sym typeface="Code Pro"/>
              </a:rPr>
              <a:t>    if root is None:</a:t>
            </a:r>
          </a:p>
          <a:p>
            <a:pPr algn="l">
              <a:lnSpc>
                <a:spcPts val="2100"/>
              </a:lnSpc>
            </a:pPr>
            <a:r>
              <a:rPr lang="en-US" sz="1500">
                <a:solidFill>
                  <a:srgbClr val="000000"/>
                </a:solidFill>
                <a:latin typeface="Code Pro"/>
                <a:ea typeface="Code Pro"/>
                <a:cs typeface="Code Pro"/>
                <a:sym typeface="Code Pro"/>
              </a:rPr>
              <a:t>        return Node(value)</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current = root</a:t>
            </a:r>
          </a:p>
          <a:p>
            <a:pPr algn="l">
              <a:lnSpc>
                <a:spcPts val="2100"/>
              </a:lnSpc>
            </a:pPr>
            <a:r>
              <a:rPr lang="en-US" sz="1500">
                <a:solidFill>
                  <a:srgbClr val="000000"/>
                </a:solidFill>
                <a:latin typeface="Code Pro"/>
                <a:ea typeface="Code Pro"/>
                <a:cs typeface="Code Pro"/>
                <a:sym typeface="Code Pro"/>
              </a:rPr>
              <a:t>    while True:</a:t>
            </a:r>
          </a:p>
          <a:p>
            <a:pPr algn="l">
              <a:lnSpc>
                <a:spcPts val="2100"/>
              </a:lnSpc>
            </a:pPr>
            <a:r>
              <a:rPr lang="en-US" sz="1500">
                <a:solidFill>
                  <a:srgbClr val="000000"/>
                </a:solidFill>
                <a:latin typeface="Code Pro"/>
                <a:ea typeface="Code Pro"/>
                <a:cs typeface="Code Pro"/>
                <a:sym typeface="Code Pro"/>
              </a:rPr>
              <a:t>        if value &lt; current.data:</a:t>
            </a:r>
          </a:p>
          <a:p>
            <a:pPr algn="l">
              <a:lnSpc>
                <a:spcPts val="2100"/>
              </a:lnSpc>
            </a:pPr>
            <a:r>
              <a:rPr lang="en-US" sz="1500">
                <a:solidFill>
                  <a:srgbClr val="000000"/>
                </a:solidFill>
                <a:latin typeface="Code Pro"/>
                <a:ea typeface="Code Pro"/>
                <a:cs typeface="Code Pro"/>
                <a:sym typeface="Code Pro"/>
              </a:rPr>
              <a:t>            if current.left is not None:</a:t>
            </a:r>
          </a:p>
          <a:p>
            <a:pPr algn="l">
              <a:lnSpc>
                <a:spcPts val="2100"/>
              </a:lnSpc>
            </a:pPr>
            <a:r>
              <a:rPr lang="en-US" sz="1500">
                <a:solidFill>
                  <a:srgbClr val="000000"/>
                </a:solidFill>
                <a:latin typeface="Code Pro"/>
                <a:ea typeface="Code Pro"/>
                <a:cs typeface="Code Pro"/>
                <a:sym typeface="Code Pro"/>
              </a:rPr>
              <a:t>                current = current.left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current.left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if current.right is not None:</a:t>
            </a:r>
          </a:p>
          <a:p>
            <a:pPr algn="l">
              <a:lnSpc>
                <a:spcPts val="2100"/>
              </a:lnSpc>
            </a:pPr>
            <a:r>
              <a:rPr lang="en-US" sz="1500">
                <a:solidFill>
                  <a:srgbClr val="000000"/>
                </a:solidFill>
                <a:latin typeface="Code Pro"/>
                <a:ea typeface="Code Pro"/>
                <a:cs typeface="Code Pro"/>
                <a:sym typeface="Code Pro"/>
              </a:rPr>
              <a:t>                current = current.right</a:t>
            </a:r>
          </a:p>
          <a:p>
            <a:pPr algn="l">
              <a:lnSpc>
                <a:spcPts val="2100"/>
              </a:lnSpc>
            </a:pPr>
            <a:r>
              <a:rPr lang="en-US" sz="1500">
                <a:solidFill>
                  <a:srgbClr val="000000"/>
                </a:solidFill>
                <a:latin typeface="Code Pro"/>
                <a:ea typeface="Code Pro"/>
                <a:cs typeface="Code Pro"/>
                <a:sym typeface="Code Pro"/>
              </a:rPr>
              <a:t>            else:</a:t>
            </a:r>
          </a:p>
          <a:p>
            <a:pPr algn="l">
              <a:lnSpc>
                <a:spcPts val="2100"/>
              </a:lnSpc>
            </a:pPr>
            <a:r>
              <a:rPr lang="en-US" sz="1500">
                <a:solidFill>
                  <a:srgbClr val="000000"/>
                </a:solidFill>
                <a:latin typeface="Code Pro"/>
                <a:ea typeface="Code Pro"/>
                <a:cs typeface="Code Pro"/>
                <a:sym typeface="Code Pro"/>
              </a:rPr>
              <a:t>                current.right = Node(value)</a:t>
            </a:r>
          </a:p>
          <a:p>
            <a:pPr algn="l">
              <a:lnSpc>
                <a:spcPts val="2100"/>
              </a:lnSpc>
            </a:pPr>
            <a:r>
              <a:rPr lang="en-US" sz="1500">
                <a:solidFill>
                  <a:srgbClr val="000000"/>
                </a:solidFill>
                <a:latin typeface="Code Pro"/>
                <a:ea typeface="Code Pro"/>
                <a:cs typeface="Code Pro"/>
                <a:sym typeface="Code Pro"/>
              </a:rPr>
              <a:t>                break</a:t>
            </a:r>
          </a:p>
          <a:p>
            <a:pPr algn="l">
              <a:lnSpc>
                <a:spcPts val="2100"/>
              </a:lnSpc>
            </a:pPr>
            <a:r>
              <a:rPr lang="en-US" sz="1500">
                <a:solidFill>
                  <a:srgbClr val="000000"/>
                </a:solidFill>
                <a:latin typeface="Code Pro"/>
                <a:ea typeface="Code Pro"/>
                <a:cs typeface="Code Pro"/>
                <a:sym typeface="Code Pro"/>
              </a:rPr>
              <a:t>    </a:t>
            </a:r>
          </a:p>
          <a:p>
            <a:pPr algn="l">
              <a:lnSpc>
                <a:spcPts val="2100"/>
              </a:lnSpc>
            </a:pPr>
            <a:r>
              <a:rPr lang="en-US" sz="1500">
                <a:solidFill>
                  <a:srgbClr val="000000"/>
                </a:solidFill>
                <a:latin typeface="Code Pro"/>
                <a:ea typeface="Code Pro"/>
                <a:cs typeface="Code Pro"/>
                <a:sym typeface="Code Pro"/>
              </a:rPr>
              <a:t>    return root</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Example usage:</a:t>
            </a:r>
          </a:p>
          <a:p>
            <a:pPr algn="l">
              <a:lnSpc>
                <a:spcPts val="2100"/>
              </a:lnSpc>
            </a:pPr>
            <a:r>
              <a:rPr lang="en-US" sz="1500">
                <a:solidFill>
                  <a:srgbClr val="000000"/>
                </a:solidFill>
                <a:latin typeface="Code Pro"/>
                <a:ea typeface="Code Pro"/>
                <a:cs typeface="Code Pro"/>
                <a:sym typeface="Code Pro"/>
              </a:rPr>
              <a:t>binary_tree_root = Node('G')</a:t>
            </a:r>
          </a:p>
          <a:p>
            <a:pPr algn="l">
              <a:lnSpc>
                <a:spcPts val="2100"/>
              </a:lnSpc>
            </a:pPr>
            <a:endParaRPr lang="en-US" sz="1500">
              <a:solidFill>
                <a:srgbClr val="000000"/>
              </a:solidFill>
              <a:latin typeface="Code Pro"/>
              <a:ea typeface="Code Pro"/>
              <a:cs typeface="Code Pro"/>
              <a:sym typeface="Code Pro"/>
            </a:endParaRPr>
          </a:p>
          <a:p>
            <a:pPr algn="l">
              <a:lnSpc>
                <a:spcPts val="2100"/>
              </a:lnSpc>
            </a:pPr>
            <a:r>
              <a:rPr lang="en-US" sz="1500">
                <a:solidFill>
                  <a:srgbClr val="000000"/>
                </a:solidFill>
                <a:latin typeface="Code Pro"/>
                <a:ea typeface="Code Pro"/>
                <a:cs typeface="Code Pro"/>
                <a:sym typeface="Code Pro"/>
              </a:rPr>
              <a:t># Adding 6 nodes to the tree in a balanced manner</a:t>
            </a:r>
          </a:p>
          <a:p>
            <a:pPr algn="l">
              <a:lnSpc>
                <a:spcPts val="2100"/>
              </a:lnSpc>
            </a:pPr>
            <a:r>
              <a:rPr lang="en-US" sz="1500">
                <a:solidFill>
                  <a:srgbClr val="000000"/>
                </a:solidFill>
                <a:latin typeface="Code Pro"/>
                <a:ea typeface="Code Pro"/>
                <a:cs typeface="Code Pro"/>
                <a:sym typeface="Code Pro"/>
              </a:rPr>
              <a:t>values_to_add = ['D', 'J', 'B', 'F', 'H', 'L']</a:t>
            </a:r>
          </a:p>
          <a:p>
            <a:pPr algn="l">
              <a:lnSpc>
                <a:spcPts val="2100"/>
              </a:lnSpc>
            </a:pPr>
            <a:r>
              <a:rPr lang="en-US" sz="1500">
                <a:solidFill>
                  <a:srgbClr val="000000"/>
                </a:solidFill>
                <a:latin typeface="Code Pro"/>
                <a:ea typeface="Code Pro"/>
                <a:cs typeface="Code Pro"/>
                <a:sym typeface="Code Pro"/>
              </a:rPr>
              <a:t>for value in values_to_add:</a:t>
            </a:r>
          </a:p>
          <a:p>
            <a:pPr algn="l">
              <a:lnSpc>
                <a:spcPts val="2100"/>
              </a:lnSpc>
            </a:pPr>
            <a:r>
              <a:rPr lang="en-US" sz="1500">
                <a:solidFill>
                  <a:srgbClr val="000000"/>
                </a:solidFill>
                <a:latin typeface="Code Pro"/>
                <a:ea typeface="Code Pro"/>
                <a:cs typeface="Code Pro"/>
                <a:sym typeface="Code Pro"/>
              </a:rPr>
              <a:t>    binary_tree_root = add_node(binary_tree_root, value)</a:t>
            </a:r>
          </a:p>
        </p:txBody>
      </p:sp>
      <p:sp>
        <p:nvSpPr>
          <p:cNvPr id="14" name="AutoShape 14"/>
          <p:cNvSpPr/>
          <p:nvPr/>
        </p:nvSpPr>
        <p:spPr>
          <a:xfrm flipV="1">
            <a:off x="2846733" y="2799158"/>
            <a:ext cx="1951455" cy="1565725"/>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336805" y="2811716"/>
            <a:ext cx="2041800" cy="1445935"/>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664089" y="2298755"/>
            <a:ext cx="807552" cy="80755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911475" y="2392154"/>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G</a:t>
            </a:r>
          </a:p>
        </p:txBody>
      </p:sp>
      <p:sp>
        <p:nvSpPr>
          <p:cNvPr id="20" name="AutoShape 20"/>
          <p:cNvSpPr/>
          <p:nvPr/>
        </p:nvSpPr>
        <p:spPr>
          <a:xfrm flipH="1" flipV="1">
            <a:off x="2860508"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1541976"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2" name="Group 22"/>
          <p:cNvGrpSpPr/>
          <p:nvPr/>
        </p:nvGrpSpPr>
        <p:grpSpPr>
          <a:xfrm>
            <a:off x="2353858" y="4026197"/>
            <a:ext cx="807552" cy="80755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5" name="AutoShape 25"/>
          <p:cNvSpPr/>
          <p:nvPr/>
        </p:nvSpPr>
        <p:spPr>
          <a:xfrm flipH="1" flipV="1">
            <a:off x="7606407"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V="1">
            <a:off x="6287875"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7" name="Group 27"/>
          <p:cNvGrpSpPr/>
          <p:nvPr/>
        </p:nvGrpSpPr>
        <p:grpSpPr>
          <a:xfrm>
            <a:off x="5884099" y="6741349"/>
            <a:ext cx="807552" cy="80755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rot="-6357226">
            <a:off x="8241018" y="6645919"/>
            <a:ext cx="807552" cy="80755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rot="-6357226">
            <a:off x="7110273" y="3961107"/>
            <a:ext cx="807552" cy="80755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1138200" y="6645919"/>
            <a:ext cx="807552" cy="80755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rot="-6357226">
            <a:off x="3495119" y="6645919"/>
            <a:ext cx="807552" cy="807552"/>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385586"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B</a:t>
            </a:r>
          </a:p>
        </p:txBody>
      </p:sp>
      <p:sp>
        <p:nvSpPr>
          <p:cNvPr id="43" name="TextBox 43"/>
          <p:cNvSpPr txBox="1"/>
          <p:nvPr/>
        </p:nvSpPr>
        <p:spPr>
          <a:xfrm>
            <a:off x="2601244" y="411959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D</a:t>
            </a:r>
          </a:p>
        </p:txBody>
      </p:sp>
      <p:sp>
        <p:nvSpPr>
          <p:cNvPr id="44" name="TextBox 44"/>
          <p:cNvSpPr txBox="1"/>
          <p:nvPr/>
        </p:nvSpPr>
        <p:spPr>
          <a:xfrm>
            <a:off x="3742505"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F</a:t>
            </a:r>
          </a:p>
        </p:txBody>
      </p:sp>
      <p:sp>
        <p:nvSpPr>
          <p:cNvPr id="45" name="TextBox 45"/>
          <p:cNvSpPr txBox="1"/>
          <p:nvPr/>
        </p:nvSpPr>
        <p:spPr>
          <a:xfrm>
            <a:off x="6115454" y="6796080"/>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H</a:t>
            </a:r>
          </a:p>
        </p:txBody>
      </p:sp>
      <p:sp>
        <p:nvSpPr>
          <p:cNvPr id="46" name="TextBox 46"/>
          <p:cNvSpPr txBox="1"/>
          <p:nvPr/>
        </p:nvSpPr>
        <p:spPr>
          <a:xfrm>
            <a:off x="7378604" y="405450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J</a:t>
            </a:r>
          </a:p>
        </p:txBody>
      </p:sp>
      <p:sp>
        <p:nvSpPr>
          <p:cNvPr id="47" name="TextBox 47"/>
          <p:cNvSpPr txBox="1"/>
          <p:nvPr/>
        </p:nvSpPr>
        <p:spPr>
          <a:xfrm>
            <a:off x="8488404"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L</a:t>
            </a:r>
          </a:p>
        </p:txBody>
      </p:sp>
      <p:sp>
        <p:nvSpPr>
          <p:cNvPr id="48" name="TextBox 48"/>
          <p:cNvSpPr txBox="1"/>
          <p:nvPr/>
        </p:nvSpPr>
        <p:spPr>
          <a:xfrm>
            <a:off x="1503175" y="82882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Final Result ...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53600" y="315677"/>
            <a:ext cx="8015114" cy="8536672"/>
          </a:xfrm>
          <a:prstGeom prst="rect">
            <a:avLst/>
          </a:prstGeom>
        </p:spPr>
        <p:txBody>
          <a:bodyPr lIns="0" tIns="0" rIns="0" bIns="0" rtlCol="0" anchor="t">
            <a:spAutoFit/>
          </a:bodyPr>
          <a:lstStyle/>
          <a:p>
            <a:pPr algn="l">
              <a:lnSpc>
                <a:spcPts val="2940"/>
              </a:lnSpc>
            </a:pPr>
            <a:r>
              <a:rPr lang="en-US" sz="2100">
                <a:solidFill>
                  <a:srgbClr val="000000"/>
                </a:solidFill>
                <a:latin typeface="Code Pro"/>
                <a:ea typeface="Code Pro"/>
                <a:cs typeface="Code Pro"/>
                <a:sym typeface="Code Pro"/>
              </a:rPr>
              <a:t>def find_node(root, value):</a:t>
            </a:r>
          </a:p>
          <a:p>
            <a:pPr algn="l">
              <a:lnSpc>
                <a:spcPts val="2940"/>
              </a:lnSpc>
            </a:pPr>
            <a:r>
              <a:rPr lang="en-US" sz="2100">
                <a:solidFill>
                  <a:srgbClr val="000000"/>
                </a:solidFill>
                <a:latin typeface="Code Pro"/>
                <a:ea typeface="Code Pro"/>
                <a:cs typeface="Code Pro"/>
                <a:sym typeface="Code Pro"/>
              </a:rPr>
              <a:t>    current = root</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while current is not None:</a:t>
            </a:r>
          </a:p>
          <a:p>
            <a:pPr algn="l">
              <a:lnSpc>
                <a:spcPts val="2940"/>
              </a:lnSpc>
            </a:pPr>
            <a:r>
              <a:rPr lang="en-US" sz="2100">
                <a:solidFill>
                  <a:srgbClr val="000000"/>
                </a:solidFill>
                <a:latin typeface="Code Pro"/>
                <a:ea typeface="Code Pro"/>
                <a:cs typeface="Code Pro"/>
                <a:sym typeface="Code Pro"/>
              </a:rPr>
              <a:t>        if current.data == value:</a:t>
            </a:r>
          </a:p>
          <a:p>
            <a:pPr algn="l">
              <a:lnSpc>
                <a:spcPts val="2940"/>
              </a:lnSpc>
            </a:pPr>
            <a:r>
              <a:rPr lang="en-US" sz="2100">
                <a:solidFill>
                  <a:srgbClr val="000000"/>
                </a:solidFill>
                <a:latin typeface="Code Pro"/>
                <a:ea typeface="Code Pro"/>
                <a:cs typeface="Code Pro"/>
                <a:sym typeface="Code Pro"/>
              </a:rPr>
              <a:t>            return current</a:t>
            </a:r>
          </a:p>
          <a:p>
            <a:pPr algn="l">
              <a:lnSpc>
                <a:spcPts val="2940"/>
              </a:lnSpc>
            </a:pPr>
            <a:r>
              <a:rPr lang="en-US" sz="2100">
                <a:solidFill>
                  <a:srgbClr val="000000"/>
                </a:solidFill>
                <a:latin typeface="Code Pro"/>
                <a:ea typeface="Code Pro"/>
                <a:cs typeface="Code Pro"/>
                <a:sym typeface="Code Pro"/>
              </a:rPr>
              <a:t>        elif value &lt; current.data:</a:t>
            </a:r>
          </a:p>
          <a:p>
            <a:pPr algn="l">
              <a:lnSpc>
                <a:spcPts val="2940"/>
              </a:lnSpc>
            </a:pPr>
            <a:r>
              <a:rPr lang="en-US" sz="2100">
                <a:solidFill>
                  <a:srgbClr val="000000"/>
                </a:solidFill>
                <a:latin typeface="Code Pro"/>
                <a:ea typeface="Code Pro"/>
                <a:cs typeface="Code Pro"/>
                <a:sym typeface="Code Pro"/>
              </a:rPr>
              <a:t>            current = current.left</a:t>
            </a:r>
          </a:p>
          <a:p>
            <a:pPr algn="l">
              <a:lnSpc>
                <a:spcPts val="2940"/>
              </a:lnSpc>
            </a:pPr>
            <a:r>
              <a:rPr lang="en-US" sz="2100">
                <a:solidFill>
                  <a:srgbClr val="000000"/>
                </a:solidFill>
                <a:latin typeface="Code Pro"/>
                <a:ea typeface="Code Pro"/>
                <a:cs typeface="Code Pro"/>
                <a:sym typeface="Code Pro"/>
              </a:rPr>
              <a:t>        else:</a:t>
            </a:r>
          </a:p>
          <a:p>
            <a:pPr algn="l">
              <a:lnSpc>
                <a:spcPts val="2940"/>
              </a:lnSpc>
            </a:pPr>
            <a:r>
              <a:rPr lang="en-US" sz="2100">
                <a:solidFill>
                  <a:srgbClr val="000000"/>
                </a:solidFill>
                <a:latin typeface="Code Pro"/>
                <a:ea typeface="Code Pro"/>
                <a:cs typeface="Code Pro"/>
                <a:sym typeface="Code Pro"/>
              </a:rPr>
              <a:t>            current = current.right</a:t>
            </a:r>
          </a:p>
          <a:p>
            <a:pPr algn="l">
              <a:lnSpc>
                <a:spcPts val="2940"/>
              </a:lnSpc>
            </a:pPr>
            <a:r>
              <a:rPr lang="en-US" sz="2100">
                <a:solidFill>
                  <a:srgbClr val="000000"/>
                </a:solidFill>
                <a:latin typeface="Code Pro"/>
                <a:ea typeface="Code Pro"/>
                <a:cs typeface="Code Pro"/>
                <a:sym typeface="Code Pro"/>
              </a:rPr>
              <a:t>    </a:t>
            </a:r>
          </a:p>
          <a:p>
            <a:pPr algn="l">
              <a:lnSpc>
                <a:spcPts val="2940"/>
              </a:lnSpc>
            </a:pPr>
            <a:r>
              <a:rPr lang="en-US" sz="2100">
                <a:solidFill>
                  <a:srgbClr val="000000"/>
                </a:solidFill>
                <a:latin typeface="Code Pro"/>
                <a:ea typeface="Code Pro"/>
                <a:cs typeface="Code Pro"/>
                <a:sym typeface="Code Pro"/>
              </a:rPr>
              <a:t>    return None</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Assuming binary_tree_root is the root of the binary tree (previous example)</a:t>
            </a:r>
          </a:p>
          <a:p>
            <a:pPr algn="l">
              <a:lnSpc>
                <a:spcPts val="2940"/>
              </a:lnSpc>
            </a:pPr>
            <a:r>
              <a:rPr lang="en-US" sz="2100" b="1">
                <a:solidFill>
                  <a:srgbClr val="642EC7"/>
                </a:solidFill>
                <a:latin typeface="Code Pro Bold"/>
                <a:ea typeface="Code Pro Bold"/>
                <a:cs typeface="Code Pro Bold"/>
                <a:sym typeface="Code Pro Bold"/>
              </a:rPr>
              <a:t>value_to_find = 'H'</a:t>
            </a:r>
          </a:p>
          <a:p>
            <a:pPr algn="l">
              <a:lnSpc>
                <a:spcPts val="2940"/>
              </a:lnSpc>
            </a:pPr>
            <a:r>
              <a:rPr lang="en-US" sz="2100" b="1">
                <a:solidFill>
                  <a:srgbClr val="642EC7"/>
                </a:solidFill>
                <a:latin typeface="Code Pro Bold"/>
                <a:ea typeface="Code Pro Bold"/>
                <a:cs typeface="Code Pro Bold"/>
                <a:sym typeface="Code Pro Bold"/>
              </a:rPr>
              <a:t>found_node = find_node(binary_tree_root, value_to_find)</a:t>
            </a:r>
          </a:p>
          <a:p>
            <a:pPr algn="l">
              <a:lnSpc>
                <a:spcPts val="2940"/>
              </a:lnSpc>
            </a:pPr>
            <a:endParaRPr lang="en-US" sz="2100" b="1">
              <a:solidFill>
                <a:srgbClr val="642EC7"/>
              </a:solidFill>
              <a:latin typeface="Code Pro Bold"/>
              <a:ea typeface="Code Pro Bold"/>
              <a:cs typeface="Code Pro Bold"/>
              <a:sym typeface="Code Pro Bold"/>
            </a:endParaRPr>
          </a:p>
          <a:p>
            <a:pPr algn="l">
              <a:lnSpc>
                <a:spcPts val="2940"/>
              </a:lnSpc>
            </a:pPr>
            <a:r>
              <a:rPr lang="en-US" sz="2100">
                <a:solidFill>
                  <a:srgbClr val="000000"/>
                </a:solidFill>
                <a:latin typeface="Code Pro"/>
                <a:ea typeface="Code Pro"/>
                <a:cs typeface="Code Pro"/>
                <a:sym typeface="Code Pro"/>
              </a:rPr>
              <a:t>if found_node is not None:</a:t>
            </a:r>
          </a:p>
          <a:p>
            <a:pPr algn="l">
              <a:lnSpc>
                <a:spcPts val="2940"/>
              </a:lnSpc>
            </a:pPr>
            <a:r>
              <a:rPr lang="en-US" sz="2100">
                <a:solidFill>
                  <a:srgbClr val="000000"/>
                </a:solidFill>
                <a:latin typeface="Code Pro"/>
                <a:ea typeface="Code Pro"/>
                <a:cs typeface="Code Pro"/>
                <a:sym typeface="Code Pro"/>
              </a:rPr>
              <a:t>    print(f"Node with value {value_to_find} found.")</a:t>
            </a:r>
          </a:p>
          <a:p>
            <a:pPr algn="l">
              <a:lnSpc>
                <a:spcPts val="2940"/>
              </a:lnSpc>
            </a:pPr>
            <a:r>
              <a:rPr lang="en-US" sz="2100">
                <a:solidFill>
                  <a:srgbClr val="000000"/>
                </a:solidFill>
                <a:latin typeface="Code Pro"/>
                <a:ea typeface="Code Pro"/>
                <a:cs typeface="Code Pro"/>
                <a:sym typeface="Code Pro"/>
              </a:rPr>
              <a:t>else:</a:t>
            </a:r>
          </a:p>
          <a:p>
            <a:pPr algn="l">
              <a:lnSpc>
                <a:spcPts val="2940"/>
              </a:lnSpc>
            </a:pPr>
            <a:r>
              <a:rPr lang="en-US" sz="2100">
                <a:solidFill>
                  <a:srgbClr val="000000"/>
                </a:solidFill>
                <a:latin typeface="Code Pro"/>
                <a:ea typeface="Code Pro"/>
                <a:cs typeface="Code Pro"/>
                <a:sym typeface="Code Pro"/>
              </a:rPr>
              <a:t>    print(f"Node with value {value_to_find} not found.")</a:t>
            </a:r>
          </a:p>
          <a:p>
            <a:pPr algn="l">
              <a:lnSpc>
                <a:spcPts val="2940"/>
              </a:lnSpc>
            </a:pPr>
            <a:endParaRPr lang="en-US" sz="2100">
              <a:solidFill>
                <a:srgbClr val="000000"/>
              </a:solidFill>
              <a:latin typeface="Code Pro"/>
              <a:ea typeface="Code Pro"/>
              <a:cs typeface="Code Pro"/>
              <a:sym typeface="Code Pro"/>
            </a:endParaRPr>
          </a:p>
        </p:txBody>
      </p:sp>
      <p:sp>
        <p:nvSpPr>
          <p:cNvPr id="14" name="AutoShape 14"/>
          <p:cNvSpPr/>
          <p:nvPr/>
        </p:nvSpPr>
        <p:spPr>
          <a:xfrm flipV="1">
            <a:off x="2846733" y="2799158"/>
            <a:ext cx="1951455" cy="1565725"/>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336805" y="2811716"/>
            <a:ext cx="2041800" cy="1445935"/>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664089" y="2298755"/>
            <a:ext cx="807552" cy="80755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911475" y="2392154"/>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G</a:t>
            </a:r>
          </a:p>
        </p:txBody>
      </p:sp>
      <p:sp>
        <p:nvSpPr>
          <p:cNvPr id="20" name="AutoShape 20"/>
          <p:cNvSpPr/>
          <p:nvPr/>
        </p:nvSpPr>
        <p:spPr>
          <a:xfrm flipH="1" flipV="1">
            <a:off x="2860508"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1541976"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2" name="Group 22"/>
          <p:cNvGrpSpPr/>
          <p:nvPr/>
        </p:nvGrpSpPr>
        <p:grpSpPr>
          <a:xfrm>
            <a:off x="2353858" y="4026197"/>
            <a:ext cx="807552" cy="80755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5" name="AutoShape 25"/>
          <p:cNvSpPr/>
          <p:nvPr/>
        </p:nvSpPr>
        <p:spPr>
          <a:xfrm flipH="1" flipV="1">
            <a:off x="7606407"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V="1">
            <a:off x="6287875"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7" name="Group 27"/>
          <p:cNvGrpSpPr/>
          <p:nvPr/>
        </p:nvGrpSpPr>
        <p:grpSpPr>
          <a:xfrm>
            <a:off x="5884099" y="6741349"/>
            <a:ext cx="807552" cy="80755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rot="-6357226">
            <a:off x="8241018" y="6645919"/>
            <a:ext cx="807552" cy="80755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rot="-6357226">
            <a:off x="7110273" y="3961107"/>
            <a:ext cx="807552" cy="80755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1138200" y="6645919"/>
            <a:ext cx="807552" cy="80755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rot="-6357226">
            <a:off x="3495119" y="6645919"/>
            <a:ext cx="807552" cy="807552"/>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385586"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B</a:t>
            </a:r>
          </a:p>
        </p:txBody>
      </p:sp>
      <p:sp>
        <p:nvSpPr>
          <p:cNvPr id="43" name="TextBox 43"/>
          <p:cNvSpPr txBox="1"/>
          <p:nvPr/>
        </p:nvSpPr>
        <p:spPr>
          <a:xfrm>
            <a:off x="2601244" y="411959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D</a:t>
            </a:r>
          </a:p>
        </p:txBody>
      </p:sp>
      <p:sp>
        <p:nvSpPr>
          <p:cNvPr id="44" name="TextBox 44"/>
          <p:cNvSpPr txBox="1"/>
          <p:nvPr/>
        </p:nvSpPr>
        <p:spPr>
          <a:xfrm>
            <a:off x="3742505"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F</a:t>
            </a:r>
          </a:p>
        </p:txBody>
      </p:sp>
      <p:sp>
        <p:nvSpPr>
          <p:cNvPr id="45" name="TextBox 45"/>
          <p:cNvSpPr txBox="1"/>
          <p:nvPr/>
        </p:nvSpPr>
        <p:spPr>
          <a:xfrm>
            <a:off x="6115454" y="6796080"/>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H</a:t>
            </a:r>
          </a:p>
        </p:txBody>
      </p:sp>
      <p:sp>
        <p:nvSpPr>
          <p:cNvPr id="46" name="TextBox 46"/>
          <p:cNvSpPr txBox="1"/>
          <p:nvPr/>
        </p:nvSpPr>
        <p:spPr>
          <a:xfrm>
            <a:off x="7378604" y="405450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J</a:t>
            </a:r>
          </a:p>
        </p:txBody>
      </p:sp>
      <p:sp>
        <p:nvSpPr>
          <p:cNvPr id="47" name="TextBox 47"/>
          <p:cNvSpPr txBox="1"/>
          <p:nvPr/>
        </p:nvSpPr>
        <p:spPr>
          <a:xfrm>
            <a:off x="8488404"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L</a:t>
            </a:r>
          </a:p>
        </p:txBody>
      </p:sp>
      <p:sp>
        <p:nvSpPr>
          <p:cNvPr id="48" name="TextBox 48"/>
          <p:cNvSpPr txBox="1"/>
          <p:nvPr/>
        </p:nvSpPr>
        <p:spPr>
          <a:xfrm>
            <a:off x="1503175" y="82882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to find a node!</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53600" y="315677"/>
            <a:ext cx="8015114" cy="8538193"/>
          </a:xfrm>
          <a:prstGeom prst="rect">
            <a:avLst/>
          </a:prstGeom>
        </p:spPr>
        <p:txBody>
          <a:bodyPr lIns="0" tIns="0" rIns="0" bIns="0" rtlCol="0" anchor="t">
            <a:spAutoFit/>
          </a:bodyPr>
          <a:lstStyle/>
          <a:p>
            <a:pPr algn="l">
              <a:lnSpc>
                <a:spcPts val="2940"/>
              </a:lnSpc>
            </a:pPr>
            <a:r>
              <a:rPr lang="en-US" sz="2100">
                <a:solidFill>
                  <a:srgbClr val="000000"/>
                </a:solidFill>
                <a:latin typeface="Code Pro"/>
                <a:ea typeface="Code Pro"/>
                <a:cs typeface="Code Pro"/>
                <a:sym typeface="Code Pro"/>
              </a:rPr>
              <a:t>def find_node(root, value):</a:t>
            </a:r>
          </a:p>
          <a:p>
            <a:pPr algn="l">
              <a:lnSpc>
                <a:spcPts val="2940"/>
              </a:lnSpc>
            </a:pPr>
            <a:r>
              <a:rPr lang="en-US" sz="2100" b="1">
                <a:solidFill>
                  <a:srgbClr val="642EC7"/>
                </a:solidFill>
                <a:latin typeface="Code Pro Bold"/>
                <a:ea typeface="Code Pro Bold"/>
                <a:cs typeface="Code Pro Bold"/>
                <a:sym typeface="Code Pro Bold"/>
              </a:rPr>
              <a:t>    current = root</a:t>
            </a:r>
          </a:p>
          <a:p>
            <a:pPr algn="l">
              <a:lnSpc>
                <a:spcPts val="2940"/>
              </a:lnSpc>
            </a:pPr>
            <a:endParaRPr lang="en-US" sz="2100" b="1">
              <a:solidFill>
                <a:srgbClr val="642EC7"/>
              </a:solidFill>
              <a:latin typeface="Code Pro Bold"/>
              <a:ea typeface="Code Pro Bold"/>
              <a:cs typeface="Code Pro Bold"/>
              <a:sym typeface="Code Pro Bold"/>
            </a:endParaRPr>
          </a:p>
          <a:p>
            <a:pPr algn="l">
              <a:lnSpc>
                <a:spcPts val="2940"/>
              </a:lnSpc>
            </a:pPr>
            <a:r>
              <a:rPr lang="en-US" sz="2100">
                <a:solidFill>
                  <a:srgbClr val="000000"/>
                </a:solidFill>
                <a:latin typeface="Code Pro"/>
                <a:ea typeface="Code Pro"/>
                <a:cs typeface="Code Pro"/>
                <a:sym typeface="Code Pro"/>
              </a:rPr>
              <a:t>    while current is not None:</a:t>
            </a:r>
          </a:p>
          <a:p>
            <a:pPr algn="l">
              <a:lnSpc>
                <a:spcPts val="2940"/>
              </a:lnSpc>
            </a:pPr>
            <a:r>
              <a:rPr lang="en-US" sz="2100">
                <a:solidFill>
                  <a:srgbClr val="000000"/>
                </a:solidFill>
                <a:latin typeface="Code Pro"/>
                <a:ea typeface="Code Pro"/>
                <a:cs typeface="Code Pro"/>
                <a:sym typeface="Code Pro"/>
              </a:rPr>
              <a:t>        if current.data == value:</a:t>
            </a:r>
          </a:p>
          <a:p>
            <a:pPr algn="l">
              <a:lnSpc>
                <a:spcPts val="2940"/>
              </a:lnSpc>
            </a:pPr>
            <a:r>
              <a:rPr lang="en-US" sz="2100">
                <a:solidFill>
                  <a:srgbClr val="000000"/>
                </a:solidFill>
                <a:latin typeface="Code Pro"/>
                <a:ea typeface="Code Pro"/>
                <a:cs typeface="Code Pro"/>
                <a:sym typeface="Code Pro"/>
              </a:rPr>
              <a:t>            return current</a:t>
            </a:r>
          </a:p>
          <a:p>
            <a:pPr algn="l">
              <a:lnSpc>
                <a:spcPts val="2940"/>
              </a:lnSpc>
            </a:pPr>
            <a:r>
              <a:rPr lang="en-US" sz="2100">
                <a:solidFill>
                  <a:srgbClr val="000000"/>
                </a:solidFill>
                <a:latin typeface="Code Pro"/>
                <a:ea typeface="Code Pro"/>
                <a:cs typeface="Code Pro"/>
                <a:sym typeface="Code Pro"/>
              </a:rPr>
              <a:t>        elif value &lt; current.data:</a:t>
            </a:r>
          </a:p>
          <a:p>
            <a:pPr algn="l">
              <a:lnSpc>
                <a:spcPts val="2940"/>
              </a:lnSpc>
            </a:pPr>
            <a:r>
              <a:rPr lang="en-US" sz="2100">
                <a:solidFill>
                  <a:srgbClr val="000000"/>
                </a:solidFill>
                <a:latin typeface="Code Pro"/>
                <a:ea typeface="Code Pro"/>
                <a:cs typeface="Code Pro"/>
                <a:sym typeface="Code Pro"/>
              </a:rPr>
              <a:t>            current = current.left</a:t>
            </a:r>
          </a:p>
          <a:p>
            <a:pPr algn="l">
              <a:lnSpc>
                <a:spcPts val="2940"/>
              </a:lnSpc>
            </a:pPr>
            <a:r>
              <a:rPr lang="en-US" sz="2100">
                <a:solidFill>
                  <a:srgbClr val="000000"/>
                </a:solidFill>
                <a:latin typeface="Code Pro"/>
                <a:ea typeface="Code Pro"/>
                <a:cs typeface="Code Pro"/>
                <a:sym typeface="Code Pro"/>
              </a:rPr>
              <a:t>        else:</a:t>
            </a:r>
          </a:p>
          <a:p>
            <a:pPr algn="l">
              <a:lnSpc>
                <a:spcPts val="2940"/>
              </a:lnSpc>
            </a:pPr>
            <a:r>
              <a:rPr lang="en-US" sz="2100">
                <a:solidFill>
                  <a:srgbClr val="000000"/>
                </a:solidFill>
                <a:latin typeface="Code Pro"/>
                <a:ea typeface="Code Pro"/>
                <a:cs typeface="Code Pro"/>
                <a:sym typeface="Code Pro"/>
              </a:rPr>
              <a:t>            current = current.right</a:t>
            </a:r>
          </a:p>
          <a:p>
            <a:pPr algn="l">
              <a:lnSpc>
                <a:spcPts val="2940"/>
              </a:lnSpc>
            </a:pPr>
            <a:r>
              <a:rPr lang="en-US" sz="2100">
                <a:solidFill>
                  <a:srgbClr val="000000"/>
                </a:solidFill>
                <a:latin typeface="Code Pro"/>
                <a:ea typeface="Code Pro"/>
                <a:cs typeface="Code Pro"/>
                <a:sym typeface="Code Pro"/>
              </a:rPr>
              <a:t>    </a:t>
            </a:r>
          </a:p>
          <a:p>
            <a:pPr algn="l">
              <a:lnSpc>
                <a:spcPts val="2940"/>
              </a:lnSpc>
            </a:pPr>
            <a:r>
              <a:rPr lang="en-US" sz="2100">
                <a:solidFill>
                  <a:srgbClr val="000000"/>
                </a:solidFill>
                <a:latin typeface="Code Pro"/>
                <a:ea typeface="Code Pro"/>
                <a:cs typeface="Code Pro"/>
                <a:sym typeface="Code Pro"/>
              </a:rPr>
              <a:t>    return None</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Assuming binary_tree_root is the root of the binary tree (previous example)</a:t>
            </a:r>
          </a:p>
          <a:p>
            <a:pPr algn="l">
              <a:lnSpc>
                <a:spcPts val="2940"/>
              </a:lnSpc>
            </a:pPr>
            <a:r>
              <a:rPr lang="en-US" sz="2100">
                <a:solidFill>
                  <a:srgbClr val="000000"/>
                </a:solidFill>
                <a:latin typeface="Code Pro"/>
                <a:ea typeface="Code Pro"/>
                <a:cs typeface="Code Pro"/>
                <a:sym typeface="Code Pro"/>
              </a:rPr>
              <a:t>value_to_find = 'H'</a:t>
            </a:r>
          </a:p>
          <a:p>
            <a:pPr algn="l">
              <a:lnSpc>
                <a:spcPts val="2940"/>
              </a:lnSpc>
            </a:pPr>
            <a:r>
              <a:rPr lang="en-US" sz="2100">
                <a:solidFill>
                  <a:srgbClr val="000000"/>
                </a:solidFill>
                <a:latin typeface="Code Pro"/>
                <a:ea typeface="Code Pro"/>
                <a:cs typeface="Code Pro"/>
                <a:sym typeface="Code Pro"/>
              </a:rPr>
              <a:t>found_node = find_node(binary_tree_root, value_to_find)</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if found_node is not None:</a:t>
            </a:r>
          </a:p>
          <a:p>
            <a:pPr algn="l">
              <a:lnSpc>
                <a:spcPts val="2940"/>
              </a:lnSpc>
            </a:pPr>
            <a:r>
              <a:rPr lang="en-US" sz="2100">
                <a:solidFill>
                  <a:srgbClr val="000000"/>
                </a:solidFill>
                <a:latin typeface="Code Pro"/>
                <a:ea typeface="Code Pro"/>
                <a:cs typeface="Code Pro"/>
                <a:sym typeface="Code Pro"/>
              </a:rPr>
              <a:t>    print(f"Node with value {value_to_find} found.")</a:t>
            </a:r>
          </a:p>
          <a:p>
            <a:pPr algn="l">
              <a:lnSpc>
                <a:spcPts val="2940"/>
              </a:lnSpc>
            </a:pPr>
            <a:r>
              <a:rPr lang="en-US" sz="2100">
                <a:solidFill>
                  <a:srgbClr val="000000"/>
                </a:solidFill>
                <a:latin typeface="Code Pro"/>
                <a:ea typeface="Code Pro"/>
                <a:cs typeface="Code Pro"/>
                <a:sym typeface="Code Pro"/>
              </a:rPr>
              <a:t>else:</a:t>
            </a:r>
          </a:p>
          <a:p>
            <a:pPr algn="l">
              <a:lnSpc>
                <a:spcPts val="2940"/>
              </a:lnSpc>
            </a:pPr>
            <a:r>
              <a:rPr lang="en-US" sz="2100">
                <a:solidFill>
                  <a:srgbClr val="000000"/>
                </a:solidFill>
                <a:latin typeface="Code Pro"/>
                <a:ea typeface="Code Pro"/>
                <a:cs typeface="Code Pro"/>
                <a:sym typeface="Code Pro"/>
              </a:rPr>
              <a:t>    print(f"Node with value {value_to_find} not found.")</a:t>
            </a:r>
          </a:p>
          <a:p>
            <a:pPr algn="l">
              <a:lnSpc>
                <a:spcPts val="2940"/>
              </a:lnSpc>
            </a:pPr>
            <a:endParaRPr lang="en-US" sz="2100">
              <a:solidFill>
                <a:srgbClr val="000000"/>
              </a:solidFill>
              <a:latin typeface="Code Pro"/>
              <a:ea typeface="Code Pro"/>
              <a:cs typeface="Code Pro"/>
              <a:sym typeface="Code Pro"/>
            </a:endParaRPr>
          </a:p>
        </p:txBody>
      </p:sp>
      <p:sp>
        <p:nvSpPr>
          <p:cNvPr id="14" name="AutoShape 14"/>
          <p:cNvSpPr/>
          <p:nvPr/>
        </p:nvSpPr>
        <p:spPr>
          <a:xfrm flipV="1">
            <a:off x="2846733" y="2799158"/>
            <a:ext cx="1951455" cy="1565725"/>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336805" y="2811716"/>
            <a:ext cx="2041800" cy="1445935"/>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664089" y="2298755"/>
            <a:ext cx="807552" cy="80755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911475" y="2392154"/>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G</a:t>
            </a:r>
          </a:p>
        </p:txBody>
      </p:sp>
      <p:sp>
        <p:nvSpPr>
          <p:cNvPr id="20" name="AutoShape 20"/>
          <p:cNvSpPr/>
          <p:nvPr/>
        </p:nvSpPr>
        <p:spPr>
          <a:xfrm flipH="1" flipV="1">
            <a:off x="2860508"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1541976"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2" name="Group 22"/>
          <p:cNvGrpSpPr/>
          <p:nvPr/>
        </p:nvGrpSpPr>
        <p:grpSpPr>
          <a:xfrm>
            <a:off x="2353858" y="4026197"/>
            <a:ext cx="807552" cy="80755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5" name="AutoShape 25"/>
          <p:cNvSpPr/>
          <p:nvPr/>
        </p:nvSpPr>
        <p:spPr>
          <a:xfrm flipH="1" flipV="1">
            <a:off x="7606407"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V="1">
            <a:off x="6287875"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7" name="Group 27"/>
          <p:cNvGrpSpPr/>
          <p:nvPr/>
        </p:nvGrpSpPr>
        <p:grpSpPr>
          <a:xfrm>
            <a:off x="5884099" y="6741349"/>
            <a:ext cx="807552" cy="80755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rot="-6357226">
            <a:off x="8241018" y="6645919"/>
            <a:ext cx="807552" cy="80755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rot="-6357226">
            <a:off x="7110273" y="3961107"/>
            <a:ext cx="807552" cy="80755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1138200" y="6645919"/>
            <a:ext cx="807552" cy="80755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rot="-6357226">
            <a:off x="3495119" y="6645919"/>
            <a:ext cx="807552" cy="807552"/>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385586"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B</a:t>
            </a:r>
          </a:p>
        </p:txBody>
      </p:sp>
      <p:sp>
        <p:nvSpPr>
          <p:cNvPr id="43" name="TextBox 43"/>
          <p:cNvSpPr txBox="1"/>
          <p:nvPr/>
        </p:nvSpPr>
        <p:spPr>
          <a:xfrm>
            <a:off x="2601244" y="411959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D</a:t>
            </a:r>
          </a:p>
        </p:txBody>
      </p:sp>
      <p:sp>
        <p:nvSpPr>
          <p:cNvPr id="44" name="TextBox 44"/>
          <p:cNvSpPr txBox="1"/>
          <p:nvPr/>
        </p:nvSpPr>
        <p:spPr>
          <a:xfrm>
            <a:off x="3742505"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F</a:t>
            </a:r>
          </a:p>
        </p:txBody>
      </p:sp>
      <p:sp>
        <p:nvSpPr>
          <p:cNvPr id="45" name="TextBox 45"/>
          <p:cNvSpPr txBox="1"/>
          <p:nvPr/>
        </p:nvSpPr>
        <p:spPr>
          <a:xfrm>
            <a:off x="6115454" y="6796080"/>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H</a:t>
            </a:r>
          </a:p>
        </p:txBody>
      </p:sp>
      <p:sp>
        <p:nvSpPr>
          <p:cNvPr id="46" name="TextBox 46"/>
          <p:cNvSpPr txBox="1"/>
          <p:nvPr/>
        </p:nvSpPr>
        <p:spPr>
          <a:xfrm>
            <a:off x="7378604" y="405450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J</a:t>
            </a:r>
          </a:p>
        </p:txBody>
      </p:sp>
      <p:sp>
        <p:nvSpPr>
          <p:cNvPr id="47" name="TextBox 47"/>
          <p:cNvSpPr txBox="1"/>
          <p:nvPr/>
        </p:nvSpPr>
        <p:spPr>
          <a:xfrm>
            <a:off x="8488404"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L</a:t>
            </a:r>
          </a:p>
        </p:txBody>
      </p:sp>
      <p:sp>
        <p:nvSpPr>
          <p:cNvPr id="48" name="TextBox 48"/>
          <p:cNvSpPr txBox="1"/>
          <p:nvPr/>
        </p:nvSpPr>
        <p:spPr>
          <a:xfrm>
            <a:off x="4180208" y="981075"/>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49" name="Freeform 49"/>
          <p:cNvSpPr/>
          <p:nvPr/>
        </p:nvSpPr>
        <p:spPr>
          <a:xfrm rot="5400000">
            <a:off x="4716786" y="159075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53600" y="315677"/>
            <a:ext cx="8015114" cy="8538193"/>
          </a:xfrm>
          <a:prstGeom prst="rect">
            <a:avLst/>
          </a:prstGeom>
        </p:spPr>
        <p:txBody>
          <a:bodyPr lIns="0" tIns="0" rIns="0" bIns="0" rtlCol="0" anchor="t">
            <a:spAutoFit/>
          </a:bodyPr>
          <a:lstStyle/>
          <a:p>
            <a:pPr algn="l">
              <a:lnSpc>
                <a:spcPts val="2940"/>
              </a:lnSpc>
            </a:pPr>
            <a:r>
              <a:rPr lang="en-US" sz="2100">
                <a:solidFill>
                  <a:srgbClr val="000000"/>
                </a:solidFill>
                <a:latin typeface="Code Pro"/>
                <a:ea typeface="Code Pro"/>
                <a:cs typeface="Code Pro"/>
                <a:sym typeface="Code Pro"/>
              </a:rPr>
              <a:t>def find_node(root, value):</a:t>
            </a:r>
          </a:p>
          <a:p>
            <a:pPr algn="l">
              <a:lnSpc>
                <a:spcPts val="2940"/>
              </a:lnSpc>
            </a:pPr>
            <a:r>
              <a:rPr lang="en-US" sz="2100">
                <a:solidFill>
                  <a:srgbClr val="2D3240"/>
                </a:solidFill>
                <a:latin typeface="Code Pro"/>
                <a:ea typeface="Code Pro"/>
                <a:cs typeface="Code Pro"/>
                <a:sym typeface="Code Pro"/>
              </a:rPr>
              <a:t>    current = root</a:t>
            </a:r>
          </a:p>
          <a:p>
            <a:pPr algn="l">
              <a:lnSpc>
                <a:spcPts val="2940"/>
              </a:lnSpc>
            </a:pPr>
            <a:endParaRPr lang="en-US" sz="2100">
              <a:solidFill>
                <a:srgbClr val="2D324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a:t>
            </a:r>
            <a:r>
              <a:rPr lang="en-US" sz="2100" b="1">
                <a:solidFill>
                  <a:srgbClr val="642EC7"/>
                </a:solidFill>
                <a:latin typeface="Code Pro Bold"/>
                <a:ea typeface="Code Pro Bold"/>
                <a:cs typeface="Code Pro Bold"/>
                <a:sym typeface="Code Pro Bold"/>
              </a:rPr>
              <a:t>while current is not None:</a:t>
            </a:r>
          </a:p>
          <a:p>
            <a:pPr algn="l">
              <a:lnSpc>
                <a:spcPts val="2940"/>
              </a:lnSpc>
            </a:pPr>
            <a:r>
              <a:rPr lang="en-US" sz="2100" b="1">
                <a:solidFill>
                  <a:srgbClr val="642EC7"/>
                </a:solidFill>
                <a:latin typeface="Code Pro Bold"/>
                <a:ea typeface="Code Pro Bold"/>
                <a:cs typeface="Code Pro Bold"/>
                <a:sym typeface="Code Pro Bold"/>
              </a:rPr>
              <a:t>        if current.data == value:</a:t>
            </a:r>
          </a:p>
          <a:p>
            <a:pPr algn="l">
              <a:lnSpc>
                <a:spcPts val="2940"/>
              </a:lnSpc>
            </a:pPr>
            <a:r>
              <a:rPr lang="en-US" sz="2100" b="1">
                <a:solidFill>
                  <a:srgbClr val="642EC7"/>
                </a:solidFill>
                <a:latin typeface="Code Pro Bold"/>
                <a:ea typeface="Code Pro Bold"/>
                <a:cs typeface="Code Pro Bold"/>
                <a:sym typeface="Code Pro Bold"/>
              </a:rPr>
              <a:t>            return current</a:t>
            </a:r>
          </a:p>
          <a:p>
            <a:pPr algn="l">
              <a:lnSpc>
                <a:spcPts val="2940"/>
              </a:lnSpc>
            </a:pPr>
            <a:r>
              <a:rPr lang="en-US" sz="2100">
                <a:solidFill>
                  <a:srgbClr val="000000"/>
                </a:solidFill>
                <a:latin typeface="Code Pro"/>
                <a:ea typeface="Code Pro"/>
                <a:cs typeface="Code Pro"/>
                <a:sym typeface="Code Pro"/>
              </a:rPr>
              <a:t>        elif value &lt; current.data:</a:t>
            </a:r>
          </a:p>
          <a:p>
            <a:pPr algn="l">
              <a:lnSpc>
                <a:spcPts val="2940"/>
              </a:lnSpc>
            </a:pPr>
            <a:r>
              <a:rPr lang="en-US" sz="2100">
                <a:solidFill>
                  <a:srgbClr val="000000"/>
                </a:solidFill>
                <a:latin typeface="Code Pro"/>
                <a:ea typeface="Code Pro"/>
                <a:cs typeface="Code Pro"/>
                <a:sym typeface="Code Pro"/>
              </a:rPr>
              <a:t>            current = current.left</a:t>
            </a:r>
          </a:p>
          <a:p>
            <a:pPr algn="l">
              <a:lnSpc>
                <a:spcPts val="2940"/>
              </a:lnSpc>
            </a:pPr>
            <a:r>
              <a:rPr lang="en-US" sz="2100">
                <a:solidFill>
                  <a:srgbClr val="000000"/>
                </a:solidFill>
                <a:latin typeface="Code Pro"/>
                <a:ea typeface="Code Pro"/>
                <a:cs typeface="Code Pro"/>
                <a:sym typeface="Code Pro"/>
              </a:rPr>
              <a:t>        else:</a:t>
            </a:r>
          </a:p>
          <a:p>
            <a:pPr algn="l">
              <a:lnSpc>
                <a:spcPts val="2940"/>
              </a:lnSpc>
            </a:pPr>
            <a:r>
              <a:rPr lang="en-US" sz="2100">
                <a:solidFill>
                  <a:srgbClr val="000000"/>
                </a:solidFill>
                <a:latin typeface="Code Pro"/>
                <a:ea typeface="Code Pro"/>
                <a:cs typeface="Code Pro"/>
                <a:sym typeface="Code Pro"/>
              </a:rPr>
              <a:t>            current = current.right</a:t>
            </a:r>
          </a:p>
          <a:p>
            <a:pPr algn="l">
              <a:lnSpc>
                <a:spcPts val="2940"/>
              </a:lnSpc>
            </a:pPr>
            <a:r>
              <a:rPr lang="en-US" sz="2100">
                <a:solidFill>
                  <a:srgbClr val="000000"/>
                </a:solidFill>
                <a:latin typeface="Code Pro"/>
                <a:ea typeface="Code Pro"/>
                <a:cs typeface="Code Pro"/>
                <a:sym typeface="Code Pro"/>
              </a:rPr>
              <a:t>    </a:t>
            </a:r>
          </a:p>
          <a:p>
            <a:pPr algn="l">
              <a:lnSpc>
                <a:spcPts val="2940"/>
              </a:lnSpc>
            </a:pPr>
            <a:r>
              <a:rPr lang="en-US" sz="2100">
                <a:solidFill>
                  <a:srgbClr val="000000"/>
                </a:solidFill>
                <a:latin typeface="Code Pro"/>
                <a:ea typeface="Code Pro"/>
                <a:cs typeface="Code Pro"/>
                <a:sym typeface="Code Pro"/>
              </a:rPr>
              <a:t>    return None</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Assuming binary_tree_root is the root of the binary tree (previous example)</a:t>
            </a:r>
          </a:p>
          <a:p>
            <a:pPr algn="l">
              <a:lnSpc>
                <a:spcPts val="2940"/>
              </a:lnSpc>
            </a:pPr>
            <a:r>
              <a:rPr lang="en-US" sz="2100">
                <a:solidFill>
                  <a:srgbClr val="000000"/>
                </a:solidFill>
                <a:latin typeface="Code Pro"/>
                <a:ea typeface="Code Pro"/>
                <a:cs typeface="Code Pro"/>
                <a:sym typeface="Code Pro"/>
              </a:rPr>
              <a:t>value_to_find = 'H'</a:t>
            </a:r>
          </a:p>
          <a:p>
            <a:pPr algn="l">
              <a:lnSpc>
                <a:spcPts val="2940"/>
              </a:lnSpc>
            </a:pPr>
            <a:r>
              <a:rPr lang="en-US" sz="2100">
                <a:solidFill>
                  <a:srgbClr val="000000"/>
                </a:solidFill>
                <a:latin typeface="Code Pro"/>
                <a:ea typeface="Code Pro"/>
                <a:cs typeface="Code Pro"/>
                <a:sym typeface="Code Pro"/>
              </a:rPr>
              <a:t>found_node = find_node(binary_tree_root, value_to_find)</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if found_node is not None:</a:t>
            </a:r>
          </a:p>
          <a:p>
            <a:pPr algn="l">
              <a:lnSpc>
                <a:spcPts val="2940"/>
              </a:lnSpc>
            </a:pPr>
            <a:r>
              <a:rPr lang="en-US" sz="2100">
                <a:solidFill>
                  <a:srgbClr val="000000"/>
                </a:solidFill>
                <a:latin typeface="Code Pro"/>
                <a:ea typeface="Code Pro"/>
                <a:cs typeface="Code Pro"/>
                <a:sym typeface="Code Pro"/>
              </a:rPr>
              <a:t>    print(f"Node with value {value_to_find} found.")</a:t>
            </a:r>
          </a:p>
          <a:p>
            <a:pPr algn="l">
              <a:lnSpc>
                <a:spcPts val="2940"/>
              </a:lnSpc>
            </a:pPr>
            <a:r>
              <a:rPr lang="en-US" sz="2100">
                <a:solidFill>
                  <a:srgbClr val="000000"/>
                </a:solidFill>
                <a:latin typeface="Code Pro"/>
                <a:ea typeface="Code Pro"/>
                <a:cs typeface="Code Pro"/>
                <a:sym typeface="Code Pro"/>
              </a:rPr>
              <a:t>else:</a:t>
            </a:r>
          </a:p>
          <a:p>
            <a:pPr algn="l">
              <a:lnSpc>
                <a:spcPts val="2940"/>
              </a:lnSpc>
            </a:pPr>
            <a:r>
              <a:rPr lang="en-US" sz="2100">
                <a:solidFill>
                  <a:srgbClr val="000000"/>
                </a:solidFill>
                <a:latin typeface="Code Pro"/>
                <a:ea typeface="Code Pro"/>
                <a:cs typeface="Code Pro"/>
                <a:sym typeface="Code Pro"/>
              </a:rPr>
              <a:t>    print(f"Node with value {value_to_find} not found.")</a:t>
            </a:r>
          </a:p>
          <a:p>
            <a:pPr algn="l">
              <a:lnSpc>
                <a:spcPts val="2940"/>
              </a:lnSpc>
            </a:pPr>
            <a:endParaRPr lang="en-US" sz="2100">
              <a:solidFill>
                <a:srgbClr val="000000"/>
              </a:solidFill>
              <a:latin typeface="Code Pro"/>
              <a:ea typeface="Code Pro"/>
              <a:cs typeface="Code Pro"/>
              <a:sym typeface="Code Pro"/>
            </a:endParaRPr>
          </a:p>
        </p:txBody>
      </p:sp>
      <p:sp>
        <p:nvSpPr>
          <p:cNvPr id="14" name="AutoShape 14"/>
          <p:cNvSpPr/>
          <p:nvPr/>
        </p:nvSpPr>
        <p:spPr>
          <a:xfrm flipV="1">
            <a:off x="2846733" y="2799158"/>
            <a:ext cx="1951455" cy="1565725"/>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336805" y="2811716"/>
            <a:ext cx="2041800" cy="1445935"/>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664089" y="2298755"/>
            <a:ext cx="807552" cy="80755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911475" y="2392154"/>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G</a:t>
            </a:r>
          </a:p>
        </p:txBody>
      </p:sp>
      <p:sp>
        <p:nvSpPr>
          <p:cNvPr id="20" name="AutoShape 20"/>
          <p:cNvSpPr/>
          <p:nvPr/>
        </p:nvSpPr>
        <p:spPr>
          <a:xfrm flipH="1" flipV="1">
            <a:off x="2860508"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1541976"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2" name="Group 22"/>
          <p:cNvGrpSpPr/>
          <p:nvPr/>
        </p:nvGrpSpPr>
        <p:grpSpPr>
          <a:xfrm>
            <a:off x="2353858" y="4026197"/>
            <a:ext cx="807552" cy="80755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5" name="AutoShape 25"/>
          <p:cNvSpPr/>
          <p:nvPr/>
        </p:nvSpPr>
        <p:spPr>
          <a:xfrm flipH="1" flipV="1">
            <a:off x="7606407"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V="1">
            <a:off x="6287875"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7" name="Group 27"/>
          <p:cNvGrpSpPr/>
          <p:nvPr/>
        </p:nvGrpSpPr>
        <p:grpSpPr>
          <a:xfrm>
            <a:off x="5884099" y="6741349"/>
            <a:ext cx="807552" cy="80755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rot="-6357226">
            <a:off x="8241018" y="6645919"/>
            <a:ext cx="807552" cy="80755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rot="-6357226">
            <a:off x="7110273" y="3961107"/>
            <a:ext cx="807552" cy="80755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1138200" y="6645919"/>
            <a:ext cx="807552" cy="80755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rot="-6357226">
            <a:off x="3495119" y="6645919"/>
            <a:ext cx="807552" cy="807552"/>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385586"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B</a:t>
            </a:r>
          </a:p>
        </p:txBody>
      </p:sp>
      <p:sp>
        <p:nvSpPr>
          <p:cNvPr id="43" name="TextBox 43"/>
          <p:cNvSpPr txBox="1"/>
          <p:nvPr/>
        </p:nvSpPr>
        <p:spPr>
          <a:xfrm>
            <a:off x="2601244" y="411959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D</a:t>
            </a:r>
          </a:p>
        </p:txBody>
      </p:sp>
      <p:sp>
        <p:nvSpPr>
          <p:cNvPr id="44" name="TextBox 44"/>
          <p:cNvSpPr txBox="1"/>
          <p:nvPr/>
        </p:nvSpPr>
        <p:spPr>
          <a:xfrm>
            <a:off x="3742505"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F</a:t>
            </a:r>
          </a:p>
        </p:txBody>
      </p:sp>
      <p:sp>
        <p:nvSpPr>
          <p:cNvPr id="45" name="TextBox 45"/>
          <p:cNvSpPr txBox="1"/>
          <p:nvPr/>
        </p:nvSpPr>
        <p:spPr>
          <a:xfrm>
            <a:off x="6115454" y="6796080"/>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H</a:t>
            </a:r>
          </a:p>
        </p:txBody>
      </p:sp>
      <p:sp>
        <p:nvSpPr>
          <p:cNvPr id="46" name="TextBox 46"/>
          <p:cNvSpPr txBox="1"/>
          <p:nvPr/>
        </p:nvSpPr>
        <p:spPr>
          <a:xfrm>
            <a:off x="7378604" y="405450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J</a:t>
            </a:r>
          </a:p>
        </p:txBody>
      </p:sp>
      <p:sp>
        <p:nvSpPr>
          <p:cNvPr id="47" name="TextBox 47"/>
          <p:cNvSpPr txBox="1"/>
          <p:nvPr/>
        </p:nvSpPr>
        <p:spPr>
          <a:xfrm>
            <a:off x="8488404"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L</a:t>
            </a:r>
          </a:p>
        </p:txBody>
      </p:sp>
      <p:sp>
        <p:nvSpPr>
          <p:cNvPr id="48" name="TextBox 48"/>
          <p:cNvSpPr txBox="1"/>
          <p:nvPr/>
        </p:nvSpPr>
        <p:spPr>
          <a:xfrm>
            <a:off x="4180208" y="981075"/>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49" name="Freeform 49"/>
          <p:cNvSpPr/>
          <p:nvPr/>
        </p:nvSpPr>
        <p:spPr>
          <a:xfrm rot="5400000">
            <a:off x="4716786" y="159075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53600" y="315677"/>
            <a:ext cx="8015114" cy="8538193"/>
          </a:xfrm>
          <a:prstGeom prst="rect">
            <a:avLst/>
          </a:prstGeom>
        </p:spPr>
        <p:txBody>
          <a:bodyPr lIns="0" tIns="0" rIns="0" bIns="0" rtlCol="0" anchor="t">
            <a:spAutoFit/>
          </a:bodyPr>
          <a:lstStyle/>
          <a:p>
            <a:pPr algn="l">
              <a:lnSpc>
                <a:spcPts val="2940"/>
              </a:lnSpc>
            </a:pPr>
            <a:r>
              <a:rPr lang="en-US" sz="2100">
                <a:solidFill>
                  <a:srgbClr val="000000"/>
                </a:solidFill>
                <a:latin typeface="Code Pro"/>
                <a:ea typeface="Code Pro"/>
                <a:cs typeface="Code Pro"/>
                <a:sym typeface="Code Pro"/>
              </a:rPr>
              <a:t>def find_node(root, value):</a:t>
            </a:r>
          </a:p>
          <a:p>
            <a:pPr algn="l">
              <a:lnSpc>
                <a:spcPts val="2940"/>
              </a:lnSpc>
            </a:pPr>
            <a:r>
              <a:rPr lang="en-US" sz="2100">
                <a:solidFill>
                  <a:srgbClr val="2D3240"/>
                </a:solidFill>
                <a:latin typeface="Code Pro"/>
                <a:ea typeface="Code Pro"/>
                <a:cs typeface="Code Pro"/>
                <a:sym typeface="Code Pro"/>
              </a:rPr>
              <a:t>    current = root</a:t>
            </a:r>
          </a:p>
          <a:p>
            <a:pPr algn="l">
              <a:lnSpc>
                <a:spcPts val="2940"/>
              </a:lnSpc>
            </a:pPr>
            <a:endParaRPr lang="en-US" sz="2100">
              <a:solidFill>
                <a:srgbClr val="2D324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while current is not None:</a:t>
            </a:r>
          </a:p>
          <a:p>
            <a:pPr algn="l">
              <a:lnSpc>
                <a:spcPts val="2940"/>
              </a:lnSpc>
            </a:pPr>
            <a:r>
              <a:rPr lang="en-US" sz="2100">
                <a:solidFill>
                  <a:srgbClr val="000000"/>
                </a:solidFill>
                <a:latin typeface="Code Pro"/>
                <a:ea typeface="Code Pro"/>
                <a:cs typeface="Code Pro"/>
                <a:sym typeface="Code Pro"/>
              </a:rPr>
              <a:t>        if current.data == value:</a:t>
            </a:r>
          </a:p>
          <a:p>
            <a:pPr algn="l">
              <a:lnSpc>
                <a:spcPts val="2940"/>
              </a:lnSpc>
            </a:pPr>
            <a:r>
              <a:rPr lang="en-US" sz="2100">
                <a:solidFill>
                  <a:srgbClr val="000000"/>
                </a:solidFill>
                <a:latin typeface="Code Pro"/>
                <a:ea typeface="Code Pro"/>
                <a:cs typeface="Code Pro"/>
                <a:sym typeface="Code Pro"/>
              </a:rPr>
              <a:t>            return current</a:t>
            </a:r>
          </a:p>
          <a:p>
            <a:pPr algn="l">
              <a:lnSpc>
                <a:spcPts val="2940"/>
              </a:lnSpc>
            </a:pPr>
            <a:r>
              <a:rPr lang="en-US" sz="2100" b="1">
                <a:solidFill>
                  <a:srgbClr val="642EC7"/>
                </a:solidFill>
                <a:latin typeface="Code Pro Bold"/>
                <a:ea typeface="Code Pro Bold"/>
                <a:cs typeface="Code Pro Bold"/>
                <a:sym typeface="Code Pro Bold"/>
              </a:rPr>
              <a:t>        elif value &lt; current.data:</a:t>
            </a:r>
          </a:p>
          <a:p>
            <a:pPr algn="l">
              <a:lnSpc>
                <a:spcPts val="2940"/>
              </a:lnSpc>
            </a:pPr>
            <a:r>
              <a:rPr lang="en-US" sz="2100" b="1">
                <a:solidFill>
                  <a:srgbClr val="642EC7"/>
                </a:solidFill>
                <a:latin typeface="Code Pro Bold"/>
                <a:ea typeface="Code Pro Bold"/>
                <a:cs typeface="Code Pro Bold"/>
                <a:sym typeface="Code Pro Bold"/>
              </a:rPr>
              <a:t>            current = current.left</a:t>
            </a:r>
          </a:p>
          <a:p>
            <a:pPr algn="l">
              <a:lnSpc>
                <a:spcPts val="2940"/>
              </a:lnSpc>
            </a:pPr>
            <a:r>
              <a:rPr lang="en-US" sz="2100">
                <a:solidFill>
                  <a:srgbClr val="000000"/>
                </a:solidFill>
                <a:latin typeface="Code Pro"/>
                <a:ea typeface="Code Pro"/>
                <a:cs typeface="Code Pro"/>
                <a:sym typeface="Code Pro"/>
              </a:rPr>
              <a:t>        else:</a:t>
            </a:r>
          </a:p>
          <a:p>
            <a:pPr algn="l">
              <a:lnSpc>
                <a:spcPts val="2940"/>
              </a:lnSpc>
            </a:pPr>
            <a:r>
              <a:rPr lang="en-US" sz="2100">
                <a:solidFill>
                  <a:srgbClr val="000000"/>
                </a:solidFill>
                <a:latin typeface="Code Pro"/>
                <a:ea typeface="Code Pro"/>
                <a:cs typeface="Code Pro"/>
                <a:sym typeface="Code Pro"/>
              </a:rPr>
              <a:t>            current = current.right</a:t>
            </a:r>
          </a:p>
          <a:p>
            <a:pPr algn="l">
              <a:lnSpc>
                <a:spcPts val="2940"/>
              </a:lnSpc>
            </a:pPr>
            <a:r>
              <a:rPr lang="en-US" sz="2100">
                <a:solidFill>
                  <a:srgbClr val="000000"/>
                </a:solidFill>
                <a:latin typeface="Code Pro"/>
                <a:ea typeface="Code Pro"/>
                <a:cs typeface="Code Pro"/>
                <a:sym typeface="Code Pro"/>
              </a:rPr>
              <a:t>    </a:t>
            </a:r>
          </a:p>
          <a:p>
            <a:pPr algn="l">
              <a:lnSpc>
                <a:spcPts val="2940"/>
              </a:lnSpc>
            </a:pPr>
            <a:r>
              <a:rPr lang="en-US" sz="2100">
                <a:solidFill>
                  <a:srgbClr val="000000"/>
                </a:solidFill>
                <a:latin typeface="Code Pro"/>
                <a:ea typeface="Code Pro"/>
                <a:cs typeface="Code Pro"/>
                <a:sym typeface="Code Pro"/>
              </a:rPr>
              <a:t>    return None</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Assuming binary_tree_root is the root of the binary tree (previous example)</a:t>
            </a:r>
          </a:p>
          <a:p>
            <a:pPr algn="l">
              <a:lnSpc>
                <a:spcPts val="2940"/>
              </a:lnSpc>
            </a:pPr>
            <a:r>
              <a:rPr lang="en-US" sz="2100">
                <a:solidFill>
                  <a:srgbClr val="000000"/>
                </a:solidFill>
                <a:latin typeface="Code Pro"/>
                <a:ea typeface="Code Pro"/>
                <a:cs typeface="Code Pro"/>
                <a:sym typeface="Code Pro"/>
              </a:rPr>
              <a:t>value_to_find = 'H'</a:t>
            </a:r>
          </a:p>
          <a:p>
            <a:pPr algn="l">
              <a:lnSpc>
                <a:spcPts val="2940"/>
              </a:lnSpc>
            </a:pPr>
            <a:r>
              <a:rPr lang="en-US" sz="2100">
                <a:solidFill>
                  <a:srgbClr val="000000"/>
                </a:solidFill>
                <a:latin typeface="Code Pro"/>
                <a:ea typeface="Code Pro"/>
                <a:cs typeface="Code Pro"/>
                <a:sym typeface="Code Pro"/>
              </a:rPr>
              <a:t>found_node = find_node(binary_tree_root, value_to_find)</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if found_node is not None:</a:t>
            </a:r>
          </a:p>
          <a:p>
            <a:pPr algn="l">
              <a:lnSpc>
                <a:spcPts val="2940"/>
              </a:lnSpc>
            </a:pPr>
            <a:r>
              <a:rPr lang="en-US" sz="2100">
                <a:solidFill>
                  <a:srgbClr val="000000"/>
                </a:solidFill>
                <a:latin typeface="Code Pro"/>
                <a:ea typeface="Code Pro"/>
                <a:cs typeface="Code Pro"/>
                <a:sym typeface="Code Pro"/>
              </a:rPr>
              <a:t>    print(f"Node with value {value_to_find} found.")</a:t>
            </a:r>
          </a:p>
          <a:p>
            <a:pPr algn="l">
              <a:lnSpc>
                <a:spcPts val="2940"/>
              </a:lnSpc>
            </a:pPr>
            <a:r>
              <a:rPr lang="en-US" sz="2100">
                <a:solidFill>
                  <a:srgbClr val="000000"/>
                </a:solidFill>
                <a:latin typeface="Code Pro"/>
                <a:ea typeface="Code Pro"/>
                <a:cs typeface="Code Pro"/>
                <a:sym typeface="Code Pro"/>
              </a:rPr>
              <a:t>else:</a:t>
            </a:r>
          </a:p>
          <a:p>
            <a:pPr algn="l">
              <a:lnSpc>
                <a:spcPts val="2940"/>
              </a:lnSpc>
            </a:pPr>
            <a:r>
              <a:rPr lang="en-US" sz="2100">
                <a:solidFill>
                  <a:srgbClr val="000000"/>
                </a:solidFill>
                <a:latin typeface="Code Pro"/>
                <a:ea typeface="Code Pro"/>
                <a:cs typeface="Code Pro"/>
                <a:sym typeface="Code Pro"/>
              </a:rPr>
              <a:t>    print(f"Node with value {value_to_find} not found.")</a:t>
            </a:r>
          </a:p>
          <a:p>
            <a:pPr algn="l">
              <a:lnSpc>
                <a:spcPts val="2940"/>
              </a:lnSpc>
            </a:pPr>
            <a:endParaRPr lang="en-US" sz="2100">
              <a:solidFill>
                <a:srgbClr val="000000"/>
              </a:solidFill>
              <a:latin typeface="Code Pro"/>
              <a:ea typeface="Code Pro"/>
              <a:cs typeface="Code Pro"/>
              <a:sym typeface="Code Pro"/>
            </a:endParaRPr>
          </a:p>
        </p:txBody>
      </p:sp>
      <p:sp>
        <p:nvSpPr>
          <p:cNvPr id="14" name="AutoShape 14"/>
          <p:cNvSpPr/>
          <p:nvPr/>
        </p:nvSpPr>
        <p:spPr>
          <a:xfrm flipV="1">
            <a:off x="2846733" y="2799158"/>
            <a:ext cx="1951455" cy="1565725"/>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336805" y="2811716"/>
            <a:ext cx="2041800" cy="1445935"/>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16" name="Group 16"/>
          <p:cNvGrpSpPr/>
          <p:nvPr/>
        </p:nvGrpSpPr>
        <p:grpSpPr>
          <a:xfrm>
            <a:off x="4664089" y="2298755"/>
            <a:ext cx="807552" cy="80755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911475" y="2392154"/>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G</a:t>
            </a:r>
          </a:p>
        </p:txBody>
      </p:sp>
      <p:sp>
        <p:nvSpPr>
          <p:cNvPr id="20" name="AutoShape 20"/>
          <p:cNvSpPr/>
          <p:nvPr/>
        </p:nvSpPr>
        <p:spPr>
          <a:xfrm flipH="1" flipV="1">
            <a:off x="2860508"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1541976"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2" name="Group 22"/>
          <p:cNvGrpSpPr/>
          <p:nvPr/>
        </p:nvGrpSpPr>
        <p:grpSpPr>
          <a:xfrm>
            <a:off x="2353858" y="4026197"/>
            <a:ext cx="807552" cy="80755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5" name="AutoShape 25"/>
          <p:cNvSpPr/>
          <p:nvPr/>
        </p:nvSpPr>
        <p:spPr>
          <a:xfrm flipH="1" flipV="1">
            <a:off x="7606407"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V="1">
            <a:off x="6287875"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7" name="Group 27"/>
          <p:cNvGrpSpPr/>
          <p:nvPr/>
        </p:nvGrpSpPr>
        <p:grpSpPr>
          <a:xfrm>
            <a:off x="5884099" y="6741349"/>
            <a:ext cx="807552" cy="80755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rot="-6357226">
            <a:off x="8241018" y="6645919"/>
            <a:ext cx="807552" cy="80755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rot="-6357226">
            <a:off x="7110273" y="3961107"/>
            <a:ext cx="807552" cy="80755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1138200" y="6645919"/>
            <a:ext cx="807552" cy="80755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rot="-6357226">
            <a:off x="3495119" y="6645919"/>
            <a:ext cx="807552" cy="807552"/>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385586"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B</a:t>
            </a:r>
          </a:p>
        </p:txBody>
      </p:sp>
      <p:sp>
        <p:nvSpPr>
          <p:cNvPr id="43" name="TextBox 43"/>
          <p:cNvSpPr txBox="1"/>
          <p:nvPr/>
        </p:nvSpPr>
        <p:spPr>
          <a:xfrm>
            <a:off x="2601244" y="411959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D</a:t>
            </a:r>
          </a:p>
        </p:txBody>
      </p:sp>
      <p:sp>
        <p:nvSpPr>
          <p:cNvPr id="44" name="TextBox 44"/>
          <p:cNvSpPr txBox="1"/>
          <p:nvPr/>
        </p:nvSpPr>
        <p:spPr>
          <a:xfrm>
            <a:off x="3742505"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F</a:t>
            </a:r>
          </a:p>
        </p:txBody>
      </p:sp>
      <p:sp>
        <p:nvSpPr>
          <p:cNvPr id="45" name="TextBox 45"/>
          <p:cNvSpPr txBox="1"/>
          <p:nvPr/>
        </p:nvSpPr>
        <p:spPr>
          <a:xfrm>
            <a:off x="6115454" y="6796080"/>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H</a:t>
            </a:r>
          </a:p>
        </p:txBody>
      </p:sp>
      <p:sp>
        <p:nvSpPr>
          <p:cNvPr id="46" name="TextBox 46"/>
          <p:cNvSpPr txBox="1"/>
          <p:nvPr/>
        </p:nvSpPr>
        <p:spPr>
          <a:xfrm>
            <a:off x="7378604" y="405450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J</a:t>
            </a:r>
          </a:p>
        </p:txBody>
      </p:sp>
      <p:sp>
        <p:nvSpPr>
          <p:cNvPr id="47" name="TextBox 47"/>
          <p:cNvSpPr txBox="1"/>
          <p:nvPr/>
        </p:nvSpPr>
        <p:spPr>
          <a:xfrm>
            <a:off x="8488404"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L</a:t>
            </a:r>
          </a:p>
        </p:txBody>
      </p:sp>
      <p:sp>
        <p:nvSpPr>
          <p:cNvPr id="48" name="TextBox 48"/>
          <p:cNvSpPr txBox="1"/>
          <p:nvPr/>
        </p:nvSpPr>
        <p:spPr>
          <a:xfrm>
            <a:off x="4180208" y="981075"/>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49" name="Freeform 49"/>
          <p:cNvSpPr/>
          <p:nvPr/>
        </p:nvSpPr>
        <p:spPr>
          <a:xfrm rot="5400000">
            <a:off x="4716786" y="159075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64613" y="1174258"/>
            <a:ext cx="17558775"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Binary Search is a fast search algorithm that finds the position of a target value within a </a:t>
            </a:r>
            <a:r>
              <a:rPr lang="en-US" sz="3000" b="1">
                <a:solidFill>
                  <a:srgbClr val="000000"/>
                </a:solidFill>
                <a:latin typeface="Open Sans Bold"/>
                <a:ea typeface="Open Sans Bold"/>
                <a:cs typeface="Open Sans Bold"/>
                <a:sym typeface="Open Sans Bold"/>
              </a:rPr>
              <a:t>sorted list</a:t>
            </a:r>
            <a:r>
              <a:rPr lang="en-US" sz="3000">
                <a:solidFill>
                  <a:srgbClr val="000000"/>
                </a:solidFill>
                <a:latin typeface="Open Sans"/>
                <a:ea typeface="Open Sans"/>
                <a:cs typeface="Open Sans"/>
                <a:sym typeface="Open Sans"/>
              </a:rPr>
              <a:t> by repeatedly dividing the search range in half.</a:t>
            </a:r>
          </a:p>
        </p:txBody>
      </p:sp>
      <p:graphicFrame>
        <p:nvGraphicFramePr>
          <p:cNvPr id="8" name="Table 8"/>
          <p:cNvGraphicFramePr>
            <a:graphicFrameLocks noGrp="1"/>
          </p:cNvGraphicFramePr>
          <p:nvPr/>
        </p:nvGraphicFramePr>
        <p:xfrm>
          <a:off x="364613" y="4921463"/>
          <a:ext cx="5556230" cy="507297"/>
        </p:xfrm>
        <a:graphic>
          <a:graphicData uri="http://schemas.openxmlformats.org/drawingml/2006/table">
            <a:tbl>
              <a:tblPr/>
              <a:tblGrid>
                <a:gridCol w="793747">
                  <a:extLst>
                    <a:ext uri="{9D8B030D-6E8A-4147-A177-3AD203B41FA5}">
                      <a16:colId xmlns:a16="http://schemas.microsoft.com/office/drawing/2014/main" val="20000"/>
                    </a:ext>
                  </a:extLst>
                </a:gridCol>
                <a:gridCol w="793747">
                  <a:extLst>
                    <a:ext uri="{9D8B030D-6E8A-4147-A177-3AD203B41FA5}">
                      <a16:colId xmlns:a16="http://schemas.microsoft.com/office/drawing/2014/main" val="20001"/>
                    </a:ext>
                  </a:extLst>
                </a:gridCol>
                <a:gridCol w="793747">
                  <a:extLst>
                    <a:ext uri="{9D8B030D-6E8A-4147-A177-3AD203B41FA5}">
                      <a16:colId xmlns:a16="http://schemas.microsoft.com/office/drawing/2014/main" val="20002"/>
                    </a:ext>
                  </a:extLst>
                </a:gridCol>
                <a:gridCol w="793747">
                  <a:extLst>
                    <a:ext uri="{9D8B030D-6E8A-4147-A177-3AD203B41FA5}">
                      <a16:colId xmlns:a16="http://schemas.microsoft.com/office/drawing/2014/main" val="20003"/>
                    </a:ext>
                  </a:extLst>
                </a:gridCol>
                <a:gridCol w="793747">
                  <a:extLst>
                    <a:ext uri="{9D8B030D-6E8A-4147-A177-3AD203B41FA5}">
                      <a16:colId xmlns:a16="http://schemas.microsoft.com/office/drawing/2014/main" val="20004"/>
                    </a:ext>
                  </a:extLst>
                </a:gridCol>
                <a:gridCol w="793747">
                  <a:extLst>
                    <a:ext uri="{9D8B030D-6E8A-4147-A177-3AD203B41FA5}">
                      <a16:colId xmlns:a16="http://schemas.microsoft.com/office/drawing/2014/main" val="20005"/>
                    </a:ext>
                  </a:extLst>
                </a:gridCol>
                <a:gridCol w="793747">
                  <a:extLst>
                    <a:ext uri="{9D8B030D-6E8A-4147-A177-3AD203B41FA5}">
                      <a16:colId xmlns:a16="http://schemas.microsoft.com/office/drawing/2014/main" val="20006"/>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11</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12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25</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34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90</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9" name="TextBox 9"/>
          <p:cNvSpPr txBox="1"/>
          <p:nvPr/>
        </p:nvSpPr>
        <p:spPr>
          <a:xfrm>
            <a:off x="364613" y="3849790"/>
            <a:ext cx="1217428"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my_list:</a:t>
            </a:r>
          </a:p>
        </p:txBody>
      </p:sp>
      <p:sp>
        <p:nvSpPr>
          <p:cNvPr id="10" name="TextBox 10"/>
          <p:cNvSpPr txBox="1"/>
          <p:nvPr/>
        </p:nvSpPr>
        <p:spPr>
          <a:xfrm>
            <a:off x="800472"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0</a:t>
            </a:r>
          </a:p>
        </p:txBody>
      </p:sp>
      <p:sp>
        <p:nvSpPr>
          <p:cNvPr id="11" name="TextBox 11"/>
          <p:cNvSpPr txBox="1"/>
          <p:nvPr/>
        </p:nvSpPr>
        <p:spPr>
          <a:xfrm>
            <a:off x="196385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1</a:t>
            </a:r>
          </a:p>
        </p:txBody>
      </p:sp>
      <p:sp>
        <p:nvSpPr>
          <p:cNvPr id="12" name="TextBox 12"/>
          <p:cNvSpPr txBox="1"/>
          <p:nvPr/>
        </p:nvSpPr>
        <p:spPr>
          <a:xfrm>
            <a:off x="3159078"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2</a:t>
            </a:r>
          </a:p>
        </p:txBody>
      </p:sp>
      <p:sp>
        <p:nvSpPr>
          <p:cNvPr id="13" name="TextBox 13"/>
          <p:cNvSpPr txBox="1"/>
          <p:nvPr/>
        </p:nvSpPr>
        <p:spPr>
          <a:xfrm>
            <a:off x="43543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3</a:t>
            </a:r>
          </a:p>
        </p:txBody>
      </p:sp>
      <p:sp>
        <p:nvSpPr>
          <p:cNvPr id="14" name="TextBox 14"/>
          <p:cNvSpPr txBox="1"/>
          <p:nvPr/>
        </p:nvSpPr>
        <p:spPr>
          <a:xfrm>
            <a:off x="55501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4</a:t>
            </a:r>
          </a:p>
        </p:txBody>
      </p:sp>
      <p:sp>
        <p:nvSpPr>
          <p:cNvPr id="15" name="TextBox 15"/>
          <p:cNvSpPr txBox="1"/>
          <p:nvPr/>
        </p:nvSpPr>
        <p:spPr>
          <a:xfrm>
            <a:off x="6669585"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5</a:t>
            </a:r>
          </a:p>
        </p:txBody>
      </p:sp>
      <p:sp>
        <p:nvSpPr>
          <p:cNvPr id="16" name="TextBox 16"/>
          <p:cNvSpPr txBox="1"/>
          <p:nvPr/>
        </p:nvSpPr>
        <p:spPr>
          <a:xfrm>
            <a:off x="7897661"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6</a:t>
            </a:r>
          </a:p>
        </p:txBody>
      </p:sp>
      <p:sp>
        <p:nvSpPr>
          <p:cNvPr id="17" name="TextBox 17"/>
          <p:cNvSpPr txBox="1"/>
          <p:nvPr/>
        </p:nvSpPr>
        <p:spPr>
          <a:xfrm>
            <a:off x="364613" y="7683601"/>
            <a:ext cx="1883154"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target_value:</a:t>
            </a:r>
          </a:p>
        </p:txBody>
      </p:sp>
      <p:graphicFrame>
        <p:nvGraphicFramePr>
          <p:cNvPr id="18" name="Table 18"/>
          <p:cNvGraphicFramePr>
            <a:graphicFrameLocks noGrp="1"/>
          </p:cNvGraphicFramePr>
          <p:nvPr/>
        </p:nvGraphicFramePr>
        <p:xfrm>
          <a:off x="364613" y="8362488"/>
          <a:ext cx="641489" cy="507297"/>
        </p:xfrm>
        <a:graphic>
          <a:graphicData uri="http://schemas.openxmlformats.org/drawingml/2006/table">
            <a:tbl>
              <a:tblPr/>
              <a:tblGrid>
                <a:gridCol w="284972">
                  <a:extLst>
                    <a:ext uri="{9D8B030D-6E8A-4147-A177-3AD203B41FA5}">
                      <a16:colId xmlns:a16="http://schemas.microsoft.com/office/drawing/2014/main" val="20000"/>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extLst>
                  <a:ext uri="{0D108BD9-81ED-4DB2-BD59-A6C34878D82A}">
                    <a16:rowId xmlns:a16="http://schemas.microsoft.com/office/drawing/2014/main" val="10000"/>
                  </a:ext>
                </a:extLst>
              </a:tr>
            </a:tbl>
          </a:graphicData>
        </a:graphic>
      </p:graphicFrame>
      <p:sp>
        <p:nvSpPr>
          <p:cNvPr id="19" name="Freeform 19"/>
          <p:cNvSpPr/>
          <p:nvPr/>
        </p:nvSpPr>
        <p:spPr>
          <a:xfrm rot="-5400000">
            <a:off x="7706154"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0" name="Freeform 20"/>
          <p:cNvSpPr/>
          <p:nvPr/>
        </p:nvSpPr>
        <p:spPr>
          <a:xfrm rot="-5400000">
            <a:off x="5350564" y="5932481"/>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1" name="TextBox 21"/>
          <p:cNvSpPr txBox="1"/>
          <p:nvPr/>
        </p:nvSpPr>
        <p:spPr>
          <a:xfrm>
            <a:off x="5448215" y="6338079"/>
            <a:ext cx="379825"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low</a:t>
            </a:r>
          </a:p>
        </p:txBody>
      </p:sp>
      <p:sp>
        <p:nvSpPr>
          <p:cNvPr id="22" name="TextBox 22"/>
          <p:cNvSpPr txBox="1"/>
          <p:nvPr/>
        </p:nvSpPr>
        <p:spPr>
          <a:xfrm>
            <a:off x="7706945" y="628121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high</a:t>
            </a:r>
          </a:p>
        </p:txBody>
      </p:sp>
      <p:sp>
        <p:nvSpPr>
          <p:cNvPr id="23" name="Freeform 23"/>
          <p:cNvSpPr/>
          <p:nvPr/>
        </p:nvSpPr>
        <p:spPr>
          <a:xfrm rot="-5400000">
            <a:off x="4162796" y="593248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4" name="TextBox 24"/>
          <p:cNvSpPr txBox="1"/>
          <p:nvPr/>
        </p:nvSpPr>
        <p:spPr>
          <a:xfrm>
            <a:off x="4163587" y="630964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mid</a:t>
            </a:r>
          </a:p>
        </p:txBody>
      </p:sp>
      <p:grpSp>
        <p:nvGrpSpPr>
          <p:cNvPr id="25" name="Group 25"/>
          <p:cNvGrpSpPr/>
          <p:nvPr/>
        </p:nvGrpSpPr>
        <p:grpSpPr>
          <a:xfrm>
            <a:off x="9963438" y="9525000"/>
            <a:ext cx="7722891" cy="694165"/>
            <a:chOff x="0" y="0"/>
            <a:chExt cx="1912982" cy="171947"/>
          </a:xfrm>
        </p:grpSpPr>
        <p:sp>
          <p:nvSpPr>
            <p:cNvPr id="26" name="Freeform 2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7" name="TextBox 2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9" name="Group 29"/>
          <p:cNvGrpSpPr/>
          <p:nvPr/>
        </p:nvGrpSpPr>
        <p:grpSpPr>
          <a:xfrm>
            <a:off x="764470" y="9525000"/>
            <a:ext cx="7722891" cy="694165"/>
            <a:chOff x="0" y="0"/>
            <a:chExt cx="1912982" cy="171947"/>
          </a:xfrm>
        </p:grpSpPr>
        <p:sp>
          <p:nvSpPr>
            <p:cNvPr id="30" name="Freeform 3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1" name="TextBox 3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2" name="TextBox 32"/>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33" name="Group 33"/>
          <p:cNvGrpSpPr/>
          <p:nvPr/>
        </p:nvGrpSpPr>
        <p:grpSpPr>
          <a:xfrm>
            <a:off x="9463017" y="2106415"/>
            <a:ext cx="8384907" cy="7259628"/>
            <a:chOff x="0" y="0"/>
            <a:chExt cx="2208371" cy="1912001"/>
          </a:xfrm>
        </p:grpSpPr>
        <p:sp>
          <p:nvSpPr>
            <p:cNvPr id="34" name="Freeform 34"/>
            <p:cNvSpPr/>
            <p:nvPr/>
          </p:nvSpPr>
          <p:spPr>
            <a:xfrm>
              <a:off x="0" y="0"/>
              <a:ext cx="2208371" cy="1912001"/>
            </a:xfrm>
            <a:custGeom>
              <a:avLst/>
              <a:gdLst/>
              <a:ahLst/>
              <a:cxnLst/>
              <a:rect l="l" t="t" r="r" b="b"/>
              <a:pathLst>
                <a:path w="2208371" h="1912001">
                  <a:moveTo>
                    <a:pt x="0" y="0"/>
                  </a:moveTo>
                  <a:lnTo>
                    <a:pt x="2208371" y="0"/>
                  </a:lnTo>
                  <a:lnTo>
                    <a:pt x="2208371" y="1912001"/>
                  </a:lnTo>
                  <a:lnTo>
                    <a:pt x="0" y="1912001"/>
                  </a:lnTo>
                  <a:close/>
                </a:path>
              </a:pathLst>
            </a:custGeom>
            <a:solidFill>
              <a:srgbClr val="F4F2F2"/>
            </a:solidFill>
          </p:spPr>
          <p:txBody>
            <a:bodyPr/>
            <a:lstStyle/>
            <a:p>
              <a:endParaRPr lang="en-PH"/>
            </a:p>
          </p:txBody>
        </p:sp>
        <p:sp>
          <p:nvSpPr>
            <p:cNvPr id="35" name="TextBox 35"/>
            <p:cNvSpPr txBox="1"/>
            <p:nvPr/>
          </p:nvSpPr>
          <p:spPr>
            <a:xfrm>
              <a:off x="0" y="-28575"/>
              <a:ext cx="2208371" cy="1940576"/>
            </a:xfrm>
            <a:prstGeom prst="rect">
              <a:avLst/>
            </a:prstGeom>
          </p:spPr>
          <p:txBody>
            <a:bodyPr lIns="50800" tIns="50800" rIns="50800" bIns="50800" rtlCol="0" anchor="ctr"/>
            <a:lstStyle/>
            <a:p>
              <a:pPr algn="ctr">
                <a:lnSpc>
                  <a:spcPts val="2595"/>
                </a:lnSpc>
              </a:pPr>
              <a:endParaRPr/>
            </a:p>
          </p:txBody>
        </p:sp>
      </p:grpSp>
      <p:sp>
        <p:nvSpPr>
          <p:cNvPr id="36" name="TextBox 36"/>
          <p:cNvSpPr txBox="1"/>
          <p:nvPr/>
        </p:nvSpPr>
        <p:spPr>
          <a:xfrm>
            <a:off x="9623071" y="2261780"/>
            <a:ext cx="8064801" cy="703550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my_list = [11, 12, 22, 25, 34, 64, 90]</a:t>
            </a:r>
          </a:p>
          <a:p>
            <a:pPr algn="l">
              <a:lnSpc>
                <a:spcPts val="2816"/>
              </a:lnSpc>
            </a:pPr>
            <a:r>
              <a:rPr lang="en-US" sz="2011">
                <a:solidFill>
                  <a:srgbClr val="000000"/>
                </a:solidFill>
                <a:latin typeface="Code Pro"/>
                <a:ea typeface="Code Pro"/>
                <a:cs typeface="Code Pro"/>
                <a:sym typeface="Code Pro"/>
              </a:rPr>
              <a:t>target_value = 64</a:t>
            </a:r>
          </a:p>
          <a:p>
            <a:pPr algn="l">
              <a:lnSpc>
                <a:spcPts val="2816"/>
              </a:lnSpc>
            </a:pPr>
            <a:r>
              <a:rPr lang="en-US" sz="2011">
                <a:solidFill>
                  <a:srgbClr val="000000"/>
                </a:solidFill>
                <a:latin typeface="Code Pro"/>
                <a:ea typeface="Code Pro"/>
                <a:cs typeface="Code Pro"/>
                <a:sym typeface="Code Pro"/>
              </a:rPr>
              <a:t>found = False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low, high = 0, len(my_list)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b="1">
                <a:solidFill>
                  <a:srgbClr val="642EC7"/>
                </a:solidFill>
                <a:latin typeface="Code Pro Bold"/>
                <a:ea typeface="Code Pro Bold"/>
                <a:cs typeface="Code Pro Bold"/>
                <a:sym typeface="Code Pro Bold"/>
              </a:rPr>
              <a:t>while low &lt;= high:</a:t>
            </a:r>
          </a:p>
          <a:p>
            <a:pPr algn="l">
              <a:lnSpc>
                <a:spcPts val="2816"/>
              </a:lnSpc>
            </a:pPr>
            <a:r>
              <a:rPr lang="en-US" sz="2011" b="1">
                <a:solidFill>
                  <a:srgbClr val="642EC7"/>
                </a:solidFill>
                <a:latin typeface="Code Pro Bold"/>
                <a:ea typeface="Code Pro Bold"/>
                <a:cs typeface="Code Pro Bold"/>
                <a:sym typeface="Code Pro Bold"/>
              </a:rPr>
              <a:t>    mid = (low + high) // 2</a:t>
            </a:r>
          </a:p>
          <a:p>
            <a:pPr algn="l">
              <a:lnSpc>
                <a:spcPts val="2816"/>
              </a:lnSpc>
            </a:pPr>
            <a:r>
              <a:rPr lang="en-US" sz="2011">
                <a:solidFill>
                  <a:srgbClr val="000000"/>
                </a:solidFill>
                <a:latin typeface="Code Pro"/>
                <a:ea typeface="Code Pro"/>
                <a:cs typeface="Code Pro"/>
                <a:sym typeface="Code Pro"/>
              </a:rPr>
              <a:t>    if my_list[mid] == target_value:</a:t>
            </a:r>
          </a:p>
          <a:p>
            <a:pPr algn="l">
              <a:lnSpc>
                <a:spcPts val="2816"/>
              </a:lnSpc>
            </a:pPr>
            <a:r>
              <a:rPr lang="en-US" sz="2011">
                <a:solidFill>
                  <a:srgbClr val="000000"/>
                </a:solidFill>
                <a:latin typeface="Code Pro"/>
                <a:ea typeface="Code Pro"/>
                <a:cs typeface="Code Pro"/>
                <a:sym typeface="Code Pro"/>
              </a:rPr>
              <a:t>        found = True </a:t>
            </a:r>
          </a:p>
          <a:p>
            <a:pPr algn="l">
              <a:lnSpc>
                <a:spcPts val="2816"/>
              </a:lnSpc>
            </a:pPr>
            <a:r>
              <a:rPr lang="en-US" sz="2011">
                <a:solidFill>
                  <a:srgbClr val="000000"/>
                </a:solidFill>
                <a:latin typeface="Code Pro"/>
                <a:ea typeface="Code Pro"/>
                <a:cs typeface="Code Pro"/>
                <a:sym typeface="Code Pro"/>
              </a:rPr>
              <a:t>        break</a:t>
            </a:r>
          </a:p>
          <a:p>
            <a:pPr algn="l">
              <a:lnSpc>
                <a:spcPts val="2816"/>
              </a:lnSpc>
            </a:pPr>
            <a:r>
              <a:rPr lang="en-US" sz="2011">
                <a:solidFill>
                  <a:srgbClr val="000000"/>
                </a:solidFill>
                <a:latin typeface="Code Pro"/>
                <a:ea typeface="Code Pro"/>
                <a:cs typeface="Code Pro"/>
                <a:sym typeface="Code Pro"/>
              </a:rPr>
              <a:t>    elif my_list[mid] &lt; target_value:</a:t>
            </a:r>
          </a:p>
          <a:p>
            <a:pPr algn="l">
              <a:lnSpc>
                <a:spcPts val="2816"/>
              </a:lnSpc>
            </a:pPr>
            <a:r>
              <a:rPr lang="en-US" sz="2011">
                <a:solidFill>
                  <a:srgbClr val="000000"/>
                </a:solidFill>
                <a:latin typeface="Code Pro"/>
                <a:ea typeface="Code Pro"/>
                <a:cs typeface="Code Pro"/>
                <a:sym typeface="Code Pro"/>
              </a:rPr>
              <a:t>        low = mid + 1</a:t>
            </a:r>
          </a:p>
          <a:p>
            <a:pPr algn="l">
              <a:lnSpc>
                <a:spcPts val="2816"/>
              </a:lnSpc>
            </a:pPr>
            <a:r>
              <a:rPr lang="en-US" sz="2011">
                <a:solidFill>
                  <a:srgbClr val="000000"/>
                </a:solidFill>
                <a:latin typeface="Code Pro"/>
                <a:ea typeface="Code Pro"/>
                <a:cs typeface="Code Pro"/>
                <a:sym typeface="Code Pro"/>
              </a:rPr>
              <a:t>    else:</a:t>
            </a:r>
          </a:p>
          <a:p>
            <a:pPr algn="l">
              <a:lnSpc>
                <a:spcPts val="2816"/>
              </a:lnSpc>
            </a:pPr>
            <a:r>
              <a:rPr lang="en-US" sz="2011">
                <a:solidFill>
                  <a:srgbClr val="000000"/>
                </a:solidFill>
                <a:latin typeface="Code Pro"/>
                <a:ea typeface="Code Pro"/>
                <a:cs typeface="Code Pro"/>
                <a:sym typeface="Code Pro"/>
              </a:rPr>
              <a:t>        high = mid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if found: </a:t>
            </a:r>
          </a:p>
          <a:p>
            <a:pPr algn="l">
              <a:lnSpc>
                <a:spcPts val="2816"/>
              </a:lnSpc>
            </a:pPr>
            <a:r>
              <a:rPr lang="en-US" sz="2011">
                <a:solidFill>
                  <a:srgbClr val="000000"/>
                </a:solidFill>
                <a:latin typeface="Code Pro"/>
                <a:ea typeface="Code Pro"/>
                <a:cs typeface="Code Pro"/>
                <a:sym typeface="Code Pro"/>
              </a:rPr>
              <a:t>     print(“Item found”)</a:t>
            </a:r>
          </a:p>
          <a:p>
            <a:pPr algn="l">
              <a:lnSpc>
                <a:spcPts val="2816"/>
              </a:lnSpc>
            </a:pPr>
            <a:r>
              <a:rPr lang="en-US" sz="2011">
                <a:solidFill>
                  <a:srgbClr val="000000"/>
                </a:solidFill>
                <a:latin typeface="Code Pro"/>
                <a:ea typeface="Code Pro"/>
                <a:cs typeface="Code Pro"/>
                <a:sym typeface="Code Pro"/>
              </a:rPr>
              <a:t>else:</a:t>
            </a:r>
          </a:p>
          <a:p>
            <a:pPr algn="l">
              <a:lnSpc>
                <a:spcPts val="2816"/>
              </a:lnSpc>
            </a:pPr>
            <a:r>
              <a:rPr lang="en-US" sz="2011">
                <a:solidFill>
                  <a:srgbClr val="000000"/>
                </a:solidFill>
                <a:latin typeface="Code Pro"/>
                <a:ea typeface="Code Pro"/>
                <a:cs typeface="Code Pro"/>
                <a:sym typeface="Code Pro"/>
              </a:rPr>
              <a:t>     print(“Item not found”)</a:t>
            </a:r>
          </a:p>
        </p:txBody>
      </p:sp>
      <p:sp>
        <p:nvSpPr>
          <p:cNvPr id="37" name="TextBox 37"/>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23.2 Binary Search</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53600" y="315677"/>
            <a:ext cx="8015114" cy="8538193"/>
          </a:xfrm>
          <a:prstGeom prst="rect">
            <a:avLst/>
          </a:prstGeom>
        </p:spPr>
        <p:txBody>
          <a:bodyPr lIns="0" tIns="0" rIns="0" bIns="0" rtlCol="0" anchor="t">
            <a:spAutoFit/>
          </a:bodyPr>
          <a:lstStyle/>
          <a:p>
            <a:pPr algn="l">
              <a:lnSpc>
                <a:spcPts val="2940"/>
              </a:lnSpc>
            </a:pPr>
            <a:r>
              <a:rPr lang="en-US" sz="2100">
                <a:solidFill>
                  <a:srgbClr val="000000"/>
                </a:solidFill>
                <a:latin typeface="Code Pro"/>
                <a:ea typeface="Code Pro"/>
                <a:cs typeface="Code Pro"/>
                <a:sym typeface="Code Pro"/>
              </a:rPr>
              <a:t>def find_node(root, value):</a:t>
            </a:r>
          </a:p>
          <a:p>
            <a:pPr algn="l">
              <a:lnSpc>
                <a:spcPts val="2940"/>
              </a:lnSpc>
            </a:pPr>
            <a:r>
              <a:rPr lang="en-US" sz="2100">
                <a:solidFill>
                  <a:srgbClr val="2D3240"/>
                </a:solidFill>
                <a:latin typeface="Code Pro"/>
                <a:ea typeface="Code Pro"/>
                <a:cs typeface="Code Pro"/>
                <a:sym typeface="Code Pro"/>
              </a:rPr>
              <a:t>    current = root</a:t>
            </a:r>
          </a:p>
          <a:p>
            <a:pPr algn="l">
              <a:lnSpc>
                <a:spcPts val="2940"/>
              </a:lnSpc>
            </a:pPr>
            <a:endParaRPr lang="en-US" sz="2100">
              <a:solidFill>
                <a:srgbClr val="2D324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while current is not None:</a:t>
            </a:r>
          </a:p>
          <a:p>
            <a:pPr algn="l">
              <a:lnSpc>
                <a:spcPts val="2940"/>
              </a:lnSpc>
            </a:pPr>
            <a:r>
              <a:rPr lang="en-US" sz="2100">
                <a:solidFill>
                  <a:srgbClr val="000000"/>
                </a:solidFill>
                <a:latin typeface="Code Pro"/>
                <a:ea typeface="Code Pro"/>
                <a:cs typeface="Code Pro"/>
                <a:sym typeface="Code Pro"/>
              </a:rPr>
              <a:t>        if current.data == value:</a:t>
            </a:r>
          </a:p>
          <a:p>
            <a:pPr algn="l">
              <a:lnSpc>
                <a:spcPts val="2940"/>
              </a:lnSpc>
            </a:pPr>
            <a:r>
              <a:rPr lang="en-US" sz="2100">
                <a:solidFill>
                  <a:srgbClr val="000000"/>
                </a:solidFill>
                <a:latin typeface="Code Pro"/>
                <a:ea typeface="Code Pro"/>
                <a:cs typeface="Code Pro"/>
                <a:sym typeface="Code Pro"/>
              </a:rPr>
              <a:t>            return current</a:t>
            </a:r>
          </a:p>
          <a:p>
            <a:pPr algn="l">
              <a:lnSpc>
                <a:spcPts val="2940"/>
              </a:lnSpc>
            </a:pPr>
            <a:r>
              <a:rPr lang="en-US" sz="2100" b="1">
                <a:solidFill>
                  <a:srgbClr val="642EC7"/>
                </a:solidFill>
                <a:latin typeface="Code Pro Bold"/>
                <a:ea typeface="Code Pro Bold"/>
                <a:cs typeface="Code Pro Bold"/>
                <a:sym typeface="Code Pro Bold"/>
              </a:rPr>
              <a:t> </a:t>
            </a:r>
            <a:r>
              <a:rPr lang="en-US" sz="2100">
                <a:solidFill>
                  <a:srgbClr val="000000"/>
                </a:solidFill>
                <a:latin typeface="Code Pro"/>
                <a:ea typeface="Code Pro"/>
                <a:cs typeface="Code Pro"/>
                <a:sym typeface="Code Pro"/>
              </a:rPr>
              <a:t>       elif value &lt; current.data:</a:t>
            </a:r>
          </a:p>
          <a:p>
            <a:pPr algn="l">
              <a:lnSpc>
                <a:spcPts val="2940"/>
              </a:lnSpc>
            </a:pPr>
            <a:r>
              <a:rPr lang="en-US" sz="2100">
                <a:solidFill>
                  <a:srgbClr val="000000"/>
                </a:solidFill>
                <a:latin typeface="Code Pro"/>
                <a:ea typeface="Code Pro"/>
                <a:cs typeface="Code Pro"/>
                <a:sym typeface="Code Pro"/>
              </a:rPr>
              <a:t>            current = current.left</a:t>
            </a:r>
          </a:p>
          <a:p>
            <a:pPr algn="l">
              <a:lnSpc>
                <a:spcPts val="2940"/>
              </a:lnSpc>
            </a:pPr>
            <a:r>
              <a:rPr lang="en-US" sz="2100" b="1">
                <a:solidFill>
                  <a:srgbClr val="642EC7"/>
                </a:solidFill>
                <a:latin typeface="Code Pro Bold"/>
                <a:ea typeface="Code Pro Bold"/>
                <a:cs typeface="Code Pro Bold"/>
                <a:sym typeface="Code Pro Bold"/>
              </a:rPr>
              <a:t>        else:</a:t>
            </a:r>
          </a:p>
          <a:p>
            <a:pPr algn="l">
              <a:lnSpc>
                <a:spcPts val="2940"/>
              </a:lnSpc>
            </a:pPr>
            <a:r>
              <a:rPr lang="en-US" sz="2100" b="1">
                <a:solidFill>
                  <a:srgbClr val="642EC7"/>
                </a:solidFill>
                <a:latin typeface="Code Pro Bold"/>
                <a:ea typeface="Code Pro Bold"/>
                <a:cs typeface="Code Pro Bold"/>
                <a:sym typeface="Code Pro Bold"/>
              </a:rPr>
              <a:t>            current = current.right</a:t>
            </a:r>
          </a:p>
          <a:p>
            <a:pPr algn="l">
              <a:lnSpc>
                <a:spcPts val="2940"/>
              </a:lnSpc>
            </a:pPr>
            <a:r>
              <a:rPr lang="en-US" sz="2100">
                <a:solidFill>
                  <a:srgbClr val="000000"/>
                </a:solidFill>
                <a:latin typeface="Code Pro"/>
                <a:ea typeface="Code Pro"/>
                <a:cs typeface="Code Pro"/>
                <a:sym typeface="Code Pro"/>
              </a:rPr>
              <a:t>    </a:t>
            </a:r>
          </a:p>
          <a:p>
            <a:pPr algn="l">
              <a:lnSpc>
                <a:spcPts val="2940"/>
              </a:lnSpc>
            </a:pPr>
            <a:r>
              <a:rPr lang="en-US" sz="2100">
                <a:solidFill>
                  <a:srgbClr val="000000"/>
                </a:solidFill>
                <a:latin typeface="Code Pro"/>
                <a:ea typeface="Code Pro"/>
                <a:cs typeface="Code Pro"/>
                <a:sym typeface="Code Pro"/>
              </a:rPr>
              <a:t>    return None</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Assuming binary_tree_root is the root of the binary tree (previous example)</a:t>
            </a:r>
          </a:p>
          <a:p>
            <a:pPr algn="l">
              <a:lnSpc>
                <a:spcPts val="2940"/>
              </a:lnSpc>
            </a:pPr>
            <a:r>
              <a:rPr lang="en-US" sz="2100">
                <a:solidFill>
                  <a:srgbClr val="000000"/>
                </a:solidFill>
                <a:latin typeface="Code Pro"/>
                <a:ea typeface="Code Pro"/>
                <a:cs typeface="Code Pro"/>
                <a:sym typeface="Code Pro"/>
              </a:rPr>
              <a:t>value_to_find = 'H'</a:t>
            </a:r>
          </a:p>
          <a:p>
            <a:pPr algn="l">
              <a:lnSpc>
                <a:spcPts val="2940"/>
              </a:lnSpc>
            </a:pPr>
            <a:r>
              <a:rPr lang="en-US" sz="2100">
                <a:solidFill>
                  <a:srgbClr val="000000"/>
                </a:solidFill>
                <a:latin typeface="Code Pro"/>
                <a:ea typeface="Code Pro"/>
                <a:cs typeface="Code Pro"/>
                <a:sym typeface="Code Pro"/>
              </a:rPr>
              <a:t>found_node = find_node(binary_tree_root, value_to_find)</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if found_node is not None:</a:t>
            </a:r>
          </a:p>
          <a:p>
            <a:pPr algn="l">
              <a:lnSpc>
                <a:spcPts val="2940"/>
              </a:lnSpc>
            </a:pPr>
            <a:r>
              <a:rPr lang="en-US" sz="2100">
                <a:solidFill>
                  <a:srgbClr val="000000"/>
                </a:solidFill>
                <a:latin typeface="Code Pro"/>
                <a:ea typeface="Code Pro"/>
                <a:cs typeface="Code Pro"/>
                <a:sym typeface="Code Pro"/>
              </a:rPr>
              <a:t>    print(f"Node with value {value_to_find} found.")</a:t>
            </a:r>
          </a:p>
          <a:p>
            <a:pPr algn="l">
              <a:lnSpc>
                <a:spcPts val="2940"/>
              </a:lnSpc>
            </a:pPr>
            <a:r>
              <a:rPr lang="en-US" sz="2100">
                <a:solidFill>
                  <a:srgbClr val="000000"/>
                </a:solidFill>
                <a:latin typeface="Code Pro"/>
                <a:ea typeface="Code Pro"/>
                <a:cs typeface="Code Pro"/>
                <a:sym typeface="Code Pro"/>
              </a:rPr>
              <a:t>else:</a:t>
            </a:r>
          </a:p>
          <a:p>
            <a:pPr algn="l">
              <a:lnSpc>
                <a:spcPts val="2940"/>
              </a:lnSpc>
            </a:pPr>
            <a:r>
              <a:rPr lang="en-US" sz="2100">
                <a:solidFill>
                  <a:srgbClr val="000000"/>
                </a:solidFill>
                <a:latin typeface="Code Pro"/>
                <a:ea typeface="Code Pro"/>
                <a:cs typeface="Code Pro"/>
                <a:sym typeface="Code Pro"/>
              </a:rPr>
              <a:t>    print(f"Node with value {value_to_find} not found.")</a:t>
            </a:r>
          </a:p>
          <a:p>
            <a:pPr algn="l">
              <a:lnSpc>
                <a:spcPts val="2940"/>
              </a:lnSpc>
            </a:pPr>
            <a:endParaRPr lang="en-US" sz="2100">
              <a:solidFill>
                <a:srgbClr val="000000"/>
              </a:solidFill>
              <a:latin typeface="Code Pro"/>
              <a:ea typeface="Code Pro"/>
              <a:cs typeface="Code Pro"/>
              <a:sym typeface="Code Pro"/>
            </a:endParaRPr>
          </a:p>
        </p:txBody>
      </p:sp>
      <p:sp>
        <p:nvSpPr>
          <p:cNvPr id="14" name="AutoShape 14"/>
          <p:cNvSpPr/>
          <p:nvPr/>
        </p:nvSpPr>
        <p:spPr>
          <a:xfrm flipV="1">
            <a:off x="2846733" y="2799158"/>
            <a:ext cx="1951455" cy="1565725"/>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336805" y="2811716"/>
            <a:ext cx="2041800" cy="1445935"/>
          </a:xfrm>
          <a:prstGeom prst="line">
            <a:avLst/>
          </a:prstGeom>
          <a:ln w="28575" cap="flat">
            <a:solidFill>
              <a:srgbClr val="642EC7"/>
            </a:solidFill>
            <a:prstDash val="solid"/>
            <a:headEnd type="none" w="sm" len="sm"/>
            <a:tailEnd type="none" w="sm" len="sm"/>
          </a:ln>
        </p:spPr>
        <p:txBody>
          <a:bodyPr/>
          <a:lstStyle/>
          <a:p>
            <a:endParaRPr lang="en-PH"/>
          </a:p>
        </p:txBody>
      </p:sp>
      <p:grpSp>
        <p:nvGrpSpPr>
          <p:cNvPr id="16" name="Group 16"/>
          <p:cNvGrpSpPr/>
          <p:nvPr/>
        </p:nvGrpSpPr>
        <p:grpSpPr>
          <a:xfrm>
            <a:off x="4664089" y="2298755"/>
            <a:ext cx="807552" cy="80755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911475" y="2392154"/>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G</a:t>
            </a:r>
          </a:p>
        </p:txBody>
      </p:sp>
      <p:sp>
        <p:nvSpPr>
          <p:cNvPr id="20" name="AutoShape 20"/>
          <p:cNvSpPr/>
          <p:nvPr/>
        </p:nvSpPr>
        <p:spPr>
          <a:xfrm flipH="1" flipV="1">
            <a:off x="2860508"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1541976"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2" name="Group 22"/>
          <p:cNvGrpSpPr/>
          <p:nvPr/>
        </p:nvGrpSpPr>
        <p:grpSpPr>
          <a:xfrm>
            <a:off x="2353858" y="4026197"/>
            <a:ext cx="807552" cy="80755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5" name="AutoShape 25"/>
          <p:cNvSpPr/>
          <p:nvPr/>
        </p:nvSpPr>
        <p:spPr>
          <a:xfrm flipH="1" flipV="1">
            <a:off x="7606407"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V="1">
            <a:off x="6287875"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7" name="Group 27"/>
          <p:cNvGrpSpPr/>
          <p:nvPr/>
        </p:nvGrpSpPr>
        <p:grpSpPr>
          <a:xfrm>
            <a:off x="5884099" y="6741349"/>
            <a:ext cx="807552" cy="80755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rot="-6357226">
            <a:off x="8241018" y="6645919"/>
            <a:ext cx="807552" cy="80755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rot="-6357226">
            <a:off x="7110273" y="3961107"/>
            <a:ext cx="807552" cy="80755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1138200" y="6645919"/>
            <a:ext cx="807552" cy="80755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rot="-6357226">
            <a:off x="3495119" y="6645919"/>
            <a:ext cx="807552" cy="807552"/>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385586"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B</a:t>
            </a:r>
          </a:p>
        </p:txBody>
      </p:sp>
      <p:sp>
        <p:nvSpPr>
          <p:cNvPr id="43" name="TextBox 43"/>
          <p:cNvSpPr txBox="1"/>
          <p:nvPr/>
        </p:nvSpPr>
        <p:spPr>
          <a:xfrm>
            <a:off x="2601244" y="411959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D</a:t>
            </a:r>
          </a:p>
        </p:txBody>
      </p:sp>
      <p:sp>
        <p:nvSpPr>
          <p:cNvPr id="44" name="TextBox 44"/>
          <p:cNvSpPr txBox="1"/>
          <p:nvPr/>
        </p:nvSpPr>
        <p:spPr>
          <a:xfrm>
            <a:off x="3742505"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F</a:t>
            </a:r>
          </a:p>
        </p:txBody>
      </p:sp>
      <p:sp>
        <p:nvSpPr>
          <p:cNvPr id="45" name="TextBox 45"/>
          <p:cNvSpPr txBox="1"/>
          <p:nvPr/>
        </p:nvSpPr>
        <p:spPr>
          <a:xfrm>
            <a:off x="6115454" y="6796080"/>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H</a:t>
            </a:r>
          </a:p>
        </p:txBody>
      </p:sp>
      <p:sp>
        <p:nvSpPr>
          <p:cNvPr id="46" name="TextBox 46"/>
          <p:cNvSpPr txBox="1"/>
          <p:nvPr/>
        </p:nvSpPr>
        <p:spPr>
          <a:xfrm>
            <a:off x="7378604" y="405450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J</a:t>
            </a:r>
          </a:p>
        </p:txBody>
      </p:sp>
      <p:sp>
        <p:nvSpPr>
          <p:cNvPr id="47" name="TextBox 47"/>
          <p:cNvSpPr txBox="1"/>
          <p:nvPr/>
        </p:nvSpPr>
        <p:spPr>
          <a:xfrm>
            <a:off x="8488404"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L</a:t>
            </a:r>
          </a:p>
        </p:txBody>
      </p:sp>
      <p:sp>
        <p:nvSpPr>
          <p:cNvPr id="48" name="TextBox 48"/>
          <p:cNvSpPr txBox="1"/>
          <p:nvPr/>
        </p:nvSpPr>
        <p:spPr>
          <a:xfrm>
            <a:off x="6626393" y="2654906"/>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49" name="Freeform 49"/>
          <p:cNvSpPr/>
          <p:nvPr/>
        </p:nvSpPr>
        <p:spPr>
          <a:xfrm rot="5400000">
            <a:off x="7162971" y="326458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53600" y="315677"/>
            <a:ext cx="8015114" cy="8538193"/>
          </a:xfrm>
          <a:prstGeom prst="rect">
            <a:avLst/>
          </a:prstGeom>
        </p:spPr>
        <p:txBody>
          <a:bodyPr lIns="0" tIns="0" rIns="0" bIns="0" rtlCol="0" anchor="t">
            <a:spAutoFit/>
          </a:bodyPr>
          <a:lstStyle/>
          <a:p>
            <a:pPr algn="l">
              <a:lnSpc>
                <a:spcPts val="2940"/>
              </a:lnSpc>
            </a:pPr>
            <a:r>
              <a:rPr lang="en-US" sz="2100">
                <a:solidFill>
                  <a:srgbClr val="000000"/>
                </a:solidFill>
                <a:latin typeface="Code Pro"/>
                <a:ea typeface="Code Pro"/>
                <a:cs typeface="Code Pro"/>
                <a:sym typeface="Code Pro"/>
              </a:rPr>
              <a:t>def find_node(root, value):</a:t>
            </a:r>
          </a:p>
          <a:p>
            <a:pPr algn="l">
              <a:lnSpc>
                <a:spcPts val="2940"/>
              </a:lnSpc>
            </a:pPr>
            <a:r>
              <a:rPr lang="en-US" sz="2100">
                <a:solidFill>
                  <a:srgbClr val="2D3240"/>
                </a:solidFill>
                <a:latin typeface="Code Pro"/>
                <a:ea typeface="Code Pro"/>
                <a:cs typeface="Code Pro"/>
                <a:sym typeface="Code Pro"/>
              </a:rPr>
              <a:t>    current = root</a:t>
            </a:r>
          </a:p>
          <a:p>
            <a:pPr algn="l">
              <a:lnSpc>
                <a:spcPts val="2940"/>
              </a:lnSpc>
            </a:pPr>
            <a:endParaRPr lang="en-US" sz="2100">
              <a:solidFill>
                <a:srgbClr val="2D3240"/>
              </a:solidFill>
              <a:latin typeface="Code Pro"/>
              <a:ea typeface="Code Pro"/>
              <a:cs typeface="Code Pro"/>
              <a:sym typeface="Code Pro"/>
            </a:endParaRPr>
          </a:p>
          <a:p>
            <a:pPr algn="l">
              <a:lnSpc>
                <a:spcPts val="2940"/>
              </a:lnSpc>
            </a:pPr>
            <a:r>
              <a:rPr lang="en-US" sz="2100" b="1">
                <a:solidFill>
                  <a:srgbClr val="642EC7"/>
                </a:solidFill>
                <a:latin typeface="Code Pro Bold"/>
                <a:ea typeface="Code Pro Bold"/>
                <a:cs typeface="Code Pro Bold"/>
                <a:sym typeface="Code Pro Bold"/>
              </a:rPr>
              <a:t>    while current is not None:</a:t>
            </a:r>
          </a:p>
          <a:p>
            <a:pPr algn="l">
              <a:lnSpc>
                <a:spcPts val="2940"/>
              </a:lnSpc>
            </a:pPr>
            <a:r>
              <a:rPr lang="en-US" sz="2100" b="1">
                <a:solidFill>
                  <a:srgbClr val="642EC7"/>
                </a:solidFill>
                <a:latin typeface="Code Pro Bold"/>
                <a:ea typeface="Code Pro Bold"/>
                <a:cs typeface="Code Pro Bold"/>
                <a:sym typeface="Code Pro Bold"/>
              </a:rPr>
              <a:t>        if current.data == value:</a:t>
            </a:r>
          </a:p>
          <a:p>
            <a:pPr algn="l">
              <a:lnSpc>
                <a:spcPts val="2940"/>
              </a:lnSpc>
            </a:pPr>
            <a:r>
              <a:rPr lang="en-US" sz="2100" b="1">
                <a:solidFill>
                  <a:srgbClr val="642EC7"/>
                </a:solidFill>
                <a:latin typeface="Code Pro Bold"/>
                <a:ea typeface="Code Pro Bold"/>
                <a:cs typeface="Code Pro Bold"/>
                <a:sym typeface="Code Pro Bold"/>
              </a:rPr>
              <a:t>            return current</a:t>
            </a:r>
          </a:p>
          <a:p>
            <a:pPr algn="l">
              <a:lnSpc>
                <a:spcPts val="2940"/>
              </a:lnSpc>
            </a:pPr>
            <a:r>
              <a:rPr lang="en-US" sz="2100" b="1">
                <a:solidFill>
                  <a:srgbClr val="642EC7"/>
                </a:solidFill>
                <a:latin typeface="Code Pro Bold"/>
                <a:ea typeface="Code Pro Bold"/>
                <a:cs typeface="Code Pro Bold"/>
                <a:sym typeface="Code Pro Bold"/>
              </a:rPr>
              <a:t> </a:t>
            </a:r>
            <a:r>
              <a:rPr lang="en-US" sz="2100">
                <a:solidFill>
                  <a:srgbClr val="000000"/>
                </a:solidFill>
                <a:latin typeface="Code Pro"/>
                <a:ea typeface="Code Pro"/>
                <a:cs typeface="Code Pro"/>
                <a:sym typeface="Code Pro"/>
              </a:rPr>
              <a:t>       elif value &lt; current.data:</a:t>
            </a:r>
          </a:p>
          <a:p>
            <a:pPr algn="l">
              <a:lnSpc>
                <a:spcPts val="2940"/>
              </a:lnSpc>
            </a:pPr>
            <a:r>
              <a:rPr lang="en-US" sz="2100">
                <a:solidFill>
                  <a:srgbClr val="000000"/>
                </a:solidFill>
                <a:latin typeface="Code Pro"/>
                <a:ea typeface="Code Pro"/>
                <a:cs typeface="Code Pro"/>
                <a:sym typeface="Code Pro"/>
              </a:rPr>
              <a:t>            current = current.left</a:t>
            </a:r>
          </a:p>
          <a:p>
            <a:pPr algn="l">
              <a:lnSpc>
                <a:spcPts val="2940"/>
              </a:lnSpc>
            </a:pPr>
            <a:r>
              <a:rPr lang="en-US" sz="2100">
                <a:solidFill>
                  <a:srgbClr val="000000"/>
                </a:solidFill>
                <a:latin typeface="Code Pro"/>
                <a:ea typeface="Code Pro"/>
                <a:cs typeface="Code Pro"/>
                <a:sym typeface="Code Pro"/>
              </a:rPr>
              <a:t>        else:</a:t>
            </a:r>
          </a:p>
          <a:p>
            <a:pPr algn="l">
              <a:lnSpc>
                <a:spcPts val="2940"/>
              </a:lnSpc>
            </a:pPr>
            <a:r>
              <a:rPr lang="en-US" sz="2100">
                <a:solidFill>
                  <a:srgbClr val="000000"/>
                </a:solidFill>
                <a:latin typeface="Code Pro"/>
                <a:ea typeface="Code Pro"/>
                <a:cs typeface="Code Pro"/>
                <a:sym typeface="Code Pro"/>
              </a:rPr>
              <a:t>            current = current.right</a:t>
            </a:r>
          </a:p>
          <a:p>
            <a:pPr algn="l">
              <a:lnSpc>
                <a:spcPts val="2940"/>
              </a:lnSpc>
            </a:pPr>
            <a:r>
              <a:rPr lang="en-US" sz="2100">
                <a:solidFill>
                  <a:srgbClr val="000000"/>
                </a:solidFill>
                <a:latin typeface="Code Pro"/>
                <a:ea typeface="Code Pro"/>
                <a:cs typeface="Code Pro"/>
                <a:sym typeface="Code Pro"/>
              </a:rPr>
              <a:t>    </a:t>
            </a:r>
          </a:p>
          <a:p>
            <a:pPr algn="l">
              <a:lnSpc>
                <a:spcPts val="2940"/>
              </a:lnSpc>
            </a:pPr>
            <a:r>
              <a:rPr lang="en-US" sz="2100">
                <a:solidFill>
                  <a:srgbClr val="000000"/>
                </a:solidFill>
                <a:latin typeface="Code Pro"/>
                <a:ea typeface="Code Pro"/>
                <a:cs typeface="Code Pro"/>
                <a:sym typeface="Code Pro"/>
              </a:rPr>
              <a:t>    return None</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Assuming binary_tree_root is the root of the binary tree (previous example)</a:t>
            </a:r>
          </a:p>
          <a:p>
            <a:pPr algn="l">
              <a:lnSpc>
                <a:spcPts val="2940"/>
              </a:lnSpc>
            </a:pPr>
            <a:r>
              <a:rPr lang="en-US" sz="2100">
                <a:solidFill>
                  <a:srgbClr val="000000"/>
                </a:solidFill>
                <a:latin typeface="Code Pro"/>
                <a:ea typeface="Code Pro"/>
                <a:cs typeface="Code Pro"/>
                <a:sym typeface="Code Pro"/>
              </a:rPr>
              <a:t>value_to_find = 'H'</a:t>
            </a:r>
          </a:p>
          <a:p>
            <a:pPr algn="l">
              <a:lnSpc>
                <a:spcPts val="2940"/>
              </a:lnSpc>
            </a:pPr>
            <a:r>
              <a:rPr lang="en-US" sz="2100">
                <a:solidFill>
                  <a:srgbClr val="000000"/>
                </a:solidFill>
                <a:latin typeface="Code Pro"/>
                <a:ea typeface="Code Pro"/>
                <a:cs typeface="Code Pro"/>
                <a:sym typeface="Code Pro"/>
              </a:rPr>
              <a:t>found_node = find_node(binary_tree_root, value_to_find)</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if found_node is not None:</a:t>
            </a:r>
          </a:p>
          <a:p>
            <a:pPr algn="l">
              <a:lnSpc>
                <a:spcPts val="2940"/>
              </a:lnSpc>
            </a:pPr>
            <a:r>
              <a:rPr lang="en-US" sz="2100">
                <a:solidFill>
                  <a:srgbClr val="000000"/>
                </a:solidFill>
                <a:latin typeface="Code Pro"/>
                <a:ea typeface="Code Pro"/>
                <a:cs typeface="Code Pro"/>
                <a:sym typeface="Code Pro"/>
              </a:rPr>
              <a:t>    print(f"Node with value {value_to_find} found.")</a:t>
            </a:r>
          </a:p>
          <a:p>
            <a:pPr algn="l">
              <a:lnSpc>
                <a:spcPts val="2940"/>
              </a:lnSpc>
            </a:pPr>
            <a:r>
              <a:rPr lang="en-US" sz="2100">
                <a:solidFill>
                  <a:srgbClr val="000000"/>
                </a:solidFill>
                <a:latin typeface="Code Pro"/>
                <a:ea typeface="Code Pro"/>
                <a:cs typeface="Code Pro"/>
                <a:sym typeface="Code Pro"/>
              </a:rPr>
              <a:t>else:</a:t>
            </a:r>
          </a:p>
          <a:p>
            <a:pPr algn="l">
              <a:lnSpc>
                <a:spcPts val="2940"/>
              </a:lnSpc>
            </a:pPr>
            <a:r>
              <a:rPr lang="en-US" sz="2100">
                <a:solidFill>
                  <a:srgbClr val="000000"/>
                </a:solidFill>
                <a:latin typeface="Code Pro"/>
                <a:ea typeface="Code Pro"/>
                <a:cs typeface="Code Pro"/>
                <a:sym typeface="Code Pro"/>
              </a:rPr>
              <a:t>    print(f"Node with value {value_to_find} not found.")</a:t>
            </a:r>
          </a:p>
          <a:p>
            <a:pPr algn="l">
              <a:lnSpc>
                <a:spcPts val="2940"/>
              </a:lnSpc>
            </a:pPr>
            <a:endParaRPr lang="en-US" sz="2100">
              <a:solidFill>
                <a:srgbClr val="000000"/>
              </a:solidFill>
              <a:latin typeface="Code Pro"/>
              <a:ea typeface="Code Pro"/>
              <a:cs typeface="Code Pro"/>
              <a:sym typeface="Code Pro"/>
            </a:endParaRPr>
          </a:p>
        </p:txBody>
      </p:sp>
      <p:sp>
        <p:nvSpPr>
          <p:cNvPr id="14" name="AutoShape 14"/>
          <p:cNvSpPr/>
          <p:nvPr/>
        </p:nvSpPr>
        <p:spPr>
          <a:xfrm flipV="1">
            <a:off x="2846733" y="2799158"/>
            <a:ext cx="1951455" cy="1565725"/>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336805" y="2811716"/>
            <a:ext cx="2041800" cy="1445935"/>
          </a:xfrm>
          <a:prstGeom prst="line">
            <a:avLst/>
          </a:prstGeom>
          <a:ln w="28575" cap="flat">
            <a:solidFill>
              <a:srgbClr val="642EC7"/>
            </a:solidFill>
            <a:prstDash val="solid"/>
            <a:headEnd type="none" w="sm" len="sm"/>
            <a:tailEnd type="none" w="sm" len="sm"/>
          </a:ln>
        </p:spPr>
        <p:txBody>
          <a:bodyPr/>
          <a:lstStyle/>
          <a:p>
            <a:endParaRPr lang="en-PH"/>
          </a:p>
        </p:txBody>
      </p:sp>
      <p:grpSp>
        <p:nvGrpSpPr>
          <p:cNvPr id="16" name="Group 16"/>
          <p:cNvGrpSpPr/>
          <p:nvPr/>
        </p:nvGrpSpPr>
        <p:grpSpPr>
          <a:xfrm>
            <a:off x="4664089" y="2298755"/>
            <a:ext cx="807552" cy="80755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911475" y="2392154"/>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G</a:t>
            </a:r>
          </a:p>
        </p:txBody>
      </p:sp>
      <p:sp>
        <p:nvSpPr>
          <p:cNvPr id="20" name="AutoShape 20"/>
          <p:cNvSpPr/>
          <p:nvPr/>
        </p:nvSpPr>
        <p:spPr>
          <a:xfrm flipH="1" flipV="1">
            <a:off x="2860508"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1541976"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2" name="Group 22"/>
          <p:cNvGrpSpPr/>
          <p:nvPr/>
        </p:nvGrpSpPr>
        <p:grpSpPr>
          <a:xfrm>
            <a:off x="2353858" y="4026197"/>
            <a:ext cx="807552" cy="80755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5" name="AutoShape 25"/>
          <p:cNvSpPr/>
          <p:nvPr/>
        </p:nvSpPr>
        <p:spPr>
          <a:xfrm flipH="1" flipV="1">
            <a:off x="7606407"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V="1">
            <a:off x="6287875"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7" name="Group 27"/>
          <p:cNvGrpSpPr/>
          <p:nvPr/>
        </p:nvGrpSpPr>
        <p:grpSpPr>
          <a:xfrm>
            <a:off x="5884099" y="6741349"/>
            <a:ext cx="807552" cy="80755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rot="-6357226">
            <a:off x="8241018" y="6645919"/>
            <a:ext cx="807552" cy="80755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rot="-6357226">
            <a:off x="7110273" y="3961107"/>
            <a:ext cx="807552" cy="80755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1138200" y="6645919"/>
            <a:ext cx="807552" cy="80755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rot="-6357226">
            <a:off x="3495119" y="6645919"/>
            <a:ext cx="807552" cy="807552"/>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385586"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B</a:t>
            </a:r>
          </a:p>
        </p:txBody>
      </p:sp>
      <p:sp>
        <p:nvSpPr>
          <p:cNvPr id="43" name="TextBox 43"/>
          <p:cNvSpPr txBox="1"/>
          <p:nvPr/>
        </p:nvSpPr>
        <p:spPr>
          <a:xfrm>
            <a:off x="2601244" y="411959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D</a:t>
            </a:r>
          </a:p>
        </p:txBody>
      </p:sp>
      <p:sp>
        <p:nvSpPr>
          <p:cNvPr id="44" name="TextBox 44"/>
          <p:cNvSpPr txBox="1"/>
          <p:nvPr/>
        </p:nvSpPr>
        <p:spPr>
          <a:xfrm>
            <a:off x="3742505"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F</a:t>
            </a:r>
          </a:p>
        </p:txBody>
      </p:sp>
      <p:sp>
        <p:nvSpPr>
          <p:cNvPr id="45" name="TextBox 45"/>
          <p:cNvSpPr txBox="1"/>
          <p:nvPr/>
        </p:nvSpPr>
        <p:spPr>
          <a:xfrm>
            <a:off x="6115454" y="6796080"/>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H</a:t>
            </a:r>
          </a:p>
        </p:txBody>
      </p:sp>
      <p:sp>
        <p:nvSpPr>
          <p:cNvPr id="46" name="TextBox 46"/>
          <p:cNvSpPr txBox="1"/>
          <p:nvPr/>
        </p:nvSpPr>
        <p:spPr>
          <a:xfrm>
            <a:off x="7378604" y="405450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J</a:t>
            </a:r>
          </a:p>
        </p:txBody>
      </p:sp>
      <p:sp>
        <p:nvSpPr>
          <p:cNvPr id="47" name="TextBox 47"/>
          <p:cNvSpPr txBox="1"/>
          <p:nvPr/>
        </p:nvSpPr>
        <p:spPr>
          <a:xfrm>
            <a:off x="8488404"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L</a:t>
            </a:r>
          </a:p>
        </p:txBody>
      </p:sp>
      <p:sp>
        <p:nvSpPr>
          <p:cNvPr id="48" name="TextBox 48"/>
          <p:cNvSpPr txBox="1"/>
          <p:nvPr/>
        </p:nvSpPr>
        <p:spPr>
          <a:xfrm>
            <a:off x="6626393" y="2654906"/>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49" name="Freeform 49"/>
          <p:cNvSpPr/>
          <p:nvPr/>
        </p:nvSpPr>
        <p:spPr>
          <a:xfrm rot="5400000">
            <a:off x="7162971" y="326458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53600" y="315677"/>
            <a:ext cx="8015114" cy="8538193"/>
          </a:xfrm>
          <a:prstGeom prst="rect">
            <a:avLst/>
          </a:prstGeom>
        </p:spPr>
        <p:txBody>
          <a:bodyPr lIns="0" tIns="0" rIns="0" bIns="0" rtlCol="0" anchor="t">
            <a:spAutoFit/>
          </a:bodyPr>
          <a:lstStyle/>
          <a:p>
            <a:pPr algn="l">
              <a:lnSpc>
                <a:spcPts val="2940"/>
              </a:lnSpc>
            </a:pPr>
            <a:r>
              <a:rPr lang="en-US" sz="2100">
                <a:solidFill>
                  <a:srgbClr val="000000"/>
                </a:solidFill>
                <a:latin typeface="Code Pro"/>
                <a:ea typeface="Code Pro"/>
                <a:cs typeface="Code Pro"/>
                <a:sym typeface="Code Pro"/>
              </a:rPr>
              <a:t>def find_node(root, value):</a:t>
            </a:r>
          </a:p>
          <a:p>
            <a:pPr algn="l">
              <a:lnSpc>
                <a:spcPts val="2940"/>
              </a:lnSpc>
            </a:pPr>
            <a:r>
              <a:rPr lang="en-US" sz="2100">
                <a:solidFill>
                  <a:srgbClr val="2D3240"/>
                </a:solidFill>
                <a:latin typeface="Code Pro"/>
                <a:ea typeface="Code Pro"/>
                <a:cs typeface="Code Pro"/>
                <a:sym typeface="Code Pro"/>
              </a:rPr>
              <a:t>    current = root</a:t>
            </a:r>
          </a:p>
          <a:p>
            <a:pPr algn="l">
              <a:lnSpc>
                <a:spcPts val="2940"/>
              </a:lnSpc>
            </a:pPr>
            <a:endParaRPr lang="en-US" sz="2100">
              <a:solidFill>
                <a:srgbClr val="2D324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while current is not None:</a:t>
            </a:r>
          </a:p>
          <a:p>
            <a:pPr algn="l">
              <a:lnSpc>
                <a:spcPts val="2940"/>
              </a:lnSpc>
            </a:pPr>
            <a:r>
              <a:rPr lang="en-US" sz="2100">
                <a:solidFill>
                  <a:srgbClr val="000000"/>
                </a:solidFill>
                <a:latin typeface="Code Pro"/>
                <a:ea typeface="Code Pro"/>
                <a:cs typeface="Code Pro"/>
                <a:sym typeface="Code Pro"/>
              </a:rPr>
              <a:t>        if current.data == value:</a:t>
            </a:r>
          </a:p>
          <a:p>
            <a:pPr algn="l">
              <a:lnSpc>
                <a:spcPts val="2940"/>
              </a:lnSpc>
            </a:pPr>
            <a:r>
              <a:rPr lang="en-US" sz="2100">
                <a:solidFill>
                  <a:srgbClr val="000000"/>
                </a:solidFill>
                <a:latin typeface="Code Pro"/>
                <a:ea typeface="Code Pro"/>
                <a:cs typeface="Code Pro"/>
                <a:sym typeface="Code Pro"/>
              </a:rPr>
              <a:t>            return current</a:t>
            </a:r>
          </a:p>
          <a:p>
            <a:pPr algn="l">
              <a:lnSpc>
                <a:spcPts val="2940"/>
              </a:lnSpc>
            </a:pPr>
            <a:r>
              <a:rPr lang="en-US" sz="2100" b="1">
                <a:solidFill>
                  <a:srgbClr val="642EC7"/>
                </a:solidFill>
                <a:latin typeface="Code Pro Bold"/>
                <a:ea typeface="Code Pro Bold"/>
                <a:cs typeface="Code Pro Bold"/>
                <a:sym typeface="Code Pro Bold"/>
              </a:rPr>
              <a:t>        elif value &lt; current.data:</a:t>
            </a:r>
          </a:p>
          <a:p>
            <a:pPr algn="l">
              <a:lnSpc>
                <a:spcPts val="2940"/>
              </a:lnSpc>
            </a:pPr>
            <a:r>
              <a:rPr lang="en-US" sz="2100" b="1">
                <a:solidFill>
                  <a:srgbClr val="642EC7"/>
                </a:solidFill>
                <a:latin typeface="Code Pro Bold"/>
                <a:ea typeface="Code Pro Bold"/>
                <a:cs typeface="Code Pro Bold"/>
                <a:sym typeface="Code Pro Bold"/>
              </a:rPr>
              <a:t>            current = current.left</a:t>
            </a:r>
          </a:p>
          <a:p>
            <a:pPr algn="l">
              <a:lnSpc>
                <a:spcPts val="2940"/>
              </a:lnSpc>
            </a:pPr>
            <a:r>
              <a:rPr lang="en-US" sz="2100">
                <a:solidFill>
                  <a:srgbClr val="000000"/>
                </a:solidFill>
                <a:latin typeface="Code Pro"/>
                <a:ea typeface="Code Pro"/>
                <a:cs typeface="Code Pro"/>
                <a:sym typeface="Code Pro"/>
              </a:rPr>
              <a:t>        else:</a:t>
            </a:r>
          </a:p>
          <a:p>
            <a:pPr algn="l">
              <a:lnSpc>
                <a:spcPts val="2940"/>
              </a:lnSpc>
            </a:pPr>
            <a:r>
              <a:rPr lang="en-US" sz="2100">
                <a:solidFill>
                  <a:srgbClr val="000000"/>
                </a:solidFill>
                <a:latin typeface="Code Pro"/>
                <a:ea typeface="Code Pro"/>
                <a:cs typeface="Code Pro"/>
                <a:sym typeface="Code Pro"/>
              </a:rPr>
              <a:t>            current = current.right</a:t>
            </a:r>
          </a:p>
          <a:p>
            <a:pPr algn="l">
              <a:lnSpc>
                <a:spcPts val="2940"/>
              </a:lnSpc>
            </a:pPr>
            <a:r>
              <a:rPr lang="en-US" sz="2100">
                <a:solidFill>
                  <a:srgbClr val="000000"/>
                </a:solidFill>
                <a:latin typeface="Code Pro"/>
                <a:ea typeface="Code Pro"/>
                <a:cs typeface="Code Pro"/>
                <a:sym typeface="Code Pro"/>
              </a:rPr>
              <a:t>    </a:t>
            </a:r>
          </a:p>
          <a:p>
            <a:pPr algn="l">
              <a:lnSpc>
                <a:spcPts val="2940"/>
              </a:lnSpc>
            </a:pPr>
            <a:r>
              <a:rPr lang="en-US" sz="2100">
                <a:solidFill>
                  <a:srgbClr val="000000"/>
                </a:solidFill>
                <a:latin typeface="Code Pro"/>
                <a:ea typeface="Code Pro"/>
                <a:cs typeface="Code Pro"/>
                <a:sym typeface="Code Pro"/>
              </a:rPr>
              <a:t>    return None</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Assuming binary_tree_root is the root of the binary tree (previous example)</a:t>
            </a:r>
          </a:p>
          <a:p>
            <a:pPr algn="l">
              <a:lnSpc>
                <a:spcPts val="2940"/>
              </a:lnSpc>
            </a:pPr>
            <a:r>
              <a:rPr lang="en-US" sz="2100">
                <a:solidFill>
                  <a:srgbClr val="000000"/>
                </a:solidFill>
                <a:latin typeface="Code Pro"/>
                <a:ea typeface="Code Pro"/>
                <a:cs typeface="Code Pro"/>
                <a:sym typeface="Code Pro"/>
              </a:rPr>
              <a:t>value_to_find = 'H'</a:t>
            </a:r>
          </a:p>
          <a:p>
            <a:pPr algn="l">
              <a:lnSpc>
                <a:spcPts val="2940"/>
              </a:lnSpc>
            </a:pPr>
            <a:r>
              <a:rPr lang="en-US" sz="2100">
                <a:solidFill>
                  <a:srgbClr val="000000"/>
                </a:solidFill>
                <a:latin typeface="Code Pro"/>
                <a:ea typeface="Code Pro"/>
                <a:cs typeface="Code Pro"/>
                <a:sym typeface="Code Pro"/>
              </a:rPr>
              <a:t>found_node = find_node(binary_tree_root, value_to_find)</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if found_node is not None:</a:t>
            </a:r>
          </a:p>
          <a:p>
            <a:pPr algn="l">
              <a:lnSpc>
                <a:spcPts val="2940"/>
              </a:lnSpc>
            </a:pPr>
            <a:r>
              <a:rPr lang="en-US" sz="2100">
                <a:solidFill>
                  <a:srgbClr val="000000"/>
                </a:solidFill>
                <a:latin typeface="Code Pro"/>
                <a:ea typeface="Code Pro"/>
                <a:cs typeface="Code Pro"/>
                <a:sym typeface="Code Pro"/>
              </a:rPr>
              <a:t>    print(f"Node with value {value_to_find} found.")</a:t>
            </a:r>
          </a:p>
          <a:p>
            <a:pPr algn="l">
              <a:lnSpc>
                <a:spcPts val="2940"/>
              </a:lnSpc>
            </a:pPr>
            <a:r>
              <a:rPr lang="en-US" sz="2100">
                <a:solidFill>
                  <a:srgbClr val="000000"/>
                </a:solidFill>
                <a:latin typeface="Code Pro"/>
                <a:ea typeface="Code Pro"/>
                <a:cs typeface="Code Pro"/>
                <a:sym typeface="Code Pro"/>
              </a:rPr>
              <a:t>else:</a:t>
            </a:r>
          </a:p>
          <a:p>
            <a:pPr algn="l">
              <a:lnSpc>
                <a:spcPts val="2940"/>
              </a:lnSpc>
            </a:pPr>
            <a:r>
              <a:rPr lang="en-US" sz="2100">
                <a:solidFill>
                  <a:srgbClr val="000000"/>
                </a:solidFill>
                <a:latin typeface="Code Pro"/>
                <a:ea typeface="Code Pro"/>
                <a:cs typeface="Code Pro"/>
                <a:sym typeface="Code Pro"/>
              </a:rPr>
              <a:t>    print(f"Node with value {value_to_find} not found.")</a:t>
            </a:r>
          </a:p>
          <a:p>
            <a:pPr algn="l">
              <a:lnSpc>
                <a:spcPts val="2940"/>
              </a:lnSpc>
            </a:pPr>
            <a:endParaRPr lang="en-US" sz="2100">
              <a:solidFill>
                <a:srgbClr val="000000"/>
              </a:solidFill>
              <a:latin typeface="Code Pro"/>
              <a:ea typeface="Code Pro"/>
              <a:cs typeface="Code Pro"/>
              <a:sym typeface="Code Pro"/>
            </a:endParaRPr>
          </a:p>
        </p:txBody>
      </p:sp>
      <p:sp>
        <p:nvSpPr>
          <p:cNvPr id="14" name="AutoShape 14"/>
          <p:cNvSpPr/>
          <p:nvPr/>
        </p:nvSpPr>
        <p:spPr>
          <a:xfrm flipV="1">
            <a:off x="2846733" y="2799158"/>
            <a:ext cx="1951455" cy="1565725"/>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336805" y="2811716"/>
            <a:ext cx="2041800" cy="1445935"/>
          </a:xfrm>
          <a:prstGeom prst="line">
            <a:avLst/>
          </a:prstGeom>
          <a:ln w="28575" cap="flat">
            <a:solidFill>
              <a:srgbClr val="642EC7"/>
            </a:solidFill>
            <a:prstDash val="solid"/>
            <a:headEnd type="none" w="sm" len="sm"/>
            <a:tailEnd type="none" w="sm" len="sm"/>
          </a:ln>
        </p:spPr>
        <p:txBody>
          <a:bodyPr/>
          <a:lstStyle/>
          <a:p>
            <a:endParaRPr lang="en-PH"/>
          </a:p>
        </p:txBody>
      </p:sp>
      <p:grpSp>
        <p:nvGrpSpPr>
          <p:cNvPr id="16" name="Group 16"/>
          <p:cNvGrpSpPr/>
          <p:nvPr/>
        </p:nvGrpSpPr>
        <p:grpSpPr>
          <a:xfrm>
            <a:off x="4664089" y="2298755"/>
            <a:ext cx="807552" cy="80755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911475" y="2392154"/>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G</a:t>
            </a:r>
          </a:p>
        </p:txBody>
      </p:sp>
      <p:sp>
        <p:nvSpPr>
          <p:cNvPr id="20" name="AutoShape 20"/>
          <p:cNvSpPr/>
          <p:nvPr/>
        </p:nvSpPr>
        <p:spPr>
          <a:xfrm flipH="1" flipV="1">
            <a:off x="2860508"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1541976"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2" name="Group 22"/>
          <p:cNvGrpSpPr/>
          <p:nvPr/>
        </p:nvGrpSpPr>
        <p:grpSpPr>
          <a:xfrm>
            <a:off x="2353858" y="4026197"/>
            <a:ext cx="807552" cy="80755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5" name="AutoShape 25"/>
          <p:cNvSpPr/>
          <p:nvPr/>
        </p:nvSpPr>
        <p:spPr>
          <a:xfrm flipH="1" flipV="1">
            <a:off x="7606407"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V="1">
            <a:off x="6287875"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7" name="Group 27"/>
          <p:cNvGrpSpPr/>
          <p:nvPr/>
        </p:nvGrpSpPr>
        <p:grpSpPr>
          <a:xfrm>
            <a:off x="5884099" y="6741349"/>
            <a:ext cx="807552" cy="80755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rot="-6357226">
            <a:off x="8241018" y="6645919"/>
            <a:ext cx="807552" cy="80755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rot="-6357226">
            <a:off x="7110273" y="3961107"/>
            <a:ext cx="807552" cy="80755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1138200" y="6645919"/>
            <a:ext cx="807552" cy="80755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rot="-6357226">
            <a:off x="3495119" y="6645919"/>
            <a:ext cx="807552" cy="807552"/>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385586"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B</a:t>
            </a:r>
          </a:p>
        </p:txBody>
      </p:sp>
      <p:sp>
        <p:nvSpPr>
          <p:cNvPr id="43" name="TextBox 43"/>
          <p:cNvSpPr txBox="1"/>
          <p:nvPr/>
        </p:nvSpPr>
        <p:spPr>
          <a:xfrm>
            <a:off x="2601244" y="411959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D</a:t>
            </a:r>
          </a:p>
        </p:txBody>
      </p:sp>
      <p:sp>
        <p:nvSpPr>
          <p:cNvPr id="44" name="TextBox 44"/>
          <p:cNvSpPr txBox="1"/>
          <p:nvPr/>
        </p:nvSpPr>
        <p:spPr>
          <a:xfrm>
            <a:off x="3742505"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F</a:t>
            </a:r>
          </a:p>
        </p:txBody>
      </p:sp>
      <p:sp>
        <p:nvSpPr>
          <p:cNvPr id="45" name="TextBox 45"/>
          <p:cNvSpPr txBox="1"/>
          <p:nvPr/>
        </p:nvSpPr>
        <p:spPr>
          <a:xfrm>
            <a:off x="6115454" y="6796080"/>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H</a:t>
            </a:r>
          </a:p>
        </p:txBody>
      </p:sp>
      <p:sp>
        <p:nvSpPr>
          <p:cNvPr id="46" name="TextBox 46"/>
          <p:cNvSpPr txBox="1"/>
          <p:nvPr/>
        </p:nvSpPr>
        <p:spPr>
          <a:xfrm>
            <a:off x="7378604" y="405450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J</a:t>
            </a:r>
          </a:p>
        </p:txBody>
      </p:sp>
      <p:sp>
        <p:nvSpPr>
          <p:cNvPr id="47" name="TextBox 47"/>
          <p:cNvSpPr txBox="1"/>
          <p:nvPr/>
        </p:nvSpPr>
        <p:spPr>
          <a:xfrm>
            <a:off x="8488404"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L</a:t>
            </a:r>
          </a:p>
        </p:txBody>
      </p:sp>
      <p:sp>
        <p:nvSpPr>
          <p:cNvPr id="48" name="TextBox 48"/>
          <p:cNvSpPr txBox="1"/>
          <p:nvPr/>
        </p:nvSpPr>
        <p:spPr>
          <a:xfrm>
            <a:off x="6626393" y="2654906"/>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49" name="Freeform 49"/>
          <p:cNvSpPr/>
          <p:nvPr/>
        </p:nvSpPr>
        <p:spPr>
          <a:xfrm rot="5400000">
            <a:off x="7162971" y="326458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53600" y="315677"/>
            <a:ext cx="8015114" cy="8538193"/>
          </a:xfrm>
          <a:prstGeom prst="rect">
            <a:avLst/>
          </a:prstGeom>
        </p:spPr>
        <p:txBody>
          <a:bodyPr lIns="0" tIns="0" rIns="0" bIns="0" rtlCol="0" anchor="t">
            <a:spAutoFit/>
          </a:bodyPr>
          <a:lstStyle/>
          <a:p>
            <a:pPr algn="l">
              <a:lnSpc>
                <a:spcPts val="2940"/>
              </a:lnSpc>
            </a:pPr>
            <a:r>
              <a:rPr lang="en-US" sz="2100">
                <a:solidFill>
                  <a:srgbClr val="000000"/>
                </a:solidFill>
                <a:latin typeface="Code Pro"/>
                <a:ea typeface="Code Pro"/>
                <a:cs typeface="Code Pro"/>
                <a:sym typeface="Code Pro"/>
              </a:rPr>
              <a:t>def find_node(root, value):</a:t>
            </a:r>
          </a:p>
          <a:p>
            <a:pPr algn="l">
              <a:lnSpc>
                <a:spcPts val="2940"/>
              </a:lnSpc>
            </a:pPr>
            <a:r>
              <a:rPr lang="en-US" sz="2100">
                <a:solidFill>
                  <a:srgbClr val="2D3240"/>
                </a:solidFill>
                <a:latin typeface="Code Pro"/>
                <a:ea typeface="Code Pro"/>
                <a:cs typeface="Code Pro"/>
                <a:sym typeface="Code Pro"/>
              </a:rPr>
              <a:t>    current = root</a:t>
            </a:r>
          </a:p>
          <a:p>
            <a:pPr algn="l">
              <a:lnSpc>
                <a:spcPts val="2940"/>
              </a:lnSpc>
            </a:pPr>
            <a:endParaRPr lang="en-US" sz="2100">
              <a:solidFill>
                <a:srgbClr val="2D324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while current is not None:</a:t>
            </a:r>
          </a:p>
          <a:p>
            <a:pPr algn="l">
              <a:lnSpc>
                <a:spcPts val="2940"/>
              </a:lnSpc>
            </a:pPr>
            <a:r>
              <a:rPr lang="en-US" sz="2100">
                <a:solidFill>
                  <a:srgbClr val="000000"/>
                </a:solidFill>
                <a:latin typeface="Code Pro"/>
                <a:ea typeface="Code Pro"/>
                <a:cs typeface="Code Pro"/>
                <a:sym typeface="Code Pro"/>
              </a:rPr>
              <a:t>        if current.data == value:</a:t>
            </a:r>
          </a:p>
          <a:p>
            <a:pPr algn="l">
              <a:lnSpc>
                <a:spcPts val="2940"/>
              </a:lnSpc>
            </a:pPr>
            <a:r>
              <a:rPr lang="en-US" sz="2100">
                <a:solidFill>
                  <a:srgbClr val="000000"/>
                </a:solidFill>
                <a:latin typeface="Code Pro"/>
                <a:ea typeface="Code Pro"/>
                <a:cs typeface="Code Pro"/>
                <a:sym typeface="Code Pro"/>
              </a:rPr>
              <a:t>            return current</a:t>
            </a:r>
          </a:p>
          <a:p>
            <a:pPr algn="l">
              <a:lnSpc>
                <a:spcPts val="2940"/>
              </a:lnSpc>
            </a:pPr>
            <a:r>
              <a:rPr lang="en-US" sz="2100" b="1">
                <a:solidFill>
                  <a:srgbClr val="642EC7"/>
                </a:solidFill>
                <a:latin typeface="Code Pro Bold"/>
                <a:ea typeface="Code Pro Bold"/>
                <a:cs typeface="Code Pro Bold"/>
                <a:sym typeface="Code Pro Bold"/>
              </a:rPr>
              <a:t>        elif value &lt; current.data:</a:t>
            </a:r>
          </a:p>
          <a:p>
            <a:pPr algn="l">
              <a:lnSpc>
                <a:spcPts val="2940"/>
              </a:lnSpc>
            </a:pPr>
            <a:r>
              <a:rPr lang="en-US" sz="2100" b="1">
                <a:solidFill>
                  <a:srgbClr val="642EC7"/>
                </a:solidFill>
                <a:latin typeface="Code Pro Bold"/>
                <a:ea typeface="Code Pro Bold"/>
                <a:cs typeface="Code Pro Bold"/>
                <a:sym typeface="Code Pro Bold"/>
              </a:rPr>
              <a:t>            current = current.left</a:t>
            </a:r>
          </a:p>
          <a:p>
            <a:pPr algn="l">
              <a:lnSpc>
                <a:spcPts val="2940"/>
              </a:lnSpc>
            </a:pPr>
            <a:r>
              <a:rPr lang="en-US" sz="2100">
                <a:solidFill>
                  <a:srgbClr val="000000"/>
                </a:solidFill>
                <a:latin typeface="Code Pro"/>
                <a:ea typeface="Code Pro"/>
                <a:cs typeface="Code Pro"/>
                <a:sym typeface="Code Pro"/>
              </a:rPr>
              <a:t>        else:</a:t>
            </a:r>
          </a:p>
          <a:p>
            <a:pPr algn="l">
              <a:lnSpc>
                <a:spcPts val="2940"/>
              </a:lnSpc>
            </a:pPr>
            <a:r>
              <a:rPr lang="en-US" sz="2100">
                <a:solidFill>
                  <a:srgbClr val="000000"/>
                </a:solidFill>
                <a:latin typeface="Code Pro"/>
                <a:ea typeface="Code Pro"/>
                <a:cs typeface="Code Pro"/>
                <a:sym typeface="Code Pro"/>
              </a:rPr>
              <a:t>            current = current.right</a:t>
            </a:r>
          </a:p>
          <a:p>
            <a:pPr algn="l">
              <a:lnSpc>
                <a:spcPts val="2940"/>
              </a:lnSpc>
            </a:pPr>
            <a:r>
              <a:rPr lang="en-US" sz="2100">
                <a:solidFill>
                  <a:srgbClr val="000000"/>
                </a:solidFill>
                <a:latin typeface="Code Pro"/>
                <a:ea typeface="Code Pro"/>
                <a:cs typeface="Code Pro"/>
                <a:sym typeface="Code Pro"/>
              </a:rPr>
              <a:t>    </a:t>
            </a:r>
          </a:p>
          <a:p>
            <a:pPr algn="l">
              <a:lnSpc>
                <a:spcPts val="2940"/>
              </a:lnSpc>
            </a:pPr>
            <a:r>
              <a:rPr lang="en-US" sz="2100">
                <a:solidFill>
                  <a:srgbClr val="000000"/>
                </a:solidFill>
                <a:latin typeface="Code Pro"/>
                <a:ea typeface="Code Pro"/>
                <a:cs typeface="Code Pro"/>
                <a:sym typeface="Code Pro"/>
              </a:rPr>
              <a:t>    return None</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Assuming binary_tree_root is the root of the binary tree (previous example)</a:t>
            </a:r>
          </a:p>
          <a:p>
            <a:pPr algn="l">
              <a:lnSpc>
                <a:spcPts val="2940"/>
              </a:lnSpc>
            </a:pPr>
            <a:r>
              <a:rPr lang="en-US" sz="2100">
                <a:solidFill>
                  <a:srgbClr val="000000"/>
                </a:solidFill>
                <a:latin typeface="Code Pro"/>
                <a:ea typeface="Code Pro"/>
                <a:cs typeface="Code Pro"/>
                <a:sym typeface="Code Pro"/>
              </a:rPr>
              <a:t>value_to_find = 'H'</a:t>
            </a:r>
          </a:p>
          <a:p>
            <a:pPr algn="l">
              <a:lnSpc>
                <a:spcPts val="2940"/>
              </a:lnSpc>
            </a:pPr>
            <a:r>
              <a:rPr lang="en-US" sz="2100">
                <a:solidFill>
                  <a:srgbClr val="000000"/>
                </a:solidFill>
                <a:latin typeface="Code Pro"/>
                <a:ea typeface="Code Pro"/>
                <a:cs typeface="Code Pro"/>
                <a:sym typeface="Code Pro"/>
              </a:rPr>
              <a:t>found_node = find_node(binary_tree_root, value_to_find)</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if found_node is not None:</a:t>
            </a:r>
          </a:p>
          <a:p>
            <a:pPr algn="l">
              <a:lnSpc>
                <a:spcPts val="2940"/>
              </a:lnSpc>
            </a:pPr>
            <a:r>
              <a:rPr lang="en-US" sz="2100">
                <a:solidFill>
                  <a:srgbClr val="000000"/>
                </a:solidFill>
                <a:latin typeface="Code Pro"/>
                <a:ea typeface="Code Pro"/>
                <a:cs typeface="Code Pro"/>
                <a:sym typeface="Code Pro"/>
              </a:rPr>
              <a:t>    print(f"Node with value {value_to_find} found.")</a:t>
            </a:r>
          </a:p>
          <a:p>
            <a:pPr algn="l">
              <a:lnSpc>
                <a:spcPts val="2940"/>
              </a:lnSpc>
            </a:pPr>
            <a:r>
              <a:rPr lang="en-US" sz="2100">
                <a:solidFill>
                  <a:srgbClr val="000000"/>
                </a:solidFill>
                <a:latin typeface="Code Pro"/>
                <a:ea typeface="Code Pro"/>
                <a:cs typeface="Code Pro"/>
                <a:sym typeface="Code Pro"/>
              </a:rPr>
              <a:t>else:</a:t>
            </a:r>
          </a:p>
          <a:p>
            <a:pPr algn="l">
              <a:lnSpc>
                <a:spcPts val="2940"/>
              </a:lnSpc>
            </a:pPr>
            <a:r>
              <a:rPr lang="en-US" sz="2100">
                <a:solidFill>
                  <a:srgbClr val="000000"/>
                </a:solidFill>
                <a:latin typeface="Code Pro"/>
                <a:ea typeface="Code Pro"/>
                <a:cs typeface="Code Pro"/>
                <a:sym typeface="Code Pro"/>
              </a:rPr>
              <a:t>    print(f"Node with value {value_to_find} not found.")</a:t>
            </a:r>
          </a:p>
          <a:p>
            <a:pPr algn="l">
              <a:lnSpc>
                <a:spcPts val="2940"/>
              </a:lnSpc>
            </a:pPr>
            <a:endParaRPr lang="en-US" sz="2100">
              <a:solidFill>
                <a:srgbClr val="000000"/>
              </a:solidFill>
              <a:latin typeface="Code Pro"/>
              <a:ea typeface="Code Pro"/>
              <a:cs typeface="Code Pro"/>
              <a:sym typeface="Code Pro"/>
            </a:endParaRPr>
          </a:p>
        </p:txBody>
      </p:sp>
      <p:sp>
        <p:nvSpPr>
          <p:cNvPr id="14" name="AutoShape 14"/>
          <p:cNvSpPr/>
          <p:nvPr/>
        </p:nvSpPr>
        <p:spPr>
          <a:xfrm flipV="1">
            <a:off x="2846733" y="2799158"/>
            <a:ext cx="1951455" cy="1565725"/>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336805" y="2811716"/>
            <a:ext cx="2041800" cy="1445935"/>
          </a:xfrm>
          <a:prstGeom prst="line">
            <a:avLst/>
          </a:prstGeom>
          <a:ln w="28575" cap="flat">
            <a:solidFill>
              <a:srgbClr val="642EC7"/>
            </a:solidFill>
            <a:prstDash val="solid"/>
            <a:headEnd type="none" w="sm" len="sm"/>
            <a:tailEnd type="none" w="sm" len="sm"/>
          </a:ln>
        </p:spPr>
        <p:txBody>
          <a:bodyPr/>
          <a:lstStyle/>
          <a:p>
            <a:endParaRPr lang="en-PH"/>
          </a:p>
        </p:txBody>
      </p:sp>
      <p:grpSp>
        <p:nvGrpSpPr>
          <p:cNvPr id="16" name="Group 16"/>
          <p:cNvGrpSpPr/>
          <p:nvPr/>
        </p:nvGrpSpPr>
        <p:grpSpPr>
          <a:xfrm>
            <a:off x="4664089" y="2298755"/>
            <a:ext cx="807552" cy="80755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911475" y="2392154"/>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G</a:t>
            </a:r>
          </a:p>
        </p:txBody>
      </p:sp>
      <p:sp>
        <p:nvSpPr>
          <p:cNvPr id="20" name="AutoShape 20"/>
          <p:cNvSpPr/>
          <p:nvPr/>
        </p:nvSpPr>
        <p:spPr>
          <a:xfrm flipH="1" flipV="1">
            <a:off x="2860508"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1541976"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2" name="Group 22"/>
          <p:cNvGrpSpPr/>
          <p:nvPr/>
        </p:nvGrpSpPr>
        <p:grpSpPr>
          <a:xfrm>
            <a:off x="2353858" y="4026197"/>
            <a:ext cx="807552" cy="80755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5" name="AutoShape 25"/>
          <p:cNvSpPr/>
          <p:nvPr/>
        </p:nvSpPr>
        <p:spPr>
          <a:xfrm flipH="1" flipV="1">
            <a:off x="7606407"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V="1">
            <a:off x="6287875"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7" name="Group 27"/>
          <p:cNvGrpSpPr/>
          <p:nvPr/>
        </p:nvGrpSpPr>
        <p:grpSpPr>
          <a:xfrm>
            <a:off x="5884099" y="6741349"/>
            <a:ext cx="807552" cy="80755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rot="-6357226">
            <a:off x="8241018" y="6645919"/>
            <a:ext cx="807552" cy="80755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rot="-6357226">
            <a:off x="7110273" y="3961107"/>
            <a:ext cx="807552" cy="80755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1138200" y="6645919"/>
            <a:ext cx="807552" cy="80755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rot="-6357226">
            <a:off x="3495119" y="6645919"/>
            <a:ext cx="807552" cy="807552"/>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385586"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B</a:t>
            </a:r>
          </a:p>
        </p:txBody>
      </p:sp>
      <p:sp>
        <p:nvSpPr>
          <p:cNvPr id="43" name="TextBox 43"/>
          <p:cNvSpPr txBox="1"/>
          <p:nvPr/>
        </p:nvSpPr>
        <p:spPr>
          <a:xfrm>
            <a:off x="2601244" y="411959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D</a:t>
            </a:r>
          </a:p>
        </p:txBody>
      </p:sp>
      <p:sp>
        <p:nvSpPr>
          <p:cNvPr id="44" name="TextBox 44"/>
          <p:cNvSpPr txBox="1"/>
          <p:nvPr/>
        </p:nvSpPr>
        <p:spPr>
          <a:xfrm>
            <a:off x="3742505"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F</a:t>
            </a:r>
          </a:p>
        </p:txBody>
      </p:sp>
      <p:sp>
        <p:nvSpPr>
          <p:cNvPr id="45" name="TextBox 45"/>
          <p:cNvSpPr txBox="1"/>
          <p:nvPr/>
        </p:nvSpPr>
        <p:spPr>
          <a:xfrm>
            <a:off x="6115454" y="6796080"/>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H</a:t>
            </a:r>
          </a:p>
        </p:txBody>
      </p:sp>
      <p:sp>
        <p:nvSpPr>
          <p:cNvPr id="46" name="TextBox 46"/>
          <p:cNvSpPr txBox="1"/>
          <p:nvPr/>
        </p:nvSpPr>
        <p:spPr>
          <a:xfrm>
            <a:off x="7378604" y="405450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J</a:t>
            </a:r>
          </a:p>
        </p:txBody>
      </p:sp>
      <p:sp>
        <p:nvSpPr>
          <p:cNvPr id="47" name="TextBox 47"/>
          <p:cNvSpPr txBox="1"/>
          <p:nvPr/>
        </p:nvSpPr>
        <p:spPr>
          <a:xfrm>
            <a:off x="8488404"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L</a:t>
            </a:r>
          </a:p>
        </p:txBody>
      </p:sp>
      <p:sp>
        <p:nvSpPr>
          <p:cNvPr id="48" name="TextBox 48"/>
          <p:cNvSpPr txBox="1"/>
          <p:nvPr/>
        </p:nvSpPr>
        <p:spPr>
          <a:xfrm>
            <a:off x="5108203" y="5441836"/>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49" name="Freeform 49"/>
          <p:cNvSpPr/>
          <p:nvPr/>
        </p:nvSpPr>
        <p:spPr>
          <a:xfrm rot="5400000">
            <a:off x="5644780" y="6051517"/>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53600" y="315677"/>
            <a:ext cx="8015114" cy="8538193"/>
          </a:xfrm>
          <a:prstGeom prst="rect">
            <a:avLst/>
          </a:prstGeom>
        </p:spPr>
        <p:txBody>
          <a:bodyPr lIns="0" tIns="0" rIns="0" bIns="0" rtlCol="0" anchor="t">
            <a:spAutoFit/>
          </a:bodyPr>
          <a:lstStyle/>
          <a:p>
            <a:pPr algn="l">
              <a:lnSpc>
                <a:spcPts val="2940"/>
              </a:lnSpc>
            </a:pPr>
            <a:r>
              <a:rPr lang="en-US" sz="2100">
                <a:solidFill>
                  <a:srgbClr val="000000"/>
                </a:solidFill>
                <a:latin typeface="Code Pro"/>
                <a:ea typeface="Code Pro"/>
                <a:cs typeface="Code Pro"/>
                <a:sym typeface="Code Pro"/>
              </a:rPr>
              <a:t>def find_node(root, value):</a:t>
            </a:r>
          </a:p>
          <a:p>
            <a:pPr algn="l">
              <a:lnSpc>
                <a:spcPts val="2940"/>
              </a:lnSpc>
            </a:pPr>
            <a:r>
              <a:rPr lang="en-US" sz="2100">
                <a:solidFill>
                  <a:srgbClr val="2D3240"/>
                </a:solidFill>
                <a:latin typeface="Code Pro"/>
                <a:ea typeface="Code Pro"/>
                <a:cs typeface="Code Pro"/>
                <a:sym typeface="Code Pro"/>
              </a:rPr>
              <a:t>    current = root</a:t>
            </a:r>
          </a:p>
          <a:p>
            <a:pPr algn="l">
              <a:lnSpc>
                <a:spcPts val="2940"/>
              </a:lnSpc>
            </a:pPr>
            <a:endParaRPr lang="en-US" sz="2100">
              <a:solidFill>
                <a:srgbClr val="2D3240"/>
              </a:solidFill>
              <a:latin typeface="Code Pro"/>
              <a:ea typeface="Code Pro"/>
              <a:cs typeface="Code Pro"/>
              <a:sym typeface="Code Pro"/>
            </a:endParaRPr>
          </a:p>
          <a:p>
            <a:pPr algn="l">
              <a:lnSpc>
                <a:spcPts val="2940"/>
              </a:lnSpc>
            </a:pPr>
            <a:r>
              <a:rPr lang="en-US" sz="2100" b="1">
                <a:solidFill>
                  <a:srgbClr val="642EC7"/>
                </a:solidFill>
                <a:latin typeface="Code Pro Bold"/>
                <a:ea typeface="Code Pro Bold"/>
                <a:cs typeface="Code Pro Bold"/>
                <a:sym typeface="Code Pro Bold"/>
              </a:rPr>
              <a:t>    while current is not None:</a:t>
            </a:r>
          </a:p>
          <a:p>
            <a:pPr algn="l">
              <a:lnSpc>
                <a:spcPts val="2940"/>
              </a:lnSpc>
            </a:pPr>
            <a:r>
              <a:rPr lang="en-US" sz="2100" b="1">
                <a:solidFill>
                  <a:srgbClr val="642EC7"/>
                </a:solidFill>
                <a:latin typeface="Code Pro Bold"/>
                <a:ea typeface="Code Pro Bold"/>
                <a:cs typeface="Code Pro Bold"/>
                <a:sym typeface="Code Pro Bold"/>
              </a:rPr>
              <a:t>        if current.data == value:</a:t>
            </a:r>
          </a:p>
          <a:p>
            <a:pPr algn="l">
              <a:lnSpc>
                <a:spcPts val="2940"/>
              </a:lnSpc>
            </a:pPr>
            <a:r>
              <a:rPr lang="en-US" sz="2100" b="1">
                <a:solidFill>
                  <a:srgbClr val="642EC7"/>
                </a:solidFill>
                <a:latin typeface="Code Pro Bold"/>
                <a:ea typeface="Code Pro Bold"/>
                <a:cs typeface="Code Pro Bold"/>
                <a:sym typeface="Code Pro Bold"/>
              </a:rPr>
              <a:t>            return current</a:t>
            </a:r>
          </a:p>
          <a:p>
            <a:pPr algn="l">
              <a:lnSpc>
                <a:spcPts val="2940"/>
              </a:lnSpc>
            </a:pPr>
            <a:r>
              <a:rPr lang="en-US" sz="2100" b="1">
                <a:solidFill>
                  <a:srgbClr val="642EC7"/>
                </a:solidFill>
                <a:latin typeface="Code Pro Bold"/>
                <a:ea typeface="Code Pro Bold"/>
                <a:cs typeface="Code Pro Bold"/>
                <a:sym typeface="Code Pro Bold"/>
              </a:rPr>
              <a:t> </a:t>
            </a:r>
            <a:r>
              <a:rPr lang="en-US" sz="2100">
                <a:solidFill>
                  <a:srgbClr val="000000"/>
                </a:solidFill>
                <a:latin typeface="Code Pro"/>
                <a:ea typeface="Code Pro"/>
                <a:cs typeface="Code Pro"/>
                <a:sym typeface="Code Pro"/>
              </a:rPr>
              <a:t>       elif value &lt; current.data:</a:t>
            </a:r>
          </a:p>
          <a:p>
            <a:pPr algn="l">
              <a:lnSpc>
                <a:spcPts val="2940"/>
              </a:lnSpc>
            </a:pPr>
            <a:r>
              <a:rPr lang="en-US" sz="2100">
                <a:solidFill>
                  <a:srgbClr val="000000"/>
                </a:solidFill>
                <a:latin typeface="Code Pro"/>
                <a:ea typeface="Code Pro"/>
                <a:cs typeface="Code Pro"/>
                <a:sym typeface="Code Pro"/>
              </a:rPr>
              <a:t>            current = current.left</a:t>
            </a:r>
          </a:p>
          <a:p>
            <a:pPr algn="l">
              <a:lnSpc>
                <a:spcPts val="2940"/>
              </a:lnSpc>
            </a:pPr>
            <a:r>
              <a:rPr lang="en-US" sz="2100">
                <a:solidFill>
                  <a:srgbClr val="000000"/>
                </a:solidFill>
                <a:latin typeface="Code Pro"/>
                <a:ea typeface="Code Pro"/>
                <a:cs typeface="Code Pro"/>
                <a:sym typeface="Code Pro"/>
              </a:rPr>
              <a:t>        else:</a:t>
            </a:r>
          </a:p>
          <a:p>
            <a:pPr algn="l">
              <a:lnSpc>
                <a:spcPts val="2940"/>
              </a:lnSpc>
            </a:pPr>
            <a:r>
              <a:rPr lang="en-US" sz="2100">
                <a:solidFill>
                  <a:srgbClr val="000000"/>
                </a:solidFill>
                <a:latin typeface="Code Pro"/>
                <a:ea typeface="Code Pro"/>
                <a:cs typeface="Code Pro"/>
                <a:sym typeface="Code Pro"/>
              </a:rPr>
              <a:t>            current = current.right</a:t>
            </a:r>
          </a:p>
          <a:p>
            <a:pPr algn="l">
              <a:lnSpc>
                <a:spcPts val="2940"/>
              </a:lnSpc>
            </a:pPr>
            <a:r>
              <a:rPr lang="en-US" sz="2100">
                <a:solidFill>
                  <a:srgbClr val="000000"/>
                </a:solidFill>
                <a:latin typeface="Code Pro"/>
                <a:ea typeface="Code Pro"/>
                <a:cs typeface="Code Pro"/>
                <a:sym typeface="Code Pro"/>
              </a:rPr>
              <a:t>    </a:t>
            </a:r>
          </a:p>
          <a:p>
            <a:pPr algn="l">
              <a:lnSpc>
                <a:spcPts val="2940"/>
              </a:lnSpc>
            </a:pPr>
            <a:r>
              <a:rPr lang="en-US" sz="2100">
                <a:solidFill>
                  <a:srgbClr val="000000"/>
                </a:solidFill>
                <a:latin typeface="Code Pro"/>
                <a:ea typeface="Code Pro"/>
                <a:cs typeface="Code Pro"/>
                <a:sym typeface="Code Pro"/>
              </a:rPr>
              <a:t>    return None</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Assuming binary_tree_root is the root of the binary tree (previous example)</a:t>
            </a:r>
          </a:p>
          <a:p>
            <a:pPr algn="l">
              <a:lnSpc>
                <a:spcPts val="2940"/>
              </a:lnSpc>
            </a:pPr>
            <a:r>
              <a:rPr lang="en-US" sz="2100">
                <a:solidFill>
                  <a:srgbClr val="000000"/>
                </a:solidFill>
                <a:latin typeface="Code Pro"/>
                <a:ea typeface="Code Pro"/>
                <a:cs typeface="Code Pro"/>
                <a:sym typeface="Code Pro"/>
              </a:rPr>
              <a:t>value_to_find = 'H'</a:t>
            </a:r>
          </a:p>
          <a:p>
            <a:pPr algn="l">
              <a:lnSpc>
                <a:spcPts val="2940"/>
              </a:lnSpc>
            </a:pPr>
            <a:r>
              <a:rPr lang="en-US" sz="2100">
                <a:solidFill>
                  <a:srgbClr val="000000"/>
                </a:solidFill>
                <a:latin typeface="Code Pro"/>
                <a:ea typeface="Code Pro"/>
                <a:cs typeface="Code Pro"/>
                <a:sym typeface="Code Pro"/>
              </a:rPr>
              <a:t>found_node = find_node(binary_tree_root, value_to_find)</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if found_node is not None:</a:t>
            </a:r>
          </a:p>
          <a:p>
            <a:pPr algn="l">
              <a:lnSpc>
                <a:spcPts val="2940"/>
              </a:lnSpc>
            </a:pPr>
            <a:r>
              <a:rPr lang="en-US" sz="2100">
                <a:solidFill>
                  <a:srgbClr val="000000"/>
                </a:solidFill>
                <a:latin typeface="Code Pro"/>
                <a:ea typeface="Code Pro"/>
                <a:cs typeface="Code Pro"/>
                <a:sym typeface="Code Pro"/>
              </a:rPr>
              <a:t>    print(f"Node with value {value_to_find} found.")</a:t>
            </a:r>
          </a:p>
          <a:p>
            <a:pPr algn="l">
              <a:lnSpc>
                <a:spcPts val="2940"/>
              </a:lnSpc>
            </a:pPr>
            <a:r>
              <a:rPr lang="en-US" sz="2100">
                <a:solidFill>
                  <a:srgbClr val="000000"/>
                </a:solidFill>
                <a:latin typeface="Code Pro"/>
                <a:ea typeface="Code Pro"/>
                <a:cs typeface="Code Pro"/>
                <a:sym typeface="Code Pro"/>
              </a:rPr>
              <a:t>else:</a:t>
            </a:r>
          </a:p>
          <a:p>
            <a:pPr algn="l">
              <a:lnSpc>
                <a:spcPts val="2940"/>
              </a:lnSpc>
            </a:pPr>
            <a:r>
              <a:rPr lang="en-US" sz="2100">
                <a:solidFill>
                  <a:srgbClr val="000000"/>
                </a:solidFill>
                <a:latin typeface="Code Pro"/>
                <a:ea typeface="Code Pro"/>
                <a:cs typeface="Code Pro"/>
                <a:sym typeface="Code Pro"/>
              </a:rPr>
              <a:t>    print(f"Node with value {value_to_find} not found.")</a:t>
            </a:r>
          </a:p>
          <a:p>
            <a:pPr algn="l">
              <a:lnSpc>
                <a:spcPts val="2940"/>
              </a:lnSpc>
            </a:pPr>
            <a:endParaRPr lang="en-US" sz="2100">
              <a:solidFill>
                <a:srgbClr val="000000"/>
              </a:solidFill>
              <a:latin typeface="Code Pro"/>
              <a:ea typeface="Code Pro"/>
              <a:cs typeface="Code Pro"/>
              <a:sym typeface="Code Pro"/>
            </a:endParaRPr>
          </a:p>
        </p:txBody>
      </p:sp>
      <p:sp>
        <p:nvSpPr>
          <p:cNvPr id="14" name="AutoShape 14"/>
          <p:cNvSpPr/>
          <p:nvPr/>
        </p:nvSpPr>
        <p:spPr>
          <a:xfrm flipV="1">
            <a:off x="2846733" y="2799158"/>
            <a:ext cx="1951455" cy="1565725"/>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336805" y="2811716"/>
            <a:ext cx="2041800" cy="1445935"/>
          </a:xfrm>
          <a:prstGeom prst="line">
            <a:avLst/>
          </a:prstGeom>
          <a:ln w="28575" cap="flat">
            <a:solidFill>
              <a:srgbClr val="642EC7"/>
            </a:solidFill>
            <a:prstDash val="solid"/>
            <a:headEnd type="none" w="sm" len="sm"/>
            <a:tailEnd type="none" w="sm" len="sm"/>
          </a:ln>
        </p:spPr>
        <p:txBody>
          <a:bodyPr/>
          <a:lstStyle/>
          <a:p>
            <a:endParaRPr lang="en-PH"/>
          </a:p>
        </p:txBody>
      </p:sp>
      <p:grpSp>
        <p:nvGrpSpPr>
          <p:cNvPr id="16" name="Group 16"/>
          <p:cNvGrpSpPr/>
          <p:nvPr/>
        </p:nvGrpSpPr>
        <p:grpSpPr>
          <a:xfrm>
            <a:off x="4664089" y="2298755"/>
            <a:ext cx="807552" cy="80755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911475" y="2392154"/>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G</a:t>
            </a:r>
          </a:p>
        </p:txBody>
      </p:sp>
      <p:sp>
        <p:nvSpPr>
          <p:cNvPr id="20" name="AutoShape 20"/>
          <p:cNvSpPr/>
          <p:nvPr/>
        </p:nvSpPr>
        <p:spPr>
          <a:xfrm flipH="1" flipV="1">
            <a:off x="2860508"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1541976"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2" name="Group 22"/>
          <p:cNvGrpSpPr/>
          <p:nvPr/>
        </p:nvGrpSpPr>
        <p:grpSpPr>
          <a:xfrm>
            <a:off x="2353858" y="4026197"/>
            <a:ext cx="807552" cy="80755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5" name="AutoShape 25"/>
          <p:cNvSpPr/>
          <p:nvPr/>
        </p:nvSpPr>
        <p:spPr>
          <a:xfrm flipH="1" flipV="1">
            <a:off x="7606407"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V="1">
            <a:off x="6287875"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7" name="Group 27"/>
          <p:cNvGrpSpPr/>
          <p:nvPr/>
        </p:nvGrpSpPr>
        <p:grpSpPr>
          <a:xfrm>
            <a:off x="5884099" y="6741349"/>
            <a:ext cx="807552" cy="80755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rot="-6357226">
            <a:off x="8241018" y="6645919"/>
            <a:ext cx="807552" cy="80755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rot="-6357226">
            <a:off x="7110273" y="3961107"/>
            <a:ext cx="807552" cy="80755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1138200" y="6645919"/>
            <a:ext cx="807552" cy="80755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rot="-6357226">
            <a:off x="3495119" y="6645919"/>
            <a:ext cx="807552" cy="807552"/>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385586"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B</a:t>
            </a:r>
          </a:p>
        </p:txBody>
      </p:sp>
      <p:sp>
        <p:nvSpPr>
          <p:cNvPr id="43" name="TextBox 43"/>
          <p:cNvSpPr txBox="1"/>
          <p:nvPr/>
        </p:nvSpPr>
        <p:spPr>
          <a:xfrm>
            <a:off x="2601244" y="411959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D</a:t>
            </a:r>
          </a:p>
        </p:txBody>
      </p:sp>
      <p:sp>
        <p:nvSpPr>
          <p:cNvPr id="44" name="TextBox 44"/>
          <p:cNvSpPr txBox="1"/>
          <p:nvPr/>
        </p:nvSpPr>
        <p:spPr>
          <a:xfrm>
            <a:off x="3742505"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F</a:t>
            </a:r>
          </a:p>
        </p:txBody>
      </p:sp>
      <p:sp>
        <p:nvSpPr>
          <p:cNvPr id="45" name="TextBox 45"/>
          <p:cNvSpPr txBox="1"/>
          <p:nvPr/>
        </p:nvSpPr>
        <p:spPr>
          <a:xfrm>
            <a:off x="6115454" y="6796080"/>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H</a:t>
            </a:r>
          </a:p>
        </p:txBody>
      </p:sp>
      <p:sp>
        <p:nvSpPr>
          <p:cNvPr id="46" name="TextBox 46"/>
          <p:cNvSpPr txBox="1"/>
          <p:nvPr/>
        </p:nvSpPr>
        <p:spPr>
          <a:xfrm>
            <a:off x="7378604" y="405450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J</a:t>
            </a:r>
          </a:p>
        </p:txBody>
      </p:sp>
      <p:sp>
        <p:nvSpPr>
          <p:cNvPr id="47" name="TextBox 47"/>
          <p:cNvSpPr txBox="1"/>
          <p:nvPr/>
        </p:nvSpPr>
        <p:spPr>
          <a:xfrm>
            <a:off x="8488404"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L</a:t>
            </a:r>
          </a:p>
        </p:txBody>
      </p:sp>
      <p:sp>
        <p:nvSpPr>
          <p:cNvPr id="48" name="TextBox 48"/>
          <p:cNvSpPr txBox="1"/>
          <p:nvPr/>
        </p:nvSpPr>
        <p:spPr>
          <a:xfrm>
            <a:off x="5108203" y="5441836"/>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Current</a:t>
            </a:r>
          </a:p>
        </p:txBody>
      </p:sp>
      <p:sp>
        <p:nvSpPr>
          <p:cNvPr id="49" name="Freeform 49"/>
          <p:cNvSpPr/>
          <p:nvPr/>
        </p:nvSpPr>
        <p:spPr>
          <a:xfrm rot="5400000">
            <a:off x="5644780" y="6051517"/>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3438" y="9525000"/>
            <a:ext cx="7722891" cy="694165"/>
            <a:chOff x="0" y="0"/>
            <a:chExt cx="1912982" cy="171947"/>
          </a:xfrm>
        </p:grpSpPr>
        <p:sp>
          <p:nvSpPr>
            <p:cNvPr id="3" name="Freeform 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 name="TextBox 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5" name="TextBox 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6" name="Group 6"/>
          <p:cNvGrpSpPr/>
          <p:nvPr/>
        </p:nvGrpSpPr>
        <p:grpSpPr>
          <a:xfrm>
            <a:off x="764470"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0" name="Group 10"/>
          <p:cNvGrpSpPr/>
          <p:nvPr/>
        </p:nvGrpSpPr>
        <p:grpSpPr>
          <a:xfrm>
            <a:off x="9644232" y="158494"/>
            <a:ext cx="8200682" cy="9099806"/>
            <a:chOff x="0" y="0"/>
            <a:chExt cx="2159850" cy="2396657"/>
          </a:xfrm>
        </p:grpSpPr>
        <p:sp>
          <p:nvSpPr>
            <p:cNvPr id="11" name="Freeform 11"/>
            <p:cNvSpPr/>
            <p:nvPr/>
          </p:nvSpPr>
          <p:spPr>
            <a:xfrm>
              <a:off x="0" y="0"/>
              <a:ext cx="2159851" cy="2396657"/>
            </a:xfrm>
            <a:custGeom>
              <a:avLst/>
              <a:gdLst/>
              <a:ahLst/>
              <a:cxnLst/>
              <a:rect l="l" t="t" r="r" b="b"/>
              <a:pathLst>
                <a:path w="2159851" h="2396657">
                  <a:moveTo>
                    <a:pt x="0" y="0"/>
                  </a:moveTo>
                  <a:lnTo>
                    <a:pt x="2159851" y="0"/>
                  </a:lnTo>
                  <a:lnTo>
                    <a:pt x="2159851" y="2396657"/>
                  </a:lnTo>
                  <a:lnTo>
                    <a:pt x="0" y="2396657"/>
                  </a:lnTo>
                  <a:close/>
                </a:path>
              </a:pathLst>
            </a:custGeom>
            <a:solidFill>
              <a:srgbClr val="F4F2F2"/>
            </a:solidFill>
          </p:spPr>
          <p:txBody>
            <a:bodyPr/>
            <a:lstStyle/>
            <a:p>
              <a:endParaRPr lang="en-PH"/>
            </a:p>
          </p:txBody>
        </p:sp>
        <p:sp>
          <p:nvSpPr>
            <p:cNvPr id="12" name="TextBox 12"/>
            <p:cNvSpPr txBox="1"/>
            <p:nvPr/>
          </p:nvSpPr>
          <p:spPr>
            <a:xfrm>
              <a:off x="0" y="-28575"/>
              <a:ext cx="2159850" cy="242523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9753600" y="315677"/>
            <a:ext cx="8015114" cy="8538193"/>
          </a:xfrm>
          <a:prstGeom prst="rect">
            <a:avLst/>
          </a:prstGeom>
        </p:spPr>
        <p:txBody>
          <a:bodyPr lIns="0" tIns="0" rIns="0" bIns="0" rtlCol="0" anchor="t">
            <a:spAutoFit/>
          </a:bodyPr>
          <a:lstStyle/>
          <a:p>
            <a:pPr algn="l">
              <a:lnSpc>
                <a:spcPts val="2940"/>
              </a:lnSpc>
            </a:pPr>
            <a:r>
              <a:rPr lang="en-US" sz="2100">
                <a:solidFill>
                  <a:srgbClr val="000000"/>
                </a:solidFill>
                <a:latin typeface="Code Pro"/>
                <a:ea typeface="Code Pro"/>
                <a:cs typeface="Code Pro"/>
                <a:sym typeface="Code Pro"/>
              </a:rPr>
              <a:t>def find_node(root, value):</a:t>
            </a:r>
          </a:p>
          <a:p>
            <a:pPr algn="l">
              <a:lnSpc>
                <a:spcPts val="2940"/>
              </a:lnSpc>
            </a:pPr>
            <a:r>
              <a:rPr lang="en-US" sz="2100">
                <a:solidFill>
                  <a:srgbClr val="2D3240"/>
                </a:solidFill>
                <a:latin typeface="Code Pro"/>
                <a:ea typeface="Code Pro"/>
                <a:cs typeface="Code Pro"/>
                <a:sym typeface="Code Pro"/>
              </a:rPr>
              <a:t>    current = root</a:t>
            </a:r>
          </a:p>
          <a:p>
            <a:pPr algn="l">
              <a:lnSpc>
                <a:spcPts val="2940"/>
              </a:lnSpc>
            </a:pPr>
            <a:endParaRPr lang="en-US" sz="2100">
              <a:solidFill>
                <a:srgbClr val="2D3240"/>
              </a:solidFill>
              <a:latin typeface="Code Pro"/>
              <a:ea typeface="Code Pro"/>
              <a:cs typeface="Code Pro"/>
              <a:sym typeface="Code Pro"/>
            </a:endParaRPr>
          </a:p>
          <a:p>
            <a:pPr algn="l">
              <a:lnSpc>
                <a:spcPts val="2940"/>
              </a:lnSpc>
            </a:pPr>
            <a:r>
              <a:rPr lang="en-US" sz="2100" b="1">
                <a:solidFill>
                  <a:srgbClr val="642EC7"/>
                </a:solidFill>
                <a:latin typeface="Code Pro Bold"/>
                <a:ea typeface="Code Pro Bold"/>
                <a:cs typeface="Code Pro Bold"/>
                <a:sym typeface="Code Pro Bold"/>
              </a:rPr>
              <a:t>    while current is not None:</a:t>
            </a:r>
          </a:p>
          <a:p>
            <a:pPr algn="l">
              <a:lnSpc>
                <a:spcPts val="2940"/>
              </a:lnSpc>
            </a:pPr>
            <a:r>
              <a:rPr lang="en-US" sz="2100" b="1">
                <a:solidFill>
                  <a:srgbClr val="642EC7"/>
                </a:solidFill>
                <a:latin typeface="Code Pro Bold"/>
                <a:ea typeface="Code Pro Bold"/>
                <a:cs typeface="Code Pro Bold"/>
                <a:sym typeface="Code Pro Bold"/>
              </a:rPr>
              <a:t>        if current.data == value:</a:t>
            </a:r>
          </a:p>
          <a:p>
            <a:pPr algn="l">
              <a:lnSpc>
                <a:spcPts val="2940"/>
              </a:lnSpc>
            </a:pPr>
            <a:r>
              <a:rPr lang="en-US" sz="2100" b="1">
                <a:solidFill>
                  <a:srgbClr val="642EC7"/>
                </a:solidFill>
                <a:latin typeface="Code Pro Bold"/>
                <a:ea typeface="Code Pro Bold"/>
                <a:cs typeface="Code Pro Bold"/>
                <a:sym typeface="Code Pro Bold"/>
              </a:rPr>
              <a:t>            return current</a:t>
            </a:r>
          </a:p>
          <a:p>
            <a:pPr algn="l">
              <a:lnSpc>
                <a:spcPts val="2940"/>
              </a:lnSpc>
            </a:pPr>
            <a:r>
              <a:rPr lang="en-US" sz="2100" b="1">
                <a:solidFill>
                  <a:srgbClr val="642EC7"/>
                </a:solidFill>
                <a:latin typeface="Code Pro Bold"/>
                <a:ea typeface="Code Pro Bold"/>
                <a:cs typeface="Code Pro Bold"/>
                <a:sym typeface="Code Pro Bold"/>
              </a:rPr>
              <a:t> </a:t>
            </a:r>
            <a:r>
              <a:rPr lang="en-US" sz="2100">
                <a:solidFill>
                  <a:srgbClr val="000000"/>
                </a:solidFill>
                <a:latin typeface="Code Pro"/>
                <a:ea typeface="Code Pro"/>
                <a:cs typeface="Code Pro"/>
                <a:sym typeface="Code Pro"/>
              </a:rPr>
              <a:t>       elif value &lt; current.data:</a:t>
            </a:r>
          </a:p>
          <a:p>
            <a:pPr algn="l">
              <a:lnSpc>
                <a:spcPts val="2940"/>
              </a:lnSpc>
            </a:pPr>
            <a:r>
              <a:rPr lang="en-US" sz="2100">
                <a:solidFill>
                  <a:srgbClr val="000000"/>
                </a:solidFill>
                <a:latin typeface="Code Pro"/>
                <a:ea typeface="Code Pro"/>
                <a:cs typeface="Code Pro"/>
                <a:sym typeface="Code Pro"/>
              </a:rPr>
              <a:t>            current = current.left</a:t>
            </a:r>
          </a:p>
          <a:p>
            <a:pPr algn="l">
              <a:lnSpc>
                <a:spcPts val="2940"/>
              </a:lnSpc>
            </a:pPr>
            <a:r>
              <a:rPr lang="en-US" sz="2100">
                <a:solidFill>
                  <a:srgbClr val="000000"/>
                </a:solidFill>
                <a:latin typeface="Code Pro"/>
                <a:ea typeface="Code Pro"/>
                <a:cs typeface="Code Pro"/>
                <a:sym typeface="Code Pro"/>
              </a:rPr>
              <a:t>        else:</a:t>
            </a:r>
          </a:p>
          <a:p>
            <a:pPr algn="l">
              <a:lnSpc>
                <a:spcPts val="2940"/>
              </a:lnSpc>
            </a:pPr>
            <a:r>
              <a:rPr lang="en-US" sz="2100">
                <a:solidFill>
                  <a:srgbClr val="000000"/>
                </a:solidFill>
                <a:latin typeface="Code Pro"/>
                <a:ea typeface="Code Pro"/>
                <a:cs typeface="Code Pro"/>
                <a:sym typeface="Code Pro"/>
              </a:rPr>
              <a:t>            current = current.right</a:t>
            </a:r>
          </a:p>
          <a:p>
            <a:pPr algn="l">
              <a:lnSpc>
                <a:spcPts val="2940"/>
              </a:lnSpc>
            </a:pPr>
            <a:r>
              <a:rPr lang="en-US" sz="2100">
                <a:solidFill>
                  <a:srgbClr val="000000"/>
                </a:solidFill>
                <a:latin typeface="Code Pro"/>
                <a:ea typeface="Code Pro"/>
                <a:cs typeface="Code Pro"/>
                <a:sym typeface="Code Pro"/>
              </a:rPr>
              <a:t>    </a:t>
            </a:r>
          </a:p>
          <a:p>
            <a:pPr algn="l">
              <a:lnSpc>
                <a:spcPts val="2940"/>
              </a:lnSpc>
            </a:pPr>
            <a:r>
              <a:rPr lang="en-US" sz="2100">
                <a:solidFill>
                  <a:srgbClr val="000000"/>
                </a:solidFill>
                <a:latin typeface="Code Pro"/>
                <a:ea typeface="Code Pro"/>
                <a:cs typeface="Code Pro"/>
                <a:sym typeface="Code Pro"/>
              </a:rPr>
              <a:t>    return None</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 Assuming binary_tree_root is the root of the binary tree (previous example)</a:t>
            </a:r>
          </a:p>
          <a:p>
            <a:pPr algn="l">
              <a:lnSpc>
                <a:spcPts val="2940"/>
              </a:lnSpc>
            </a:pPr>
            <a:r>
              <a:rPr lang="en-US" sz="2100">
                <a:solidFill>
                  <a:srgbClr val="000000"/>
                </a:solidFill>
                <a:latin typeface="Code Pro"/>
                <a:ea typeface="Code Pro"/>
                <a:cs typeface="Code Pro"/>
                <a:sym typeface="Code Pro"/>
              </a:rPr>
              <a:t>value_to_find = 'H'</a:t>
            </a:r>
          </a:p>
          <a:p>
            <a:pPr algn="l">
              <a:lnSpc>
                <a:spcPts val="2940"/>
              </a:lnSpc>
            </a:pPr>
            <a:r>
              <a:rPr lang="en-US" sz="2100">
                <a:solidFill>
                  <a:srgbClr val="000000"/>
                </a:solidFill>
                <a:latin typeface="Code Pro"/>
                <a:ea typeface="Code Pro"/>
                <a:cs typeface="Code Pro"/>
                <a:sym typeface="Code Pro"/>
              </a:rPr>
              <a:t>found_node = find_node(binary_tree_root, value_to_find)</a:t>
            </a:r>
          </a:p>
          <a:p>
            <a:pPr algn="l">
              <a:lnSpc>
                <a:spcPts val="2940"/>
              </a:lnSpc>
            </a:pPr>
            <a:endParaRPr lang="en-US" sz="2100">
              <a:solidFill>
                <a:srgbClr val="000000"/>
              </a:solidFill>
              <a:latin typeface="Code Pro"/>
              <a:ea typeface="Code Pro"/>
              <a:cs typeface="Code Pro"/>
              <a:sym typeface="Code Pro"/>
            </a:endParaRPr>
          </a:p>
          <a:p>
            <a:pPr algn="l">
              <a:lnSpc>
                <a:spcPts val="2940"/>
              </a:lnSpc>
            </a:pPr>
            <a:r>
              <a:rPr lang="en-US" sz="2100">
                <a:solidFill>
                  <a:srgbClr val="000000"/>
                </a:solidFill>
                <a:latin typeface="Code Pro"/>
                <a:ea typeface="Code Pro"/>
                <a:cs typeface="Code Pro"/>
                <a:sym typeface="Code Pro"/>
              </a:rPr>
              <a:t>if found_node is not None:</a:t>
            </a:r>
          </a:p>
          <a:p>
            <a:pPr algn="l">
              <a:lnSpc>
                <a:spcPts val="2940"/>
              </a:lnSpc>
            </a:pPr>
            <a:r>
              <a:rPr lang="en-US" sz="2100">
                <a:solidFill>
                  <a:srgbClr val="000000"/>
                </a:solidFill>
                <a:latin typeface="Code Pro"/>
                <a:ea typeface="Code Pro"/>
                <a:cs typeface="Code Pro"/>
                <a:sym typeface="Code Pro"/>
              </a:rPr>
              <a:t>    print(f"Node with value {value_to_find} found.")</a:t>
            </a:r>
          </a:p>
          <a:p>
            <a:pPr algn="l">
              <a:lnSpc>
                <a:spcPts val="2940"/>
              </a:lnSpc>
            </a:pPr>
            <a:r>
              <a:rPr lang="en-US" sz="2100">
                <a:solidFill>
                  <a:srgbClr val="000000"/>
                </a:solidFill>
                <a:latin typeface="Code Pro"/>
                <a:ea typeface="Code Pro"/>
                <a:cs typeface="Code Pro"/>
                <a:sym typeface="Code Pro"/>
              </a:rPr>
              <a:t>else:</a:t>
            </a:r>
          </a:p>
          <a:p>
            <a:pPr algn="l">
              <a:lnSpc>
                <a:spcPts val="2940"/>
              </a:lnSpc>
            </a:pPr>
            <a:r>
              <a:rPr lang="en-US" sz="2100">
                <a:solidFill>
                  <a:srgbClr val="000000"/>
                </a:solidFill>
                <a:latin typeface="Code Pro"/>
                <a:ea typeface="Code Pro"/>
                <a:cs typeface="Code Pro"/>
                <a:sym typeface="Code Pro"/>
              </a:rPr>
              <a:t>    print(f"Node with value {value_to_find} not found.")</a:t>
            </a:r>
          </a:p>
          <a:p>
            <a:pPr algn="l">
              <a:lnSpc>
                <a:spcPts val="2940"/>
              </a:lnSpc>
            </a:pPr>
            <a:endParaRPr lang="en-US" sz="2100">
              <a:solidFill>
                <a:srgbClr val="000000"/>
              </a:solidFill>
              <a:latin typeface="Code Pro"/>
              <a:ea typeface="Code Pro"/>
              <a:cs typeface="Code Pro"/>
              <a:sym typeface="Code Pro"/>
            </a:endParaRPr>
          </a:p>
        </p:txBody>
      </p:sp>
      <p:sp>
        <p:nvSpPr>
          <p:cNvPr id="14" name="AutoShape 14"/>
          <p:cNvSpPr/>
          <p:nvPr/>
        </p:nvSpPr>
        <p:spPr>
          <a:xfrm flipV="1">
            <a:off x="2846733" y="2799158"/>
            <a:ext cx="1951455" cy="1565725"/>
          </a:xfrm>
          <a:prstGeom prst="line">
            <a:avLst/>
          </a:prstGeom>
          <a:ln w="28575" cap="flat">
            <a:solidFill>
              <a:srgbClr val="000000"/>
            </a:solidFill>
            <a:prstDash val="solid"/>
            <a:headEnd type="none" w="sm" len="sm"/>
            <a:tailEnd type="none" w="sm" len="sm"/>
          </a:ln>
        </p:spPr>
        <p:txBody>
          <a:bodyPr/>
          <a:lstStyle/>
          <a:p>
            <a:endParaRPr lang="en-PH"/>
          </a:p>
        </p:txBody>
      </p:sp>
      <p:sp>
        <p:nvSpPr>
          <p:cNvPr id="15" name="AutoShape 15"/>
          <p:cNvSpPr/>
          <p:nvPr/>
        </p:nvSpPr>
        <p:spPr>
          <a:xfrm flipH="1" flipV="1">
            <a:off x="5336805" y="2811716"/>
            <a:ext cx="2041800" cy="1445935"/>
          </a:xfrm>
          <a:prstGeom prst="line">
            <a:avLst/>
          </a:prstGeom>
          <a:ln w="28575" cap="flat">
            <a:solidFill>
              <a:srgbClr val="642EC7"/>
            </a:solidFill>
            <a:prstDash val="solid"/>
            <a:headEnd type="none" w="sm" len="sm"/>
            <a:tailEnd type="none" w="sm" len="sm"/>
          </a:ln>
        </p:spPr>
        <p:txBody>
          <a:bodyPr/>
          <a:lstStyle/>
          <a:p>
            <a:endParaRPr lang="en-PH"/>
          </a:p>
        </p:txBody>
      </p:sp>
      <p:grpSp>
        <p:nvGrpSpPr>
          <p:cNvPr id="16" name="Group 16"/>
          <p:cNvGrpSpPr/>
          <p:nvPr/>
        </p:nvGrpSpPr>
        <p:grpSpPr>
          <a:xfrm>
            <a:off x="4664089" y="2298755"/>
            <a:ext cx="807552" cy="80755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4911475" y="2392154"/>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G</a:t>
            </a:r>
          </a:p>
        </p:txBody>
      </p:sp>
      <p:sp>
        <p:nvSpPr>
          <p:cNvPr id="20" name="AutoShape 20"/>
          <p:cNvSpPr/>
          <p:nvPr/>
        </p:nvSpPr>
        <p:spPr>
          <a:xfrm flipH="1" flipV="1">
            <a:off x="2860508"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AutoShape 21"/>
          <p:cNvSpPr/>
          <p:nvPr/>
        </p:nvSpPr>
        <p:spPr>
          <a:xfrm flipV="1">
            <a:off x="1541976"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2" name="Group 22"/>
          <p:cNvGrpSpPr/>
          <p:nvPr/>
        </p:nvGrpSpPr>
        <p:grpSpPr>
          <a:xfrm>
            <a:off x="2353858" y="4026197"/>
            <a:ext cx="807552" cy="80755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25" name="AutoShape 25"/>
          <p:cNvSpPr/>
          <p:nvPr/>
        </p:nvSpPr>
        <p:spPr>
          <a:xfrm flipH="1" flipV="1">
            <a:off x="7606407" y="4623117"/>
            <a:ext cx="1115211" cy="2239638"/>
          </a:xfrm>
          <a:prstGeom prst="line">
            <a:avLst/>
          </a:prstGeom>
          <a:ln w="28575" cap="flat">
            <a:solidFill>
              <a:srgbClr val="000000"/>
            </a:solidFill>
            <a:prstDash val="solid"/>
            <a:headEnd type="none" w="sm" len="sm"/>
            <a:tailEnd type="none" w="sm" len="sm"/>
          </a:ln>
        </p:spPr>
        <p:txBody>
          <a:bodyPr/>
          <a:lstStyle/>
          <a:p>
            <a:endParaRPr lang="en-PH"/>
          </a:p>
        </p:txBody>
      </p:sp>
      <p:sp>
        <p:nvSpPr>
          <p:cNvPr id="26" name="AutoShape 26"/>
          <p:cNvSpPr/>
          <p:nvPr/>
        </p:nvSpPr>
        <p:spPr>
          <a:xfrm flipV="1">
            <a:off x="6287875" y="4629700"/>
            <a:ext cx="1070267" cy="2261460"/>
          </a:xfrm>
          <a:prstGeom prst="line">
            <a:avLst/>
          </a:prstGeom>
          <a:ln w="28575" cap="flat">
            <a:solidFill>
              <a:srgbClr val="000000"/>
            </a:solidFill>
            <a:prstDash val="solid"/>
            <a:headEnd type="none" w="sm" len="sm"/>
            <a:tailEnd type="none" w="sm" len="sm"/>
          </a:ln>
        </p:spPr>
        <p:txBody>
          <a:bodyPr/>
          <a:lstStyle/>
          <a:p>
            <a:endParaRPr lang="en-PH"/>
          </a:p>
        </p:txBody>
      </p:sp>
      <p:grpSp>
        <p:nvGrpSpPr>
          <p:cNvPr id="27" name="Group 27"/>
          <p:cNvGrpSpPr/>
          <p:nvPr/>
        </p:nvGrpSpPr>
        <p:grpSpPr>
          <a:xfrm>
            <a:off x="5884099" y="6741349"/>
            <a:ext cx="807552" cy="80755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rot="-6357226">
            <a:off x="8241018" y="6645919"/>
            <a:ext cx="807552" cy="80755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rot="-6357226">
            <a:off x="7110273" y="3961107"/>
            <a:ext cx="807552" cy="80755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1138200" y="6645919"/>
            <a:ext cx="807552" cy="80755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rot="-6357226">
            <a:off x="3495119" y="6645919"/>
            <a:ext cx="807552" cy="807552"/>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2" name="TextBox 42"/>
          <p:cNvSpPr txBox="1"/>
          <p:nvPr/>
        </p:nvSpPr>
        <p:spPr>
          <a:xfrm>
            <a:off x="1385586"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B</a:t>
            </a:r>
          </a:p>
        </p:txBody>
      </p:sp>
      <p:sp>
        <p:nvSpPr>
          <p:cNvPr id="43" name="TextBox 43"/>
          <p:cNvSpPr txBox="1"/>
          <p:nvPr/>
        </p:nvSpPr>
        <p:spPr>
          <a:xfrm>
            <a:off x="2601244" y="411959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D</a:t>
            </a:r>
          </a:p>
        </p:txBody>
      </p:sp>
      <p:sp>
        <p:nvSpPr>
          <p:cNvPr id="44" name="TextBox 44"/>
          <p:cNvSpPr txBox="1"/>
          <p:nvPr/>
        </p:nvSpPr>
        <p:spPr>
          <a:xfrm>
            <a:off x="3742505"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F</a:t>
            </a:r>
          </a:p>
        </p:txBody>
      </p:sp>
      <p:sp>
        <p:nvSpPr>
          <p:cNvPr id="45" name="TextBox 45"/>
          <p:cNvSpPr txBox="1"/>
          <p:nvPr/>
        </p:nvSpPr>
        <p:spPr>
          <a:xfrm>
            <a:off x="6115454" y="6796080"/>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H</a:t>
            </a:r>
          </a:p>
        </p:txBody>
      </p:sp>
      <p:sp>
        <p:nvSpPr>
          <p:cNvPr id="46" name="TextBox 46"/>
          <p:cNvSpPr txBox="1"/>
          <p:nvPr/>
        </p:nvSpPr>
        <p:spPr>
          <a:xfrm>
            <a:off x="7378604" y="4054505"/>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J</a:t>
            </a:r>
          </a:p>
        </p:txBody>
      </p:sp>
      <p:sp>
        <p:nvSpPr>
          <p:cNvPr id="47" name="TextBox 47"/>
          <p:cNvSpPr txBox="1"/>
          <p:nvPr/>
        </p:nvSpPr>
        <p:spPr>
          <a:xfrm>
            <a:off x="8488404" y="6739317"/>
            <a:ext cx="312779" cy="554081"/>
          </a:xfrm>
          <a:prstGeom prst="rect">
            <a:avLst/>
          </a:prstGeom>
        </p:spPr>
        <p:txBody>
          <a:bodyPr lIns="0" tIns="0" rIns="0" bIns="0" rtlCol="0" anchor="t">
            <a:spAutoFit/>
          </a:bodyPr>
          <a:lstStyle/>
          <a:p>
            <a:pPr algn="ctr">
              <a:lnSpc>
                <a:spcPts val="4517"/>
              </a:lnSpc>
              <a:spcBef>
                <a:spcPct val="0"/>
              </a:spcBef>
            </a:pPr>
            <a:r>
              <a:rPr lang="en-US" sz="3227" b="1">
                <a:solidFill>
                  <a:srgbClr val="000000"/>
                </a:solidFill>
                <a:latin typeface="Open Sans Bold"/>
                <a:ea typeface="Open Sans Bold"/>
                <a:cs typeface="Open Sans Bold"/>
                <a:sym typeface="Open Sans Bold"/>
              </a:rPr>
              <a:t>L</a:t>
            </a:r>
          </a:p>
        </p:txBody>
      </p:sp>
      <p:sp>
        <p:nvSpPr>
          <p:cNvPr id="48" name="TextBox 48"/>
          <p:cNvSpPr txBox="1"/>
          <p:nvPr/>
        </p:nvSpPr>
        <p:spPr>
          <a:xfrm>
            <a:off x="5108203" y="5441836"/>
            <a:ext cx="177531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Found!</a:t>
            </a:r>
          </a:p>
        </p:txBody>
      </p:sp>
      <p:sp>
        <p:nvSpPr>
          <p:cNvPr id="49" name="Freeform 49"/>
          <p:cNvSpPr/>
          <p:nvPr/>
        </p:nvSpPr>
        <p:spPr>
          <a:xfrm rot="5400000">
            <a:off x="5644780" y="6051517"/>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23.10 Graphs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3340324" y="4154565"/>
            <a:ext cx="3498216" cy="3887132"/>
            <a:chOff x="0" y="0"/>
            <a:chExt cx="921341" cy="1023771"/>
          </a:xfrm>
        </p:grpSpPr>
        <p:sp>
          <p:nvSpPr>
            <p:cNvPr id="8" name="Freeform 8"/>
            <p:cNvSpPr/>
            <p:nvPr/>
          </p:nvSpPr>
          <p:spPr>
            <a:xfrm>
              <a:off x="0" y="0"/>
              <a:ext cx="921341" cy="1023771"/>
            </a:xfrm>
            <a:custGeom>
              <a:avLst/>
              <a:gdLst/>
              <a:ahLst/>
              <a:cxnLst/>
              <a:rect l="l" t="t" r="r" b="b"/>
              <a:pathLst>
                <a:path w="921341" h="1023771">
                  <a:moveTo>
                    <a:pt x="112868" y="0"/>
                  </a:moveTo>
                  <a:lnTo>
                    <a:pt x="808472" y="0"/>
                  </a:lnTo>
                  <a:cubicBezTo>
                    <a:pt x="838407" y="0"/>
                    <a:pt x="867115" y="11891"/>
                    <a:pt x="888282" y="33058"/>
                  </a:cubicBezTo>
                  <a:cubicBezTo>
                    <a:pt x="909449" y="54225"/>
                    <a:pt x="921341" y="82934"/>
                    <a:pt x="921341" y="112868"/>
                  </a:cubicBezTo>
                  <a:lnTo>
                    <a:pt x="921341" y="910903"/>
                  </a:lnTo>
                  <a:cubicBezTo>
                    <a:pt x="921341" y="940838"/>
                    <a:pt x="909449" y="969546"/>
                    <a:pt x="888282" y="990713"/>
                  </a:cubicBezTo>
                  <a:cubicBezTo>
                    <a:pt x="867115" y="1011880"/>
                    <a:pt x="838407" y="1023771"/>
                    <a:pt x="808472" y="1023771"/>
                  </a:cubicBezTo>
                  <a:lnTo>
                    <a:pt x="112868" y="1023771"/>
                  </a:lnTo>
                  <a:cubicBezTo>
                    <a:pt x="82934" y="1023771"/>
                    <a:pt x="54225" y="1011880"/>
                    <a:pt x="33058" y="990713"/>
                  </a:cubicBezTo>
                  <a:cubicBezTo>
                    <a:pt x="11891" y="969546"/>
                    <a:pt x="0" y="940838"/>
                    <a:pt x="0" y="910903"/>
                  </a:cubicBezTo>
                  <a:lnTo>
                    <a:pt x="0" y="112868"/>
                  </a:lnTo>
                  <a:cubicBezTo>
                    <a:pt x="0" y="82934"/>
                    <a:pt x="11891" y="54225"/>
                    <a:pt x="33058" y="33058"/>
                  </a:cubicBezTo>
                  <a:cubicBezTo>
                    <a:pt x="54225" y="11891"/>
                    <a:pt x="82934" y="0"/>
                    <a:pt x="11286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9" name="TextBox 9"/>
            <p:cNvSpPr txBox="1"/>
            <p:nvPr/>
          </p:nvSpPr>
          <p:spPr>
            <a:xfrm>
              <a:off x="0" y="-28575"/>
              <a:ext cx="921341" cy="1052346"/>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246002" y="1220791"/>
            <a:ext cx="1749419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graph is a structure of vertices and edges used to model relationships and solve various algorithmic problems.</a:t>
            </a:r>
          </a:p>
        </p:txBody>
      </p:sp>
      <p:grpSp>
        <p:nvGrpSpPr>
          <p:cNvPr id="11" name="Group 11"/>
          <p:cNvGrpSpPr/>
          <p:nvPr/>
        </p:nvGrpSpPr>
        <p:grpSpPr>
          <a:xfrm>
            <a:off x="7380187" y="4154565"/>
            <a:ext cx="3498216" cy="3887132"/>
            <a:chOff x="0" y="0"/>
            <a:chExt cx="921341" cy="1023771"/>
          </a:xfrm>
        </p:grpSpPr>
        <p:sp>
          <p:nvSpPr>
            <p:cNvPr id="12" name="Freeform 12"/>
            <p:cNvSpPr/>
            <p:nvPr/>
          </p:nvSpPr>
          <p:spPr>
            <a:xfrm>
              <a:off x="0" y="0"/>
              <a:ext cx="921341" cy="1023771"/>
            </a:xfrm>
            <a:custGeom>
              <a:avLst/>
              <a:gdLst/>
              <a:ahLst/>
              <a:cxnLst/>
              <a:rect l="l" t="t" r="r" b="b"/>
              <a:pathLst>
                <a:path w="921341" h="1023771">
                  <a:moveTo>
                    <a:pt x="112868" y="0"/>
                  </a:moveTo>
                  <a:lnTo>
                    <a:pt x="808472" y="0"/>
                  </a:lnTo>
                  <a:cubicBezTo>
                    <a:pt x="838407" y="0"/>
                    <a:pt x="867115" y="11891"/>
                    <a:pt x="888282" y="33058"/>
                  </a:cubicBezTo>
                  <a:cubicBezTo>
                    <a:pt x="909449" y="54225"/>
                    <a:pt x="921341" y="82934"/>
                    <a:pt x="921341" y="112868"/>
                  </a:cubicBezTo>
                  <a:lnTo>
                    <a:pt x="921341" y="910903"/>
                  </a:lnTo>
                  <a:cubicBezTo>
                    <a:pt x="921341" y="940838"/>
                    <a:pt x="909449" y="969546"/>
                    <a:pt x="888282" y="990713"/>
                  </a:cubicBezTo>
                  <a:cubicBezTo>
                    <a:pt x="867115" y="1011880"/>
                    <a:pt x="838407" y="1023771"/>
                    <a:pt x="808472" y="1023771"/>
                  </a:cubicBezTo>
                  <a:lnTo>
                    <a:pt x="112868" y="1023771"/>
                  </a:lnTo>
                  <a:cubicBezTo>
                    <a:pt x="82934" y="1023771"/>
                    <a:pt x="54225" y="1011880"/>
                    <a:pt x="33058" y="990713"/>
                  </a:cubicBezTo>
                  <a:cubicBezTo>
                    <a:pt x="11891" y="969546"/>
                    <a:pt x="0" y="940838"/>
                    <a:pt x="0" y="910903"/>
                  </a:cubicBezTo>
                  <a:lnTo>
                    <a:pt x="0" y="112868"/>
                  </a:lnTo>
                  <a:cubicBezTo>
                    <a:pt x="0" y="82934"/>
                    <a:pt x="11891" y="54225"/>
                    <a:pt x="33058" y="33058"/>
                  </a:cubicBezTo>
                  <a:cubicBezTo>
                    <a:pt x="54225" y="11891"/>
                    <a:pt x="82934" y="0"/>
                    <a:pt x="11286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3" name="TextBox 13"/>
            <p:cNvSpPr txBox="1"/>
            <p:nvPr/>
          </p:nvSpPr>
          <p:spPr>
            <a:xfrm>
              <a:off x="0" y="-28575"/>
              <a:ext cx="921341" cy="1052346"/>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11421327" y="4231102"/>
            <a:ext cx="3498216" cy="3887132"/>
            <a:chOff x="0" y="0"/>
            <a:chExt cx="921341" cy="1023771"/>
          </a:xfrm>
        </p:grpSpPr>
        <p:sp>
          <p:nvSpPr>
            <p:cNvPr id="15" name="Freeform 15"/>
            <p:cNvSpPr/>
            <p:nvPr/>
          </p:nvSpPr>
          <p:spPr>
            <a:xfrm>
              <a:off x="0" y="0"/>
              <a:ext cx="921341" cy="1023771"/>
            </a:xfrm>
            <a:custGeom>
              <a:avLst/>
              <a:gdLst/>
              <a:ahLst/>
              <a:cxnLst/>
              <a:rect l="l" t="t" r="r" b="b"/>
              <a:pathLst>
                <a:path w="921341" h="1023771">
                  <a:moveTo>
                    <a:pt x="112868" y="0"/>
                  </a:moveTo>
                  <a:lnTo>
                    <a:pt x="808472" y="0"/>
                  </a:lnTo>
                  <a:cubicBezTo>
                    <a:pt x="838407" y="0"/>
                    <a:pt x="867115" y="11891"/>
                    <a:pt x="888282" y="33058"/>
                  </a:cubicBezTo>
                  <a:cubicBezTo>
                    <a:pt x="909449" y="54225"/>
                    <a:pt x="921341" y="82934"/>
                    <a:pt x="921341" y="112868"/>
                  </a:cubicBezTo>
                  <a:lnTo>
                    <a:pt x="921341" y="910903"/>
                  </a:lnTo>
                  <a:cubicBezTo>
                    <a:pt x="921341" y="940838"/>
                    <a:pt x="909449" y="969546"/>
                    <a:pt x="888282" y="990713"/>
                  </a:cubicBezTo>
                  <a:cubicBezTo>
                    <a:pt x="867115" y="1011880"/>
                    <a:pt x="838407" y="1023771"/>
                    <a:pt x="808472" y="1023771"/>
                  </a:cubicBezTo>
                  <a:lnTo>
                    <a:pt x="112868" y="1023771"/>
                  </a:lnTo>
                  <a:cubicBezTo>
                    <a:pt x="82934" y="1023771"/>
                    <a:pt x="54225" y="1011880"/>
                    <a:pt x="33058" y="990713"/>
                  </a:cubicBezTo>
                  <a:cubicBezTo>
                    <a:pt x="11891" y="969546"/>
                    <a:pt x="0" y="940838"/>
                    <a:pt x="0" y="910903"/>
                  </a:cubicBezTo>
                  <a:lnTo>
                    <a:pt x="0" y="112868"/>
                  </a:lnTo>
                  <a:cubicBezTo>
                    <a:pt x="0" y="82934"/>
                    <a:pt x="11891" y="54225"/>
                    <a:pt x="33058" y="33058"/>
                  </a:cubicBezTo>
                  <a:cubicBezTo>
                    <a:pt x="54225" y="11891"/>
                    <a:pt x="82934" y="0"/>
                    <a:pt x="11286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6" name="TextBox 16"/>
            <p:cNvSpPr txBox="1"/>
            <p:nvPr/>
          </p:nvSpPr>
          <p:spPr>
            <a:xfrm>
              <a:off x="0" y="-28575"/>
              <a:ext cx="921341" cy="1052346"/>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8068590" y="5545681"/>
            <a:ext cx="2150820" cy="1047750"/>
          </a:xfrm>
          <a:prstGeom prst="rect">
            <a:avLst/>
          </a:prstGeom>
        </p:spPr>
        <p:txBody>
          <a:bodyPr lIns="0" tIns="0" rIns="0" bIns="0" rtlCol="0" anchor="t">
            <a:spAutoFit/>
          </a:bodyPr>
          <a:lstStyle/>
          <a:p>
            <a:pPr algn="ctr">
              <a:lnSpc>
                <a:spcPts val="4200"/>
              </a:lnSpc>
              <a:spcBef>
                <a:spcPct val="0"/>
              </a:spcBef>
            </a:pPr>
            <a:r>
              <a:rPr lang="en-US" sz="3000" b="1">
                <a:solidFill>
                  <a:srgbClr val="FFFFFF"/>
                </a:solidFill>
                <a:latin typeface="Open Sans Bold"/>
                <a:ea typeface="Open Sans Bold"/>
                <a:cs typeface="Open Sans Bold"/>
                <a:sym typeface="Open Sans Bold"/>
              </a:rPr>
              <a:t>Weighted Graph</a:t>
            </a:r>
          </a:p>
        </p:txBody>
      </p:sp>
      <p:sp>
        <p:nvSpPr>
          <p:cNvPr id="18" name="TextBox 18"/>
          <p:cNvSpPr txBox="1"/>
          <p:nvPr/>
        </p:nvSpPr>
        <p:spPr>
          <a:xfrm>
            <a:off x="3903067" y="5545681"/>
            <a:ext cx="2372728" cy="1047750"/>
          </a:xfrm>
          <a:prstGeom prst="rect">
            <a:avLst/>
          </a:prstGeom>
        </p:spPr>
        <p:txBody>
          <a:bodyPr lIns="0" tIns="0" rIns="0" bIns="0" rtlCol="0" anchor="t">
            <a:spAutoFit/>
          </a:bodyPr>
          <a:lstStyle/>
          <a:p>
            <a:pPr algn="ctr">
              <a:lnSpc>
                <a:spcPts val="4200"/>
              </a:lnSpc>
              <a:spcBef>
                <a:spcPct val="0"/>
              </a:spcBef>
            </a:pPr>
            <a:r>
              <a:rPr lang="en-US" sz="3000" b="1">
                <a:solidFill>
                  <a:srgbClr val="FFFFFF"/>
                </a:solidFill>
                <a:latin typeface="Open Sans Bold"/>
                <a:ea typeface="Open Sans Bold"/>
                <a:cs typeface="Open Sans Bold"/>
                <a:sym typeface="Open Sans Bold"/>
              </a:rPr>
              <a:t>Unweighted Graph</a:t>
            </a:r>
          </a:p>
        </p:txBody>
      </p:sp>
      <p:sp>
        <p:nvSpPr>
          <p:cNvPr id="19" name="TextBox 19"/>
          <p:cNvSpPr txBox="1"/>
          <p:nvPr/>
        </p:nvSpPr>
        <p:spPr>
          <a:xfrm>
            <a:off x="12095025" y="5012281"/>
            <a:ext cx="2150820" cy="2114550"/>
          </a:xfrm>
          <a:prstGeom prst="rect">
            <a:avLst/>
          </a:prstGeom>
        </p:spPr>
        <p:txBody>
          <a:bodyPr lIns="0" tIns="0" rIns="0" bIns="0" rtlCol="0" anchor="t">
            <a:spAutoFit/>
          </a:bodyPr>
          <a:lstStyle/>
          <a:p>
            <a:pPr algn="ctr">
              <a:lnSpc>
                <a:spcPts val="4200"/>
              </a:lnSpc>
              <a:spcBef>
                <a:spcPct val="0"/>
              </a:spcBef>
            </a:pPr>
            <a:r>
              <a:rPr lang="en-US" sz="3000" b="1">
                <a:solidFill>
                  <a:srgbClr val="FFFFFF"/>
                </a:solidFill>
                <a:latin typeface="Open Sans Bold"/>
                <a:ea typeface="Open Sans Bold"/>
                <a:cs typeface="Open Sans Bold"/>
                <a:sym typeface="Open Sans Bold"/>
              </a:rPr>
              <a:t>Weighted and Directed Graph</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23.10 Graphs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3340324" y="4154565"/>
            <a:ext cx="3498216" cy="3887132"/>
            <a:chOff x="0" y="0"/>
            <a:chExt cx="921341" cy="1023771"/>
          </a:xfrm>
        </p:grpSpPr>
        <p:sp>
          <p:nvSpPr>
            <p:cNvPr id="8" name="Freeform 8"/>
            <p:cNvSpPr/>
            <p:nvPr/>
          </p:nvSpPr>
          <p:spPr>
            <a:xfrm>
              <a:off x="0" y="0"/>
              <a:ext cx="921341" cy="1023771"/>
            </a:xfrm>
            <a:custGeom>
              <a:avLst/>
              <a:gdLst/>
              <a:ahLst/>
              <a:cxnLst/>
              <a:rect l="l" t="t" r="r" b="b"/>
              <a:pathLst>
                <a:path w="921341" h="1023771">
                  <a:moveTo>
                    <a:pt x="112868" y="0"/>
                  </a:moveTo>
                  <a:lnTo>
                    <a:pt x="808472" y="0"/>
                  </a:lnTo>
                  <a:cubicBezTo>
                    <a:pt x="838407" y="0"/>
                    <a:pt x="867115" y="11891"/>
                    <a:pt x="888282" y="33058"/>
                  </a:cubicBezTo>
                  <a:cubicBezTo>
                    <a:pt x="909449" y="54225"/>
                    <a:pt x="921341" y="82934"/>
                    <a:pt x="921341" y="112868"/>
                  </a:cubicBezTo>
                  <a:lnTo>
                    <a:pt x="921341" y="910903"/>
                  </a:lnTo>
                  <a:cubicBezTo>
                    <a:pt x="921341" y="940838"/>
                    <a:pt x="909449" y="969546"/>
                    <a:pt x="888282" y="990713"/>
                  </a:cubicBezTo>
                  <a:cubicBezTo>
                    <a:pt x="867115" y="1011880"/>
                    <a:pt x="838407" y="1023771"/>
                    <a:pt x="808472" y="1023771"/>
                  </a:cubicBezTo>
                  <a:lnTo>
                    <a:pt x="112868" y="1023771"/>
                  </a:lnTo>
                  <a:cubicBezTo>
                    <a:pt x="82934" y="1023771"/>
                    <a:pt x="54225" y="1011880"/>
                    <a:pt x="33058" y="990713"/>
                  </a:cubicBezTo>
                  <a:cubicBezTo>
                    <a:pt x="11891" y="969546"/>
                    <a:pt x="0" y="940838"/>
                    <a:pt x="0" y="910903"/>
                  </a:cubicBezTo>
                  <a:lnTo>
                    <a:pt x="0" y="112868"/>
                  </a:lnTo>
                  <a:cubicBezTo>
                    <a:pt x="0" y="82934"/>
                    <a:pt x="11891" y="54225"/>
                    <a:pt x="33058" y="33058"/>
                  </a:cubicBezTo>
                  <a:cubicBezTo>
                    <a:pt x="54225" y="11891"/>
                    <a:pt x="82934" y="0"/>
                    <a:pt x="11286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9" name="TextBox 9"/>
            <p:cNvSpPr txBox="1"/>
            <p:nvPr/>
          </p:nvSpPr>
          <p:spPr>
            <a:xfrm>
              <a:off x="0" y="-28575"/>
              <a:ext cx="921341" cy="1052346"/>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246002" y="1220791"/>
            <a:ext cx="1749419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graph is a structure of vertices and edges used to model relationships and solve various algorithmic problems.</a:t>
            </a:r>
          </a:p>
        </p:txBody>
      </p:sp>
      <p:grpSp>
        <p:nvGrpSpPr>
          <p:cNvPr id="11" name="Group 11"/>
          <p:cNvGrpSpPr/>
          <p:nvPr/>
        </p:nvGrpSpPr>
        <p:grpSpPr>
          <a:xfrm>
            <a:off x="7380187" y="4154565"/>
            <a:ext cx="3498216" cy="3887132"/>
            <a:chOff x="0" y="0"/>
            <a:chExt cx="921341" cy="1023771"/>
          </a:xfrm>
        </p:grpSpPr>
        <p:sp>
          <p:nvSpPr>
            <p:cNvPr id="12" name="Freeform 12"/>
            <p:cNvSpPr/>
            <p:nvPr/>
          </p:nvSpPr>
          <p:spPr>
            <a:xfrm>
              <a:off x="0" y="0"/>
              <a:ext cx="921341" cy="1023771"/>
            </a:xfrm>
            <a:custGeom>
              <a:avLst/>
              <a:gdLst/>
              <a:ahLst/>
              <a:cxnLst/>
              <a:rect l="l" t="t" r="r" b="b"/>
              <a:pathLst>
                <a:path w="921341" h="1023771">
                  <a:moveTo>
                    <a:pt x="112868" y="0"/>
                  </a:moveTo>
                  <a:lnTo>
                    <a:pt x="808472" y="0"/>
                  </a:lnTo>
                  <a:cubicBezTo>
                    <a:pt x="838407" y="0"/>
                    <a:pt x="867115" y="11891"/>
                    <a:pt x="888282" y="33058"/>
                  </a:cubicBezTo>
                  <a:cubicBezTo>
                    <a:pt x="909449" y="54225"/>
                    <a:pt x="921341" y="82934"/>
                    <a:pt x="921341" y="112868"/>
                  </a:cubicBezTo>
                  <a:lnTo>
                    <a:pt x="921341" y="910903"/>
                  </a:lnTo>
                  <a:cubicBezTo>
                    <a:pt x="921341" y="940838"/>
                    <a:pt x="909449" y="969546"/>
                    <a:pt x="888282" y="990713"/>
                  </a:cubicBezTo>
                  <a:cubicBezTo>
                    <a:pt x="867115" y="1011880"/>
                    <a:pt x="838407" y="1023771"/>
                    <a:pt x="808472" y="1023771"/>
                  </a:cubicBezTo>
                  <a:lnTo>
                    <a:pt x="112868" y="1023771"/>
                  </a:lnTo>
                  <a:cubicBezTo>
                    <a:pt x="82934" y="1023771"/>
                    <a:pt x="54225" y="1011880"/>
                    <a:pt x="33058" y="990713"/>
                  </a:cubicBezTo>
                  <a:cubicBezTo>
                    <a:pt x="11891" y="969546"/>
                    <a:pt x="0" y="940838"/>
                    <a:pt x="0" y="910903"/>
                  </a:cubicBezTo>
                  <a:lnTo>
                    <a:pt x="0" y="112868"/>
                  </a:lnTo>
                  <a:cubicBezTo>
                    <a:pt x="0" y="82934"/>
                    <a:pt x="11891" y="54225"/>
                    <a:pt x="33058" y="33058"/>
                  </a:cubicBezTo>
                  <a:cubicBezTo>
                    <a:pt x="54225" y="11891"/>
                    <a:pt x="82934" y="0"/>
                    <a:pt x="11286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3" name="TextBox 13"/>
            <p:cNvSpPr txBox="1"/>
            <p:nvPr/>
          </p:nvSpPr>
          <p:spPr>
            <a:xfrm>
              <a:off x="0" y="-28575"/>
              <a:ext cx="921341" cy="1052346"/>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11421327" y="4231102"/>
            <a:ext cx="3498216" cy="3887132"/>
            <a:chOff x="0" y="0"/>
            <a:chExt cx="921341" cy="1023771"/>
          </a:xfrm>
        </p:grpSpPr>
        <p:sp>
          <p:nvSpPr>
            <p:cNvPr id="15" name="Freeform 15"/>
            <p:cNvSpPr/>
            <p:nvPr/>
          </p:nvSpPr>
          <p:spPr>
            <a:xfrm>
              <a:off x="0" y="0"/>
              <a:ext cx="921341" cy="1023771"/>
            </a:xfrm>
            <a:custGeom>
              <a:avLst/>
              <a:gdLst/>
              <a:ahLst/>
              <a:cxnLst/>
              <a:rect l="l" t="t" r="r" b="b"/>
              <a:pathLst>
                <a:path w="921341" h="1023771">
                  <a:moveTo>
                    <a:pt x="112868" y="0"/>
                  </a:moveTo>
                  <a:lnTo>
                    <a:pt x="808472" y="0"/>
                  </a:lnTo>
                  <a:cubicBezTo>
                    <a:pt x="838407" y="0"/>
                    <a:pt x="867115" y="11891"/>
                    <a:pt x="888282" y="33058"/>
                  </a:cubicBezTo>
                  <a:cubicBezTo>
                    <a:pt x="909449" y="54225"/>
                    <a:pt x="921341" y="82934"/>
                    <a:pt x="921341" y="112868"/>
                  </a:cubicBezTo>
                  <a:lnTo>
                    <a:pt x="921341" y="910903"/>
                  </a:lnTo>
                  <a:cubicBezTo>
                    <a:pt x="921341" y="940838"/>
                    <a:pt x="909449" y="969546"/>
                    <a:pt x="888282" y="990713"/>
                  </a:cubicBezTo>
                  <a:cubicBezTo>
                    <a:pt x="867115" y="1011880"/>
                    <a:pt x="838407" y="1023771"/>
                    <a:pt x="808472" y="1023771"/>
                  </a:cubicBezTo>
                  <a:lnTo>
                    <a:pt x="112868" y="1023771"/>
                  </a:lnTo>
                  <a:cubicBezTo>
                    <a:pt x="82934" y="1023771"/>
                    <a:pt x="54225" y="1011880"/>
                    <a:pt x="33058" y="990713"/>
                  </a:cubicBezTo>
                  <a:cubicBezTo>
                    <a:pt x="11891" y="969546"/>
                    <a:pt x="0" y="940838"/>
                    <a:pt x="0" y="910903"/>
                  </a:cubicBezTo>
                  <a:lnTo>
                    <a:pt x="0" y="112868"/>
                  </a:lnTo>
                  <a:cubicBezTo>
                    <a:pt x="0" y="82934"/>
                    <a:pt x="11891" y="54225"/>
                    <a:pt x="33058" y="33058"/>
                  </a:cubicBezTo>
                  <a:cubicBezTo>
                    <a:pt x="54225" y="11891"/>
                    <a:pt x="82934" y="0"/>
                    <a:pt x="11286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6" name="TextBox 16"/>
            <p:cNvSpPr txBox="1"/>
            <p:nvPr/>
          </p:nvSpPr>
          <p:spPr>
            <a:xfrm>
              <a:off x="0" y="-28575"/>
              <a:ext cx="921341" cy="1052346"/>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8068590" y="5545681"/>
            <a:ext cx="2150820" cy="1047750"/>
          </a:xfrm>
          <a:prstGeom prst="rect">
            <a:avLst/>
          </a:prstGeom>
        </p:spPr>
        <p:txBody>
          <a:bodyPr lIns="0" tIns="0" rIns="0" bIns="0" rtlCol="0" anchor="t">
            <a:spAutoFit/>
          </a:bodyPr>
          <a:lstStyle/>
          <a:p>
            <a:pPr algn="ctr">
              <a:lnSpc>
                <a:spcPts val="4200"/>
              </a:lnSpc>
              <a:spcBef>
                <a:spcPct val="0"/>
              </a:spcBef>
            </a:pPr>
            <a:r>
              <a:rPr lang="en-US" sz="3000" b="1">
                <a:solidFill>
                  <a:srgbClr val="FFFFFF">
                    <a:alpha val="14902"/>
                  </a:srgbClr>
                </a:solidFill>
                <a:latin typeface="Open Sans Bold"/>
                <a:ea typeface="Open Sans Bold"/>
                <a:cs typeface="Open Sans Bold"/>
                <a:sym typeface="Open Sans Bold"/>
              </a:rPr>
              <a:t>Weighted Graph</a:t>
            </a:r>
          </a:p>
        </p:txBody>
      </p:sp>
      <p:sp>
        <p:nvSpPr>
          <p:cNvPr id="18" name="TextBox 18"/>
          <p:cNvSpPr txBox="1"/>
          <p:nvPr/>
        </p:nvSpPr>
        <p:spPr>
          <a:xfrm>
            <a:off x="3903067" y="5545681"/>
            <a:ext cx="2372728" cy="1047750"/>
          </a:xfrm>
          <a:prstGeom prst="rect">
            <a:avLst/>
          </a:prstGeom>
        </p:spPr>
        <p:txBody>
          <a:bodyPr lIns="0" tIns="0" rIns="0" bIns="0" rtlCol="0" anchor="t">
            <a:spAutoFit/>
          </a:bodyPr>
          <a:lstStyle/>
          <a:p>
            <a:pPr algn="ctr">
              <a:lnSpc>
                <a:spcPts val="4200"/>
              </a:lnSpc>
              <a:spcBef>
                <a:spcPct val="0"/>
              </a:spcBef>
            </a:pPr>
            <a:r>
              <a:rPr lang="en-US" sz="3000" b="1">
                <a:solidFill>
                  <a:srgbClr val="FFFFFF"/>
                </a:solidFill>
                <a:latin typeface="Open Sans Bold"/>
                <a:ea typeface="Open Sans Bold"/>
                <a:cs typeface="Open Sans Bold"/>
                <a:sym typeface="Open Sans Bold"/>
              </a:rPr>
              <a:t>Unweighted Graph</a:t>
            </a:r>
          </a:p>
        </p:txBody>
      </p:sp>
      <p:sp>
        <p:nvSpPr>
          <p:cNvPr id="19" name="TextBox 19"/>
          <p:cNvSpPr txBox="1"/>
          <p:nvPr/>
        </p:nvSpPr>
        <p:spPr>
          <a:xfrm>
            <a:off x="12095025" y="5012281"/>
            <a:ext cx="2150820" cy="2114550"/>
          </a:xfrm>
          <a:prstGeom prst="rect">
            <a:avLst/>
          </a:prstGeom>
        </p:spPr>
        <p:txBody>
          <a:bodyPr lIns="0" tIns="0" rIns="0" bIns="0" rtlCol="0" anchor="t">
            <a:spAutoFit/>
          </a:bodyPr>
          <a:lstStyle/>
          <a:p>
            <a:pPr algn="ctr">
              <a:lnSpc>
                <a:spcPts val="4200"/>
              </a:lnSpc>
              <a:spcBef>
                <a:spcPct val="0"/>
              </a:spcBef>
            </a:pPr>
            <a:r>
              <a:rPr lang="en-US" sz="3000" b="1">
                <a:solidFill>
                  <a:srgbClr val="FFFFFF">
                    <a:alpha val="14902"/>
                  </a:srgbClr>
                </a:solidFill>
                <a:latin typeface="Open Sans Bold"/>
                <a:ea typeface="Open Sans Bold"/>
                <a:cs typeface="Open Sans Bold"/>
                <a:sym typeface="Open Sans Bold"/>
              </a:rPr>
              <a:t>Weighted and Directed Graph</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23.10 Graphs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AutoShape 7"/>
          <p:cNvSpPr/>
          <p:nvPr/>
        </p:nvSpPr>
        <p:spPr>
          <a:xfrm flipV="1">
            <a:off x="5912601" y="4770651"/>
            <a:ext cx="2005529" cy="0"/>
          </a:xfrm>
          <a:prstGeom prst="line">
            <a:avLst/>
          </a:prstGeom>
          <a:ln w="38100" cap="flat">
            <a:solidFill>
              <a:srgbClr val="000000"/>
            </a:solidFill>
            <a:prstDash val="solid"/>
            <a:headEnd type="none" w="sm" len="sm"/>
            <a:tailEnd type="none" w="sm" len="sm"/>
          </a:ln>
        </p:spPr>
        <p:txBody>
          <a:bodyPr/>
          <a:lstStyle/>
          <a:p>
            <a:endParaRPr lang="en-PH"/>
          </a:p>
        </p:txBody>
      </p:sp>
      <p:sp>
        <p:nvSpPr>
          <p:cNvPr id="8" name="AutoShape 8"/>
          <p:cNvSpPr/>
          <p:nvPr/>
        </p:nvSpPr>
        <p:spPr>
          <a:xfrm flipV="1">
            <a:off x="5494978" y="4927681"/>
            <a:ext cx="0" cy="2185656"/>
          </a:xfrm>
          <a:prstGeom prst="line">
            <a:avLst/>
          </a:prstGeom>
          <a:ln w="38100" cap="flat">
            <a:solidFill>
              <a:srgbClr val="000000"/>
            </a:solidFill>
            <a:prstDash val="solid"/>
            <a:headEnd type="none" w="sm" len="sm"/>
            <a:tailEnd type="none" w="sm" len="sm"/>
          </a:ln>
        </p:spPr>
        <p:txBody>
          <a:bodyPr/>
          <a:lstStyle/>
          <a:p>
            <a:endParaRPr lang="en-PH"/>
          </a:p>
        </p:txBody>
      </p:sp>
      <p:sp>
        <p:nvSpPr>
          <p:cNvPr id="9" name="Freeform 9"/>
          <p:cNvSpPr/>
          <p:nvPr/>
        </p:nvSpPr>
        <p:spPr>
          <a:xfrm>
            <a:off x="4928473" y="4223196"/>
            <a:ext cx="1094910" cy="1094910"/>
          </a:xfrm>
          <a:custGeom>
            <a:avLst/>
            <a:gdLst/>
            <a:ahLst/>
            <a:cxnLst/>
            <a:rect l="l" t="t" r="r" b="b"/>
            <a:pathLst>
              <a:path w="1094910" h="1094910">
                <a:moveTo>
                  <a:pt x="0" y="0"/>
                </a:moveTo>
                <a:lnTo>
                  <a:pt x="1094910" y="0"/>
                </a:lnTo>
                <a:lnTo>
                  <a:pt x="1094910"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0" name="AutoShape 10"/>
          <p:cNvSpPr/>
          <p:nvPr/>
        </p:nvSpPr>
        <p:spPr>
          <a:xfrm flipV="1">
            <a:off x="5924856" y="5158085"/>
            <a:ext cx="2148185" cy="1805107"/>
          </a:xfrm>
          <a:prstGeom prst="line">
            <a:avLst/>
          </a:prstGeom>
          <a:ln w="38100" cap="flat">
            <a:solidFill>
              <a:srgbClr val="000000"/>
            </a:solidFill>
            <a:prstDash val="solid"/>
            <a:headEnd type="none" w="sm" len="sm"/>
            <a:tailEnd type="none" w="sm" len="sm"/>
          </a:ln>
        </p:spPr>
        <p:txBody>
          <a:bodyPr/>
          <a:lstStyle/>
          <a:p>
            <a:endParaRPr lang="en-PH"/>
          </a:p>
        </p:txBody>
      </p:sp>
      <p:sp>
        <p:nvSpPr>
          <p:cNvPr id="11" name="AutoShape 11"/>
          <p:cNvSpPr/>
          <p:nvPr/>
        </p:nvSpPr>
        <p:spPr>
          <a:xfrm flipV="1">
            <a:off x="5912515" y="7113336"/>
            <a:ext cx="2005529" cy="0"/>
          </a:xfrm>
          <a:prstGeom prst="line">
            <a:avLst/>
          </a:prstGeom>
          <a:ln w="38100" cap="flat">
            <a:solidFill>
              <a:srgbClr val="000000"/>
            </a:solidFill>
            <a:prstDash val="solid"/>
            <a:headEnd type="none" w="sm" len="sm"/>
            <a:tailEnd type="none" w="sm" len="sm"/>
          </a:ln>
        </p:spPr>
        <p:txBody>
          <a:bodyPr/>
          <a:lstStyle/>
          <a:p>
            <a:endParaRPr lang="en-PH"/>
          </a:p>
        </p:txBody>
      </p:sp>
      <p:sp>
        <p:nvSpPr>
          <p:cNvPr id="12" name="Freeform 12"/>
          <p:cNvSpPr/>
          <p:nvPr/>
        </p:nvSpPr>
        <p:spPr>
          <a:xfrm>
            <a:off x="4928473" y="6546831"/>
            <a:ext cx="1094910" cy="1094910"/>
          </a:xfrm>
          <a:custGeom>
            <a:avLst/>
            <a:gdLst/>
            <a:ahLst/>
            <a:cxnLst/>
            <a:rect l="l" t="t" r="r" b="b"/>
            <a:pathLst>
              <a:path w="1094910" h="1094910">
                <a:moveTo>
                  <a:pt x="0" y="0"/>
                </a:moveTo>
                <a:lnTo>
                  <a:pt x="1094910" y="0"/>
                </a:lnTo>
                <a:lnTo>
                  <a:pt x="1094910" y="1094911"/>
                </a:lnTo>
                <a:lnTo>
                  <a:pt x="0" y="10949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3" name="AutoShape 13"/>
          <p:cNvSpPr/>
          <p:nvPr/>
        </p:nvSpPr>
        <p:spPr>
          <a:xfrm flipV="1">
            <a:off x="8465585" y="4927681"/>
            <a:ext cx="0" cy="2185656"/>
          </a:xfrm>
          <a:prstGeom prst="line">
            <a:avLst/>
          </a:prstGeom>
          <a:ln w="38100" cap="flat">
            <a:solidFill>
              <a:srgbClr val="000000"/>
            </a:solidFill>
            <a:prstDash val="solid"/>
            <a:headEnd type="none" w="sm" len="sm"/>
            <a:tailEnd type="none" w="sm" len="sm"/>
          </a:ln>
        </p:spPr>
        <p:txBody>
          <a:bodyPr/>
          <a:lstStyle/>
          <a:p>
            <a:endParaRPr lang="en-PH"/>
          </a:p>
        </p:txBody>
      </p:sp>
      <p:sp>
        <p:nvSpPr>
          <p:cNvPr id="14" name="Freeform 14"/>
          <p:cNvSpPr/>
          <p:nvPr/>
        </p:nvSpPr>
        <p:spPr>
          <a:xfrm>
            <a:off x="7918130" y="4223196"/>
            <a:ext cx="1094910" cy="1094910"/>
          </a:xfrm>
          <a:custGeom>
            <a:avLst/>
            <a:gdLst/>
            <a:ahLst/>
            <a:cxnLst/>
            <a:rect l="l" t="t" r="r" b="b"/>
            <a:pathLst>
              <a:path w="1094910" h="1094910">
                <a:moveTo>
                  <a:pt x="0" y="0"/>
                </a:moveTo>
                <a:lnTo>
                  <a:pt x="1094910" y="0"/>
                </a:lnTo>
                <a:lnTo>
                  <a:pt x="1094910"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5" name="Freeform 15"/>
          <p:cNvSpPr/>
          <p:nvPr/>
        </p:nvSpPr>
        <p:spPr>
          <a:xfrm>
            <a:off x="7918130" y="6546831"/>
            <a:ext cx="1094910" cy="1094910"/>
          </a:xfrm>
          <a:custGeom>
            <a:avLst/>
            <a:gdLst/>
            <a:ahLst/>
            <a:cxnLst/>
            <a:rect l="l" t="t" r="r" b="b"/>
            <a:pathLst>
              <a:path w="1094910" h="1094910">
                <a:moveTo>
                  <a:pt x="0" y="0"/>
                </a:moveTo>
                <a:lnTo>
                  <a:pt x="1094910" y="0"/>
                </a:lnTo>
                <a:lnTo>
                  <a:pt x="1094910" y="1094911"/>
                </a:lnTo>
                <a:lnTo>
                  <a:pt x="0" y="10949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6" name="AutoShape 16"/>
          <p:cNvSpPr/>
          <p:nvPr/>
        </p:nvSpPr>
        <p:spPr>
          <a:xfrm flipV="1">
            <a:off x="11585247" y="4946731"/>
            <a:ext cx="0" cy="2185656"/>
          </a:xfrm>
          <a:prstGeom prst="line">
            <a:avLst/>
          </a:prstGeom>
          <a:ln w="38100" cap="flat">
            <a:solidFill>
              <a:srgbClr val="000000"/>
            </a:solidFill>
            <a:prstDash val="solid"/>
            <a:headEnd type="none" w="sm" len="sm"/>
            <a:tailEnd type="none" w="sm" len="sm"/>
          </a:ln>
        </p:spPr>
        <p:txBody>
          <a:bodyPr/>
          <a:lstStyle/>
          <a:p>
            <a:endParaRPr lang="en-PH"/>
          </a:p>
        </p:txBody>
      </p:sp>
      <p:sp>
        <p:nvSpPr>
          <p:cNvPr id="17" name="Freeform 17"/>
          <p:cNvSpPr/>
          <p:nvPr/>
        </p:nvSpPr>
        <p:spPr>
          <a:xfrm>
            <a:off x="11018741" y="4223196"/>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8" name="Freeform 18"/>
          <p:cNvSpPr/>
          <p:nvPr/>
        </p:nvSpPr>
        <p:spPr>
          <a:xfrm>
            <a:off x="11018741" y="6546831"/>
            <a:ext cx="1094910" cy="1094910"/>
          </a:xfrm>
          <a:custGeom>
            <a:avLst/>
            <a:gdLst/>
            <a:ahLst/>
            <a:cxnLst/>
            <a:rect l="l" t="t" r="r" b="b"/>
            <a:pathLst>
              <a:path w="1094910" h="1094910">
                <a:moveTo>
                  <a:pt x="0" y="0"/>
                </a:moveTo>
                <a:lnTo>
                  <a:pt x="1094911" y="0"/>
                </a:lnTo>
                <a:lnTo>
                  <a:pt x="1094911" y="1094911"/>
                </a:lnTo>
                <a:lnTo>
                  <a:pt x="0" y="10949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9" name="AutoShape 19"/>
          <p:cNvSpPr/>
          <p:nvPr/>
        </p:nvSpPr>
        <p:spPr>
          <a:xfrm flipV="1">
            <a:off x="9013212" y="4789701"/>
            <a:ext cx="2005529" cy="0"/>
          </a:xfrm>
          <a:prstGeom prst="line">
            <a:avLst/>
          </a:prstGeom>
          <a:ln w="38100" cap="flat">
            <a:solidFill>
              <a:srgbClr val="000000"/>
            </a:solidFill>
            <a:prstDash val="solid"/>
            <a:headEnd type="none" w="sm" len="sm"/>
            <a:tailEnd type="none" w="sm" len="sm"/>
          </a:ln>
        </p:spPr>
        <p:txBody>
          <a:bodyPr/>
          <a:lstStyle/>
          <a:p>
            <a:endParaRPr lang="en-PH"/>
          </a:p>
        </p:txBody>
      </p:sp>
      <p:sp>
        <p:nvSpPr>
          <p:cNvPr id="20" name="AutoShape 20"/>
          <p:cNvSpPr/>
          <p:nvPr/>
        </p:nvSpPr>
        <p:spPr>
          <a:xfrm flipV="1">
            <a:off x="9013126" y="7132386"/>
            <a:ext cx="2005529" cy="0"/>
          </a:xfrm>
          <a:prstGeom prst="line">
            <a:avLst/>
          </a:prstGeom>
          <a:ln w="38100" cap="flat">
            <a:solidFill>
              <a:srgbClr val="000000"/>
            </a:solidFill>
            <a:prstDash val="solid"/>
            <a:headEnd type="none" w="sm" len="sm"/>
            <a:tailEnd type="none" w="sm" len="sm"/>
          </a:ln>
        </p:spPr>
        <p:txBody>
          <a:bodyPr/>
          <a:lstStyle/>
          <a:p>
            <a:endParaRPr lang="en-PH"/>
          </a:p>
        </p:txBody>
      </p:sp>
      <p:sp>
        <p:nvSpPr>
          <p:cNvPr id="21" name="Freeform 21"/>
          <p:cNvSpPr/>
          <p:nvPr/>
        </p:nvSpPr>
        <p:spPr>
          <a:xfrm rot="-2700000">
            <a:off x="2630206" y="7419991"/>
            <a:ext cx="2345293" cy="838442"/>
          </a:xfrm>
          <a:custGeom>
            <a:avLst/>
            <a:gdLst/>
            <a:ahLst/>
            <a:cxnLst/>
            <a:rect l="l" t="t" r="r" b="b"/>
            <a:pathLst>
              <a:path w="2345293" h="838442">
                <a:moveTo>
                  <a:pt x="0" y="0"/>
                </a:moveTo>
                <a:lnTo>
                  <a:pt x="2345293" y="0"/>
                </a:lnTo>
                <a:lnTo>
                  <a:pt x="2345293" y="838442"/>
                </a:lnTo>
                <a:lnTo>
                  <a:pt x="0" y="838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2" name="TextBox 22"/>
          <p:cNvSpPr txBox="1"/>
          <p:nvPr/>
        </p:nvSpPr>
        <p:spPr>
          <a:xfrm>
            <a:off x="384809" y="1938701"/>
            <a:ext cx="509111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Unweighted Graph</a:t>
            </a:r>
          </a:p>
        </p:txBody>
      </p:sp>
      <p:sp>
        <p:nvSpPr>
          <p:cNvPr id="23" name="TextBox 23"/>
          <p:cNvSpPr txBox="1"/>
          <p:nvPr/>
        </p:nvSpPr>
        <p:spPr>
          <a:xfrm>
            <a:off x="5295142" y="4286860"/>
            <a:ext cx="361572" cy="856640"/>
          </a:xfrm>
          <a:prstGeom prst="rect">
            <a:avLst/>
          </a:prstGeom>
        </p:spPr>
        <p:txBody>
          <a:bodyPr lIns="0" tIns="0" rIns="0" bIns="0" rtlCol="0" anchor="t">
            <a:spAutoFit/>
          </a:bodyPr>
          <a:lstStyle/>
          <a:p>
            <a:pPr algn="ctr">
              <a:lnSpc>
                <a:spcPts val="7029"/>
              </a:lnSpc>
            </a:pPr>
            <a:r>
              <a:rPr lang="en-US" sz="5021">
                <a:solidFill>
                  <a:srgbClr val="000000"/>
                </a:solidFill>
                <a:latin typeface="Alatsi"/>
                <a:ea typeface="Alatsi"/>
                <a:cs typeface="Alatsi"/>
                <a:sym typeface="Alatsi"/>
              </a:rPr>
              <a:t>A</a:t>
            </a:r>
          </a:p>
        </p:txBody>
      </p:sp>
      <p:sp>
        <p:nvSpPr>
          <p:cNvPr id="24" name="TextBox 24"/>
          <p:cNvSpPr txBox="1"/>
          <p:nvPr/>
        </p:nvSpPr>
        <p:spPr>
          <a:xfrm>
            <a:off x="8284474" y="4286860"/>
            <a:ext cx="362222" cy="856640"/>
          </a:xfrm>
          <a:prstGeom prst="rect">
            <a:avLst/>
          </a:prstGeom>
        </p:spPr>
        <p:txBody>
          <a:bodyPr lIns="0" tIns="0" rIns="0" bIns="0" rtlCol="0" anchor="t">
            <a:spAutoFit/>
          </a:bodyPr>
          <a:lstStyle/>
          <a:p>
            <a:pPr algn="ctr">
              <a:lnSpc>
                <a:spcPts val="7029"/>
              </a:lnSpc>
            </a:pPr>
            <a:r>
              <a:rPr lang="en-US" sz="5021">
                <a:solidFill>
                  <a:srgbClr val="000000"/>
                </a:solidFill>
                <a:latin typeface="Alatsi"/>
                <a:ea typeface="Alatsi"/>
                <a:cs typeface="Alatsi"/>
                <a:sym typeface="Alatsi"/>
              </a:rPr>
              <a:t>B</a:t>
            </a:r>
          </a:p>
        </p:txBody>
      </p:sp>
      <p:sp>
        <p:nvSpPr>
          <p:cNvPr id="25" name="TextBox 25"/>
          <p:cNvSpPr txBox="1"/>
          <p:nvPr/>
        </p:nvSpPr>
        <p:spPr>
          <a:xfrm>
            <a:off x="11380691" y="4286860"/>
            <a:ext cx="336067" cy="856640"/>
          </a:xfrm>
          <a:prstGeom prst="rect">
            <a:avLst/>
          </a:prstGeom>
        </p:spPr>
        <p:txBody>
          <a:bodyPr lIns="0" tIns="0" rIns="0" bIns="0" rtlCol="0" anchor="t">
            <a:spAutoFit/>
          </a:bodyPr>
          <a:lstStyle/>
          <a:p>
            <a:pPr algn="ctr">
              <a:lnSpc>
                <a:spcPts val="7029"/>
              </a:lnSpc>
            </a:pPr>
            <a:r>
              <a:rPr lang="en-US" sz="5021">
                <a:solidFill>
                  <a:srgbClr val="000000"/>
                </a:solidFill>
                <a:latin typeface="Alatsi"/>
                <a:ea typeface="Alatsi"/>
                <a:cs typeface="Alatsi"/>
                <a:sym typeface="Alatsi"/>
              </a:rPr>
              <a:t>C</a:t>
            </a:r>
          </a:p>
        </p:txBody>
      </p:sp>
      <p:sp>
        <p:nvSpPr>
          <p:cNvPr id="26" name="TextBox 26"/>
          <p:cNvSpPr txBox="1"/>
          <p:nvPr/>
        </p:nvSpPr>
        <p:spPr>
          <a:xfrm>
            <a:off x="5282390" y="6618342"/>
            <a:ext cx="387077" cy="856640"/>
          </a:xfrm>
          <a:prstGeom prst="rect">
            <a:avLst/>
          </a:prstGeom>
        </p:spPr>
        <p:txBody>
          <a:bodyPr lIns="0" tIns="0" rIns="0" bIns="0" rtlCol="0" anchor="t">
            <a:spAutoFit/>
          </a:bodyPr>
          <a:lstStyle/>
          <a:p>
            <a:pPr algn="ctr">
              <a:lnSpc>
                <a:spcPts val="7029"/>
              </a:lnSpc>
            </a:pPr>
            <a:r>
              <a:rPr lang="en-US" sz="5021">
                <a:solidFill>
                  <a:srgbClr val="000000"/>
                </a:solidFill>
                <a:latin typeface="Alatsi"/>
                <a:ea typeface="Alatsi"/>
                <a:cs typeface="Alatsi"/>
                <a:sym typeface="Alatsi"/>
              </a:rPr>
              <a:t>D</a:t>
            </a:r>
          </a:p>
        </p:txBody>
      </p:sp>
      <p:sp>
        <p:nvSpPr>
          <p:cNvPr id="27" name="TextBox 27"/>
          <p:cNvSpPr txBox="1"/>
          <p:nvPr/>
        </p:nvSpPr>
        <p:spPr>
          <a:xfrm>
            <a:off x="8304252" y="6618342"/>
            <a:ext cx="322665" cy="856640"/>
          </a:xfrm>
          <a:prstGeom prst="rect">
            <a:avLst/>
          </a:prstGeom>
        </p:spPr>
        <p:txBody>
          <a:bodyPr lIns="0" tIns="0" rIns="0" bIns="0" rtlCol="0" anchor="t">
            <a:spAutoFit/>
          </a:bodyPr>
          <a:lstStyle/>
          <a:p>
            <a:pPr algn="ctr">
              <a:lnSpc>
                <a:spcPts val="7029"/>
              </a:lnSpc>
            </a:pPr>
            <a:r>
              <a:rPr lang="en-US" sz="5021">
                <a:solidFill>
                  <a:srgbClr val="000000"/>
                </a:solidFill>
                <a:latin typeface="Alatsi"/>
                <a:ea typeface="Alatsi"/>
                <a:cs typeface="Alatsi"/>
                <a:sym typeface="Alatsi"/>
              </a:rPr>
              <a:t>E</a:t>
            </a:r>
          </a:p>
        </p:txBody>
      </p:sp>
      <p:sp>
        <p:nvSpPr>
          <p:cNvPr id="28" name="TextBox 28"/>
          <p:cNvSpPr txBox="1"/>
          <p:nvPr/>
        </p:nvSpPr>
        <p:spPr>
          <a:xfrm>
            <a:off x="11418246" y="6637392"/>
            <a:ext cx="295902" cy="856640"/>
          </a:xfrm>
          <a:prstGeom prst="rect">
            <a:avLst/>
          </a:prstGeom>
        </p:spPr>
        <p:txBody>
          <a:bodyPr lIns="0" tIns="0" rIns="0" bIns="0" rtlCol="0" anchor="t">
            <a:spAutoFit/>
          </a:bodyPr>
          <a:lstStyle/>
          <a:p>
            <a:pPr algn="ctr">
              <a:lnSpc>
                <a:spcPts val="7029"/>
              </a:lnSpc>
            </a:pPr>
            <a:r>
              <a:rPr lang="en-US" sz="5021">
                <a:solidFill>
                  <a:srgbClr val="000000"/>
                </a:solidFill>
                <a:latin typeface="Alatsi"/>
                <a:ea typeface="Alatsi"/>
                <a:cs typeface="Alatsi"/>
                <a:sym typeface="Alatsi"/>
              </a:rPr>
              <a:t>F</a:t>
            </a:r>
          </a:p>
        </p:txBody>
      </p:sp>
      <p:sp>
        <p:nvSpPr>
          <p:cNvPr id="29" name="TextBox 29"/>
          <p:cNvSpPr txBox="1"/>
          <p:nvPr/>
        </p:nvSpPr>
        <p:spPr>
          <a:xfrm>
            <a:off x="2538493" y="8907682"/>
            <a:ext cx="1264359"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vertex</a:t>
            </a:r>
          </a:p>
        </p:txBody>
      </p:sp>
      <p:sp>
        <p:nvSpPr>
          <p:cNvPr id="30" name="Freeform 30"/>
          <p:cNvSpPr/>
          <p:nvPr/>
        </p:nvSpPr>
        <p:spPr>
          <a:xfrm rot="8950488">
            <a:off x="11779592" y="5143005"/>
            <a:ext cx="2345293" cy="838442"/>
          </a:xfrm>
          <a:custGeom>
            <a:avLst/>
            <a:gdLst/>
            <a:ahLst/>
            <a:cxnLst/>
            <a:rect l="l" t="t" r="r" b="b"/>
            <a:pathLst>
              <a:path w="2345293" h="838442">
                <a:moveTo>
                  <a:pt x="0" y="0"/>
                </a:moveTo>
                <a:lnTo>
                  <a:pt x="2345293" y="0"/>
                </a:lnTo>
                <a:lnTo>
                  <a:pt x="2345293" y="838442"/>
                </a:lnTo>
                <a:lnTo>
                  <a:pt x="0" y="838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31" name="TextBox 31"/>
          <p:cNvSpPr txBox="1"/>
          <p:nvPr/>
        </p:nvSpPr>
        <p:spPr>
          <a:xfrm>
            <a:off x="13121958" y="4086988"/>
            <a:ext cx="1264359"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edge</a:t>
            </a:r>
          </a:p>
        </p:txBody>
      </p:sp>
      <p:sp>
        <p:nvSpPr>
          <p:cNvPr id="32" name="TextBox 32"/>
          <p:cNvSpPr txBox="1"/>
          <p:nvPr/>
        </p:nvSpPr>
        <p:spPr>
          <a:xfrm>
            <a:off x="5009420" y="8640982"/>
            <a:ext cx="6912331" cy="1047750"/>
          </a:xfrm>
          <a:prstGeom prst="rect">
            <a:avLst/>
          </a:prstGeom>
        </p:spPr>
        <p:txBody>
          <a:bodyPr lIns="0" tIns="0" rIns="0" bIns="0" rtlCol="0" anchor="t">
            <a:spAutoFit/>
          </a:bodyPr>
          <a:lstStyle/>
          <a:p>
            <a:pPr algn="ctr">
              <a:lnSpc>
                <a:spcPts val="4200"/>
              </a:lnSpc>
            </a:pPr>
            <a:r>
              <a:rPr lang="en-US" sz="3000">
                <a:solidFill>
                  <a:srgbClr val="000000"/>
                </a:solidFill>
                <a:latin typeface="Open Sans"/>
                <a:ea typeface="Open Sans"/>
                <a:cs typeface="Open Sans"/>
                <a:sym typeface="Open Sans"/>
              </a:rPr>
              <a:t>[</a:t>
            </a:r>
            <a:r>
              <a:rPr lang="en-US" sz="3000" i="1">
                <a:solidFill>
                  <a:srgbClr val="000000"/>
                </a:solidFill>
                <a:latin typeface="Open Sans Italics"/>
                <a:ea typeface="Open Sans Italics"/>
                <a:cs typeface="Open Sans Italics"/>
                <a:sym typeface="Open Sans Italics"/>
              </a:rPr>
              <a:t>modelling of London underground map]</a:t>
            </a:r>
          </a:p>
          <a:p>
            <a:pPr algn="ctr">
              <a:lnSpc>
                <a:spcPts val="4200"/>
              </a:lnSpc>
              <a:spcBef>
                <a:spcPct val="0"/>
              </a:spcBef>
            </a:pPr>
            <a:r>
              <a:rPr lang="en-US" sz="3000" b="1" i="1">
                <a:solidFill>
                  <a:srgbClr val="5E17EB"/>
                </a:solidFill>
                <a:latin typeface="Open Sans Bold Italics"/>
                <a:ea typeface="Open Sans Bold Italics"/>
                <a:cs typeface="Open Sans Bold Italics"/>
                <a:sym typeface="Open Sans Bold Italics"/>
              </a:rPr>
              <a:t>vertex=station, edge=connection</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23.10 Graphs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AutoShape 7"/>
          <p:cNvSpPr/>
          <p:nvPr/>
        </p:nvSpPr>
        <p:spPr>
          <a:xfrm>
            <a:off x="2370194" y="4855125"/>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8" name="AutoShape 8"/>
          <p:cNvSpPr/>
          <p:nvPr/>
        </p:nvSpPr>
        <p:spPr>
          <a:xfrm flipV="1">
            <a:off x="2009046" y="4990920"/>
            <a:ext cx="0" cy="1890091"/>
          </a:xfrm>
          <a:prstGeom prst="line">
            <a:avLst/>
          </a:prstGeom>
          <a:ln w="28575" cap="flat">
            <a:solidFill>
              <a:srgbClr val="000000"/>
            </a:solidFill>
            <a:prstDash val="solid"/>
            <a:headEnd type="none" w="sm" len="sm"/>
            <a:tailEnd type="none" w="sm" len="sm"/>
          </a:ln>
        </p:spPr>
        <p:txBody>
          <a:bodyPr/>
          <a:lstStyle/>
          <a:p>
            <a:endParaRPr lang="en-PH"/>
          </a:p>
        </p:txBody>
      </p:sp>
      <p:sp>
        <p:nvSpPr>
          <p:cNvPr id="9" name="Freeform 9"/>
          <p:cNvSpPr/>
          <p:nvPr/>
        </p:nvSpPr>
        <p:spPr>
          <a:xfrm>
            <a:off x="1519149" y="4381702"/>
            <a:ext cx="946847" cy="946847"/>
          </a:xfrm>
          <a:custGeom>
            <a:avLst/>
            <a:gdLst/>
            <a:ahLst/>
            <a:cxnLst/>
            <a:rect l="l" t="t" r="r" b="b"/>
            <a:pathLst>
              <a:path w="946847" h="946847">
                <a:moveTo>
                  <a:pt x="0" y="0"/>
                </a:moveTo>
                <a:lnTo>
                  <a:pt x="946846" y="0"/>
                </a:lnTo>
                <a:lnTo>
                  <a:pt x="946846"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0" name="AutoShape 10"/>
          <p:cNvSpPr/>
          <p:nvPr/>
        </p:nvSpPr>
        <p:spPr>
          <a:xfrm flipV="1">
            <a:off x="2380792" y="5190166"/>
            <a:ext cx="1857687" cy="1561004"/>
          </a:xfrm>
          <a:prstGeom prst="line">
            <a:avLst/>
          </a:prstGeom>
          <a:ln w="28575" cap="flat">
            <a:solidFill>
              <a:srgbClr val="000000"/>
            </a:solidFill>
            <a:prstDash val="solid"/>
            <a:headEnd type="none" w="sm" len="sm"/>
            <a:tailEnd type="none" w="sm" len="sm"/>
          </a:ln>
        </p:spPr>
        <p:txBody>
          <a:bodyPr/>
          <a:lstStyle/>
          <a:p>
            <a:endParaRPr lang="en-PH"/>
          </a:p>
        </p:txBody>
      </p:sp>
      <p:sp>
        <p:nvSpPr>
          <p:cNvPr id="11" name="AutoShape 11"/>
          <p:cNvSpPr/>
          <p:nvPr/>
        </p:nvSpPr>
        <p:spPr>
          <a:xfrm flipV="1">
            <a:off x="2370120" y="6881011"/>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12" name="Freeform 12"/>
          <p:cNvSpPr/>
          <p:nvPr/>
        </p:nvSpPr>
        <p:spPr>
          <a:xfrm>
            <a:off x="1519149" y="6391114"/>
            <a:ext cx="946847" cy="946847"/>
          </a:xfrm>
          <a:custGeom>
            <a:avLst/>
            <a:gdLst/>
            <a:ahLst/>
            <a:cxnLst/>
            <a:rect l="l" t="t" r="r" b="b"/>
            <a:pathLst>
              <a:path w="946847" h="946847">
                <a:moveTo>
                  <a:pt x="0" y="0"/>
                </a:moveTo>
                <a:lnTo>
                  <a:pt x="946846" y="0"/>
                </a:lnTo>
                <a:lnTo>
                  <a:pt x="946846"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3" name="AutoShape 13"/>
          <p:cNvSpPr/>
          <p:nvPr/>
        </p:nvSpPr>
        <p:spPr>
          <a:xfrm flipV="1">
            <a:off x="4577940" y="4990920"/>
            <a:ext cx="0" cy="1890091"/>
          </a:xfrm>
          <a:prstGeom prst="line">
            <a:avLst/>
          </a:prstGeom>
          <a:ln w="28575" cap="flat">
            <a:solidFill>
              <a:srgbClr val="000000"/>
            </a:solidFill>
            <a:prstDash val="solid"/>
            <a:headEnd type="none" w="sm" len="sm"/>
            <a:tailEnd type="none" w="sm" len="sm"/>
          </a:ln>
        </p:spPr>
        <p:txBody>
          <a:bodyPr/>
          <a:lstStyle/>
          <a:p>
            <a:endParaRPr lang="en-PH"/>
          </a:p>
        </p:txBody>
      </p:sp>
      <p:sp>
        <p:nvSpPr>
          <p:cNvPr id="14" name="Freeform 14"/>
          <p:cNvSpPr/>
          <p:nvPr/>
        </p:nvSpPr>
        <p:spPr>
          <a:xfrm>
            <a:off x="4104517" y="4381702"/>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5" name="Freeform 15"/>
          <p:cNvSpPr/>
          <p:nvPr/>
        </p:nvSpPr>
        <p:spPr>
          <a:xfrm>
            <a:off x="4104517" y="6391114"/>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6" name="AutoShape 16"/>
          <p:cNvSpPr/>
          <p:nvPr/>
        </p:nvSpPr>
        <p:spPr>
          <a:xfrm flipV="1">
            <a:off x="7275732" y="5007394"/>
            <a:ext cx="0" cy="1890091"/>
          </a:xfrm>
          <a:prstGeom prst="line">
            <a:avLst/>
          </a:prstGeom>
          <a:ln w="28575" cap="flat">
            <a:solidFill>
              <a:srgbClr val="000000"/>
            </a:solidFill>
            <a:prstDash val="solid"/>
            <a:headEnd type="none" w="sm" len="sm"/>
            <a:tailEnd type="none" w="sm" len="sm"/>
          </a:ln>
        </p:spPr>
        <p:txBody>
          <a:bodyPr/>
          <a:lstStyle/>
          <a:p>
            <a:endParaRPr lang="en-PH"/>
          </a:p>
        </p:txBody>
      </p:sp>
      <p:sp>
        <p:nvSpPr>
          <p:cNvPr id="17" name="Freeform 17"/>
          <p:cNvSpPr/>
          <p:nvPr/>
        </p:nvSpPr>
        <p:spPr>
          <a:xfrm>
            <a:off x="6785835" y="4381702"/>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8" name="Freeform 18"/>
          <p:cNvSpPr/>
          <p:nvPr/>
        </p:nvSpPr>
        <p:spPr>
          <a:xfrm>
            <a:off x="6785835" y="6391114"/>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9" name="AutoShape 19"/>
          <p:cNvSpPr/>
          <p:nvPr/>
        </p:nvSpPr>
        <p:spPr>
          <a:xfrm flipV="1">
            <a:off x="5051512" y="4871599"/>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20" name="AutoShape 20"/>
          <p:cNvSpPr/>
          <p:nvPr/>
        </p:nvSpPr>
        <p:spPr>
          <a:xfrm flipV="1">
            <a:off x="5051438" y="6897485"/>
            <a:ext cx="1734323" cy="0"/>
          </a:xfrm>
          <a:prstGeom prst="line">
            <a:avLst/>
          </a:prstGeom>
          <a:ln w="28575" cap="flat">
            <a:solidFill>
              <a:srgbClr val="000000"/>
            </a:solidFill>
            <a:prstDash val="solid"/>
            <a:headEnd type="none" w="sm" len="sm"/>
            <a:tailEnd type="none" w="sm" len="sm"/>
          </a:ln>
        </p:spPr>
        <p:txBody>
          <a:bodyPr/>
          <a:lstStyle/>
          <a:p>
            <a:endParaRPr lang="en-PH"/>
          </a:p>
        </p:txBody>
      </p:sp>
      <p:graphicFrame>
        <p:nvGraphicFramePr>
          <p:cNvPr id="21" name="Table 21"/>
          <p:cNvGraphicFramePr>
            <a:graphicFrameLocks noGrp="1"/>
          </p:cNvGraphicFramePr>
          <p:nvPr/>
        </p:nvGraphicFramePr>
        <p:xfrm>
          <a:off x="9466232" y="3175001"/>
          <a:ext cx="7901672" cy="6181725"/>
        </p:xfrm>
        <a:graphic>
          <a:graphicData uri="http://schemas.openxmlformats.org/drawingml/2006/table">
            <a:tbl>
              <a:tblPr/>
              <a:tblGrid>
                <a:gridCol w="1128810">
                  <a:extLst>
                    <a:ext uri="{9D8B030D-6E8A-4147-A177-3AD203B41FA5}">
                      <a16:colId xmlns:a16="http://schemas.microsoft.com/office/drawing/2014/main" val="20000"/>
                    </a:ext>
                  </a:extLst>
                </a:gridCol>
                <a:gridCol w="1128810">
                  <a:extLst>
                    <a:ext uri="{9D8B030D-6E8A-4147-A177-3AD203B41FA5}">
                      <a16:colId xmlns:a16="http://schemas.microsoft.com/office/drawing/2014/main" val="20001"/>
                    </a:ext>
                  </a:extLst>
                </a:gridCol>
                <a:gridCol w="1128810">
                  <a:extLst>
                    <a:ext uri="{9D8B030D-6E8A-4147-A177-3AD203B41FA5}">
                      <a16:colId xmlns:a16="http://schemas.microsoft.com/office/drawing/2014/main" val="20002"/>
                    </a:ext>
                  </a:extLst>
                </a:gridCol>
                <a:gridCol w="1128810">
                  <a:extLst>
                    <a:ext uri="{9D8B030D-6E8A-4147-A177-3AD203B41FA5}">
                      <a16:colId xmlns:a16="http://schemas.microsoft.com/office/drawing/2014/main" val="20003"/>
                    </a:ext>
                  </a:extLst>
                </a:gridCol>
                <a:gridCol w="1128810">
                  <a:extLst>
                    <a:ext uri="{9D8B030D-6E8A-4147-A177-3AD203B41FA5}">
                      <a16:colId xmlns:a16="http://schemas.microsoft.com/office/drawing/2014/main" val="20004"/>
                    </a:ext>
                  </a:extLst>
                </a:gridCol>
                <a:gridCol w="1128810">
                  <a:extLst>
                    <a:ext uri="{9D8B030D-6E8A-4147-A177-3AD203B41FA5}">
                      <a16:colId xmlns:a16="http://schemas.microsoft.com/office/drawing/2014/main" val="20005"/>
                    </a:ext>
                  </a:extLst>
                </a:gridCol>
                <a:gridCol w="1128810">
                  <a:extLst>
                    <a:ext uri="{9D8B030D-6E8A-4147-A177-3AD203B41FA5}">
                      <a16:colId xmlns:a16="http://schemas.microsoft.com/office/drawing/2014/main" val="20006"/>
                    </a:ext>
                  </a:extLst>
                </a:gridCol>
              </a:tblGrid>
              <a:tr h="853055">
                <a:tc>
                  <a:txBody>
                    <a:bodyPr/>
                    <a:lstStyle/>
                    <a:p>
                      <a:pPr algn="ctr">
                        <a:lnSpc>
                          <a:spcPts val="1707"/>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sp>
        <p:nvSpPr>
          <p:cNvPr id="22" name="TextBox 22"/>
          <p:cNvSpPr txBox="1"/>
          <p:nvPr/>
        </p:nvSpPr>
        <p:spPr>
          <a:xfrm>
            <a:off x="384809" y="1938701"/>
            <a:ext cx="509111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Unweighted Graph</a:t>
            </a:r>
          </a:p>
        </p:txBody>
      </p:sp>
      <p:sp>
        <p:nvSpPr>
          <p:cNvPr id="23" name="TextBox 23"/>
          <p:cNvSpPr txBox="1"/>
          <p:nvPr/>
        </p:nvSpPr>
        <p:spPr>
          <a:xfrm>
            <a:off x="1836233" y="4442926"/>
            <a:ext cx="31267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A</a:t>
            </a:r>
          </a:p>
        </p:txBody>
      </p:sp>
      <p:sp>
        <p:nvSpPr>
          <p:cNvPr id="24" name="TextBox 24"/>
          <p:cNvSpPr txBox="1"/>
          <p:nvPr/>
        </p:nvSpPr>
        <p:spPr>
          <a:xfrm>
            <a:off x="4421321" y="4442926"/>
            <a:ext cx="313239"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B</a:t>
            </a:r>
          </a:p>
        </p:txBody>
      </p:sp>
      <p:sp>
        <p:nvSpPr>
          <p:cNvPr id="25" name="TextBox 25"/>
          <p:cNvSpPr txBox="1"/>
          <p:nvPr/>
        </p:nvSpPr>
        <p:spPr>
          <a:xfrm>
            <a:off x="7098839" y="4442926"/>
            <a:ext cx="290621"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C</a:t>
            </a:r>
          </a:p>
        </p:txBody>
      </p:sp>
      <p:sp>
        <p:nvSpPr>
          <p:cNvPr id="26" name="TextBox 26"/>
          <p:cNvSpPr txBox="1"/>
          <p:nvPr/>
        </p:nvSpPr>
        <p:spPr>
          <a:xfrm>
            <a:off x="1825206" y="6459124"/>
            <a:ext cx="334733"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D</a:t>
            </a:r>
          </a:p>
        </p:txBody>
      </p:sp>
      <p:sp>
        <p:nvSpPr>
          <p:cNvPr id="27" name="TextBox 27"/>
          <p:cNvSpPr txBox="1"/>
          <p:nvPr/>
        </p:nvSpPr>
        <p:spPr>
          <a:xfrm>
            <a:off x="4438424" y="6459124"/>
            <a:ext cx="279032"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E</a:t>
            </a:r>
          </a:p>
        </p:txBody>
      </p:sp>
      <p:sp>
        <p:nvSpPr>
          <p:cNvPr id="28" name="TextBox 28"/>
          <p:cNvSpPr txBox="1"/>
          <p:nvPr/>
        </p:nvSpPr>
        <p:spPr>
          <a:xfrm>
            <a:off x="7131315" y="6475597"/>
            <a:ext cx="25588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F</a:t>
            </a:r>
          </a:p>
        </p:txBody>
      </p:sp>
      <p:sp>
        <p:nvSpPr>
          <p:cNvPr id="29" name="TextBox 29"/>
          <p:cNvSpPr txBox="1"/>
          <p:nvPr/>
        </p:nvSpPr>
        <p:spPr>
          <a:xfrm>
            <a:off x="9960902" y="2599101"/>
            <a:ext cx="6912331"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adjacency matrix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64613" y="1174258"/>
            <a:ext cx="17558775"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Binary Search is a fast search algorithm that finds the position of a target value within a </a:t>
            </a:r>
            <a:r>
              <a:rPr lang="en-US" sz="3000" b="1">
                <a:solidFill>
                  <a:srgbClr val="000000"/>
                </a:solidFill>
                <a:latin typeface="Open Sans Bold"/>
                <a:ea typeface="Open Sans Bold"/>
                <a:cs typeface="Open Sans Bold"/>
                <a:sym typeface="Open Sans Bold"/>
              </a:rPr>
              <a:t>sorted list</a:t>
            </a:r>
            <a:r>
              <a:rPr lang="en-US" sz="3000">
                <a:solidFill>
                  <a:srgbClr val="000000"/>
                </a:solidFill>
                <a:latin typeface="Open Sans"/>
                <a:ea typeface="Open Sans"/>
                <a:cs typeface="Open Sans"/>
                <a:sym typeface="Open Sans"/>
              </a:rPr>
              <a:t> by repeatedly dividing the search range in half.</a:t>
            </a:r>
          </a:p>
        </p:txBody>
      </p:sp>
      <p:graphicFrame>
        <p:nvGraphicFramePr>
          <p:cNvPr id="8" name="Table 8"/>
          <p:cNvGraphicFramePr>
            <a:graphicFrameLocks noGrp="1"/>
          </p:cNvGraphicFramePr>
          <p:nvPr/>
        </p:nvGraphicFramePr>
        <p:xfrm>
          <a:off x="364613" y="4921463"/>
          <a:ext cx="5556230" cy="507297"/>
        </p:xfrm>
        <a:graphic>
          <a:graphicData uri="http://schemas.openxmlformats.org/drawingml/2006/table">
            <a:tbl>
              <a:tblPr/>
              <a:tblGrid>
                <a:gridCol w="793747">
                  <a:extLst>
                    <a:ext uri="{9D8B030D-6E8A-4147-A177-3AD203B41FA5}">
                      <a16:colId xmlns:a16="http://schemas.microsoft.com/office/drawing/2014/main" val="20000"/>
                    </a:ext>
                  </a:extLst>
                </a:gridCol>
                <a:gridCol w="793747">
                  <a:extLst>
                    <a:ext uri="{9D8B030D-6E8A-4147-A177-3AD203B41FA5}">
                      <a16:colId xmlns:a16="http://schemas.microsoft.com/office/drawing/2014/main" val="20001"/>
                    </a:ext>
                  </a:extLst>
                </a:gridCol>
                <a:gridCol w="793747">
                  <a:extLst>
                    <a:ext uri="{9D8B030D-6E8A-4147-A177-3AD203B41FA5}">
                      <a16:colId xmlns:a16="http://schemas.microsoft.com/office/drawing/2014/main" val="20002"/>
                    </a:ext>
                  </a:extLst>
                </a:gridCol>
                <a:gridCol w="793747">
                  <a:extLst>
                    <a:ext uri="{9D8B030D-6E8A-4147-A177-3AD203B41FA5}">
                      <a16:colId xmlns:a16="http://schemas.microsoft.com/office/drawing/2014/main" val="20003"/>
                    </a:ext>
                  </a:extLst>
                </a:gridCol>
                <a:gridCol w="793747">
                  <a:extLst>
                    <a:ext uri="{9D8B030D-6E8A-4147-A177-3AD203B41FA5}">
                      <a16:colId xmlns:a16="http://schemas.microsoft.com/office/drawing/2014/main" val="20004"/>
                    </a:ext>
                  </a:extLst>
                </a:gridCol>
                <a:gridCol w="793747">
                  <a:extLst>
                    <a:ext uri="{9D8B030D-6E8A-4147-A177-3AD203B41FA5}">
                      <a16:colId xmlns:a16="http://schemas.microsoft.com/office/drawing/2014/main" val="20005"/>
                    </a:ext>
                  </a:extLst>
                </a:gridCol>
                <a:gridCol w="793747">
                  <a:extLst>
                    <a:ext uri="{9D8B030D-6E8A-4147-A177-3AD203B41FA5}">
                      <a16:colId xmlns:a16="http://schemas.microsoft.com/office/drawing/2014/main" val="20006"/>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11</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12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25</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34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90</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9" name="TextBox 9"/>
          <p:cNvSpPr txBox="1"/>
          <p:nvPr/>
        </p:nvSpPr>
        <p:spPr>
          <a:xfrm>
            <a:off x="364613" y="3849790"/>
            <a:ext cx="1217428"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my_list:</a:t>
            </a:r>
          </a:p>
        </p:txBody>
      </p:sp>
      <p:sp>
        <p:nvSpPr>
          <p:cNvPr id="10" name="TextBox 10"/>
          <p:cNvSpPr txBox="1"/>
          <p:nvPr/>
        </p:nvSpPr>
        <p:spPr>
          <a:xfrm>
            <a:off x="800472"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0</a:t>
            </a:r>
          </a:p>
        </p:txBody>
      </p:sp>
      <p:sp>
        <p:nvSpPr>
          <p:cNvPr id="11" name="TextBox 11"/>
          <p:cNvSpPr txBox="1"/>
          <p:nvPr/>
        </p:nvSpPr>
        <p:spPr>
          <a:xfrm>
            <a:off x="196385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1</a:t>
            </a:r>
          </a:p>
        </p:txBody>
      </p:sp>
      <p:sp>
        <p:nvSpPr>
          <p:cNvPr id="12" name="TextBox 12"/>
          <p:cNvSpPr txBox="1"/>
          <p:nvPr/>
        </p:nvSpPr>
        <p:spPr>
          <a:xfrm>
            <a:off x="3159078"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2</a:t>
            </a:r>
          </a:p>
        </p:txBody>
      </p:sp>
      <p:sp>
        <p:nvSpPr>
          <p:cNvPr id="13" name="TextBox 13"/>
          <p:cNvSpPr txBox="1"/>
          <p:nvPr/>
        </p:nvSpPr>
        <p:spPr>
          <a:xfrm>
            <a:off x="43543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3</a:t>
            </a:r>
          </a:p>
        </p:txBody>
      </p:sp>
      <p:sp>
        <p:nvSpPr>
          <p:cNvPr id="14" name="TextBox 14"/>
          <p:cNvSpPr txBox="1"/>
          <p:nvPr/>
        </p:nvSpPr>
        <p:spPr>
          <a:xfrm>
            <a:off x="55501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4</a:t>
            </a:r>
          </a:p>
        </p:txBody>
      </p:sp>
      <p:sp>
        <p:nvSpPr>
          <p:cNvPr id="15" name="TextBox 15"/>
          <p:cNvSpPr txBox="1"/>
          <p:nvPr/>
        </p:nvSpPr>
        <p:spPr>
          <a:xfrm>
            <a:off x="6669585"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5</a:t>
            </a:r>
          </a:p>
        </p:txBody>
      </p:sp>
      <p:sp>
        <p:nvSpPr>
          <p:cNvPr id="16" name="TextBox 16"/>
          <p:cNvSpPr txBox="1"/>
          <p:nvPr/>
        </p:nvSpPr>
        <p:spPr>
          <a:xfrm>
            <a:off x="7897661"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6</a:t>
            </a:r>
          </a:p>
        </p:txBody>
      </p:sp>
      <p:sp>
        <p:nvSpPr>
          <p:cNvPr id="17" name="TextBox 17"/>
          <p:cNvSpPr txBox="1"/>
          <p:nvPr/>
        </p:nvSpPr>
        <p:spPr>
          <a:xfrm>
            <a:off x="364613" y="7683601"/>
            <a:ext cx="1883154"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target_value:</a:t>
            </a:r>
          </a:p>
        </p:txBody>
      </p:sp>
      <p:graphicFrame>
        <p:nvGraphicFramePr>
          <p:cNvPr id="18" name="Table 18"/>
          <p:cNvGraphicFramePr>
            <a:graphicFrameLocks noGrp="1"/>
          </p:cNvGraphicFramePr>
          <p:nvPr/>
        </p:nvGraphicFramePr>
        <p:xfrm>
          <a:off x="364613" y="8362488"/>
          <a:ext cx="641489" cy="507297"/>
        </p:xfrm>
        <a:graphic>
          <a:graphicData uri="http://schemas.openxmlformats.org/drawingml/2006/table">
            <a:tbl>
              <a:tblPr/>
              <a:tblGrid>
                <a:gridCol w="284972">
                  <a:extLst>
                    <a:ext uri="{9D8B030D-6E8A-4147-A177-3AD203B41FA5}">
                      <a16:colId xmlns:a16="http://schemas.microsoft.com/office/drawing/2014/main" val="20000"/>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extLst>
                  <a:ext uri="{0D108BD9-81ED-4DB2-BD59-A6C34878D82A}">
                    <a16:rowId xmlns:a16="http://schemas.microsoft.com/office/drawing/2014/main" val="10000"/>
                  </a:ext>
                </a:extLst>
              </a:tr>
            </a:tbl>
          </a:graphicData>
        </a:graphic>
      </p:graphicFrame>
      <p:sp>
        <p:nvSpPr>
          <p:cNvPr id="19" name="Freeform 19"/>
          <p:cNvSpPr/>
          <p:nvPr/>
        </p:nvSpPr>
        <p:spPr>
          <a:xfrm rot="-5400000">
            <a:off x="7706154"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0" name="Freeform 20"/>
          <p:cNvSpPr/>
          <p:nvPr/>
        </p:nvSpPr>
        <p:spPr>
          <a:xfrm rot="-5400000">
            <a:off x="5350564" y="5932481"/>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1" name="TextBox 21"/>
          <p:cNvSpPr txBox="1"/>
          <p:nvPr/>
        </p:nvSpPr>
        <p:spPr>
          <a:xfrm>
            <a:off x="5448215" y="6338079"/>
            <a:ext cx="379825"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low</a:t>
            </a:r>
          </a:p>
        </p:txBody>
      </p:sp>
      <p:sp>
        <p:nvSpPr>
          <p:cNvPr id="22" name="TextBox 22"/>
          <p:cNvSpPr txBox="1"/>
          <p:nvPr/>
        </p:nvSpPr>
        <p:spPr>
          <a:xfrm>
            <a:off x="7706945" y="628121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high</a:t>
            </a:r>
          </a:p>
        </p:txBody>
      </p:sp>
      <p:sp>
        <p:nvSpPr>
          <p:cNvPr id="23" name="Freeform 23"/>
          <p:cNvSpPr/>
          <p:nvPr/>
        </p:nvSpPr>
        <p:spPr>
          <a:xfrm rot="-5400000">
            <a:off x="6487961" y="593248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4" name="TextBox 24"/>
          <p:cNvSpPr txBox="1"/>
          <p:nvPr/>
        </p:nvSpPr>
        <p:spPr>
          <a:xfrm>
            <a:off x="6488752" y="630964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mid</a:t>
            </a:r>
          </a:p>
        </p:txBody>
      </p:sp>
      <p:grpSp>
        <p:nvGrpSpPr>
          <p:cNvPr id="25" name="Group 25"/>
          <p:cNvGrpSpPr/>
          <p:nvPr/>
        </p:nvGrpSpPr>
        <p:grpSpPr>
          <a:xfrm>
            <a:off x="9963438" y="9525000"/>
            <a:ext cx="7722891" cy="694165"/>
            <a:chOff x="0" y="0"/>
            <a:chExt cx="1912982" cy="171947"/>
          </a:xfrm>
        </p:grpSpPr>
        <p:sp>
          <p:nvSpPr>
            <p:cNvPr id="26" name="Freeform 2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7" name="TextBox 2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9" name="Group 29"/>
          <p:cNvGrpSpPr/>
          <p:nvPr/>
        </p:nvGrpSpPr>
        <p:grpSpPr>
          <a:xfrm>
            <a:off x="764470" y="9525000"/>
            <a:ext cx="7722891" cy="694165"/>
            <a:chOff x="0" y="0"/>
            <a:chExt cx="1912982" cy="171947"/>
          </a:xfrm>
        </p:grpSpPr>
        <p:sp>
          <p:nvSpPr>
            <p:cNvPr id="30" name="Freeform 3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1" name="TextBox 3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2" name="TextBox 32"/>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33" name="Group 33"/>
          <p:cNvGrpSpPr/>
          <p:nvPr/>
        </p:nvGrpSpPr>
        <p:grpSpPr>
          <a:xfrm>
            <a:off x="9463017" y="2106415"/>
            <a:ext cx="8384907" cy="7259628"/>
            <a:chOff x="0" y="0"/>
            <a:chExt cx="2208371" cy="1912001"/>
          </a:xfrm>
        </p:grpSpPr>
        <p:sp>
          <p:nvSpPr>
            <p:cNvPr id="34" name="Freeform 34"/>
            <p:cNvSpPr/>
            <p:nvPr/>
          </p:nvSpPr>
          <p:spPr>
            <a:xfrm>
              <a:off x="0" y="0"/>
              <a:ext cx="2208371" cy="1912001"/>
            </a:xfrm>
            <a:custGeom>
              <a:avLst/>
              <a:gdLst/>
              <a:ahLst/>
              <a:cxnLst/>
              <a:rect l="l" t="t" r="r" b="b"/>
              <a:pathLst>
                <a:path w="2208371" h="1912001">
                  <a:moveTo>
                    <a:pt x="0" y="0"/>
                  </a:moveTo>
                  <a:lnTo>
                    <a:pt x="2208371" y="0"/>
                  </a:lnTo>
                  <a:lnTo>
                    <a:pt x="2208371" y="1912001"/>
                  </a:lnTo>
                  <a:lnTo>
                    <a:pt x="0" y="1912001"/>
                  </a:lnTo>
                  <a:close/>
                </a:path>
              </a:pathLst>
            </a:custGeom>
            <a:solidFill>
              <a:srgbClr val="F4F2F2"/>
            </a:solidFill>
          </p:spPr>
          <p:txBody>
            <a:bodyPr/>
            <a:lstStyle/>
            <a:p>
              <a:endParaRPr lang="en-PH"/>
            </a:p>
          </p:txBody>
        </p:sp>
        <p:sp>
          <p:nvSpPr>
            <p:cNvPr id="35" name="TextBox 35"/>
            <p:cNvSpPr txBox="1"/>
            <p:nvPr/>
          </p:nvSpPr>
          <p:spPr>
            <a:xfrm>
              <a:off x="0" y="-28575"/>
              <a:ext cx="2208371" cy="1940576"/>
            </a:xfrm>
            <a:prstGeom prst="rect">
              <a:avLst/>
            </a:prstGeom>
          </p:spPr>
          <p:txBody>
            <a:bodyPr lIns="50800" tIns="50800" rIns="50800" bIns="50800" rtlCol="0" anchor="ctr"/>
            <a:lstStyle/>
            <a:p>
              <a:pPr algn="ctr">
                <a:lnSpc>
                  <a:spcPts val="2595"/>
                </a:lnSpc>
              </a:pPr>
              <a:endParaRPr/>
            </a:p>
          </p:txBody>
        </p:sp>
      </p:grpSp>
      <p:sp>
        <p:nvSpPr>
          <p:cNvPr id="36" name="TextBox 36"/>
          <p:cNvSpPr txBox="1"/>
          <p:nvPr/>
        </p:nvSpPr>
        <p:spPr>
          <a:xfrm>
            <a:off x="9623071" y="2261780"/>
            <a:ext cx="8064801" cy="703550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my_list = [11, 12, 22, 25, 34, 64, 90]</a:t>
            </a:r>
          </a:p>
          <a:p>
            <a:pPr algn="l">
              <a:lnSpc>
                <a:spcPts val="2816"/>
              </a:lnSpc>
            </a:pPr>
            <a:r>
              <a:rPr lang="en-US" sz="2011">
                <a:solidFill>
                  <a:srgbClr val="000000"/>
                </a:solidFill>
                <a:latin typeface="Code Pro"/>
                <a:ea typeface="Code Pro"/>
                <a:cs typeface="Code Pro"/>
                <a:sym typeface="Code Pro"/>
              </a:rPr>
              <a:t>target_value = 64</a:t>
            </a:r>
          </a:p>
          <a:p>
            <a:pPr algn="l">
              <a:lnSpc>
                <a:spcPts val="2816"/>
              </a:lnSpc>
            </a:pPr>
            <a:r>
              <a:rPr lang="en-US" sz="2011">
                <a:solidFill>
                  <a:srgbClr val="000000"/>
                </a:solidFill>
                <a:latin typeface="Code Pro"/>
                <a:ea typeface="Code Pro"/>
                <a:cs typeface="Code Pro"/>
                <a:sym typeface="Code Pro"/>
              </a:rPr>
              <a:t>found = False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low, high = 0, len(my_list)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b="1">
                <a:solidFill>
                  <a:srgbClr val="642EC7"/>
                </a:solidFill>
                <a:latin typeface="Code Pro Bold"/>
                <a:ea typeface="Code Pro Bold"/>
                <a:cs typeface="Code Pro Bold"/>
                <a:sym typeface="Code Pro Bold"/>
              </a:rPr>
              <a:t>while low &lt;= high:</a:t>
            </a:r>
          </a:p>
          <a:p>
            <a:pPr algn="l">
              <a:lnSpc>
                <a:spcPts val="2816"/>
              </a:lnSpc>
            </a:pPr>
            <a:r>
              <a:rPr lang="en-US" sz="2011" b="1">
                <a:solidFill>
                  <a:srgbClr val="642EC7"/>
                </a:solidFill>
                <a:latin typeface="Code Pro Bold"/>
                <a:ea typeface="Code Pro Bold"/>
                <a:cs typeface="Code Pro Bold"/>
                <a:sym typeface="Code Pro Bold"/>
              </a:rPr>
              <a:t>    mid = (low + high) // 2</a:t>
            </a:r>
          </a:p>
          <a:p>
            <a:pPr algn="l">
              <a:lnSpc>
                <a:spcPts val="2816"/>
              </a:lnSpc>
            </a:pPr>
            <a:r>
              <a:rPr lang="en-US" sz="2011">
                <a:solidFill>
                  <a:srgbClr val="000000"/>
                </a:solidFill>
                <a:latin typeface="Code Pro"/>
                <a:ea typeface="Code Pro"/>
                <a:cs typeface="Code Pro"/>
                <a:sym typeface="Code Pro"/>
              </a:rPr>
              <a:t>    if my_list[mid] == target_value:</a:t>
            </a:r>
          </a:p>
          <a:p>
            <a:pPr algn="l">
              <a:lnSpc>
                <a:spcPts val="2816"/>
              </a:lnSpc>
            </a:pPr>
            <a:r>
              <a:rPr lang="en-US" sz="2011">
                <a:solidFill>
                  <a:srgbClr val="000000"/>
                </a:solidFill>
                <a:latin typeface="Code Pro"/>
                <a:ea typeface="Code Pro"/>
                <a:cs typeface="Code Pro"/>
                <a:sym typeface="Code Pro"/>
              </a:rPr>
              <a:t>        found = True </a:t>
            </a:r>
          </a:p>
          <a:p>
            <a:pPr algn="l">
              <a:lnSpc>
                <a:spcPts val="2816"/>
              </a:lnSpc>
            </a:pPr>
            <a:r>
              <a:rPr lang="en-US" sz="2011">
                <a:solidFill>
                  <a:srgbClr val="000000"/>
                </a:solidFill>
                <a:latin typeface="Code Pro"/>
                <a:ea typeface="Code Pro"/>
                <a:cs typeface="Code Pro"/>
                <a:sym typeface="Code Pro"/>
              </a:rPr>
              <a:t>        break</a:t>
            </a:r>
          </a:p>
          <a:p>
            <a:pPr algn="l">
              <a:lnSpc>
                <a:spcPts val="2816"/>
              </a:lnSpc>
            </a:pPr>
            <a:r>
              <a:rPr lang="en-US" sz="2011">
                <a:solidFill>
                  <a:srgbClr val="000000"/>
                </a:solidFill>
                <a:latin typeface="Code Pro"/>
                <a:ea typeface="Code Pro"/>
                <a:cs typeface="Code Pro"/>
                <a:sym typeface="Code Pro"/>
              </a:rPr>
              <a:t>    elif my_list[mid] &lt; target_value:</a:t>
            </a:r>
          </a:p>
          <a:p>
            <a:pPr algn="l">
              <a:lnSpc>
                <a:spcPts val="2816"/>
              </a:lnSpc>
            </a:pPr>
            <a:r>
              <a:rPr lang="en-US" sz="2011">
                <a:solidFill>
                  <a:srgbClr val="000000"/>
                </a:solidFill>
                <a:latin typeface="Code Pro"/>
                <a:ea typeface="Code Pro"/>
                <a:cs typeface="Code Pro"/>
                <a:sym typeface="Code Pro"/>
              </a:rPr>
              <a:t>        low = mid + 1</a:t>
            </a:r>
          </a:p>
          <a:p>
            <a:pPr algn="l">
              <a:lnSpc>
                <a:spcPts val="2816"/>
              </a:lnSpc>
            </a:pPr>
            <a:r>
              <a:rPr lang="en-US" sz="2011">
                <a:solidFill>
                  <a:srgbClr val="000000"/>
                </a:solidFill>
                <a:latin typeface="Code Pro"/>
                <a:ea typeface="Code Pro"/>
                <a:cs typeface="Code Pro"/>
                <a:sym typeface="Code Pro"/>
              </a:rPr>
              <a:t>    else:</a:t>
            </a:r>
          </a:p>
          <a:p>
            <a:pPr algn="l">
              <a:lnSpc>
                <a:spcPts val="2816"/>
              </a:lnSpc>
            </a:pPr>
            <a:r>
              <a:rPr lang="en-US" sz="2011">
                <a:solidFill>
                  <a:srgbClr val="000000"/>
                </a:solidFill>
                <a:latin typeface="Code Pro"/>
                <a:ea typeface="Code Pro"/>
                <a:cs typeface="Code Pro"/>
                <a:sym typeface="Code Pro"/>
              </a:rPr>
              <a:t>        high = mid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if found: </a:t>
            </a:r>
          </a:p>
          <a:p>
            <a:pPr algn="l">
              <a:lnSpc>
                <a:spcPts val="2816"/>
              </a:lnSpc>
            </a:pPr>
            <a:r>
              <a:rPr lang="en-US" sz="2011">
                <a:solidFill>
                  <a:srgbClr val="000000"/>
                </a:solidFill>
                <a:latin typeface="Code Pro"/>
                <a:ea typeface="Code Pro"/>
                <a:cs typeface="Code Pro"/>
                <a:sym typeface="Code Pro"/>
              </a:rPr>
              <a:t>     print(“Item found”)</a:t>
            </a:r>
          </a:p>
          <a:p>
            <a:pPr algn="l">
              <a:lnSpc>
                <a:spcPts val="2816"/>
              </a:lnSpc>
            </a:pPr>
            <a:r>
              <a:rPr lang="en-US" sz="2011">
                <a:solidFill>
                  <a:srgbClr val="000000"/>
                </a:solidFill>
                <a:latin typeface="Code Pro"/>
                <a:ea typeface="Code Pro"/>
                <a:cs typeface="Code Pro"/>
                <a:sym typeface="Code Pro"/>
              </a:rPr>
              <a:t>else:</a:t>
            </a:r>
          </a:p>
          <a:p>
            <a:pPr algn="l">
              <a:lnSpc>
                <a:spcPts val="2816"/>
              </a:lnSpc>
            </a:pPr>
            <a:r>
              <a:rPr lang="en-US" sz="2011">
                <a:solidFill>
                  <a:srgbClr val="000000"/>
                </a:solidFill>
                <a:latin typeface="Code Pro"/>
                <a:ea typeface="Code Pro"/>
                <a:cs typeface="Code Pro"/>
                <a:sym typeface="Code Pro"/>
              </a:rPr>
              <a:t>     print(“Item not found”)</a:t>
            </a:r>
          </a:p>
        </p:txBody>
      </p:sp>
      <p:sp>
        <p:nvSpPr>
          <p:cNvPr id="37" name="TextBox 37"/>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23.2 Binary Search</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23.10 Graphs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AutoShape 7"/>
          <p:cNvSpPr/>
          <p:nvPr/>
        </p:nvSpPr>
        <p:spPr>
          <a:xfrm>
            <a:off x="2370194" y="4855125"/>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8" name="AutoShape 8"/>
          <p:cNvSpPr/>
          <p:nvPr/>
        </p:nvSpPr>
        <p:spPr>
          <a:xfrm flipV="1">
            <a:off x="2009046" y="4990920"/>
            <a:ext cx="0" cy="1890091"/>
          </a:xfrm>
          <a:prstGeom prst="line">
            <a:avLst/>
          </a:prstGeom>
          <a:ln w="28575" cap="flat">
            <a:solidFill>
              <a:srgbClr val="000000"/>
            </a:solidFill>
            <a:prstDash val="solid"/>
            <a:headEnd type="none" w="sm" len="sm"/>
            <a:tailEnd type="none" w="sm" len="sm"/>
          </a:ln>
        </p:spPr>
        <p:txBody>
          <a:bodyPr/>
          <a:lstStyle/>
          <a:p>
            <a:endParaRPr lang="en-PH"/>
          </a:p>
        </p:txBody>
      </p:sp>
      <p:sp>
        <p:nvSpPr>
          <p:cNvPr id="9" name="Freeform 9"/>
          <p:cNvSpPr/>
          <p:nvPr/>
        </p:nvSpPr>
        <p:spPr>
          <a:xfrm>
            <a:off x="1519149" y="4381702"/>
            <a:ext cx="946847" cy="946847"/>
          </a:xfrm>
          <a:custGeom>
            <a:avLst/>
            <a:gdLst/>
            <a:ahLst/>
            <a:cxnLst/>
            <a:rect l="l" t="t" r="r" b="b"/>
            <a:pathLst>
              <a:path w="946847" h="946847">
                <a:moveTo>
                  <a:pt x="0" y="0"/>
                </a:moveTo>
                <a:lnTo>
                  <a:pt x="946846" y="0"/>
                </a:lnTo>
                <a:lnTo>
                  <a:pt x="946846"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0" name="AutoShape 10"/>
          <p:cNvSpPr/>
          <p:nvPr/>
        </p:nvSpPr>
        <p:spPr>
          <a:xfrm flipV="1">
            <a:off x="2380792" y="5190166"/>
            <a:ext cx="1857687" cy="1561004"/>
          </a:xfrm>
          <a:prstGeom prst="line">
            <a:avLst/>
          </a:prstGeom>
          <a:ln w="28575" cap="flat">
            <a:solidFill>
              <a:srgbClr val="000000"/>
            </a:solidFill>
            <a:prstDash val="solid"/>
            <a:headEnd type="none" w="sm" len="sm"/>
            <a:tailEnd type="none" w="sm" len="sm"/>
          </a:ln>
        </p:spPr>
        <p:txBody>
          <a:bodyPr/>
          <a:lstStyle/>
          <a:p>
            <a:endParaRPr lang="en-PH"/>
          </a:p>
        </p:txBody>
      </p:sp>
      <p:sp>
        <p:nvSpPr>
          <p:cNvPr id="11" name="AutoShape 11"/>
          <p:cNvSpPr/>
          <p:nvPr/>
        </p:nvSpPr>
        <p:spPr>
          <a:xfrm flipV="1">
            <a:off x="2370120" y="6881011"/>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12" name="Freeform 12"/>
          <p:cNvSpPr/>
          <p:nvPr/>
        </p:nvSpPr>
        <p:spPr>
          <a:xfrm>
            <a:off x="1519149" y="6391114"/>
            <a:ext cx="946847" cy="946847"/>
          </a:xfrm>
          <a:custGeom>
            <a:avLst/>
            <a:gdLst/>
            <a:ahLst/>
            <a:cxnLst/>
            <a:rect l="l" t="t" r="r" b="b"/>
            <a:pathLst>
              <a:path w="946847" h="946847">
                <a:moveTo>
                  <a:pt x="0" y="0"/>
                </a:moveTo>
                <a:lnTo>
                  <a:pt x="946846" y="0"/>
                </a:lnTo>
                <a:lnTo>
                  <a:pt x="946846"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3" name="AutoShape 13"/>
          <p:cNvSpPr/>
          <p:nvPr/>
        </p:nvSpPr>
        <p:spPr>
          <a:xfrm flipV="1">
            <a:off x="4577940" y="4990920"/>
            <a:ext cx="0" cy="1890091"/>
          </a:xfrm>
          <a:prstGeom prst="line">
            <a:avLst/>
          </a:prstGeom>
          <a:ln w="28575" cap="flat">
            <a:solidFill>
              <a:srgbClr val="000000"/>
            </a:solidFill>
            <a:prstDash val="solid"/>
            <a:headEnd type="none" w="sm" len="sm"/>
            <a:tailEnd type="none" w="sm" len="sm"/>
          </a:ln>
        </p:spPr>
        <p:txBody>
          <a:bodyPr/>
          <a:lstStyle/>
          <a:p>
            <a:endParaRPr lang="en-PH"/>
          </a:p>
        </p:txBody>
      </p:sp>
      <p:sp>
        <p:nvSpPr>
          <p:cNvPr id="14" name="Freeform 14"/>
          <p:cNvSpPr/>
          <p:nvPr/>
        </p:nvSpPr>
        <p:spPr>
          <a:xfrm>
            <a:off x="4104517" y="4381702"/>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5" name="Freeform 15"/>
          <p:cNvSpPr/>
          <p:nvPr/>
        </p:nvSpPr>
        <p:spPr>
          <a:xfrm>
            <a:off x="4104517" y="6391114"/>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6" name="AutoShape 16"/>
          <p:cNvSpPr/>
          <p:nvPr/>
        </p:nvSpPr>
        <p:spPr>
          <a:xfrm flipV="1">
            <a:off x="7275732" y="5007394"/>
            <a:ext cx="0" cy="1890091"/>
          </a:xfrm>
          <a:prstGeom prst="line">
            <a:avLst/>
          </a:prstGeom>
          <a:ln w="28575" cap="flat">
            <a:solidFill>
              <a:srgbClr val="000000"/>
            </a:solidFill>
            <a:prstDash val="solid"/>
            <a:headEnd type="none" w="sm" len="sm"/>
            <a:tailEnd type="none" w="sm" len="sm"/>
          </a:ln>
        </p:spPr>
        <p:txBody>
          <a:bodyPr/>
          <a:lstStyle/>
          <a:p>
            <a:endParaRPr lang="en-PH"/>
          </a:p>
        </p:txBody>
      </p:sp>
      <p:sp>
        <p:nvSpPr>
          <p:cNvPr id="17" name="Freeform 17"/>
          <p:cNvSpPr/>
          <p:nvPr/>
        </p:nvSpPr>
        <p:spPr>
          <a:xfrm>
            <a:off x="6785835" y="4381702"/>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8" name="Freeform 18"/>
          <p:cNvSpPr/>
          <p:nvPr/>
        </p:nvSpPr>
        <p:spPr>
          <a:xfrm>
            <a:off x="6785835" y="6391114"/>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9" name="AutoShape 19"/>
          <p:cNvSpPr/>
          <p:nvPr/>
        </p:nvSpPr>
        <p:spPr>
          <a:xfrm flipV="1">
            <a:off x="5051512" y="4871599"/>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20" name="AutoShape 20"/>
          <p:cNvSpPr/>
          <p:nvPr/>
        </p:nvSpPr>
        <p:spPr>
          <a:xfrm flipV="1">
            <a:off x="5051438" y="6897485"/>
            <a:ext cx="1734323" cy="0"/>
          </a:xfrm>
          <a:prstGeom prst="line">
            <a:avLst/>
          </a:prstGeom>
          <a:ln w="28575" cap="flat">
            <a:solidFill>
              <a:srgbClr val="000000"/>
            </a:solidFill>
            <a:prstDash val="solid"/>
            <a:headEnd type="none" w="sm" len="sm"/>
            <a:tailEnd type="none" w="sm" len="sm"/>
          </a:ln>
        </p:spPr>
        <p:txBody>
          <a:bodyPr/>
          <a:lstStyle/>
          <a:p>
            <a:endParaRPr lang="en-PH"/>
          </a:p>
        </p:txBody>
      </p:sp>
      <p:graphicFrame>
        <p:nvGraphicFramePr>
          <p:cNvPr id="21" name="Table 21"/>
          <p:cNvGraphicFramePr>
            <a:graphicFrameLocks noGrp="1"/>
          </p:cNvGraphicFramePr>
          <p:nvPr/>
        </p:nvGraphicFramePr>
        <p:xfrm>
          <a:off x="10580657" y="3076575"/>
          <a:ext cx="5492381" cy="6296025"/>
        </p:xfrm>
        <a:graphic>
          <a:graphicData uri="http://schemas.openxmlformats.org/drawingml/2006/table">
            <a:tbl>
              <a:tblPr/>
              <a:tblGrid>
                <a:gridCol w="1219261">
                  <a:extLst>
                    <a:ext uri="{9D8B030D-6E8A-4147-A177-3AD203B41FA5}">
                      <a16:colId xmlns:a16="http://schemas.microsoft.com/office/drawing/2014/main" val="20000"/>
                    </a:ext>
                  </a:extLst>
                </a:gridCol>
                <a:gridCol w="712187">
                  <a:extLst>
                    <a:ext uri="{9D8B030D-6E8A-4147-A177-3AD203B41FA5}">
                      <a16:colId xmlns:a16="http://schemas.microsoft.com/office/drawing/2014/main" val="20001"/>
                    </a:ext>
                  </a:extLst>
                </a:gridCol>
                <a:gridCol w="712187">
                  <a:extLst>
                    <a:ext uri="{9D8B030D-6E8A-4147-A177-3AD203B41FA5}">
                      <a16:colId xmlns:a16="http://schemas.microsoft.com/office/drawing/2014/main" val="20002"/>
                    </a:ext>
                  </a:extLst>
                </a:gridCol>
                <a:gridCol w="712187">
                  <a:extLst>
                    <a:ext uri="{9D8B030D-6E8A-4147-A177-3AD203B41FA5}">
                      <a16:colId xmlns:a16="http://schemas.microsoft.com/office/drawing/2014/main" val="20003"/>
                    </a:ext>
                  </a:extLst>
                </a:gridCol>
                <a:gridCol w="712187">
                  <a:extLst>
                    <a:ext uri="{9D8B030D-6E8A-4147-A177-3AD203B41FA5}">
                      <a16:colId xmlns:a16="http://schemas.microsoft.com/office/drawing/2014/main" val="20004"/>
                    </a:ext>
                  </a:extLst>
                </a:gridCol>
                <a:gridCol w="712187">
                  <a:extLst>
                    <a:ext uri="{9D8B030D-6E8A-4147-A177-3AD203B41FA5}">
                      <a16:colId xmlns:a16="http://schemas.microsoft.com/office/drawing/2014/main" val="20005"/>
                    </a:ext>
                  </a:extLst>
                </a:gridCol>
                <a:gridCol w="712187">
                  <a:extLst>
                    <a:ext uri="{9D8B030D-6E8A-4147-A177-3AD203B41FA5}">
                      <a16:colId xmlns:a16="http://schemas.microsoft.com/office/drawing/2014/main" val="20006"/>
                    </a:ext>
                  </a:extLst>
                </a:gridCol>
              </a:tblGrid>
              <a:tr h="849556">
                <a:tc>
                  <a:txBody>
                    <a:bodyPr/>
                    <a:lstStyle/>
                    <a:p>
                      <a:pPr algn="ctr">
                        <a:lnSpc>
                          <a:spcPts val="1707"/>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B,D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A,C,D,E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A,C,D,E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A,C,D,E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A,C,D,E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A,C,D,E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A,C,D,E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B,F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A,B,E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A,B,E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A,B,E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A,B,E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A,B,E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A,B,E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B,D,F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B,D,F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B,D,F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B,D,F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B,D,F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B,D,F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C,E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sp>
        <p:nvSpPr>
          <p:cNvPr id="22" name="TextBox 22"/>
          <p:cNvSpPr txBox="1"/>
          <p:nvPr/>
        </p:nvSpPr>
        <p:spPr>
          <a:xfrm>
            <a:off x="384809" y="1938701"/>
            <a:ext cx="509111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Unweighted Graph</a:t>
            </a:r>
          </a:p>
        </p:txBody>
      </p:sp>
      <p:sp>
        <p:nvSpPr>
          <p:cNvPr id="23" name="TextBox 23"/>
          <p:cNvSpPr txBox="1"/>
          <p:nvPr/>
        </p:nvSpPr>
        <p:spPr>
          <a:xfrm>
            <a:off x="1836233" y="4442926"/>
            <a:ext cx="31267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A</a:t>
            </a:r>
          </a:p>
        </p:txBody>
      </p:sp>
      <p:sp>
        <p:nvSpPr>
          <p:cNvPr id="24" name="TextBox 24"/>
          <p:cNvSpPr txBox="1"/>
          <p:nvPr/>
        </p:nvSpPr>
        <p:spPr>
          <a:xfrm>
            <a:off x="4421321" y="4442926"/>
            <a:ext cx="313239"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B</a:t>
            </a:r>
          </a:p>
        </p:txBody>
      </p:sp>
      <p:sp>
        <p:nvSpPr>
          <p:cNvPr id="25" name="TextBox 25"/>
          <p:cNvSpPr txBox="1"/>
          <p:nvPr/>
        </p:nvSpPr>
        <p:spPr>
          <a:xfrm>
            <a:off x="7098839" y="4442926"/>
            <a:ext cx="290621"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C</a:t>
            </a:r>
          </a:p>
        </p:txBody>
      </p:sp>
      <p:sp>
        <p:nvSpPr>
          <p:cNvPr id="26" name="TextBox 26"/>
          <p:cNvSpPr txBox="1"/>
          <p:nvPr/>
        </p:nvSpPr>
        <p:spPr>
          <a:xfrm>
            <a:off x="1825206" y="6459124"/>
            <a:ext cx="334733"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D</a:t>
            </a:r>
          </a:p>
        </p:txBody>
      </p:sp>
      <p:sp>
        <p:nvSpPr>
          <p:cNvPr id="27" name="TextBox 27"/>
          <p:cNvSpPr txBox="1"/>
          <p:nvPr/>
        </p:nvSpPr>
        <p:spPr>
          <a:xfrm>
            <a:off x="4438424" y="6459124"/>
            <a:ext cx="279032"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E</a:t>
            </a:r>
          </a:p>
        </p:txBody>
      </p:sp>
      <p:sp>
        <p:nvSpPr>
          <p:cNvPr id="28" name="TextBox 28"/>
          <p:cNvSpPr txBox="1"/>
          <p:nvPr/>
        </p:nvSpPr>
        <p:spPr>
          <a:xfrm>
            <a:off x="7131315" y="6475597"/>
            <a:ext cx="25588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F</a:t>
            </a:r>
          </a:p>
        </p:txBody>
      </p:sp>
      <p:sp>
        <p:nvSpPr>
          <p:cNvPr id="29" name="TextBox 29"/>
          <p:cNvSpPr txBox="1"/>
          <p:nvPr/>
        </p:nvSpPr>
        <p:spPr>
          <a:xfrm>
            <a:off x="9960902" y="2370501"/>
            <a:ext cx="6912331"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adjacency list</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23.10 Graphs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3340324" y="4154565"/>
            <a:ext cx="3498216" cy="3887132"/>
            <a:chOff x="0" y="0"/>
            <a:chExt cx="921341" cy="1023771"/>
          </a:xfrm>
        </p:grpSpPr>
        <p:sp>
          <p:nvSpPr>
            <p:cNvPr id="8" name="Freeform 8"/>
            <p:cNvSpPr/>
            <p:nvPr/>
          </p:nvSpPr>
          <p:spPr>
            <a:xfrm>
              <a:off x="0" y="0"/>
              <a:ext cx="921341" cy="1023771"/>
            </a:xfrm>
            <a:custGeom>
              <a:avLst/>
              <a:gdLst/>
              <a:ahLst/>
              <a:cxnLst/>
              <a:rect l="l" t="t" r="r" b="b"/>
              <a:pathLst>
                <a:path w="921341" h="1023771">
                  <a:moveTo>
                    <a:pt x="112868" y="0"/>
                  </a:moveTo>
                  <a:lnTo>
                    <a:pt x="808472" y="0"/>
                  </a:lnTo>
                  <a:cubicBezTo>
                    <a:pt x="838407" y="0"/>
                    <a:pt x="867115" y="11891"/>
                    <a:pt x="888282" y="33058"/>
                  </a:cubicBezTo>
                  <a:cubicBezTo>
                    <a:pt x="909449" y="54225"/>
                    <a:pt x="921341" y="82934"/>
                    <a:pt x="921341" y="112868"/>
                  </a:cubicBezTo>
                  <a:lnTo>
                    <a:pt x="921341" y="910903"/>
                  </a:lnTo>
                  <a:cubicBezTo>
                    <a:pt x="921341" y="940838"/>
                    <a:pt x="909449" y="969546"/>
                    <a:pt x="888282" y="990713"/>
                  </a:cubicBezTo>
                  <a:cubicBezTo>
                    <a:pt x="867115" y="1011880"/>
                    <a:pt x="838407" y="1023771"/>
                    <a:pt x="808472" y="1023771"/>
                  </a:cubicBezTo>
                  <a:lnTo>
                    <a:pt x="112868" y="1023771"/>
                  </a:lnTo>
                  <a:cubicBezTo>
                    <a:pt x="82934" y="1023771"/>
                    <a:pt x="54225" y="1011880"/>
                    <a:pt x="33058" y="990713"/>
                  </a:cubicBezTo>
                  <a:cubicBezTo>
                    <a:pt x="11891" y="969546"/>
                    <a:pt x="0" y="940838"/>
                    <a:pt x="0" y="910903"/>
                  </a:cubicBezTo>
                  <a:lnTo>
                    <a:pt x="0" y="112868"/>
                  </a:lnTo>
                  <a:cubicBezTo>
                    <a:pt x="0" y="82934"/>
                    <a:pt x="11891" y="54225"/>
                    <a:pt x="33058" y="33058"/>
                  </a:cubicBezTo>
                  <a:cubicBezTo>
                    <a:pt x="54225" y="11891"/>
                    <a:pt x="82934" y="0"/>
                    <a:pt x="11286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9" name="TextBox 9"/>
            <p:cNvSpPr txBox="1"/>
            <p:nvPr/>
          </p:nvSpPr>
          <p:spPr>
            <a:xfrm>
              <a:off x="0" y="-28575"/>
              <a:ext cx="921341" cy="1052346"/>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246002" y="1220791"/>
            <a:ext cx="1749419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graph is a structure of vertices and edges used to model relationships and solve various algorithmic problems.</a:t>
            </a:r>
          </a:p>
        </p:txBody>
      </p:sp>
      <p:grpSp>
        <p:nvGrpSpPr>
          <p:cNvPr id="11" name="Group 11"/>
          <p:cNvGrpSpPr/>
          <p:nvPr/>
        </p:nvGrpSpPr>
        <p:grpSpPr>
          <a:xfrm>
            <a:off x="7380187" y="4154565"/>
            <a:ext cx="3498216" cy="3887132"/>
            <a:chOff x="0" y="0"/>
            <a:chExt cx="921341" cy="1023771"/>
          </a:xfrm>
        </p:grpSpPr>
        <p:sp>
          <p:nvSpPr>
            <p:cNvPr id="12" name="Freeform 12"/>
            <p:cNvSpPr/>
            <p:nvPr/>
          </p:nvSpPr>
          <p:spPr>
            <a:xfrm>
              <a:off x="0" y="0"/>
              <a:ext cx="921341" cy="1023771"/>
            </a:xfrm>
            <a:custGeom>
              <a:avLst/>
              <a:gdLst/>
              <a:ahLst/>
              <a:cxnLst/>
              <a:rect l="l" t="t" r="r" b="b"/>
              <a:pathLst>
                <a:path w="921341" h="1023771">
                  <a:moveTo>
                    <a:pt x="112868" y="0"/>
                  </a:moveTo>
                  <a:lnTo>
                    <a:pt x="808472" y="0"/>
                  </a:lnTo>
                  <a:cubicBezTo>
                    <a:pt x="838407" y="0"/>
                    <a:pt x="867115" y="11891"/>
                    <a:pt x="888282" y="33058"/>
                  </a:cubicBezTo>
                  <a:cubicBezTo>
                    <a:pt x="909449" y="54225"/>
                    <a:pt x="921341" y="82934"/>
                    <a:pt x="921341" y="112868"/>
                  </a:cubicBezTo>
                  <a:lnTo>
                    <a:pt x="921341" y="910903"/>
                  </a:lnTo>
                  <a:cubicBezTo>
                    <a:pt x="921341" y="940838"/>
                    <a:pt x="909449" y="969546"/>
                    <a:pt x="888282" y="990713"/>
                  </a:cubicBezTo>
                  <a:cubicBezTo>
                    <a:pt x="867115" y="1011880"/>
                    <a:pt x="838407" y="1023771"/>
                    <a:pt x="808472" y="1023771"/>
                  </a:cubicBezTo>
                  <a:lnTo>
                    <a:pt x="112868" y="1023771"/>
                  </a:lnTo>
                  <a:cubicBezTo>
                    <a:pt x="82934" y="1023771"/>
                    <a:pt x="54225" y="1011880"/>
                    <a:pt x="33058" y="990713"/>
                  </a:cubicBezTo>
                  <a:cubicBezTo>
                    <a:pt x="11891" y="969546"/>
                    <a:pt x="0" y="940838"/>
                    <a:pt x="0" y="910903"/>
                  </a:cubicBezTo>
                  <a:lnTo>
                    <a:pt x="0" y="112868"/>
                  </a:lnTo>
                  <a:cubicBezTo>
                    <a:pt x="0" y="82934"/>
                    <a:pt x="11891" y="54225"/>
                    <a:pt x="33058" y="33058"/>
                  </a:cubicBezTo>
                  <a:cubicBezTo>
                    <a:pt x="54225" y="11891"/>
                    <a:pt x="82934" y="0"/>
                    <a:pt x="11286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3" name="TextBox 13"/>
            <p:cNvSpPr txBox="1"/>
            <p:nvPr/>
          </p:nvSpPr>
          <p:spPr>
            <a:xfrm>
              <a:off x="0" y="-28575"/>
              <a:ext cx="921341" cy="1052346"/>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11421327" y="4231102"/>
            <a:ext cx="3498216" cy="3887132"/>
            <a:chOff x="0" y="0"/>
            <a:chExt cx="921341" cy="1023771"/>
          </a:xfrm>
        </p:grpSpPr>
        <p:sp>
          <p:nvSpPr>
            <p:cNvPr id="15" name="Freeform 15"/>
            <p:cNvSpPr/>
            <p:nvPr/>
          </p:nvSpPr>
          <p:spPr>
            <a:xfrm>
              <a:off x="0" y="0"/>
              <a:ext cx="921341" cy="1023771"/>
            </a:xfrm>
            <a:custGeom>
              <a:avLst/>
              <a:gdLst/>
              <a:ahLst/>
              <a:cxnLst/>
              <a:rect l="l" t="t" r="r" b="b"/>
              <a:pathLst>
                <a:path w="921341" h="1023771">
                  <a:moveTo>
                    <a:pt x="112868" y="0"/>
                  </a:moveTo>
                  <a:lnTo>
                    <a:pt x="808472" y="0"/>
                  </a:lnTo>
                  <a:cubicBezTo>
                    <a:pt x="838407" y="0"/>
                    <a:pt x="867115" y="11891"/>
                    <a:pt x="888282" y="33058"/>
                  </a:cubicBezTo>
                  <a:cubicBezTo>
                    <a:pt x="909449" y="54225"/>
                    <a:pt x="921341" y="82934"/>
                    <a:pt x="921341" y="112868"/>
                  </a:cubicBezTo>
                  <a:lnTo>
                    <a:pt x="921341" y="910903"/>
                  </a:lnTo>
                  <a:cubicBezTo>
                    <a:pt x="921341" y="940838"/>
                    <a:pt x="909449" y="969546"/>
                    <a:pt x="888282" y="990713"/>
                  </a:cubicBezTo>
                  <a:cubicBezTo>
                    <a:pt x="867115" y="1011880"/>
                    <a:pt x="838407" y="1023771"/>
                    <a:pt x="808472" y="1023771"/>
                  </a:cubicBezTo>
                  <a:lnTo>
                    <a:pt x="112868" y="1023771"/>
                  </a:lnTo>
                  <a:cubicBezTo>
                    <a:pt x="82934" y="1023771"/>
                    <a:pt x="54225" y="1011880"/>
                    <a:pt x="33058" y="990713"/>
                  </a:cubicBezTo>
                  <a:cubicBezTo>
                    <a:pt x="11891" y="969546"/>
                    <a:pt x="0" y="940838"/>
                    <a:pt x="0" y="910903"/>
                  </a:cubicBezTo>
                  <a:lnTo>
                    <a:pt x="0" y="112868"/>
                  </a:lnTo>
                  <a:cubicBezTo>
                    <a:pt x="0" y="82934"/>
                    <a:pt x="11891" y="54225"/>
                    <a:pt x="33058" y="33058"/>
                  </a:cubicBezTo>
                  <a:cubicBezTo>
                    <a:pt x="54225" y="11891"/>
                    <a:pt x="82934" y="0"/>
                    <a:pt x="11286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6" name="TextBox 16"/>
            <p:cNvSpPr txBox="1"/>
            <p:nvPr/>
          </p:nvSpPr>
          <p:spPr>
            <a:xfrm>
              <a:off x="0" y="-28575"/>
              <a:ext cx="921341" cy="1052346"/>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8068590" y="5545681"/>
            <a:ext cx="2150820" cy="1047750"/>
          </a:xfrm>
          <a:prstGeom prst="rect">
            <a:avLst/>
          </a:prstGeom>
        </p:spPr>
        <p:txBody>
          <a:bodyPr lIns="0" tIns="0" rIns="0" bIns="0" rtlCol="0" anchor="t">
            <a:spAutoFit/>
          </a:bodyPr>
          <a:lstStyle/>
          <a:p>
            <a:pPr algn="ctr">
              <a:lnSpc>
                <a:spcPts val="4200"/>
              </a:lnSpc>
              <a:spcBef>
                <a:spcPct val="0"/>
              </a:spcBef>
            </a:pPr>
            <a:r>
              <a:rPr lang="en-US" sz="3000" b="1">
                <a:solidFill>
                  <a:srgbClr val="FFFFFF"/>
                </a:solidFill>
                <a:latin typeface="Open Sans Bold"/>
                <a:ea typeface="Open Sans Bold"/>
                <a:cs typeface="Open Sans Bold"/>
                <a:sym typeface="Open Sans Bold"/>
              </a:rPr>
              <a:t>Weighted Graph</a:t>
            </a:r>
          </a:p>
        </p:txBody>
      </p:sp>
      <p:sp>
        <p:nvSpPr>
          <p:cNvPr id="18" name="TextBox 18"/>
          <p:cNvSpPr txBox="1"/>
          <p:nvPr/>
        </p:nvSpPr>
        <p:spPr>
          <a:xfrm>
            <a:off x="3903067" y="5545681"/>
            <a:ext cx="2372728" cy="1047750"/>
          </a:xfrm>
          <a:prstGeom prst="rect">
            <a:avLst/>
          </a:prstGeom>
        </p:spPr>
        <p:txBody>
          <a:bodyPr lIns="0" tIns="0" rIns="0" bIns="0" rtlCol="0" anchor="t">
            <a:spAutoFit/>
          </a:bodyPr>
          <a:lstStyle/>
          <a:p>
            <a:pPr algn="ctr">
              <a:lnSpc>
                <a:spcPts val="4200"/>
              </a:lnSpc>
              <a:spcBef>
                <a:spcPct val="0"/>
              </a:spcBef>
            </a:pPr>
            <a:r>
              <a:rPr lang="en-US" sz="3000" b="1">
                <a:solidFill>
                  <a:srgbClr val="FFFFFF">
                    <a:alpha val="14902"/>
                  </a:srgbClr>
                </a:solidFill>
                <a:latin typeface="Open Sans Bold"/>
                <a:ea typeface="Open Sans Bold"/>
                <a:cs typeface="Open Sans Bold"/>
                <a:sym typeface="Open Sans Bold"/>
              </a:rPr>
              <a:t>Unweighted Graph</a:t>
            </a:r>
          </a:p>
        </p:txBody>
      </p:sp>
      <p:sp>
        <p:nvSpPr>
          <p:cNvPr id="19" name="TextBox 19"/>
          <p:cNvSpPr txBox="1"/>
          <p:nvPr/>
        </p:nvSpPr>
        <p:spPr>
          <a:xfrm>
            <a:off x="12095025" y="5012281"/>
            <a:ext cx="2150820" cy="2114550"/>
          </a:xfrm>
          <a:prstGeom prst="rect">
            <a:avLst/>
          </a:prstGeom>
        </p:spPr>
        <p:txBody>
          <a:bodyPr lIns="0" tIns="0" rIns="0" bIns="0" rtlCol="0" anchor="t">
            <a:spAutoFit/>
          </a:bodyPr>
          <a:lstStyle/>
          <a:p>
            <a:pPr algn="ctr">
              <a:lnSpc>
                <a:spcPts val="4200"/>
              </a:lnSpc>
              <a:spcBef>
                <a:spcPct val="0"/>
              </a:spcBef>
            </a:pPr>
            <a:r>
              <a:rPr lang="en-US" sz="3000" b="1">
                <a:solidFill>
                  <a:srgbClr val="FFFFFF">
                    <a:alpha val="14902"/>
                  </a:srgbClr>
                </a:solidFill>
                <a:latin typeface="Open Sans Bold"/>
                <a:ea typeface="Open Sans Bold"/>
                <a:cs typeface="Open Sans Bold"/>
                <a:sym typeface="Open Sans Bold"/>
              </a:rPr>
              <a:t>Weighted and Directed Graph</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23.10 Graphs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AutoShape 7"/>
          <p:cNvSpPr/>
          <p:nvPr/>
        </p:nvSpPr>
        <p:spPr>
          <a:xfrm>
            <a:off x="2370194" y="4855125"/>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8" name="AutoShape 8"/>
          <p:cNvSpPr/>
          <p:nvPr/>
        </p:nvSpPr>
        <p:spPr>
          <a:xfrm flipV="1">
            <a:off x="2009046" y="4990920"/>
            <a:ext cx="0" cy="1890091"/>
          </a:xfrm>
          <a:prstGeom prst="line">
            <a:avLst/>
          </a:prstGeom>
          <a:ln w="28575" cap="flat">
            <a:solidFill>
              <a:srgbClr val="000000"/>
            </a:solidFill>
            <a:prstDash val="solid"/>
            <a:headEnd type="none" w="sm" len="sm"/>
            <a:tailEnd type="none" w="sm" len="sm"/>
          </a:ln>
        </p:spPr>
        <p:txBody>
          <a:bodyPr/>
          <a:lstStyle/>
          <a:p>
            <a:endParaRPr lang="en-PH"/>
          </a:p>
        </p:txBody>
      </p:sp>
      <p:sp>
        <p:nvSpPr>
          <p:cNvPr id="9" name="Freeform 9"/>
          <p:cNvSpPr/>
          <p:nvPr/>
        </p:nvSpPr>
        <p:spPr>
          <a:xfrm>
            <a:off x="1519149" y="4381702"/>
            <a:ext cx="946847" cy="946847"/>
          </a:xfrm>
          <a:custGeom>
            <a:avLst/>
            <a:gdLst/>
            <a:ahLst/>
            <a:cxnLst/>
            <a:rect l="l" t="t" r="r" b="b"/>
            <a:pathLst>
              <a:path w="946847" h="946847">
                <a:moveTo>
                  <a:pt x="0" y="0"/>
                </a:moveTo>
                <a:lnTo>
                  <a:pt x="946846" y="0"/>
                </a:lnTo>
                <a:lnTo>
                  <a:pt x="946846"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0" name="AutoShape 10"/>
          <p:cNvSpPr/>
          <p:nvPr/>
        </p:nvSpPr>
        <p:spPr>
          <a:xfrm flipV="1">
            <a:off x="2380792" y="5190166"/>
            <a:ext cx="1857687" cy="1561004"/>
          </a:xfrm>
          <a:prstGeom prst="line">
            <a:avLst/>
          </a:prstGeom>
          <a:ln w="28575" cap="flat">
            <a:solidFill>
              <a:srgbClr val="000000"/>
            </a:solidFill>
            <a:prstDash val="solid"/>
            <a:headEnd type="none" w="sm" len="sm"/>
            <a:tailEnd type="none" w="sm" len="sm"/>
          </a:ln>
        </p:spPr>
        <p:txBody>
          <a:bodyPr/>
          <a:lstStyle/>
          <a:p>
            <a:endParaRPr lang="en-PH"/>
          </a:p>
        </p:txBody>
      </p:sp>
      <p:sp>
        <p:nvSpPr>
          <p:cNvPr id="11" name="AutoShape 11"/>
          <p:cNvSpPr/>
          <p:nvPr/>
        </p:nvSpPr>
        <p:spPr>
          <a:xfrm flipV="1">
            <a:off x="2370120" y="6881011"/>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12" name="Freeform 12"/>
          <p:cNvSpPr/>
          <p:nvPr/>
        </p:nvSpPr>
        <p:spPr>
          <a:xfrm>
            <a:off x="1519149" y="6391114"/>
            <a:ext cx="946847" cy="946847"/>
          </a:xfrm>
          <a:custGeom>
            <a:avLst/>
            <a:gdLst/>
            <a:ahLst/>
            <a:cxnLst/>
            <a:rect l="l" t="t" r="r" b="b"/>
            <a:pathLst>
              <a:path w="946847" h="946847">
                <a:moveTo>
                  <a:pt x="0" y="0"/>
                </a:moveTo>
                <a:lnTo>
                  <a:pt x="946846" y="0"/>
                </a:lnTo>
                <a:lnTo>
                  <a:pt x="946846"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3" name="AutoShape 13"/>
          <p:cNvSpPr/>
          <p:nvPr/>
        </p:nvSpPr>
        <p:spPr>
          <a:xfrm flipV="1">
            <a:off x="4577940" y="4990920"/>
            <a:ext cx="0" cy="1890091"/>
          </a:xfrm>
          <a:prstGeom prst="line">
            <a:avLst/>
          </a:prstGeom>
          <a:ln w="28575" cap="flat">
            <a:solidFill>
              <a:srgbClr val="000000"/>
            </a:solidFill>
            <a:prstDash val="solid"/>
            <a:headEnd type="none" w="sm" len="sm"/>
            <a:tailEnd type="none" w="sm" len="sm"/>
          </a:ln>
        </p:spPr>
        <p:txBody>
          <a:bodyPr/>
          <a:lstStyle/>
          <a:p>
            <a:endParaRPr lang="en-PH"/>
          </a:p>
        </p:txBody>
      </p:sp>
      <p:sp>
        <p:nvSpPr>
          <p:cNvPr id="14" name="Freeform 14"/>
          <p:cNvSpPr/>
          <p:nvPr/>
        </p:nvSpPr>
        <p:spPr>
          <a:xfrm>
            <a:off x="4104517" y="4381702"/>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5" name="Freeform 15"/>
          <p:cNvSpPr/>
          <p:nvPr/>
        </p:nvSpPr>
        <p:spPr>
          <a:xfrm>
            <a:off x="4104517" y="6391114"/>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6" name="AutoShape 16"/>
          <p:cNvSpPr/>
          <p:nvPr/>
        </p:nvSpPr>
        <p:spPr>
          <a:xfrm flipV="1">
            <a:off x="7275732" y="5007394"/>
            <a:ext cx="0" cy="1890091"/>
          </a:xfrm>
          <a:prstGeom prst="line">
            <a:avLst/>
          </a:prstGeom>
          <a:ln w="28575" cap="flat">
            <a:solidFill>
              <a:srgbClr val="000000"/>
            </a:solidFill>
            <a:prstDash val="solid"/>
            <a:headEnd type="none" w="sm" len="sm"/>
            <a:tailEnd type="none" w="sm" len="sm"/>
          </a:ln>
        </p:spPr>
        <p:txBody>
          <a:bodyPr/>
          <a:lstStyle/>
          <a:p>
            <a:endParaRPr lang="en-PH"/>
          </a:p>
        </p:txBody>
      </p:sp>
      <p:sp>
        <p:nvSpPr>
          <p:cNvPr id="17" name="Freeform 17"/>
          <p:cNvSpPr/>
          <p:nvPr/>
        </p:nvSpPr>
        <p:spPr>
          <a:xfrm>
            <a:off x="6785835" y="4381702"/>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8" name="Freeform 18"/>
          <p:cNvSpPr/>
          <p:nvPr/>
        </p:nvSpPr>
        <p:spPr>
          <a:xfrm>
            <a:off x="6785835" y="6391114"/>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9" name="AutoShape 19"/>
          <p:cNvSpPr/>
          <p:nvPr/>
        </p:nvSpPr>
        <p:spPr>
          <a:xfrm flipV="1">
            <a:off x="5051512" y="4871599"/>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20" name="AutoShape 20"/>
          <p:cNvSpPr/>
          <p:nvPr/>
        </p:nvSpPr>
        <p:spPr>
          <a:xfrm flipV="1">
            <a:off x="5051438" y="6897485"/>
            <a:ext cx="1734323" cy="0"/>
          </a:xfrm>
          <a:prstGeom prst="line">
            <a:avLst/>
          </a:prstGeom>
          <a:ln w="28575" cap="flat">
            <a:solidFill>
              <a:srgbClr val="000000"/>
            </a:solidFill>
            <a:prstDash val="solid"/>
            <a:headEnd type="none" w="sm" len="sm"/>
            <a:tailEnd type="none" w="sm" len="sm"/>
          </a:ln>
        </p:spPr>
        <p:txBody>
          <a:bodyPr/>
          <a:lstStyle/>
          <a:p>
            <a:endParaRPr lang="en-PH"/>
          </a:p>
        </p:txBody>
      </p:sp>
      <p:graphicFrame>
        <p:nvGraphicFramePr>
          <p:cNvPr id="21" name="Table 21"/>
          <p:cNvGraphicFramePr>
            <a:graphicFrameLocks noGrp="1"/>
          </p:cNvGraphicFramePr>
          <p:nvPr/>
        </p:nvGraphicFramePr>
        <p:xfrm>
          <a:off x="9466232" y="3175001"/>
          <a:ext cx="7901672" cy="6181725"/>
        </p:xfrm>
        <a:graphic>
          <a:graphicData uri="http://schemas.openxmlformats.org/drawingml/2006/table">
            <a:tbl>
              <a:tblPr/>
              <a:tblGrid>
                <a:gridCol w="1128810">
                  <a:extLst>
                    <a:ext uri="{9D8B030D-6E8A-4147-A177-3AD203B41FA5}">
                      <a16:colId xmlns:a16="http://schemas.microsoft.com/office/drawing/2014/main" val="20000"/>
                    </a:ext>
                  </a:extLst>
                </a:gridCol>
                <a:gridCol w="1128810">
                  <a:extLst>
                    <a:ext uri="{9D8B030D-6E8A-4147-A177-3AD203B41FA5}">
                      <a16:colId xmlns:a16="http://schemas.microsoft.com/office/drawing/2014/main" val="20001"/>
                    </a:ext>
                  </a:extLst>
                </a:gridCol>
                <a:gridCol w="1128810">
                  <a:extLst>
                    <a:ext uri="{9D8B030D-6E8A-4147-A177-3AD203B41FA5}">
                      <a16:colId xmlns:a16="http://schemas.microsoft.com/office/drawing/2014/main" val="20002"/>
                    </a:ext>
                  </a:extLst>
                </a:gridCol>
                <a:gridCol w="1128810">
                  <a:extLst>
                    <a:ext uri="{9D8B030D-6E8A-4147-A177-3AD203B41FA5}">
                      <a16:colId xmlns:a16="http://schemas.microsoft.com/office/drawing/2014/main" val="20003"/>
                    </a:ext>
                  </a:extLst>
                </a:gridCol>
                <a:gridCol w="1128810">
                  <a:extLst>
                    <a:ext uri="{9D8B030D-6E8A-4147-A177-3AD203B41FA5}">
                      <a16:colId xmlns:a16="http://schemas.microsoft.com/office/drawing/2014/main" val="20004"/>
                    </a:ext>
                  </a:extLst>
                </a:gridCol>
                <a:gridCol w="1128810">
                  <a:extLst>
                    <a:ext uri="{9D8B030D-6E8A-4147-A177-3AD203B41FA5}">
                      <a16:colId xmlns:a16="http://schemas.microsoft.com/office/drawing/2014/main" val="20005"/>
                    </a:ext>
                  </a:extLst>
                </a:gridCol>
                <a:gridCol w="1128810">
                  <a:extLst>
                    <a:ext uri="{9D8B030D-6E8A-4147-A177-3AD203B41FA5}">
                      <a16:colId xmlns:a16="http://schemas.microsoft.com/office/drawing/2014/main" val="20006"/>
                    </a:ext>
                  </a:extLst>
                </a:gridCol>
              </a:tblGrid>
              <a:tr h="853055">
                <a:tc>
                  <a:txBody>
                    <a:bodyPr/>
                    <a:lstStyle/>
                    <a:p>
                      <a:pPr algn="ctr">
                        <a:lnSpc>
                          <a:spcPts val="1707"/>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sp>
        <p:nvSpPr>
          <p:cNvPr id="22" name="TextBox 22"/>
          <p:cNvSpPr txBox="1"/>
          <p:nvPr/>
        </p:nvSpPr>
        <p:spPr>
          <a:xfrm>
            <a:off x="384809" y="1938701"/>
            <a:ext cx="509111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Weighted Graph</a:t>
            </a:r>
          </a:p>
        </p:txBody>
      </p:sp>
      <p:sp>
        <p:nvSpPr>
          <p:cNvPr id="23" name="TextBox 23"/>
          <p:cNvSpPr txBox="1"/>
          <p:nvPr/>
        </p:nvSpPr>
        <p:spPr>
          <a:xfrm>
            <a:off x="1836233" y="4442926"/>
            <a:ext cx="31267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A</a:t>
            </a:r>
          </a:p>
        </p:txBody>
      </p:sp>
      <p:sp>
        <p:nvSpPr>
          <p:cNvPr id="24" name="TextBox 24"/>
          <p:cNvSpPr txBox="1"/>
          <p:nvPr/>
        </p:nvSpPr>
        <p:spPr>
          <a:xfrm>
            <a:off x="4421321" y="4442926"/>
            <a:ext cx="313239"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B</a:t>
            </a:r>
          </a:p>
        </p:txBody>
      </p:sp>
      <p:sp>
        <p:nvSpPr>
          <p:cNvPr id="25" name="TextBox 25"/>
          <p:cNvSpPr txBox="1"/>
          <p:nvPr/>
        </p:nvSpPr>
        <p:spPr>
          <a:xfrm>
            <a:off x="7098839" y="4442926"/>
            <a:ext cx="290621"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C</a:t>
            </a:r>
          </a:p>
        </p:txBody>
      </p:sp>
      <p:sp>
        <p:nvSpPr>
          <p:cNvPr id="26" name="TextBox 26"/>
          <p:cNvSpPr txBox="1"/>
          <p:nvPr/>
        </p:nvSpPr>
        <p:spPr>
          <a:xfrm>
            <a:off x="1825206" y="6459124"/>
            <a:ext cx="334733"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D</a:t>
            </a:r>
          </a:p>
        </p:txBody>
      </p:sp>
      <p:sp>
        <p:nvSpPr>
          <p:cNvPr id="27" name="TextBox 27"/>
          <p:cNvSpPr txBox="1"/>
          <p:nvPr/>
        </p:nvSpPr>
        <p:spPr>
          <a:xfrm>
            <a:off x="4438424" y="6459124"/>
            <a:ext cx="279032"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E</a:t>
            </a:r>
          </a:p>
        </p:txBody>
      </p:sp>
      <p:sp>
        <p:nvSpPr>
          <p:cNvPr id="28" name="TextBox 28"/>
          <p:cNvSpPr txBox="1"/>
          <p:nvPr/>
        </p:nvSpPr>
        <p:spPr>
          <a:xfrm>
            <a:off x="7131315" y="6475597"/>
            <a:ext cx="25588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F</a:t>
            </a:r>
          </a:p>
        </p:txBody>
      </p:sp>
      <p:sp>
        <p:nvSpPr>
          <p:cNvPr id="29" name="TextBox 29"/>
          <p:cNvSpPr txBox="1"/>
          <p:nvPr/>
        </p:nvSpPr>
        <p:spPr>
          <a:xfrm>
            <a:off x="9960902" y="2599101"/>
            <a:ext cx="6912331"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adjacency matrix</a:t>
            </a:r>
          </a:p>
        </p:txBody>
      </p:sp>
      <p:sp>
        <p:nvSpPr>
          <p:cNvPr id="30" name="TextBox 30"/>
          <p:cNvSpPr txBox="1"/>
          <p:nvPr/>
        </p:nvSpPr>
        <p:spPr>
          <a:xfrm>
            <a:off x="3134976" y="4113713"/>
            <a:ext cx="300560"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3</a:t>
            </a:r>
          </a:p>
        </p:txBody>
      </p:sp>
      <p:sp>
        <p:nvSpPr>
          <p:cNvPr id="31" name="TextBox 31"/>
          <p:cNvSpPr txBox="1"/>
          <p:nvPr/>
        </p:nvSpPr>
        <p:spPr>
          <a:xfrm>
            <a:off x="5768319" y="4136972"/>
            <a:ext cx="300560"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3</a:t>
            </a:r>
          </a:p>
        </p:txBody>
      </p:sp>
      <p:sp>
        <p:nvSpPr>
          <p:cNvPr id="32" name="TextBox 32"/>
          <p:cNvSpPr txBox="1"/>
          <p:nvPr/>
        </p:nvSpPr>
        <p:spPr>
          <a:xfrm>
            <a:off x="1535410" y="5454417"/>
            <a:ext cx="30108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5</a:t>
            </a:r>
          </a:p>
        </p:txBody>
      </p:sp>
      <p:sp>
        <p:nvSpPr>
          <p:cNvPr id="33" name="TextBox 33"/>
          <p:cNvSpPr txBox="1"/>
          <p:nvPr/>
        </p:nvSpPr>
        <p:spPr>
          <a:xfrm>
            <a:off x="2962359" y="5454417"/>
            <a:ext cx="17261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1</a:t>
            </a:r>
          </a:p>
        </p:txBody>
      </p:sp>
      <p:sp>
        <p:nvSpPr>
          <p:cNvPr id="34" name="TextBox 34"/>
          <p:cNvSpPr txBox="1"/>
          <p:nvPr/>
        </p:nvSpPr>
        <p:spPr>
          <a:xfrm>
            <a:off x="3066596" y="6788337"/>
            <a:ext cx="309376"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2</a:t>
            </a:r>
          </a:p>
        </p:txBody>
      </p:sp>
      <p:sp>
        <p:nvSpPr>
          <p:cNvPr id="35" name="TextBox 35"/>
          <p:cNvSpPr txBox="1"/>
          <p:nvPr/>
        </p:nvSpPr>
        <p:spPr>
          <a:xfrm>
            <a:off x="4703671" y="5454417"/>
            <a:ext cx="336945"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4</a:t>
            </a:r>
          </a:p>
        </p:txBody>
      </p:sp>
      <p:sp>
        <p:nvSpPr>
          <p:cNvPr id="36" name="TextBox 36"/>
          <p:cNvSpPr txBox="1"/>
          <p:nvPr/>
        </p:nvSpPr>
        <p:spPr>
          <a:xfrm>
            <a:off x="5768319" y="6821285"/>
            <a:ext cx="300560"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3</a:t>
            </a:r>
          </a:p>
        </p:txBody>
      </p:sp>
      <p:sp>
        <p:nvSpPr>
          <p:cNvPr id="37" name="TextBox 37"/>
          <p:cNvSpPr txBox="1"/>
          <p:nvPr/>
        </p:nvSpPr>
        <p:spPr>
          <a:xfrm>
            <a:off x="7382795" y="5454417"/>
            <a:ext cx="309376"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2</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23.10 Graphs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AutoShape 7"/>
          <p:cNvSpPr/>
          <p:nvPr/>
        </p:nvSpPr>
        <p:spPr>
          <a:xfrm>
            <a:off x="2370194" y="4855125"/>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8" name="AutoShape 8"/>
          <p:cNvSpPr/>
          <p:nvPr/>
        </p:nvSpPr>
        <p:spPr>
          <a:xfrm flipV="1">
            <a:off x="2009046" y="4990920"/>
            <a:ext cx="0" cy="1890091"/>
          </a:xfrm>
          <a:prstGeom prst="line">
            <a:avLst/>
          </a:prstGeom>
          <a:ln w="28575" cap="flat">
            <a:solidFill>
              <a:srgbClr val="000000"/>
            </a:solidFill>
            <a:prstDash val="solid"/>
            <a:headEnd type="none" w="sm" len="sm"/>
            <a:tailEnd type="none" w="sm" len="sm"/>
          </a:ln>
        </p:spPr>
        <p:txBody>
          <a:bodyPr/>
          <a:lstStyle/>
          <a:p>
            <a:endParaRPr lang="en-PH"/>
          </a:p>
        </p:txBody>
      </p:sp>
      <p:sp>
        <p:nvSpPr>
          <p:cNvPr id="9" name="Freeform 9"/>
          <p:cNvSpPr/>
          <p:nvPr/>
        </p:nvSpPr>
        <p:spPr>
          <a:xfrm>
            <a:off x="1519149" y="4381702"/>
            <a:ext cx="946847" cy="946847"/>
          </a:xfrm>
          <a:custGeom>
            <a:avLst/>
            <a:gdLst/>
            <a:ahLst/>
            <a:cxnLst/>
            <a:rect l="l" t="t" r="r" b="b"/>
            <a:pathLst>
              <a:path w="946847" h="946847">
                <a:moveTo>
                  <a:pt x="0" y="0"/>
                </a:moveTo>
                <a:lnTo>
                  <a:pt x="946846" y="0"/>
                </a:lnTo>
                <a:lnTo>
                  <a:pt x="946846"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0" name="AutoShape 10"/>
          <p:cNvSpPr/>
          <p:nvPr/>
        </p:nvSpPr>
        <p:spPr>
          <a:xfrm flipV="1">
            <a:off x="2380792" y="5190166"/>
            <a:ext cx="1857687" cy="1561004"/>
          </a:xfrm>
          <a:prstGeom prst="line">
            <a:avLst/>
          </a:prstGeom>
          <a:ln w="28575" cap="flat">
            <a:solidFill>
              <a:srgbClr val="000000"/>
            </a:solidFill>
            <a:prstDash val="solid"/>
            <a:headEnd type="none" w="sm" len="sm"/>
            <a:tailEnd type="none" w="sm" len="sm"/>
          </a:ln>
        </p:spPr>
        <p:txBody>
          <a:bodyPr/>
          <a:lstStyle/>
          <a:p>
            <a:endParaRPr lang="en-PH"/>
          </a:p>
        </p:txBody>
      </p:sp>
      <p:sp>
        <p:nvSpPr>
          <p:cNvPr id="11" name="AutoShape 11"/>
          <p:cNvSpPr/>
          <p:nvPr/>
        </p:nvSpPr>
        <p:spPr>
          <a:xfrm flipV="1">
            <a:off x="2370120" y="6881011"/>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12" name="Freeform 12"/>
          <p:cNvSpPr/>
          <p:nvPr/>
        </p:nvSpPr>
        <p:spPr>
          <a:xfrm>
            <a:off x="1519149" y="6391114"/>
            <a:ext cx="946847" cy="946847"/>
          </a:xfrm>
          <a:custGeom>
            <a:avLst/>
            <a:gdLst/>
            <a:ahLst/>
            <a:cxnLst/>
            <a:rect l="l" t="t" r="r" b="b"/>
            <a:pathLst>
              <a:path w="946847" h="946847">
                <a:moveTo>
                  <a:pt x="0" y="0"/>
                </a:moveTo>
                <a:lnTo>
                  <a:pt x="946846" y="0"/>
                </a:lnTo>
                <a:lnTo>
                  <a:pt x="946846"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3" name="AutoShape 13"/>
          <p:cNvSpPr/>
          <p:nvPr/>
        </p:nvSpPr>
        <p:spPr>
          <a:xfrm flipV="1">
            <a:off x="4577940" y="4990920"/>
            <a:ext cx="0" cy="1890091"/>
          </a:xfrm>
          <a:prstGeom prst="line">
            <a:avLst/>
          </a:prstGeom>
          <a:ln w="28575" cap="flat">
            <a:solidFill>
              <a:srgbClr val="000000"/>
            </a:solidFill>
            <a:prstDash val="solid"/>
            <a:headEnd type="none" w="sm" len="sm"/>
            <a:tailEnd type="none" w="sm" len="sm"/>
          </a:ln>
        </p:spPr>
        <p:txBody>
          <a:bodyPr/>
          <a:lstStyle/>
          <a:p>
            <a:endParaRPr lang="en-PH"/>
          </a:p>
        </p:txBody>
      </p:sp>
      <p:sp>
        <p:nvSpPr>
          <p:cNvPr id="14" name="Freeform 14"/>
          <p:cNvSpPr/>
          <p:nvPr/>
        </p:nvSpPr>
        <p:spPr>
          <a:xfrm>
            <a:off x="4104517" y="4381702"/>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5" name="Freeform 15"/>
          <p:cNvSpPr/>
          <p:nvPr/>
        </p:nvSpPr>
        <p:spPr>
          <a:xfrm>
            <a:off x="4104517" y="6391114"/>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6" name="AutoShape 16"/>
          <p:cNvSpPr/>
          <p:nvPr/>
        </p:nvSpPr>
        <p:spPr>
          <a:xfrm flipV="1">
            <a:off x="7275732" y="5007394"/>
            <a:ext cx="0" cy="1890091"/>
          </a:xfrm>
          <a:prstGeom prst="line">
            <a:avLst/>
          </a:prstGeom>
          <a:ln w="28575" cap="flat">
            <a:solidFill>
              <a:srgbClr val="000000"/>
            </a:solidFill>
            <a:prstDash val="solid"/>
            <a:headEnd type="none" w="sm" len="sm"/>
            <a:tailEnd type="none" w="sm" len="sm"/>
          </a:ln>
        </p:spPr>
        <p:txBody>
          <a:bodyPr/>
          <a:lstStyle/>
          <a:p>
            <a:endParaRPr lang="en-PH"/>
          </a:p>
        </p:txBody>
      </p:sp>
      <p:sp>
        <p:nvSpPr>
          <p:cNvPr id="17" name="Freeform 17"/>
          <p:cNvSpPr/>
          <p:nvPr/>
        </p:nvSpPr>
        <p:spPr>
          <a:xfrm>
            <a:off x="6785835" y="4381702"/>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8" name="Freeform 18"/>
          <p:cNvSpPr/>
          <p:nvPr/>
        </p:nvSpPr>
        <p:spPr>
          <a:xfrm>
            <a:off x="6785835" y="6391114"/>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9" name="AutoShape 19"/>
          <p:cNvSpPr/>
          <p:nvPr/>
        </p:nvSpPr>
        <p:spPr>
          <a:xfrm flipV="1">
            <a:off x="5051512" y="4871599"/>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20" name="AutoShape 20"/>
          <p:cNvSpPr/>
          <p:nvPr/>
        </p:nvSpPr>
        <p:spPr>
          <a:xfrm flipV="1">
            <a:off x="5051438" y="6897485"/>
            <a:ext cx="1734323" cy="0"/>
          </a:xfrm>
          <a:prstGeom prst="line">
            <a:avLst/>
          </a:prstGeom>
          <a:ln w="28575" cap="flat">
            <a:solidFill>
              <a:srgbClr val="000000"/>
            </a:solidFill>
            <a:prstDash val="solid"/>
            <a:headEnd type="none" w="sm" len="sm"/>
            <a:tailEnd type="none" w="sm" len="sm"/>
          </a:ln>
        </p:spPr>
        <p:txBody>
          <a:bodyPr/>
          <a:lstStyle/>
          <a:p>
            <a:endParaRPr lang="en-PH"/>
          </a:p>
        </p:txBody>
      </p:sp>
      <p:sp>
        <p:nvSpPr>
          <p:cNvPr id="21" name="TextBox 21"/>
          <p:cNvSpPr txBox="1"/>
          <p:nvPr/>
        </p:nvSpPr>
        <p:spPr>
          <a:xfrm>
            <a:off x="384809" y="1938701"/>
            <a:ext cx="509111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Weighted Graph</a:t>
            </a:r>
          </a:p>
        </p:txBody>
      </p:sp>
      <p:sp>
        <p:nvSpPr>
          <p:cNvPr id="22" name="TextBox 22"/>
          <p:cNvSpPr txBox="1"/>
          <p:nvPr/>
        </p:nvSpPr>
        <p:spPr>
          <a:xfrm>
            <a:off x="1836233" y="4442926"/>
            <a:ext cx="31267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A</a:t>
            </a:r>
          </a:p>
        </p:txBody>
      </p:sp>
      <p:sp>
        <p:nvSpPr>
          <p:cNvPr id="23" name="TextBox 23"/>
          <p:cNvSpPr txBox="1"/>
          <p:nvPr/>
        </p:nvSpPr>
        <p:spPr>
          <a:xfrm>
            <a:off x="4421321" y="4442926"/>
            <a:ext cx="313239"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B</a:t>
            </a:r>
          </a:p>
        </p:txBody>
      </p:sp>
      <p:sp>
        <p:nvSpPr>
          <p:cNvPr id="24" name="TextBox 24"/>
          <p:cNvSpPr txBox="1"/>
          <p:nvPr/>
        </p:nvSpPr>
        <p:spPr>
          <a:xfrm>
            <a:off x="7098839" y="4442926"/>
            <a:ext cx="290621"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C</a:t>
            </a:r>
          </a:p>
        </p:txBody>
      </p:sp>
      <p:sp>
        <p:nvSpPr>
          <p:cNvPr id="25" name="TextBox 25"/>
          <p:cNvSpPr txBox="1"/>
          <p:nvPr/>
        </p:nvSpPr>
        <p:spPr>
          <a:xfrm>
            <a:off x="1825206" y="6459124"/>
            <a:ext cx="334733"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D</a:t>
            </a:r>
          </a:p>
        </p:txBody>
      </p:sp>
      <p:sp>
        <p:nvSpPr>
          <p:cNvPr id="26" name="TextBox 26"/>
          <p:cNvSpPr txBox="1"/>
          <p:nvPr/>
        </p:nvSpPr>
        <p:spPr>
          <a:xfrm>
            <a:off x="4438424" y="6459124"/>
            <a:ext cx="279032"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E</a:t>
            </a:r>
          </a:p>
        </p:txBody>
      </p:sp>
      <p:sp>
        <p:nvSpPr>
          <p:cNvPr id="27" name="TextBox 27"/>
          <p:cNvSpPr txBox="1"/>
          <p:nvPr/>
        </p:nvSpPr>
        <p:spPr>
          <a:xfrm>
            <a:off x="7131315" y="6475597"/>
            <a:ext cx="25588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F</a:t>
            </a:r>
          </a:p>
        </p:txBody>
      </p:sp>
      <p:sp>
        <p:nvSpPr>
          <p:cNvPr id="28" name="TextBox 28"/>
          <p:cNvSpPr txBox="1"/>
          <p:nvPr/>
        </p:nvSpPr>
        <p:spPr>
          <a:xfrm>
            <a:off x="9676750" y="2370501"/>
            <a:ext cx="6912331"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adjacency list</a:t>
            </a:r>
          </a:p>
        </p:txBody>
      </p:sp>
      <p:sp>
        <p:nvSpPr>
          <p:cNvPr id="29" name="TextBox 29"/>
          <p:cNvSpPr txBox="1"/>
          <p:nvPr/>
        </p:nvSpPr>
        <p:spPr>
          <a:xfrm>
            <a:off x="3134976" y="4113713"/>
            <a:ext cx="300560"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3</a:t>
            </a:r>
          </a:p>
        </p:txBody>
      </p:sp>
      <p:sp>
        <p:nvSpPr>
          <p:cNvPr id="30" name="TextBox 30"/>
          <p:cNvSpPr txBox="1"/>
          <p:nvPr/>
        </p:nvSpPr>
        <p:spPr>
          <a:xfrm>
            <a:off x="5768319" y="4136972"/>
            <a:ext cx="300560"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3</a:t>
            </a:r>
          </a:p>
        </p:txBody>
      </p:sp>
      <p:sp>
        <p:nvSpPr>
          <p:cNvPr id="31" name="TextBox 31"/>
          <p:cNvSpPr txBox="1"/>
          <p:nvPr/>
        </p:nvSpPr>
        <p:spPr>
          <a:xfrm>
            <a:off x="1535410" y="5454417"/>
            <a:ext cx="30108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5</a:t>
            </a:r>
          </a:p>
        </p:txBody>
      </p:sp>
      <p:sp>
        <p:nvSpPr>
          <p:cNvPr id="32" name="TextBox 32"/>
          <p:cNvSpPr txBox="1"/>
          <p:nvPr/>
        </p:nvSpPr>
        <p:spPr>
          <a:xfrm>
            <a:off x="2962359" y="5454417"/>
            <a:ext cx="17261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1</a:t>
            </a:r>
          </a:p>
        </p:txBody>
      </p:sp>
      <p:sp>
        <p:nvSpPr>
          <p:cNvPr id="33" name="TextBox 33"/>
          <p:cNvSpPr txBox="1"/>
          <p:nvPr/>
        </p:nvSpPr>
        <p:spPr>
          <a:xfrm>
            <a:off x="3066596" y="6788337"/>
            <a:ext cx="309376"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2</a:t>
            </a:r>
          </a:p>
        </p:txBody>
      </p:sp>
      <p:sp>
        <p:nvSpPr>
          <p:cNvPr id="34" name="TextBox 34"/>
          <p:cNvSpPr txBox="1"/>
          <p:nvPr/>
        </p:nvSpPr>
        <p:spPr>
          <a:xfrm>
            <a:off x="4703671" y="5454417"/>
            <a:ext cx="336945"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4</a:t>
            </a:r>
          </a:p>
        </p:txBody>
      </p:sp>
      <p:sp>
        <p:nvSpPr>
          <p:cNvPr id="35" name="TextBox 35"/>
          <p:cNvSpPr txBox="1"/>
          <p:nvPr/>
        </p:nvSpPr>
        <p:spPr>
          <a:xfrm>
            <a:off x="5768319" y="6821285"/>
            <a:ext cx="300560"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3</a:t>
            </a:r>
          </a:p>
        </p:txBody>
      </p:sp>
      <p:sp>
        <p:nvSpPr>
          <p:cNvPr id="36" name="TextBox 36"/>
          <p:cNvSpPr txBox="1"/>
          <p:nvPr/>
        </p:nvSpPr>
        <p:spPr>
          <a:xfrm>
            <a:off x="7382795" y="5454417"/>
            <a:ext cx="309376"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2</a:t>
            </a:r>
          </a:p>
        </p:txBody>
      </p:sp>
      <p:graphicFrame>
        <p:nvGraphicFramePr>
          <p:cNvPr id="37" name="Table 37"/>
          <p:cNvGraphicFramePr>
            <a:graphicFrameLocks noGrp="1"/>
          </p:cNvGraphicFramePr>
          <p:nvPr/>
        </p:nvGraphicFramePr>
        <p:xfrm>
          <a:off x="10580657" y="3076575"/>
          <a:ext cx="5492381" cy="6296025"/>
        </p:xfrm>
        <a:graphic>
          <a:graphicData uri="http://schemas.openxmlformats.org/drawingml/2006/table">
            <a:tbl>
              <a:tblPr/>
              <a:tblGrid>
                <a:gridCol w="1219261">
                  <a:extLst>
                    <a:ext uri="{9D8B030D-6E8A-4147-A177-3AD203B41FA5}">
                      <a16:colId xmlns:a16="http://schemas.microsoft.com/office/drawing/2014/main" val="20000"/>
                    </a:ext>
                  </a:extLst>
                </a:gridCol>
                <a:gridCol w="712187">
                  <a:extLst>
                    <a:ext uri="{9D8B030D-6E8A-4147-A177-3AD203B41FA5}">
                      <a16:colId xmlns:a16="http://schemas.microsoft.com/office/drawing/2014/main" val="20001"/>
                    </a:ext>
                  </a:extLst>
                </a:gridCol>
                <a:gridCol w="712187">
                  <a:extLst>
                    <a:ext uri="{9D8B030D-6E8A-4147-A177-3AD203B41FA5}">
                      <a16:colId xmlns:a16="http://schemas.microsoft.com/office/drawing/2014/main" val="20002"/>
                    </a:ext>
                  </a:extLst>
                </a:gridCol>
                <a:gridCol w="712187">
                  <a:extLst>
                    <a:ext uri="{9D8B030D-6E8A-4147-A177-3AD203B41FA5}">
                      <a16:colId xmlns:a16="http://schemas.microsoft.com/office/drawing/2014/main" val="20003"/>
                    </a:ext>
                  </a:extLst>
                </a:gridCol>
                <a:gridCol w="712187">
                  <a:extLst>
                    <a:ext uri="{9D8B030D-6E8A-4147-A177-3AD203B41FA5}">
                      <a16:colId xmlns:a16="http://schemas.microsoft.com/office/drawing/2014/main" val="20004"/>
                    </a:ext>
                  </a:extLst>
                </a:gridCol>
                <a:gridCol w="712187">
                  <a:extLst>
                    <a:ext uri="{9D8B030D-6E8A-4147-A177-3AD203B41FA5}">
                      <a16:colId xmlns:a16="http://schemas.microsoft.com/office/drawing/2014/main" val="20005"/>
                    </a:ext>
                  </a:extLst>
                </a:gridCol>
                <a:gridCol w="712187">
                  <a:extLst>
                    <a:ext uri="{9D8B030D-6E8A-4147-A177-3AD203B41FA5}">
                      <a16:colId xmlns:a16="http://schemas.microsoft.com/office/drawing/2014/main" val="20006"/>
                    </a:ext>
                  </a:extLst>
                </a:gridCol>
              </a:tblGrid>
              <a:tr h="849556">
                <a:tc>
                  <a:txBody>
                    <a:bodyPr/>
                    <a:lstStyle/>
                    <a:p>
                      <a:pPr algn="ctr">
                        <a:lnSpc>
                          <a:spcPts val="1707"/>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B,3; D,5;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D,5;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D,5;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D,5;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D,5;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D,5;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A,3; C,3; D,1; ,E,4;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A,3; C,3; D,1; ,E,4;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A,3; C,3; D,1; ,E,4;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A,3; C,3; D,1; ,E,4;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A,3; C,3; D,1; ,E,4;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A,3; C,3; D,1; ,E,4;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B,3;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A,5; B,1; E,2;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A,5; B,1; E,2;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A,5; B,1; E,2;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A,5; B,1; E,2;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A,5; B,1; E,2;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A,5; B,1; E,2;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B,4; D,2; F,3;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B,4; D,2; F,3;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B,4; D,2; F,3;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B,4; D,2; F,3;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B,4; D,2; F,3;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B,4; D,2; F,3;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C, 2; ,E,3;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 2; ,E,3;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 2; ,E,3;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 2; ,E,3;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 2; ,E,3;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 2; ,E,3;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23.10 Graphs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3340324" y="4154565"/>
            <a:ext cx="3498216" cy="3887132"/>
            <a:chOff x="0" y="0"/>
            <a:chExt cx="921341" cy="1023771"/>
          </a:xfrm>
        </p:grpSpPr>
        <p:sp>
          <p:nvSpPr>
            <p:cNvPr id="8" name="Freeform 8"/>
            <p:cNvSpPr/>
            <p:nvPr/>
          </p:nvSpPr>
          <p:spPr>
            <a:xfrm>
              <a:off x="0" y="0"/>
              <a:ext cx="921341" cy="1023771"/>
            </a:xfrm>
            <a:custGeom>
              <a:avLst/>
              <a:gdLst/>
              <a:ahLst/>
              <a:cxnLst/>
              <a:rect l="l" t="t" r="r" b="b"/>
              <a:pathLst>
                <a:path w="921341" h="1023771">
                  <a:moveTo>
                    <a:pt x="112868" y="0"/>
                  </a:moveTo>
                  <a:lnTo>
                    <a:pt x="808472" y="0"/>
                  </a:lnTo>
                  <a:cubicBezTo>
                    <a:pt x="838407" y="0"/>
                    <a:pt x="867115" y="11891"/>
                    <a:pt x="888282" y="33058"/>
                  </a:cubicBezTo>
                  <a:cubicBezTo>
                    <a:pt x="909449" y="54225"/>
                    <a:pt x="921341" y="82934"/>
                    <a:pt x="921341" y="112868"/>
                  </a:cubicBezTo>
                  <a:lnTo>
                    <a:pt x="921341" y="910903"/>
                  </a:lnTo>
                  <a:cubicBezTo>
                    <a:pt x="921341" y="940838"/>
                    <a:pt x="909449" y="969546"/>
                    <a:pt x="888282" y="990713"/>
                  </a:cubicBezTo>
                  <a:cubicBezTo>
                    <a:pt x="867115" y="1011880"/>
                    <a:pt x="838407" y="1023771"/>
                    <a:pt x="808472" y="1023771"/>
                  </a:cubicBezTo>
                  <a:lnTo>
                    <a:pt x="112868" y="1023771"/>
                  </a:lnTo>
                  <a:cubicBezTo>
                    <a:pt x="82934" y="1023771"/>
                    <a:pt x="54225" y="1011880"/>
                    <a:pt x="33058" y="990713"/>
                  </a:cubicBezTo>
                  <a:cubicBezTo>
                    <a:pt x="11891" y="969546"/>
                    <a:pt x="0" y="940838"/>
                    <a:pt x="0" y="910903"/>
                  </a:cubicBezTo>
                  <a:lnTo>
                    <a:pt x="0" y="112868"/>
                  </a:lnTo>
                  <a:cubicBezTo>
                    <a:pt x="0" y="82934"/>
                    <a:pt x="11891" y="54225"/>
                    <a:pt x="33058" y="33058"/>
                  </a:cubicBezTo>
                  <a:cubicBezTo>
                    <a:pt x="54225" y="11891"/>
                    <a:pt x="82934" y="0"/>
                    <a:pt x="11286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9" name="TextBox 9"/>
            <p:cNvSpPr txBox="1"/>
            <p:nvPr/>
          </p:nvSpPr>
          <p:spPr>
            <a:xfrm>
              <a:off x="0" y="-28575"/>
              <a:ext cx="921341" cy="1052346"/>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246002" y="1220791"/>
            <a:ext cx="17494199"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graph is a structure of vertices and edges used to model relationships and solve various algorithmic problems.</a:t>
            </a:r>
          </a:p>
        </p:txBody>
      </p:sp>
      <p:grpSp>
        <p:nvGrpSpPr>
          <p:cNvPr id="11" name="Group 11"/>
          <p:cNvGrpSpPr/>
          <p:nvPr/>
        </p:nvGrpSpPr>
        <p:grpSpPr>
          <a:xfrm>
            <a:off x="7380187" y="4154565"/>
            <a:ext cx="3498216" cy="3887132"/>
            <a:chOff x="0" y="0"/>
            <a:chExt cx="921341" cy="1023771"/>
          </a:xfrm>
        </p:grpSpPr>
        <p:sp>
          <p:nvSpPr>
            <p:cNvPr id="12" name="Freeform 12"/>
            <p:cNvSpPr/>
            <p:nvPr/>
          </p:nvSpPr>
          <p:spPr>
            <a:xfrm>
              <a:off x="0" y="0"/>
              <a:ext cx="921341" cy="1023771"/>
            </a:xfrm>
            <a:custGeom>
              <a:avLst/>
              <a:gdLst/>
              <a:ahLst/>
              <a:cxnLst/>
              <a:rect l="l" t="t" r="r" b="b"/>
              <a:pathLst>
                <a:path w="921341" h="1023771">
                  <a:moveTo>
                    <a:pt x="112868" y="0"/>
                  </a:moveTo>
                  <a:lnTo>
                    <a:pt x="808472" y="0"/>
                  </a:lnTo>
                  <a:cubicBezTo>
                    <a:pt x="838407" y="0"/>
                    <a:pt x="867115" y="11891"/>
                    <a:pt x="888282" y="33058"/>
                  </a:cubicBezTo>
                  <a:cubicBezTo>
                    <a:pt x="909449" y="54225"/>
                    <a:pt x="921341" y="82934"/>
                    <a:pt x="921341" y="112868"/>
                  </a:cubicBezTo>
                  <a:lnTo>
                    <a:pt x="921341" y="910903"/>
                  </a:lnTo>
                  <a:cubicBezTo>
                    <a:pt x="921341" y="940838"/>
                    <a:pt x="909449" y="969546"/>
                    <a:pt x="888282" y="990713"/>
                  </a:cubicBezTo>
                  <a:cubicBezTo>
                    <a:pt x="867115" y="1011880"/>
                    <a:pt x="838407" y="1023771"/>
                    <a:pt x="808472" y="1023771"/>
                  </a:cubicBezTo>
                  <a:lnTo>
                    <a:pt x="112868" y="1023771"/>
                  </a:lnTo>
                  <a:cubicBezTo>
                    <a:pt x="82934" y="1023771"/>
                    <a:pt x="54225" y="1011880"/>
                    <a:pt x="33058" y="990713"/>
                  </a:cubicBezTo>
                  <a:cubicBezTo>
                    <a:pt x="11891" y="969546"/>
                    <a:pt x="0" y="940838"/>
                    <a:pt x="0" y="910903"/>
                  </a:cubicBezTo>
                  <a:lnTo>
                    <a:pt x="0" y="112868"/>
                  </a:lnTo>
                  <a:cubicBezTo>
                    <a:pt x="0" y="82934"/>
                    <a:pt x="11891" y="54225"/>
                    <a:pt x="33058" y="33058"/>
                  </a:cubicBezTo>
                  <a:cubicBezTo>
                    <a:pt x="54225" y="11891"/>
                    <a:pt x="82934" y="0"/>
                    <a:pt x="11286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3" name="TextBox 13"/>
            <p:cNvSpPr txBox="1"/>
            <p:nvPr/>
          </p:nvSpPr>
          <p:spPr>
            <a:xfrm>
              <a:off x="0" y="-28575"/>
              <a:ext cx="921341" cy="1052346"/>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11421327" y="4231102"/>
            <a:ext cx="3498216" cy="3887132"/>
            <a:chOff x="0" y="0"/>
            <a:chExt cx="921341" cy="1023771"/>
          </a:xfrm>
        </p:grpSpPr>
        <p:sp>
          <p:nvSpPr>
            <p:cNvPr id="15" name="Freeform 15"/>
            <p:cNvSpPr/>
            <p:nvPr/>
          </p:nvSpPr>
          <p:spPr>
            <a:xfrm>
              <a:off x="0" y="0"/>
              <a:ext cx="921341" cy="1023771"/>
            </a:xfrm>
            <a:custGeom>
              <a:avLst/>
              <a:gdLst/>
              <a:ahLst/>
              <a:cxnLst/>
              <a:rect l="l" t="t" r="r" b="b"/>
              <a:pathLst>
                <a:path w="921341" h="1023771">
                  <a:moveTo>
                    <a:pt x="112868" y="0"/>
                  </a:moveTo>
                  <a:lnTo>
                    <a:pt x="808472" y="0"/>
                  </a:lnTo>
                  <a:cubicBezTo>
                    <a:pt x="838407" y="0"/>
                    <a:pt x="867115" y="11891"/>
                    <a:pt x="888282" y="33058"/>
                  </a:cubicBezTo>
                  <a:cubicBezTo>
                    <a:pt x="909449" y="54225"/>
                    <a:pt x="921341" y="82934"/>
                    <a:pt x="921341" y="112868"/>
                  </a:cubicBezTo>
                  <a:lnTo>
                    <a:pt x="921341" y="910903"/>
                  </a:lnTo>
                  <a:cubicBezTo>
                    <a:pt x="921341" y="940838"/>
                    <a:pt x="909449" y="969546"/>
                    <a:pt x="888282" y="990713"/>
                  </a:cubicBezTo>
                  <a:cubicBezTo>
                    <a:pt x="867115" y="1011880"/>
                    <a:pt x="838407" y="1023771"/>
                    <a:pt x="808472" y="1023771"/>
                  </a:cubicBezTo>
                  <a:lnTo>
                    <a:pt x="112868" y="1023771"/>
                  </a:lnTo>
                  <a:cubicBezTo>
                    <a:pt x="82934" y="1023771"/>
                    <a:pt x="54225" y="1011880"/>
                    <a:pt x="33058" y="990713"/>
                  </a:cubicBezTo>
                  <a:cubicBezTo>
                    <a:pt x="11891" y="969546"/>
                    <a:pt x="0" y="940838"/>
                    <a:pt x="0" y="910903"/>
                  </a:cubicBezTo>
                  <a:lnTo>
                    <a:pt x="0" y="112868"/>
                  </a:lnTo>
                  <a:cubicBezTo>
                    <a:pt x="0" y="82934"/>
                    <a:pt x="11891" y="54225"/>
                    <a:pt x="33058" y="33058"/>
                  </a:cubicBezTo>
                  <a:cubicBezTo>
                    <a:pt x="54225" y="11891"/>
                    <a:pt x="82934" y="0"/>
                    <a:pt x="11286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6" name="TextBox 16"/>
            <p:cNvSpPr txBox="1"/>
            <p:nvPr/>
          </p:nvSpPr>
          <p:spPr>
            <a:xfrm>
              <a:off x="0" y="-28575"/>
              <a:ext cx="921341" cy="1052346"/>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8068590" y="5545681"/>
            <a:ext cx="2150820" cy="1047750"/>
          </a:xfrm>
          <a:prstGeom prst="rect">
            <a:avLst/>
          </a:prstGeom>
        </p:spPr>
        <p:txBody>
          <a:bodyPr lIns="0" tIns="0" rIns="0" bIns="0" rtlCol="0" anchor="t">
            <a:spAutoFit/>
          </a:bodyPr>
          <a:lstStyle/>
          <a:p>
            <a:pPr algn="ctr">
              <a:lnSpc>
                <a:spcPts val="4200"/>
              </a:lnSpc>
              <a:spcBef>
                <a:spcPct val="0"/>
              </a:spcBef>
            </a:pPr>
            <a:r>
              <a:rPr lang="en-US" sz="3000" b="1">
                <a:solidFill>
                  <a:srgbClr val="FFFFFF">
                    <a:alpha val="14902"/>
                  </a:srgbClr>
                </a:solidFill>
                <a:latin typeface="Open Sans Bold"/>
                <a:ea typeface="Open Sans Bold"/>
                <a:cs typeface="Open Sans Bold"/>
                <a:sym typeface="Open Sans Bold"/>
              </a:rPr>
              <a:t>Weighted Graph</a:t>
            </a:r>
          </a:p>
        </p:txBody>
      </p:sp>
      <p:sp>
        <p:nvSpPr>
          <p:cNvPr id="18" name="TextBox 18"/>
          <p:cNvSpPr txBox="1"/>
          <p:nvPr/>
        </p:nvSpPr>
        <p:spPr>
          <a:xfrm>
            <a:off x="3903067" y="5545681"/>
            <a:ext cx="2372728" cy="1047750"/>
          </a:xfrm>
          <a:prstGeom prst="rect">
            <a:avLst/>
          </a:prstGeom>
        </p:spPr>
        <p:txBody>
          <a:bodyPr lIns="0" tIns="0" rIns="0" bIns="0" rtlCol="0" anchor="t">
            <a:spAutoFit/>
          </a:bodyPr>
          <a:lstStyle/>
          <a:p>
            <a:pPr algn="ctr">
              <a:lnSpc>
                <a:spcPts val="4200"/>
              </a:lnSpc>
              <a:spcBef>
                <a:spcPct val="0"/>
              </a:spcBef>
            </a:pPr>
            <a:r>
              <a:rPr lang="en-US" sz="3000" b="1">
                <a:solidFill>
                  <a:srgbClr val="FFFFFF">
                    <a:alpha val="14902"/>
                  </a:srgbClr>
                </a:solidFill>
                <a:latin typeface="Open Sans Bold"/>
                <a:ea typeface="Open Sans Bold"/>
                <a:cs typeface="Open Sans Bold"/>
                <a:sym typeface="Open Sans Bold"/>
              </a:rPr>
              <a:t>Unweighted Graph</a:t>
            </a:r>
          </a:p>
        </p:txBody>
      </p:sp>
      <p:sp>
        <p:nvSpPr>
          <p:cNvPr id="19" name="TextBox 19"/>
          <p:cNvSpPr txBox="1"/>
          <p:nvPr/>
        </p:nvSpPr>
        <p:spPr>
          <a:xfrm>
            <a:off x="12095025" y="5012281"/>
            <a:ext cx="2150820" cy="2114550"/>
          </a:xfrm>
          <a:prstGeom prst="rect">
            <a:avLst/>
          </a:prstGeom>
        </p:spPr>
        <p:txBody>
          <a:bodyPr lIns="0" tIns="0" rIns="0" bIns="0" rtlCol="0" anchor="t">
            <a:spAutoFit/>
          </a:bodyPr>
          <a:lstStyle/>
          <a:p>
            <a:pPr algn="ctr">
              <a:lnSpc>
                <a:spcPts val="4200"/>
              </a:lnSpc>
              <a:spcBef>
                <a:spcPct val="0"/>
              </a:spcBef>
            </a:pPr>
            <a:r>
              <a:rPr lang="en-US" sz="3000" b="1">
                <a:solidFill>
                  <a:srgbClr val="FFFFFF"/>
                </a:solidFill>
                <a:latin typeface="Open Sans Bold"/>
                <a:ea typeface="Open Sans Bold"/>
                <a:cs typeface="Open Sans Bold"/>
                <a:sym typeface="Open Sans Bold"/>
              </a:rPr>
              <a:t>Weighted and Directed Graph</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23.10 Graphs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Freeform 7"/>
          <p:cNvSpPr/>
          <p:nvPr/>
        </p:nvSpPr>
        <p:spPr>
          <a:xfrm>
            <a:off x="1519149" y="4381702"/>
            <a:ext cx="946847" cy="946847"/>
          </a:xfrm>
          <a:custGeom>
            <a:avLst/>
            <a:gdLst/>
            <a:ahLst/>
            <a:cxnLst/>
            <a:rect l="l" t="t" r="r" b="b"/>
            <a:pathLst>
              <a:path w="946847" h="946847">
                <a:moveTo>
                  <a:pt x="0" y="0"/>
                </a:moveTo>
                <a:lnTo>
                  <a:pt x="946846" y="0"/>
                </a:lnTo>
                <a:lnTo>
                  <a:pt x="946846"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8" name="Freeform 8"/>
          <p:cNvSpPr/>
          <p:nvPr/>
        </p:nvSpPr>
        <p:spPr>
          <a:xfrm>
            <a:off x="1519149" y="6391114"/>
            <a:ext cx="946847" cy="946847"/>
          </a:xfrm>
          <a:custGeom>
            <a:avLst/>
            <a:gdLst/>
            <a:ahLst/>
            <a:cxnLst/>
            <a:rect l="l" t="t" r="r" b="b"/>
            <a:pathLst>
              <a:path w="946847" h="946847">
                <a:moveTo>
                  <a:pt x="0" y="0"/>
                </a:moveTo>
                <a:lnTo>
                  <a:pt x="946846" y="0"/>
                </a:lnTo>
                <a:lnTo>
                  <a:pt x="946846"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a:off x="4104517" y="4381702"/>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0" name="Freeform 10"/>
          <p:cNvSpPr/>
          <p:nvPr/>
        </p:nvSpPr>
        <p:spPr>
          <a:xfrm>
            <a:off x="4104517" y="6391114"/>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1" name="Freeform 11"/>
          <p:cNvSpPr/>
          <p:nvPr/>
        </p:nvSpPr>
        <p:spPr>
          <a:xfrm>
            <a:off x="6785835" y="4381702"/>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Freeform 12"/>
          <p:cNvSpPr/>
          <p:nvPr/>
        </p:nvSpPr>
        <p:spPr>
          <a:xfrm>
            <a:off x="6785835" y="6391114"/>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13" name="Table 13"/>
          <p:cNvGraphicFramePr>
            <a:graphicFrameLocks noGrp="1"/>
          </p:cNvGraphicFramePr>
          <p:nvPr/>
        </p:nvGraphicFramePr>
        <p:xfrm>
          <a:off x="9466232" y="3175001"/>
          <a:ext cx="7901672" cy="6181725"/>
        </p:xfrm>
        <a:graphic>
          <a:graphicData uri="http://schemas.openxmlformats.org/drawingml/2006/table">
            <a:tbl>
              <a:tblPr/>
              <a:tblGrid>
                <a:gridCol w="1128810">
                  <a:extLst>
                    <a:ext uri="{9D8B030D-6E8A-4147-A177-3AD203B41FA5}">
                      <a16:colId xmlns:a16="http://schemas.microsoft.com/office/drawing/2014/main" val="20000"/>
                    </a:ext>
                  </a:extLst>
                </a:gridCol>
                <a:gridCol w="1128810">
                  <a:extLst>
                    <a:ext uri="{9D8B030D-6E8A-4147-A177-3AD203B41FA5}">
                      <a16:colId xmlns:a16="http://schemas.microsoft.com/office/drawing/2014/main" val="20001"/>
                    </a:ext>
                  </a:extLst>
                </a:gridCol>
                <a:gridCol w="1128810">
                  <a:extLst>
                    <a:ext uri="{9D8B030D-6E8A-4147-A177-3AD203B41FA5}">
                      <a16:colId xmlns:a16="http://schemas.microsoft.com/office/drawing/2014/main" val="20002"/>
                    </a:ext>
                  </a:extLst>
                </a:gridCol>
                <a:gridCol w="1128810">
                  <a:extLst>
                    <a:ext uri="{9D8B030D-6E8A-4147-A177-3AD203B41FA5}">
                      <a16:colId xmlns:a16="http://schemas.microsoft.com/office/drawing/2014/main" val="20003"/>
                    </a:ext>
                  </a:extLst>
                </a:gridCol>
                <a:gridCol w="1128810">
                  <a:extLst>
                    <a:ext uri="{9D8B030D-6E8A-4147-A177-3AD203B41FA5}">
                      <a16:colId xmlns:a16="http://schemas.microsoft.com/office/drawing/2014/main" val="20004"/>
                    </a:ext>
                  </a:extLst>
                </a:gridCol>
                <a:gridCol w="1128810">
                  <a:extLst>
                    <a:ext uri="{9D8B030D-6E8A-4147-A177-3AD203B41FA5}">
                      <a16:colId xmlns:a16="http://schemas.microsoft.com/office/drawing/2014/main" val="20005"/>
                    </a:ext>
                  </a:extLst>
                </a:gridCol>
                <a:gridCol w="1128810">
                  <a:extLst>
                    <a:ext uri="{9D8B030D-6E8A-4147-A177-3AD203B41FA5}">
                      <a16:colId xmlns:a16="http://schemas.microsoft.com/office/drawing/2014/main" val="20006"/>
                    </a:ext>
                  </a:extLst>
                </a:gridCol>
              </a:tblGrid>
              <a:tr h="853055">
                <a:tc>
                  <a:txBody>
                    <a:bodyPr/>
                    <a:lstStyle/>
                    <a:p>
                      <a:pPr algn="ctr">
                        <a:lnSpc>
                          <a:spcPts val="1707"/>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26"/>
                        </a:lnSpc>
                        <a:defRPr/>
                      </a:pPr>
                      <a:r>
                        <a:rPr lang="en-US" sz="1519" b="1">
                          <a:solidFill>
                            <a:srgbClr val="000000"/>
                          </a:solidFill>
                          <a:latin typeface="Open Sans Bold"/>
                          <a:ea typeface="Open Sans Bold"/>
                          <a:cs typeface="Open Sans Bold"/>
                          <a:sym typeface="Open Sans Bold"/>
                        </a:rPr>
                        <a:t>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888112">
                <a:tc>
                  <a:txBody>
                    <a:bodyPr/>
                    <a:lstStyle/>
                    <a:p>
                      <a:pPr algn="ctr">
                        <a:lnSpc>
                          <a:spcPts val="2126"/>
                        </a:lnSpc>
                        <a:defRPr/>
                      </a:pPr>
                      <a:r>
                        <a:rPr lang="en-US" sz="1519" b="1">
                          <a:solidFill>
                            <a:srgbClr val="000000"/>
                          </a:solidFill>
                          <a:latin typeface="Open Sans Bold"/>
                          <a:ea typeface="Open Sans Bold"/>
                          <a:cs typeface="Open Sans Bold"/>
                          <a:sym typeface="Open Sans Bold"/>
                        </a:rPr>
                        <a:t>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sp>
        <p:nvSpPr>
          <p:cNvPr id="14" name="TextBox 14"/>
          <p:cNvSpPr txBox="1"/>
          <p:nvPr/>
        </p:nvSpPr>
        <p:spPr>
          <a:xfrm>
            <a:off x="384809" y="1938701"/>
            <a:ext cx="509111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Weighted Graph</a:t>
            </a:r>
          </a:p>
        </p:txBody>
      </p:sp>
      <p:sp>
        <p:nvSpPr>
          <p:cNvPr id="15" name="TextBox 15"/>
          <p:cNvSpPr txBox="1"/>
          <p:nvPr/>
        </p:nvSpPr>
        <p:spPr>
          <a:xfrm>
            <a:off x="1836233" y="4442926"/>
            <a:ext cx="31267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A</a:t>
            </a:r>
          </a:p>
        </p:txBody>
      </p:sp>
      <p:sp>
        <p:nvSpPr>
          <p:cNvPr id="16" name="TextBox 16"/>
          <p:cNvSpPr txBox="1"/>
          <p:nvPr/>
        </p:nvSpPr>
        <p:spPr>
          <a:xfrm>
            <a:off x="4421321" y="4442926"/>
            <a:ext cx="313239"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B</a:t>
            </a:r>
          </a:p>
        </p:txBody>
      </p:sp>
      <p:sp>
        <p:nvSpPr>
          <p:cNvPr id="17" name="TextBox 17"/>
          <p:cNvSpPr txBox="1"/>
          <p:nvPr/>
        </p:nvSpPr>
        <p:spPr>
          <a:xfrm>
            <a:off x="7098839" y="4442926"/>
            <a:ext cx="290621"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C</a:t>
            </a:r>
          </a:p>
        </p:txBody>
      </p:sp>
      <p:sp>
        <p:nvSpPr>
          <p:cNvPr id="18" name="TextBox 18"/>
          <p:cNvSpPr txBox="1"/>
          <p:nvPr/>
        </p:nvSpPr>
        <p:spPr>
          <a:xfrm>
            <a:off x="1825206" y="6459124"/>
            <a:ext cx="334733"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D</a:t>
            </a:r>
          </a:p>
        </p:txBody>
      </p:sp>
      <p:sp>
        <p:nvSpPr>
          <p:cNvPr id="19" name="TextBox 19"/>
          <p:cNvSpPr txBox="1"/>
          <p:nvPr/>
        </p:nvSpPr>
        <p:spPr>
          <a:xfrm>
            <a:off x="4438424" y="6459124"/>
            <a:ext cx="279032"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E</a:t>
            </a:r>
          </a:p>
        </p:txBody>
      </p:sp>
      <p:sp>
        <p:nvSpPr>
          <p:cNvPr id="20" name="TextBox 20"/>
          <p:cNvSpPr txBox="1"/>
          <p:nvPr/>
        </p:nvSpPr>
        <p:spPr>
          <a:xfrm>
            <a:off x="7131315" y="6475597"/>
            <a:ext cx="25588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F</a:t>
            </a:r>
          </a:p>
        </p:txBody>
      </p:sp>
      <p:sp>
        <p:nvSpPr>
          <p:cNvPr id="21" name="TextBox 21"/>
          <p:cNvSpPr txBox="1"/>
          <p:nvPr/>
        </p:nvSpPr>
        <p:spPr>
          <a:xfrm>
            <a:off x="9960902" y="2599101"/>
            <a:ext cx="6912331"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adjacency matrix</a:t>
            </a:r>
          </a:p>
        </p:txBody>
      </p:sp>
      <p:sp>
        <p:nvSpPr>
          <p:cNvPr id="22" name="TextBox 22"/>
          <p:cNvSpPr txBox="1"/>
          <p:nvPr/>
        </p:nvSpPr>
        <p:spPr>
          <a:xfrm>
            <a:off x="3221284" y="3827826"/>
            <a:ext cx="207690"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3</a:t>
            </a:r>
          </a:p>
        </p:txBody>
      </p:sp>
      <p:sp>
        <p:nvSpPr>
          <p:cNvPr id="23" name="TextBox 23"/>
          <p:cNvSpPr txBox="1"/>
          <p:nvPr/>
        </p:nvSpPr>
        <p:spPr>
          <a:xfrm>
            <a:off x="2988443" y="5473467"/>
            <a:ext cx="23284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4</a:t>
            </a:r>
          </a:p>
        </p:txBody>
      </p:sp>
      <p:sp>
        <p:nvSpPr>
          <p:cNvPr id="24" name="AutoShape 24"/>
          <p:cNvSpPr/>
          <p:nvPr/>
        </p:nvSpPr>
        <p:spPr>
          <a:xfrm flipH="1">
            <a:off x="2758990" y="4504839"/>
            <a:ext cx="1114021" cy="0"/>
          </a:xfrm>
          <a:prstGeom prst="line">
            <a:avLst/>
          </a:prstGeom>
          <a:ln w="28575" cap="flat">
            <a:solidFill>
              <a:srgbClr val="000000"/>
            </a:solidFill>
            <a:prstDash val="solid"/>
            <a:headEnd type="arrow" w="med" len="sm"/>
            <a:tailEnd type="none" w="sm" len="sm"/>
          </a:ln>
        </p:spPr>
        <p:txBody>
          <a:bodyPr/>
          <a:lstStyle/>
          <a:p>
            <a:endParaRPr lang="en-PH"/>
          </a:p>
        </p:txBody>
      </p:sp>
      <p:sp>
        <p:nvSpPr>
          <p:cNvPr id="25" name="AutoShape 25"/>
          <p:cNvSpPr/>
          <p:nvPr/>
        </p:nvSpPr>
        <p:spPr>
          <a:xfrm flipH="1">
            <a:off x="2771170" y="5191842"/>
            <a:ext cx="1114021"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26" name="TextBox 26"/>
          <p:cNvSpPr txBox="1"/>
          <p:nvPr/>
        </p:nvSpPr>
        <p:spPr>
          <a:xfrm>
            <a:off x="3224335" y="4613222"/>
            <a:ext cx="207690"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3</a:t>
            </a:r>
          </a:p>
        </p:txBody>
      </p:sp>
      <p:sp>
        <p:nvSpPr>
          <p:cNvPr id="27" name="TextBox 27"/>
          <p:cNvSpPr txBox="1"/>
          <p:nvPr/>
        </p:nvSpPr>
        <p:spPr>
          <a:xfrm>
            <a:off x="5817794" y="3801400"/>
            <a:ext cx="207690"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3</a:t>
            </a:r>
          </a:p>
        </p:txBody>
      </p:sp>
      <p:sp>
        <p:nvSpPr>
          <p:cNvPr id="28" name="AutoShape 28"/>
          <p:cNvSpPr/>
          <p:nvPr/>
        </p:nvSpPr>
        <p:spPr>
          <a:xfrm flipH="1">
            <a:off x="5355499" y="4478413"/>
            <a:ext cx="1114021" cy="0"/>
          </a:xfrm>
          <a:prstGeom prst="line">
            <a:avLst/>
          </a:prstGeom>
          <a:ln w="28575" cap="flat">
            <a:solidFill>
              <a:srgbClr val="000000"/>
            </a:solidFill>
            <a:prstDash val="solid"/>
            <a:headEnd type="arrow" w="med" len="sm"/>
            <a:tailEnd type="none" w="sm" len="sm"/>
          </a:ln>
        </p:spPr>
        <p:txBody>
          <a:bodyPr/>
          <a:lstStyle/>
          <a:p>
            <a:endParaRPr lang="en-PH"/>
          </a:p>
        </p:txBody>
      </p:sp>
      <p:sp>
        <p:nvSpPr>
          <p:cNvPr id="29" name="AutoShape 29"/>
          <p:cNvSpPr/>
          <p:nvPr/>
        </p:nvSpPr>
        <p:spPr>
          <a:xfrm flipH="1">
            <a:off x="5367679" y="5165415"/>
            <a:ext cx="1114021"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30" name="TextBox 30"/>
          <p:cNvSpPr txBox="1"/>
          <p:nvPr/>
        </p:nvSpPr>
        <p:spPr>
          <a:xfrm>
            <a:off x="5820845" y="4586795"/>
            <a:ext cx="207690"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3</a:t>
            </a:r>
          </a:p>
        </p:txBody>
      </p:sp>
      <p:sp>
        <p:nvSpPr>
          <p:cNvPr id="31" name="AutoShape 31"/>
          <p:cNvSpPr/>
          <p:nvPr/>
        </p:nvSpPr>
        <p:spPr>
          <a:xfrm flipH="1" flipV="1">
            <a:off x="2293684" y="5389900"/>
            <a:ext cx="14272" cy="1001010"/>
          </a:xfrm>
          <a:prstGeom prst="line">
            <a:avLst/>
          </a:prstGeom>
          <a:ln w="28575" cap="flat">
            <a:solidFill>
              <a:srgbClr val="000000"/>
            </a:solidFill>
            <a:prstDash val="solid"/>
            <a:headEnd type="none" w="sm" len="sm"/>
            <a:tailEnd type="arrow" w="med" len="sm"/>
          </a:ln>
        </p:spPr>
        <p:txBody>
          <a:bodyPr/>
          <a:lstStyle/>
          <a:p>
            <a:endParaRPr lang="en-PH"/>
          </a:p>
        </p:txBody>
      </p:sp>
      <p:sp>
        <p:nvSpPr>
          <p:cNvPr id="32" name="AutoShape 32"/>
          <p:cNvSpPr/>
          <p:nvPr/>
        </p:nvSpPr>
        <p:spPr>
          <a:xfrm flipV="1">
            <a:off x="1784591" y="5389900"/>
            <a:ext cx="0" cy="936256"/>
          </a:xfrm>
          <a:prstGeom prst="line">
            <a:avLst/>
          </a:prstGeom>
          <a:ln w="28575" cap="flat">
            <a:solidFill>
              <a:srgbClr val="000000"/>
            </a:solidFill>
            <a:prstDash val="solid"/>
            <a:headEnd type="arrow" w="med" len="sm"/>
            <a:tailEnd type="none" w="sm" len="sm"/>
          </a:ln>
        </p:spPr>
        <p:txBody>
          <a:bodyPr/>
          <a:lstStyle/>
          <a:p>
            <a:endParaRPr lang="en-PH"/>
          </a:p>
        </p:txBody>
      </p:sp>
      <p:sp>
        <p:nvSpPr>
          <p:cNvPr id="33" name="TextBox 33"/>
          <p:cNvSpPr txBox="1"/>
          <p:nvPr/>
        </p:nvSpPr>
        <p:spPr>
          <a:xfrm>
            <a:off x="1480779" y="5609923"/>
            <a:ext cx="207841" cy="513864"/>
          </a:xfrm>
          <a:prstGeom prst="rect">
            <a:avLst/>
          </a:prstGeom>
        </p:spPr>
        <p:txBody>
          <a:bodyPr lIns="0" tIns="0" rIns="0" bIns="0" rtlCol="0" anchor="t">
            <a:spAutoFit/>
          </a:bodyPr>
          <a:lstStyle/>
          <a:p>
            <a:pPr algn="ctr">
              <a:lnSpc>
                <a:spcPts val="4195"/>
              </a:lnSpc>
            </a:pPr>
            <a:r>
              <a:rPr lang="en-US" sz="2996">
                <a:solidFill>
                  <a:srgbClr val="000000"/>
                </a:solidFill>
                <a:latin typeface="Alatsi"/>
                <a:ea typeface="Alatsi"/>
                <a:cs typeface="Alatsi"/>
                <a:sym typeface="Alatsi"/>
              </a:rPr>
              <a:t>5</a:t>
            </a:r>
          </a:p>
        </p:txBody>
      </p:sp>
      <p:sp>
        <p:nvSpPr>
          <p:cNvPr id="34" name="TextBox 34"/>
          <p:cNvSpPr txBox="1"/>
          <p:nvPr/>
        </p:nvSpPr>
        <p:spPr>
          <a:xfrm>
            <a:off x="1997634" y="5609923"/>
            <a:ext cx="207841" cy="513864"/>
          </a:xfrm>
          <a:prstGeom prst="rect">
            <a:avLst/>
          </a:prstGeom>
        </p:spPr>
        <p:txBody>
          <a:bodyPr lIns="0" tIns="0" rIns="0" bIns="0" rtlCol="0" anchor="t">
            <a:spAutoFit/>
          </a:bodyPr>
          <a:lstStyle/>
          <a:p>
            <a:pPr algn="ctr">
              <a:lnSpc>
                <a:spcPts val="4195"/>
              </a:lnSpc>
            </a:pPr>
            <a:r>
              <a:rPr lang="en-US" sz="2996">
                <a:solidFill>
                  <a:srgbClr val="000000"/>
                </a:solidFill>
                <a:latin typeface="Alatsi"/>
                <a:ea typeface="Alatsi"/>
                <a:cs typeface="Alatsi"/>
                <a:sym typeface="Alatsi"/>
              </a:rPr>
              <a:t>5</a:t>
            </a:r>
          </a:p>
        </p:txBody>
      </p:sp>
      <p:sp>
        <p:nvSpPr>
          <p:cNvPr id="35" name="AutoShape 35"/>
          <p:cNvSpPr/>
          <p:nvPr/>
        </p:nvSpPr>
        <p:spPr>
          <a:xfrm flipH="1">
            <a:off x="2768119" y="6781214"/>
            <a:ext cx="1114021"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36" name="TextBox 36"/>
          <p:cNvSpPr txBox="1"/>
          <p:nvPr/>
        </p:nvSpPr>
        <p:spPr>
          <a:xfrm>
            <a:off x="3234629" y="6217996"/>
            <a:ext cx="21379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2</a:t>
            </a:r>
          </a:p>
        </p:txBody>
      </p:sp>
      <p:sp>
        <p:nvSpPr>
          <p:cNvPr id="37" name="AutoShape 37"/>
          <p:cNvSpPr/>
          <p:nvPr/>
        </p:nvSpPr>
        <p:spPr>
          <a:xfrm flipH="1">
            <a:off x="2768119" y="7306070"/>
            <a:ext cx="1114021" cy="0"/>
          </a:xfrm>
          <a:prstGeom prst="line">
            <a:avLst/>
          </a:prstGeom>
          <a:ln w="28575" cap="flat">
            <a:solidFill>
              <a:srgbClr val="000000"/>
            </a:solidFill>
            <a:prstDash val="solid"/>
            <a:headEnd type="arrow" w="med" len="sm"/>
            <a:tailEnd type="none" w="sm" len="sm"/>
          </a:ln>
        </p:spPr>
        <p:txBody>
          <a:bodyPr/>
          <a:lstStyle/>
          <a:p>
            <a:endParaRPr lang="en-PH"/>
          </a:p>
        </p:txBody>
      </p:sp>
      <p:sp>
        <p:nvSpPr>
          <p:cNvPr id="38" name="TextBox 38"/>
          <p:cNvSpPr txBox="1"/>
          <p:nvPr/>
        </p:nvSpPr>
        <p:spPr>
          <a:xfrm>
            <a:off x="3225104" y="6791720"/>
            <a:ext cx="23284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4</a:t>
            </a:r>
          </a:p>
        </p:txBody>
      </p:sp>
      <p:sp>
        <p:nvSpPr>
          <p:cNvPr id="39" name="AutoShape 39"/>
          <p:cNvSpPr/>
          <p:nvPr/>
        </p:nvSpPr>
        <p:spPr>
          <a:xfrm flipH="1">
            <a:off x="2578861" y="5598192"/>
            <a:ext cx="1311535" cy="779251"/>
          </a:xfrm>
          <a:prstGeom prst="line">
            <a:avLst/>
          </a:prstGeom>
          <a:ln w="28575" cap="flat">
            <a:solidFill>
              <a:srgbClr val="000000"/>
            </a:solidFill>
            <a:prstDash val="solid"/>
            <a:headEnd type="arrow" w="med" len="sm"/>
            <a:tailEnd type="none" w="sm" len="sm"/>
          </a:ln>
        </p:spPr>
        <p:txBody>
          <a:bodyPr/>
          <a:lstStyle/>
          <a:p>
            <a:endParaRPr lang="en-PH"/>
          </a:p>
        </p:txBody>
      </p:sp>
      <p:sp>
        <p:nvSpPr>
          <p:cNvPr id="40" name="AutoShape 40"/>
          <p:cNvSpPr/>
          <p:nvPr/>
        </p:nvSpPr>
        <p:spPr>
          <a:xfrm flipH="1" flipV="1">
            <a:off x="4874306" y="5388632"/>
            <a:ext cx="14288" cy="1002075"/>
          </a:xfrm>
          <a:prstGeom prst="line">
            <a:avLst/>
          </a:prstGeom>
          <a:ln w="28575" cap="flat">
            <a:solidFill>
              <a:srgbClr val="000000"/>
            </a:solidFill>
            <a:prstDash val="solid"/>
            <a:headEnd type="none" w="sm" len="sm"/>
            <a:tailEnd type="arrow" w="med" len="sm"/>
          </a:ln>
        </p:spPr>
        <p:txBody>
          <a:bodyPr/>
          <a:lstStyle/>
          <a:p>
            <a:endParaRPr lang="en-PH"/>
          </a:p>
        </p:txBody>
      </p:sp>
      <p:sp>
        <p:nvSpPr>
          <p:cNvPr id="41" name="AutoShape 41"/>
          <p:cNvSpPr/>
          <p:nvPr/>
        </p:nvSpPr>
        <p:spPr>
          <a:xfrm flipV="1">
            <a:off x="4449480" y="5430899"/>
            <a:ext cx="0" cy="937252"/>
          </a:xfrm>
          <a:prstGeom prst="line">
            <a:avLst/>
          </a:prstGeom>
          <a:ln w="28575" cap="flat">
            <a:solidFill>
              <a:srgbClr val="000000"/>
            </a:solidFill>
            <a:prstDash val="solid"/>
            <a:headEnd type="arrow" w="med" len="sm"/>
            <a:tailEnd type="none" w="sm" len="sm"/>
          </a:ln>
        </p:spPr>
        <p:txBody>
          <a:bodyPr/>
          <a:lstStyle/>
          <a:p>
            <a:endParaRPr lang="en-PH"/>
          </a:p>
        </p:txBody>
      </p:sp>
      <p:sp>
        <p:nvSpPr>
          <p:cNvPr id="42" name="TextBox 42"/>
          <p:cNvSpPr txBox="1"/>
          <p:nvPr/>
        </p:nvSpPr>
        <p:spPr>
          <a:xfrm>
            <a:off x="4132954" y="5651217"/>
            <a:ext cx="23284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4</a:t>
            </a:r>
          </a:p>
        </p:txBody>
      </p:sp>
      <p:sp>
        <p:nvSpPr>
          <p:cNvPr id="43" name="TextBox 43"/>
          <p:cNvSpPr txBox="1"/>
          <p:nvPr/>
        </p:nvSpPr>
        <p:spPr>
          <a:xfrm>
            <a:off x="4565550" y="5608950"/>
            <a:ext cx="23284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4</a:t>
            </a:r>
          </a:p>
        </p:txBody>
      </p:sp>
      <p:sp>
        <p:nvSpPr>
          <p:cNvPr id="44" name="AutoShape 44"/>
          <p:cNvSpPr/>
          <p:nvPr/>
        </p:nvSpPr>
        <p:spPr>
          <a:xfrm flipH="1">
            <a:off x="5367679" y="6714471"/>
            <a:ext cx="1114021"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45" name="TextBox 45"/>
          <p:cNvSpPr txBox="1"/>
          <p:nvPr/>
        </p:nvSpPr>
        <p:spPr>
          <a:xfrm>
            <a:off x="5834189" y="6151253"/>
            <a:ext cx="21379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2</a:t>
            </a:r>
          </a:p>
        </p:txBody>
      </p:sp>
      <p:sp>
        <p:nvSpPr>
          <p:cNvPr id="46" name="AutoShape 46"/>
          <p:cNvSpPr/>
          <p:nvPr/>
        </p:nvSpPr>
        <p:spPr>
          <a:xfrm flipH="1">
            <a:off x="5367679" y="7239327"/>
            <a:ext cx="1114021" cy="0"/>
          </a:xfrm>
          <a:prstGeom prst="line">
            <a:avLst/>
          </a:prstGeom>
          <a:ln w="28575" cap="flat">
            <a:solidFill>
              <a:srgbClr val="000000"/>
            </a:solidFill>
            <a:prstDash val="solid"/>
            <a:headEnd type="arrow" w="med" len="sm"/>
            <a:tailEnd type="none" w="sm" len="sm"/>
          </a:ln>
        </p:spPr>
        <p:txBody>
          <a:bodyPr/>
          <a:lstStyle/>
          <a:p>
            <a:endParaRPr lang="en-PH"/>
          </a:p>
        </p:txBody>
      </p:sp>
      <p:sp>
        <p:nvSpPr>
          <p:cNvPr id="47" name="TextBox 47"/>
          <p:cNvSpPr txBox="1"/>
          <p:nvPr/>
        </p:nvSpPr>
        <p:spPr>
          <a:xfrm>
            <a:off x="5837240" y="6724977"/>
            <a:ext cx="207690"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3</a:t>
            </a:r>
          </a:p>
        </p:txBody>
      </p:sp>
      <p:sp>
        <p:nvSpPr>
          <p:cNvPr id="48" name="AutoShape 48"/>
          <p:cNvSpPr/>
          <p:nvPr/>
        </p:nvSpPr>
        <p:spPr>
          <a:xfrm flipH="1" flipV="1">
            <a:off x="7527187" y="5365872"/>
            <a:ext cx="14288" cy="1002075"/>
          </a:xfrm>
          <a:prstGeom prst="line">
            <a:avLst/>
          </a:prstGeom>
          <a:ln w="28575" cap="flat">
            <a:solidFill>
              <a:srgbClr val="000000"/>
            </a:solidFill>
            <a:prstDash val="solid"/>
            <a:headEnd type="none" w="sm" len="sm"/>
            <a:tailEnd type="arrow" w="med" len="sm"/>
          </a:ln>
        </p:spPr>
        <p:txBody>
          <a:bodyPr/>
          <a:lstStyle/>
          <a:p>
            <a:endParaRPr lang="en-PH"/>
          </a:p>
        </p:txBody>
      </p:sp>
      <p:sp>
        <p:nvSpPr>
          <p:cNvPr id="49" name="AutoShape 49"/>
          <p:cNvSpPr/>
          <p:nvPr/>
        </p:nvSpPr>
        <p:spPr>
          <a:xfrm flipV="1">
            <a:off x="7102361" y="5408139"/>
            <a:ext cx="0" cy="937252"/>
          </a:xfrm>
          <a:prstGeom prst="line">
            <a:avLst/>
          </a:prstGeom>
          <a:ln w="28575" cap="flat">
            <a:solidFill>
              <a:srgbClr val="000000"/>
            </a:solidFill>
            <a:prstDash val="solid"/>
            <a:headEnd type="arrow" w="med" len="sm"/>
            <a:tailEnd type="none" w="sm" len="sm"/>
          </a:ln>
        </p:spPr>
        <p:txBody>
          <a:bodyPr/>
          <a:lstStyle/>
          <a:p>
            <a:endParaRPr lang="en-PH"/>
          </a:p>
        </p:txBody>
      </p:sp>
      <p:sp>
        <p:nvSpPr>
          <p:cNvPr id="50" name="TextBox 50"/>
          <p:cNvSpPr txBox="1"/>
          <p:nvPr/>
        </p:nvSpPr>
        <p:spPr>
          <a:xfrm>
            <a:off x="6813708" y="5574081"/>
            <a:ext cx="207690"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3</a:t>
            </a:r>
          </a:p>
        </p:txBody>
      </p:sp>
      <p:sp>
        <p:nvSpPr>
          <p:cNvPr id="51" name="TextBox 51"/>
          <p:cNvSpPr txBox="1"/>
          <p:nvPr/>
        </p:nvSpPr>
        <p:spPr>
          <a:xfrm>
            <a:off x="7227956" y="5586190"/>
            <a:ext cx="21379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2</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23.10 Graphs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Freeform 7"/>
          <p:cNvSpPr/>
          <p:nvPr/>
        </p:nvSpPr>
        <p:spPr>
          <a:xfrm>
            <a:off x="1519149" y="4381702"/>
            <a:ext cx="946847" cy="946847"/>
          </a:xfrm>
          <a:custGeom>
            <a:avLst/>
            <a:gdLst/>
            <a:ahLst/>
            <a:cxnLst/>
            <a:rect l="l" t="t" r="r" b="b"/>
            <a:pathLst>
              <a:path w="946847" h="946847">
                <a:moveTo>
                  <a:pt x="0" y="0"/>
                </a:moveTo>
                <a:lnTo>
                  <a:pt x="946846" y="0"/>
                </a:lnTo>
                <a:lnTo>
                  <a:pt x="946846"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8" name="Freeform 8"/>
          <p:cNvSpPr/>
          <p:nvPr/>
        </p:nvSpPr>
        <p:spPr>
          <a:xfrm>
            <a:off x="1519149" y="6391114"/>
            <a:ext cx="946847" cy="946847"/>
          </a:xfrm>
          <a:custGeom>
            <a:avLst/>
            <a:gdLst/>
            <a:ahLst/>
            <a:cxnLst/>
            <a:rect l="l" t="t" r="r" b="b"/>
            <a:pathLst>
              <a:path w="946847" h="946847">
                <a:moveTo>
                  <a:pt x="0" y="0"/>
                </a:moveTo>
                <a:lnTo>
                  <a:pt x="946846" y="0"/>
                </a:lnTo>
                <a:lnTo>
                  <a:pt x="946846"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a:off x="4104517" y="4381702"/>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0" name="Freeform 10"/>
          <p:cNvSpPr/>
          <p:nvPr/>
        </p:nvSpPr>
        <p:spPr>
          <a:xfrm>
            <a:off x="4104517" y="6391114"/>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1" name="Freeform 11"/>
          <p:cNvSpPr/>
          <p:nvPr/>
        </p:nvSpPr>
        <p:spPr>
          <a:xfrm>
            <a:off x="6785835" y="4381702"/>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Freeform 12"/>
          <p:cNvSpPr/>
          <p:nvPr/>
        </p:nvSpPr>
        <p:spPr>
          <a:xfrm>
            <a:off x="6785835" y="6391114"/>
            <a:ext cx="946847" cy="946847"/>
          </a:xfrm>
          <a:custGeom>
            <a:avLst/>
            <a:gdLst/>
            <a:ahLst/>
            <a:cxnLst/>
            <a:rect l="l" t="t" r="r" b="b"/>
            <a:pathLst>
              <a:path w="946847" h="946847">
                <a:moveTo>
                  <a:pt x="0" y="0"/>
                </a:moveTo>
                <a:lnTo>
                  <a:pt x="946847" y="0"/>
                </a:lnTo>
                <a:lnTo>
                  <a:pt x="946847" y="946847"/>
                </a:lnTo>
                <a:lnTo>
                  <a:pt x="0" y="946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3" name="TextBox 13"/>
          <p:cNvSpPr txBox="1"/>
          <p:nvPr/>
        </p:nvSpPr>
        <p:spPr>
          <a:xfrm>
            <a:off x="384809" y="1938701"/>
            <a:ext cx="5091119"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Weighted Graph</a:t>
            </a:r>
          </a:p>
        </p:txBody>
      </p:sp>
      <p:sp>
        <p:nvSpPr>
          <p:cNvPr id="14" name="TextBox 14"/>
          <p:cNvSpPr txBox="1"/>
          <p:nvPr/>
        </p:nvSpPr>
        <p:spPr>
          <a:xfrm>
            <a:off x="1836233" y="4442926"/>
            <a:ext cx="31267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A</a:t>
            </a:r>
          </a:p>
        </p:txBody>
      </p:sp>
      <p:sp>
        <p:nvSpPr>
          <p:cNvPr id="15" name="TextBox 15"/>
          <p:cNvSpPr txBox="1"/>
          <p:nvPr/>
        </p:nvSpPr>
        <p:spPr>
          <a:xfrm>
            <a:off x="4421321" y="4442926"/>
            <a:ext cx="313239"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B</a:t>
            </a:r>
          </a:p>
        </p:txBody>
      </p:sp>
      <p:sp>
        <p:nvSpPr>
          <p:cNvPr id="16" name="TextBox 16"/>
          <p:cNvSpPr txBox="1"/>
          <p:nvPr/>
        </p:nvSpPr>
        <p:spPr>
          <a:xfrm>
            <a:off x="7098839" y="4442926"/>
            <a:ext cx="290621"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C</a:t>
            </a:r>
          </a:p>
        </p:txBody>
      </p:sp>
      <p:sp>
        <p:nvSpPr>
          <p:cNvPr id="17" name="TextBox 17"/>
          <p:cNvSpPr txBox="1"/>
          <p:nvPr/>
        </p:nvSpPr>
        <p:spPr>
          <a:xfrm>
            <a:off x="1825206" y="6459124"/>
            <a:ext cx="334733"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D</a:t>
            </a:r>
          </a:p>
        </p:txBody>
      </p:sp>
      <p:sp>
        <p:nvSpPr>
          <p:cNvPr id="18" name="TextBox 18"/>
          <p:cNvSpPr txBox="1"/>
          <p:nvPr/>
        </p:nvSpPr>
        <p:spPr>
          <a:xfrm>
            <a:off x="4438424" y="6459124"/>
            <a:ext cx="279032"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E</a:t>
            </a:r>
          </a:p>
        </p:txBody>
      </p:sp>
      <p:sp>
        <p:nvSpPr>
          <p:cNvPr id="19" name="TextBox 19"/>
          <p:cNvSpPr txBox="1"/>
          <p:nvPr/>
        </p:nvSpPr>
        <p:spPr>
          <a:xfrm>
            <a:off x="7131315" y="6475597"/>
            <a:ext cx="255887" cy="734628"/>
          </a:xfrm>
          <a:prstGeom prst="rect">
            <a:avLst/>
          </a:prstGeom>
        </p:spPr>
        <p:txBody>
          <a:bodyPr lIns="0" tIns="0" rIns="0" bIns="0" rtlCol="0" anchor="t">
            <a:spAutoFit/>
          </a:bodyPr>
          <a:lstStyle/>
          <a:p>
            <a:pPr algn="ctr">
              <a:lnSpc>
                <a:spcPts val="6078"/>
              </a:lnSpc>
            </a:pPr>
            <a:r>
              <a:rPr lang="en-US" sz="4342">
                <a:solidFill>
                  <a:srgbClr val="000000"/>
                </a:solidFill>
                <a:latin typeface="Alatsi"/>
                <a:ea typeface="Alatsi"/>
                <a:cs typeface="Alatsi"/>
                <a:sym typeface="Alatsi"/>
              </a:rPr>
              <a:t>F</a:t>
            </a:r>
          </a:p>
        </p:txBody>
      </p:sp>
      <p:sp>
        <p:nvSpPr>
          <p:cNvPr id="20" name="TextBox 20"/>
          <p:cNvSpPr txBox="1"/>
          <p:nvPr/>
        </p:nvSpPr>
        <p:spPr>
          <a:xfrm>
            <a:off x="9870682" y="2370501"/>
            <a:ext cx="6912331"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adjacency list</a:t>
            </a:r>
          </a:p>
        </p:txBody>
      </p:sp>
      <p:sp>
        <p:nvSpPr>
          <p:cNvPr id="21" name="TextBox 21"/>
          <p:cNvSpPr txBox="1"/>
          <p:nvPr/>
        </p:nvSpPr>
        <p:spPr>
          <a:xfrm>
            <a:off x="3221284" y="3827826"/>
            <a:ext cx="207690"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3</a:t>
            </a:r>
          </a:p>
        </p:txBody>
      </p:sp>
      <p:sp>
        <p:nvSpPr>
          <p:cNvPr id="22" name="TextBox 22"/>
          <p:cNvSpPr txBox="1"/>
          <p:nvPr/>
        </p:nvSpPr>
        <p:spPr>
          <a:xfrm>
            <a:off x="2988443" y="5473467"/>
            <a:ext cx="23284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4</a:t>
            </a:r>
          </a:p>
        </p:txBody>
      </p:sp>
      <p:sp>
        <p:nvSpPr>
          <p:cNvPr id="23" name="AutoShape 23"/>
          <p:cNvSpPr/>
          <p:nvPr/>
        </p:nvSpPr>
        <p:spPr>
          <a:xfrm flipH="1">
            <a:off x="2758990" y="4504839"/>
            <a:ext cx="1114021" cy="0"/>
          </a:xfrm>
          <a:prstGeom prst="line">
            <a:avLst/>
          </a:prstGeom>
          <a:ln w="28575" cap="flat">
            <a:solidFill>
              <a:srgbClr val="000000"/>
            </a:solidFill>
            <a:prstDash val="solid"/>
            <a:headEnd type="arrow" w="med" len="sm"/>
            <a:tailEnd type="none" w="sm" len="sm"/>
          </a:ln>
        </p:spPr>
        <p:txBody>
          <a:bodyPr/>
          <a:lstStyle/>
          <a:p>
            <a:endParaRPr lang="en-PH"/>
          </a:p>
        </p:txBody>
      </p:sp>
      <p:sp>
        <p:nvSpPr>
          <p:cNvPr id="24" name="AutoShape 24"/>
          <p:cNvSpPr/>
          <p:nvPr/>
        </p:nvSpPr>
        <p:spPr>
          <a:xfrm flipH="1">
            <a:off x="2771170" y="5191842"/>
            <a:ext cx="1114021"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25" name="TextBox 25"/>
          <p:cNvSpPr txBox="1"/>
          <p:nvPr/>
        </p:nvSpPr>
        <p:spPr>
          <a:xfrm>
            <a:off x="3224335" y="4613222"/>
            <a:ext cx="207690"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3</a:t>
            </a:r>
          </a:p>
        </p:txBody>
      </p:sp>
      <p:sp>
        <p:nvSpPr>
          <p:cNvPr id="26" name="TextBox 26"/>
          <p:cNvSpPr txBox="1"/>
          <p:nvPr/>
        </p:nvSpPr>
        <p:spPr>
          <a:xfrm>
            <a:off x="5817794" y="3801400"/>
            <a:ext cx="207690"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3</a:t>
            </a:r>
          </a:p>
        </p:txBody>
      </p:sp>
      <p:sp>
        <p:nvSpPr>
          <p:cNvPr id="27" name="AutoShape 27"/>
          <p:cNvSpPr/>
          <p:nvPr/>
        </p:nvSpPr>
        <p:spPr>
          <a:xfrm flipH="1">
            <a:off x="5355499" y="4478413"/>
            <a:ext cx="1114021" cy="0"/>
          </a:xfrm>
          <a:prstGeom prst="line">
            <a:avLst/>
          </a:prstGeom>
          <a:ln w="28575" cap="flat">
            <a:solidFill>
              <a:srgbClr val="000000"/>
            </a:solidFill>
            <a:prstDash val="solid"/>
            <a:headEnd type="arrow" w="med" len="sm"/>
            <a:tailEnd type="none" w="sm" len="sm"/>
          </a:ln>
        </p:spPr>
        <p:txBody>
          <a:bodyPr/>
          <a:lstStyle/>
          <a:p>
            <a:endParaRPr lang="en-PH"/>
          </a:p>
        </p:txBody>
      </p:sp>
      <p:sp>
        <p:nvSpPr>
          <p:cNvPr id="28" name="AutoShape 28"/>
          <p:cNvSpPr/>
          <p:nvPr/>
        </p:nvSpPr>
        <p:spPr>
          <a:xfrm flipH="1">
            <a:off x="5367679" y="5165415"/>
            <a:ext cx="1114021"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29" name="TextBox 29"/>
          <p:cNvSpPr txBox="1"/>
          <p:nvPr/>
        </p:nvSpPr>
        <p:spPr>
          <a:xfrm>
            <a:off x="5820845" y="4586795"/>
            <a:ext cx="207690"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3</a:t>
            </a:r>
          </a:p>
        </p:txBody>
      </p:sp>
      <p:sp>
        <p:nvSpPr>
          <p:cNvPr id="30" name="AutoShape 30"/>
          <p:cNvSpPr/>
          <p:nvPr/>
        </p:nvSpPr>
        <p:spPr>
          <a:xfrm flipH="1" flipV="1">
            <a:off x="2293684" y="5389900"/>
            <a:ext cx="14272" cy="1001010"/>
          </a:xfrm>
          <a:prstGeom prst="line">
            <a:avLst/>
          </a:prstGeom>
          <a:ln w="28575" cap="flat">
            <a:solidFill>
              <a:srgbClr val="000000"/>
            </a:solidFill>
            <a:prstDash val="solid"/>
            <a:headEnd type="none" w="sm" len="sm"/>
            <a:tailEnd type="arrow" w="med" len="sm"/>
          </a:ln>
        </p:spPr>
        <p:txBody>
          <a:bodyPr/>
          <a:lstStyle/>
          <a:p>
            <a:endParaRPr lang="en-PH"/>
          </a:p>
        </p:txBody>
      </p:sp>
      <p:sp>
        <p:nvSpPr>
          <p:cNvPr id="31" name="AutoShape 31"/>
          <p:cNvSpPr/>
          <p:nvPr/>
        </p:nvSpPr>
        <p:spPr>
          <a:xfrm flipV="1">
            <a:off x="1784591" y="5389900"/>
            <a:ext cx="0" cy="936256"/>
          </a:xfrm>
          <a:prstGeom prst="line">
            <a:avLst/>
          </a:prstGeom>
          <a:ln w="28575" cap="flat">
            <a:solidFill>
              <a:srgbClr val="000000"/>
            </a:solidFill>
            <a:prstDash val="solid"/>
            <a:headEnd type="arrow" w="med" len="sm"/>
            <a:tailEnd type="none" w="sm" len="sm"/>
          </a:ln>
        </p:spPr>
        <p:txBody>
          <a:bodyPr/>
          <a:lstStyle/>
          <a:p>
            <a:endParaRPr lang="en-PH"/>
          </a:p>
        </p:txBody>
      </p:sp>
      <p:sp>
        <p:nvSpPr>
          <p:cNvPr id="32" name="TextBox 32"/>
          <p:cNvSpPr txBox="1"/>
          <p:nvPr/>
        </p:nvSpPr>
        <p:spPr>
          <a:xfrm>
            <a:off x="1480779" y="5609923"/>
            <a:ext cx="207841" cy="513864"/>
          </a:xfrm>
          <a:prstGeom prst="rect">
            <a:avLst/>
          </a:prstGeom>
        </p:spPr>
        <p:txBody>
          <a:bodyPr lIns="0" tIns="0" rIns="0" bIns="0" rtlCol="0" anchor="t">
            <a:spAutoFit/>
          </a:bodyPr>
          <a:lstStyle/>
          <a:p>
            <a:pPr algn="ctr">
              <a:lnSpc>
                <a:spcPts val="4195"/>
              </a:lnSpc>
            </a:pPr>
            <a:r>
              <a:rPr lang="en-US" sz="2996">
                <a:solidFill>
                  <a:srgbClr val="000000"/>
                </a:solidFill>
                <a:latin typeface="Alatsi"/>
                <a:ea typeface="Alatsi"/>
                <a:cs typeface="Alatsi"/>
                <a:sym typeface="Alatsi"/>
              </a:rPr>
              <a:t>5</a:t>
            </a:r>
          </a:p>
        </p:txBody>
      </p:sp>
      <p:sp>
        <p:nvSpPr>
          <p:cNvPr id="33" name="TextBox 33"/>
          <p:cNvSpPr txBox="1"/>
          <p:nvPr/>
        </p:nvSpPr>
        <p:spPr>
          <a:xfrm>
            <a:off x="1997634" y="5609923"/>
            <a:ext cx="207841" cy="513864"/>
          </a:xfrm>
          <a:prstGeom prst="rect">
            <a:avLst/>
          </a:prstGeom>
        </p:spPr>
        <p:txBody>
          <a:bodyPr lIns="0" tIns="0" rIns="0" bIns="0" rtlCol="0" anchor="t">
            <a:spAutoFit/>
          </a:bodyPr>
          <a:lstStyle/>
          <a:p>
            <a:pPr algn="ctr">
              <a:lnSpc>
                <a:spcPts val="4195"/>
              </a:lnSpc>
            </a:pPr>
            <a:r>
              <a:rPr lang="en-US" sz="2996">
                <a:solidFill>
                  <a:srgbClr val="000000"/>
                </a:solidFill>
                <a:latin typeface="Alatsi"/>
                <a:ea typeface="Alatsi"/>
                <a:cs typeface="Alatsi"/>
                <a:sym typeface="Alatsi"/>
              </a:rPr>
              <a:t>5</a:t>
            </a:r>
          </a:p>
        </p:txBody>
      </p:sp>
      <p:sp>
        <p:nvSpPr>
          <p:cNvPr id="34" name="AutoShape 34"/>
          <p:cNvSpPr/>
          <p:nvPr/>
        </p:nvSpPr>
        <p:spPr>
          <a:xfrm flipH="1">
            <a:off x="2768119" y="6781214"/>
            <a:ext cx="1114021"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35" name="TextBox 35"/>
          <p:cNvSpPr txBox="1"/>
          <p:nvPr/>
        </p:nvSpPr>
        <p:spPr>
          <a:xfrm>
            <a:off x="3234629" y="6217996"/>
            <a:ext cx="21379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2</a:t>
            </a:r>
          </a:p>
        </p:txBody>
      </p:sp>
      <p:sp>
        <p:nvSpPr>
          <p:cNvPr id="36" name="AutoShape 36"/>
          <p:cNvSpPr/>
          <p:nvPr/>
        </p:nvSpPr>
        <p:spPr>
          <a:xfrm flipH="1">
            <a:off x="2768119" y="7306070"/>
            <a:ext cx="1114021" cy="0"/>
          </a:xfrm>
          <a:prstGeom prst="line">
            <a:avLst/>
          </a:prstGeom>
          <a:ln w="28575" cap="flat">
            <a:solidFill>
              <a:srgbClr val="000000"/>
            </a:solidFill>
            <a:prstDash val="solid"/>
            <a:headEnd type="arrow" w="med" len="sm"/>
            <a:tailEnd type="none" w="sm" len="sm"/>
          </a:ln>
        </p:spPr>
        <p:txBody>
          <a:bodyPr/>
          <a:lstStyle/>
          <a:p>
            <a:endParaRPr lang="en-PH"/>
          </a:p>
        </p:txBody>
      </p:sp>
      <p:sp>
        <p:nvSpPr>
          <p:cNvPr id="37" name="TextBox 37"/>
          <p:cNvSpPr txBox="1"/>
          <p:nvPr/>
        </p:nvSpPr>
        <p:spPr>
          <a:xfrm>
            <a:off x="3225104" y="6791720"/>
            <a:ext cx="23284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4</a:t>
            </a:r>
          </a:p>
        </p:txBody>
      </p:sp>
      <p:sp>
        <p:nvSpPr>
          <p:cNvPr id="38" name="AutoShape 38"/>
          <p:cNvSpPr/>
          <p:nvPr/>
        </p:nvSpPr>
        <p:spPr>
          <a:xfrm flipH="1">
            <a:off x="2578861" y="5598192"/>
            <a:ext cx="1311535" cy="779251"/>
          </a:xfrm>
          <a:prstGeom prst="line">
            <a:avLst/>
          </a:prstGeom>
          <a:ln w="28575" cap="flat">
            <a:solidFill>
              <a:srgbClr val="000000"/>
            </a:solidFill>
            <a:prstDash val="solid"/>
            <a:headEnd type="arrow" w="med" len="sm"/>
            <a:tailEnd type="none" w="sm" len="sm"/>
          </a:ln>
        </p:spPr>
        <p:txBody>
          <a:bodyPr/>
          <a:lstStyle/>
          <a:p>
            <a:endParaRPr lang="en-PH"/>
          </a:p>
        </p:txBody>
      </p:sp>
      <p:sp>
        <p:nvSpPr>
          <p:cNvPr id="39" name="AutoShape 39"/>
          <p:cNvSpPr/>
          <p:nvPr/>
        </p:nvSpPr>
        <p:spPr>
          <a:xfrm flipH="1" flipV="1">
            <a:off x="4874306" y="5388632"/>
            <a:ext cx="14288" cy="1002075"/>
          </a:xfrm>
          <a:prstGeom prst="line">
            <a:avLst/>
          </a:prstGeom>
          <a:ln w="28575" cap="flat">
            <a:solidFill>
              <a:srgbClr val="000000"/>
            </a:solidFill>
            <a:prstDash val="solid"/>
            <a:headEnd type="none" w="sm" len="sm"/>
            <a:tailEnd type="arrow" w="med" len="sm"/>
          </a:ln>
        </p:spPr>
        <p:txBody>
          <a:bodyPr/>
          <a:lstStyle/>
          <a:p>
            <a:endParaRPr lang="en-PH"/>
          </a:p>
        </p:txBody>
      </p:sp>
      <p:sp>
        <p:nvSpPr>
          <p:cNvPr id="40" name="AutoShape 40"/>
          <p:cNvSpPr/>
          <p:nvPr/>
        </p:nvSpPr>
        <p:spPr>
          <a:xfrm flipV="1">
            <a:off x="4449480" y="5430899"/>
            <a:ext cx="0" cy="937252"/>
          </a:xfrm>
          <a:prstGeom prst="line">
            <a:avLst/>
          </a:prstGeom>
          <a:ln w="28575" cap="flat">
            <a:solidFill>
              <a:srgbClr val="000000"/>
            </a:solidFill>
            <a:prstDash val="solid"/>
            <a:headEnd type="arrow" w="med" len="sm"/>
            <a:tailEnd type="none" w="sm" len="sm"/>
          </a:ln>
        </p:spPr>
        <p:txBody>
          <a:bodyPr/>
          <a:lstStyle/>
          <a:p>
            <a:endParaRPr lang="en-PH"/>
          </a:p>
        </p:txBody>
      </p:sp>
      <p:sp>
        <p:nvSpPr>
          <p:cNvPr id="41" name="TextBox 41"/>
          <p:cNvSpPr txBox="1"/>
          <p:nvPr/>
        </p:nvSpPr>
        <p:spPr>
          <a:xfrm>
            <a:off x="4132954" y="5651217"/>
            <a:ext cx="23284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4</a:t>
            </a:r>
          </a:p>
        </p:txBody>
      </p:sp>
      <p:sp>
        <p:nvSpPr>
          <p:cNvPr id="42" name="TextBox 42"/>
          <p:cNvSpPr txBox="1"/>
          <p:nvPr/>
        </p:nvSpPr>
        <p:spPr>
          <a:xfrm>
            <a:off x="4565550" y="5608950"/>
            <a:ext cx="23284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4</a:t>
            </a:r>
          </a:p>
        </p:txBody>
      </p:sp>
      <p:sp>
        <p:nvSpPr>
          <p:cNvPr id="43" name="AutoShape 43"/>
          <p:cNvSpPr/>
          <p:nvPr/>
        </p:nvSpPr>
        <p:spPr>
          <a:xfrm flipH="1">
            <a:off x="5367679" y="6714471"/>
            <a:ext cx="1114021"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44" name="TextBox 44"/>
          <p:cNvSpPr txBox="1"/>
          <p:nvPr/>
        </p:nvSpPr>
        <p:spPr>
          <a:xfrm>
            <a:off x="5834189" y="6151253"/>
            <a:ext cx="21379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2</a:t>
            </a:r>
          </a:p>
        </p:txBody>
      </p:sp>
      <p:sp>
        <p:nvSpPr>
          <p:cNvPr id="45" name="AutoShape 45"/>
          <p:cNvSpPr/>
          <p:nvPr/>
        </p:nvSpPr>
        <p:spPr>
          <a:xfrm flipH="1">
            <a:off x="5367679" y="7239327"/>
            <a:ext cx="1114021" cy="0"/>
          </a:xfrm>
          <a:prstGeom prst="line">
            <a:avLst/>
          </a:prstGeom>
          <a:ln w="28575" cap="flat">
            <a:solidFill>
              <a:srgbClr val="000000"/>
            </a:solidFill>
            <a:prstDash val="solid"/>
            <a:headEnd type="arrow" w="med" len="sm"/>
            <a:tailEnd type="none" w="sm" len="sm"/>
          </a:ln>
        </p:spPr>
        <p:txBody>
          <a:bodyPr/>
          <a:lstStyle/>
          <a:p>
            <a:endParaRPr lang="en-PH"/>
          </a:p>
        </p:txBody>
      </p:sp>
      <p:sp>
        <p:nvSpPr>
          <p:cNvPr id="46" name="TextBox 46"/>
          <p:cNvSpPr txBox="1"/>
          <p:nvPr/>
        </p:nvSpPr>
        <p:spPr>
          <a:xfrm>
            <a:off x="5837240" y="6724977"/>
            <a:ext cx="207690"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3</a:t>
            </a:r>
          </a:p>
        </p:txBody>
      </p:sp>
      <p:sp>
        <p:nvSpPr>
          <p:cNvPr id="47" name="AutoShape 47"/>
          <p:cNvSpPr/>
          <p:nvPr/>
        </p:nvSpPr>
        <p:spPr>
          <a:xfrm flipH="1" flipV="1">
            <a:off x="7527187" y="5365872"/>
            <a:ext cx="14288" cy="1002075"/>
          </a:xfrm>
          <a:prstGeom prst="line">
            <a:avLst/>
          </a:prstGeom>
          <a:ln w="28575" cap="flat">
            <a:solidFill>
              <a:srgbClr val="000000"/>
            </a:solidFill>
            <a:prstDash val="solid"/>
            <a:headEnd type="none" w="sm" len="sm"/>
            <a:tailEnd type="arrow" w="med" len="sm"/>
          </a:ln>
        </p:spPr>
        <p:txBody>
          <a:bodyPr/>
          <a:lstStyle/>
          <a:p>
            <a:endParaRPr lang="en-PH"/>
          </a:p>
        </p:txBody>
      </p:sp>
      <p:sp>
        <p:nvSpPr>
          <p:cNvPr id="48" name="AutoShape 48"/>
          <p:cNvSpPr/>
          <p:nvPr/>
        </p:nvSpPr>
        <p:spPr>
          <a:xfrm flipV="1">
            <a:off x="7102361" y="5408139"/>
            <a:ext cx="0" cy="937252"/>
          </a:xfrm>
          <a:prstGeom prst="line">
            <a:avLst/>
          </a:prstGeom>
          <a:ln w="28575" cap="flat">
            <a:solidFill>
              <a:srgbClr val="000000"/>
            </a:solidFill>
            <a:prstDash val="solid"/>
            <a:headEnd type="arrow" w="med" len="sm"/>
            <a:tailEnd type="none" w="sm" len="sm"/>
          </a:ln>
        </p:spPr>
        <p:txBody>
          <a:bodyPr/>
          <a:lstStyle/>
          <a:p>
            <a:endParaRPr lang="en-PH"/>
          </a:p>
        </p:txBody>
      </p:sp>
      <p:sp>
        <p:nvSpPr>
          <p:cNvPr id="49" name="TextBox 49"/>
          <p:cNvSpPr txBox="1"/>
          <p:nvPr/>
        </p:nvSpPr>
        <p:spPr>
          <a:xfrm>
            <a:off x="6813708" y="5574081"/>
            <a:ext cx="207690"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3</a:t>
            </a:r>
          </a:p>
        </p:txBody>
      </p:sp>
      <p:sp>
        <p:nvSpPr>
          <p:cNvPr id="50" name="TextBox 50"/>
          <p:cNvSpPr txBox="1"/>
          <p:nvPr/>
        </p:nvSpPr>
        <p:spPr>
          <a:xfrm>
            <a:off x="7227956" y="5586190"/>
            <a:ext cx="213792" cy="514350"/>
          </a:xfrm>
          <a:prstGeom prst="rect">
            <a:avLst/>
          </a:prstGeom>
        </p:spPr>
        <p:txBody>
          <a:bodyPr lIns="0" tIns="0" rIns="0" bIns="0" rtlCol="0" anchor="t">
            <a:spAutoFit/>
          </a:bodyPr>
          <a:lstStyle/>
          <a:p>
            <a:pPr algn="ctr">
              <a:lnSpc>
                <a:spcPts val="4200"/>
              </a:lnSpc>
            </a:pPr>
            <a:r>
              <a:rPr lang="en-US" sz="3000">
                <a:solidFill>
                  <a:srgbClr val="000000"/>
                </a:solidFill>
                <a:latin typeface="Alatsi"/>
                <a:ea typeface="Alatsi"/>
                <a:cs typeface="Alatsi"/>
                <a:sym typeface="Alatsi"/>
              </a:rPr>
              <a:t>2</a:t>
            </a:r>
          </a:p>
        </p:txBody>
      </p:sp>
      <p:graphicFrame>
        <p:nvGraphicFramePr>
          <p:cNvPr id="51" name="Table 51"/>
          <p:cNvGraphicFramePr>
            <a:graphicFrameLocks noGrp="1"/>
          </p:cNvGraphicFramePr>
          <p:nvPr/>
        </p:nvGraphicFramePr>
        <p:xfrm>
          <a:off x="10580657" y="3076575"/>
          <a:ext cx="5492381" cy="6296025"/>
        </p:xfrm>
        <a:graphic>
          <a:graphicData uri="http://schemas.openxmlformats.org/drawingml/2006/table">
            <a:tbl>
              <a:tblPr/>
              <a:tblGrid>
                <a:gridCol w="1219261">
                  <a:extLst>
                    <a:ext uri="{9D8B030D-6E8A-4147-A177-3AD203B41FA5}">
                      <a16:colId xmlns:a16="http://schemas.microsoft.com/office/drawing/2014/main" val="20000"/>
                    </a:ext>
                  </a:extLst>
                </a:gridCol>
                <a:gridCol w="712187">
                  <a:extLst>
                    <a:ext uri="{9D8B030D-6E8A-4147-A177-3AD203B41FA5}">
                      <a16:colId xmlns:a16="http://schemas.microsoft.com/office/drawing/2014/main" val="20001"/>
                    </a:ext>
                  </a:extLst>
                </a:gridCol>
                <a:gridCol w="712187">
                  <a:extLst>
                    <a:ext uri="{9D8B030D-6E8A-4147-A177-3AD203B41FA5}">
                      <a16:colId xmlns:a16="http://schemas.microsoft.com/office/drawing/2014/main" val="20002"/>
                    </a:ext>
                  </a:extLst>
                </a:gridCol>
                <a:gridCol w="712187">
                  <a:extLst>
                    <a:ext uri="{9D8B030D-6E8A-4147-A177-3AD203B41FA5}">
                      <a16:colId xmlns:a16="http://schemas.microsoft.com/office/drawing/2014/main" val="20003"/>
                    </a:ext>
                  </a:extLst>
                </a:gridCol>
                <a:gridCol w="712187">
                  <a:extLst>
                    <a:ext uri="{9D8B030D-6E8A-4147-A177-3AD203B41FA5}">
                      <a16:colId xmlns:a16="http://schemas.microsoft.com/office/drawing/2014/main" val="20004"/>
                    </a:ext>
                  </a:extLst>
                </a:gridCol>
                <a:gridCol w="712187">
                  <a:extLst>
                    <a:ext uri="{9D8B030D-6E8A-4147-A177-3AD203B41FA5}">
                      <a16:colId xmlns:a16="http://schemas.microsoft.com/office/drawing/2014/main" val="20005"/>
                    </a:ext>
                  </a:extLst>
                </a:gridCol>
                <a:gridCol w="712187">
                  <a:extLst>
                    <a:ext uri="{9D8B030D-6E8A-4147-A177-3AD203B41FA5}">
                      <a16:colId xmlns:a16="http://schemas.microsoft.com/office/drawing/2014/main" val="20006"/>
                    </a:ext>
                  </a:extLst>
                </a:gridCol>
              </a:tblGrid>
              <a:tr h="849556">
                <a:tc>
                  <a:txBody>
                    <a:bodyPr/>
                    <a:lstStyle/>
                    <a:p>
                      <a:pPr algn="ctr">
                        <a:lnSpc>
                          <a:spcPts val="1707"/>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l">
                        <a:lnSpc>
                          <a:spcPts val="2126"/>
                        </a:lnSpc>
                        <a:defRPr/>
                      </a:pPr>
                      <a:r>
                        <a:rPr lang="en-US" sz="1519" b="1">
                          <a:solidFill>
                            <a:srgbClr val="000000"/>
                          </a:solidFill>
                          <a:latin typeface="Open Sans Bold"/>
                          <a:ea typeface="Open Sans Bold"/>
                          <a:cs typeface="Open Sans Bold"/>
                          <a:sym typeface="Open Sans Bold"/>
                        </a:rPr>
                        <a:t>Connected to</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B,3; D,5;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D,5;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D,5;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D,5;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D,5;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D,5;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B</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A,3; C,3; ,E,4;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A,3; C,3; ,E,4;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A,3; C,3; ,E,4;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A,3; C,3; ,E,4;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A,3; C,3; ,E,4;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A,3; C,3; ,E,4;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B,3;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B,3;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D</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A,5; B,4; E,2;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A,5; B,4; E,2;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A,5; B,4; E,2;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A,5; B,4; E,2;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A,5; B,4; E,2;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A,5; B,4; E,2;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B,4; D,4;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B,4; D,4;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B,4; D,4;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B,4; D,4;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B,4; D,4;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B,4; D,4; F,2;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907745">
                <a:tc>
                  <a:txBody>
                    <a:bodyPr/>
                    <a:lstStyle/>
                    <a:p>
                      <a:pPr algn="ctr">
                        <a:lnSpc>
                          <a:spcPts val="2126"/>
                        </a:lnSpc>
                        <a:defRPr/>
                      </a:pPr>
                      <a:r>
                        <a:rPr lang="en-US" sz="1519" b="1">
                          <a:solidFill>
                            <a:srgbClr val="000000"/>
                          </a:solidFill>
                          <a:latin typeface="Open Sans Bold"/>
                          <a:ea typeface="Open Sans Bold"/>
                          <a:cs typeface="Open Sans Bold"/>
                          <a:sym typeface="Open Sans Bold"/>
                        </a:rPr>
                        <a:t>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6">
                  <a:txBody>
                    <a:bodyPr/>
                    <a:lstStyle/>
                    <a:p>
                      <a:pPr algn="l">
                        <a:lnSpc>
                          <a:spcPts val="2406"/>
                        </a:lnSpc>
                        <a:defRPr/>
                      </a:pPr>
                      <a:r>
                        <a:rPr lang="en-US" sz="1719" b="1">
                          <a:solidFill>
                            <a:srgbClr val="000000"/>
                          </a:solidFill>
                          <a:latin typeface="Open Sans Bold"/>
                          <a:ea typeface="Open Sans Bold"/>
                          <a:cs typeface="Open Sans Bold"/>
                          <a:sym typeface="Open Sans Bold"/>
                        </a:rPr>
                        <a:t>C,3; ,E,3;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C,3; ,E,3;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C,3; ,E,3;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C,3; ,E,3;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C,3; ,E,3;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hMerge="1">
                  <a:txBody>
                    <a:bodyPr/>
                    <a:lstStyle/>
                    <a:p>
                      <a:pPr algn="l">
                        <a:lnSpc>
                          <a:spcPts val="2406"/>
                        </a:lnSpc>
                        <a:defRPr/>
                      </a:pPr>
                      <a:r>
                        <a:rPr lang="en-US" sz="1719" b="1">
                          <a:solidFill>
                            <a:srgbClr val="000000"/>
                          </a:solidFill>
                          <a:latin typeface="Open Sans Bold"/>
                          <a:ea typeface="Open Sans Bold"/>
                          <a:cs typeface="Open Sans Bold"/>
                          <a:sym typeface="Open Sans Bold"/>
                        </a:rPr>
                        <a:t>C,3; ,E,3;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4610935" y="3675449"/>
            <a:ext cx="3612638" cy="711870"/>
            <a:chOff x="0" y="0"/>
            <a:chExt cx="951477" cy="187488"/>
          </a:xfrm>
        </p:grpSpPr>
        <p:sp>
          <p:nvSpPr>
            <p:cNvPr id="8" name="Freeform 8"/>
            <p:cNvSpPr/>
            <p:nvPr/>
          </p:nvSpPr>
          <p:spPr>
            <a:xfrm>
              <a:off x="0" y="0"/>
              <a:ext cx="951477" cy="187488"/>
            </a:xfrm>
            <a:custGeom>
              <a:avLst/>
              <a:gdLst/>
              <a:ahLst/>
              <a:cxnLst/>
              <a:rect l="l" t="t" r="r" b="b"/>
              <a:pathLst>
                <a:path w="951477" h="187488">
                  <a:moveTo>
                    <a:pt x="93744" y="0"/>
                  </a:moveTo>
                  <a:lnTo>
                    <a:pt x="857733" y="0"/>
                  </a:lnTo>
                  <a:cubicBezTo>
                    <a:pt x="909506" y="0"/>
                    <a:pt x="951477" y="41971"/>
                    <a:pt x="951477" y="93744"/>
                  </a:cubicBezTo>
                  <a:lnTo>
                    <a:pt x="951477" y="93744"/>
                  </a:lnTo>
                  <a:cubicBezTo>
                    <a:pt x="951477" y="118607"/>
                    <a:pt x="941600" y="142451"/>
                    <a:pt x="924020" y="160031"/>
                  </a:cubicBezTo>
                  <a:cubicBezTo>
                    <a:pt x="906439" y="177612"/>
                    <a:pt x="882595" y="187488"/>
                    <a:pt x="857733" y="187488"/>
                  </a:cubicBezTo>
                  <a:lnTo>
                    <a:pt x="93744" y="187488"/>
                  </a:lnTo>
                  <a:cubicBezTo>
                    <a:pt x="68882" y="187488"/>
                    <a:pt x="45038" y="177612"/>
                    <a:pt x="27457" y="160031"/>
                  </a:cubicBezTo>
                  <a:cubicBezTo>
                    <a:pt x="9877" y="142451"/>
                    <a:pt x="0" y="118607"/>
                    <a:pt x="0" y="93744"/>
                  </a:cubicBezTo>
                  <a:lnTo>
                    <a:pt x="0" y="93744"/>
                  </a:lnTo>
                  <a:cubicBezTo>
                    <a:pt x="0" y="68882"/>
                    <a:pt x="9877" y="45038"/>
                    <a:pt x="27457" y="27457"/>
                  </a:cubicBezTo>
                  <a:cubicBezTo>
                    <a:pt x="45038" y="9877"/>
                    <a:pt x="68882" y="0"/>
                    <a:pt x="93744" y="0"/>
                  </a:cubicBezTo>
                  <a:close/>
                </a:path>
              </a:pathLst>
            </a:custGeom>
            <a:solidFill>
              <a:srgbClr val="FF1495"/>
            </a:solidFill>
          </p:spPr>
          <p:txBody>
            <a:bodyPr/>
            <a:lstStyle/>
            <a:p>
              <a:endParaRPr lang="en-PH"/>
            </a:p>
          </p:txBody>
        </p:sp>
        <p:sp>
          <p:nvSpPr>
            <p:cNvPr id="9" name="TextBox 9"/>
            <p:cNvSpPr txBox="1"/>
            <p:nvPr/>
          </p:nvSpPr>
          <p:spPr>
            <a:xfrm>
              <a:off x="0" y="-28575"/>
              <a:ext cx="951477" cy="216063"/>
            </a:xfrm>
            <a:prstGeom prst="rect">
              <a:avLst/>
            </a:prstGeom>
          </p:spPr>
          <p:txBody>
            <a:bodyPr lIns="50800" tIns="50800" rIns="50800" bIns="50800" rtlCol="0" anchor="ctr"/>
            <a:lstStyle/>
            <a:p>
              <a:pPr algn="ctr">
                <a:lnSpc>
                  <a:spcPts val="2595"/>
                </a:lnSpc>
              </a:pPr>
              <a:endParaRPr/>
            </a:p>
          </p:txBody>
        </p:sp>
      </p:grpSp>
      <p:sp>
        <p:nvSpPr>
          <p:cNvPr id="10" name="Freeform 10"/>
          <p:cNvSpPr/>
          <p:nvPr/>
        </p:nvSpPr>
        <p:spPr>
          <a:xfrm rot="5400000">
            <a:off x="5908902" y="2683247"/>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Freeform 11"/>
          <p:cNvSpPr/>
          <p:nvPr/>
        </p:nvSpPr>
        <p:spPr>
          <a:xfrm>
            <a:off x="5683949" y="4657025"/>
            <a:ext cx="1460337" cy="972949"/>
          </a:xfrm>
          <a:custGeom>
            <a:avLst/>
            <a:gdLst/>
            <a:ahLst/>
            <a:cxnLst/>
            <a:rect l="l" t="t" r="r" b="b"/>
            <a:pathLst>
              <a:path w="1460337" h="972949">
                <a:moveTo>
                  <a:pt x="0" y="0"/>
                </a:moveTo>
                <a:lnTo>
                  <a:pt x="1460337" y="0"/>
                </a:lnTo>
                <a:lnTo>
                  <a:pt x="1460337" y="972950"/>
                </a:lnTo>
                <a:lnTo>
                  <a:pt x="0" y="9729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2" name="TextBox 12"/>
          <p:cNvSpPr txBox="1"/>
          <p:nvPr/>
        </p:nvSpPr>
        <p:spPr>
          <a:xfrm>
            <a:off x="1135659" y="132157"/>
            <a:ext cx="7377812"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23.11 Hash Tables </a:t>
            </a:r>
          </a:p>
        </p:txBody>
      </p:sp>
      <p:sp>
        <p:nvSpPr>
          <p:cNvPr id="13" name="TextBox 13"/>
          <p:cNvSpPr txBox="1"/>
          <p:nvPr/>
        </p:nvSpPr>
        <p:spPr>
          <a:xfrm>
            <a:off x="384809" y="1252492"/>
            <a:ext cx="17492664" cy="1047750"/>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A hash table is a data structure with a direct access feature that </a:t>
            </a:r>
          </a:p>
          <a:p>
            <a:pPr algn="l">
              <a:lnSpc>
                <a:spcPts val="4200"/>
              </a:lnSpc>
              <a:spcBef>
                <a:spcPct val="0"/>
              </a:spcBef>
            </a:pPr>
            <a:r>
              <a:rPr lang="en-US" sz="3000" b="1">
                <a:solidFill>
                  <a:srgbClr val="000000"/>
                </a:solidFill>
                <a:latin typeface="Open Sans Bold"/>
                <a:ea typeface="Open Sans Bold"/>
                <a:cs typeface="Open Sans Bold"/>
                <a:sym typeface="Open Sans Bold"/>
              </a:rPr>
              <a:t>efficiently maps keys to specific locations using a hash function</a:t>
            </a:r>
            <a:r>
              <a:rPr lang="en-US" sz="3000">
                <a:solidFill>
                  <a:srgbClr val="000000"/>
                </a:solidFill>
                <a:latin typeface="Open Sans"/>
                <a:ea typeface="Open Sans"/>
                <a:cs typeface="Open Sans"/>
                <a:sym typeface="Open Sans"/>
              </a:rPr>
              <a:t>, enabling rapid data retrieval.</a:t>
            </a:r>
          </a:p>
        </p:txBody>
      </p:sp>
      <p:sp>
        <p:nvSpPr>
          <p:cNvPr id="14" name="TextBox 14"/>
          <p:cNvSpPr txBox="1"/>
          <p:nvPr/>
        </p:nvSpPr>
        <p:spPr>
          <a:xfrm>
            <a:off x="5357563" y="3602759"/>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Hashing</a:t>
            </a:r>
          </a:p>
        </p:txBody>
      </p:sp>
      <p:sp>
        <p:nvSpPr>
          <p:cNvPr id="15" name="TextBox 15"/>
          <p:cNvSpPr txBox="1"/>
          <p:nvPr/>
        </p:nvSpPr>
        <p:spPr>
          <a:xfrm>
            <a:off x="2210020" y="4714875"/>
            <a:ext cx="2113108" cy="657225"/>
          </a:xfrm>
          <a:prstGeom prst="rect">
            <a:avLst/>
          </a:prstGeom>
        </p:spPr>
        <p:txBody>
          <a:bodyPr lIns="0" tIns="0" rIns="0" bIns="0" rtlCol="0" anchor="t">
            <a:spAutoFit/>
          </a:bodyPr>
          <a:lstStyle/>
          <a:p>
            <a:pPr algn="ctr">
              <a:lnSpc>
                <a:spcPts val="5400"/>
              </a:lnSpc>
            </a:pPr>
            <a:r>
              <a:rPr lang="en-US" sz="3000" b="1" i="1">
                <a:solidFill>
                  <a:srgbClr val="38B6FF"/>
                </a:solidFill>
                <a:latin typeface="Poppins Bold Italics"/>
                <a:ea typeface="Poppins Bold Italics"/>
                <a:cs typeface="Poppins Bold Italics"/>
                <a:sym typeface="Poppins Bold Italics"/>
              </a:rPr>
              <a:t>Input</a:t>
            </a:r>
          </a:p>
        </p:txBody>
      </p:sp>
      <p:sp>
        <p:nvSpPr>
          <p:cNvPr id="16" name="TextBox 16"/>
          <p:cNvSpPr txBox="1"/>
          <p:nvPr/>
        </p:nvSpPr>
        <p:spPr>
          <a:xfrm>
            <a:off x="8825082" y="4714875"/>
            <a:ext cx="3761571" cy="657225"/>
          </a:xfrm>
          <a:prstGeom prst="rect">
            <a:avLst/>
          </a:prstGeom>
        </p:spPr>
        <p:txBody>
          <a:bodyPr lIns="0" tIns="0" rIns="0" bIns="0" rtlCol="0" anchor="t">
            <a:spAutoFit/>
          </a:bodyPr>
          <a:lstStyle/>
          <a:p>
            <a:pPr algn="ctr">
              <a:lnSpc>
                <a:spcPts val="5400"/>
              </a:lnSpc>
            </a:pPr>
            <a:r>
              <a:rPr lang="en-US" sz="3000" b="1" i="1">
                <a:solidFill>
                  <a:srgbClr val="38B6FF"/>
                </a:solidFill>
                <a:latin typeface="Poppins Bold Italics"/>
                <a:ea typeface="Poppins Bold Italics"/>
                <a:cs typeface="Poppins Bold Italics"/>
                <a:sym typeface="Poppins Bold Italics"/>
              </a:rPr>
              <a:t>Output (address)</a:t>
            </a:r>
          </a:p>
        </p:txBody>
      </p:sp>
      <p:sp>
        <p:nvSpPr>
          <p:cNvPr id="17" name="Freeform 17"/>
          <p:cNvSpPr/>
          <p:nvPr/>
        </p:nvSpPr>
        <p:spPr>
          <a:xfrm>
            <a:off x="4102583" y="4943813"/>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8" name="Freeform 18"/>
          <p:cNvSpPr/>
          <p:nvPr/>
        </p:nvSpPr>
        <p:spPr>
          <a:xfrm>
            <a:off x="7706261" y="4943813"/>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9" name="Table 19"/>
          <p:cNvGraphicFramePr>
            <a:graphicFrameLocks noGrp="1"/>
          </p:cNvGraphicFramePr>
          <p:nvPr/>
        </p:nvGraphicFramePr>
        <p:xfrm>
          <a:off x="14155464" y="4788095"/>
          <a:ext cx="1788747" cy="4359851"/>
        </p:xfrm>
        <a:graphic>
          <a:graphicData uri="http://schemas.openxmlformats.org/drawingml/2006/table">
            <a:tbl>
              <a:tblPr/>
              <a:tblGrid>
                <a:gridCol w="552214">
                  <a:extLst>
                    <a:ext uri="{9D8B030D-6E8A-4147-A177-3AD203B41FA5}">
                      <a16:colId xmlns:a16="http://schemas.microsoft.com/office/drawing/2014/main" val="20000"/>
                    </a:ext>
                  </a:extLst>
                </a:gridCol>
              </a:tblGrid>
              <a:tr h="72781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72781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723271">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723271">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729855">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72781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bl>
          </a:graphicData>
        </a:graphic>
      </p:graphicFrame>
      <p:sp>
        <p:nvSpPr>
          <p:cNvPr id="20" name="TextBox 20"/>
          <p:cNvSpPr txBox="1"/>
          <p:nvPr/>
        </p:nvSpPr>
        <p:spPr>
          <a:xfrm>
            <a:off x="13347672" y="4721420"/>
            <a:ext cx="601440" cy="597843"/>
          </a:xfrm>
          <a:prstGeom prst="rect">
            <a:avLst/>
          </a:prstGeom>
        </p:spPr>
        <p:txBody>
          <a:bodyPr lIns="0" tIns="0" rIns="0" bIns="0" rtlCol="0" anchor="t">
            <a:spAutoFit/>
          </a:bodyPr>
          <a:lstStyle/>
          <a:p>
            <a:pPr algn="ctr">
              <a:lnSpc>
                <a:spcPts val="4903"/>
              </a:lnSpc>
            </a:pPr>
            <a:r>
              <a:rPr lang="en-US" sz="3502">
                <a:solidFill>
                  <a:srgbClr val="38B6FF"/>
                </a:solidFill>
                <a:latin typeface="Alatsi"/>
                <a:ea typeface="Alatsi"/>
                <a:cs typeface="Alatsi"/>
                <a:sym typeface="Alatsi"/>
              </a:rPr>
              <a:t>[0]</a:t>
            </a:r>
          </a:p>
        </p:txBody>
      </p:sp>
      <p:sp>
        <p:nvSpPr>
          <p:cNvPr id="21" name="TextBox 21"/>
          <p:cNvSpPr txBox="1"/>
          <p:nvPr/>
        </p:nvSpPr>
        <p:spPr>
          <a:xfrm>
            <a:off x="13407057" y="5624228"/>
            <a:ext cx="482670" cy="597843"/>
          </a:xfrm>
          <a:prstGeom prst="rect">
            <a:avLst/>
          </a:prstGeom>
        </p:spPr>
        <p:txBody>
          <a:bodyPr lIns="0" tIns="0" rIns="0" bIns="0" rtlCol="0" anchor="t">
            <a:spAutoFit/>
          </a:bodyPr>
          <a:lstStyle/>
          <a:p>
            <a:pPr algn="ctr">
              <a:lnSpc>
                <a:spcPts val="4903"/>
              </a:lnSpc>
            </a:pPr>
            <a:r>
              <a:rPr lang="en-US" sz="3502">
                <a:solidFill>
                  <a:srgbClr val="38B6FF"/>
                </a:solidFill>
                <a:latin typeface="Alatsi"/>
                <a:ea typeface="Alatsi"/>
                <a:cs typeface="Alatsi"/>
                <a:sym typeface="Alatsi"/>
              </a:rPr>
              <a:t>[1]</a:t>
            </a:r>
          </a:p>
        </p:txBody>
      </p:sp>
      <p:sp>
        <p:nvSpPr>
          <p:cNvPr id="22" name="TextBox 22"/>
          <p:cNvSpPr txBox="1"/>
          <p:nvPr/>
        </p:nvSpPr>
        <p:spPr>
          <a:xfrm>
            <a:off x="13356115" y="6522783"/>
            <a:ext cx="592997" cy="597843"/>
          </a:xfrm>
          <a:prstGeom prst="rect">
            <a:avLst/>
          </a:prstGeom>
        </p:spPr>
        <p:txBody>
          <a:bodyPr lIns="0" tIns="0" rIns="0" bIns="0" rtlCol="0" anchor="t">
            <a:spAutoFit/>
          </a:bodyPr>
          <a:lstStyle/>
          <a:p>
            <a:pPr algn="ctr">
              <a:lnSpc>
                <a:spcPts val="4903"/>
              </a:lnSpc>
            </a:pPr>
            <a:r>
              <a:rPr lang="en-US" sz="3502">
                <a:solidFill>
                  <a:srgbClr val="38B6FF"/>
                </a:solidFill>
                <a:latin typeface="Alatsi"/>
                <a:ea typeface="Alatsi"/>
                <a:cs typeface="Alatsi"/>
                <a:sym typeface="Alatsi"/>
              </a:rPr>
              <a:t>[2]</a:t>
            </a:r>
          </a:p>
        </p:txBody>
      </p:sp>
      <p:sp>
        <p:nvSpPr>
          <p:cNvPr id="23" name="TextBox 23"/>
          <p:cNvSpPr txBox="1"/>
          <p:nvPr/>
        </p:nvSpPr>
        <p:spPr>
          <a:xfrm>
            <a:off x="13363227" y="7359511"/>
            <a:ext cx="585885" cy="597843"/>
          </a:xfrm>
          <a:prstGeom prst="rect">
            <a:avLst/>
          </a:prstGeom>
        </p:spPr>
        <p:txBody>
          <a:bodyPr lIns="0" tIns="0" rIns="0" bIns="0" rtlCol="0" anchor="t">
            <a:spAutoFit/>
          </a:bodyPr>
          <a:lstStyle/>
          <a:p>
            <a:pPr algn="ctr">
              <a:lnSpc>
                <a:spcPts val="4903"/>
              </a:lnSpc>
            </a:pPr>
            <a:r>
              <a:rPr lang="en-US" sz="3502">
                <a:solidFill>
                  <a:srgbClr val="38B6FF"/>
                </a:solidFill>
                <a:latin typeface="Alatsi"/>
                <a:ea typeface="Alatsi"/>
                <a:cs typeface="Alatsi"/>
                <a:sym typeface="Alatsi"/>
              </a:rPr>
              <a:t>[3]</a:t>
            </a:r>
          </a:p>
        </p:txBody>
      </p:sp>
      <p:sp>
        <p:nvSpPr>
          <p:cNvPr id="24" name="TextBox 24"/>
          <p:cNvSpPr txBox="1"/>
          <p:nvPr/>
        </p:nvSpPr>
        <p:spPr>
          <a:xfrm>
            <a:off x="13356115" y="8196239"/>
            <a:ext cx="615238" cy="597843"/>
          </a:xfrm>
          <a:prstGeom prst="rect">
            <a:avLst/>
          </a:prstGeom>
        </p:spPr>
        <p:txBody>
          <a:bodyPr lIns="0" tIns="0" rIns="0" bIns="0" rtlCol="0" anchor="t">
            <a:spAutoFit/>
          </a:bodyPr>
          <a:lstStyle/>
          <a:p>
            <a:pPr algn="ctr">
              <a:lnSpc>
                <a:spcPts val="4903"/>
              </a:lnSpc>
            </a:pPr>
            <a:r>
              <a:rPr lang="en-US" sz="3502">
                <a:solidFill>
                  <a:srgbClr val="38B6FF"/>
                </a:solidFill>
                <a:latin typeface="Alatsi"/>
                <a:ea typeface="Alatsi"/>
                <a:cs typeface="Alatsi"/>
                <a:sym typeface="Alatsi"/>
              </a:rPr>
              <a:t>[4]</a:t>
            </a:r>
          </a:p>
        </p:txBody>
      </p:sp>
      <p:sp>
        <p:nvSpPr>
          <p:cNvPr id="25" name="TextBox 25"/>
          <p:cNvSpPr txBox="1"/>
          <p:nvPr/>
        </p:nvSpPr>
        <p:spPr>
          <a:xfrm>
            <a:off x="13385015" y="8969345"/>
            <a:ext cx="586339" cy="597843"/>
          </a:xfrm>
          <a:prstGeom prst="rect">
            <a:avLst/>
          </a:prstGeom>
        </p:spPr>
        <p:txBody>
          <a:bodyPr lIns="0" tIns="0" rIns="0" bIns="0" rtlCol="0" anchor="t">
            <a:spAutoFit/>
          </a:bodyPr>
          <a:lstStyle/>
          <a:p>
            <a:pPr algn="ctr">
              <a:lnSpc>
                <a:spcPts val="4903"/>
              </a:lnSpc>
            </a:pPr>
            <a:r>
              <a:rPr lang="en-US" sz="3502">
                <a:solidFill>
                  <a:srgbClr val="38B6FF"/>
                </a:solidFill>
                <a:latin typeface="Alatsi"/>
                <a:ea typeface="Alatsi"/>
                <a:cs typeface="Alatsi"/>
                <a:sym typeface="Alatsi"/>
              </a:rPr>
              <a:t>[5]</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77812"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23.11 Hash Tables </a:t>
            </a:r>
          </a:p>
        </p:txBody>
      </p:sp>
      <p:sp>
        <p:nvSpPr>
          <p:cNvPr id="8" name="TextBox 8"/>
          <p:cNvSpPr txBox="1"/>
          <p:nvPr/>
        </p:nvSpPr>
        <p:spPr>
          <a:xfrm>
            <a:off x="384809" y="1252492"/>
            <a:ext cx="1749266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Consider a hash table with slots numbered 0 to 9. We want to store names of peopleusing a simple hash function: </a:t>
            </a:r>
          </a:p>
        </p:txBody>
      </p:sp>
      <p:graphicFrame>
        <p:nvGraphicFramePr>
          <p:cNvPr id="9" name="Table 9"/>
          <p:cNvGraphicFramePr>
            <a:graphicFrameLocks noGrp="1"/>
          </p:cNvGraphicFramePr>
          <p:nvPr/>
        </p:nvGraphicFramePr>
        <p:xfrm>
          <a:off x="12890495" y="3076231"/>
          <a:ext cx="326002" cy="4394420"/>
        </p:xfrm>
        <a:graphic>
          <a:graphicData uri="http://schemas.openxmlformats.org/drawingml/2006/table">
            <a:tbl>
              <a:tblPr/>
              <a:tblGrid>
                <a:gridCol w="326002">
                  <a:extLst>
                    <a:ext uri="{9D8B030D-6E8A-4147-A177-3AD203B41FA5}">
                      <a16:colId xmlns:a16="http://schemas.microsoft.com/office/drawing/2014/main" val="20000"/>
                    </a:ext>
                  </a:extLst>
                </a:gridCol>
              </a:tblGrid>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6"/>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7"/>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8"/>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9"/>
                  </a:ext>
                </a:extLst>
              </a:tr>
            </a:tbl>
          </a:graphicData>
        </a:graphic>
      </p:graphicFrame>
      <p:sp>
        <p:nvSpPr>
          <p:cNvPr id="10" name="TextBox 10"/>
          <p:cNvSpPr txBox="1"/>
          <p:nvPr/>
        </p:nvSpPr>
        <p:spPr>
          <a:xfrm>
            <a:off x="12269832" y="3019081"/>
            <a:ext cx="462113"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[0]</a:t>
            </a:r>
          </a:p>
        </p:txBody>
      </p:sp>
      <p:sp>
        <p:nvSpPr>
          <p:cNvPr id="11" name="TextBox 11"/>
          <p:cNvSpPr txBox="1"/>
          <p:nvPr/>
        </p:nvSpPr>
        <p:spPr>
          <a:xfrm>
            <a:off x="12315460" y="3712749"/>
            <a:ext cx="370857"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[1]</a:t>
            </a:r>
          </a:p>
        </p:txBody>
      </p:sp>
      <p:sp>
        <p:nvSpPr>
          <p:cNvPr id="12" name="TextBox 12"/>
          <p:cNvSpPr txBox="1"/>
          <p:nvPr/>
        </p:nvSpPr>
        <p:spPr>
          <a:xfrm>
            <a:off x="12276319" y="4403149"/>
            <a:ext cx="455626"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[2]</a:t>
            </a:r>
          </a:p>
        </p:txBody>
      </p:sp>
      <p:sp>
        <p:nvSpPr>
          <p:cNvPr id="13" name="TextBox 13"/>
          <p:cNvSpPr txBox="1"/>
          <p:nvPr/>
        </p:nvSpPr>
        <p:spPr>
          <a:xfrm>
            <a:off x="12281783" y="5046045"/>
            <a:ext cx="450162"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[3]</a:t>
            </a:r>
          </a:p>
        </p:txBody>
      </p:sp>
      <p:sp>
        <p:nvSpPr>
          <p:cNvPr id="14" name="TextBox 14"/>
          <p:cNvSpPr txBox="1"/>
          <p:nvPr/>
        </p:nvSpPr>
        <p:spPr>
          <a:xfrm>
            <a:off x="12276319" y="5688941"/>
            <a:ext cx="472715"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[4]</a:t>
            </a:r>
          </a:p>
        </p:txBody>
      </p:sp>
      <p:sp>
        <p:nvSpPr>
          <p:cNvPr id="15" name="TextBox 15"/>
          <p:cNvSpPr txBox="1"/>
          <p:nvPr/>
        </p:nvSpPr>
        <p:spPr>
          <a:xfrm>
            <a:off x="12298523" y="6282953"/>
            <a:ext cx="450510"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[5]</a:t>
            </a:r>
          </a:p>
        </p:txBody>
      </p:sp>
      <p:sp>
        <p:nvSpPr>
          <p:cNvPr id="16" name="TextBox 16"/>
          <p:cNvSpPr txBox="1"/>
          <p:nvPr/>
        </p:nvSpPr>
        <p:spPr>
          <a:xfrm>
            <a:off x="12302300" y="6979525"/>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[6]</a:t>
            </a:r>
          </a:p>
        </p:txBody>
      </p:sp>
      <p:sp>
        <p:nvSpPr>
          <p:cNvPr id="17" name="TextBox 17"/>
          <p:cNvSpPr txBox="1"/>
          <p:nvPr/>
        </p:nvSpPr>
        <p:spPr>
          <a:xfrm>
            <a:off x="12331873" y="7665795"/>
            <a:ext cx="444001"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[7]</a:t>
            </a:r>
          </a:p>
        </p:txBody>
      </p:sp>
      <p:sp>
        <p:nvSpPr>
          <p:cNvPr id="18" name="TextBox 18"/>
          <p:cNvSpPr txBox="1"/>
          <p:nvPr/>
        </p:nvSpPr>
        <p:spPr>
          <a:xfrm>
            <a:off x="12319400" y="8352065"/>
            <a:ext cx="475458"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[8]</a:t>
            </a:r>
          </a:p>
        </p:txBody>
      </p:sp>
      <p:sp>
        <p:nvSpPr>
          <p:cNvPr id="19" name="TextBox 19"/>
          <p:cNvSpPr txBox="1"/>
          <p:nvPr/>
        </p:nvSpPr>
        <p:spPr>
          <a:xfrm>
            <a:off x="12331188" y="8945618"/>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[9]</a:t>
            </a:r>
          </a:p>
        </p:txBody>
      </p:sp>
      <p:sp>
        <p:nvSpPr>
          <p:cNvPr id="20" name="TextBox 20"/>
          <p:cNvSpPr txBox="1"/>
          <p:nvPr/>
        </p:nvSpPr>
        <p:spPr>
          <a:xfrm>
            <a:off x="3530349" y="4204483"/>
            <a:ext cx="5116804" cy="3722522"/>
          </a:xfrm>
          <a:prstGeom prst="rect">
            <a:avLst/>
          </a:prstGeom>
        </p:spPr>
        <p:txBody>
          <a:bodyPr lIns="0" tIns="0" rIns="0" bIns="0" rtlCol="0" anchor="t">
            <a:spAutoFit/>
          </a:bodyPr>
          <a:lstStyle/>
          <a:p>
            <a:pPr algn="l">
              <a:lnSpc>
                <a:spcPts val="5911"/>
              </a:lnSpc>
            </a:pPr>
            <a:r>
              <a:rPr lang="en-US" sz="4222" b="1" u="sng">
                <a:solidFill>
                  <a:srgbClr val="000000"/>
                </a:solidFill>
                <a:latin typeface="Open Sans Bold"/>
                <a:ea typeface="Open Sans Bold"/>
                <a:cs typeface="Open Sans Bold"/>
                <a:sym typeface="Open Sans Bold"/>
              </a:rPr>
              <a:t>Names: </a:t>
            </a:r>
          </a:p>
          <a:p>
            <a:pPr algn="l">
              <a:lnSpc>
                <a:spcPts val="5911"/>
              </a:lnSpc>
            </a:pPr>
            <a:r>
              <a:rPr lang="en-US" sz="4222">
                <a:solidFill>
                  <a:srgbClr val="000000"/>
                </a:solidFill>
                <a:latin typeface="Open Sans"/>
                <a:ea typeface="Open Sans"/>
                <a:cs typeface="Open Sans"/>
                <a:sym typeface="Open Sans"/>
              </a:rPr>
              <a:t>John</a:t>
            </a:r>
          </a:p>
          <a:p>
            <a:pPr algn="l">
              <a:lnSpc>
                <a:spcPts val="5911"/>
              </a:lnSpc>
            </a:pPr>
            <a:r>
              <a:rPr lang="en-US" sz="4222">
                <a:solidFill>
                  <a:srgbClr val="000000"/>
                </a:solidFill>
                <a:latin typeface="Open Sans"/>
                <a:ea typeface="Open Sans"/>
                <a:cs typeface="Open Sans"/>
                <a:sym typeface="Open Sans"/>
              </a:rPr>
              <a:t>Alice</a:t>
            </a:r>
          </a:p>
          <a:p>
            <a:pPr algn="l">
              <a:lnSpc>
                <a:spcPts val="5911"/>
              </a:lnSpc>
            </a:pPr>
            <a:r>
              <a:rPr lang="en-US" sz="4222">
                <a:solidFill>
                  <a:srgbClr val="000000"/>
                </a:solidFill>
                <a:latin typeface="Open Sans"/>
                <a:ea typeface="Open Sans"/>
                <a:cs typeface="Open Sans"/>
                <a:sym typeface="Open Sans"/>
              </a:rPr>
              <a:t>AlexanderTheGreat</a:t>
            </a:r>
          </a:p>
          <a:p>
            <a:pPr algn="l">
              <a:lnSpc>
                <a:spcPts val="5911"/>
              </a:lnSpc>
              <a:spcBef>
                <a:spcPct val="0"/>
              </a:spcBef>
            </a:pPr>
            <a:r>
              <a:rPr lang="en-US" sz="4222">
                <a:solidFill>
                  <a:srgbClr val="000000"/>
                </a:solidFill>
                <a:latin typeface="Open Sans"/>
                <a:ea typeface="Open Sans"/>
                <a:cs typeface="Open Sans"/>
                <a:sym typeface="Open Sans"/>
              </a:rPr>
              <a:t>Tommy</a:t>
            </a:r>
          </a:p>
        </p:txBody>
      </p:sp>
      <p:sp>
        <p:nvSpPr>
          <p:cNvPr id="21" name="TextBox 21"/>
          <p:cNvSpPr txBox="1"/>
          <p:nvPr/>
        </p:nvSpPr>
        <p:spPr>
          <a:xfrm>
            <a:off x="3686063" y="2970726"/>
            <a:ext cx="4467374" cy="422556"/>
          </a:xfrm>
          <a:prstGeom prst="rect">
            <a:avLst/>
          </a:prstGeom>
        </p:spPr>
        <p:txBody>
          <a:bodyPr lIns="0" tIns="0" rIns="0" bIns="0" rtlCol="0" anchor="t">
            <a:spAutoFit/>
          </a:bodyPr>
          <a:lstStyle/>
          <a:p>
            <a:pPr algn="ctr">
              <a:lnSpc>
                <a:spcPts val="3484"/>
              </a:lnSpc>
              <a:spcBef>
                <a:spcPct val="0"/>
              </a:spcBef>
            </a:pPr>
            <a:r>
              <a:rPr lang="en-US" sz="2488" b="1">
                <a:solidFill>
                  <a:srgbClr val="000000"/>
                </a:solidFill>
                <a:latin typeface="Open Sans Bold"/>
                <a:ea typeface="Open Sans Bold"/>
                <a:cs typeface="Open Sans Bold"/>
                <a:sym typeface="Open Sans Bold"/>
              </a:rPr>
              <a:t>= "length of the name % 10".</a:t>
            </a:r>
          </a:p>
        </p:txBody>
      </p:sp>
      <p:sp>
        <p:nvSpPr>
          <p:cNvPr id="22" name="Freeform 22"/>
          <p:cNvSpPr/>
          <p:nvPr/>
        </p:nvSpPr>
        <p:spPr>
          <a:xfrm>
            <a:off x="2070013" y="2719342"/>
            <a:ext cx="1460337" cy="972949"/>
          </a:xfrm>
          <a:custGeom>
            <a:avLst/>
            <a:gdLst/>
            <a:ahLst/>
            <a:cxnLst/>
            <a:rect l="l" t="t" r="r" b="b"/>
            <a:pathLst>
              <a:path w="1460337" h="972949">
                <a:moveTo>
                  <a:pt x="0" y="0"/>
                </a:moveTo>
                <a:lnTo>
                  <a:pt x="1460336" y="0"/>
                </a:lnTo>
                <a:lnTo>
                  <a:pt x="1460336" y="972949"/>
                </a:lnTo>
                <a:lnTo>
                  <a:pt x="0" y="9729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77812"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23.11 Hash Tables </a:t>
            </a:r>
          </a:p>
        </p:txBody>
      </p:sp>
      <p:sp>
        <p:nvSpPr>
          <p:cNvPr id="8" name="TextBox 8"/>
          <p:cNvSpPr txBox="1"/>
          <p:nvPr/>
        </p:nvSpPr>
        <p:spPr>
          <a:xfrm>
            <a:off x="384809" y="1252492"/>
            <a:ext cx="1749266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Consider a hash table with slots numbered 0 to 9. We want to store names of peopleusing a simple hash function: </a:t>
            </a:r>
          </a:p>
        </p:txBody>
      </p:sp>
      <p:graphicFrame>
        <p:nvGraphicFramePr>
          <p:cNvPr id="9" name="Table 9"/>
          <p:cNvGraphicFramePr>
            <a:graphicFrameLocks noGrp="1"/>
          </p:cNvGraphicFramePr>
          <p:nvPr/>
        </p:nvGraphicFramePr>
        <p:xfrm>
          <a:off x="12890495" y="3076231"/>
          <a:ext cx="326002" cy="4394420"/>
        </p:xfrm>
        <a:graphic>
          <a:graphicData uri="http://schemas.openxmlformats.org/drawingml/2006/table">
            <a:tbl>
              <a:tblPr/>
              <a:tblGrid>
                <a:gridCol w="326002">
                  <a:extLst>
                    <a:ext uri="{9D8B030D-6E8A-4147-A177-3AD203B41FA5}">
                      <a16:colId xmlns:a16="http://schemas.microsoft.com/office/drawing/2014/main" val="20000"/>
                    </a:ext>
                  </a:extLst>
                </a:gridCol>
              </a:tblGrid>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6"/>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7"/>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8"/>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9"/>
                  </a:ext>
                </a:extLst>
              </a:tr>
            </a:tbl>
          </a:graphicData>
        </a:graphic>
      </p:graphicFrame>
      <p:sp>
        <p:nvSpPr>
          <p:cNvPr id="10" name="TextBox 10"/>
          <p:cNvSpPr txBox="1"/>
          <p:nvPr/>
        </p:nvSpPr>
        <p:spPr>
          <a:xfrm>
            <a:off x="12269832" y="3019081"/>
            <a:ext cx="462113"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[0]</a:t>
            </a:r>
          </a:p>
        </p:txBody>
      </p:sp>
      <p:sp>
        <p:nvSpPr>
          <p:cNvPr id="11" name="TextBox 11"/>
          <p:cNvSpPr txBox="1"/>
          <p:nvPr/>
        </p:nvSpPr>
        <p:spPr>
          <a:xfrm>
            <a:off x="12315460" y="3712749"/>
            <a:ext cx="370857"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[1]</a:t>
            </a:r>
          </a:p>
        </p:txBody>
      </p:sp>
      <p:sp>
        <p:nvSpPr>
          <p:cNvPr id="12" name="TextBox 12"/>
          <p:cNvSpPr txBox="1"/>
          <p:nvPr/>
        </p:nvSpPr>
        <p:spPr>
          <a:xfrm>
            <a:off x="12276319" y="4403149"/>
            <a:ext cx="455626"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[2]</a:t>
            </a:r>
          </a:p>
        </p:txBody>
      </p:sp>
      <p:sp>
        <p:nvSpPr>
          <p:cNvPr id="13" name="TextBox 13"/>
          <p:cNvSpPr txBox="1"/>
          <p:nvPr/>
        </p:nvSpPr>
        <p:spPr>
          <a:xfrm>
            <a:off x="12281783" y="5046045"/>
            <a:ext cx="450162"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[3]</a:t>
            </a:r>
          </a:p>
        </p:txBody>
      </p:sp>
      <p:sp>
        <p:nvSpPr>
          <p:cNvPr id="14" name="TextBox 14"/>
          <p:cNvSpPr txBox="1"/>
          <p:nvPr/>
        </p:nvSpPr>
        <p:spPr>
          <a:xfrm>
            <a:off x="12276319" y="5688941"/>
            <a:ext cx="472715"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[4]</a:t>
            </a:r>
          </a:p>
        </p:txBody>
      </p:sp>
      <p:sp>
        <p:nvSpPr>
          <p:cNvPr id="15" name="TextBox 15"/>
          <p:cNvSpPr txBox="1"/>
          <p:nvPr/>
        </p:nvSpPr>
        <p:spPr>
          <a:xfrm>
            <a:off x="12298523" y="6282953"/>
            <a:ext cx="450510"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[5]</a:t>
            </a:r>
          </a:p>
        </p:txBody>
      </p:sp>
      <p:sp>
        <p:nvSpPr>
          <p:cNvPr id="16" name="TextBox 16"/>
          <p:cNvSpPr txBox="1"/>
          <p:nvPr/>
        </p:nvSpPr>
        <p:spPr>
          <a:xfrm>
            <a:off x="12302300" y="6979525"/>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[6]</a:t>
            </a:r>
          </a:p>
        </p:txBody>
      </p:sp>
      <p:sp>
        <p:nvSpPr>
          <p:cNvPr id="17" name="TextBox 17"/>
          <p:cNvSpPr txBox="1"/>
          <p:nvPr/>
        </p:nvSpPr>
        <p:spPr>
          <a:xfrm>
            <a:off x="12331873" y="7665795"/>
            <a:ext cx="444001"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[7]</a:t>
            </a:r>
          </a:p>
        </p:txBody>
      </p:sp>
      <p:sp>
        <p:nvSpPr>
          <p:cNvPr id="18" name="TextBox 18"/>
          <p:cNvSpPr txBox="1"/>
          <p:nvPr/>
        </p:nvSpPr>
        <p:spPr>
          <a:xfrm>
            <a:off x="12319400" y="8352065"/>
            <a:ext cx="475458"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[8]</a:t>
            </a:r>
          </a:p>
        </p:txBody>
      </p:sp>
      <p:sp>
        <p:nvSpPr>
          <p:cNvPr id="19" name="TextBox 19"/>
          <p:cNvSpPr txBox="1"/>
          <p:nvPr/>
        </p:nvSpPr>
        <p:spPr>
          <a:xfrm>
            <a:off x="12331188" y="8945618"/>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[9]</a:t>
            </a:r>
          </a:p>
        </p:txBody>
      </p:sp>
      <p:sp>
        <p:nvSpPr>
          <p:cNvPr id="20" name="TextBox 20"/>
          <p:cNvSpPr txBox="1"/>
          <p:nvPr/>
        </p:nvSpPr>
        <p:spPr>
          <a:xfrm>
            <a:off x="3530349" y="4204483"/>
            <a:ext cx="5116804" cy="3683705"/>
          </a:xfrm>
          <a:prstGeom prst="rect">
            <a:avLst/>
          </a:prstGeom>
        </p:spPr>
        <p:txBody>
          <a:bodyPr lIns="0" tIns="0" rIns="0" bIns="0" rtlCol="0" anchor="t">
            <a:spAutoFit/>
          </a:bodyPr>
          <a:lstStyle/>
          <a:p>
            <a:pPr algn="l">
              <a:lnSpc>
                <a:spcPts val="5911"/>
              </a:lnSpc>
            </a:pPr>
            <a:r>
              <a:rPr lang="en-US" sz="4222" b="1" u="sng">
                <a:solidFill>
                  <a:srgbClr val="000000"/>
                </a:solidFill>
                <a:latin typeface="Open Sans Bold"/>
                <a:ea typeface="Open Sans Bold"/>
                <a:cs typeface="Open Sans Bold"/>
                <a:sym typeface="Open Sans Bold"/>
              </a:rPr>
              <a:t>Names: </a:t>
            </a:r>
          </a:p>
          <a:p>
            <a:pPr algn="l">
              <a:lnSpc>
                <a:spcPts val="5911"/>
              </a:lnSpc>
            </a:pPr>
            <a:r>
              <a:rPr lang="en-US" sz="4222" b="1">
                <a:solidFill>
                  <a:srgbClr val="5E17EB"/>
                </a:solidFill>
                <a:latin typeface="Open Sans Bold"/>
                <a:ea typeface="Open Sans Bold"/>
                <a:cs typeface="Open Sans Bold"/>
                <a:sym typeface="Open Sans Bold"/>
              </a:rPr>
              <a:t>John</a:t>
            </a:r>
          </a:p>
          <a:p>
            <a:pPr algn="l">
              <a:lnSpc>
                <a:spcPts val="5911"/>
              </a:lnSpc>
            </a:pPr>
            <a:r>
              <a:rPr lang="en-US" sz="4222">
                <a:solidFill>
                  <a:srgbClr val="000000"/>
                </a:solidFill>
                <a:latin typeface="Open Sans"/>
                <a:ea typeface="Open Sans"/>
                <a:cs typeface="Open Sans"/>
                <a:sym typeface="Open Sans"/>
              </a:rPr>
              <a:t>Alice</a:t>
            </a:r>
          </a:p>
          <a:p>
            <a:pPr algn="l">
              <a:lnSpc>
                <a:spcPts val="5911"/>
              </a:lnSpc>
            </a:pPr>
            <a:r>
              <a:rPr lang="en-US" sz="4222">
                <a:solidFill>
                  <a:srgbClr val="000000"/>
                </a:solidFill>
                <a:latin typeface="Open Sans"/>
                <a:ea typeface="Open Sans"/>
                <a:cs typeface="Open Sans"/>
                <a:sym typeface="Open Sans"/>
              </a:rPr>
              <a:t>AlexanderTheGreat</a:t>
            </a:r>
          </a:p>
          <a:p>
            <a:pPr algn="l">
              <a:lnSpc>
                <a:spcPts val="5911"/>
              </a:lnSpc>
              <a:spcBef>
                <a:spcPct val="0"/>
              </a:spcBef>
            </a:pPr>
            <a:r>
              <a:rPr lang="en-US" sz="4222">
                <a:solidFill>
                  <a:srgbClr val="000000"/>
                </a:solidFill>
                <a:latin typeface="Open Sans"/>
                <a:ea typeface="Open Sans"/>
                <a:cs typeface="Open Sans"/>
                <a:sym typeface="Open Sans"/>
              </a:rPr>
              <a:t>Tommy</a:t>
            </a:r>
          </a:p>
        </p:txBody>
      </p:sp>
      <p:sp>
        <p:nvSpPr>
          <p:cNvPr id="21" name="TextBox 21"/>
          <p:cNvSpPr txBox="1"/>
          <p:nvPr/>
        </p:nvSpPr>
        <p:spPr>
          <a:xfrm>
            <a:off x="3686063" y="2970726"/>
            <a:ext cx="4467374" cy="422556"/>
          </a:xfrm>
          <a:prstGeom prst="rect">
            <a:avLst/>
          </a:prstGeom>
        </p:spPr>
        <p:txBody>
          <a:bodyPr lIns="0" tIns="0" rIns="0" bIns="0" rtlCol="0" anchor="t">
            <a:spAutoFit/>
          </a:bodyPr>
          <a:lstStyle/>
          <a:p>
            <a:pPr algn="ctr">
              <a:lnSpc>
                <a:spcPts val="3484"/>
              </a:lnSpc>
              <a:spcBef>
                <a:spcPct val="0"/>
              </a:spcBef>
            </a:pPr>
            <a:r>
              <a:rPr lang="en-US" sz="2488" b="1">
                <a:solidFill>
                  <a:srgbClr val="000000"/>
                </a:solidFill>
                <a:latin typeface="Open Sans Bold"/>
                <a:ea typeface="Open Sans Bold"/>
                <a:cs typeface="Open Sans Bold"/>
                <a:sym typeface="Open Sans Bold"/>
              </a:rPr>
              <a:t>= "length of the name % 10".</a:t>
            </a:r>
          </a:p>
        </p:txBody>
      </p:sp>
      <p:sp>
        <p:nvSpPr>
          <p:cNvPr id="22" name="Freeform 22"/>
          <p:cNvSpPr/>
          <p:nvPr/>
        </p:nvSpPr>
        <p:spPr>
          <a:xfrm>
            <a:off x="2070013" y="2719342"/>
            <a:ext cx="1460337" cy="972949"/>
          </a:xfrm>
          <a:custGeom>
            <a:avLst/>
            <a:gdLst/>
            <a:ahLst/>
            <a:cxnLst/>
            <a:rect l="l" t="t" r="r" b="b"/>
            <a:pathLst>
              <a:path w="1460337" h="972949">
                <a:moveTo>
                  <a:pt x="0" y="0"/>
                </a:moveTo>
                <a:lnTo>
                  <a:pt x="1460336" y="0"/>
                </a:lnTo>
                <a:lnTo>
                  <a:pt x="1460336" y="972949"/>
                </a:lnTo>
                <a:lnTo>
                  <a:pt x="0" y="9729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3" name="Freeform 23"/>
          <p:cNvSpPr/>
          <p:nvPr/>
        </p:nvSpPr>
        <p:spPr>
          <a:xfrm>
            <a:off x="5791096" y="5020457"/>
            <a:ext cx="860932" cy="573596"/>
          </a:xfrm>
          <a:custGeom>
            <a:avLst/>
            <a:gdLst/>
            <a:ahLst/>
            <a:cxnLst/>
            <a:rect l="l" t="t" r="r" b="b"/>
            <a:pathLst>
              <a:path w="860932" h="573596">
                <a:moveTo>
                  <a:pt x="0" y="0"/>
                </a:moveTo>
                <a:lnTo>
                  <a:pt x="860931" y="0"/>
                </a:lnTo>
                <a:lnTo>
                  <a:pt x="860931" y="573596"/>
                </a:lnTo>
                <a:lnTo>
                  <a:pt x="0" y="5735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4" name="TextBox 24"/>
          <p:cNvSpPr txBox="1"/>
          <p:nvPr/>
        </p:nvSpPr>
        <p:spPr>
          <a:xfrm>
            <a:off x="7452722" y="4855581"/>
            <a:ext cx="870542" cy="669181"/>
          </a:xfrm>
          <a:prstGeom prst="rect">
            <a:avLst/>
          </a:prstGeom>
        </p:spPr>
        <p:txBody>
          <a:bodyPr lIns="0" tIns="0" rIns="0" bIns="0" rtlCol="0" anchor="t">
            <a:spAutoFit/>
          </a:bodyPr>
          <a:lstStyle/>
          <a:p>
            <a:pPr algn="ctr">
              <a:lnSpc>
                <a:spcPts val="5428"/>
              </a:lnSpc>
            </a:pPr>
            <a:r>
              <a:rPr lang="en-US" sz="3015" b="1" i="1">
                <a:solidFill>
                  <a:srgbClr val="38B6FF"/>
                </a:solidFill>
                <a:latin typeface="Poppins Bold Italics"/>
                <a:ea typeface="Poppins Bold Italics"/>
                <a:cs typeface="Poppins Bold Italics"/>
                <a:sym typeface="Poppins Bold Italics"/>
              </a:rPr>
              <a:t>4</a:t>
            </a:r>
          </a:p>
        </p:txBody>
      </p:sp>
      <p:sp>
        <p:nvSpPr>
          <p:cNvPr id="25" name="Freeform 25"/>
          <p:cNvSpPr/>
          <p:nvPr/>
        </p:nvSpPr>
        <p:spPr>
          <a:xfrm>
            <a:off x="4969766" y="5272269"/>
            <a:ext cx="599391" cy="252494"/>
          </a:xfrm>
          <a:custGeom>
            <a:avLst/>
            <a:gdLst/>
            <a:ahLst/>
            <a:cxnLst/>
            <a:rect l="l" t="t" r="r" b="b"/>
            <a:pathLst>
              <a:path w="599391" h="252494">
                <a:moveTo>
                  <a:pt x="0" y="0"/>
                </a:moveTo>
                <a:lnTo>
                  <a:pt x="599391" y="0"/>
                </a:lnTo>
                <a:lnTo>
                  <a:pt x="599391"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6" name="Freeform 26"/>
          <p:cNvSpPr/>
          <p:nvPr/>
        </p:nvSpPr>
        <p:spPr>
          <a:xfrm>
            <a:off x="6983336" y="5189531"/>
            <a:ext cx="599391" cy="252494"/>
          </a:xfrm>
          <a:custGeom>
            <a:avLst/>
            <a:gdLst/>
            <a:ahLst/>
            <a:cxnLst/>
            <a:rect l="l" t="t" r="r" b="b"/>
            <a:pathLst>
              <a:path w="599391" h="252494">
                <a:moveTo>
                  <a:pt x="0" y="0"/>
                </a:moveTo>
                <a:lnTo>
                  <a:pt x="599391" y="0"/>
                </a:lnTo>
                <a:lnTo>
                  <a:pt x="599391"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64613" y="1174258"/>
            <a:ext cx="17558775"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Binary Search is a fast search algorithm that finds the position of a target value within a </a:t>
            </a:r>
            <a:r>
              <a:rPr lang="en-US" sz="3000" b="1">
                <a:solidFill>
                  <a:srgbClr val="000000"/>
                </a:solidFill>
                <a:latin typeface="Open Sans Bold"/>
                <a:ea typeface="Open Sans Bold"/>
                <a:cs typeface="Open Sans Bold"/>
                <a:sym typeface="Open Sans Bold"/>
              </a:rPr>
              <a:t>sorted list</a:t>
            </a:r>
            <a:r>
              <a:rPr lang="en-US" sz="3000">
                <a:solidFill>
                  <a:srgbClr val="000000"/>
                </a:solidFill>
                <a:latin typeface="Open Sans"/>
                <a:ea typeface="Open Sans"/>
                <a:cs typeface="Open Sans"/>
                <a:sym typeface="Open Sans"/>
              </a:rPr>
              <a:t> by repeatedly dividing the search range in half.</a:t>
            </a:r>
          </a:p>
        </p:txBody>
      </p:sp>
      <p:graphicFrame>
        <p:nvGraphicFramePr>
          <p:cNvPr id="8" name="Table 8"/>
          <p:cNvGraphicFramePr>
            <a:graphicFrameLocks noGrp="1"/>
          </p:cNvGraphicFramePr>
          <p:nvPr/>
        </p:nvGraphicFramePr>
        <p:xfrm>
          <a:off x="364613" y="4921463"/>
          <a:ext cx="5556230" cy="507297"/>
        </p:xfrm>
        <a:graphic>
          <a:graphicData uri="http://schemas.openxmlformats.org/drawingml/2006/table">
            <a:tbl>
              <a:tblPr/>
              <a:tblGrid>
                <a:gridCol w="793747">
                  <a:extLst>
                    <a:ext uri="{9D8B030D-6E8A-4147-A177-3AD203B41FA5}">
                      <a16:colId xmlns:a16="http://schemas.microsoft.com/office/drawing/2014/main" val="20000"/>
                    </a:ext>
                  </a:extLst>
                </a:gridCol>
                <a:gridCol w="793747">
                  <a:extLst>
                    <a:ext uri="{9D8B030D-6E8A-4147-A177-3AD203B41FA5}">
                      <a16:colId xmlns:a16="http://schemas.microsoft.com/office/drawing/2014/main" val="20001"/>
                    </a:ext>
                  </a:extLst>
                </a:gridCol>
                <a:gridCol w="793747">
                  <a:extLst>
                    <a:ext uri="{9D8B030D-6E8A-4147-A177-3AD203B41FA5}">
                      <a16:colId xmlns:a16="http://schemas.microsoft.com/office/drawing/2014/main" val="20002"/>
                    </a:ext>
                  </a:extLst>
                </a:gridCol>
                <a:gridCol w="793747">
                  <a:extLst>
                    <a:ext uri="{9D8B030D-6E8A-4147-A177-3AD203B41FA5}">
                      <a16:colId xmlns:a16="http://schemas.microsoft.com/office/drawing/2014/main" val="20003"/>
                    </a:ext>
                  </a:extLst>
                </a:gridCol>
                <a:gridCol w="793747">
                  <a:extLst>
                    <a:ext uri="{9D8B030D-6E8A-4147-A177-3AD203B41FA5}">
                      <a16:colId xmlns:a16="http://schemas.microsoft.com/office/drawing/2014/main" val="20004"/>
                    </a:ext>
                  </a:extLst>
                </a:gridCol>
                <a:gridCol w="793747">
                  <a:extLst>
                    <a:ext uri="{9D8B030D-6E8A-4147-A177-3AD203B41FA5}">
                      <a16:colId xmlns:a16="http://schemas.microsoft.com/office/drawing/2014/main" val="20005"/>
                    </a:ext>
                  </a:extLst>
                </a:gridCol>
                <a:gridCol w="793747">
                  <a:extLst>
                    <a:ext uri="{9D8B030D-6E8A-4147-A177-3AD203B41FA5}">
                      <a16:colId xmlns:a16="http://schemas.microsoft.com/office/drawing/2014/main" val="20006"/>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11</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12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25</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34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90</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9" name="TextBox 9"/>
          <p:cNvSpPr txBox="1"/>
          <p:nvPr/>
        </p:nvSpPr>
        <p:spPr>
          <a:xfrm>
            <a:off x="364613" y="3849790"/>
            <a:ext cx="1217428"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my_list:</a:t>
            </a:r>
          </a:p>
        </p:txBody>
      </p:sp>
      <p:sp>
        <p:nvSpPr>
          <p:cNvPr id="10" name="TextBox 10"/>
          <p:cNvSpPr txBox="1"/>
          <p:nvPr/>
        </p:nvSpPr>
        <p:spPr>
          <a:xfrm>
            <a:off x="800472"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0</a:t>
            </a:r>
          </a:p>
        </p:txBody>
      </p:sp>
      <p:sp>
        <p:nvSpPr>
          <p:cNvPr id="11" name="TextBox 11"/>
          <p:cNvSpPr txBox="1"/>
          <p:nvPr/>
        </p:nvSpPr>
        <p:spPr>
          <a:xfrm>
            <a:off x="196385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1</a:t>
            </a:r>
          </a:p>
        </p:txBody>
      </p:sp>
      <p:sp>
        <p:nvSpPr>
          <p:cNvPr id="12" name="TextBox 12"/>
          <p:cNvSpPr txBox="1"/>
          <p:nvPr/>
        </p:nvSpPr>
        <p:spPr>
          <a:xfrm>
            <a:off x="3159078"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2</a:t>
            </a:r>
          </a:p>
        </p:txBody>
      </p:sp>
      <p:sp>
        <p:nvSpPr>
          <p:cNvPr id="13" name="TextBox 13"/>
          <p:cNvSpPr txBox="1"/>
          <p:nvPr/>
        </p:nvSpPr>
        <p:spPr>
          <a:xfrm>
            <a:off x="43543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3</a:t>
            </a:r>
          </a:p>
        </p:txBody>
      </p:sp>
      <p:sp>
        <p:nvSpPr>
          <p:cNvPr id="14" name="TextBox 14"/>
          <p:cNvSpPr txBox="1"/>
          <p:nvPr/>
        </p:nvSpPr>
        <p:spPr>
          <a:xfrm>
            <a:off x="55501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4</a:t>
            </a:r>
          </a:p>
        </p:txBody>
      </p:sp>
      <p:sp>
        <p:nvSpPr>
          <p:cNvPr id="15" name="TextBox 15"/>
          <p:cNvSpPr txBox="1"/>
          <p:nvPr/>
        </p:nvSpPr>
        <p:spPr>
          <a:xfrm>
            <a:off x="6669585"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5</a:t>
            </a:r>
          </a:p>
        </p:txBody>
      </p:sp>
      <p:sp>
        <p:nvSpPr>
          <p:cNvPr id="16" name="TextBox 16"/>
          <p:cNvSpPr txBox="1"/>
          <p:nvPr/>
        </p:nvSpPr>
        <p:spPr>
          <a:xfrm>
            <a:off x="7897661"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6</a:t>
            </a:r>
          </a:p>
        </p:txBody>
      </p:sp>
      <p:sp>
        <p:nvSpPr>
          <p:cNvPr id="17" name="TextBox 17"/>
          <p:cNvSpPr txBox="1"/>
          <p:nvPr/>
        </p:nvSpPr>
        <p:spPr>
          <a:xfrm>
            <a:off x="364613" y="7683601"/>
            <a:ext cx="1883154"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target_value:</a:t>
            </a:r>
          </a:p>
        </p:txBody>
      </p:sp>
      <p:graphicFrame>
        <p:nvGraphicFramePr>
          <p:cNvPr id="18" name="Table 18"/>
          <p:cNvGraphicFramePr>
            <a:graphicFrameLocks noGrp="1"/>
          </p:cNvGraphicFramePr>
          <p:nvPr/>
        </p:nvGraphicFramePr>
        <p:xfrm>
          <a:off x="364613" y="8362488"/>
          <a:ext cx="641489" cy="507297"/>
        </p:xfrm>
        <a:graphic>
          <a:graphicData uri="http://schemas.openxmlformats.org/drawingml/2006/table">
            <a:tbl>
              <a:tblPr/>
              <a:tblGrid>
                <a:gridCol w="284972">
                  <a:extLst>
                    <a:ext uri="{9D8B030D-6E8A-4147-A177-3AD203B41FA5}">
                      <a16:colId xmlns:a16="http://schemas.microsoft.com/office/drawing/2014/main" val="20000"/>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extLst>
                  <a:ext uri="{0D108BD9-81ED-4DB2-BD59-A6C34878D82A}">
                    <a16:rowId xmlns:a16="http://schemas.microsoft.com/office/drawing/2014/main" val="10000"/>
                  </a:ext>
                </a:extLst>
              </a:tr>
            </a:tbl>
          </a:graphicData>
        </a:graphic>
      </p:graphicFrame>
      <p:sp>
        <p:nvSpPr>
          <p:cNvPr id="19" name="Freeform 19"/>
          <p:cNvSpPr/>
          <p:nvPr/>
        </p:nvSpPr>
        <p:spPr>
          <a:xfrm rot="-5400000">
            <a:off x="7706154"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0" name="Freeform 20"/>
          <p:cNvSpPr/>
          <p:nvPr/>
        </p:nvSpPr>
        <p:spPr>
          <a:xfrm rot="-5400000">
            <a:off x="5350564" y="5932481"/>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1" name="TextBox 21"/>
          <p:cNvSpPr txBox="1"/>
          <p:nvPr/>
        </p:nvSpPr>
        <p:spPr>
          <a:xfrm>
            <a:off x="5448215" y="6338079"/>
            <a:ext cx="379825"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low</a:t>
            </a:r>
          </a:p>
        </p:txBody>
      </p:sp>
      <p:sp>
        <p:nvSpPr>
          <p:cNvPr id="22" name="TextBox 22"/>
          <p:cNvSpPr txBox="1"/>
          <p:nvPr/>
        </p:nvSpPr>
        <p:spPr>
          <a:xfrm>
            <a:off x="7706945" y="628121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high</a:t>
            </a:r>
          </a:p>
        </p:txBody>
      </p:sp>
      <p:sp>
        <p:nvSpPr>
          <p:cNvPr id="23" name="Freeform 23"/>
          <p:cNvSpPr/>
          <p:nvPr/>
        </p:nvSpPr>
        <p:spPr>
          <a:xfrm rot="-5400000">
            <a:off x="6487961" y="593248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4" name="TextBox 24"/>
          <p:cNvSpPr txBox="1"/>
          <p:nvPr/>
        </p:nvSpPr>
        <p:spPr>
          <a:xfrm>
            <a:off x="6488752" y="630964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mid</a:t>
            </a:r>
          </a:p>
        </p:txBody>
      </p:sp>
      <p:grpSp>
        <p:nvGrpSpPr>
          <p:cNvPr id="25" name="Group 25"/>
          <p:cNvGrpSpPr/>
          <p:nvPr/>
        </p:nvGrpSpPr>
        <p:grpSpPr>
          <a:xfrm>
            <a:off x="9963438" y="9525000"/>
            <a:ext cx="7722891" cy="694165"/>
            <a:chOff x="0" y="0"/>
            <a:chExt cx="1912982" cy="171947"/>
          </a:xfrm>
        </p:grpSpPr>
        <p:sp>
          <p:nvSpPr>
            <p:cNvPr id="26" name="Freeform 2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7" name="TextBox 2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9" name="Group 29"/>
          <p:cNvGrpSpPr/>
          <p:nvPr/>
        </p:nvGrpSpPr>
        <p:grpSpPr>
          <a:xfrm>
            <a:off x="764470" y="9525000"/>
            <a:ext cx="7722891" cy="694165"/>
            <a:chOff x="0" y="0"/>
            <a:chExt cx="1912982" cy="171947"/>
          </a:xfrm>
        </p:grpSpPr>
        <p:sp>
          <p:nvSpPr>
            <p:cNvPr id="30" name="Freeform 3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1" name="TextBox 3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2" name="TextBox 32"/>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33" name="Group 33"/>
          <p:cNvGrpSpPr/>
          <p:nvPr/>
        </p:nvGrpSpPr>
        <p:grpSpPr>
          <a:xfrm>
            <a:off x="9463017" y="2106415"/>
            <a:ext cx="8384907" cy="7259628"/>
            <a:chOff x="0" y="0"/>
            <a:chExt cx="2208371" cy="1912001"/>
          </a:xfrm>
        </p:grpSpPr>
        <p:sp>
          <p:nvSpPr>
            <p:cNvPr id="34" name="Freeform 34"/>
            <p:cNvSpPr/>
            <p:nvPr/>
          </p:nvSpPr>
          <p:spPr>
            <a:xfrm>
              <a:off x="0" y="0"/>
              <a:ext cx="2208371" cy="1912001"/>
            </a:xfrm>
            <a:custGeom>
              <a:avLst/>
              <a:gdLst/>
              <a:ahLst/>
              <a:cxnLst/>
              <a:rect l="l" t="t" r="r" b="b"/>
              <a:pathLst>
                <a:path w="2208371" h="1912001">
                  <a:moveTo>
                    <a:pt x="0" y="0"/>
                  </a:moveTo>
                  <a:lnTo>
                    <a:pt x="2208371" y="0"/>
                  </a:lnTo>
                  <a:lnTo>
                    <a:pt x="2208371" y="1912001"/>
                  </a:lnTo>
                  <a:lnTo>
                    <a:pt x="0" y="1912001"/>
                  </a:lnTo>
                  <a:close/>
                </a:path>
              </a:pathLst>
            </a:custGeom>
            <a:solidFill>
              <a:srgbClr val="F4F2F2"/>
            </a:solidFill>
          </p:spPr>
          <p:txBody>
            <a:bodyPr/>
            <a:lstStyle/>
            <a:p>
              <a:endParaRPr lang="en-PH"/>
            </a:p>
          </p:txBody>
        </p:sp>
        <p:sp>
          <p:nvSpPr>
            <p:cNvPr id="35" name="TextBox 35"/>
            <p:cNvSpPr txBox="1"/>
            <p:nvPr/>
          </p:nvSpPr>
          <p:spPr>
            <a:xfrm>
              <a:off x="0" y="-28575"/>
              <a:ext cx="2208371" cy="1940576"/>
            </a:xfrm>
            <a:prstGeom prst="rect">
              <a:avLst/>
            </a:prstGeom>
          </p:spPr>
          <p:txBody>
            <a:bodyPr lIns="50800" tIns="50800" rIns="50800" bIns="50800" rtlCol="0" anchor="ctr"/>
            <a:lstStyle/>
            <a:p>
              <a:pPr algn="ctr">
                <a:lnSpc>
                  <a:spcPts val="2595"/>
                </a:lnSpc>
              </a:pPr>
              <a:endParaRPr/>
            </a:p>
          </p:txBody>
        </p:sp>
      </p:grpSp>
      <p:sp>
        <p:nvSpPr>
          <p:cNvPr id="36" name="TextBox 36"/>
          <p:cNvSpPr txBox="1"/>
          <p:nvPr/>
        </p:nvSpPr>
        <p:spPr>
          <a:xfrm>
            <a:off x="9623071" y="2261780"/>
            <a:ext cx="8064801" cy="703550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my_list = [11, 12, 22, 25, 34, 64, 90]</a:t>
            </a:r>
          </a:p>
          <a:p>
            <a:pPr algn="l">
              <a:lnSpc>
                <a:spcPts val="2816"/>
              </a:lnSpc>
            </a:pPr>
            <a:r>
              <a:rPr lang="en-US" sz="2011">
                <a:solidFill>
                  <a:srgbClr val="000000"/>
                </a:solidFill>
                <a:latin typeface="Code Pro"/>
                <a:ea typeface="Code Pro"/>
                <a:cs typeface="Code Pro"/>
                <a:sym typeface="Code Pro"/>
              </a:rPr>
              <a:t>target_value = 64</a:t>
            </a:r>
          </a:p>
          <a:p>
            <a:pPr algn="l">
              <a:lnSpc>
                <a:spcPts val="2816"/>
              </a:lnSpc>
            </a:pPr>
            <a:r>
              <a:rPr lang="en-US" sz="2011">
                <a:solidFill>
                  <a:srgbClr val="000000"/>
                </a:solidFill>
                <a:latin typeface="Code Pro"/>
                <a:ea typeface="Code Pro"/>
                <a:cs typeface="Code Pro"/>
                <a:sym typeface="Code Pro"/>
              </a:rPr>
              <a:t>found = False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low, high = 0, len(my_list)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while low &lt;= high:</a:t>
            </a:r>
          </a:p>
          <a:p>
            <a:pPr algn="l">
              <a:lnSpc>
                <a:spcPts val="2816"/>
              </a:lnSpc>
            </a:pPr>
            <a:r>
              <a:rPr lang="en-US" sz="2011">
                <a:solidFill>
                  <a:srgbClr val="000000"/>
                </a:solidFill>
                <a:latin typeface="Code Pro"/>
                <a:ea typeface="Code Pro"/>
                <a:cs typeface="Code Pro"/>
                <a:sym typeface="Code Pro"/>
              </a:rPr>
              <a:t>    mid = (low + high) // 2</a:t>
            </a:r>
          </a:p>
          <a:p>
            <a:pPr algn="l">
              <a:lnSpc>
                <a:spcPts val="2816"/>
              </a:lnSpc>
            </a:pPr>
            <a:r>
              <a:rPr lang="en-US" sz="2011">
                <a:solidFill>
                  <a:srgbClr val="000000"/>
                </a:solidFill>
                <a:latin typeface="Code Pro"/>
                <a:ea typeface="Code Pro"/>
                <a:cs typeface="Code Pro"/>
                <a:sym typeface="Code Pro"/>
              </a:rPr>
              <a:t> </a:t>
            </a:r>
            <a:r>
              <a:rPr lang="en-US" sz="2011" b="1">
                <a:solidFill>
                  <a:srgbClr val="642EC7"/>
                </a:solidFill>
                <a:latin typeface="Code Pro Bold"/>
                <a:ea typeface="Code Pro Bold"/>
                <a:cs typeface="Code Pro Bold"/>
                <a:sym typeface="Code Pro Bold"/>
              </a:rPr>
              <a:t>   if my_list[mid] == target_value:</a:t>
            </a:r>
          </a:p>
          <a:p>
            <a:pPr algn="l">
              <a:lnSpc>
                <a:spcPts val="2816"/>
              </a:lnSpc>
            </a:pPr>
            <a:r>
              <a:rPr lang="en-US" sz="2011" b="1">
                <a:solidFill>
                  <a:srgbClr val="642EC7"/>
                </a:solidFill>
                <a:latin typeface="Code Pro Bold"/>
                <a:ea typeface="Code Pro Bold"/>
                <a:cs typeface="Code Pro Bold"/>
                <a:sym typeface="Code Pro Bold"/>
              </a:rPr>
              <a:t>        found = True </a:t>
            </a:r>
          </a:p>
          <a:p>
            <a:pPr algn="l">
              <a:lnSpc>
                <a:spcPts val="2816"/>
              </a:lnSpc>
            </a:pPr>
            <a:r>
              <a:rPr lang="en-US" sz="2011" b="1">
                <a:solidFill>
                  <a:srgbClr val="642EC7"/>
                </a:solidFill>
                <a:latin typeface="Code Pro Bold"/>
                <a:ea typeface="Code Pro Bold"/>
                <a:cs typeface="Code Pro Bold"/>
                <a:sym typeface="Code Pro Bold"/>
              </a:rPr>
              <a:t>        break</a:t>
            </a:r>
          </a:p>
          <a:p>
            <a:pPr algn="l">
              <a:lnSpc>
                <a:spcPts val="2816"/>
              </a:lnSpc>
            </a:pPr>
            <a:r>
              <a:rPr lang="en-US" sz="2011">
                <a:solidFill>
                  <a:srgbClr val="000000"/>
                </a:solidFill>
                <a:latin typeface="Code Pro"/>
                <a:ea typeface="Code Pro"/>
                <a:cs typeface="Code Pro"/>
                <a:sym typeface="Code Pro"/>
              </a:rPr>
              <a:t>    elif my_list[mid] &lt; target_value:</a:t>
            </a:r>
          </a:p>
          <a:p>
            <a:pPr algn="l">
              <a:lnSpc>
                <a:spcPts val="2816"/>
              </a:lnSpc>
            </a:pPr>
            <a:r>
              <a:rPr lang="en-US" sz="2011">
                <a:solidFill>
                  <a:srgbClr val="000000"/>
                </a:solidFill>
                <a:latin typeface="Code Pro"/>
                <a:ea typeface="Code Pro"/>
                <a:cs typeface="Code Pro"/>
                <a:sym typeface="Code Pro"/>
              </a:rPr>
              <a:t>        low = mid + 1</a:t>
            </a:r>
          </a:p>
          <a:p>
            <a:pPr algn="l">
              <a:lnSpc>
                <a:spcPts val="2816"/>
              </a:lnSpc>
            </a:pPr>
            <a:r>
              <a:rPr lang="en-US" sz="2011">
                <a:solidFill>
                  <a:srgbClr val="000000"/>
                </a:solidFill>
                <a:latin typeface="Code Pro"/>
                <a:ea typeface="Code Pro"/>
                <a:cs typeface="Code Pro"/>
                <a:sym typeface="Code Pro"/>
              </a:rPr>
              <a:t>    else:</a:t>
            </a:r>
          </a:p>
          <a:p>
            <a:pPr algn="l">
              <a:lnSpc>
                <a:spcPts val="2816"/>
              </a:lnSpc>
            </a:pPr>
            <a:r>
              <a:rPr lang="en-US" sz="2011">
                <a:solidFill>
                  <a:srgbClr val="000000"/>
                </a:solidFill>
                <a:latin typeface="Code Pro"/>
                <a:ea typeface="Code Pro"/>
                <a:cs typeface="Code Pro"/>
                <a:sym typeface="Code Pro"/>
              </a:rPr>
              <a:t>        high = mid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if found: </a:t>
            </a:r>
          </a:p>
          <a:p>
            <a:pPr algn="l">
              <a:lnSpc>
                <a:spcPts val="2816"/>
              </a:lnSpc>
            </a:pPr>
            <a:r>
              <a:rPr lang="en-US" sz="2011">
                <a:solidFill>
                  <a:srgbClr val="000000"/>
                </a:solidFill>
                <a:latin typeface="Code Pro"/>
                <a:ea typeface="Code Pro"/>
                <a:cs typeface="Code Pro"/>
                <a:sym typeface="Code Pro"/>
              </a:rPr>
              <a:t>     print(“Item found”)</a:t>
            </a:r>
          </a:p>
          <a:p>
            <a:pPr algn="l">
              <a:lnSpc>
                <a:spcPts val="2816"/>
              </a:lnSpc>
            </a:pPr>
            <a:r>
              <a:rPr lang="en-US" sz="2011">
                <a:solidFill>
                  <a:srgbClr val="000000"/>
                </a:solidFill>
                <a:latin typeface="Code Pro"/>
                <a:ea typeface="Code Pro"/>
                <a:cs typeface="Code Pro"/>
                <a:sym typeface="Code Pro"/>
              </a:rPr>
              <a:t>else:</a:t>
            </a:r>
          </a:p>
          <a:p>
            <a:pPr algn="l">
              <a:lnSpc>
                <a:spcPts val="2816"/>
              </a:lnSpc>
            </a:pPr>
            <a:r>
              <a:rPr lang="en-US" sz="2011">
                <a:solidFill>
                  <a:srgbClr val="000000"/>
                </a:solidFill>
                <a:latin typeface="Code Pro"/>
                <a:ea typeface="Code Pro"/>
                <a:cs typeface="Code Pro"/>
                <a:sym typeface="Code Pro"/>
              </a:rPr>
              <a:t>     print(“Item not found”)</a:t>
            </a:r>
          </a:p>
        </p:txBody>
      </p:sp>
      <p:sp>
        <p:nvSpPr>
          <p:cNvPr id="37" name="TextBox 37"/>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23.2 Binary Search</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77812"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23.11 Hash Tables </a:t>
            </a:r>
          </a:p>
        </p:txBody>
      </p:sp>
      <p:sp>
        <p:nvSpPr>
          <p:cNvPr id="8" name="TextBox 8"/>
          <p:cNvSpPr txBox="1"/>
          <p:nvPr/>
        </p:nvSpPr>
        <p:spPr>
          <a:xfrm>
            <a:off x="384809" y="1252492"/>
            <a:ext cx="1749266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Consider a hash table with slots numbered 0 to 9. We want to store names of peopleusing a simple hash function: </a:t>
            </a:r>
          </a:p>
        </p:txBody>
      </p:sp>
      <p:graphicFrame>
        <p:nvGraphicFramePr>
          <p:cNvPr id="9" name="Table 9"/>
          <p:cNvGraphicFramePr>
            <a:graphicFrameLocks noGrp="1"/>
          </p:cNvGraphicFramePr>
          <p:nvPr/>
        </p:nvGraphicFramePr>
        <p:xfrm>
          <a:off x="12890495" y="3076231"/>
          <a:ext cx="326002" cy="4394420"/>
        </p:xfrm>
        <a:graphic>
          <a:graphicData uri="http://schemas.openxmlformats.org/drawingml/2006/table">
            <a:tbl>
              <a:tblPr/>
              <a:tblGrid>
                <a:gridCol w="326002">
                  <a:extLst>
                    <a:ext uri="{9D8B030D-6E8A-4147-A177-3AD203B41FA5}">
                      <a16:colId xmlns:a16="http://schemas.microsoft.com/office/drawing/2014/main" val="20000"/>
                    </a:ext>
                  </a:extLst>
                </a:gridCol>
              </a:tblGrid>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6"/>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7"/>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8"/>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9"/>
                  </a:ext>
                </a:extLst>
              </a:tr>
            </a:tbl>
          </a:graphicData>
        </a:graphic>
      </p:graphicFrame>
      <p:sp>
        <p:nvSpPr>
          <p:cNvPr id="10" name="TextBox 10"/>
          <p:cNvSpPr txBox="1"/>
          <p:nvPr/>
        </p:nvSpPr>
        <p:spPr>
          <a:xfrm>
            <a:off x="12269832" y="3019081"/>
            <a:ext cx="462113"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[0]</a:t>
            </a:r>
          </a:p>
        </p:txBody>
      </p:sp>
      <p:sp>
        <p:nvSpPr>
          <p:cNvPr id="11" name="TextBox 11"/>
          <p:cNvSpPr txBox="1"/>
          <p:nvPr/>
        </p:nvSpPr>
        <p:spPr>
          <a:xfrm>
            <a:off x="12315460" y="3712749"/>
            <a:ext cx="370857"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[1]</a:t>
            </a:r>
          </a:p>
        </p:txBody>
      </p:sp>
      <p:sp>
        <p:nvSpPr>
          <p:cNvPr id="12" name="TextBox 12"/>
          <p:cNvSpPr txBox="1"/>
          <p:nvPr/>
        </p:nvSpPr>
        <p:spPr>
          <a:xfrm>
            <a:off x="12276319" y="4403149"/>
            <a:ext cx="455626"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[2]</a:t>
            </a:r>
          </a:p>
        </p:txBody>
      </p:sp>
      <p:sp>
        <p:nvSpPr>
          <p:cNvPr id="13" name="TextBox 13"/>
          <p:cNvSpPr txBox="1"/>
          <p:nvPr/>
        </p:nvSpPr>
        <p:spPr>
          <a:xfrm>
            <a:off x="12281783" y="5046045"/>
            <a:ext cx="450162"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[3]</a:t>
            </a:r>
          </a:p>
        </p:txBody>
      </p:sp>
      <p:sp>
        <p:nvSpPr>
          <p:cNvPr id="14" name="TextBox 14"/>
          <p:cNvSpPr txBox="1"/>
          <p:nvPr/>
        </p:nvSpPr>
        <p:spPr>
          <a:xfrm>
            <a:off x="12276319" y="5688941"/>
            <a:ext cx="472715"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[4]</a:t>
            </a:r>
          </a:p>
        </p:txBody>
      </p:sp>
      <p:sp>
        <p:nvSpPr>
          <p:cNvPr id="15" name="TextBox 15"/>
          <p:cNvSpPr txBox="1"/>
          <p:nvPr/>
        </p:nvSpPr>
        <p:spPr>
          <a:xfrm>
            <a:off x="12298523" y="6282953"/>
            <a:ext cx="450510"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[5]</a:t>
            </a:r>
          </a:p>
        </p:txBody>
      </p:sp>
      <p:sp>
        <p:nvSpPr>
          <p:cNvPr id="16" name="TextBox 16"/>
          <p:cNvSpPr txBox="1"/>
          <p:nvPr/>
        </p:nvSpPr>
        <p:spPr>
          <a:xfrm>
            <a:off x="12302300" y="6979525"/>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[6]</a:t>
            </a:r>
          </a:p>
        </p:txBody>
      </p:sp>
      <p:sp>
        <p:nvSpPr>
          <p:cNvPr id="17" name="TextBox 17"/>
          <p:cNvSpPr txBox="1"/>
          <p:nvPr/>
        </p:nvSpPr>
        <p:spPr>
          <a:xfrm>
            <a:off x="12331873" y="7665795"/>
            <a:ext cx="444001"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[7]</a:t>
            </a:r>
          </a:p>
        </p:txBody>
      </p:sp>
      <p:sp>
        <p:nvSpPr>
          <p:cNvPr id="18" name="TextBox 18"/>
          <p:cNvSpPr txBox="1"/>
          <p:nvPr/>
        </p:nvSpPr>
        <p:spPr>
          <a:xfrm>
            <a:off x="12319400" y="8352065"/>
            <a:ext cx="475458"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[8]</a:t>
            </a:r>
          </a:p>
        </p:txBody>
      </p:sp>
      <p:sp>
        <p:nvSpPr>
          <p:cNvPr id="19" name="TextBox 19"/>
          <p:cNvSpPr txBox="1"/>
          <p:nvPr/>
        </p:nvSpPr>
        <p:spPr>
          <a:xfrm>
            <a:off x="12331188" y="8945618"/>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[9]</a:t>
            </a:r>
          </a:p>
        </p:txBody>
      </p:sp>
      <p:sp>
        <p:nvSpPr>
          <p:cNvPr id="20" name="TextBox 20"/>
          <p:cNvSpPr txBox="1"/>
          <p:nvPr/>
        </p:nvSpPr>
        <p:spPr>
          <a:xfrm>
            <a:off x="3530349" y="4204483"/>
            <a:ext cx="6825632" cy="3683705"/>
          </a:xfrm>
          <a:prstGeom prst="rect">
            <a:avLst/>
          </a:prstGeom>
        </p:spPr>
        <p:txBody>
          <a:bodyPr lIns="0" tIns="0" rIns="0" bIns="0" rtlCol="0" anchor="t">
            <a:spAutoFit/>
          </a:bodyPr>
          <a:lstStyle/>
          <a:p>
            <a:pPr algn="l">
              <a:lnSpc>
                <a:spcPts val="5911"/>
              </a:lnSpc>
            </a:pPr>
            <a:r>
              <a:rPr lang="en-US" sz="4222" b="1" u="sng">
                <a:solidFill>
                  <a:srgbClr val="000000"/>
                </a:solidFill>
                <a:latin typeface="Open Sans Bold"/>
                <a:ea typeface="Open Sans Bold"/>
                <a:cs typeface="Open Sans Bold"/>
                <a:sym typeface="Open Sans Bold"/>
              </a:rPr>
              <a:t>Names: </a:t>
            </a:r>
          </a:p>
          <a:p>
            <a:pPr algn="l">
              <a:lnSpc>
                <a:spcPts val="5911"/>
              </a:lnSpc>
            </a:pPr>
            <a:r>
              <a:rPr lang="en-US" sz="4222" b="1">
                <a:solidFill>
                  <a:srgbClr val="5E17EB"/>
                </a:solidFill>
                <a:latin typeface="Open Sans Bold"/>
                <a:ea typeface="Open Sans Bold"/>
                <a:cs typeface="Open Sans Bold"/>
                <a:sym typeface="Open Sans Bold"/>
              </a:rPr>
              <a:t>John</a:t>
            </a:r>
          </a:p>
          <a:p>
            <a:pPr algn="l">
              <a:lnSpc>
                <a:spcPts val="5911"/>
              </a:lnSpc>
            </a:pPr>
            <a:r>
              <a:rPr lang="en-US" sz="4222">
                <a:solidFill>
                  <a:srgbClr val="000000"/>
                </a:solidFill>
                <a:latin typeface="Open Sans"/>
                <a:ea typeface="Open Sans"/>
                <a:cs typeface="Open Sans"/>
                <a:sym typeface="Open Sans"/>
              </a:rPr>
              <a:t>Alice</a:t>
            </a:r>
          </a:p>
          <a:p>
            <a:pPr algn="l">
              <a:lnSpc>
                <a:spcPts val="5911"/>
              </a:lnSpc>
            </a:pPr>
            <a:r>
              <a:rPr lang="en-US" sz="4222">
                <a:solidFill>
                  <a:srgbClr val="000000"/>
                </a:solidFill>
                <a:latin typeface="Open Sans"/>
                <a:ea typeface="Open Sans"/>
                <a:cs typeface="Open Sans"/>
                <a:sym typeface="Open Sans"/>
              </a:rPr>
              <a:t>AlexanderTheGreat</a:t>
            </a:r>
          </a:p>
          <a:p>
            <a:pPr algn="l">
              <a:lnSpc>
                <a:spcPts val="5911"/>
              </a:lnSpc>
              <a:spcBef>
                <a:spcPct val="0"/>
              </a:spcBef>
            </a:pPr>
            <a:r>
              <a:rPr lang="en-US" sz="4222">
                <a:solidFill>
                  <a:srgbClr val="000000"/>
                </a:solidFill>
                <a:latin typeface="Open Sans"/>
                <a:ea typeface="Open Sans"/>
                <a:cs typeface="Open Sans"/>
                <a:sym typeface="Open Sans"/>
              </a:rPr>
              <a:t>Tommy</a:t>
            </a:r>
          </a:p>
        </p:txBody>
      </p:sp>
      <p:sp>
        <p:nvSpPr>
          <p:cNvPr id="21" name="TextBox 21"/>
          <p:cNvSpPr txBox="1"/>
          <p:nvPr/>
        </p:nvSpPr>
        <p:spPr>
          <a:xfrm>
            <a:off x="3686063" y="2970726"/>
            <a:ext cx="4467374" cy="422556"/>
          </a:xfrm>
          <a:prstGeom prst="rect">
            <a:avLst/>
          </a:prstGeom>
        </p:spPr>
        <p:txBody>
          <a:bodyPr lIns="0" tIns="0" rIns="0" bIns="0" rtlCol="0" anchor="t">
            <a:spAutoFit/>
          </a:bodyPr>
          <a:lstStyle/>
          <a:p>
            <a:pPr algn="ctr">
              <a:lnSpc>
                <a:spcPts val="3484"/>
              </a:lnSpc>
              <a:spcBef>
                <a:spcPct val="0"/>
              </a:spcBef>
            </a:pPr>
            <a:r>
              <a:rPr lang="en-US" sz="2488" b="1">
                <a:solidFill>
                  <a:srgbClr val="000000"/>
                </a:solidFill>
                <a:latin typeface="Open Sans Bold"/>
                <a:ea typeface="Open Sans Bold"/>
                <a:cs typeface="Open Sans Bold"/>
                <a:sym typeface="Open Sans Bold"/>
              </a:rPr>
              <a:t>= "length of the name % 10".</a:t>
            </a:r>
          </a:p>
        </p:txBody>
      </p:sp>
      <p:sp>
        <p:nvSpPr>
          <p:cNvPr id="22" name="Freeform 22"/>
          <p:cNvSpPr/>
          <p:nvPr/>
        </p:nvSpPr>
        <p:spPr>
          <a:xfrm>
            <a:off x="2070013" y="2719342"/>
            <a:ext cx="1460337" cy="972949"/>
          </a:xfrm>
          <a:custGeom>
            <a:avLst/>
            <a:gdLst/>
            <a:ahLst/>
            <a:cxnLst/>
            <a:rect l="l" t="t" r="r" b="b"/>
            <a:pathLst>
              <a:path w="1460337" h="972949">
                <a:moveTo>
                  <a:pt x="0" y="0"/>
                </a:moveTo>
                <a:lnTo>
                  <a:pt x="1460336" y="0"/>
                </a:lnTo>
                <a:lnTo>
                  <a:pt x="1460336" y="972949"/>
                </a:lnTo>
                <a:lnTo>
                  <a:pt x="0" y="9729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3" name="Freeform 23"/>
          <p:cNvSpPr/>
          <p:nvPr/>
        </p:nvSpPr>
        <p:spPr>
          <a:xfrm>
            <a:off x="5791096" y="5020457"/>
            <a:ext cx="860932" cy="573596"/>
          </a:xfrm>
          <a:custGeom>
            <a:avLst/>
            <a:gdLst/>
            <a:ahLst/>
            <a:cxnLst/>
            <a:rect l="l" t="t" r="r" b="b"/>
            <a:pathLst>
              <a:path w="860932" h="573596">
                <a:moveTo>
                  <a:pt x="0" y="0"/>
                </a:moveTo>
                <a:lnTo>
                  <a:pt x="860931" y="0"/>
                </a:lnTo>
                <a:lnTo>
                  <a:pt x="860931" y="573596"/>
                </a:lnTo>
                <a:lnTo>
                  <a:pt x="0" y="5735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4" name="TextBox 24"/>
          <p:cNvSpPr txBox="1"/>
          <p:nvPr/>
        </p:nvSpPr>
        <p:spPr>
          <a:xfrm>
            <a:off x="7452722" y="4855581"/>
            <a:ext cx="870542" cy="669181"/>
          </a:xfrm>
          <a:prstGeom prst="rect">
            <a:avLst/>
          </a:prstGeom>
        </p:spPr>
        <p:txBody>
          <a:bodyPr lIns="0" tIns="0" rIns="0" bIns="0" rtlCol="0" anchor="t">
            <a:spAutoFit/>
          </a:bodyPr>
          <a:lstStyle/>
          <a:p>
            <a:pPr algn="ctr">
              <a:lnSpc>
                <a:spcPts val="5428"/>
              </a:lnSpc>
            </a:pPr>
            <a:r>
              <a:rPr lang="en-US" sz="3015" b="1" i="1">
                <a:solidFill>
                  <a:srgbClr val="38B6FF"/>
                </a:solidFill>
                <a:latin typeface="Poppins Bold Italics"/>
                <a:ea typeface="Poppins Bold Italics"/>
                <a:cs typeface="Poppins Bold Italics"/>
                <a:sym typeface="Poppins Bold Italics"/>
              </a:rPr>
              <a:t>4</a:t>
            </a:r>
          </a:p>
        </p:txBody>
      </p:sp>
      <p:sp>
        <p:nvSpPr>
          <p:cNvPr id="25" name="Freeform 25"/>
          <p:cNvSpPr/>
          <p:nvPr/>
        </p:nvSpPr>
        <p:spPr>
          <a:xfrm>
            <a:off x="4969766" y="5272269"/>
            <a:ext cx="599391" cy="252494"/>
          </a:xfrm>
          <a:custGeom>
            <a:avLst/>
            <a:gdLst/>
            <a:ahLst/>
            <a:cxnLst/>
            <a:rect l="l" t="t" r="r" b="b"/>
            <a:pathLst>
              <a:path w="599391" h="252494">
                <a:moveTo>
                  <a:pt x="0" y="0"/>
                </a:moveTo>
                <a:lnTo>
                  <a:pt x="599391" y="0"/>
                </a:lnTo>
                <a:lnTo>
                  <a:pt x="599391"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6" name="Freeform 26"/>
          <p:cNvSpPr/>
          <p:nvPr/>
        </p:nvSpPr>
        <p:spPr>
          <a:xfrm>
            <a:off x="6983336" y="5189531"/>
            <a:ext cx="599391" cy="252494"/>
          </a:xfrm>
          <a:custGeom>
            <a:avLst/>
            <a:gdLst/>
            <a:ahLst/>
            <a:cxnLst/>
            <a:rect l="l" t="t" r="r" b="b"/>
            <a:pathLst>
              <a:path w="599391" h="252494">
                <a:moveTo>
                  <a:pt x="0" y="0"/>
                </a:moveTo>
                <a:lnTo>
                  <a:pt x="599391" y="0"/>
                </a:lnTo>
                <a:lnTo>
                  <a:pt x="599391"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7" name="TextBox 27"/>
          <p:cNvSpPr txBox="1"/>
          <p:nvPr/>
        </p:nvSpPr>
        <p:spPr>
          <a:xfrm>
            <a:off x="13217037" y="5659624"/>
            <a:ext cx="891185"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John</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77812"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23.11 Hash Tables </a:t>
            </a:r>
          </a:p>
        </p:txBody>
      </p:sp>
      <p:sp>
        <p:nvSpPr>
          <p:cNvPr id="8" name="TextBox 8"/>
          <p:cNvSpPr txBox="1"/>
          <p:nvPr/>
        </p:nvSpPr>
        <p:spPr>
          <a:xfrm>
            <a:off x="384809" y="1252492"/>
            <a:ext cx="1749266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Consider a hash table with slots numbered 0 to 9. We want to store names of peopleusing a simple hash function: </a:t>
            </a:r>
          </a:p>
        </p:txBody>
      </p:sp>
      <p:graphicFrame>
        <p:nvGraphicFramePr>
          <p:cNvPr id="9" name="Table 9"/>
          <p:cNvGraphicFramePr>
            <a:graphicFrameLocks noGrp="1"/>
          </p:cNvGraphicFramePr>
          <p:nvPr/>
        </p:nvGraphicFramePr>
        <p:xfrm>
          <a:off x="12890495" y="3076231"/>
          <a:ext cx="326002" cy="4394420"/>
        </p:xfrm>
        <a:graphic>
          <a:graphicData uri="http://schemas.openxmlformats.org/drawingml/2006/table">
            <a:tbl>
              <a:tblPr/>
              <a:tblGrid>
                <a:gridCol w="326002">
                  <a:extLst>
                    <a:ext uri="{9D8B030D-6E8A-4147-A177-3AD203B41FA5}">
                      <a16:colId xmlns:a16="http://schemas.microsoft.com/office/drawing/2014/main" val="20000"/>
                    </a:ext>
                  </a:extLst>
                </a:gridCol>
              </a:tblGrid>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6"/>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7"/>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8"/>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9"/>
                  </a:ext>
                </a:extLst>
              </a:tr>
            </a:tbl>
          </a:graphicData>
        </a:graphic>
      </p:graphicFrame>
      <p:sp>
        <p:nvSpPr>
          <p:cNvPr id="10" name="TextBox 10"/>
          <p:cNvSpPr txBox="1"/>
          <p:nvPr/>
        </p:nvSpPr>
        <p:spPr>
          <a:xfrm>
            <a:off x="12269832" y="3019081"/>
            <a:ext cx="462113"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[0]</a:t>
            </a:r>
          </a:p>
        </p:txBody>
      </p:sp>
      <p:sp>
        <p:nvSpPr>
          <p:cNvPr id="11" name="TextBox 11"/>
          <p:cNvSpPr txBox="1"/>
          <p:nvPr/>
        </p:nvSpPr>
        <p:spPr>
          <a:xfrm>
            <a:off x="12315460" y="3712749"/>
            <a:ext cx="370857"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[1]</a:t>
            </a:r>
          </a:p>
        </p:txBody>
      </p:sp>
      <p:sp>
        <p:nvSpPr>
          <p:cNvPr id="12" name="TextBox 12"/>
          <p:cNvSpPr txBox="1"/>
          <p:nvPr/>
        </p:nvSpPr>
        <p:spPr>
          <a:xfrm>
            <a:off x="12276319" y="4403149"/>
            <a:ext cx="455626"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[2]</a:t>
            </a:r>
          </a:p>
        </p:txBody>
      </p:sp>
      <p:sp>
        <p:nvSpPr>
          <p:cNvPr id="13" name="TextBox 13"/>
          <p:cNvSpPr txBox="1"/>
          <p:nvPr/>
        </p:nvSpPr>
        <p:spPr>
          <a:xfrm>
            <a:off x="12281783" y="5046045"/>
            <a:ext cx="450162"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[3]</a:t>
            </a:r>
          </a:p>
        </p:txBody>
      </p:sp>
      <p:sp>
        <p:nvSpPr>
          <p:cNvPr id="14" name="TextBox 14"/>
          <p:cNvSpPr txBox="1"/>
          <p:nvPr/>
        </p:nvSpPr>
        <p:spPr>
          <a:xfrm>
            <a:off x="12276319" y="5688941"/>
            <a:ext cx="472715"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[4]</a:t>
            </a:r>
          </a:p>
        </p:txBody>
      </p:sp>
      <p:sp>
        <p:nvSpPr>
          <p:cNvPr id="15" name="TextBox 15"/>
          <p:cNvSpPr txBox="1"/>
          <p:nvPr/>
        </p:nvSpPr>
        <p:spPr>
          <a:xfrm>
            <a:off x="12298523" y="6282953"/>
            <a:ext cx="450510"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[5]</a:t>
            </a:r>
          </a:p>
        </p:txBody>
      </p:sp>
      <p:sp>
        <p:nvSpPr>
          <p:cNvPr id="16" name="TextBox 16"/>
          <p:cNvSpPr txBox="1"/>
          <p:nvPr/>
        </p:nvSpPr>
        <p:spPr>
          <a:xfrm>
            <a:off x="12302300" y="6979525"/>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[6]</a:t>
            </a:r>
          </a:p>
        </p:txBody>
      </p:sp>
      <p:sp>
        <p:nvSpPr>
          <p:cNvPr id="17" name="TextBox 17"/>
          <p:cNvSpPr txBox="1"/>
          <p:nvPr/>
        </p:nvSpPr>
        <p:spPr>
          <a:xfrm>
            <a:off x="12331873" y="7665795"/>
            <a:ext cx="444001"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[7]</a:t>
            </a:r>
          </a:p>
        </p:txBody>
      </p:sp>
      <p:sp>
        <p:nvSpPr>
          <p:cNvPr id="18" name="TextBox 18"/>
          <p:cNvSpPr txBox="1"/>
          <p:nvPr/>
        </p:nvSpPr>
        <p:spPr>
          <a:xfrm>
            <a:off x="12319400" y="8352065"/>
            <a:ext cx="475458"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[8]</a:t>
            </a:r>
          </a:p>
        </p:txBody>
      </p:sp>
      <p:sp>
        <p:nvSpPr>
          <p:cNvPr id="19" name="TextBox 19"/>
          <p:cNvSpPr txBox="1"/>
          <p:nvPr/>
        </p:nvSpPr>
        <p:spPr>
          <a:xfrm>
            <a:off x="12331188" y="8945618"/>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[9]</a:t>
            </a:r>
          </a:p>
        </p:txBody>
      </p:sp>
      <p:sp>
        <p:nvSpPr>
          <p:cNvPr id="20" name="TextBox 20"/>
          <p:cNvSpPr txBox="1"/>
          <p:nvPr/>
        </p:nvSpPr>
        <p:spPr>
          <a:xfrm>
            <a:off x="3530349" y="4204483"/>
            <a:ext cx="6682977" cy="3683705"/>
          </a:xfrm>
          <a:prstGeom prst="rect">
            <a:avLst/>
          </a:prstGeom>
        </p:spPr>
        <p:txBody>
          <a:bodyPr lIns="0" tIns="0" rIns="0" bIns="0" rtlCol="0" anchor="t">
            <a:spAutoFit/>
          </a:bodyPr>
          <a:lstStyle/>
          <a:p>
            <a:pPr algn="l">
              <a:lnSpc>
                <a:spcPts val="5911"/>
              </a:lnSpc>
            </a:pPr>
            <a:r>
              <a:rPr lang="en-US" sz="4222" b="1" u="sng">
                <a:solidFill>
                  <a:srgbClr val="000000"/>
                </a:solidFill>
                <a:latin typeface="Open Sans Bold"/>
                <a:ea typeface="Open Sans Bold"/>
                <a:cs typeface="Open Sans Bold"/>
                <a:sym typeface="Open Sans Bold"/>
              </a:rPr>
              <a:t>Names: </a:t>
            </a:r>
          </a:p>
          <a:p>
            <a:pPr algn="l">
              <a:lnSpc>
                <a:spcPts val="5911"/>
              </a:lnSpc>
            </a:pPr>
            <a:r>
              <a:rPr lang="en-US" sz="4222">
                <a:solidFill>
                  <a:srgbClr val="000000"/>
                </a:solidFill>
                <a:latin typeface="Open Sans"/>
                <a:ea typeface="Open Sans"/>
                <a:cs typeface="Open Sans"/>
                <a:sym typeface="Open Sans"/>
              </a:rPr>
              <a:t>John</a:t>
            </a:r>
          </a:p>
          <a:p>
            <a:pPr algn="l">
              <a:lnSpc>
                <a:spcPts val="5911"/>
              </a:lnSpc>
            </a:pPr>
            <a:r>
              <a:rPr lang="en-US" sz="4222">
                <a:solidFill>
                  <a:srgbClr val="000000"/>
                </a:solidFill>
                <a:latin typeface="Open Sans"/>
                <a:ea typeface="Open Sans"/>
                <a:cs typeface="Open Sans"/>
                <a:sym typeface="Open Sans"/>
              </a:rPr>
              <a:t>Alice</a:t>
            </a:r>
          </a:p>
          <a:p>
            <a:pPr algn="l">
              <a:lnSpc>
                <a:spcPts val="5911"/>
              </a:lnSpc>
            </a:pPr>
            <a:r>
              <a:rPr lang="en-US" sz="4222">
                <a:solidFill>
                  <a:srgbClr val="000000"/>
                </a:solidFill>
                <a:latin typeface="Open Sans"/>
                <a:ea typeface="Open Sans"/>
                <a:cs typeface="Open Sans"/>
                <a:sym typeface="Open Sans"/>
              </a:rPr>
              <a:t>AlexanderTheGreat</a:t>
            </a:r>
          </a:p>
          <a:p>
            <a:pPr algn="l">
              <a:lnSpc>
                <a:spcPts val="5911"/>
              </a:lnSpc>
              <a:spcBef>
                <a:spcPct val="0"/>
              </a:spcBef>
            </a:pPr>
            <a:r>
              <a:rPr lang="en-US" sz="4222">
                <a:solidFill>
                  <a:srgbClr val="000000"/>
                </a:solidFill>
                <a:latin typeface="Open Sans"/>
                <a:ea typeface="Open Sans"/>
                <a:cs typeface="Open Sans"/>
                <a:sym typeface="Open Sans"/>
              </a:rPr>
              <a:t>Tommy</a:t>
            </a:r>
          </a:p>
        </p:txBody>
      </p:sp>
      <p:sp>
        <p:nvSpPr>
          <p:cNvPr id="21" name="TextBox 21"/>
          <p:cNvSpPr txBox="1"/>
          <p:nvPr/>
        </p:nvSpPr>
        <p:spPr>
          <a:xfrm>
            <a:off x="3686063" y="2970726"/>
            <a:ext cx="4467374" cy="422556"/>
          </a:xfrm>
          <a:prstGeom prst="rect">
            <a:avLst/>
          </a:prstGeom>
        </p:spPr>
        <p:txBody>
          <a:bodyPr lIns="0" tIns="0" rIns="0" bIns="0" rtlCol="0" anchor="t">
            <a:spAutoFit/>
          </a:bodyPr>
          <a:lstStyle/>
          <a:p>
            <a:pPr algn="ctr">
              <a:lnSpc>
                <a:spcPts val="3484"/>
              </a:lnSpc>
              <a:spcBef>
                <a:spcPct val="0"/>
              </a:spcBef>
            </a:pPr>
            <a:r>
              <a:rPr lang="en-US" sz="2488" b="1">
                <a:solidFill>
                  <a:srgbClr val="000000"/>
                </a:solidFill>
                <a:latin typeface="Open Sans Bold"/>
                <a:ea typeface="Open Sans Bold"/>
                <a:cs typeface="Open Sans Bold"/>
                <a:sym typeface="Open Sans Bold"/>
              </a:rPr>
              <a:t>= "length of the name % 10".</a:t>
            </a:r>
          </a:p>
        </p:txBody>
      </p:sp>
      <p:sp>
        <p:nvSpPr>
          <p:cNvPr id="22" name="Freeform 22"/>
          <p:cNvSpPr/>
          <p:nvPr/>
        </p:nvSpPr>
        <p:spPr>
          <a:xfrm>
            <a:off x="2070013" y="2719342"/>
            <a:ext cx="1460337" cy="972949"/>
          </a:xfrm>
          <a:custGeom>
            <a:avLst/>
            <a:gdLst/>
            <a:ahLst/>
            <a:cxnLst/>
            <a:rect l="l" t="t" r="r" b="b"/>
            <a:pathLst>
              <a:path w="1460337" h="972949">
                <a:moveTo>
                  <a:pt x="0" y="0"/>
                </a:moveTo>
                <a:lnTo>
                  <a:pt x="1460336" y="0"/>
                </a:lnTo>
                <a:lnTo>
                  <a:pt x="1460336" y="972949"/>
                </a:lnTo>
                <a:lnTo>
                  <a:pt x="0" y="9729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3" name="Freeform 23"/>
          <p:cNvSpPr/>
          <p:nvPr/>
        </p:nvSpPr>
        <p:spPr>
          <a:xfrm>
            <a:off x="5791096" y="5766507"/>
            <a:ext cx="860932" cy="573596"/>
          </a:xfrm>
          <a:custGeom>
            <a:avLst/>
            <a:gdLst/>
            <a:ahLst/>
            <a:cxnLst/>
            <a:rect l="l" t="t" r="r" b="b"/>
            <a:pathLst>
              <a:path w="860932" h="573596">
                <a:moveTo>
                  <a:pt x="0" y="0"/>
                </a:moveTo>
                <a:lnTo>
                  <a:pt x="860931" y="0"/>
                </a:lnTo>
                <a:lnTo>
                  <a:pt x="860931" y="573596"/>
                </a:lnTo>
                <a:lnTo>
                  <a:pt x="0" y="5735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4" name="TextBox 24"/>
          <p:cNvSpPr txBox="1"/>
          <p:nvPr/>
        </p:nvSpPr>
        <p:spPr>
          <a:xfrm>
            <a:off x="7452722" y="5601632"/>
            <a:ext cx="870542" cy="669181"/>
          </a:xfrm>
          <a:prstGeom prst="rect">
            <a:avLst/>
          </a:prstGeom>
        </p:spPr>
        <p:txBody>
          <a:bodyPr lIns="0" tIns="0" rIns="0" bIns="0" rtlCol="0" anchor="t">
            <a:spAutoFit/>
          </a:bodyPr>
          <a:lstStyle/>
          <a:p>
            <a:pPr algn="ctr">
              <a:lnSpc>
                <a:spcPts val="5428"/>
              </a:lnSpc>
            </a:pPr>
            <a:r>
              <a:rPr lang="en-US" sz="3015" b="1" i="1">
                <a:solidFill>
                  <a:srgbClr val="38B6FF"/>
                </a:solidFill>
                <a:latin typeface="Poppins Bold Italics"/>
                <a:ea typeface="Poppins Bold Italics"/>
                <a:cs typeface="Poppins Bold Italics"/>
                <a:sym typeface="Poppins Bold Italics"/>
              </a:rPr>
              <a:t>5</a:t>
            </a:r>
          </a:p>
        </p:txBody>
      </p:sp>
      <p:sp>
        <p:nvSpPr>
          <p:cNvPr id="25" name="Freeform 25"/>
          <p:cNvSpPr/>
          <p:nvPr/>
        </p:nvSpPr>
        <p:spPr>
          <a:xfrm>
            <a:off x="4969766" y="6018319"/>
            <a:ext cx="599391" cy="252494"/>
          </a:xfrm>
          <a:custGeom>
            <a:avLst/>
            <a:gdLst/>
            <a:ahLst/>
            <a:cxnLst/>
            <a:rect l="l" t="t" r="r" b="b"/>
            <a:pathLst>
              <a:path w="599391" h="252494">
                <a:moveTo>
                  <a:pt x="0" y="0"/>
                </a:moveTo>
                <a:lnTo>
                  <a:pt x="599391" y="0"/>
                </a:lnTo>
                <a:lnTo>
                  <a:pt x="599391"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6" name="Freeform 26"/>
          <p:cNvSpPr/>
          <p:nvPr/>
        </p:nvSpPr>
        <p:spPr>
          <a:xfrm>
            <a:off x="6983336" y="5935581"/>
            <a:ext cx="599391" cy="252494"/>
          </a:xfrm>
          <a:custGeom>
            <a:avLst/>
            <a:gdLst/>
            <a:ahLst/>
            <a:cxnLst/>
            <a:rect l="l" t="t" r="r" b="b"/>
            <a:pathLst>
              <a:path w="599391" h="252494">
                <a:moveTo>
                  <a:pt x="0" y="0"/>
                </a:moveTo>
                <a:lnTo>
                  <a:pt x="599391" y="0"/>
                </a:lnTo>
                <a:lnTo>
                  <a:pt x="599391"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7" name="TextBox 27"/>
          <p:cNvSpPr txBox="1"/>
          <p:nvPr/>
        </p:nvSpPr>
        <p:spPr>
          <a:xfrm>
            <a:off x="13217037" y="5659624"/>
            <a:ext cx="891185"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John</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77812"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23.11 Hash Tables </a:t>
            </a:r>
          </a:p>
        </p:txBody>
      </p:sp>
      <p:sp>
        <p:nvSpPr>
          <p:cNvPr id="8" name="TextBox 8"/>
          <p:cNvSpPr txBox="1"/>
          <p:nvPr/>
        </p:nvSpPr>
        <p:spPr>
          <a:xfrm>
            <a:off x="384809" y="1252492"/>
            <a:ext cx="1749266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Consider a hash table with slots numbered 0 to 9. We want to store names of peopleusing a simple hash function: </a:t>
            </a:r>
          </a:p>
        </p:txBody>
      </p:sp>
      <p:graphicFrame>
        <p:nvGraphicFramePr>
          <p:cNvPr id="9" name="Table 9"/>
          <p:cNvGraphicFramePr>
            <a:graphicFrameLocks noGrp="1"/>
          </p:cNvGraphicFramePr>
          <p:nvPr/>
        </p:nvGraphicFramePr>
        <p:xfrm>
          <a:off x="12890495" y="3076231"/>
          <a:ext cx="326002" cy="4394420"/>
        </p:xfrm>
        <a:graphic>
          <a:graphicData uri="http://schemas.openxmlformats.org/drawingml/2006/table">
            <a:tbl>
              <a:tblPr/>
              <a:tblGrid>
                <a:gridCol w="326002">
                  <a:extLst>
                    <a:ext uri="{9D8B030D-6E8A-4147-A177-3AD203B41FA5}">
                      <a16:colId xmlns:a16="http://schemas.microsoft.com/office/drawing/2014/main" val="20000"/>
                    </a:ext>
                  </a:extLst>
                </a:gridCol>
              </a:tblGrid>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6"/>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7"/>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8"/>
                  </a:ext>
                </a:extLst>
              </a:tr>
              <a:tr h="439442">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9"/>
                  </a:ext>
                </a:extLst>
              </a:tr>
            </a:tbl>
          </a:graphicData>
        </a:graphic>
      </p:graphicFrame>
      <p:sp>
        <p:nvSpPr>
          <p:cNvPr id="10" name="TextBox 10"/>
          <p:cNvSpPr txBox="1"/>
          <p:nvPr/>
        </p:nvSpPr>
        <p:spPr>
          <a:xfrm>
            <a:off x="12269832" y="3019081"/>
            <a:ext cx="462113"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[0]</a:t>
            </a:r>
          </a:p>
        </p:txBody>
      </p:sp>
      <p:sp>
        <p:nvSpPr>
          <p:cNvPr id="11" name="TextBox 11"/>
          <p:cNvSpPr txBox="1"/>
          <p:nvPr/>
        </p:nvSpPr>
        <p:spPr>
          <a:xfrm>
            <a:off x="12315460" y="3712749"/>
            <a:ext cx="370857"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[1]</a:t>
            </a:r>
          </a:p>
        </p:txBody>
      </p:sp>
      <p:sp>
        <p:nvSpPr>
          <p:cNvPr id="12" name="TextBox 12"/>
          <p:cNvSpPr txBox="1"/>
          <p:nvPr/>
        </p:nvSpPr>
        <p:spPr>
          <a:xfrm>
            <a:off x="12276319" y="4403149"/>
            <a:ext cx="455626"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[2]</a:t>
            </a:r>
          </a:p>
        </p:txBody>
      </p:sp>
      <p:sp>
        <p:nvSpPr>
          <p:cNvPr id="13" name="TextBox 13"/>
          <p:cNvSpPr txBox="1"/>
          <p:nvPr/>
        </p:nvSpPr>
        <p:spPr>
          <a:xfrm>
            <a:off x="12281783" y="5046045"/>
            <a:ext cx="450162"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[3]</a:t>
            </a:r>
          </a:p>
        </p:txBody>
      </p:sp>
      <p:sp>
        <p:nvSpPr>
          <p:cNvPr id="14" name="TextBox 14"/>
          <p:cNvSpPr txBox="1"/>
          <p:nvPr/>
        </p:nvSpPr>
        <p:spPr>
          <a:xfrm>
            <a:off x="12276319" y="5688941"/>
            <a:ext cx="472715"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[4]</a:t>
            </a:r>
          </a:p>
        </p:txBody>
      </p:sp>
      <p:sp>
        <p:nvSpPr>
          <p:cNvPr id="15" name="TextBox 15"/>
          <p:cNvSpPr txBox="1"/>
          <p:nvPr/>
        </p:nvSpPr>
        <p:spPr>
          <a:xfrm>
            <a:off x="12298523" y="6282953"/>
            <a:ext cx="450510"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[5]</a:t>
            </a:r>
          </a:p>
        </p:txBody>
      </p:sp>
      <p:sp>
        <p:nvSpPr>
          <p:cNvPr id="16" name="TextBox 16"/>
          <p:cNvSpPr txBox="1"/>
          <p:nvPr/>
        </p:nvSpPr>
        <p:spPr>
          <a:xfrm>
            <a:off x="12302300" y="6979525"/>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[6]</a:t>
            </a:r>
          </a:p>
        </p:txBody>
      </p:sp>
      <p:sp>
        <p:nvSpPr>
          <p:cNvPr id="17" name="TextBox 17"/>
          <p:cNvSpPr txBox="1"/>
          <p:nvPr/>
        </p:nvSpPr>
        <p:spPr>
          <a:xfrm>
            <a:off x="12331873" y="7665795"/>
            <a:ext cx="444001"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[7]</a:t>
            </a:r>
          </a:p>
        </p:txBody>
      </p:sp>
      <p:sp>
        <p:nvSpPr>
          <p:cNvPr id="18" name="TextBox 18"/>
          <p:cNvSpPr txBox="1"/>
          <p:nvPr/>
        </p:nvSpPr>
        <p:spPr>
          <a:xfrm>
            <a:off x="12319400" y="8352065"/>
            <a:ext cx="475458"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[8]</a:t>
            </a:r>
          </a:p>
        </p:txBody>
      </p:sp>
      <p:sp>
        <p:nvSpPr>
          <p:cNvPr id="19" name="TextBox 19"/>
          <p:cNvSpPr txBox="1"/>
          <p:nvPr/>
        </p:nvSpPr>
        <p:spPr>
          <a:xfrm>
            <a:off x="12331188" y="8945618"/>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[9]</a:t>
            </a:r>
          </a:p>
        </p:txBody>
      </p:sp>
      <p:sp>
        <p:nvSpPr>
          <p:cNvPr id="20" name="TextBox 20"/>
          <p:cNvSpPr txBox="1"/>
          <p:nvPr/>
        </p:nvSpPr>
        <p:spPr>
          <a:xfrm>
            <a:off x="3530349" y="4204483"/>
            <a:ext cx="7602312" cy="3683705"/>
          </a:xfrm>
          <a:prstGeom prst="rect">
            <a:avLst/>
          </a:prstGeom>
        </p:spPr>
        <p:txBody>
          <a:bodyPr lIns="0" tIns="0" rIns="0" bIns="0" rtlCol="0" anchor="t">
            <a:spAutoFit/>
          </a:bodyPr>
          <a:lstStyle/>
          <a:p>
            <a:pPr algn="l">
              <a:lnSpc>
                <a:spcPts val="5911"/>
              </a:lnSpc>
            </a:pPr>
            <a:r>
              <a:rPr lang="en-US" sz="4222" b="1" u="sng">
                <a:solidFill>
                  <a:srgbClr val="000000"/>
                </a:solidFill>
                <a:latin typeface="Open Sans Bold"/>
                <a:ea typeface="Open Sans Bold"/>
                <a:cs typeface="Open Sans Bold"/>
                <a:sym typeface="Open Sans Bold"/>
              </a:rPr>
              <a:t>Names: </a:t>
            </a:r>
          </a:p>
          <a:p>
            <a:pPr algn="l">
              <a:lnSpc>
                <a:spcPts val="5911"/>
              </a:lnSpc>
            </a:pPr>
            <a:r>
              <a:rPr lang="en-US" sz="4222">
                <a:solidFill>
                  <a:srgbClr val="000000"/>
                </a:solidFill>
                <a:latin typeface="Open Sans"/>
                <a:ea typeface="Open Sans"/>
                <a:cs typeface="Open Sans"/>
                <a:sym typeface="Open Sans"/>
              </a:rPr>
              <a:t>John</a:t>
            </a:r>
          </a:p>
          <a:p>
            <a:pPr algn="l">
              <a:lnSpc>
                <a:spcPts val="5911"/>
              </a:lnSpc>
            </a:pPr>
            <a:r>
              <a:rPr lang="en-US" sz="4222">
                <a:solidFill>
                  <a:srgbClr val="000000"/>
                </a:solidFill>
                <a:latin typeface="Open Sans"/>
                <a:ea typeface="Open Sans"/>
                <a:cs typeface="Open Sans"/>
                <a:sym typeface="Open Sans"/>
              </a:rPr>
              <a:t>Alice</a:t>
            </a:r>
          </a:p>
          <a:p>
            <a:pPr algn="l">
              <a:lnSpc>
                <a:spcPts val="5911"/>
              </a:lnSpc>
            </a:pPr>
            <a:r>
              <a:rPr lang="en-US" sz="4222">
                <a:solidFill>
                  <a:srgbClr val="000000"/>
                </a:solidFill>
                <a:latin typeface="Open Sans"/>
                <a:ea typeface="Open Sans"/>
                <a:cs typeface="Open Sans"/>
                <a:sym typeface="Open Sans"/>
              </a:rPr>
              <a:t>AlexanderTheGreat</a:t>
            </a:r>
          </a:p>
          <a:p>
            <a:pPr algn="l">
              <a:lnSpc>
                <a:spcPts val="5911"/>
              </a:lnSpc>
              <a:spcBef>
                <a:spcPct val="0"/>
              </a:spcBef>
            </a:pPr>
            <a:r>
              <a:rPr lang="en-US" sz="4222">
                <a:solidFill>
                  <a:srgbClr val="000000"/>
                </a:solidFill>
                <a:latin typeface="Open Sans"/>
                <a:ea typeface="Open Sans"/>
                <a:cs typeface="Open Sans"/>
                <a:sym typeface="Open Sans"/>
              </a:rPr>
              <a:t>Tommy</a:t>
            </a:r>
          </a:p>
        </p:txBody>
      </p:sp>
      <p:sp>
        <p:nvSpPr>
          <p:cNvPr id="21" name="TextBox 21"/>
          <p:cNvSpPr txBox="1"/>
          <p:nvPr/>
        </p:nvSpPr>
        <p:spPr>
          <a:xfrm>
            <a:off x="3686063" y="2970726"/>
            <a:ext cx="4467374" cy="422556"/>
          </a:xfrm>
          <a:prstGeom prst="rect">
            <a:avLst/>
          </a:prstGeom>
        </p:spPr>
        <p:txBody>
          <a:bodyPr lIns="0" tIns="0" rIns="0" bIns="0" rtlCol="0" anchor="t">
            <a:spAutoFit/>
          </a:bodyPr>
          <a:lstStyle/>
          <a:p>
            <a:pPr algn="ctr">
              <a:lnSpc>
                <a:spcPts val="3484"/>
              </a:lnSpc>
              <a:spcBef>
                <a:spcPct val="0"/>
              </a:spcBef>
            </a:pPr>
            <a:r>
              <a:rPr lang="en-US" sz="2488" b="1">
                <a:solidFill>
                  <a:srgbClr val="000000"/>
                </a:solidFill>
                <a:latin typeface="Open Sans Bold"/>
                <a:ea typeface="Open Sans Bold"/>
                <a:cs typeface="Open Sans Bold"/>
                <a:sym typeface="Open Sans Bold"/>
              </a:rPr>
              <a:t>= "length of the name % 10".</a:t>
            </a:r>
          </a:p>
        </p:txBody>
      </p:sp>
      <p:sp>
        <p:nvSpPr>
          <p:cNvPr id="22" name="Freeform 22"/>
          <p:cNvSpPr/>
          <p:nvPr/>
        </p:nvSpPr>
        <p:spPr>
          <a:xfrm>
            <a:off x="2070013" y="2719342"/>
            <a:ext cx="1460337" cy="972949"/>
          </a:xfrm>
          <a:custGeom>
            <a:avLst/>
            <a:gdLst/>
            <a:ahLst/>
            <a:cxnLst/>
            <a:rect l="l" t="t" r="r" b="b"/>
            <a:pathLst>
              <a:path w="1460337" h="972949">
                <a:moveTo>
                  <a:pt x="0" y="0"/>
                </a:moveTo>
                <a:lnTo>
                  <a:pt x="1460336" y="0"/>
                </a:lnTo>
                <a:lnTo>
                  <a:pt x="1460336" y="972949"/>
                </a:lnTo>
                <a:lnTo>
                  <a:pt x="0" y="9729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3" name="Freeform 23"/>
          <p:cNvSpPr/>
          <p:nvPr/>
        </p:nvSpPr>
        <p:spPr>
          <a:xfrm>
            <a:off x="5791096" y="5766507"/>
            <a:ext cx="860932" cy="573596"/>
          </a:xfrm>
          <a:custGeom>
            <a:avLst/>
            <a:gdLst/>
            <a:ahLst/>
            <a:cxnLst/>
            <a:rect l="l" t="t" r="r" b="b"/>
            <a:pathLst>
              <a:path w="860932" h="573596">
                <a:moveTo>
                  <a:pt x="0" y="0"/>
                </a:moveTo>
                <a:lnTo>
                  <a:pt x="860931" y="0"/>
                </a:lnTo>
                <a:lnTo>
                  <a:pt x="860931" y="573596"/>
                </a:lnTo>
                <a:lnTo>
                  <a:pt x="0" y="5735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4" name="TextBox 24"/>
          <p:cNvSpPr txBox="1"/>
          <p:nvPr/>
        </p:nvSpPr>
        <p:spPr>
          <a:xfrm>
            <a:off x="7452722" y="5601632"/>
            <a:ext cx="870542" cy="669181"/>
          </a:xfrm>
          <a:prstGeom prst="rect">
            <a:avLst/>
          </a:prstGeom>
        </p:spPr>
        <p:txBody>
          <a:bodyPr lIns="0" tIns="0" rIns="0" bIns="0" rtlCol="0" anchor="t">
            <a:spAutoFit/>
          </a:bodyPr>
          <a:lstStyle/>
          <a:p>
            <a:pPr algn="ctr">
              <a:lnSpc>
                <a:spcPts val="5428"/>
              </a:lnSpc>
            </a:pPr>
            <a:r>
              <a:rPr lang="en-US" sz="3015" b="1" i="1">
                <a:solidFill>
                  <a:srgbClr val="38B6FF"/>
                </a:solidFill>
                <a:latin typeface="Poppins Bold Italics"/>
                <a:ea typeface="Poppins Bold Italics"/>
                <a:cs typeface="Poppins Bold Italics"/>
                <a:sym typeface="Poppins Bold Italics"/>
              </a:rPr>
              <a:t>5</a:t>
            </a:r>
          </a:p>
        </p:txBody>
      </p:sp>
      <p:sp>
        <p:nvSpPr>
          <p:cNvPr id="25" name="Freeform 25"/>
          <p:cNvSpPr/>
          <p:nvPr/>
        </p:nvSpPr>
        <p:spPr>
          <a:xfrm>
            <a:off x="4969766" y="6018319"/>
            <a:ext cx="599391" cy="252494"/>
          </a:xfrm>
          <a:custGeom>
            <a:avLst/>
            <a:gdLst/>
            <a:ahLst/>
            <a:cxnLst/>
            <a:rect l="l" t="t" r="r" b="b"/>
            <a:pathLst>
              <a:path w="599391" h="252494">
                <a:moveTo>
                  <a:pt x="0" y="0"/>
                </a:moveTo>
                <a:lnTo>
                  <a:pt x="599391" y="0"/>
                </a:lnTo>
                <a:lnTo>
                  <a:pt x="599391"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6" name="Freeform 26"/>
          <p:cNvSpPr/>
          <p:nvPr/>
        </p:nvSpPr>
        <p:spPr>
          <a:xfrm>
            <a:off x="6983336" y="5935581"/>
            <a:ext cx="599391" cy="252494"/>
          </a:xfrm>
          <a:custGeom>
            <a:avLst/>
            <a:gdLst/>
            <a:ahLst/>
            <a:cxnLst/>
            <a:rect l="l" t="t" r="r" b="b"/>
            <a:pathLst>
              <a:path w="599391" h="252494">
                <a:moveTo>
                  <a:pt x="0" y="0"/>
                </a:moveTo>
                <a:lnTo>
                  <a:pt x="599391" y="0"/>
                </a:lnTo>
                <a:lnTo>
                  <a:pt x="599391"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7" name="TextBox 27"/>
          <p:cNvSpPr txBox="1"/>
          <p:nvPr/>
        </p:nvSpPr>
        <p:spPr>
          <a:xfrm>
            <a:off x="13217037" y="5659624"/>
            <a:ext cx="891185"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John</a:t>
            </a:r>
          </a:p>
        </p:txBody>
      </p:sp>
      <p:sp>
        <p:nvSpPr>
          <p:cNvPr id="28" name="TextBox 28"/>
          <p:cNvSpPr txBox="1"/>
          <p:nvPr/>
        </p:nvSpPr>
        <p:spPr>
          <a:xfrm>
            <a:off x="13189385" y="6282953"/>
            <a:ext cx="946490"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Alice</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77812"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23.11 Hash Tables </a:t>
            </a:r>
          </a:p>
        </p:txBody>
      </p:sp>
      <p:sp>
        <p:nvSpPr>
          <p:cNvPr id="8" name="TextBox 8"/>
          <p:cNvSpPr txBox="1"/>
          <p:nvPr/>
        </p:nvSpPr>
        <p:spPr>
          <a:xfrm>
            <a:off x="384809" y="1252492"/>
            <a:ext cx="1749266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Consider a hash table with slots numbered 0 to 9. We want to store names of peopleusing a simple hash function: </a:t>
            </a:r>
          </a:p>
        </p:txBody>
      </p:sp>
      <p:graphicFrame>
        <p:nvGraphicFramePr>
          <p:cNvPr id="9" name="Table 9"/>
          <p:cNvGraphicFramePr>
            <a:graphicFrameLocks noGrp="1"/>
          </p:cNvGraphicFramePr>
          <p:nvPr/>
        </p:nvGraphicFramePr>
        <p:xfrm>
          <a:off x="12890495" y="3076231"/>
          <a:ext cx="1901426" cy="4384037"/>
        </p:xfrm>
        <a:graphic>
          <a:graphicData uri="http://schemas.openxmlformats.org/drawingml/2006/table">
            <a:tbl>
              <a:tblPr/>
              <a:tblGrid>
                <a:gridCol w="1056954">
                  <a:extLst>
                    <a:ext uri="{9D8B030D-6E8A-4147-A177-3AD203B41FA5}">
                      <a16:colId xmlns:a16="http://schemas.microsoft.com/office/drawing/2014/main" val="20000"/>
                    </a:ext>
                  </a:extLst>
                </a:gridCol>
              </a:tblGrid>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6"/>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7"/>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8"/>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9"/>
                  </a:ext>
                </a:extLst>
              </a:tr>
            </a:tbl>
          </a:graphicData>
        </a:graphic>
      </p:graphicFrame>
      <p:sp>
        <p:nvSpPr>
          <p:cNvPr id="10" name="TextBox 10"/>
          <p:cNvSpPr txBox="1"/>
          <p:nvPr/>
        </p:nvSpPr>
        <p:spPr>
          <a:xfrm>
            <a:off x="12269832" y="3019081"/>
            <a:ext cx="462113"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[0]</a:t>
            </a:r>
          </a:p>
        </p:txBody>
      </p:sp>
      <p:sp>
        <p:nvSpPr>
          <p:cNvPr id="11" name="TextBox 11"/>
          <p:cNvSpPr txBox="1"/>
          <p:nvPr/>
        </p:nvSpPr>
        <p:spPr>
          <a:xfrm>
            <a:off x="12315460" y="3712749"/>
            <a:ext cx="370857"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[1]</a:t>
            </a:r>
          </a:p>
        </p:txBody>
      </p:sp>
      <p:sp>
        <p:nvSpPr>
          <p:cNvPr id="12" name="TextBox 12"/>
          <p:cNvSpPr txBox="1"/>
          <p:nvPr/>
        </p:nvSpPr>
        <p:spPr>
          <a:xfrm>
            <a:off x="12276319" y="4403149"/>
            <a:ext cx="455626"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[2]</a:t>
            </a:r>
          </a:p>
        </p:txBody>
      </p:sp>
      <p:sp>
        <p:nvSpPr>
          <p:cNvPr id="13" name="TextBox 13"/>
          <p:cNvSpPr txBox="1"/>
          <p:nvPr/>
        </p:nvSpPr>
        <p:spPr>
          <a:xfrm>
            <a:off x="12281783" y="5046045"/>
            <a:ext cx="450162"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[3]</a:t>
            </a:r>
          </a:p>
        </p:txBody>
      </p:sp>
      <p:sp>
        <p:nvSpPr>
          <p:cNvPr id="14" name="TextBox 14"/>
          <p:cNvSpPr txBox="1"/>
          <p:nvPr/>
        </p:nvSpPr>
        <p:spPr>
          <a:xfrm>
            <a:off x="12276319" y="5688941"/>
            <a:ext cx="472715"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[4]</a:t>
            </a:r>
          </a:p>
        </p:txBody>
      </p:sp>
      <p:sp>
        <p:nvSpPr>
          <p:cNvPr id="15" name="TextBox 15"/>
          <p:cNvSpPr txBox="1"/>
          <p:nvPr/>
        </p:nvSpPr>
        <p:spPr>
          <a:xfrm>
            <a:off x="12298523" y="6282953"/>
            <a:ext cx="450510"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[5]</a:t>
            </a:r>
          </a:p>
        </p:txBody>
      </p:sp>
      <p:sp>
        <p:nvSpPr>
          <p:cNvPr id="16" name="TextBox 16"/>
          <p:cNvSpPr txBox="1"/>
          <p:nvPr/>
        </p:nvSpPr>
        <p:spPr>
          <a:xfrm>
            <a:off x="12302300" y="6979525"/>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[6]</a:t>
            </a:r>
          </a:p>
        </p:txBody>
      </p:sp>
      <p:sp>
        <p:nvSpPr>
          <p:cNvPr id="17" name="TextBox 17"/>
          <p:cNvSpPr txBox="1"/>
          <p:nvPr/>
        </p:nvSpPr>
        <p:spPr>
          <a:xfrm>
            <a:off x="12331873" y="7665795"/>
            <a:ext cx="444001"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[7]</a:t>
            </a:r>
          </a:p>
        </p:txBody>
      </p:sp>
      <p:sp>
        <p:nvSpPr>
          <p:cNvPr id="18" name="TextBox 18"/>
          <p:cNvSpPr txBox="1"/>
          <p:nvPr/>
        </p:nvSpPr>
        <p:spPr>
          <a:xfrm>
            <a:off x="12319400" y="8352065"/>
            <a:ext cx="475458"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[8]</a:t>
            </a:r>
          </a:p>
        </p:txBody>
      </p:sp>
      <p:sp>
        <p:nvSpPr>
          <p:cNvPr id="19" name="TextBox 19"/>
          <p:cNvSpPr txBox="1"/>
          <p:nvPr/>
        </p:nvSpPr>
        <p:spPr>
          <a:xfrm>
            <a:off x="12331188" y="8945618"/>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[9]</a:t>
            </a:r>
          </a:p>
        </p:txBody>
      </p:sp>
      <p:sp>
        <p:nvSpPr>
          <p:cNvPr id="20" name="TextBox 20"/>
          <p:cNvSpPr txBox="1"/>
          <p:nvPr/>
        </p:nvSpPr>
        <p:spPr>
          <a:xfrm>
            <a:off x="2500060" y="4243300"/>
            <a:ext cx="7919324" cy="3683705"/>
          </a:xfrm>
          <a:prstGeom prst="rect">
            <a:avLst/>
          </a:prstGeom>
        </p:spPr>
        <p:txBody>
          <a:bodyPr lIns="0" tIns="0" rIns="0" bIns="0" rtlCol="0" anchor="t">
            <a:spAutoFit/>
          </a:bodyPr>
          <a:lstStyle/>
          <a:p>
            <a:pPr algn="l">
              <a:lnSpc>
                <a:spcPts val="5911"/>
              </a:lnSpc>
            </a:pPr>
            <a:r>
              <a:rPr lang="en-US" sz="4222" b="1" u="sng">
                <a:solidFill>
                  <a:srgbClr val="000000"/>
                </a:solidFill>
                <a:latin typeface="Open Sans Bold"/>
                <a:ea typeface="Open Sans Bold"/>
                <a:cs typeface="Open Sans Bold"/>
                <a:sym typeface="Open Sans Bold"/>
              </a:rPr>
              <a:t>Names: </a:t>
            </a:r>
          </a:p>
          <a:p>
            <a:pPr algn="l">
              <a:lnSpc>
                <a:spcPts val="5911"/>
              </a:lnSpc>
            </a:pPr>
            <a:r>
              <a:rPr lang="en-US" sz="4222">
                <a:solidFill>
                  <a:srgbClr val="000000"/>
                </a:solidFill>
                <a:latin typeface="Open Sans"/>
                <a:ea typeface="Open Sans"/>
                <a:cs typeface="Open Sans"/>
                <a:sym typeface="Open Sans"/>
              </a:rPr>
              <a:t>John</a:t>
            </a:r>
          </a:p>
          <a:p>
            <a:pPr algn="l">
              <a:lnSpc>
                <a:spcPts val="5911"/>
              </a:lnSpc>
            </a:pPr>
            <a:r>
              <a:rPr lang="en-US" sz="4222">
                <a:solidFill>
                  <a:srgbClr val="000000"/>
                </a:solidFill>
                <a:latin typeface="Open Sans"/>
                <a:ea typeface="Open Sans"/>
                <a:cs typeface="Open Sans"/>
                <a:sym typeface="Open Sans"/>
              </a:rPr>
              <a:t>Alice</a:t>
            </a:r>
          </a:p>
          <a:p>
            <a:pPr algn="l">
              <a:lnSpc>
                <a:spcPts val="5911"/>
              </a:lnSpc>
            </a:pPr>
            <a:r>
              <a:rPr lang="en-US" sz="4222" b="1">
                <a:solidFill>
                  <a:srgbClr val="5E17EB"/>
                </a:solidFill>
                <a:latin typeface="Open Sans Bold"/>
                <a:ea typeface="Open Sans Bold"/>
                <a:cs typeface="Open Sans Bold"/>
                <a:sym typeface="Open Sans Bold"/>
              </a:rPr>
              <a:t>AlexanderTheGreat</a:t>
            </a:r>
          </a:p>
          <a:p>
            <a:pPr algn="l">
              <a:lnSpc>
                <a:spcPts val="5911"/>
              </a:lnSpc>
              <a:spcBef>
                <a:spcPct val="0"/>
              </a:spcBef>
            </a:pPr>
            <a:r>
              <a:rPr lang="en-US" sz="4222">
                <a:solidFill>
                  <a:srgbClr val="000000"/>
                </a:solidFill>
                <a:latin typeface="Open Sans"/>
                <a:ea typeface="Open Sans"/>
                <a:cs typeface="Open Sans"/>
                <a:sym typeface="Open Sans"/>
              </a:rPr>
              <a:t>Tommy</a:t>
            </a:r>
          </a:p>
        </p:txBody>
      </p:sp>
      <p:sp>
        <p:nvSpPr>
          <p:cNvPr id="21" name="TextBox 21"/>
          <p:cNvSpPr txBox="1"/>
          <p:nvPr/>
        </p:nvSpPr>
        <p:spPr>
          <a:xfrm>
            <a:off x="3686063" y="2970726"/>
            <a:ext cx="4467374" cy="422556"/>
          </a:xfrm>
          <a:prstGeom prst="rect">
            <a:avLst/>
          </a:prstGeom>
        </p:spPr>
        <p:txBody>
          <a:bodyPr lIns="0" tIns="0" rIns="0" bIns="0" rtlCol="0" anchor="t">
            <a:spAutoFit/>
          </a:bodyPr>
          <a:lstStyle/>
          <a:p>
            <a:pPr algn="ctr">
              <a:lnSpc>
                <a:spcPts val="3484"/>
              </a:lnSpc>
              <a:spcBef>
                <a:spcPct val="0"/>
              </a:spcBef>
            </a:pPr>
            <a:r>
              <a:rPr lang="en-US" sz="2488" b="1">
                <a:solidFill>
                  <a:srgbClr val="000000"/>
                </a:solidFill>
                <a:latin typeface="Open Sans Bold"/>
                <a:ea typeface="Open Sans Bold"/>
                <a:cs typeface="Open Sans Bold"/>
                <a:sym typeface="Open Sans Bold"/>
              </a:rPr>
              <a:t>= "length of the name % 10".</a:t>
            </a:r>
          </a:p>
        </p:txBody>
      </p:sp>
      <p:sp>
        <p:nvSpPr>
          <p:cNvPr id="22" name="Freeform 22"/>
          <p:cNvSpPr/>
          <p:nvPr/>
        </p:nvSpPr>
        <p:spPr>
          <a:xfrm>
            <a:off x="2070013" y="2719342"/>
            <a:ext cx="1460337" cy="972949"/>
          </a:xfrm>
          <a:custGeom>
            <a:avLst/>
            <a:gdLst/>
            <a:ahLst/>
            <a:cxnLst/>
            <a:rect l="l" t="t" r="r" b="b"/>
            <a:pathLst>
              <a:path w="1460337" h="972949">
                <a:moveTo>
                  <a:pt x="0" y="0"/>
                </a:moveTo>
                <a:lnTo>
                  <a:pt x="1460336" y="0"/>
                </a:lnTo>
                <a:lnTo>
                  <a:pt x="1460336" y="972949"/>
                </a:lnTo>
                <a:lnTo>
                  <a:pt x="0" y="9729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3" name="Freeform 23"/>
          <p:cNvSpPr/>
          <p:nvPr/>
        </p:nvSpPr>
        <p:spPr>
          <a:xfrm>
            <a:off x="8722756" y="6502921"/>
            <a:ext cx="860932" cy="573596"/>
          </a:xfrm>
          <a:custGeom>
            <a:avLst/>
            <a:gdLst/>
            <a:ahLst/>
            <a:cxnLst/>
            <a:rect l="l" t="t" r="r" b="b"/>
            <a:pathLst>
              <a:path w="860932" h="573596">
                <a:moveTo>
                  <a:pt x="0" y="0"/>
                </a:moveTo>
                <a:lnTo>
                  <a:pt x="860932" y="0"/>
                </a:lnTo>
                <a:lnTo>
                  <a:pt x="860932" y="573596"/>
                </a:lnTo>
                <a:lnTo>
                  <a:pt x="0" y="5735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4" name="TextBox 24"/>
          <p:cNvSpPr txBox="1"/>
          <p:nvPr/>
        </p:nvSpPr>
        <p:spPr>
          <a:xfrm>
            <a:off x="10355808" y="6441614"/>
            <a:ext cx="870542" cy="669181"/>
          </a:xfrm>
          <a:prstGeom prst="rect">
            <a:avLst/>
          </a:prstGeom>
        </p:spPr>
        <p:txBody>
          <a:bodyPr lIns="0" tIns="0" rIns="0" bIns="0" rtlCol="0" anchor="t">
            <a:spAutoFit/>
          </a:bodyPr>
          <a:lstStyle/>
          <a:p>
            <a:pPr algn="ctr">
              <a:lnSpc>
                <a:spcPts val="5428"/>
              </a:lnSpc>
            </a:pPr>
            <a:r>
              <a:rPr lang="en-US" sz="3015" b="1" i="1">
                <a:solidFill>
                  <a:srgbClr val="38B6FF"/>
                </a:solidFill>
                <a:latin typeface="Poppins Bold Italics"/>
                <a:ea typeface="Poppins Bold Italics"/>
                <a:cs typeface="Poppins Bold Italics"/>
                <a:sym typeface="Poppins Bold Italics"/>
              </a:rPr>
              <a:t>7</a:t>
            </a:r>
          </a:p>
        </p:txBody>
      </p:sp>
      <p:sp>
        <p:nvSpPr>
          <p:cNvPr id="25" name="Freeform 25"/>
          <p:cNvSpPr/>
          <p:nvPr/>
        </p:nvSpPr>
        <p:spPr>
          <a:xfrm>
            <a:off x="7901426" y="6754732"/>
            <a:ext cx="599391" cy="252494"/>
          </a:xfrm>
          <a:custGeom>
            <a:avLst/>
            <a:gdLst/>
            <a:ahLst/>
            <a:cxnLst/>
            <a:rect l="l" t="t" r="r" b="b"/>
            <a:pathLst>
              <a:path w="599391" h="252494">
                <a:moveTo>
                  <a:pt x="0" y="0"/>
                </a:moveTo>
                <a:lnTo>
                  <a:pt x="599392" y="0"/>
                </a:lnTo>
                <a:lnTo>
                  <a:pt x="599392"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6" name="Freeform 26"/>
          <p:cNvSpPr/>
          <p:nvPr/>
        </p:nvSpPr>
        <p:spPr>
          <a:xfrm>
            <a:off x="9802763" y="6731084"/>
            <a:ext cx="599391" cy="252494"/>
          </a:xfrm>
          <a:custGeom>
            <a:avLst/>
            <a:gdLst/>
            <a:ahLst/>
            <a:cxnLst/>
            <a:rect l="l" t="t" r="r" b="b"/>
            <a:pathLst>
              <a:path w="599391" h="252494">
                <a:moveTo>
                  <a:pt x="0" y="0"/>
                </a:moveTo>
                <a:lnTo>
                  <a:pt x="599391" y="0"/>
                </a:lnTo>
                <a:lnTo>
                  <a:pt x="599391"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7" name="TextBox 27"/>
          <p:cNvSpPr txBox="1"/>
          <p:nvPr/>
        </p:nvSpPr>
        <p:spPr>
          <a:xfrm>
            <a:off x="13217037" y="5659624"/>
            <a:ext cx="891185"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John</a:t>
            </a:r>
          </a:p>
        </p:txBody>
      </p:sp>
      <p:sp>
        <p:nvSpPr>
          <p:cNvPr id="28" name="TextBox 28"/>
          <p:cNvSpPr txBox="1"/>
          <p:nvPr/>
        </p:nvSpPr>
        <p:spPr>
          <a:xfrm>
            <a:off x="13189385" y="6282953"/>
            <a:ext cx="946490"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Alice</a:t>
            </a:r>
          </a:p>
        </p:txBody>
      </p:sp>
      <p:sp>
        <p:nvSpPr>
          <p:cNvPr id="29" name="TextBox 29"/>
          <p:cNvSpPr txBox="1"/>
          <p:nvPr/>
        </p:nvSpPr>
        <p:spPr>
          <a:xfrm>
            <a:off x="13018910" y="7731572"/>
            <a:ext cx="2426732" cy="343240"/>
          </a:xfrm>
          <a:prstGeom prst="rect">
            <a:avLst/>
          </a:prstGeom>
        </p:spPr>
        <p:txBody>
          <a:bodyPr lIns="0" tIns="0" rIns="0" bIns="0" rtlCol="0" anchor="t">
            <a:spAutoFit/>
          </a:bodyPr>
          <a:lstStyle/>
          <a:p>
            <a:pPr algn="ctr">
              <a:lnSpc>
                <a:spcPts val="2747"/>
              </a:lnSpc>
              <a:spcBef>
                <a:spcPct val="0"/>
              </a:spcBef>
            </a:pPr>
            <a:r>
              <a:rPr lang="en-US" sz="1962" b="1">
                <a:solidFill>
                  <a:srgbClr val="000000"/>
                </a:solidFill>
                <a:latin typeface="Open Sans Bold"/>
                <a:ea typeface="Open Sans Bold"/>
                <a:cs typeface="Open Sans Bold"/>
                <a:sym typeface="Open Sans Bold"/>
              </a:rPr>
              <a:t>AlexanderTheGreat</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77812"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23.11 Hash Tables </a:t>
            </a:r>
          </a:p>
        </p:txBody>
      </p:sp>
      <p:sp>
        <p:nvSpPr>
          <p:cNvPr id="8" name="TextBox 8"/>
          <p:cNvSpPr txBox="1"/>
          <p:nvPr/>
        </p:nvSpPr>
        <p:spPr>
          <a:xfrm>
            <a:off x="384809" y="1252492"/>
            <a:ext cx="1749266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Consider a hash table with slots numbered 0 to 9. We want to store names of peopleusing a simple hash function: </a:t>
            </a:r>
          </a:p>
        </p:txBody>
      </p:sp>
      <p:graphicFrame>
        <p:nvGraphicFramePr>
          <p:cNvPr id="9" name="Table 9"/>
          <p:cNvGraphicFramePr>
            <a:graphicFrameLocks noGrp="1"/>
          </p:cNvGraphicFramePr>
          <p:nvPr/>
        </p:nvGraphicFramePr>
        <p:xfrm>
          <a:off x="12890495" y="3076231"/>
          <a:ext cx="1901426" cy="4384037"/>
        </p:xfrm>
        <a:graphic>
          <a:graphicData uri="http://schemas.openxmlformats.org/drawingml/2006/table">
            <a:tbl>
              <a:tblPr/>
              <a:tblGrid>
                <a:gridCol w="1056954">
                  <a:extLst>
                    <a:ext uri="{9D8B030D-6E8A-4147-A177-3AD203B41FA5}">
                      <a16:colId xmlns:a16="http://schemas.microsoft.com/office/drawing/2014/main" val="20000"/>
                    </a:ext>
                  </a:extLst>
                </a:gridCol>
              </a:tblGrid>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6"/>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7"/>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8"/>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9"/>
                  </a:ext>
                </a:extLst>
              </a:tr>
            </a:tbl>
          </a:graphicData>
        </a:graphic>
      </p:graphicFrame>
      <p:sp>
        <p:nvSpPr>
          <p:cNvPr id="10" name="TextBox 10"/>
          <p:cNvSpPr txBox="1"/>
          <p:nvPr/>
        </p:nvSpPr>
        <p:spPr>
          <a:xfrm>
            <a:off x="12269832" y="3019081"/>
            <a:ext cx="462113"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[0]</a:t>
            </a:r>
          </a:p>
        </p:txBody>
      </p:sp>
      <p:sp>
        <p:nvSpPr>
          <p:cNvPr id="11" name="TextBox 11"/>
          <p:cNvSpPr txBox="1"/>
          <p:nvPr/>
        </p:nvSpPr>
        <p:spPr>
          <a:xfrm>
            <a:off x="12315460" y="3712749"/>
            <a:ext cx="370857"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[1]</a:t>
            </a:r>
          </a:p>
        </p:txBody>
      </p:sp>
      <p:sp>
        <p:nvSpPr>
          <p:cNvPr id="12" name="TextBox 12"/>
          <p:cNvSpPr txBox="1"/>
          <p:nvPr/>
        </p:nvSpPr>
        <p:spPr>
          <a:xfrm>
            <a:off x="12276319" y="4403149"/>
            <a:ext cx="455626"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[2]</a:t>
            </a:r>
          </a:p>
        </p:txBody>
      </p:sp>
      <p:sp>
        <p:nvSpPr>
          <p:cNvPr id="13" name="TextBox 13"/>
          <p:cNvSpPr txBox="1"/>
          <p:nvPr/>
        </p:nvSpPr>
        <p:spPr>
          <a:xfrm>
            <a:off x="12281783" y="5046045"/>
            <a:ext cx="450162"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[3]</a:t>
            </a:r>
          </a:p>
        </p:txBody>
      </p:sp>
      <p:sp>
        <p:nvSpPr>
          <p:cNvPr id="14" name="TextBox 14"/>
          <p:cNvSpPr txBox="1"/>
          <p:nvPr/>
        </p:nvSpPr>
        <p:spPr>
          <a:xfrm>
            <a:off x="12276319" y="5688941"/>
            <a:ext cx="472715"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[4]</a:t>
            </a:r>
          </a:p>
        </p:txBody>
      </p:sp>
      <p:sp>
        <p:nvSpPr>
          <p:cNvPr id="15" name="TextBox 15"/>
          <p:cNvSpPr txBox="1"/>
          <p:nvPr/>
        </p:nvSpPr>
        <p:spPr>
          <a:xfrm>
            <a:off x="12298523" y="6282953"/>
            <a:ext cx="450510"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[5]</a:t>
            </a:r>
          </a:p>
        </p:txBody>
      </p:sp>
      <p:sp>
        <p:nvSpPr>
          <p:cNvPr id="16" name="TextBox 16"/>
          <p:cNvSpPr txBox="1"/>
          <p:nvPr/>
        </p:nvSpPr>
        <p:spPr>
          <a:xfrm>
            <a:off x="12302300" y="6979525"/>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[6]</a:t>
            </a:r>
          </a:p>
        </p:txBody>
      </p:sp>
      <p:sp>
        <p:nvSpPr>
          <p:cNvPr id="17" name="TextBox 17"/>
          <p:cNvSpPr txBox="1"/>
          <p:nvPr/>
        </p:nvSpPr>
        <p:spPr>
          <a:xfrm>
            <a:off x="12331873" y="7665795"/>
            <a:ext cx="444001"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[7]</a:t>
            </a:r>
          </a:p>
        </p:txBody>
      </p:sp>
      <p:sp>
        <p:nvSpPr>
          <p:cNvPr id="18" name="TextBox 18"/>
          <p:cNvSpPr txBox="1"/>
          <p:nvPr/>
        </p:nvSpPr>
        <p:spPr>
          <a:xfrm>
            <a:off x="12319400" y="8352065"/>
            <a:ext cx="475458"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[8]</a:t>
            </a:r>
          </a:p>
        </p:txBody>
      </p:sp>
      <p:sp>
        <p:nvSpPr>
          <p:cNvPr id="19" name="TextBox 19"/>
          <p:cNvSpPr txBox="1"/>
          <p:nvPr/>
        </p:nvSpPr>
        <p:spPr>
          <a:xfrm>
            <a:off x="12331188" y="8945618"/>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[9]</a:t>
            </a:r>
          </a:p>
        </p:txBody>
      </p:sp>
      <p:sp>
        <p:nvSpPr>
          <p:cNvPr id="20" name="TextBox 20"/>
          <p:cNvSpPr txBox="1"/>
          <p:nvPr/>
        </p:nvSpPr>
        <p:spPr>
          <a:xfrm>
            <a:off x="2500060" y="4243300"/>
            <a:ext cx="7919324" cy="3683705"/>
          </a:xfrm>
          <a:prstGeom prst="rect">
            <a:avLst/>
          </a:prstGeom>
        </p:spPr>
        <p:txBody>
          <a:bodyPr lIns="0" tIns="0" rIns="0" bIns="0" rtlCol="0" anchor="t">
            <a:spAutoFit/>
          </a:bodyPr>
          <a:lstStyle/>
          <a:p>
            <a:pPr algn="l">
              <a:lnSpc>
                <a:spcPts val="5911"/>
              </a:lnSpc>
            </a:pPr>
            <a:r>
              <a:rPr lang="en-US" sz="4222" b="1" u="sng">
                <a:solidFill>
                  <a:srgbClr val="000000"/>
                </a:solidFill>
                <a:latin typeface="Open Sans Bold"/>
                <a:ea typeface="Open Sans Bold"/>
                <a:cs typeface="Open Sans Bold"/>
                <a:sym typeface="Open Sans Bold"/>
              </a:rPr>
              <a:t>Names: </a:t>
            </a:r>
          </a:p>
          <a:p>
            <a:pPr algn="l">
              <a:lnSpc>
                <a:spcPts val="5911"/>
              </a:lnSpc>
            </a:pPr>
            <a:r>
              <a:rPr lang="en-US" sz="4222">
                <a:solidFill>
                  <a:srgbClr val="000000"/>
                </a:solidFill>
                <a:latin typeface="Open Sans"/>
                <a:ea typeface="Open Sans"/>
                <a:cs typeface="Open Sans"/>
                <a:sym typeface="Open Sans"/>
              </a:rPr>
              <a:t>John</a:t>
            </a:r>
          </a:p>
          <a:p>
            <a:pPr algn="l">
              <a:lnSpc>
                <a:spcPts val="5911"/>
              </a:lnSpc>
            </a:pPr>
            <a:r>
              <a:rPr lang="en-US" sz="4222">
                <a:solidFill>
                  <a:srgbClr val="000000"/>
                </a:solidFill>
                <a:latin typeface="Open Sans"/>
                <a:ea typeface="Open Sans"/>
                <a:cs typeface="Open Sans"/>
                <a:sym typeface="Open Sans"/>
              </a:rPr>
              <a:t>Alice</a:t>
            </a:r>
          </a:p>
          <a:p>
            <a:pPr algn="l">
              <a:lnSpc>
                <a:spcPts val="5911"/>
              </a:lnSpc>
            </a:pPr>
            <a:r>
              <a:rPr lang="en-US" sz="4222">
                <a:solidFill>
                  <a:srgbClr val="000000"/>
                </a:solidFill>
                <a:latin typeface="Open Sans"/>
                <a:ea typeface="Open Sans"/>
                <a:cs typeface="Open Sans"/>
                <a:sym typeface="Open Sans"/>
              </a:rPr>
              <a:t>AlexanderTheGreat</a:t>
            </a:r>
          </a:p>
          <a:p>
            <a:pPr algn="l">
              <a:lnSpc>
                <a:spcPts val="5911"/>
              </a:lnSpc>
              <a:spcBef>
                <a:spcPct val="0"/>
              </a:spcBef>
            </a:pPr>
            <a:r>
              <a:rPr lang="en-US" sz="4222" b="1">
                <a:solidFill>
                  <a:srgbClr val="5E17EB"/>
                </a:solidFill>
                <a:latin typeface="Open Sans Bold"/>
                <a:ea typeface="Open Sans Bold"/>
                <a:cs typeface="Open Sans Bold"/>
                <a:sym typeface="Open Sans Bold"/>
              </a:rPr>
              <a:t>Tommy</a:t>
            </a:r>
          </a:p>
        </p:txBody>
      </p:sp>
      <p:sp>
        <p:nvSpPr>
          <p:cNvPr id="21" name="TextBox 21"/>
          <p:cNvSpPr txBox="1"/>
          <p:nvPr/>
        </p:nvSpPr>
        <p:spPr>
          <a:xfrm>
            <a:off x="3686063" y="2970726"/>
            <a:ext cx="4467374" cy="422556"/>
          </a:xfrm>
          <a:prstGeom prst="rect">
            <a:avLst/>
          </a:prstGeom>
        </p:spPr>
        <p:txBody>
          <a:bodyPr lIns="0" tIns="0" rIns="0" bIns="0" rtlCol="0" anchor="t">
            <a:spAutoFit/>
          </a:bodyPr>
          <a:lstStyle/>
          <a:p>
            <a:pPr algn="ctr">
              <a:lnSpc>
                <a:spcPts val="3484"/>
              </a:lnSpc>
              <a:spcBef>
                <a:spcPct val="0"/>
              </a:spcBef>
            </a:pPr>
            <a:r>
              <a:rPr lang="en-US" sz="2488" b="1">
                <a:solidFill>
                  <a:srgbClr val="000000"/>
                </a:solidFill>
                <a:latin typeface="Open Sans Bold"/>
                <a:ea typeface="Open Sans Bold"/>
                <a:cs typeface="Open Sans Bold"/>
                <a:sym typeface="Open Sans Bold"/>
              </a:rPr>
              <a:t>= "length of the name % 10".</a:t>
            </a:r>
          </a:p>
        </p:txBody>
      </p:sp>
      <p:sp>
        <p:nvSpPr>
          <p:cNvPr id="22" name="Freeform 22"/>
          <p:cNvSpPr/>
          <p:nvPr/>
        </p:nvSpPr>
        <p:spPr>
          <a:xfrm>
            <a:off x="2070013" y="2719342"/>
            <a:ext cx="1460337" cy="972949"/>
          </a:xfrm>
          <a:custGeom>
            <a:avLst/>
            <a:gdLst/>
            <a:ahLst/>
            <a:cxnLst/>
            <a:rect l="l" t="t" r="r" b="b"/>
            <a:pathLst>
              <a:path w="1460337" h="972949">
                <a:moveTo>
                  <a:pt x="0" y="0"/>
                </a:moveTo>
                <a:lnTo>
                  <a:pt x="1460336" y="0"/>
                </a:lnTo>
                <a:lnTo>
                  <a:pt x="1460336" y="972949"/>
                </a:lnTo>
                <a:lnTo>
                  <a:pt x="0" y="9729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3" name="Freeform 23"/>
          <p:cNvSpPr/>
          <p:nvPr/>
        </p:nvSpPr>
        <p:spPr>
          <a:xfrm>
            <a:off x="5299027" y="7240735"/>
            <a:ext cx="860932" cy="573596"/>
          </a:xfrm>
          <a:custGeom>
            <a:avLst/>
            <a:gdLst/>
            <a:ahLst/>
            <a:cxnLst/>
            <a:rect l="l" t="t" r="r" b="b"/>
            <a:pathLst>
              <a:path w="860932" h="573596">
                <a:moveTo>
                  <a:pt x="0" y="0"/>
                </a:moveTo>
                <a:lnTo>
                  <a:pt x="860931" y="0"/>
                </a:lnTo>
                <a:lnTo>
                  <a:pt x="860931" y="573596"/>
                </a:lnTo>
                <a:lnTo>
                  <a:pt x="0" y="5735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4" name="TextBox 24"/>
          <p:cNvSpPr txBox="1"/>
          <p:nvPr/>
        </p:nvSpPr>
        <p:spPr>
          <a:xfrm>
            <a:off x="6932078" y="7179428"/>
            <a:ext cx="870542" cy="669181"/>
          </a:xfrm>
          <a:prstGeom prst="rect">
            <a:avLst/>
          </a:prstGeom>
        </p:spPr>
        <p:txBody>
          <a:bodyPr lIns="0" tIns="0" rIns="0" bIns="0" rtlCol="0" anchor="t">
            <a:spAutoFit/>
          </a:bodyPr>
          <a:lstStyle/>
          <a:p>
            <a:pPr algn="ctr">
              <a:lnSpc>
                <a:spcPts val="5428"/>
              </a:lnSpc>
            </a:pPr>
            <a:r>
              <a:rPr lang="en-US" sz="3015" b="1" i="1">
                <a:solidFill>
                  <a:srgbClr val="38B6FF"/>
                </a:solidFill>
                <a:latin typeface="Poppins Bold Italics"/>
                <a:ea typeface="Poppins Bold Italics"/>
                <a:cs typeface="Poppins Bold Italics"/>
                <a:sym typeface="Poppins Bold Italics"/>
              </a:rPr>
              <a:t>5</a:t>
            </a:r>
          </a:p>
        </p:txBody>
      </p:sp>
      <p:sp>
        <p:nvSpPr>
          <p:cNvPr id="25" name="Freeform 25"/>
          <p:cNvSpPr/>
          <p:nvPr/>
        </p:nvSpPr>
        <p:spPr>
          <a:xfrm>
            <a:off x="4477697" y="7492547"/>
            <a:ext cx="599391" cy="252494"/>
          </a:xfrm>
          <a:custGeom>
            <a:avLst/>
            <a:gdLst/>
            <a:ahLst/>
            <a:cxnLst/>
            <a:rect l="l" t="t" r="r" b="b"/>
            <a:pathLst>
              <a:path w="599391" h="252494">
                <a:moveTo>
                  <a:pt x="0" y="0"/>
                </a:moveTo>
                <a:lnTo>
                  <a:pt x="599391" y="0"/>
                </a:lnTo>
                <a:lnTo>
                  <a:pt x="599391" y="252493"/>
                </a:lnTo>
                <a:lnTo>
                  <a:pt x="0" y="2524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6" name="Freeform 26"/>
          <p:cNvSpPr/>
          <p:nvPr/>
        </p:nvSpPr>
        <p:spPr>
          <a:xfrm>
            <a:off x="6379033" y="7468898"/>
            <a:ext cx="599391" cy="252494"/>
          </a:xfrm>
          <a:custGeom>
            <a:avLst/>
            <a:gdLst/>
            <a:ahLst/>
            <a:cxnLst/>
            <a:rect l="l" t="t" r="r" b="b"/>
            <a:pathLst>
              <a:path w="599391" h="252494">
                <a:moveTo>
                  <a:pt x="0" y="0"/>
                </a:moveTo>
                <a:lnTo>
                  <a:pt x="599392" y="0"/>
                </a:lnTo>
                <a:lnTo>
                  <a:pt x="599392"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7" name="TextBox 27"/>
          <p:cNvSpPr txBox="1"/>
          <p:nvPr/>
        </p:nvSpPr>
        <p:spPr>
          <a:xfrm>
            <a:off x="13217037" y="5659624"/>
            <a:ext cx="891185"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John</a:t>
            </a:r>
          </a:p>
        </p:txBody>
      </p:sp>
      <p:sp>
        <p:nvSpPr>
          <p:cNvPr id="28" name="TextBox 28"/>
          <p:cNvSpPr txBox="1"/>
          <p:nvPr/>
        </p:nvSpPr>
        <p:spPr>
          <a:xfrm>
            <a:off x="13189385" y="6282953"/>
            <a:ext cx="946490"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Alice</a:t>
            </a:r>
          </a:p>
        </p:txBody>
      </p:sp>
      <p:sp>
        <p:nvSpPr>
          <p:cNvPr id="29" name="TextBox 29"/>
          <p:cNvSpPr txBox="1"/>
          <p:nvPr/>
        </p:nvSpPr>
        <p:spPr>
          <a:xfrm>
            <a:off x="13018910" y="7731572"/>
            <a:ext cx="2426732" cy="343240"/>
          </a:xfrm>
          <a:prstGeom prst="rect">
            <a:avLst/>
          </a:prstGeom>
        </p:spPr>
        <p:txBody>
          <a:bodyPr lIns="0" tIns="0" rIns="0" bIns="0" rtlCol="0" anchor="t">
            <a:spAutoFit/>
          </a:bodyPr>
          <a:lstStyle/>
          <a:p>
            <a:pPr algn="ctr">
              <a:lnSpc>
                <a:spcPts val="2747"/>
              </a:lnSpc>
              <a:spcBef>
                <a:spcPct val="0"/>
              </a:spcBef>
            </a:pPr>
            <a:r>
              <a:rPr lang="en-US" sz="1962" b="1">
                <a:solidFill>
                  <a:srgbClr val="000000"/>
                </a:solidFill>
                <a:latin typeface="Open Sans Bold"/>
                <a:ea typeface="Open Sans Bold"/>
                <a:cs typeface="Open Sans Bold"/>
                <a:sym typeface="Open Sans Bold"/>
              </a:rPr>
              <a:t>AlexanderTheGreat</a:t>
            </a:r>
          </a:p>
        </p:txBody>
      </p:sp>
      <p:sp>
        <p:nvSpPr>
          <p:cNvPr id="30" name="TextBox 30"/>
          <p:cNvSpPr txBox="1"/>
          <p:nvPr/>
        </p:nvSpPr>
        <p:spPr>
          <a:xfrm>
            <a:off x="5031882" y="8565650"/>
            <a:ext cx="5127650" cy="860706"/>
          </a:xfrm>
          <a:prstGeom prst="rect">
            <a:avLst/>
          </a:prstGeom>
        </p:spPr>
        <p:txBody>
          <a:bodyPr lIns="0" tIns="0" rIns="0" bIns="0" rtlCol="0" anchor="t">
            <a:spAutoFit/>
          </a:bodyPr>
          <a:lstStyle/>
          <a:p>
            <a:pPr algn="ctr">
              <a:lnSpc>
                <a:spcPts val="3484"/>
              </a:lnSpc>
            </a:pPr>
            <a:r>
              <a:rPr lang="en-US" sz="2488" b="1">
                <a:solidFill>
                  <a:srgbClr val="000000"/>
                </a:solidFill>
                <a:latin typeface="Open Sans Bold"/>
                <a:ea typeface="Open Sans Bold"/>
                <a:cs typeface="Open Sans Bold"/>
                <a:sym typeface="Open Sans Bold"/>
              </a:rPr>
              <a:t>but [5] is already occupied, </a:t>
            </a:r>
          </a:p>
          <a:p>
            <a:pPr algn="ctr">
              <a:lnSpc>
                <a:spcPts val="3484"/>
              </a:lnSpc>
              <a:spcBef>
                <a:spcPct val="0"/>
              </a:spcBef>
            </a:pPr>
            <a:r>
              <a:rPr lang="en-US" sz="2488" b="1">
                <a:solidFill>
                  <a:srgbClr val="000000"/>
                </a:solidFill>
                <a:latin typeface="Open Sans Bold"/>
                <a:ea typeface="Open Sans Bold"/>
                <a:cs typeface="Open Sans Bold"/>
                <a:sym typeface="Open Sans Bold"/>
              </a:rPr>
              <a:t>this is what we called a collision!</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12890495" y="3076231"/>
          <a:ext cx="1056954" cy="4384040"/>
        </p:xfrm>
        <a:graphic>
          <a:graphicData uri="http://schemas.openxmlformats.org/drawingml/2006/table">
            <a:tbl>
              <a:tblPr/>
              <a:tblGrid>
                <a:gridCol w="1056954">
                  <a:extLst>
                    <a:ext uri="{9D8B030D-6E8A-4147-A177-3AD203B41FA5}">
                      <a16:colId xmlns:a16="http://schemas.microsoft.com/office/drawing/2014/main" val="20000"/>
                    </a:ext>
                  </a:extLst>
                </a:gridCol>
              </a:tblGrid>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6"/>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7"/>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8"/>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9"/>
                  </a:ext>
                </a:extLst>
              </a:tr>
            </a:tbl>
          </a:graphicData>
        </a:graphic>
      </p:graphicFrame>
      <p:sp>
        <p:nvSpPr>
          <p:cNvPr id="8" name="TextBox 8"/>
          <p:cNvSpPr txBox="1"/>
          <p:nvPr/>
        </p:nvSpPr>
        <p:spPr>
          <a:xfrm>
            <a:off x="2500060" y="4243300"/>
            <a:ext cx="7919324" cy="3683705"/>
          </a:xfrm>
          <a:prstGeom prst="rect">
            <a:avLst/>
          </a:prstGeom>
        </p:spPr>
        <p:txBody>
          <a:bodyPr lIns="0" tIns="0" rIns="0" bIns="0" rtlCol="0" anchor="t">
            <a:spAutoFit/>
          </a:bodyPr>
          <a:lstStyle/>
          <a:p>
            <a:pPr algn="l">
              <a:lnSpc>
                <a:spcPts val="5911"/>
              </a:lnSpc>
            </a:pPr>
            <a:r>
              <a:rPr lang="en-US" sz="4222" b="1" u="sng">
                <a:solidFill>
                  <a:srgbClr val="000000"/>
                </a:solidFill>
                <a:latin typeface="Open Sans Bold"/>
                <a:ea typeface="Open Sans Bold"/>
                <a:cs typeface="Open Sans Bold"/>
                <a:sym typeface="Open Sans Bold"/>
              </a:rPr>
              <a:t>Names: </a:t>
            </a:r>
          </a:p>
          <a:p>
            <a:pPr algn="l">
              <a:lnSpc>
                <a:spcPts val="5911"/>
              </a:lnSpc>
            </a:pPr>
            <a:r>
              <a:rPr lang="en-US" sz="4222">
                <a:solidFill>
                  <a:srgbClr val="000000"/>
                </a:solidFill>
                <a:latin typeface="Open Sans"/>
                <a:ea typeface="Open Sans"/>
                <a:cs typeface="Open Sans"/>
                <a:sym typeface="Open Sans"/>
              </a:rPr>
              <a:t>John</a:t>
            </a:r>
          </a:p>
          <a:p>
            <a:pPr algn="l">
              <a:lnSpc>
                <a:spcPts val="5911"/>
              </a:lnSpc>
            </a:pPr>
            <a:r>
              <a:rPr lang="en-US" sz="4222">
                <a:solidFill>
                  <a:srgbClr val="000000"/>
                </a:solidFill>
                <a:latin typeface="Open Sans"/>
                <a:ea typeface="Open Sans"/>
                <a:cs typeface="Open Sans"/>
                <a:sym typeface="Open Sans"/>
              </a:rPr>
              <a:t>Alice</a:t>
            </a:r>
          </a:p>
          <a:p>
            <a:pPr algn="l">
              <a:lnSpc>
                <a:spcPts val="5911"/>
              </a:lnSpc>
            </a:pPr>
            <a:r>
              <a:rPr lang="en-US" sz="4222">
                <a:solidFill>
                  <a:srgbClr val="000000"/>
                </a:solidFill>
                <a:latin typeface="Open Sans"/>
                <a:ea typeface="Open Sans"/>
                <a:cs typeface="Open Sans"/>
                <a:sym typeface="Open Sans"/>
              </a:rPr>
              <a:t>AlexanderTheGreat</a:t>
            </a:r>
          </a:p>
          <a:p>
            <a:pPr algn="l">
              <a:lnSpc>
                <a:spcPts val="5911"/>
              </a:lnSpc>
              <a:spcBef>
                <a:spcPct val="0"/>
              </a:spcBef>
            </a:pPr>
            <a:r>
              <a:rPr lang="en-US" sz="4222" b="1">
                <a:solidFill>
                  <a:srgbClr val="5E17EB"/>
                </a:solidFill>
                <a:latin typeface="Open Sans Bold"/>
                <a:ea typeface="Open Sans Bold"/>
                <a:cs typeface="Open Sans Bold"/>
                <a:sym typeface="Open Sans Bold"/>
              </a:rPr>
              <a:t>Tommy</a:t>
            </a:r>
          </a:p>
        </p:txBody>
      </p:sp>
      <p:sp>
        <p:nvSpPr>
          <p:cNvPr id="9" name="Freeform 9"/>
          <p:cNvSpPr/>
          <p:nvPr/>
        </p:nvSpPr>
        <p:spPr>
          <a:xfrm>
            <a:off x="2070013" y="2719342"/>
            <a:ext cx="1460337" cy="972949"/>
          </a:xfrm>
          <a:custGeom>
            <a:avLst/>
            <a:gdLst/>
            <a:ahLst/>
            <a:cxnLst/>
            <a:rect l="l" t="t" r="r" b="b"/>
            <a:pathLst>
              <a:path w="1460337" h="972949">
                <a:moveTo>
                  <a:pt x="0" y="0"/>
                </a:moveTo>
                <a:lnTo>
                  <a:pt x="1460336" y="0"/>
                </a:lnTo>
                <a:lnTo>
                  <a:pt x="1460336" y="972949"/>
                </a:lnTo>
                <a:lnTo>
                  <a:pt x="0" y="9729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0" name="Freeform 10"/>
          <p:cNvSpPr/>
          <p:nvPr/>
        </p:nvSpPr>
        <p:spPr>
          <a:xfrm>
            <a:off x="5299027" y="7240735"/>
            <a:ext cx="860932" cy="573596"/>
          </a:xfrm>
          <a:custGeom>
            <a:avLst/>
            <a:gdLst/>
            <a:ahLst/>
            <a:cxnLst/>
            <a:rect l="l" t="t" r="r" b="b"/>
            <a:pathLst>
              <a:path w="860932" h="573596">
                <a:moveTo>
                  <a:pt x="0" y="0"/>
                </a:moveTo>
                <a:lnTo>
                  <a:pt x="860931" y="0"/>
                </a:lnTo>
                <a:lnTo>
                  <a:pt x="860931" y="573596"/>
                </a:lnTo>
                <a:lnTo>
                  <a:pt x="0" y="5735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6932078" y="7179428"/>
            <a:ext cx="870542" cy="669181"/>
          </a:xfrm>
          <a:prstGeom prst="rect">
            <a:avLst/>
          </a:prstGeom>
        </p:spPr>
        <p:txBody>
          <a:bodyPr lIns="0" tIns="0" rIns="0" bIns="0" rtlCol="0" anchor="t">
            <a:spAutoFit/>
          </a:bodyPr>
          <a:lstStyle/>
          <a:p>
            <a:pPr algn="ctr">
              <a:lnSpc>
                <a:spcPts val="5428"/>
              </a:lnSpc>
            </a:pPr>
            <a:r>
              <a:rPr lang="en-US" sz="3015" b="1" i="1">
                <a:solidFill>
                  <a:srgbClr val="38B6FF"/>
                </a:solidFill>
                <a:latin typeface="Poppins Bold Italics"/>
                <a:ea typeface="Poppins Bold Italics"/>
                <a:cs typeface="Poppins Bold Italics"/>
                <a:sym typeface="Poppins Bold Italics"/>
              </a:rPr>
              <a:t>5</a:t>
            </a:r>
          </a:p>
        </p:txBody>
      </p:sp>
      <p:sp>
        <p:nvSpPr>
          <p:cNvPr id="12" name="Freeform 12"/>
          <p:cNvSpPr/>
          <p:nvPr/>
        </p:nvSpPr>
        <p:spPr>
          <a:xfrm>
            <a:off x="4477697" y="7492547"/>
            <a:ext cx="599391" cy="252494"/>
          </a:xfrm>
          <a:custGeom>
            <a:avLst/>
            <a:gdLst/>
            <a:ahLst/>
            <a:cxnLst/>
            <a:rect l="l" t="t" r="r" b="b"/>
            <a:pathLst>
              <a:path w="599391" h="252494">
                <a:moveTo>
                  <a:pt x="0" y="0"/>
                </a:moveTo>
                <a:lnTo>
                  <a:pt x="599391" y="0"/>
                </a:lnTo>
                <a:lnTo>
                  <a:pt x="599391" y="252493"/>
                </a:lnTo>
                <a:lnTo>
                  <a:pt x="0" y="2524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3" name="Freeform 13"/>
          <p:cNvSpPr/>
          <p:nvPr/>
        </p:nvSpPr>
        <p:spPr>
          <a:xfrm>
            <a:off x="6379033" y="7468898"/>
            <a:ext cx="599391" cy="252494"/>
          </a:xfrm>
          <a:custGeom>
            <a:avLst/>
            <a:gdLst/>
            <a:ahLst/>
            <a:cxnLst/>
            <a:rect l="l" t="t" r="r" b="b"/>
            <a:pathLst>
              <a:path w="599391" h="252494">
                <a:moveTo>
                  <a:pt x="0" y="0"/>
                </a:moveTo>
                <a:lnTo>
                  <a:pt x="599392" y="0"/>
                </a:lnTo>
                <a:lnTo>
                  <a:pt x="599392"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4" name="Freeform 14"/>
          <p:cNvSpPr/>
          <p:nvPr/>
        </p:nvSpPr>
        <p:spPr>
          <a:xfrm>
            <a:off x="15445643" y="6495730"/>
            <a:ext cx="599391" cy="252494"/>
          </a:xfrm>
          <a:custGeom>
            <a:avLst/>
            <a:gdLst/>
            <a:ahLst/>
            <a:cxnLst/>
            <a:rect l="l" t="t" r="r" b="b"/>
            <a:pathLst>
              <a:path w="599391" h="252494">
                <a:moveTo>
                  <a:pt x="0" y="0"/>
                </a:moveTo>
                <a:lnTo>
                  <a:pt x="599391" y="0"/>
                </a:lnTo>
                <a:lnTo>
                  <a:pt x="599391" y="252493"/>
                </a:lnTo>
                <a:lnTo>
                  <a:pt x="0" y="2524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15" name="Group 15"/>
          <p:cNvGrpSpPr/>
          <p:nvPr/>
        </p:nvGrpSpPr>
        <p:grpSpPr>
          <a:xfrm>
            <a:off x="16187909" y="6340328"/>
            <a:ext cx="1689564" cy="466530"/>
            <a:chOff x="0" y="0"/>
            <a:chExt cx="444988" cy="122872"/>
          </a:xfrm>
        </p:grpSpPr>
        <p:sp>
          <p:nvSpPr>
            <p:cNvPr id="16" name="Freeform 16"/>
            <p:cNvSpPr/>
            <p:nvPr/>
          </p:nvSpPr>
          <p:spPr>
            <a:xfrm>
              <a:off x="0" y="0"/>
              <a:ext cx="444988" cy="122872"/>
            </a:xfrm>
            <a:custGeom>
              <a:avLst/>
              <a:gdLst/>
              <a:ahLst/>
              <a:cxnLst/>
              <a:rect l="l" t="t" r="r" b="b"/>
              <a:pathLst>
                <a:path w="444988" h="122872">
                  <a:moveTo>
                    <a:pt x="0" y="0"/>
                  </a:moveTo>
                  <a:lnTo>
                    <a:pt x="444988" y="0"/>
                  </a:lnTo>
                  <a:lnTo>
                    <a:pt x="444988" y="122872"/>
                  </a:lnTo>
                  <a:lnTo>
                    <a:pt x="0" y="122872"/>
                  </a:lnTo>
                  <a:close/>
                </a:path>
              </a:pathLst>
            </a:custGeom>
            <a:solidFill>
              <a:srgbClr val="51DAB7"/>
            </a:solidFill>
          </p:spPr>
          <p:txBody>
            <a:bodyPr/>
            <a:lstStyle/>
            <a:p>
              <a:endParaRPr lang="en-PH"/>
            </a:p>
          </p:txBody>
        </p:sp>
        <p:sp>
          <p:nvSpPr>
            <p:cNvPr id="17" name="TextBox 17"/>
            <p:cNvSpPr txBox="1"/>
            <p:nvPr/>
          </p:nvSpPr>
          <p:spPr>
            <a:xfrm>
              <a:off x="0" y="-28575"/>
              <a:ext cx="444988" cy="151447"/>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135659" y="132157"/>
            <a:ext cx="7377812"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23.11 Hash Tables </a:t>
            </a:r>
          </a:p>
        </p:txBody>
      </p:sp>
      <p:sp>
        <p:nvSpPr>
          <p:cNvPr id="19" name="TextBox 19"/>
          <p:cNvSpPr txBox="1"/>
          <p:nvPr/>
        </p:nvSpPr>
        <p:spPr>
          <a:xfrm>
            <a:off x="384809" y="1252492"/>
            <a:ext cx="1749266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Consider a hash table with slots numbered 0 to 9. We want to store names of peopleusing a simple hash function: </a:t>
            </a:r>
          </a:p>
        </p:txBody>
      </p:sp>
      <p:sp>
        <p:nvSpPr>
          <p:cNvPr id="20" name="TextBox 20"/>
          <p:cNvSpPr txBox="1"/>
          <p:nvPr/>
        </p:nvSpPr>
        <p:spPr>
          <a:xfrm>
            <a:off x="12269832" y="3019081"/>
            <a:ext cx="462113"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[0]</a:t>
            </a:r>
          </a:p>
        </p:txBody>
      </p:sp>
      <p:sp>
        <p:nvSpPr>
          <p:cNvPr id="21" name="TextBox 21"/>
          <p:cNvSpPr txBox="1"/>
          <p:nvPr/>
        </p:nvSpPr>
        <p:spPr>
          <a:xfrm>
            <a:off x="12315460" y="3712749"/>
            <a:ext cx="370857"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[1]</a:t>
            </a:r>
          </a:p>
        </p:txBody>
      </p:sp>
      <p:sp>
        <p:nvSpPr>
          <p:cNvPr id="22" name="TextBox 22"/>
          <p:cNvSpPr txBox="1"/>
          <p:nvPr/>
        </p:nvSpPr>
        <p:spPr>
          <a:xfrm>
            <a:off x="12276319" y="4403149"/>
            <a:ext cx="455626"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[2]</a:t>
            </a:r>
          </a:p>
        </p:txBody>
      </p:sp>
      <p:sp>
        <p:nvSpPr>
          <p:cNvPr id="23" name="TextBox 23"/>
          <p:cNvSpPr txBox="1"/>
          <p:nvPr/>
        </p:nvSpPr>
        <p:spPr>
          <a:xfrm>
            <a:off x="12281783" y="5046045"/>
            <a:ext cx="450162"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[3]</a:t>
            </a:r>
          </a:p>
        </p:txBody>
      </p:sp>
      <p:sp>
        <p:nvSpPr>
          <p:cNvPr id="24" name="TextBox 24"/>
          <p:cNvSpPr txBox="1"/>
          <p:nvPr/>
        </p:nvSpPr>
        <p:spPr>
          <a:xfrm>
            <a:off x="12276319" y="5688941"/>
            <a:ext cx="472715"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[4]</a:t>
            </a:r>
          </a:p>
        </p:txBody>
      </p:sp>
      <p:sp>
        <p:nvSpPr>
          <p:cNvPr id="25" name="TextBox 25"/>
          <p:cNvSpPr txBox="1"/>
          <p:nvPr/>
        </p:nvSpPr>
        <p:spPr>
          <a:xfrm>
            <a:off x="12298523" y="6282953"/>
            <a:ext cx="450510"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[5]</a:t>
            </a:r>
          </a:p>
        </p:txBody>
      </p:sp>
      <p:sp>
        <p:nvSpPr>
          <p:cNvPr id="26" name="TextBox 26"/>
          <p:cNvSpPr txBox="1"/>
          <p:nvPr/>
        </p:nvSpPr>
        <p:spPr>
          <a:xfrm>
            <a:off x="12302300" y="6979525"/>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[6]</a:t>
            </a:r>
          </a:p>
        </p:txBody>
      </p:sp>
      <p:sp>
        <p:nvSpPr>
          <p:cNvPr id="27" name="TextBox 27"/>
          <p:cNvSpPr txBox="1"/>
          <p:nvPr/>
        </p:nvSpPr>
        <p:spPr>
          <a:xfrm>
            <a:off x="12331873" y="7665795"/>
            <a:ext cx="444001"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[7]</a:t>
            </a:r>
          </a:p>
        </p:txBody>
      </p:sp>
      <p:sp>
        <p:nvSpPr>
          <p:cNvPr id="28" name="TextBox 28"/>
          <p:cNvSpPr txBox="1"/>
          <p:nvPr/>
        </p:nvSpPr>
        <p:spPr>
          <a:xfrm>
            <a:off x="12319400" y="8352065"/>
            <a:ext cx="475458"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[8]</a:t>
            </a:r>
          </a:p>
        </p:txBody>
      </p:sp>
      <p:sp>
        <p:nvSpPr>
          <p:cNvPr id="29" name="TextBox 29"/>
          <p:cNvSpPr txBox="1"/>
          <p:nvPr/>
        </p:nvSpPr>
        <p:spPr>
          <a:xfrm>
            <a:off x="12331188" y="8945618"/>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[9]</a:t>
            </a:r>
          </a:p>
        </p:txBody>
      </p:sp>
      <p:sp>
        <p:nvSpPr>
          <p:cNvPr id="30" name="TextBox 30"/>
          <p:cNvSpPr txBox="1"/>
          <p:nvPr/>
        </p:nvSpPr>
        <p:spPr>
          <a:xfrm>
            <a:off x="3686063" y="2970726"/>
            <a:ext cx="4467374" cy="422556"/>
          </a:xfrm>
          <a:prstGeom prst="rect">
            <a:avLst/>
          </a:prstGeom>
        </p:spPr>
        <p:txBody>
          <a:bodyPr lIns="0" tIns="0" rIns="0" bIns="0" rtlCol="0" anchor="t">
            <a:spAutoFit/>
          </a:bodyPr>
          <a:lstStyle/>
          <a:p>
            <a:pPr algn="ctr">
              <a:lnSpc>
                <a:spcPts val="3484"/>
              </a:lnSpc>
              <a:spcBef>
                <a:spcPct val="0"/>
              </a:spcBef>
            </a:pPr>
            <a:r>
              <a:rPr lang="en-US" sz="2488" b="1">
                <a:solidFill>
                  <a:srgbClr val="000000"/>
                </a:solidFill>
                <a:latin typeface="Open Sans Bold"/>
                <a:ea typeface="Open Sans Bold"/>
                <a:cs typeface="Open Sans Bold"/>
                <a:sym typeface="Open Sans Bold"/>
              </a:rPr>
              <a:t>= "length of the name % 10".</a:t>
            </a:r>
          </a:p>
        </p:txBody>
      </p:sp>
      <p:sp>
        <p:nvSpPr>
          <p:cNvPr id="31" name="TextBox 31"/>
          <p:cNvSpPr txBox="1"/>
          <p:nvPr/>
        </p:nvSpPr>
        <p:spPr>
          <a:xfrm>
            <a:off x="13217037" y="5659624"/>
            <a:ext cx="891185"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John</a:t>
            </a:r>
          </a:p>
        </p:txBody>
      </p:sp>
      <p:sp>
        <p:nvSpPr>
          <p:cNvPr id="32" name="TextBox 32"/>
          <p:cNvSpPr txBox="1"/>
          <p:nvPr/>
        </p:nvSpPr>
        <p:spPr>
          <a:xfrm>
            <a:off x="13189385" y="6282953"/>
            <a:ext cx="946490"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Alice</a:t>
            </a:r>
          </a:p>
        </p:txBody>
      </p:sp>
      <p:sp>
        <p:nvSpPr>
          <p:cNvPr id="33" name="TextBox 33"/>
          <p:cNvSpPr txBox="1"/>
          <p:nvPr/>
        </p:nvSpPr>
        <p:spPr>
          <a:xfrm>
            <a:off x="13018910" y="7731572"/>
            <a:ext cx="2426732" cy="343240"/>
          </a:xfrm>
          <a:prstGeom prst="rect">
            <a:avLst/>
          </a:prstGeom>
        </p:spPr>
        <p:txBody>
          <a:bodyPr lIns="0" tIns="0" rIns="0" bIns="0" rtlCol="0" anchor="t">
            <a:spAutoFit/>
          </a:bodyPr>
          <a:lstStyle/>
          <a:p>
            <a:pPr algn="ctr">
              <a:lnSpc>
                <a:spcPts val="2747"/>
              </a:lnSpc>
              <a:spcBef>
                <a:spcPct val="0"/>
              </a:spcBef>
            </a:pPr>
            <a:r>
              <a:rPr lang="en-US" sz="1962" b="1">
                <a:solidFill>
                  <a:srgbClr val="000000"/>
                </a:solidFill>
                <a:latin typeface="Open Sans Bold"/>
                <a:ea typeface="Open Sans Bold"/>
                <a:cs typeface="Open Sans Bold"/>
                <a:sym typeface="Open Sans Bold"/>
              </a:rPr>
              <a:t>AlexanderTheGreat</a:t>
            </a:r>
          </a:p>
        </p:txBody>
      </p:sp>
      <p:sp>
        <p:nvSpPr>
          <p:cNvPr id="34" name="TextBox 34"/>
          <p:cNvSpPr txBox="1"/>
          <p:nvPr/>
        </p:nvSpPr>
        <p:spPr>
          <a:xfrm>
            <a:off x="384809" y="8804135"/>
            <a:ext cx="11504281" cy="1298856"/>
          </a:xfrm>
          <a:prstGeom prst="rect">
            <a:avLst/>
          </a:prstGeom>
        </p:spPr>
        <p:txBody>
          <a:bodyPr lIns="0" tIns="0" rIns="0" bIns="0" rtlCol="0" anchor="t">
            <a:spAutoFit/>
          </a:bodyPr>
          <a:lstStyle/>
          <a:p>
            <a:pPr algn="l">
              <a:lnSpc>
                <a:spcPts val="3484"/>
              </a:lnSpc>
            </a:pPr>
            <a:r>
              <a:rPr lang="en-US" sz="2488" b="1" u="sng">
                <a:solidFill>
                  <a:srgbClr val="000000"/>
                </a:solidFill>
                <a:latin typeface="Open Sans Bold"/>
                <a:ea typeface="Open Sans Bold"/>
                <a:cs typeface="Open Sans Bold"/>
                <a:sym typeface="Open Sans Bold"/>
              </a:rPr>
              <a:t>Method #1 to deal with a collision:</a:t>
            </a:r>
          </a:p>
          <a:p>
            <a:pPr algn="l">
              <a:lnSpc>
                <a:spcPts val="3484"/>
              </a:lnSpc>
              <a:spcBef>
                <a:spcPct val="0"/>
              </a:spcBef>
            </a:pPr>
            <a:r>
              <a:rPr lang="en-US" sz="2488" b="1">
                <a:solidFill>
                  <a:srgbClr val="000000"/>
                </a:solidFill>
                <a:latin typeface="Open Sans Bold"/>
                <a:ea typeface="Open Sans Bold"/>
                <a:cs typeface="Open Sans Bold"/>
                <a:sym typeface="Open Sans Bold"/>
              </a:rPr>
              <a:t>Chaining: Create a linked list for collisions with start pointer at the hashed address.</a:t>
            </a:r>
          </a:p>
        </p:txBody>
      </p:sp>
      <p:sp>
        <p:nvSpPr>
          <p:cNvPr id="35" name="TextBox 35"/>
          <p:cNvSpPr txBox="1"/>
          <p:nvPr/>
        </p:nvSpPr>
        <p:spPr>
          <a:xfrm>
            <a:off x="16222360" y="6253636"/>
            <a:ext cx="1468139"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Tommy</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12890495" y="3076231"/>
          <a:ext cx="1901426" cy="4384037"/>
        </p:xfrm>
        <a:graphic>
          <a:graphicData uri="http://schemas.openxmlformats.org/drawingml/2006/table">
            <a:tbl>
              <a:tblPr/>
              <a:tblGrid>
                <a:gridCol w="1056954">
                  <a:extLst>
                    <a:ext uri="{9D8B030D-6E8A-4147-A177-3AD203B41FA5}">
                      <a16:colId xmlns:a16="http://schemas.microsoft.com/office/drawing/2014/main" val="20000"/>
                    </a:ext>
                  </a:extLst>
                </a:gridCol>
              </a:tblGrid>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6"/>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7"/>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8"/>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9"/>
                  </a:ext>
                </a:extLst>
              </a:tr>
            </a:tbl>
          </a:graphicData>
        </a:graphic>
      </p:graphicFrame>
      <p:sp>
        <p:nvSpPr>
          <p:cNvPr id="8" name="TextBox 8"/>
          <p:cNvSpPr txBox="1"/>
          <p:nvPr/>
        </p:nvSpPr>
        <p:spPr>
          <a:xfrm>
            <a:off x="2500060" y="4243300"/>
            <a:ext cx="7919324" cy="3683705"/>
          </a:xfrm>
          <a:prstGeom prst="rect">
            <a:avLst/>
          </a:prstGeom>
        </p:spPr>
        <p:txBody>
          <a:bodyPr lIns="0" tIns="0" rIns="0" bIns="0" rtlCol="0" anchor="t">
            <a:spAutoFit/>
          </a:bodyPr>
          <a:lstStyle/>
          <a:p>
            <a:pPr algn="l">
              <a:lnSpc>
                <a:spcPts val="5911"/>
              </a:lnSpc>
            </a:pPr>
            <a:r>
              <a:rPr lang="en-US" sz="4222" b="1" u="sng">
                <a:solidFill>
                  <a:srgbClr val="000000"/>
                </a:solidFill>
                <a:latin typeface="Open Sans Bold"/>
                <a:ea typeface="Open Sans Bold"/>
                <a:cs typeface="Open Sans Bold"/>
                <a:sym typeface="Open Sans Bold"/>
              </a:rPr>
              <a:t>Names: </a:t>
            </a:r>
          </a:p>
          <a:p>
            <a:pPr algn="l">
              <a:lnSpc>
                <a:spcPts val="5911"/>
              </a:lnSpc>
            </a:pPr>
            <a:r>
              <a:rPr lang="en-US" sz="4222">
                <a:solidFill>
                  <a:srgbClr val="000000"/>
                </a:solidFill>
                <a:latin typeface="Open Sans"/>
                <a:ea typeface="Open Sans"/>
                <a:cs typeface="Open Sans"/>
                <a:sym typeface="Open Sans"/>
              </a:rPr>
              <a:t>John</a:t>
            </a:r>
          </a:p>
          <a:p>
            <a:pPr algn="l">
              <a:lnSpc>
                <a:spcPts val="5911"/>
              </a:lnSpc>
            </a:pPr>
            <a:r>
              <a:rPr lang="en-US" sz="4222">
                <a:solidFill>
                  <a:srgbClr val="000000"/>
                </a:solidFill>
                <a:latin typeface="Open Sans"/>
                <a:ea typeface="Open Sans"/>
                <a:cs typeface="Open Sans"/>
                <a:sym typeface="Open Sans"/>
              </a:rPr>
              <a:t>Alice</a:t>
            </a:r>
          </a:p>
          <a:p>
            <a:pPr algn="l">
              <a:lnSpc>
                <a:spcPts val="5911"/>
              </a:lnSpc>
            </a:pPr>
            <a:r>
              <a:rPr lang="en-US" sz="4222">
                <a:solidFill>
                  <a:srgbClr val="000000"/>
                </a:solidFill>
                <a:latin typeface="Open Sans"/>
                <a:ea typeface="Open Sans"/>
                <a:cs typeface="Open Sans"/>
                <a:sym typeface="Open Sans"/>
              </a:rPr>
              <a:t>AlexanderTheGreat</a:t>
            </a:r>
          </a:p>
          <a:p>
            <a:pPr algn="l">
              <a:lnSpc>
                <a:spcPts val="5911"/>
              </a:lnSpc>
              <a:spcBef>
                <a:spcPct val="0"/>
              </a:spcBef>
            </a:pPr>
            <a:r>
              <a:rPr lang="en-US" sz="4222" b="1">
                <a:solidFill>
                  <a:srgbClr val="5E17EB"/>
                </a:solidFill>
                <a:latin typeface="Open Sans Bold"/>
                <a:ea typeface="Open Sans Bold"/>
                <a:cs typeface="Open Sans Bold"/>
                <a:sym typeface="Open Sans Bold"/>
              </a:rPr>
              <a:t>Tommy</a:t>
            </a:r>
          </a:p>
        </p:txBody>
      </p:sp>
      <p:sp>
        <p:nvSpPr>
          <p:cNvPr id="9" name="Freeform 9"/>
          <p:cNvSpPr/>
          <p:nvPr/>
        </p:nvSpPr>
        <p:spPr>
          <a:xfrm>
            <a:off x="2070013" y="2719342"/>
            <a:ext cx="1460337" cy="972949"/>
          </a:xfrm>
          <a:custGeom>
            <a:avLst/>
            <a:gdLst/>
            <a:ahLst/>
            <a:cxnLst/>
            <a:rect l="l" t="t" r="r" b="b"/>
            <a:pathLst>
              <a:path w="1460337" h="972949">
                <a:moveTo>
                  <a:pt x="0" y="0"/>
                </a:moveTo>
                <a:lnTo>
                  <a:pt x="1460336" y="0"/>
                </a:lnTo>
                <a:lnTo>
                  <a:pt x="1460336" y="972949"/>
                </a:lnTo>
                <a:lnTo>
                  <a:pt x="0" y="9729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0" name="Freeform 10"/>
          <p:cNvSpPr/>
          <p:nvPr/>
        </p:nvSpPr>
        <p:spPr>
          <a:xfrm>
            <a:off x="5299027" y="7240735"/>
            <a:ext cx="860932" cy="573596"/>
          </a:xfrm>
          <a:custGeom>
            <a:avLst/>
            <a:gdLst/>
            <a:ahLst/>
            <a:cxnLst/>
            <a:rect l="l" t="t" r="r" b="b"/>
            <a:pathLst>
              <a:path w="860932" h="573596">
                <a:moveTo>
                  <a:pt x="0" y="0"/>
                </a:moveTo>
                <a:lnTo>
                  <a:pt x="860931" y="0"/>
                </a:lnTo>
                <a:lnTo>
                  <a:pt x="860931" y="573596"/>
                </a:lnTo>
                <a:lnTo>
                  <a:pt x="0" y="5735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6932078" y="7179428"/>
            <a:ext cx="870542" cy="669181"/>
          </a:xfrm>
          <a:prstGeom prst="rect">
            <a:avLst/>
          </a:prstGeom>
        </p:spPr>
        <p:txBody>
          <a:bodyPr lIns="0" tIns="0" rIns="0" bIns="0" rtlCol="0" anchor="t">
            <a:spAutoFit/>
          </a:bodyPr>
          <a:lstStyle/>
          <a:p>
            <a:pPr algn="ctr">
              <a:lnSpc>
                <a:spcPts val="5428"/>
              </a:lnSpc>
            </a:pPr>
            <a:r>
              <a:rPr lang="en-US" sz="3015" b="1" i="1">
                <a:solidFill>
                  <a:srgbClr val="38B6FF"/>
                </a:solidFill>
                <a:latin typeface="Poppins Bold Italics"/>
                <a:ea typeface="Poppins Bold Italics"/>
                <a:cs typeface="Poppins Bold Italics"/>
                <a:sym typeface="Poppins Bold Italics"/>
              </a:rPr>
              <a:t>5</a:t>
            </a:r>
          </a:p>
        </p:txBody>
      </p:sp>
      <p:sp>
        <p:nvSpPr>
          <p:cNvPr id="12" name="Freeform 12"/>
          <p:cNvSpPr/>
          <p:nvPr/>
        </p:nvSpPr>
        <p:spPr>
          <a:xfrm>
            <a:off x="4477697" y="7492547"/>
            <a:ext cx="599391" cy="252494"/>
          </a:xfrm>
          <a:custGeom>
            <a:avLst/>
            <a:gdLst/>
            <a:ahLst/>
            <a:cxnLst/>
            <a:rect l="l" t="t" r="r" b="b"/>
            <a:pathLst>
              <a:path w="599391" h="252494">
                <a:moveTo>
                  <a:pt x="0" y="0"/>
                </a:moveTo>
                <a:lnTo>
                  <a:pt x="599391" y="0"/>
                </a:lnTo>
                <a:lnTo>
                  <a:pt x="599391" y="252493"/>
                </a:lnTo>
                <a:lnTo>
                  <a:pt x="0" y="2524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3" name="Freeform 13"/>
          <p:cNvSpPr/>
          <p:nvPr/>
        </p:nvSpPr>
        <p:spPr>
          <a:xfrm>
            <a:off x="6379033" y="7468898"/>
            <a:ext cx="599391" cy="252494"/>
          </a:xfrm>
          <a:custGeom>
            <a:avLst/>
            <a:gdLst/>
            <a:ahLst/>
            <a:cxnLst/>
            <a:rect l="l" t="t" r="r" b="b"/>
            <a:pathLst>
              <a:path w="599391" h="252494">
                <a:moveTo>
                  <a:pt x="0" y="0"/>
                </a:moveTo>
                <a:lnTo>
                  <a:pt x="599392" y="0"/>
                </a:lnTo>
                <a:lnTo>
                  <a:pt x="599392"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grpSp>
        <p:nvGrpSpPr>
          <p:cNvPr id="14" name="Group 14"/>
          <p:cNvGrpSpPr/>
          <p:nvPr/>
        </p:nvGrpSpPr>
        <p:grpSpPr>
          <a:xfrm>
            <a:off x="13263440" y="9669322"/>
            <a:ext cx="1689564" cy="466530"/>
            <a:chOff x="0" y="0"/>
            <a:chExt cx="444988" cy="122872"/>
          </a:xfrm>
        </p:grpSpPr>
        <p:sp>
          <p:nvSpPr>
            <p:cNvPr id="15" name="Freeform 15"/>
            <p:cNvSpPr/>
            <p:nvPr/>
          </p:nvSpPr>
          <p:spPr>
            <a:xfrm>
              <a:off x="0" y="0"/>
              <a:ext cx="444988" cy="122872"/>
            </a:xfrm>
            <a:custGeom>
              <a:avLst/>
              <a:gdLst/>
              <a:ahLst/>
              <a:cxnLst/>
              <a:rect l="l" t="t" r="r" b="b"/>
              <a:pathLst>
                <a:path w="444988" h="122872">
                  <a:moveTo>
                    <a:pt x="0" y="0"/>
                  </a:moveTo>
                  <a:lnTo>
                    <a:pt x="444988" y="0"/>
                  </a:lnTo>
                  <a:lnTo>
                    <a:pt x="444988" y="122872"/>
                  </a:lnTo>
                  <a:lnTo>
                    <a:pt x="0" y="122872"/>
                  </a:lnTo>
                  <a:close/>
                </a:path>
              </a:pathLst>
            </a:custGeom>
            <a:solidFill>
              <a:srgbClr val="51DAB7"/>
            </a:solidFill>
          </p:spPr>
          <p:txBody>
            <a:bodyPr/>
            <a:lstStyle/>
            <a:p>
              <a:endParaRPr lang="en-PH"/>
            </a:p>
          </p:txBody>
        </p:sp>
        <p:sp>
          <p:nvSpPr>
            <p:cNvPr id="16" name="TextBox 16"/>
            <p:cNvSpPr txBox="1"/>
            <p:nvPr/>
          </p:nvSpPr>
          <p:spPr>
            <a:xfrm>
              <a:off x="0" y="-28575"/>
              <a:ext cx="444988" cy="151447"/>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1135659" y="132157"/>
            <a:ext cx="7377812"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23.11 Hash Tables </a:t>
            </a:r>
          </a:p>
        </p:txBody>
      </p:sp>
      <p:sp>
        <p:nvSpPr>
          <p:cNvPr id="18" name="TextBox 18"/>
          <p:cNvSpPr txBox="1"/>
          <p:nvPr/>
        </p:nvSpPr>
        <p:spPr>
          <a:xfrm>
            <a:off x="384809" y="1252492"/>
            <a:ext cx="1749266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Consider a hash table with slots numbered 0 to 9. We want to store names of peopleusing a simple hash function: </a:t>
            </a:r>
          </a:p>
        </p:txBody>
      </p:sp>
      <p:sp>
        <p:nvSpPr>
          <p:cNvPr id="19" name="TextBox 19"/>
          <p:cNvSpPr txBox="1"/>
          <p:nvPr/>
        </p:nvSpPr>
        <p:spPr>
          <a:xfrm>
            <a:off x="12269832" y="3019081"/>
            <a:ext cx="462113"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[0]</a:t>
            </a:r>
          </a:p>
        </p:txBody>
      </p:sp>
      <p:sp>
        <p:nvSpPr>
          <p:cNvPr id="20" name="TextBox 20"/>
          <p:cNvSpPr txBox="1"/>
          <p:nvPr/>
        </p:nvSpPr>
        <p:spPr>
          <a:xfrm>
            <a:off x="12315460" y="3712749"/>
            <a:ext cx="370857"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[1]</a:t>
            </a:r>
          </a:p>
        </p:txBody>
      </p:sp>
      <p:sp>
        <p:nvSpPr>
          <p:cNvPr id="21" name="TextBox 21"/>
          <p:cNvSpPr txBox="1"/>
          <p:nvPr/>
        </p:nvSpPr>
        <p:spPr>
          <a:xfrm>
            <a:off x="12276319" y="4403149"/>
            <a:ext cx="455626"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[2]</a:t>
            </a:r>
          </a:p>
        </p:txBody>
      </p:sp>
      <p:sp>
        <p:nvSpPr>
          <p:cNvPr id="22" name="TextBox 22"/>
          <p:cNvSpPr txBox="1"/>
          <p:nvPr/>
        </p:nvSpPr>
        <p:spPr>
          <a:xfrm>
            <a:off x="12281783" y="5046045"/>
            <a:ext cx="450162"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[3]</a:t>
            </a:r>
          </a:p>
        </p:txBody>
      </p:sp>
      <p:sp>
        <p:nvSpPr>
          <p:cNvPr id="23" name="TextBox 23"/>
          <p:cNvSpPr txBox="1"/>
          <p:nvPr/>
        </p:nvSpPr>
        <p:spPr>
          <a:xfrm>
            <a:off x="12276319" y="5688941"/>
            <a:ext cx="472715"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[4]</a:t>
            </a:r>
          </a:p>
        </p:txBody>
      </p:sp>
      <p:sp>
        <p:nvSpPr>
          <p:cNvPr id="24" name="TextBox 24"/>
          <p:cNvSpPr txBox="1"/>
          <p:nvPr/>
        </p:nvSpPr>
        <p:spPr>
          <a:xfrm>
            <a:off x="12298523" y="6282953"/>
            <a:ext cx="450510"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[5]</a:t>
            </a:r>
          </a:p>
        </p:txBody>
      </p:sp>
      <p:sp>
        <p:nvSpPr>
          <p:cNvPr id="25" name="TextBox 25"/>
          <p:cNvSpPr txBox="1"/>
          <p:nvPr/>
        </p:nvSpPr>
        <p:spPr>
          <a:xfrm>
            <a:off x="12302300" y="6979525"/>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[6]</a:t>
            </a:r>
          </a:p>
        </p:txBody>
      </p:sp>
      <p:sp>
        <p:nvSpPr>
          <p:cNvPr id="26" name="TextBox 26"/>
          <p:cNvSpPr txBox="1"/>
          <p:nvPr/>
        </p:nvSpPr>
        <p:spPr>
          <a:xfrm>
            <a:off x="12331873" y="7665795"/>
            <a:ext cx="444001"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[7]</a:t>
            </a:r>
          </a:p>
        </p:txBody>
      </p:sp>
      <p:sp>
        <p:nvSpPr>
          <p:cNvPr id="27" name="TextBox 27"/>
          <p:cNvSpPr txBox="1"/>
          <p:nvPr/>
        </p:nvSpPr>
        <p:spPr>
          <a:xfrm>
            <a:off x="12319400" y="8352065"/>
            <a:ext cx="475458"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[8]</a:t>
            </a:r>
          </a:p>
        </p:txBody>
      </p:sp>
      <p:sp>
        <p:nvSpPr>
          <p:cNvPr id="28" name="TextBox 28"/>
          <p:cNvSpPr txBox="1"/>
          <p:nvPr/>
        </p:nvSpPr>
        <p:spPr>
          <a:xfrm>
            <a:off x="12331188" y="8945618"/>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[9]</a:t>
            </a:r>
          </a:p>
        </p:txBody>
      </p:sp>
      <p:sp>
        <p:nvSpPr>
          <p:cNvPr id="29" name="TextBox 29"/>
          <p:cNvSpPr txBox="1"/>
          <p:nvPr/>
        </p:nvSpPr>
        <p:spPr>
          <a:xfrm>
            <a:off x="3686063" y="2970726"/>
            <a:ext cx="4467374" cy="422556"/>
          </a:xfrm>
          <a:prstGeom prst="rect">
            <a:avLst/>
          </a:prstGeom>
        </p:spPr>
        <p:txBody>
          <a:bodyPr lIns="0" tIns="0" rIns="0" bIns="0" rtlCol="0" anchor="t">
            <a:spAutoFit/>
          </a:bodyPr>
          <a:lstStyle/>
          <a:p>
            <a:pPr algn="ctr">
              <a:lnSpc>
                <a:spcPts val="3484"/>
              </a:lnSpc>
              <a:spcBef>
                <a:spcPct val="0"/>
              </a:spcBef>
            </a:pPr>
            <a:r>
              <a:rPr lang="en-US" sz="2488" b="1">
                <a:solidFill>
                  <a:srgbClr val="000000"/>
                </a:solidFill>
                <a:latin typeface="Open Sans Bold"/>
                <a:ea typeface="Open Sans Bold"/>
                <a:cs typeface="Open Sans Bold"/>
                <a:sym typeface="Open Sans Bold"/>
              </a:rPr>
              <a:t>= "length of the name % 10".</a:t>
            </a:r>
          </a:p>
        </p:txBody>
      </p:sp>
      <p:sp>
        <p:nvSpPr>
          <p:cNvPr id="30" name="TextBox 30"/>
          <p:cNvSpPr txBox="1"/>
          <p:nvPr/>
        </p:nvSpPr>
        <p:spPr>
          <a:xfrm>
            <a:off x="13217037" y="5659624"/>
            <a:ext cx="891185"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John</a:t>
            </a:r>
          </a:p>
        </p:txBody>
      </p:sp>
      <p:sp>
        <p:nvSpPr>
          <p:cNvPr id="31" name="TextBox 31"/>
          <p:cNvSpPr txBox="1"/>
          <p:nvPr/>
        </p:nvSpPr>
        <p:spPr>
          <a:xfrm>
            <a:off x="13189385" y="6282953"/>
            <a:ext cx="946490"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Alice</a:t>
            </a:r>
          </a:p>
        </p:txBody>
      </p:sp>
      <p:sp>
        <p:nvSpPr>
          <p:cNvPr id="32" name="TextBox 32"/>
          <p:cNvSpPr txBox="1"/>
          <p:nvPr/>
        </p:nvSpPr>
        <p:spPr>
          <a:xfrm>
            <a:off x="13018910" y="7731572"/>
            <a:ext cx="2426732" cy="343240"/>
          </a:xfrm>
          <a:prstGeom prst="rect">
            <a:avLst/>
          </a:prstGeom>
        </p:spPr>
        <p:txBody>
          <a:bodyPr lIns="0" tIns="0" rIns="0" bIns="0" rtlCol="0" anchor="t">
            <a:spAutoFit/>
          </a:bodyPr>
          <a:lstStyle/>
          <a:p>
            <a:pPr algn="ctr">
              <a:lnSpc>
                <a:spcPts val="2747"/>
              </a:lnSpc>
              <a:spcBef>
                <a:spcPct val="0"/>
              </a:spcBef>
            </a:pPr>
            <a:r>
              <a:rPr lang="en-US" sz="1962" b="1">
                <a:solidFill>
                  <a:srgbClr val="000000"/>
                </a:solidFill>
                <a:latin typeface="Open Sans Bold"/>
                <a:ea typeface="Open Sans Bold"/>
                <a:cs typeface="Open Sans Bold"/>
                <a:sym typeface="Open Sans Bold"/>
              </a:rPr>
              <a:t>AlexanderTheGreat</a:t>
            </a:r>
          </a:p>
        </p:txBody>
      </p:sp>
      <p:sp>
        <p:nvSpPr>
          <p:cNvPr id="33" name="TextBox 33"/>
          <p:cNvSpPr txBox="1"/>
          <p:nvPr/>
        </p:nvSpPr>
        <p:spPr>
          <a:xfrm>
            <a:off x="384809" y="8804135"/>
            <a:ext cx="11504281" cy="1298856"/>
          </a:xfrm>
          <a:prstGeom prst="rect">
            <a:avLst/>
          </a:prstGeom>
        </p:spPr>
        <p:txBody>
          <a:bodyPr lIns="0" tIns="0" rIns="0" bIns="0" rtlCol="0" anchor="t">
            <a:spAutoFit/>
          </a:bodyPr>
          <a:lstStyle/>
          <a:p>
            <a:pPr algn="l">
              <a:lnSpc>
                <a:spcPts val="3484"/>
              </a:lnSpc>
            </a:pPr>
            <a:r>
              <a:rPr lang="en-US" sz="2488" b="1" u="sng">
                <a:solidFill>
                  <a:srgbClr val="000000"/>
                </a:solidFill>
                <a:latin typeface="Open Sans Bold"/>
                <a:ea typeface="Open Sans Bold"/>
                <a:cs typeface="Open Sans Bold"/>
                <a:sym typeface="Open Sans Bold"/>
              </a:rPr>
              <a:t>Method #2 to deal with a collision:</a:t>
            </a:r>
          </a:p>
          <a:p>
            <a:pPr algn="l">
              <a:lnSpc>
                <a:spcPts val="3484"/>
              </a:lnSpc>
              <a:spcBef>
                <a:spcPct val="0"/>
              </a:spcBef>
            </a:pPr>
            <a:r>
              <a:rPr lang="en-US" sz="2488" b="1">
                <a:solidFill>
                  <a:srgbClr val="000000"/>
                </a:solidFill>
                <a:latin typeface="Open Sans Bold"/>
                <a:ea typeface="Open Sans Bold"/>
                <a:cs typeface="Open Sans Bold"/>
                <a:sym typeface="Open Sans Bold"/>
              </a:rPr>
              <a:t>Use overflow areas: All collisions are stored in a separate overflow area, known as closed hashing. </a:t>
            </a:r>
          </a:p>
        </p:txBody>
      </p:sp>
      <p:sp>
        <p:nvSpPr>
          <p:cNvPr id="34" name="TextBox 34"/>
          <p:cNvSpPr txBox="1"/>
          <p:nvPr/>
        </p:nvSpPr>
        <p:spPr>
          <a:xfrm>
            <a:off x="13297891" y="9582630"/>
            <a:ext cx="1468139"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Tommy</a:t>
            </a:r>
          </a:p>
        </p:txBody>
      </p:sp>
      <p:sp>
        <p:nvSpPr>
          <p:cNvPr id="35" name="TextBox 35"/>
          <p:cNvSpPr txBox="1"/>
          <p:nvPr/>
        </p:nvSpPr>
        <p:spPr>
          <a:xfrm>
            <a:off x="15080252" y="9672356"/>
            <a:ext cx="2179048" cy="484020"/>
          </a:xfrm>
          <a:prstGeom prst="rect">
            <a:avLst/>
          </a:prstGeom>
        </p:spPr>
        <p:txBody>
          <a:bodyPr lIns="0" tIns="0" rIns="0" bIns="0" rtlCol="0" anchor="t">
            <a:spAutoFit/>
          </a:bodyPr>
          <a:lstStyle/>
          <a:p>
            <a:pPr algn="ctr">
              <a:lnSpc>
                <a:spcPts val="1992"/>
              </a:lnSpc>
              <a:spcBef>
                <a:spcPct val="0"/>
              </a:spcBef>
            </a:pPr>
            <a:r>
              <a:rPr lang="en-US" sz="1423" b="1">
                <a:solidFill>
                  <a:srgbClr val="000000"/>
                </a:solidFill>
                <a:latin typeface="Open Sans Bold"/>
                <a:ea typeface="Open Sans Bold"/>
                <a:cs typeface="Open Sans Bold"/>
                <a:sym typeface="Open Sans Bold"/>
              </a:rPr>
              <a:t>stored in a separate linked list/list</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12890495" y="3076231"/>
          <a:ext cx="1901426" cy="4384037"/>
        </p:xfrm>
        <a:graphic>
          <a:graphicData uri="http://schemas.openxmlformats.org/drawingml/2006/table">
            <a:tbl>
              <a:tblPr/>
              <a:tblGrid>
                <a:gridCol w="1056954">
                  <a:extLst>
                    <a:ext uri="{9D8B030D-6E8A-4147-A177-3AD203B41FA5}">
                      <a16:colId xmlns:a16="http://schemas.microsoft.com/office/drawing/2014/main" val="20000"/>
                    </a:ext>
                  </a:extLst>
                </a:gridCol>
              </a:tblGrid>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6"/>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7"/>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8"/>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9"/>
                  </a:ext>
                </a:extLst>
              </a:tr>
            </a:tbl>
          </a:graphicData>
        </a:graphic>
      </p:graphicFrame>
      <p:sp>
        <p:nvSpPr>
          <p:cNvPr id="8" name="TextBox 8"/>
          <p:cNvSpPr txBox="1"/>
          <p:nvPr/>
        </p:nvSpPr>
        <p:spPr>
          <a:xfrm>
            <a:off x="2500060" y="4243300"/>
            <a:ext cx="7919324" cy="3683705"/>
          </a:xfrm>
          <a:prstGeom prst="rect">
            <a:avLst/>
          </a:prstGeom>
        </p:spPr>
        <p:txBody>
          <a:bodyPr lIns="0" tIns="0" rIns="0" bIns="0" rtlCol="0" anchor="t">
            <a:spAutoFit/>
          </a:bodyPr>
          <a:lstStyle/>
          <a:p>
            <a:pPr algn="l">
              <a:lnSpc>
                <a:spcPts val="5911"/>
              </a:lnSpc>
            </a:pPr>
            <a:r>
              <a:rPr lang="en-US" sz="4222" b="1" u="sng">
                <a:solidFill>
                  <a:srgbClr val="000000"/>
                </a:solidFill>
                <a:latin typeface="Open Sans Bold"/>
                <a:ea typeface="Open Sans Bold"/>
                <a:cs typeface="Open Sans Bold"/>
                <a:sym typeface="Open Sans Bold"/>
              </a:rPr>
              <a:t>Names: </a:t>
            </a:r>
          </a:p>
          <a:p>
            <a:pPr algn="l">
              <a:lnSpc>
                <a:spcPts val="5911"/>
              </a:lnSpc>
            </a:pPr>
            <a:r>
              <a:rPr lang="en-US" sz="4222">
                <a:solidFill>
                  <a:srgbClr val="000000"/>
                </a:solidFill>
                <a:latin typeface="Open Sans"/>
                <a:ea typeface="Open Sans"/>
                <a:cs typeface="Open Sans"/>
                <a:sym typeface="Open Sans"/>
              </a:rPr>
              <a:t>John</a:t>
            </a:r>
          </a:p>
          <a:p>
            <a:pPr algn="l">
              <a:lnSpc>
                <a:spcPts val="5911"/>
              </a:lnSpc>
            </a:pPr>
            <a:r>
              <a:rPr lang="en-US" sz="4222">
                <a:solidFill>
                  <a:srgbClr val="000000"/>
                </a:solidFill>
                <a:latin typeface="Open Sans"/>
                <a:ea typeface="Open Sans"/>
                <a:cs typeface="Open Sans"/>
                <a:sym typeface="Open Sans"/>
              </a:rPr>
              <a:t>Alice</a:t>
            </a:r>
          </a:p>
          <a:p>
            <a:pPr algn="l">
              <a:lnSpc>
                <a:spcPts val="5911"/>
              </a:lnSpc>
            </a:pPr>
            <a:r>
              <a:rPr lang="en-US" sz="4222">
                <a:solidFill>
                  <a:srgbClr val="000000"/>
                </a:solidFill>
                <a:latin typeface="Open Sans"/>
                <a:ea typeface="Open Sans"/>
                <a:cs typeface="Open Sans"/>
                <a:sym typeface="Open Sans"/>
              </a:rPr>
              <a:t>AlexanderTheGreat</a:t>
            </a:r>
          </a:p>
          <a:p>
            <a:pPr algn="l">
              <a:lnSpc>
                <a:spcPts val="5911"/>
              </a:lnSpc>
              <a:spcBef>
                <a:spcPct val="0"/>
              </a:spcBef>
            </a:pPr>
            <a:r>
              <a:rPr lang="en-US" sz="4222" b="1">
                <a:solidFill>
                  <a:srgbClr val="5E17EB"/>
                </a:solidFill>
                <a:latin typeface="Open Sans Bold"/>
                <a:ea typeface="Open Sans Bold"/>
                <a:cs typeface="Open Sans Bold"/>
                <a:sym typeface="Open Sans Bold"/>
              </a:rPr>
              <a:t>Tommy</a:t>
            </a:r>
          </a:p>
        </p:txBody>
      </p:sp>
      <p:sp>
        <p:nvSpPr>
          <p:cNvPr id="9" name="Freeform 9"/>
          <p:cNvSpPr/>
          <p:nvPr/>
        </p:nvSpPr>
        <p:spPr>
          <a:xfrm>
            <a:off x="2070013" y="2719342"/>
            <a:ext cx="1460337" cy="972949"/>
          </a:xfrm>
          <a:custGeom>
            <a:avLst/>
            <a:gdLst/>
            <a:ahLst/>
            <a:cxnLst/>
            <a:rect l="l" t="t" r="r" b="b"/>
            <a:pathLst>
              <a:path w="1460337" h="972949">
                <a:moveTo>
                  <a:pt x="0" y="0"/>
                </a:moveTo>
                <a:lnTo>
                  <a:pt x="1460336" y="0"/>
                </a:lnTo>
                <a:lnTo>
                  <a:pt x="1460336" y="972949"/>
                </a:lnTo>
                <a:lnTo>
                  <a:pt x="0" y="9729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0" name="Freeform 10"/>
          <p:cNvSpPr/>
          <p:nvPr/>
        </p:nvSpPr>
        <p:spPr>
          <a:xfrm>
            <a:off x="5299027" y="7240735"/>
            <a:ext cx="860932" cy="573596"/>
          </a:xfrm>
          <a:custGeom>
            <a:avLst/>
            <a:gdLst/>
            <a:ahLst/>
            <a:cxnLst/>
            <a:rect l="l" t="t" r="r" b="b"/>
            <a:pathLst>
              <a:path w="860932" h="573596">
                <a:moveTo>
                  <a:pt x="0" y="0"/>
                </a:moveTo>
                <a:lnTo>
                  <a:pt x="860931" y="0"/>
                </a:lnTo>
                <a:lnTo>
                  <a:pt x="860931" y="573596"/>
                </a:lnTo>
                <a:lnTo>
                  <a:pt x="0" y="5735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6932078" y="7179428"/>
            <a:ext cx="870542" cy="669181"/>
          </a:xfrm>
          <a:prstGeom prst="rect">
            <a:avLst/>
          </a:prstGeom>
        </p:spPr>
        <p:txBody>
          <a:bodyPr lIns="0" tIns="0" rIns="0" bIns="0" rtlCol="0" anchor="t">
            <a:spAutoFit/>
          </a:bodyPr>
          <a:lstStyle/>
          <a:p>
            <a:pPr algn="ctr">
              <a:lnSpc>
                <a:spcPts val="5428"/>
              </a:lnSpc>
            </a:pPr>
            <a:r>
              <a:rPr lang="en-US" sz="3015" b="1" i="1">
                <a:solidFill>
                  <a:srgbClr val="38B6FF"/>
                </a:solidFill>
                <a:latin typeface="Poppins Bold Italics"/>
                <a:ea typeface="Poppins Bold Italics"/>
                <a:cs typeface="Poppins Bold Italics"/>
                <a:sym typeface="Poppins Bold Italics"/>
              </a:rPr>
              <a:t>5</a:t>
            </a:r>
          </a:p>
        </p:txBody>
      </p:sp>
      <p:sp>
        <p:nvSpPr>
          <p:cNvPr id="12" name="Freeform 12"/>
          <p:cNvSpPr/>
          <p:nvPr/>
        </p:nvSpPr>
        <p:spPr>
          <a:xfrm>
            <a:off x="4477697" y="7492547"/>
            <a:ext cx="599391" cy="252494"/>
          </a:xfrm>
          <a:custGeom>
            <a:avLst/>
            <a:gdLst/>
            <a:ahLst/>
            <a:cxnLst/>
            <a:rect l="l" t="t" r="r" b="b"/>
            <a:pathLst>
              <a:path w="599391" h="252494">
                <a:moveTo>
                  <a:pt x="0" y="0"/>
                </a:moveTo>
                <a:lnTo>
                  <a:pt x="599391" y="0"/>
                </a:lnTo>
                <a:lnTo>
                  <a:pt x="599391" y="252493"/>
                </a:lnTo>
                <a:lnTo>
                  <a:pt x="0" y="2524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3" name="Freeform 13"/>
          <p:cNvSpPr/>
          <p:nvPr/>
        </p:nvSpPr>
        <p:spPr>
          <a:xfrm>
            <a:off x="6379033" y="7468898"/>
            <a:ext cx="599391" cy="252494"/>
          </a:xfrm>
          <a:custGeom>
            <a:avLst/>
            <a:gdLst/>
            <a:ahLst/>
            <a:cxnLst/>
            <a:rect l="l" t="t" r="r" b="b"/>
            <a:pathLst>
              <a:path w="599391" h="252494">
                <a:moveTo>
                  <a:pt x="0" y="0"/>
                </a:moveTo>
                <a:lnTo>
                  <a:pt x="599392" y="0"/>
                </a:lnTo>
                <a:lnTo>
                  <a:pt x="599392" y="252494"/>
                </a:lnTo>
                <a:lnTo>
                  <a:pt x="0" y="2524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4" name="Freeform 14"/>
          <p:cNvSpPr/>
          <p:nvPr/>
        </p:nvSpPr>
        <p:spPr>
          <a:xfrm rot="5400000">
            <a:off x="15161109" y="6762881"/>
            <a:ext cx="885708" cy="316641"/>
          </a:xfrm>
          <a:custGeom>
            <a:avLst/>
            <a:gdLst/>
            <a:ahLst/>
            <a:cxnLst/>
            <a:rect l="l" t="t" r="r" b="b"/>
            <a:pathLst>
              <a:path w="885708" h="316641">
                <a:moveTo>
                  <a:pt x="0" y="0"/>
                </a:moveTo>
                <a:lnTo>
                  <a:pt x="885708" y="0"/>
                </a:lnTo>
                <a:lnTo>
                  <a:pt x="885708" y="316640"/>
                </a:lnTo>
                <a:lnTo>
                  <a:pt x="0" y="3166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5" name="TextBox 15"/>
          <p:cNvSpPr txBox="1"/>
          <p:nvPr/>
        </p:nvSpPr>
        <p:spPr>
          <a:xfrm>
            <a:off x="1135659" y="132157"/>
            <a:ext cx="7377812"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23.11 Hash Tables </a:t>
            </a:r>
          </a:p>
        </p:txBody>
      </p:sp>
      <p:sp>
        <p:nvSpPr>
          <p:cNvPr id="16" name="TextBox 16"/>
          <p:cNvSpPr txBox="1"/>
          <p:nvPr/>
        </p:nvSpPr>
        <p:spPr>
          <a:xfrm>
            <a:off x="384809" y="1252492"/>
            <a:ext cx="1749266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Consider a hash table with slots numbered 0 to 9. We want to store names of peopleusing a simple hash function: </a:t>
            </a:r>
          </a:p>
        </p:txBody>
      </p:sp>
      <p:sp>
        <p:nvSpPr>
          <p:cNvPr id="17" name="TextBox 17"/>
          <p:cNvSpPr txBox="1"/>
          <p:nvPr/>
        </p:nvSpPr>
        <p:spPr>
          <a:xfrm>
            <a:off x="12269832" y="3019081"/>
            <a:ext cx="462113"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[0]</a:t>
            </a:r>
          </a:p>
        </p:txBody>
      </p:sp>
      <p:sp>
        <p:nvSpPr>
          <p:cNvPr id="18" name="TextBox 18"/>
          <p:cNvSpPr txBox="1"/>
          <p:nvPr/>
        </p:nvSpPr>
        <p:spPr>
          <a:xfrm>
            <a:off x="12315460" y="3712749"/>
            <a:ext cx="370857"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[1]</a:t>
            </a:r>
          </a:p>
        </p:txBody>
      </p:sp>
      <p:sp>
        <p:nvSpPr>
          <p:cNvPr id="19" name="TextBox 19"/>
          <p:cNvSpPr txBox="1"/>
          <p:nvPr/>
        </p:nvSpPr>
        <p:spPr>
          <a:xfrm>
            <a:off x="12276319" y="4403149"/>
            <a:ext cx="455626"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[2]</a:t>
            </a:r>
          </a:p>
        </p:txBody>
      </p:sp>
      <p:sp>
        <p:nvSpPr>
          <p:cNvPr id="20" name="TextBox 20"/>
          <p:cNvSpPr txBox="1"/>
          <p:nvPr/>
        </p:nvSpPr>
        <p:spPr>
          <a:xfrm>
            <a:off x="12281783" y="5046045"/>
            <a:ext cx="450162"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[3]</a:t>
            </a:r>
          </a:p>
        </p:txBody>
      </p:sp>
      <p:sp>
        <p:nvSpPr>
          <p:cNvPr id="21" name="TextBox 21"/>
          <p:cNvSpPr txBox="1"/>
          <p:nvPr/>
        </p:nvSpPr>
        <p:spPr>
          <a:xfrm>
            <a:off x="12276319" y="5688941"/>
            <a:ext cx="472715"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[4]</a:t>
            </a:r>
          </a:p>
        </p:txBody>
      </p:sp>
      <p:sp>
        <p:nvSpPr>
          <p:cNvPr id="22" name="TextBox 22"/>
          <p:cNvSpPr txBox="1"/>
          <p:nvPr/>
        </p:nvSpPr>
        <p:spPr>
          <a:xfrm>
            <a:off x="12298523" y="6282953"/>
            <a:ext cx="450510"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[5]</a:t>
            </a:r>
          </a:p>
        </p:txBody>
      </p:sp>
      <p:sp>
        <p:nvSpPr>
          <p:cNvPr id="23" name="TextBox 23"/>
          <p:cNvSpPr txBox="1"/>
          <p:nvPr/>
        </p:nvSpPr>
        <p:spPr>
          <a:xfrm>
            <a:off x="12302300" y="6979525"/>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[6]</a:t>
            </a:r>
          </a:p>
        </p:txBody>
      </p:sp>
      <p:sp>
        <p:nvSpPr>
          <p:cNvPr id="24" name="TextBox 24"/>
          <p:cNvSpPr txBox="1"/>
          <p:nvPr/>
        </p:nvSpPr>
        <p:spPr>
          <a:xfrm>
            <a:off x="12331873" y="7665795"/>
            <a:ext cx="444001"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[7]</a:t>
            </a:r>
          </a:p>
        </p:txBody>
      </p:sp>
      <p:sp>
        <p:nvSpPr>
          <p:cNvPr id="25" name="TextBox 25"/>
          <p:cNvSpPr txBox="1"/>
          <p:nvPr/>
        </p:nvSpPr>
        <p:spPr>
          <a:xfrm>
            <a:off x="12319400" y="8352065"/>
            <a:ext cx="475458"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[8]</a:t>
            </a:r>
          </a:p>
        </p:txBody>
      </p:sp>
      <p:sp>
        <p:nvSpPr>
          <p:cNvPr id="26" name="TextBox 26"/>
          <p:cNvSpPr txBox="1"/>
          <p:nvPr/>
        </p:nvSpPr>
        <p:spPr>
          <a:xfrm>
            <a:off x="12331188" y="8945618"/>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[9]</a:t>
            </a:r>
          </a:p>
        </p:txBody>
      </p:sp>
      <p:sp>
        <p:nvSpPr>
          <p:cNvPr id="27" name="TextBox 27"/>
          <p:cNvSpPr txBox="1"/>
          <p:nvPr/>
        </p:nvSpPr>
        <p:spPr>
          <a:xfrm>
            <a:off x="3686063" y="2970726"/>
            <a:ext cx="4467374" cy="422556"/>
          </a:xfrm>
          <a:prstGeom prst="rect">
            <a:avLst/>
          </a:prstGeom>
        </p:spPr>
        <p:txBody>
          <a:bodyPr lIns="0" tIns="0" rIns="0" bIns="0" rtlCol="0" anchor="t">
            <a:spAutoFit/>
          </a:bodyPr>
          <a:lstStyle/>
          <a:p>
            <a:pPr algn="ctr">
              <a:lnSpc>
                <a:spcPts val="3484"/>
              </a:lnSpc>
              <a:spcBef>
                <a:spcPct val="0"/>
              </a:spcBef>
            </a:pPr>
            <a:r>
              <a:rPr lang="en-US" sz="2488" b="1">
                <a:solidFill>
                  <a:srgbClr val="000000"/>
                </a:solidFill>
                <a:latin typeface="Open Sans Bold"/>
                <a:ea typeface="Open Sans Bold"/>
                <a:cs typeface="Open Sans Bold"/>
                <a:sym typeface="Open Sans Bold"/>
              </a:rPr>
              <a:t>= "length of the name % 10".</a:t>
            </a:r>
          </a:p>
        </p:txBody>
      </p:sp>
      <p:sp>
        <p:nvSpPr>
          <p:cNvPr id="28" name="TextBox 28"/>
          <p:cNvSpPr txBox="1"/>
          <p:nvPr/>
        </p:nvSpPr>
        <p:spPr>
          <a:xfrm>
            <a:off x="13217037" y="5659624"/>
            <a:ext cx="891185"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John</a:t>
            </a:r>
          </a:p>
        </p:txBody>
      </p:sp>
      <p:sp>
        <p:nvSpPr>
          <p:cNvPr id="29" name="TextBox 29"/>
          <p:cNvSpPr txBox="1"/>
          <p:nvPr/>
        </p:nvSpPr>
        <p:spPr>
          <a:xfrm>
            <a:off x="13189385" y="6282953"/>
            <a:ext cx="946490"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Alice</a:t>
            </a:r>
          </a:p>
        </p:txBody>
      </p:sp>
      <p:sp>
        <p:nvSpPr>
          <p:cNvPr id="30" name="TextBox 30"/>
          <p:cNvSpPr txBox="1"/>
          <p:nvPr/>
        </p:nvSpPr>
        <p:spPr>
          <a:xfrm>
            <a:off x="13018910" y="7731572"/>
            <a:ext cx="2426732" cy="343240"/>
          </a:xfrm>
          <a:prstGeom prst="rect">
            <a:avLst/>
          </a:prstGeom>
        </p:spPr>
        <p:txBody>
          <a:bodyPr lIns="0" tIns="0" rIns="0" bIns="0" rtlCol="0" anchor="t">
            <a:spAutoFit/>
          </a:bodyPr>
          <a:lstStyle/>
          <a:p>
            <a:pPr algn="ctr">
              <a:lnSpc>
                <a:spcPts val="2747"/>
              </a:lnSpc>
              <a:spcBef>
                <a:spcPct val="0"/>
              </a:spcBef>
            </a:pPr>
            <a:r>
              <a:rPr lang="en-US" sz="1962" b="1">
                <a:solidFill>
                  <a:srgbClr val="000000"/>
                </a:solidFill>
                <a:latin typeface="Open Sans Bold"/>
                <a:ea typeface="Open Sans Bold"/>
                <a:cs typeface="Open Sans Bold"/>
                <a:sym typeface="Open Sans Bold"/>
              </a:rPr>
              <a:t>AlexanderTheGreat</a:t>
            </a:r>
          </a:p>
        </p:txBody>
      </p:sp>
      <p:sp>
        <p:nvSpPr>
          <p:cNvPr id="31" name="TextBox 31"/>
          <p:cNvSpPr txBox="1"/>
          <p:nvPr/>
        </p:nvSpPr>
        <p:spPr>
          <a:xfrm>
            <a:off x="384809" y="8804135"/>
            <a:ext cx="11504281" cy="1298856"/>
          </a:xfrm>
          <a:prstGeom prst="rect">
            <a:avLst/>
          </a:prstGeom>
        </p:spPr>
        <p:txBody>
          <a:bodyPr lIns="0" tIns="0" rIns="0" bIns="0" rtlCol="0" anchor="t">
            <a:spAutoFit/>
          </a:bodyPr>
          <a:lstStyle/>
          <a:p>
            <a:pPr algn="l">
              <a:lnSpc>
                <a:spcPts val="3484"/>
              </a:lnSpc>
            </a:pPr>
            <a:r>
              <a:rPr lang="en-US" sz="2488" b="1" u="sng">
                <a:solidFill>
                  <a:srgbClr val="000000"/>
                </a:solidFill>
                <a:latin typeface="Open Sans Bold"/>
                <a:ea typeface="Open Sans Bold"/>
                <a:cs typeface="Open Sans Bold"/>
                <a:sym typeface="Open Sans Bold"/>
              </a:rPr>
              <a:t>Method #3 to deal with a collision:</a:t>
            </a:r>
          </a:p>
          <a:p>
            <a:pPr algn="l">
              <a:lnSpc>
                <a:spcPts val="3484"/>
              </a:lnSpc>
              <a:spcBef>
                <a:spcPct val="0"/>
              </a:spcBef>
            </a:pPr>
            <a:r>
              <a:rPr lang="en-US" sz="2488" b="1">
                <a:solidFill>
                  <a:srgbClr val="000000"/>
                </a:solidFill>
                <a:latin typeface="Open Sans Bold"/>
                <a:ea typeface="Open Sans Bold"/>
                <a:cs typeface="Open Sans Bold"/>
                <a:sym typeface="Open Sans Bold"/>
              </a:rPr>
              <a:t>Using neighbouring slots: Perform a linear search from the hashed address to find an empty slot, known as “open hashing”. </a:t>
            </a:r>
          </a:p>
        </p:txBody>
      </p:sp>
      <p:sp>
        <p:nvSpPr>
          <p:cNvPr id="32" name="TextBox 32"/>
          <p:cNvSpPr txBox="1"/>
          <p:nvPr/>
        </p:nvSpPr>
        <p:spPr>
          <a:xfrm>
            <a:off x="13197713" y="7045302"/>
            <a:ext cx="929834" cy="343240"/>
          </a:xfrm>
          <a:prstGeom prst="rect">
            <a:avLst/>
          </a:prstGeom>
        </p:spPr>
        <p:txBody>
          <a:bodyPr lIns="0" tIns="0" rIns="0" bIns="0" rtlCol="0" anchor="t">
            <a:spAutoFit/>
          </a:bodyPr>
          <a:lstStyle/>
          <a:p>
            <a:pPr algn="ctr">
              <a:lnSpc>
                <a:spcPts val="2747"/>
              </a:lnSpc>
              <a:spcBef>
                <a:spcPct val="0"/>
              </a:spcBef>
            </a:pPr>
            <a:r>
              <a:rPr lang="en-US" sz="1962" b="1">
                <a:solidFill>
                  <a:srgbClr val="000000"/>
                </a:solidFill>
                <a:latin typeface="Open Sans Bold"/>
                <a:ea typeface="Open Sans Bold"/>
                <a:cs typeface="Open Sans Bold"/>
                <a:sym typeface="Open Sans Bold"/>
              </a:rPr>
              <a:t>Tommy</a:t>
            </a:r>
          </a:p>
        </p:txBody>
      </p:sp>
      <p:sp>
        <p:nvSpPr>
          <p:cNvPr id="33" name="TextBox 33"/>
          <p:cNvSpPr txBox="1"/>
          <p:nvPr/>
        </p:nvSpPr>
        <p:spPr>
          <a:xfrm>
            <a:off x="15718263" y="6700277"/>
            <a:ext cx="2357054" cy="688701"/>
          </a:xfrm>
          <a:prstGeom prst="rect">
            <a:avLst/>
          </a:prstGeom>
        </p:spPr>
        <p:txBody>
          <a:bodyPr lIns="0" tIns="0" rIns="0" bIns="0" rtlCol="0" anchor="t">
            <a:spAutoFit/>
          </a:bodyPr>
          <a:lstStyle/>
          <a:p>
            <a:pPr algn="ctr">
              <a:lnSpc>
                <a:spcPts val="2747"/>
              </a:lnSpc>
              <a:spcBef>
                <a:spcPct val="0"/>
              </a:spcBef>
            </a:pPr>
            <a:r>
              <a:rPr lang="en-US" sz="1962" b="1">
                <a:solidFill>
                  <a:srgbClr val="000000"/>
                </a:solidFill>
                <a:latin typeface="Open Sans Bold"/>
                <a:ea typeface="Open Sans Bold"/>
                <a:cs typeface="Open Sans Bold"/>
                <a:sym typeface="Open Sans Bold"/>
              </a:rPr>
              <a:t>Use the next available slot!</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77812"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23.11 Hash Tables </a:t>
            </a:r>
          </a:p>
        </p:txBody>
      </p:sp>
      <p:sp>
        <p:nvSpPr>
          <p:cNvPr id="8" name="TextBox 8"/>
          <p:cNvSpPr txBox="1"/>
          <p:nvPr/>
        </p:nvSpPr>
        <p:spPr>
          <a:xfrm>
            <a:off x="384809" y="1252492"/>
            <a:ext cx="17492664"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Sample code (Python) to create a hash table. </a:t>
            </a:r>
          </a:p>
        </p:txBody>
      </p:sp>
      <p:grpSp>
        <p:nvGrpSpPr>
          <p:cNvPr id="9" name="Group 9"/>
          <p:cNvGrpSpPr/>
          <p:nvPr/>
        </p:nvGrpSpPr>
        <p:grpSpPr>
          <a:xfrm>
            <a:off x="9389715" y="1538242"/>
            <a:ext cx="8200682" cy="8301311"/>
            <a:chOff x="0" y="0"/>
            <a:chExt cx="2159850" cy="2186353"/>
          </a:xfrm>
        </p:grpSpPr>
        <p:sp>
          <p:nvSpPr>
            <p:cNvPr id="10" name="Freeform 10"/>
            <p:cNvSpPr/>
            <p:nvPr/>
          </p:nvSpPr>
          <p:spPr>
            <a:xfrm>
              <a:off x="0" y="0"/>
              <a:ext cx="2159851" cy="2186353"/>
            </a:xfrm>
            <a:custGeom>
              <a:avLst/>
              <a:gdLst/>
              <a:ahLst/>
              <a:cxnLst/>
              <a:rect l="l" t="t" r="r" b="b"/>
              <a:pathLst>
                <a:path w="2159851" h="2186353">
                  <a:moveTo>
                    <a:pt x="0" y="0"/>
                  </a:moveTo>
                  <a:lnTo>
                    <a:pt x="2159851" y="0"/>
                  </a:lnTo>
                  <a:lnTo>
                    <a:pt x="2159851" y="2186353"/>
                  </a:lnTo>
                  <a:lnTo>
                    <a:pt x="0" y="2186353"/>
                  </a:lnTo>
                  <a:close/>
                </a:path>
              </a:pathLst>
            </a:custGeom>
            <a:solidFill>
              <a:srgbClr val="F4F2F2"/>
            </a:solidFill>
          </p:spPr>
          <p:txBody>
            <a:bodyPr/>
            <a:lstStyle/>
            <a:p>
              <a:endParaRPr lang="en-PH"/>
            </a:p>
          </p:txBody>
        </p:sp>
        <p:sp>
          <p:nvSpPr>
            <p:cNvPr id="11" name="TextBox 11"/>
            <p:cNvSpPr txBox="1"/>
            <p:nvPr/>
          </p:nvSpPr>
          <p:spPr>
            <a:xfrm>
              <a:off x="0" y="-28575"/>
              <a:ext cx="2159850" cy="2214928"/>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9530784" y="1738267"/>
            <a:ext cx="8059613" cy="7988557"/>
          </a:xfrm>
          <a:prstGeom prst="rect">
            <a:avLst/>
          </a:prstGeom>
        </p:spPr>
        <p:txBody>
          <a:bodyPr lIns="0" tIns="0" rIns="0" bIns="0" rtlCol="0" anchor="t">
            <a:spAutoFit/>
          </a:bodyPr>
          <a:lstStyle/>
          <a:p>
            <a:pPr algn="l">
              <a:lnSpc>
                <a:spcPts val="2260"/>
              </a:lnSpc>
            </a:pPr>
            <a:r>
              <a:rPr lang="en-US" sz="1614">
                <a:solidFill>
                  <a:srgbClr val="000000"/>
                </a:solidFill>
                <a:latin typeface="Code Pro"/>
                <a:ea typeface="Code Pro"/>
                <a:cs typeface="Code Pro"/>
                <a:sym typeface="Code Pro"/>
              </a:rPr>
              <a:t>def create_hashtable(size):</a:t>
            </a:r>
          </a:p>
          <a:p>
            <a:pPr algn="l">
              <a:lnSpc>
                <a:spcPts val="2260"/>
              </a:lnSpc>
            </a:pPr>
            <a:r>
              <a:rPr lang="en-US" sz="1614">
                <a:solidFill>
                  <a:srgbClr val="000000"/>
                </a:solidFill>
                <a:latin typeface="Code Pro"/>
                <a:ea typeface="Code Pro"/>
                <a:cs typeface="Code Pro"/>
                <a:sym typeface="Code Pro"/>
              </a:rPr>
              <a:t>    return [None] * size</a:t>
            </a:r>
          </a:p>
          <a:p>
            <a:pPr algn="l">
              <a:lnSpc>
                <a:spcPts val="2260"/>
              </a:lnSpc>
            </a:pPr>
            <a:endParaRPr lang="en-US" sz="1614">
              <a:solidFill>
                <a:srgbClr val="000000"/>
              </a:solidFill>
              <a:latin typeface="Code Pro"/>
              <a:ea typeface="Code Pro"/>
              <a:cs typeface="Code Pro"/>
              <a:sym typeface="Code Pro"/>
            </a:endParaRPr>
          </a:p>
          <a:p>
            <a:pPr algn="l">
              <a:lnSpc>
                <a:spcPts val="2260"/>
              </a:lnSpc>
            </a:pPr>
            <a:r>
              <a:rPr lang="en-US" sz="1614">
                <a:solidFill>
                  <a:srgbClr val="000000"/>
                </a:solidFill>
                <a:latin typeface="Code Pro"/>
                <a:ea typeface="Code Pro"/>
                <a:cs typeface="Code Pro"/>
                <a:sym typeface="Code Pro"/>
              </a:rPr>
              <a:t>def hash_function(key, size):</a:t>
            </a:r>
          </a:p>
          <a:p>
            <a:pPr algn="l">
              <a:lnSpc>
                <a:spcPts val="2260"/>
              </a:lnSpc>
            </a:pPr>
            <a:r>
              <a:rPr lang="en-US" sz="1614">
                <a:solidFill>
                  <a:srgbClr val="000000"/>
                </a:solidFill>
                <a:latin typeface="Code Pro"/>
                <a:ea typeface="Code Pro"/>
                <a:cs typeface="Code Pro"/>
                <a:sym typeface="Code Pro"/>
              </a:rPr>
              <a:t>    return len(key) % size</a:t>
            </a:r>
          </a:p>
          <a:p>
            <a:pPr algn="l">
              <a:lnSpc>
                <a:spcPts val="2260"/>
              </a:lnSpc>
            </a:pPr>
            <a:endParaRPr lang="en-US" sz="1614">
              <a:solidFill>
                <a:srgbClr val="000000"/>
              </a:solidFill>
              <a:latin typeface="Code Pro"/>
              <a:ea typeface="Code Pro"/>
              <a:cs typeface="Code Pro"/>
              <a:sym typeface="Code Pro"/>
            </a:endParaRPr>
          </a:p>
          <a:p>
            <a:pPr algn="l">
              <a:lnSpc>
                <a:spcPts val="2260"/>
              </a:lnSpc>
            </a:pPr>
            <a:r>
              <a:rPr lang="en-US" sz="1614">
                <a:solidFill>
                  <a:srgbClr val="000000"/>
                </a:solidFill>
                <a:latin typeface="Code Pro"/>
                <a:ea typeface="Code Pro"/>
                <a:cs typeface="Code Pro"/>
                <a:sym typeface="Code Pro"/>
              </a:rPr>
              <a:t>def insert_into_hashtable(hashtable, key):</a:t>
            </a:r>
          </a:p>
          <a:p>
            <a:pPr algn="l">
              <a:lnSpc>
                <a:spcPts val="2260"/>
              </a:lnSpc>
            </a:pPr>
            <a:r>
              <a:rPr lang="en-US" sz="1614">
                <a:solidFill>
                  <a:srgbClr val="000000"/>
                </a:solidFill>
                <a:latin typeface="Code Pro"/>
                <a:ea typeface="Code Pro"/>
                <a:cs typeface="Code Pro"/>
                <a:sym typeface="Code Pro"/>
              </a:rPr>
              <a:t>    index = hash_function(key, len(hashtable))</a:t>
            </a:r>
          </a:p>
          <a:p>
            <a:pPr algn="l">
              <a:lnSpc>
                <a:spcPts val="2260"/>
              </a:lnSpc>
            </a:pPr>
            <a:r>
              <a:rPr lang="en-US" sz="1614">
                <a:solidFill>
                  <a:srgbClr val="000000"/>
                </a:solidFill>
                <a:latin typeface="Code Pro"/>
                <a:ea typeface="Code Pro"/>
                <a:cs typeface="Code Pro"/>
                <a:sym typeface="Code Pro"/>
              </a:rPr>
              <a:t>    if hashtable[index] is None:</a:t>
            </a:r>
          </a:p>
          <a:p>
            <a:pPr algn="l">
              <a:lnSpc>
                <a:spcPts val="2260"/>
              </a:lnSpc>
            </a:pPr>
            <a:r>
              <a:rPr lang="en-US" sz="1614">
                <a:solidFill>
                  <a:srgbClr val="000000"/>
                </a:solidFill>
                <a:latin typeface="Code Pro"/>
                <a:ea typeface="Code Pro"/>
                <a:cs typeface="Code Pro"/>
                <a:sym typeface="Code Pro"/>
              </a:rPr>
              <a:t>        hashtable[index] = [key]</a:t>
            </a:r>
          </a:p>
          <a:p>
            <a:pPr algn="l">
              <a:lnSpc>
                <a:spcPts val="2260"/>
              </a:lnSpc>
            </a:pPr>
            <a:r>
              <a:rPr lang="en-US" sz="1614">
                <a:solidFill>
                  <a:srgbClr val="000000"/>
                </a:solidFill>
                <a:latin typeface="Code Pro"/>
                <a:ea typeface="Code Pro"/>
                <a:cs typeface="Code Pro"/>
                <a:sym typeface="Code Pro"/>
              </a:rPr>
              <a:t>    else:</a:t>
            </a:r>
          </a:p>
          <a:p>
            <a:pPr algn="l">
              <a:lnSpc>
                <a:spcPts val="2260"/>
              </a:lnSpc>
            </a:pPr>
            <a:r>
              <a:rPr lang="en-US" sz="1614">
                <a:solidFill>
                  <a:srgbClr val="000000"/>
                </a:solidFill>
                <a:latin typeface="Code Pro"/>
                <a:ea typeface="Code Pro"/>
                <a:cs typeface="Code Pro"/>
                <a:sym typeface="Code Pro"/>
              </a:rPr>
              <a:t>        hashtable[index].append(key)</a:t>
            </a:r>
          </a:p>
          <a:p>
            <a:pPr algn="l">
              <a:lnSpc>
                <a:spcPts val="2260"/>
              </a:lnSpc>
            </a:pPr>
            <a:endParaRPr lang="en-US" sz="1614">
              <a:solidFill>
                <a:srgbClr val="000000"/>
              </a:solidFill>
              <a:latin typeface="Code Pro"/>
              <a:ea typeface="Code Pro"/>
              <a:cs typeface="Code Pro"/>
              <a:sym typeface="Code Pro"/>
            </a:endParaRPr>
          </a:p>
          <a:p>
            <a:pPr algn="l">
              <a:lnSpc>
                <a:spcPts val="2260"/>
              </a:lnSpc>
            </a:pPr>
            <a:r>
              <a:rPr lang="en-US" sz="1614">
                <a:solidFill>
                  <a:srgbClr val="000000"/>
                </a:solidFill>
                <a:latin typeface="Code Pro"/>
                <a:ea typeface="Code Pro"/>
                <a:cs typeface="Code Pro"/>
                <a:sym typeface="Code Pro"/>
              </a:rPr>
              <a:t>def lookup_in_hashtable(hashtable, key):</a:t>
            </a:r>
          </a:p>
          <a:p>
            <a:pPr algn="l">
              <a:lnSpc>
                <a:spcPts val="2260"/>
              </a:lnSpc>
            </a:pPr>
            <a:r>
              <a:rPr lang="en-US" sz="1614">
                <a:solidFill>
                  <a:srgbClr val="000000"/>
                </a:solidFill>
                <a:latin typeface="Code Pro"/>
                <a:ea typeface="Code Pro"/>
                <a:cs typeface="Code Pro"/>
                <a:sym typeface="Code Pro"/>
              </a:rPr>
              <a:t>    index = hash_function(key, len(hashtable))</a:t>
            </a:r>
          </a:p>
          <a:p>
            <a:pPr algn="l">
              <a:lnSpc>
                <a:spcPts val="2260"/>
              </a:lnSpc>
            </a:pPr>
            <a:r>
              <a:rPr lang="en-US" sz="1614">
                <a:solidFill>
                  <a:srgbClr val="000000"/>
                </a:solidFill>
                <a:latin typeface="Code Pro"/>
                <a:ea typeface="Code Pro"/>
                <a:cs typeface="Code Pro"/>
                <a:sym typeface="Code Pro"/>
              </a:rPr>
              <a:t>    if hashtable[index] is not None:</a:t>
            </a:r>
          </a:p>
          <a:p>
            <a:pPr algn="l">
              <a:lnSpc>
                <a:spcPts val="2260"/>
              </a:lnSpc>
            </a:pPr>
            <a:r>
              <a:rPr lang="en-US" sz="1614">
                <a:solidFill>
                  <a:srgbClr val="000000"/>
                </a:solidFill>
                <a:latin typeface="Code Pro"/>
                <a:ea typeface="Code Pro"/>
                <a:cs typeface="Code Pro"/>
                <a:sym typeface="Code Pro"/>
              </a:rPr>
              <a:t>        return key in hashtable[index]</a:t>
            </a:r>
          </a:p>
          <a:p>
            <a:pPr algn="l">
              <a:lnSpc>
                <a:spcPts val="2260"/>
              </a:lnSpc>
            </a:pPr>
            <a:r>
              <a:rPr lang="en-US" sz="1614">
                <a:solidFill>
                  <a:srgbClr val="000000"/>
                </a:solidFill>
                <a:latin typeface="Code Pro"/>
                <a:ea typeface="Code Pro"/>
                <a:cs typeface="Code Pro"/>
                <a:sym typeface="Code Pro"/>
              </a:rPr>
              <a:t>    return False</a:t>
            </a:r>
          </a:p>
          <a:p>
            <a:pPr algn="l">
              <a:lnSpc>
                <a:spcPts val="2260"/>
              </a:lnSpc>
            </a:pPr>
            <a:endParaRPr lang="en-US" sz="1614">
              <a:solidFill>
                <a:srgbClr val="000000"/>
              </a:solidFill>
              <a:latin typeface="Code Pro"/>
              <a:ea typeface="Code Pro"/>
              <a:cs typeface="Code Pro"/>
              <a:sym typeface="Code Pro"/>
            </a:endParaRPr>
          </a:p>
          <a:p>
            <a:pPr algn="l">
              <a:lnSpc>
                <a:spcPts val="2260"/>
              </a:lnSpc>
            </a:pPr>
            <a:r>
              <a:rPr lang="en-US" sz="1614">
                <a:solidFill>
                  <a:srgbClr val="000000"/>
                </a:solidFill>
                <a:latin typeface="Code Pro"/>
                <a:ea typeface="Code Pro"/>
                <a:cs typeface="Code Pro"/>
                <a:sym typeface="Code Pro"/>
              </a:rPr>
              <a:t># Example usage:</a:t>
            </a:r>
          </a:p>
          <a:p>
            <a:pPr algn="l">
              <a:lnSpc>
                <a:spcPts val="2260"/>
              </a:lnSpc>
            </a:pPr>
            <a:r>
              <a:rPr lang="en-US" sz="1614">
                <a:solidFill>
                  <a:srgbClr val="000000"/>
                </a:solidFill>
                <a:latin typeface="Code Pro"/>
                <a:ea typeface="Code Pro"/>
                <a:cs typeface="Code Pro"/>
                <a:sym typeface="Code Pro"/>
              </a:rPr>
              <a:t>size_of_hashtable = 10</a:t>
            </a:r>
          </a:p>
          <a:p>
            <a:pPr algn="l">
              <a:lnSpc>
                <a:spcPts val="2260"/>
              </a:lnSpc>
            </a:pPr>
            <a:r>
              <a:rPr lang="en-US" sz="1614">
                <a:solidFill>
                  <a:srgbClr val="000000"/>
                </a:solidFill>
                <a:latin typeface="Code Pro"/>
                <a:ea typeface="Code Pro"/>
                <a:cs typeface="Code Pro"/>
                <a:sym typeface="Code Pro"/>
              </a:rPr>
              <a:t>my_hashtable = create_hashtable(size_of_hashtable)</a:t>
            </a:r>
          </a:p>
          <a:p>
            <a:pPr algn="l">
              <a:lnSpc>
                <a:spcPts val="2260"/>
              </a:lnSpc>
            </a:pPr>
            <a:endParaRPr lang="en-US" sz="1614">
              <a:solidFill>
                <a:srgbClr val="000000"/>
              </a:solidFill>
              <a:latin typeface="Code Pro"/>
              <a:ea typeface="Code Pro"/>
              <a:cs typeface="Code Pro"/>
              <a:sym typeface="Code Pro"/>
            </a:endParaRPr>
          </a:p>
          <a:p>
            <a:pPr algn="l">
              <a:lnSpc>
                <a:spcPts val="2260"/>
              </a:lnSpc>
            </a:pPr>
            <a:r>
              <a:rPr lang="en-US" sz="1614">
                <a:solidFill>
                  <a:srgbClr val="000000"/>
                </a:solidFill>
                <a:latin typeface="Code Pro"/>
                <a:ea typeface="Code Pro"/>
                <a:cs typeface="Code Pro"/>
                <a:sym typeface="Code Pro"/>
              </a:rPr>
              <a:t>insert_into_hashtable(my_hashtable, "Alice")</a:t>
            </a:r>
          </a:p>
          <a:p>
            <a:pPr algn="l">
              <a:lnSpc>
                <a:spcPts val="2260"/>
              </a:lnSpc>
            </a:pPr>
            <a:r>
              <a:rPr lang="en-US" sz="1614">
                <a:solidFill>
                  <a:srgbClr val="000000"/>
                </a:solidFill>
                <a:latin typeface="Code Pro"/>
                <a:ea typeface="Code Pro"/>
                <a:cs typeface="Code Pro"/>
                <a:sym typeface="Code Pro"/>
              </a:rPr>
              <a:t>insert_into_hashtable(my_hashtable, "Bob")</a:t>
            </a:r>
          </a:p>
          <a:p>
            <a:pPr algn="l">
              <a:lnSpc>
                <a:spcPts val="2260"/>
              </a:lnSpc>
            </a:pPr>
            <a:endParaRPr lang="en-US" sz="1614">
              <a:solidFill>
                <a:srgbClr val="000000"/>
              </a:solidFill>
              <a:latin typeface="Code Pro"/>
              <a:ea typeface="Code Pro"/>
              <a:cs typeface="Code Pro"/>
              <a:sym typeface="Code Pro"/>
            </a:endParaRPr>
          </a:p>
          <a:p>
            <a:pPr algn="l">
              <a:lnSpc>
                <a:spcPts val="2260"/>
              </a:lnSpc>
            </a:pPr>
            <a:r>
              <a:rPr lang="en-US" sz="1614">
                <a:solidFill>
                  <a:srgbClr val="000000"/>
                </a:solidFill>
                <a:latin typeface="Code Pro"/>
                <a:ea typeface="Code Pro"/>
                <a:cs typeface="Code Pro"/>
                <a:sym typeface="Code Pro"/>
              </a:rPr>
              <a:t>lookup_name = "Bob"</a:t>
            </a:r>
          </a:p>
          <a:p>
            <a:pPr algn="l">
              <a:lnSpc>
                <a:spcPts val="2260"/>
              </a:lnSpc>
            </a:pPr>
            <a:r>
              <a:rPr lang="en-US" sz="1614">
                <a:solidFill>
                  <a:srgbClr val="000000"/>
                </a:solidFill>
                <a:latin typeface="Code Pro"/>
                <a:ea typeface="Code Pro"/>
                <a:cs typeface="Code Pro"/>
                <a:sym typeface="Code Pro"/>
              </a:rPr>
              <a:t>found = lookup_in_hashtable(my_hashtable, lookup_name</a:t>
            </a:r>
          </a:p>
        </p:txBody>
      </p:sp>
      <p:graphicFrame>
        <p:nvGraphicFramePr>
          <p:cNvPr id="13" name="Table 13"/>
          <p:cNvGraphicFramePr>
            <a:graphicFrameLocks noGrp="1"/>
          </p:cNvGraphicFramePr>
          <p:nvPr/>
        </p:nvGraphicFramePr>
        <p:xfrm>
          <a:off x="2714410" y="2553161"/>
          <a:ext cx="2837390" cy="4384040"/>
        </p:xfrm>
        <a:graphic>
          <a:graphicData uri="http://schemas.openxmlformats.org/drawingml/2006/table">
            <a:tbl>
              <a:tblPr/>
              <a:tblGrid>
                <a:gridCol w="2837390">
                  <a:extLst>
                    <a:ext uri="{9D8B030D-6E8A-4147-A177-3AD203B41FA5}">
                      <a16:colId xmlns:a16="http://schemas.microsoft.com/office/drawing/2014/main" val="20000"/>
                    </a:ext>
                  </a:extLst>
                </a:gridCol>
              </a:tblGrid>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6"/>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7"/>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8"/>
                  </a:ext>
                </a:extLst>
              </a:tr>
              <a:tr h="438404">
                <a:tc>
                  <a:txBody>
                    <a:bodyPr/>
                    <a:lstStyle/>
                    <a:p>
                      <a:pPr algn="ctr">
                        <a:lnSpc>
                          <a:spcPts val="1437"/>
                        </a:lnSpc>
                        <a:defRPr/>
                      </a:pPr>
                      <a:endParaRPr lang="en-US" sz="1100"/>
                    </a:p>
                  </a:txBody>
                  <a:tcPr marL="130267" marR="130267" marT="130267" marB="130267"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9"/>
                  </a:ext>
                </a:extLst>
              </a:tr>
            </a:tbl>
          </a:graphicData>
        </a:graphic>
      </p:graphicFrame>
      <p:sp>
        <p:nvSpPr>
          <p:cNvPr id="14" name="TextBox 14"/>
          <p:cNvSpPr txBox="1"/>
          <p:nvPr/>
        </p:nvSpPr>
        <p:spPr>
          <a:xfrm>
            <a:off x="2093747" y="2496011"/>
            <a:ext cx="462113"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[0]</a:t>
            </a:r>
          </a:p>
        </p:txBody>
      </p:sp>
      <p:sp>
        <p:nvSpPr>
          <p:cNvPr id="15" name="TextBox 15"/>
          <p:cNvSpPr txBox="1"/>
          <p:nvPr/>
        </p:nvSpPr>
        <p:spPr>
          <a:xfrm>
            <a:off x="2139375" y="3189679"/>
            <a:ext cx="370857"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[1]</a:t>
            </a:r>
          </a:p>
        </p:txBody>
      </p:sp>
      <p:sp>
        <p:nvSpPr>
          <p:cNvPr id="16" name="TextBox 16"/>
          <p:cNvSpPr txBox="1"/>
          <p:nvPr/>
        </p:nvSpPr>
        <p:spPr>
          <a:xfrm>
            <a:off x="2100234" y="3880079"/>
            <a:ext cx="455626"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[2]</a:t>
            </a:r>
          </a:p>
        </p:txBody>
      </p:sp>
      <p:sp>
        <p:nvSpPr>
          <p:cNvPr id="17" name="TextBox 17"/>
          <p:cNvSpPr txBox="1"/>
          <p:nvPr/>
        </p:nvSpPr>
        <p:spPr>
          <a:xfrm>
            <a:off x="2105698" y="4522975"/>
            <a:ext cx="450162"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[3]</a:t>
            </a:r>
          </a:p>
        </p:txBody>
      </p:sp>
      <p:sp>
        <p:nvSpPr>
          <p:cNvPr id="18" name="TextBox 18"/>
          <p:cNvSpPr txBox="1"/>
          <p:nvPr/>
        </p:nvSpPr>
        <p:spPr>
          <a:xfrm>
            <a:off x="2100234" y="5165871"/>
            <a:ext cx="472715"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[4]</a:t>
            </a:r>
          </a:p>
        </p:txBody>
      </p:sp>
      <p:sp>
        <p:nvSpPr>
          <p:cNvPr id="19" name="TextBox 19"/>
          <p:cNvSpPr txBox="1"/>
          <p:nvPr/>
        </p:nvSpPr>
        <p:spPr>
          <a:xfrm>
            <a:off x="2122439" y="5759883"/>
            <a:ext cx="450510"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[5]</a:t>
            </a:r>
          </a:p>
        </p:txBody>
      </p:sp>
      <p:sp>
        <p:nvSpPr>
          <p:cNvPr id="20" name="TextBox 20"/>
          <p:cNvSpPr txBox="1"/>
          <p:nvPr/>
        </p:nvSpPr>
        <p:spPr>
          <a:xfrm>
            <a:off x="2126216" y="6456455"/>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[6]</a:t>
            </a:r>
          </a:p>
        </p:txBody>
      </p:sp>
      <p:sp>
        <p:nvSpPr>
          <p:cNvPr id="21" name="TextBox 21"/>
          <p:cNvSpPr txBox="1"/>
          <p:nvPr/>
        </p:nvSpPr>
        <p:spPr>
          <a:xfrm>
            <a:off x="2155789" y="7142725"/>
            <a:ext cx="444001"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[7]</a:t>
            </a:r>
          </a:p>
        </p:txBody>
      </p:sp>
      <p:sp>
        <p:nvSpPr>
          <p:cNvPr id="22" name="TextBox 22"/>
          <p:cNvSpPr txBox="1"/>
          <p:nvPr/>
        </p:nvSpPr>
        <p:spPr>
          <a:xfrm>
            <a:off x="2143315" y="7828995"/>
            <a:ext cx="475458"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[8]</a:t>
            </a:r>
          </a:p>
        </p:txBody>
      </p:sp>
      <p:sp>
        <p:nvSpPr>
          <p:cNvPr id="23" name="TextBox 23"/>
          <p:cNvSpPr txBox="1"/>
          <p:nvPr/>
        </p:nvSpPr>
        <p:spPr>
          <a:xfrm>
            <a:off x="2155103" y="8422548"/>
            <a:ext cx="476829" cy="465270"/>
          </a:xfrm>
          <a:prstGeom prst="rect">
            <a:avLst/>
          </a:prstGeom>
        </p:spPr>
        <p:txBody>
          <a:bodyPr lIns="0" tIns="0" rIns="0" bIns="0" rtlCol="0" anchor="t">
            <a:spAutoFit/>
          </a:bodyPr>
          <a:lstStyle/>
          <a:p>
            <a:pPr algn="ctr">
              <a:lnSpc>
                <a:spcPts val="3767"/>
              </a:lnSpc>
            </a:pPr>
            <a:r>
              <a:rPr lang="en-US" sz="2691">
                <a:solidFill>
                  <a:srgbClr val="38B6FF"/>
                </a:solidFill>
                <a:latin typeface="Alatsi"/>
                <a:ea typeface="Alatsi"/>
                <a:cs typeface="Alatsi"/>
                <a:sym typeface="Alatsi"/>
              </a:rPr>
              <a:t>[9]</a:t>
            </a:r>
          </a:p>
        </p:txBody>
      </p:sp>
      <p:sp>
        <p:nvSpPr>
          <p:cNvPr id="24" name="TextBox 24"/>
          <p:cNvSpPr txBox="1"/>
          <p:nvPr/>
        </p:nvSpPr>
        <p:spPr>
          <a:xfrm>
            <a:off x="3040953" y="5136554"/>
            <a:ext cx="891185"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John</a:t>
            </a:r>
          </a:p>
        </p:txBody>
      </p:sp>
      <p:sp>
        <p:nvSpPr>
          <p:cNvPr id="25" name="TextBox 25"/>
          <p:cNvSpPr txBox="1"/>
          <p:nvPr/>
        </p:nvSpPr>
        <p:spPr>
          <a:xfrm>
            <a:off x="3013300" y="5759883"/>
            <a:ext cx="946490" cy="523905"/>
          </a:xfrm>
          <a:prstGeom prst="rect">
            <a:avLst/>
          </a:prstGeom>
        </p:spPr>
        <p:txBody>
          <a:bodyPr lIns="0" tIns="0" rIns="0" bIns="0" rtlCol="0" anchor="t">
            <a:spAutoFit/>
          </a:bodyPr>
          <a:lstStyle/>
          <a:p>
            <a:pPr algn="ctr">
              <a:lnSpc>
                <a:spcPts val="4337"/>
              </a:lnSpc>
              <a:spcBef>
                <a:spcPct val="0"/>
              </a:spcBef>
            </a:pPr>
            <a:r>
              <a:rPr lang="en-US" sz="3098" b="1">
                <a:solidFill>
                  <a:srgbClr val="000000"/>
                </a:solidFill>
                <a:latin typeface="Open Sans Bold"/>
                <a:ea typeface="Open Sans Bold"/>
                <a:cs typeface="Open Sans Bold"/>
                <a:sym typeface="Open Sans Bold"/>
              </a:rPr>
              <a:t>Alice</a:t>
            </a:r>
          </a:p>
        </p:txBody>
      </p:sp>
      <p:sp>
        <p:nvSpPr>
          <p:cNvPr id="26" name="TextBox 26"/>
          <p:cNvSpPr txBox="1"/>
          <p:nvPr/>
        </p:nvSpPr>
        <p:spPr>
          <a:xfrm>
            <a:off x="2842826" y="7208502"/>
            <a:ext cx="4249551" cy="343240"/>
          </a:xfrm>
          <a:prstGeom prst="rect">
            <a:avLst/>
          </a:prstGeom>
        </p:spPr>
        <p:txBody>
          <a:bodyPr lIns="0" tIns="0" rIns="0" bIns="0" rtlCol="0" anchor="t">
            <a:spAutoFit/>
          </a:bodyPr>
          <a:lstStyle/>
          <a:p>
            <a:pPr algn="ctr">
              <a:lnSpc>
                <a:spcPts val="2747"/>
              </a:lnSpc>
              <a:spcBef>
                <a:spcPct val="0"/>
              </a:spcBef>
            </a:pPr>
            <a:r>
              <a:rPr lang="en-US" sz="1962" b="1">
                <a:solidFill>
                  <a:srgbClr val="000000"/>
                </a:solidFill>
                <a:latin typeface="Open Sans Bold"/>
                <a:ea typeface="Open Sans Bold"/>
                <a:cs typeface="Open Sans Bold"/>
                <a:sym typeface="Open Sans Bold"/>
              </a:rPr>
              <a:t>[AlexanderTheGreat, Tommy]</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a:off x="4323129" y="3854023"/>
            <a:ext cx="2461276" cy="4444743"/>
          </a:xfrm>
          <a:custGeom>
            <a:avLst/>
            <a:gdLst/>
            <a:ahLst/>
            <a:cxnLst/>
            <a:rect l="l" t="t" r="r" b="b"/>
            <a:pathLst>
              <a:path w="2461276" h="4444743">
                <a:moveTo>
                  <a:pt x="0" y="0"/>
                </a:moveTo>
                <a:lnTo>
                  <a:pt x="2461276" y="0"/>
                </a:lnTo>
                <a:lnTo>
                  <a:pt x="2461276" y="4444743"/>
                </a:lnTo>
                <a:lnTo>
                  <a:pt x="0" y="44447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8186647" y="3854023"/>
            <a:ext cx="6323611" cy="4215741"/>
          </a:xfrm>
          <a:custGeom>
            <a:avLst/>
            <a:gdLst/>
            <a:ahLst/>
            <a:cxnLst/>
            <a:rect l="l" t="t" r="r" b="b"/>
            <a:pathLst>
              <a:path w="6323611" h="4215741">
                <a:moveTo>
                  <a:pt x="0" y="0"/>
                </a:moveTo>
                <a:lnTo>
                  <a:pt x="6323611" y="0"/>
                </a:lnTo>
                <a:lnTo>
                  <a:pt x="6323611" y="4215740"/>
                </a:lnTo>
                <a:lnTo>
                  <a:pt x="0" y="4215740"/>
                </a:lnTo>
                <a:lnTo>
                  <a:pt x="0" y="0"/>
                </a:lnTo>
                <a:close/>
              </a:path>
            </a:pathLst>
          </a:custGeom>
          <a:blipFill>
            <a:blip r:embed="rId10"/>
            <a:stretch>
              <a:fillRect/>
            </a:stretch>
          </a:blipFill>
        </p:spPr>
        <p:txBody>
          <a:bodyPr/>
          <a:lstStyle/>
          <a:p>
            <a:endParaRPr lang="en-PH"/>
          </a:p>
        </p:txBody>
      </p:sp>
      <p:sp>
        <p:nvSpPr>
          <p:cNvPr id="9" name="TextBox 9"/>
          <p:cNvSpPr txBox="1"/>
          <p:nvPr/>
        </p:nvSpPr>
        <p:spPr>
          <a:xfrm>
            <a:off x="1135659" y="132157"/>
            <a:ext cx="7511494"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23.12 Dictionary</a:t>
            </a:r>
          </a:p>
        </p:txBody>
      </p:sp>
      <p:sp>
        <p:nvSpPr>
          <p:cNvPr id="10" name="TextBox 10"/>
          <p:cNvSpPr txBox="1"/>
          <p:nvPr/>
        </p:nvSpPr>
        <p:spPr>
          <a:xfrm>
            <a:off x="289705" y="1158407"/>
            <a:ext cx="17210062"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Python dictionary is an unordered collection of </a:t>
            </a:r>
            <a:r>
              <a:rPr lang="en-US" sz="3000" b="1">
                <a:solidFill>
                  <a:srgbClr val="5E17EB"/>
                </a:solidFill>
                <a:latin typeface="Open Sans Bold"/>
                <a:ea typeface="Open Sans Bold"/>
                <a:cs typeface="Open Sans Bold"/>
                <a:sym typeface="Open Sans Bold"/>
              </a:rPr>
              <a:t>key</a:t>
            </a:r>
            <a:r>
              <a:rPr lang="en-US" sz="3000">
                <a:solidFill>
                  <a:srgbClr val="000000"/>
                </a:solidFill>
                <a:latin typeface="Open Sans"/>
                <a:ea typeface="Open Sans"/>
                <a:cs typeface="Open Sans"/>
                <a:sym typeface="Open Sans"/>
              </a:rPr>
              <a:t>-</a:t>
            </a:r>
            <a:r>
              <a:rPr lang="en-US" sz="3000" b="1">
                <a:solidFill>
                  <a:srgbClr val="FF1495"/>
                </a:solidFill>
                <a:latin typeface="Open Sans Bold"/>
                <a:ea typeface="Open Sans Bold"/>
                <a:cs typeface="Open Sans Bold"/>
                <a:sym typeface="Open Sans Bold"/>
              </a:rPr>
              <a:t>value</a:t>
            </a:r>
            <a:r>
              <a:rPr lang="en-US" sz="3000">
                <a:solidFill>
                  <a:srgbClr val="000000"/>
                </a:solidFill>
                <a:latin typeface="Open Sans"/>
                <a:ea typeface="Open Sans"/>
                <a:cs typeface="Open Sans"/>
                <a:sym typeface="Open Sans"/>
              </a:rPr>
              <a:t> pairs, where each key must be unique and maps to a corresponding value, providing efficient data retrieval based on keys.</a:t>
            </a:r>
          </a:p>
        </p:txBody>
      </p:sp>
      <p:sp>
        <p:nvSpPr>
          <p:cNvPr id="11" name="TextBox 11"/>
          <p:cNvSpPr txBox="1"/>
          <p:nvPr/>
        </p:nvSpPr>
        <p:spPr>
          <a:xfrm>
            <a:off x="7854986" y="8823801"/>
            <a:ext cx="1039750" cy="783272"/>
          </a:xfrm>
          <a:prstGeom prst="rect">
            <a:avLst/>
          </a:prstGeom>
        </p:spPr>
        <p:txBody>
          <a:bodyPr lIns="0" tIns="0" rIns="0" bIns="0" rtlCol="0" anchor="t">
            <a:spAutoFit/>
          </a:bodyPr>
          <a:lstStyle/>
          <a:p>
            <a:pPr algn="ctr">
              <a:lnSpc>
                <a:spcPts val="6440"/>
              </a:lnSpc>
            </a:pPr>
            <a:r>
              <a:rPr lang="en-US" sz="4600" b="1">
                <a:solidFill>
                  <a:srgbClr val="000000"/>
                </a:solidFill>
                <a:latin typeface="Open Sans Bold"/>
                <a:ea typeface="Open Sans Bold"/>
                <a:cs typeface="Open Sans Bold"/>
                <a:sym typeface="Open Sans Bold"/>
              </a:rPr>
              <a:t>key</a:t>
            </a:r>
          </a:p>
        </p:txBody>
      </p:sp>
      <p:sp>
        <p:nvSpPr>
          <p:cNvPr id="12" name="TextBox 12"/>
          <p:cNvSpPr txBox="1"/>
          <p:nvPr/>
        </p:nvSpPr>
        <p:spPr>
          <a:xfrm>
            <a:off x="12628810" y="8823801"/>
            <a:ext cx="1592573" cy="783272"/>
          </a:xfrm>
          <a:prstGeom prst="rect">
            <a:avLst/>
          </a:prstGeom>
        </p:spPr>
        <p:txBody>
          <a:bodyPr lIns="0" tIns="0" rIns="0" bIns="0" rtlCol="0" anchor="t">
            <a:spAutoFit/>
          </a:bodyPr>
          <a:lstStyle/>
          <a:p>
            <a:pPr algn="ctr">
              <a:lnSpc>
                <a:spcPts val="6440"/>
              </a:lnSpc>
            </a:pPr>
            <a:r>
              <a:rPr lang="en-US" sz="4600" b="1">
                <a:solidFill>
                  <a:srgbClr val="000000"/>
                </a:solidFill>
                <a:latin typeface="Open Sans Bold"/>
                <a:ea typeface="Open Sans Bold"/>
                <a:cs typeface="Open Sans Bold"/>
                <a:sym typeface="Open Sans Bold"/>
              </a:rPr>
              <a:t>value</a:t>
            </a:r>
          </a:p>
        </p:txBody>
      </p:sp>
      <p:sp>
        <p:nvSpPr>
          <p:cNvPr id="13" name="AutoShape 13"/>
          <p:cNvSpPr/>
          <p:nvPr/>
        </p:nvSpPr>
        <p:spPr>
          <a:xfrm flipV="1">
            <a:off x="8186647" y="6408331"/>
            <a:ext cx="1489206" cy="2520245"/>
          </a:xfrm>
          <a:prstGeom prst="line">
            <a:avLst/>
          </a:prstGeom>
          <a:ln w="38100" cap="flat">
            <a:solidFill>
              <a:srgbClr val="5E17EB"/>
            </a:solidFill>
            <a:prstDash val="solid"/>
            <a:headEnd type="none" w="sm" len="sm"/>
            <a:tailEnd type="arrow" w="med" len="sm"/>
          </a:ln>
        </p:spPr>
        <p:txBody>
          <a:bodyPr/>
          <a:lstStyle/>
          <a:p>
            <a:endParaRPr lang="en-PH"/>
          </a:p>
        </p:txBody>
      </p:sp>
      <p:sp>
        <p:nvSpPr>
          <p:cNvPr id="14" name="AutoShape 14"/>
          <p:cNvSpPr/>
          <p:nvPr/>
        </p:nvSpPr>
        <p:spPr>
          <a:xfrm flipH="1" flipV="1">
            <a:off x="12285096" y="8079455"/>
            <a:ext cx="777429" cy="830072"/>
          </a:xfrm>
          <a:prstGeom prst="line">
            <a:avLst/>
          </a:prstGeom>
          <a:ln w="38100" cap="flat">
            <a:solidFill>
              <a:srgbClr val="FF1495"/>
            </a:solidFill>
            <a:prstDash val="solid"/>
            <a:headEnd type="none" w="sm" len="sm"/>
            <a:tailEnd type="arrow" w="med" len="sm"/>
          </a:ln>
        </p:spPr>
        <p:txBody>
          <a:bodyPr/>
          <a:lstStyle/>
          <a:p>
            <a:endParaRPr lang="en-PH"/>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64613" y="1174258"/>
            <a:ext cx="17558775"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Binary Search is a fast search algorithm that finds the position of a target value within a </a:t>
            </a:r>
            <a:r>
              <a:rPr lang="en-US" sz="3000" b="1">
                <a:solidFill>
                  <a:srgbClr val="000000"/>
                </a:solidFill>
                <a:latin typeface="Open Sans Bold"/>
                <a:ea typeface="Open Sans Bold"/>
                <a:cs typeface="Open Sans Bold"/>
                <a:sym typeface="Open Sans Bold"/>
              </a:rPr>
              <a:t>sorted list</a:t>
            </a:r>
            <a:r>
              <a:rPr lang="en-US" sz="3000">
                <a:solidFill>
                  <a:srgbClr val="000000"/>
                </a:solidFill>
                <a:latin typeface="Open Sans"/>
                <a:ea typeface="Open Sans"/>
                <a:cs typeface="Open Sans"/>
                <a:sym typeface="Open Sans"/>
              </a:rPr>
              <a:t> by repeatedly dividing the search range in half.</a:t>
            </a:r>
          </a:p>
        </p:txBody>
      </p:sp>
      <p:graphicFrame>
        <p:nvGraphicFramePr>
          <p:cNvPr id="8" name="Table 8"/>
          <p:cNvGraphicFramePr>
            <a:graphicFrameLocks noGrp="1"/>
          </p:cNvGraphicFramePr>
          <p:nvPr/>
        </p:nvGraphicFramePr>
        <p:xfrm>
          <a:off x="364613" y="4921463"/>
          <a:ext cx="5556230" cy="507297"/>
        </p:xfrm>
        <a:graphic>
          <a:graphicData uri="http://schemas.openxmlformats.org/drawingml/2006/table">
            <a:tbl>
              <a:tblPr/>
              <a:tblGrid>
                <a:gridCol w="793747">
                  <a:extLst>
                    <a:ext uri="{9D8B030D-6E8A-4147-A177-3AD203B41FA5}">
                      <a16:colId xmlns:a16="http://schemas.microsoft.com/office/drawing/2014/main" val="20000"/>
                    </a:ext>
                  </a:extLst>
                </a:gridCol>
                <a:gridCol w="793747">
                  <a:extLst>
                    <a:ext uri="{9D8B030D-6E8A-4147-A177-3AD203B41FA5}">
                      <a16:colId xmlns:a16="http://schemas.microsoft.com/office/drawing/2014/main" val="20001"/>
                    </a:ext>
                  </a:extLst>
                </a:gridCol>
                <a:gridCol w="793747">
                  <a:extLst>
                    <a:ext uri="{9D8B030D-6E8A-4147-A177-3AD203B41FA5}">
                      <a16:colId xmlns:a16="http://schemas.microsoft.com/office/drawing/2014/main" val="20002"/>
                    </a:ext>
                  </a:extLst>
                </a:gridCol>
                <a:gridCol w="793747">
                  <a:extLst>
                    <a:ext uri="{9D8B030D-6E8A-4147-A177-3AD203B41FA5}">
                      <a16:colId xmlns:a16="http://schemas.microsoft.com/office/drawing/2014/main" val="20003"/>
                    </a:ext>
                  </a:extLst>
                </a:gridCol>
                <a:gridCol w="793747">
                  <a:extLst>
                    <a:ext uri="{9D8B030D-6E8A-4147-A177-3AD203B41FA5}">
                      <a16:colId xmlns:a16="http://schemas.microsoft.com/office/drawing/2014/main" val="20004"/>
                    </a:ext>
                  </a:extLst>
                </a:gridCol>
                <a:gridCol w="793747">
                  <a:extLst>
                    <a:ext uri="{9D8B030D-6E8A-4147-A177-3AD203B41FA5}">
                      <a16:colId xmlns:a16="http://schemas.microsoft.com/office/drawing/2014/main" val="20005"/>
                    </a:ext>
                  </a:extLst>
                </a:gridCol>
                <a:gridCol w="793747">
                  <a:extLst>
                    <a:ext uri="{9D8B030D-6E8A-4147-A177-3AD203B41FA5}">
                      <a16:colId xmlns:a16="http://schemas.microsoft.com/office/drawing/2014/main" val="20006"/>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11</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12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25</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34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90</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9" name="TextBox 9"/>
          <p:cNvSpPr txBox="1"/>
          <p:nvPr/>
        </p:nvSpPr>
        <p:spPr>
          <a:xfrm>
            <a:off x="364613" y="3849790"/>
            <a:ext cx="1217428"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my_list:</a:t>
            </a:r>
          </a:p>
        </p:txBody>
      </p:sp>
      <p:sp>
        <p:nvSpPr>
          <p:cNvPr id="10" name="TextBox 10"/>
          <p:cNvSpPr txBox="1"/>
          <p:nvPr/>
        </p:nvSpPr>
        <p:spPr>
          <a:xfrm>
            <a:off x="800472"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0</a:t>
            </a:r>
          </a:p>
        </p:txBody>
      </p:sp>
      <p:sp>
        <p:nvSpPr>
          <p:cNvPr id="11" name="TextBox 11"/>
          <p:cNvSpPr txBox="1"/>
          <p:nvPr/>
        </p:nvSpPr>
        <p:spPr>
          <a:xfrm>
            <a:off x="196385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1</a:t>
            </a:r>
          </a:p>
        </p:txBody>
      </p:sp>
      <p:sp>
        <p:nvSpPr>
          <p:cNvPr id="12" name="TextBox 12"/>
          <p:cNvSpPr txBox="1"/>
          <p:nvPr/>
        </p:nvSpPr>
        <p:spPr>
          <a:xfrm>
            <a:off x="3159078"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2</a:t>
            </a:r>
          </a:p>
        </p:txBody>
      </p:sp>
      <p:sp>
        <p:nvSpPr>
          <p:cNvPr id="13" name="TextBox 13"/>
          <p:cNvSpPr txBox="1"/>
          <p:nvPr/>
        </p:nvSpPr>
        <p:spPr>
          <a:xfrm>
            <a:off x="43543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3</a:t>
            </a:r>
          </a:p>
        </p:txBody>
      </p:sp>
      <p:sp>
        <p:nvSpPr>
          <p:cNvPr id="14" name="TextBox 14"/>
          <p:cNvSpPr txBox="1"/>
          <p:nvPr/>
        </p:nvSpPr>
        <p:spPr>
          <a:xfrm>
            <a:off x="5550103"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4</a:t>
            </a:r>
          </a:p>
        </p:txBody>
      </p:sp>
      <p:sp>
        <p:nvSpPr>
          <p:cNvPr id="15" name="TextBox 15"/>
          <p:cNvSpPr txBox="1"/>
          <p:nvPr/>
        </p:nvSpPr>
        <p:spPr>
          <a:xfrm>
            <a:off x="6669585"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5</a:t>
            </a:r>
          </a:p>
        </p:txBody>
      </p:sp>
      <p:sp>
        <p:nvSpPr>
          <p:cNvPr id="16" name="TextBox 16"/>
          <p:cNvSpPr txBox="1"/>
          <p:nvPr/>
        </p:nvSpPr>
        <p:spPr>
          <a:xfrm>
            <a:off x="7897661" y="4485241"/>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6</a:t>
            </a:r>
          </a:p>
        </p:txBody>
      </p:sp>
      <p:sp>
        <p:nvSpPr>
          <p:cNvPr id="17" name="TextBox 17"/>
          <p:cNvSpPr txBox="1"/>
          <p:nvPr/>
        </p:nvSpPr>
        <p:spPr>
          <a:xfrm>
            <a:off x="364613" y="7683601"/>
            <a:ext cx="1883154"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target_value:</a:t>
            </a:r>
          </a:p>
        </p:txBody>
      </p:sp>
      <p:graphicFrame>
        <p:nvGraphicFramePr>
          <p:cNvPr id="18" name="Table 18"/>
          <p:cNvGraphicFramePr>
            <a:graphicFrameLocks noGrp="1"/>
          </p:cNvGraphicFramePr>
          <p:nvPr/>
        </p:nvGraphicFramePr>
        <p:xfrm>
          <a:off x="364613" y="8362488"/>
          <a:ext cx="641489" cy="507297"/>
        </p:xfrm>
        <a:graphic>
          <a:graphicData uri="http://schemas.openxmlformats.org/drawingml/2006/table">
            <a:tbl>
              <a:tblPr/>
              <a:tblGrid>
                <a:gridCol w="284972">
                  <a:extLst>
                    <a:ext uri="{9D8B030D-6E8A-4147-A177-3AD203B41FA5}">
                      <a16:colId xmlns:a16="http://schemas.microsoft.com/office/drawing/2014/main" val="20000"/>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extLst>
                  <a:ext uri="{0D108BD9-81ED-4DB2-BD59-A6C34878D82A}">
                    <a16:rowId xmlns:a16="http://schemas.microsoft.com/office/drawing/2014/main" val="10000"/>
                  </a:ext>
                </a:extLst>
              </a:tr>
            </a:tbl>
          </a:graphicData>
        </a:graphic>
      </p:graphicFrame>
      <p:sp>
        <p:nvSpPr>
          <p:cNvPr id="19" name="Freeform 19"/>
          <p:cNvSpPr/>
          <p:nvPr/>
        </p:nvSpPr>
        <p:spPr>
          <a:xfrm rot="-5400000">
            <a:off x="7706154" y="590405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0" name="Freeform 20"/>
          <p:cNvSpPr/>
          <p:nvPr/>
        </p:nvSpPr>
        <p:spPr>
          <a:xfrm rot="-5400000">
            <a:off x="5350564" y="5932481"/>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1" name="TextBox 21"/>
          <p:cNvSpPr txBox="1"/>
          <p:nvPr/>
        </p:nvSpPr>
        <p:spPr>
          <a:xfrm>
            <a:off x="5448215" y="6338079"/>
            <a:ext cx="379825"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low</a:t>
            </a:r>
          </a:p>
        </p:txBody>
      </p:sp>
      <p:sp>
        <p:nvSpPr>
          <p:cNvPr id="22" name="TextBox 22"/>
          <p:cNvSpPr txBox="1"/>
          <p:nvPr/>
        </p:nvSpPr>
        <p:spPr>
          <a:xfrm>
            <a:off x="7706945" y="628121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high</a:t>
            </a:r>
          </a:p>
        </p:txBody>
      </p:sp>
      <p:sp>
        <p:nvSpPr>
          <p:cNvPr id="23" name="Freeform 23"/>
          <p:cNvSpPr/>
          <p:nvPr/>
        </p:nvSpPr>
        <p:spPr>
          <a:xfrm rot="-5400000">
            <a:off x="6487961" y="593248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4" name="TextBox 24"/>
          <p:cNvSpPr txBox="1"/>
          <p:nvPr/>
        </p:nvSpPr>
        <p:spPr>
          <a:xfrm>
            <a:off x="6488752" y="6309649"/>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mid</a:t>
            </a:r>
          </a:p>
        </p:txBody>
      </p:sp>
      <p:grpSp>
        <p:nvGrpSpPr>
          <p:cNvPr id="25" name="Group 25"/>
          <p:cNvGrpSpPr/>
          <p:nvPr/>
        </p:nvGrpSpPr>
        <p:grpSpPr>
          <a:xfrm>
            <a:off x="9963438" y="9525000"/>
            <a:ext cx="7722891" cy="694165"/>
            <a:chOff x="0" y="0"/>
            <a:chExt cx="1912982" cy="171947"/>
          </a:xfrm>
        </p:grpSpPr>
        <p:sp>
          <p:nvSpPr>
            <p:cNvPr id="26" name="Freeform 2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7" name="TextBox 2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9" name="Group 29"/>
          <p:cNvGrpSpPr/>
          <p:nvPr/>
        </p:nvGrpSpPr>
        <p:grpSpPr>
          <a:xfrm>
            <a:off x="764470" y="9525000"/>
            <a:ext cx="7722891" cy="694165"/>
            <a:chOff x="0" y="0"/>
            <a:chExt cx="1912982" cy="171947"/>
          </a:xfrm>
        </p:grpSpPr>
        <p:sp>
          <p:nvSpPr>
            <p:cNvPr id="30" name="Freeform 3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1" name="TextBox 3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2" name="TextBox 32"/>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33" name="Group 33"/>
          <p:cNvGrpSpPr/>
          <p:nvPr/>
        </p:nvGrpSpPr>
        <p:grpSpPr>
          <a:xfrm>
            <a:off x="9463017" y="2106415"/>
            <a:ext cx="8384907" cy="7259628"/>
            <a:chOff x="0" y="0"/>
            <a:chExt cx="2208371" cy="1912001"/>
          </a:xfrm>
        </p:grpSpPr>
        <p:sp>
          <p:nvSpPr>
            <p:cNvPr id="34" name="Freeform 34"/>
            <p:cNvSpPr/>
            <p:nvPr/>
          </p:nvSpPr>
          <p:spPr>
            <a:xfrm>
              <a:off x="0" y="0"/>
              <a:ext cx="2208371" cy="1912001"/>
            </a:xfrm>
            <a:custGeom>
              <a:avLst/>
              <a:gdLst/>
              <a:ahLst/>
              <a:cxnLst/>
              <a:rect l="l" t="t" r="r" b="b"/>
              <a:pathLst>
                <a:path w="2208371" h="1912001">
                  <a:moveTo>
                    <a:pt x="0" y="0"/>
                  </a:moveTo>
                  <a:lnTo>
                    <a:pt x="2208371" y="0"/>
                  </a:lnTo>
                  <a:lnTo>
                    <a:pt x="2208371" y="1912001"/>
                  </a:lnTo>
                  <a:lnTo>
                    <a:pt x="0" y="1912001"/>
                  </a:lnTo>
                  <a:close/>
                </a:path>
              </a:pathLst>
            </a:custGeom>
            <a:solidFill>
              <a:srgbClr val="F4F2F2"/>
            </a:solidFill>
          </p:spPr>
          <p:txBody>
            <a:bodyPr/>
            <a:lstStyle/>
            <a:p>
              <a:endParaRPr lang="en-PH"/>
            </a:p>
          </p:txBody>
        </p:sp>
        <p:sp>
          <p:nvSpPr>
            <p:cNvPr id="35" name="TextBox 35"/>
            <p:cNvSpPr txBox="1"/>
            <p:nvPr/>
          </p:nvSpPr>
          <p:spPr>
            <a:xfrm>
              <a:off x="0" y="-28575"/>
              <a:ext cx="2208371" cy="1940576"/>
            </a:xfrm>
            <a:prstGeom prst="rect">
              <a:avLst/>
            </a:prstGeom>
          </p:spPr>
          <p:txBody>
            <a:bodyPr lIns="50800" tIns="50800" rIns="50800" bIns="50800" rtlCol="0" anchor="ctr"/>
            <a:lstStyle/>
            <a:p>
              <a:pPr algn="ctr">
                <a:lnSpc>
                  <a:spcPts val="2595"/>
                </a:lnSpc>
              </a:pPr>
              <a:endParaRPr/>
            </a:p>
          </p:txBody>
        </p:sp>
      </p:grpSp>
      <p:sp>
        <p:nvSpPr>
          <p:cNvPr id="36" name="TextBox 36"/>
          <p:cNvSpPr txBox="1"/>
          <p:nvPr/>
        </p:nvSpPr>
        <p:spPr>
          <a:xfrm>
            <a:off x="9623071" y="2261780"/>
            <a:ext cx="8064801" cy="703550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my_list = [11, 12, 22, 25, 34, 64, 90]</a:t>
            </a:r>
          </a:p>
          <a:p>
            <a:pPr algn="l">
              <a:lnSpc>
                <a:spcPts val="2816"/>
              </a:lnSpc>
            </a:pPr>
            <a:r>
              <a:rPr lang="en-US" sz="2011">
                <a:solidFill>
                  <a:srgbClr val="000000"/>
                </a:solidFill>
                <a:latin typeface="Code Pro"/>
                <a:ea typeface="Code Pro"/>
                <a:cs typeface="Code Pro"/>
                <a:sym typeface="Code Pro"/>
              </a:rPr>
              <a:t>target_value = 64</a:t>
            </a:r>
          </a:p>
          <a:p>
            <a:pPr algn="l">
              <a:lnSpc>
                <a:spcPts val="2816"/>
              </a:lnSpc>
            </a:pPr>
            <a:r>
              <a:rPr lang="en-US" sz="2011">
                <a:solidFill>
                  <a:srgbClr val="000000"/>
                </a:solidFill>
                <a:latin typeface="Code Pro"/>
                <a:ea typeface="Code Pro"/>
                <a:cs typeface="Code Pro"/>
                <a:sym typeface="Code Pro"/>
              </a:rPr>
              <a:t>found = False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low, high = 0, len(my_list)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while low &lt;= high:</a:t>
            </a:r>
          </a:p>
          <a:p>
            <a:pPr algn="l">
              <a:lnSpc>
                <a:spcPts val="2816"/>
              </a:lnSpc>
            </a:pPr>
            <a:r>
              <a:rPr lang="en-US" sz="2011">
                <a:solidFill>
                  <a:srgbClr val="000000"/>
                </a:solidFill>
                <a:latin typeface="Code Pro"/>
                <a:ea typeface="Code Pro"/>
                <a:cs typeface="Code Pro"/>
                <a:sym typeface="Code Pro"/>
              </a:rPr>
              <a:t>    mid = (low + high) // 2</a:t>
            </a:r>
          </a:p>
          <a:p>
            <a:pPr algn="l">
              <a:lnSpc>
                <a:spcPts val="2816"/>
              </a:lnSpc>
            </a:pPr>
            <a:r>
              <a:rPr lang="en-US" sz="2011">
                <a:solidFill>
                  <a:srgbClr val="000000"/>
                </a:solidFill>
                <a:latin typeface="Code Pro"/>
                <a:ea typeface="Code Pro"/>
                <a:cs typeface="Code Pro"/>
                <a:sym typeface="Code Pro"/>
              </a:rPr>
              <a:t>    if my_list[mid] == target_value:</a:t>
            </a:r>
          </a:p>
          <a:p>
            <a:pPr algn="l">
              <a:lnSpc>
                <a:spcPts val="2816"/>
              </a:lnSpc>
            </a:pPr>
            <a:r>
              <a:rPr lang="en-US" sz="2011">
                <a:solidFill>
                  <a:srgbClr val="000000"/>
                </a:solidFill>
                <a:latin typeface="Code Pro"/>
                <a:ea typeface="Code Pro"/>
                <a:cs typeface="Code Pro"/>
                <a:sym typeface="Code Pro"/>
              </a:rPr>
              <a:t>        found = True </a:t>
            </a:r>
          </a:p>
          <a:p>
            <a:pPr algn="l">
              <a:lnSpc>
                <a:spcPts val="2816"/>
              </a:lnSpc>
            </a:pPr>
            <a:r>
              <a:rPr lang="en-US" sz="2011">
                <a:solidFill>
                  <a:srgbClr val="000000"/>
                </a:solidFill>
                <a:latin typeface="Code Pro"/>
                <a:ea typeface="Code Pro"/>
                <a:cs typeface="Code Pro"/>
                <a:sym typeface="Code Pro"/>
              </a:rPr>
              <a:t>        break</a:t>
            </a:r>
          </a:p>
          <a:p>
            <a:pPr algn="l">
              <a:lnSpc>
                <a:spcPts val="2816"/>
              </a:lnSpc>
            </a:pPr>
            <a:r>
              <a:rPr lang="en-US" sz="2011">
                <a:solidFill>
                  <a:srgbClr val="000000"/>
                </a:solidFill>
                <a:latin typeface="Code Pro"/>
                <a:ea typeface="Code Pro"/>
                <a:cs typeface="Code Pro"/>
                <a:sym typeface="Code Pro"/>
              </a:rPr>
              <a:t>    elif my_list[mid] &lt; target_value:</a:t>
            </a:r>
          </a:p>
          <a:p>
            <a:pPr algn="l">
              <a:lnSpc>
                <a:spcPts val="2816"/>
              </a:lnSpc>
            </a:pPr>
            <a:r>
              <a:rPr lang="en-US" sz="2011">
                <a:solidFill>
                  <a:srgbClr val="000000"/>
                </a:solidFill>
                <a:latin typeface="Code Pro"/>
                <a:ea typeface="Code Pro"/>
                <a:cs typeface="Code Pro"/>
                <a:sym typeface="Code Pro"/>
              </a:rPr>
              <a:t>        low = mid + 1</a:t>
            </a:r>
          </a:p>
          <a:p>
            <a:pPr algn="l">
              <a:lnSpc>
                <a:spcPts val="2816"/>
              </a:lnSpc>
            </a:pPr>
            <a:r>
              <a:rPr lang="en-US" sz="2011">
                <a:solidFill>
                  <a:srgbClr val="000000"/>
                </a:solidFill>
                <a:latin typeface="Code Pro"/>
                <a:ea typeface="Code Pro"/>
                <a:cs typeface="Code Pro"/>
                <a:sym typeface="Code Pro"/>
              </a:rPr>
              <a:t>    else:</a:t>
            </a:r>
          </a:p>
          <a:p>
            <a:pPr algn="l">
              <a:lnSpc>
                <a:spcPts val="2816"/>
              </a:lnSpc>
            </a:pPr>
            <a:r>
              <a:rPr lang="en-US" sz="2011">
                <a:solidFill>
                  <a:srgbClr val="000000"/>
                </a:solidFill>
                <a:latin typeface="Code Pro"/>
                <a:ea typeface="Code Pro"/>
                <a:cs typeface="Code Pro"/>
                <a:sym typeface="Code Pro"/>
              </a:rPr>
              <a:t>        high = mid - 1</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b="1">
                <a:solidFill>
                  <a:srgbClr val="642EC7"/>
                </a:solidFill>
                <a:latin typeface="Code Pro Bold"/>
                <a:ea typeface="Code Pro Bold"/>
                <a:cs typeface="Code Pro Bold"/>
                <a:sym typeface="Code Pro Bold"/>
              </a:rPr>
              <a:t>if found: </a:t>
            </a:r>
          </a:p>
          <a:p>
            <a:pPr algn="l">
              <a:lnSpc>
                <a:spcPts val="2816"/>
              </a:lnSpc>
            </a:pPr>
            <a:r>
              <a:rPr lang="en-US" sz="2011" b="1">
                <a:solidFill>
                  <a:srgbClr val="642EC7"/>
                </a:solidFill>
                <a:latin typeface="Code Pro Bold"/>
                <a:ea typeface="Code Pro Bold"/>
                <a:cs typeface="Code Pro Bold"/>
                <a:sym typeface="Code Pro Bold"/>
              </a:rPr>
              <a:t>     print(“Item found”)</a:t>
            </a:r>
          </a:p>
          <a:p>
            <a:pPr algn="l">
              <a:lnSpc>
                <a:spcPts val="2816"/>
              </a:lnSpc>
            </a:pPr>
            <a:r>
              <a:rPr lang="en-US" sz="2011" b="1">
                <a:solidFill>
                  <a:srgbClr val="642EC7"/>
                </a:solidFill>
                <a:latin typeface="Code Pro Bold"/>
                <a:ea typeface="Code Pro Bold"/>
                <a:cs typeface="Code Pro Bold"/>
                <a:sym typeface="Code Pro Bold"/>
              </a:rPr>
              <a:t>else:</a:t>
            </a:r>
          </a:p>
          <a:p>
            <a:pPr algn="l">
              <a:lnSpc>
                <a:spcPts val="2816"/>
              </a:lnSpc>
            </a:pPr>
            <a:r>
              <a:rPr lang="en-US" sz="2011" b="1">
                <a:solidFill>
                  <a:srgbClr val="642EC7"/>
                </a:solidFill>
                <a:latin typeface="Code Pro Bold"/>
                <a:ea typeface="Code Pro Bold"/>
                <a:cs typeface="Code Pro Bold"/>
                <a:sym typeface="Code Pro Bold"/>
              </a:rPr>
              <a:t>     print(“Item not found”)</a:t>
            </a:r>
          </a:p>
        </p:txBody>
      </p:sp>
      <p:sp>
        <p:nvSpPr>
          <p:cNvPr id="37" name="TextBox 37"/>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23.2 Binary Search</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511494"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23.12 Dictionary</a:t>
            </a:r>
          </a:p>
        </p:txBody>
      </p:sp>
      <p:sp>
        <p:nvSpPr>
          <p:cNvPr id="8" name="TextBox 8"/>
          <p:cNvSpPr txBox="1"/>
          <p:nvPr/>
        </p:nvSpPr>
        <p:spPr>
          <a:xfrm>
            <a:off x="289705" y="1158407"/>
            <a:ext cx="17210062"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Python dictionary is an unordered collection of </a:t>
            </a:r>
            <a:r>
              <a:rPr lang="en-US" sz="3000" b="1">
                <a:solidFill>
                  <a:srgbClr val="5E17EB"/>
                </a:solidFill>
                <a:latin typeface="Open Sans Bold"/>
                <a:ea typeface="Open Sans Bold"/>
                <a:cs typeface="Open Sans Bold"/>
                <a:sym typeface="Open Sans Bold"/>
              </a:rPr>
              <a:t>key</a:t>
            </a:r>
            <a:r>
              <a:rPr lang="en-US" sz="3000">
                <a:solidFill>
                  <a:srgbClr val="000000"/>
                </a:solidFill>
                <a:latin typeface="Open Sans"/>
                <a:ea typeface="Open Sans"/>
                <a:cs typeface="Open Sans"/>
                <a:sym typeface="Open Sans"/>
              </a:rPr>
              <a:t>-</a:t>
            </a:r>
            <a:r>
              <a:rPr lang="en-US" sz="3000" b="1">
                <a:solidFill>
                  <a:srgbClr val="FF1495"/>
                </a:solidFill>
                <a:latin typeface="Open Sans Bold"/>
                <a:ea typeface="Open Sans Bold"/>
                <a:cs typeface="Open Sans Bold"/>
                <a:sym typeface="Open Sans Bold"/>
              </a:rPr>
              <a:t>value</a:t>
            </a:r>
            <a:r>
              <a:rPr lang="en-US" sz="3000">
                <a:solidFill>
                  <a:srgbClr val="000000"/>
                </a:solidFill>
                <a:latin typeface="Open Sans"/>
                <a:ea typeface="Open Sans"/>
                <a:cs typeface="Open Sans"/>
                <a:sym typeface="Open Sans"/>
              </a:rPr>
              <a:t> pairs, where each key must be unique and maps to a corresponding value, providing efficient data retrieval based on keys.</a:t>
            </a:r>
          </a:p>
        </p:txBody>
      </p:sp>
      <p:grpSp>
        <p:nvGrpSpPr>
          <p:cNvPr id="9" name="Group 9"/>
          <p:cNvGrpSpPr/>
          <p:nvPr/>
        </p:nvGrpSpPr>
        <p:grpSpPr>
          <a:xfrm>
            <a:off x="3793909" y="2530007"/>
            <a:ext cx="9706489" cy="7223470"/>
            <a:chOff x="0" y="0"/>
            <a:chExt cx="2556442" cy="1902478"/>
          </a:xfrm>
        </p:grpSpPr>
        <p:sp>
          <p:nvSpPr>
            <p:cNvPr id="10" name="Freeform 10"/>
            <p:cNvSpPr/>
            <p:nvPr/>
          </p:nvSpPr>
          <p:spPr>
            <a:xfrm>
              <a:off x="0" y="0"/>
              <a:ext cx="2556442" cy="1902478"/>
            </a:xfrm>
            <a:custGeom>
              <a:avLst/>
              <a:gdLst/>
              <a:ahLst/>
              <a:cxnLst/>
              <a:rect l="l" t="t" r="r" b="b"/>
              <a:pathLst>
                <a:path w="2556442" h="1902478">
                  <a:moveTo>
                    <a:pt x="0" y="0"/>
                  </a:moveTo>
                  <a:lnTo>
                    <a:pt x="2556442" y="0"/>
                  </a:lnTo>
                  <a:lnTo>
                    <a:pt x="2556442" y="1902478"/>
                  </a:lnTo>
                  <a:lnTo>
                    <a:pt x="0" y="1902478"/>
                  </a:lnTo>
                  <a:close/>
                </a:path>
              </a:pathLst>
            </a:custGeom>
            <a:solidFill>
              <a:srgbClr val="F4F2F2"/>
            </a:solidFill>
          </p:spPr>
          <p:txBody>
            <a:bodyPr/>
            <a:lstStyle/>
            <a:p>
              <a:endParaRPr lang="en-PH"/>
            </a:p>
          </p:txBody>
        </p:sp>
        <p:sp>
          <p:nvSpPr>
            <p:cNvPr id="11" name="TextBox 11"/>
            <p:cNvSpPr txBox="1"/>
            <p:nvPr/>
          </p:nvSpPr>
          <p:spPr>
            <a:xfrm>
              <a:off x="0" y="-28575"/>
              <a:ext cx="2556442" cy="1931053"/>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4014776" y="2663927"/>
            <a:ext cx="8701569" cy="7089551"/>
          </a:xfrm>
          <a:prstGeom prst="rect">
            <a:avLst/>
          </a:prstGeom>
        </p:spPr>
        <p:txBody>
          <a:bodyPr lIns="0" tIns="0" rIns="0" bIns="0" rtlCol="0" anchor="t">
            <a:spAutoFit/>
          </a:bodyPr>
          <a:lstStyle/>
          <a:p>
            <a:pPr algn="l">
              <a:lnSpc>
                <a:spcPts val="2440"/>
              </a:lnSpc>
            </a:pPr>
            <a:r>
              <a:rPr lang="en-US" sz="1743">
                <a:solidFill>
                  <a:srgbClr val="000000"/>
                </a:solidFill>
                <a:latin typeface="Code Pro"/>
                <a:ea typeface="Code Pro"/>
                <a:cs typeface="Code Pro"/>
                <a:sym typeface="Code Pro"/>
              </a:rPr>
              <a:t># Define a dictionary</a:t>
            </a:r>
          </a:p>
          <a:p>
            <a:pPr algn="l">
              <a:lnSpc>
                <a:spcPts val="2440"/>
              </a:lnSpc>
            </a:pPr>
            <a:r>
              <a:rPr lang="en-US" sz="1743">
                <a:solidFill>
                  <a:srgbClr val="000000"/>
                </a:solidFill>
                <a:latin typeface="Code Pro"/>
                <a:ea typeface="Code Pro"/>
                <a:cs typeface="Code Pro"/>
                <a:sym typeface="Code Pro"/>
              </a:rPr>
              <a:t>student_info = {</a:t>
            </a:r>
          </a:p>
          <a:p>
            <a:pPr algn="l">
              <a:lnSpc>
                <a:spcPts val="2440"/>
              </a:lnSpc>
            </a:pPr>
            <a:r>
              <a:rPr lang="en-US" sz="1743">
                <a:solidFill>
                  <a:srgbClr val="000000"/>
                </a:solidFill>
                <a:latin typeface="Code Pro"/>
                <a:ea typeface="Code Pro"/>
                <a:cs typeface="Code Pro"/>
                <a:sym typeface="Code Pro"/>
              </a:rPr>
              <a:t>    "name": "Alice",</a:t>
            </a:r>
          </a:p>
          <a:p>
            <a:pPr algn="l">
              <a:lnSpc>
                <a:spcPts val="2440"/>
              </a:lnSpc>
            </a:pPr>
            <a:r>
              <a:rPr lang="en-US" sz="1743">
                <a:solidFill>
                  <a:srgbClr val="000000"/>
                </a:solidFill>
                <a:latin typeface="Code Pro"/>
                <a:ea typeface="Code Pro"/>
                <a:cs typeface="Code Pro"/>
                <a:sym typeface="Code Pro"/>
              </a:rPr>
              <a:t>    "age": 25,</a:t>
            </a:r>
          </a:p>
          <a:p>
            <a:pPr algn="l">
              <a:lnSpc>
                <a:spcPts val="2440"/>
              </a:lnSpc>
            </a:pPr>
            <a:r>
              <a:rPr lang="en-US" sz="1743">
                <a:solidFill>
                  <a:srgbClr val="000000"/>
                </a:solidFill>
                <a:latin typeface="Code Pro"/>
                <a:ea typeface="Code Pro"/>
                <a:cs typeface="Code Pro"/>
                <a:sym typeface="Code Pro"/>
              </a:rPr>
              <a:t>    "grade": "A",</a:t>
            </a:r>
          </a:p>
          <a:p>
            <a:pPr algn="l">
              <a:lnSpc>
                <a:spcPts val="2440"/>
              </a:lnSpc>
            </a:pPr>
            <a:r>
              <a:rPr lang="en-US" sz="1743">
                <a:solidFill>
                  <a:srgbClr val="000000"/>
                </a:solidFill>
                <a:latin typeface="Code Pro"/>
                <a:ea typeface="Code Pro"/>
                <a:cs typeface="Code Pro"/>
                <a:sym typeface="Code Pro"/>
              </a:rPr>
              <a:t>    "subject": "Math"</a:t>
            </a:r>
          </a:p>
          <a:p>
            <a:pPr algn="l">
              <a:lnSpc>
                <a:spcPts val="2440"/>
              </a:lnSpc>
            </a:pPr>
            <a:r>
              <a:rPr lang="en-US" sz="1743">
                <a:solidFill>
                  <a:srgbClr val="000000"/>
                </a:solidFill>
                <a:latin typeface="Code Pro"/>
                <a:ea typeface="Code Pro"/>
                <a:cs typeface="Code Pro"/>
                <a:sym typeface="Code Pro"/>
              </a:rPr>
              <a:t>}</a:t>
            </a:r>
          </a:p>
          <a:p>
            <a:pPr algn="l">
              <a:lnSpc>
                <a:spcPts val="2440"/>
              </a:lnSpc>
            </a:pPr>
            <a:endParaRPr lang="en-US" sz="1743">
              <a:solidFill>
                <a:srgbClr val="000000"/>
              </a:solidFill>
              <a:latin typeface="Code Pro"/>
              <a:ea typeface="Code Pro"/>
              <a:cs typeface="Code Pro"/>
              <a:sym typeface="Code Pro"/>
            </a:endParaRPr>
          </a:p>
          <a:p>
            <a:pPr algn="l">
              <a:lnSpc>
                <a:spcPts val="2440"/>
              </a:lnSpc>
            </a:pPr>
            <a:r>
              <a:rPr lang="en-US" sz="1743">
                <a:solidFill>
                  <a:srgbClr val="000000"/>
                </a:solidFill>
                <a:latin typeface="Code Pro"/>
                <a:ea typeface="Code Pro"/>
                <a:cs typeface="Code Pro"/>
                <a:sym typeface="Code Pro"/>
              </a:rPr>
              <a:t># Access values using keys</a:t>
            </a:r>
          </a:p>
          <a:p>
            <a:pPr algn="l">
              <a:lnSpc>
                <a:spcPts val="2440"/>
              </a:lnSpc>
            </a:pPr>
            <a:r>
              <a:rPr lang="en-US" sz="1743">
                <a:solidFill>
                  <a:srgbClr val="000000"/>
                </a:solidFill>
                <a:latin typeface="Code Pro"/>
                <a:ea typeface="Code Pro"/>
                <a:cs typeface="Code Pro"/>
                <a:sym typeface="Code Pro"/>
              </a:rPr>
              <a:t>print("Name:", student_info["name"])</a:t>
            </a:r>
          </a:p>
          <a:p>
            <a:pPr algn="l">
              <a:lnSpc>
                <a:spcPts val="2440"/>
              </a:lnSpc>
            </a:pPr>
            <a:r>
              <a:rPr lang="en-US" sz="1743">
                <a:solidFill>
                  <a:srgbClr val="000000"/>
                </a:solidFill>
                <a:latin typeface="Code Pro"/>
                <a:ea typeface="Code Pro"/>
                <a:cs typeface="Code Pro"/>
                <a:sym typeface="Code Pro"/>
              </a:rPr>
              <a:t>print("Age:", student_info["age"])</a:t>
            </a:r>
          </a:p>
          <a:p>
            <a:pPr algn="l">
              <a:lnSpc>
                <a:spcPts val="2440"/>
              </a:lnSpc>
            </a:pPr>
            <a:r>
              <a:rPr lang="en-US" sz="1743">
                <a:solidFill>
                  <a:srgbClr val="000000"/>
                </a:solidFill>
                <a:latin typeface="Code Pro"/>
                <a:ea typeface="Code Pro"/>
                <a:cs typeface="Code Pro"/>
                <a:sym typeface="Code Pro"/>
              </a:rPr>
              <a:t>print("Grade:", student_info["grade"])</a:t>
            </a:r>
          </a:p>
          <a:p>
            <a:pPr algn="l">
              <a:lnSpc>
                <a:spcPts val="2440"/>
              </a:lnSpc>
            </a:pPr>
            <a:r>
              <a:rPr lang="en-US" sz="1743">
                <a:solidFill>
                  <a:srgbClr val="000000"/>
                </a:solidFill>
                <a:latin typeface="Code Pro"/>
                <a:ea typeface="Code Pro"/>
                <a:cs typeface="Code Pro"/>
                <a:sym typeface="Code Pro"/>
              </a:rPr>
              <a:t>print("Subject:", student_info["subject"])</a:t>
            </a:r>
          </a:p>
          <a:p>
            <a:pPr algn="l">
              <a:lnSpc>
                <a:spcPts val="2440"/>
              </a:lnSpc>
            </a:pPr>
            <a:endParaRPr lang="en-US" sz="1743">
              <a:solidFill>
                <a:srgbClr val="000000"/>
              </a:solidFill>
              <a:latin typeface="Code Pro"/>
              <a:ea typeface="Code Pro"/>
              <a:cs typeface="Code Pro"/>
              <a:sym typeface="Code Pro"/>
            </a:endParaRPr>
          </a:p>
          <a:p>
            <a:pPr algn="l">
              <a:lnSpc>
                <a:spcPts val="2440"/>
              </a:lnSpc>
            </a:pPr>
            <a:r>
              <a:rPr lang="en-US" sz="1743">
                <a:solidFill>
                  <a:srgbClr val="000000"/>
                </a:solidFill>
                <a:latin typeface="Code Pro"/>
                <a:ea typeface="Code Pro"/>
                <a:cs typeface="Code Pro"/>
                <a:sym typeface="Code Pro"/>
              </a:rPr>
              <a:t># Modify a value</a:t>
            </a:r>
          </a:p>
          <a:p>
            <a:pPr algn="l">
              <a:lnSpc>
                <a:spcPts val="2440"/>
              </a:lnSpc>
            </a:pPr>
            <a:r>
              <a:rPr lang="en-US" sz="1743">
                <a:solidFill>
                  <a:srgbClr val="000000"/>
                </a:solidFill>
                <a:latin typeface="Code Pro"/>
                <a:ea typeface="Code Pro"/>
                <a:cs typeface="Code Pro"/>
                <a:sym typeface="Code Pro"/>
              </a:rPr>
              <a:t>student_info["age"] = 26</a:t>
            </a:r>
          </a:p>
          <a:p>
            <a:pPr algn="l">
              <a:lnSpc>
                <a:spcPts val="2440"/>
              </a:lnSpc>
            </a:pPr>
            <a:endParaRPr lang="en-US" sz="1743">
              <a:solidFill>
                <a:srgbClr val="000000"/>
              </a:solidFill>
              <a:latin typeface="Code Pro"/>
              <a:ea typeface="Code Pro"/>
              <a:cs typeface="Code Pro"/>
              <a:sym typeface="Code Pro"/>
            </a:endParaRPr>
          </a:p>
          <a:p>
            <a:pPr algn="l">
              <a:lnSpc>
                <a:spcPts val="2440"/>
              </a:lnSpc>
            </a:pPr>
            <a:r>
              <a:rPr lang="en-US" sz="1743">
                <a:solidFill>
                  <a:srgbClr val="000000"/>
                </a:solidFill>
                <a:latin typeface="Code Pro"/>
                <a:ea typeface="Code Pro"/>
                <a:cs typeface="Code Pro"/>
                <a:sym typeface="Code Pro"/>
              </a:rPr>
              <a:t># Add a new key-value pair</a:t>
            </a:r>
          </a:p>
          <a:p>
            <a:pPr algn="l">
              <a:lnSpc>
                <a:spcPts val="2440"/>
              </a:lnSpc>
            </a:pPr>
            <a:r>
              <a:rPr lang="en-US" sz="1743">
                <a:solidFill>
                  <a:srgbClr val="000000"/>
                </a:solidFill>
                <a:latin typeface="Code Pro"/>
                <a:ea typeface="Code Pro"/>
                <a:cs typeface="Code Pro"/>
                <a:sym typeface="Code Pro"/>
              </a:rPr>
              <a:t>student_info["city"] = "New York"</a:t>
            </a:r>
          </a:p>
          <a:p>
            <a:pPr algn="l">
              <a:lnSpc>
                <a:spcPts val="2440"/>
              </a:lnSpc>
            </a:pPr>
            <a:endParaRPr lang="en-US" sz="1743">
              <a:solidFill>
                <a:srgbClr val="000000"/>
              </a:solidFill>
              <a:latin typeface="Code Pro"/>
              <a:ea typeface="Code Pro"/>
              <a:cs typeface="Code Pro"/>
              <a:sym typeface="Code Pro"/>
            </a:endParaRPr>
          </a:p>
          <a:p>
            <a:pPr algn="l">
              <a:lnSpc>
                <a:spcPts val="2440"/>
              </a:lnSpc>
            </a:pPr>
            <a:r>
              <a:rPr lang="en-US" sz="1743">
                <a:solidFill>
                  <a:srgbClr val="000000"/>
                </a:solidFill>
                <a:latin typeface="Code Pro"/>
                <a:ea typeface="Code Pro"/>
                <a:cs typeface="Code Pro"/>
                <a:sym typeface="Code Pro"/>
              </a:rPr>
              <a:t># Print the updated dictionary</a:t>
            </a:r>
          </a:p>
          <a:p>
            <a:pPr algn="l">
              <a:lnSpc>
                <a:spcPts val="2440"/>
              </a:lnSpc>
            </a:pPr>
            <a:r>
              <a:rPr lang="en-US" sz="1743">
                <a:solidFill>
                  <a:srgbClr val="000000"/>
                </a:solidFill>
                <a:latin typeface="Code Pro"/>
                <a:ea typeface="Code Pro"/>
                <a:cs typeface="Code Pro"/>
                <a:sym typeface="Code Pro"/>
              </a:rPr>
              <a:t>print("Updated Student Info:", student_info)</a:t>
            </a:r>
          </a:p>
          <a:p>
            <a:pPr algn="l">
              <a:lnSpc>
                <a:spcPts val="2440"/>
              </a:lnSpc>
            </a:pPr>
            <a:endParaRPr lang="en-US" sz="1743">
              <a:solidFill>
                <a:srgbClr val="000000"/>
              </a:solidFill>
              <a:latin typeface="Code Pro"/>
              <a:ea typeface="Code Pro"/>
              <a:cs typeface="Code Pro"/>
              <a:sym typeface="Code Pro"/>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23.13 Big O notation</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831035" y="5494651"/>
            <a:ext cx="5589761" cy="4018940"/>
            <a:chOff x="0" y="0"/>
            <a:chExt cx="2160137" cy="1553100"/>
          </a:xfrm>
        </p:grpSpPr>
        <p:sp>
          <p:nvSpPr>
            <p:cNvPr id="7" name="Freeform 7"/>
            <p:cNvSpPr/>
            <p:nvPr/>
          </p:nvSpPr>
          <p:spPr>
            <a:xfrm>
              <a:off x="0" y="0"/>
              <a:ext cx="2160137" cy="1553100"/>
            </a:xfrm>
            <a:custGeom>
              <a:avLst/>
              <a:gdLst/>
              <a:ahLst/>
              <a:cxnLst/>
              <a:rect l="l" t="t" r="r" b="b"/>
              <a:pathLst>
                <a:path w="2160137" h="1553100">
                  <a:moveTo>
                    <a:pt x="0" y="0"/>
                  </a:moveTo>
                  <a:lnTo>
                    <a:pt x="2160137" y="0"/>
                  </a:lnTo>
                  <a:lnTo>
                    <a:pt x="2160137" y="1553100"/>
                  </a:lnTo>
                  <a:lnTo>
                    <a:pt x="0" y="1553100"/>
                  </a:lnTo>
                  <a:close/>
                </a:path>
              </a:pathLst>
            </a:custGeom>
            <a:solidFill>
              <a:srgbClr val="F4F2F2"/>
            </a:solidFill>
          </p:spPr>
          <p:txBody>
            <a:bodyPr/>
            <a:lstStyle/>
            <a:p>
              <a:endParaRPr lang="en-PH"/>
            </a:p>
          </p:txBody>
        </p:sp>
        <p:sp>
          <p:nvSpPr>
            <p:cNvPr id="8" name="TextBox 8"/>
            <p:cNvSpPr txBox="1"/>
            <p:nvPr/>
          </p:nvSpPr>
          <p:spPr>
            <a:xfrm>
              <a:off x="0" y="-28575"/>
              <a:ext cx="2160137" cy="1581675"/>
            </a:xfrm>
            <a:prstGeom prst="rect">
              <a:avLst/>
            </a:prstGeom>
          </p:spPr>
          <p:txBody>
            <a:bodyPr lIns="50800" tIns="50800" rIns="50800" bIns="50800" rtlCol="0" anchor="ctr"/>
            <a:lstStyle/>
            <a:p>
              <a:pPr algn="ctr">
                <a:lnSpc>
                  <a:spcPts val="2595"/>
                </a:lnSpc>
              </a:pPr>
              <a:endParaRPr/>
            </a:p>
          </p:txBody>
        </p:sp>
      </p:grpSp>
      <p:graphicFrame>
        <p:nvGraphicFramePr>
          <p:cNvPr id="9" name="Table 9"/>
          <p:cNvGraphicFramePr>
            <a:graphicFrameLocks noGrp="1"/>
          </p:cNvGraphicFramePr>
          <p:nvPr/>
        </p:nvGraphicFramePr>
        <p:xfrm>
          <a:off x="2371051" y="4704042"/>
          <a:ext cx="2575290" cy="356407"/>
        </p:xfrm>
        <a:graphic>
          <a:graphicData uri="http://schemas.openxmlformats.org/drawingml/2006/table">
            <a:tbl>
              <a:tblPr/>
              <a:tblGrid>
                <a:gridCol w="429215">
                  <a:extLst>
                    <a:ext uri="{9D8B030D-6E8A-4147-A177-3AD203B41FA5}">
                      <a16:colId xmlns:a16="http://schemas.microsoft.com/office/drawing/2014/main" val="20000"/>
                    </a:ext>
                  </a:extLst>
                </a:gridCol>
                <a:gridCol w="429215">
                  <a:extLst>
                    <a:ext uri="{9D8B030D-6E8A-4147-A177-3AD203B41FA5}">
                      <a16:colId xmlns:a16="http://schemas.microsoft.com/office/drawing/2014/main" val="20001"/>
                    </a:ext>
                  </a:extLst>
                </a:gridCol>
                <a:gridCol w="429215">
                  <a:extLst>
                    <a:ext uri="{9D8B030D-6E8A-4147-A177-3AD203B41FA5}">
                      <a16:colId xmlns:a16="http://schemas.microsoft.com/office/drawing/2014/main" val="20002"/>
                    </a:ext>
                  </a:extLst>
                </a:gridCol>
                <a:gridCol w="429215">
                  <a:extLst>
                    <a:ext uri="{9D8B030D-6E8A-4147-A177-3AD203B41FA5}">
                      <a16:colId xmlns:a16="http://schemas.microsoft.com/office/drawing/2014/main" val="20003"/>
                    </a:ext>
                  </a:extLst>
                </a:gridCol>
                <a:gridCol w="429215">
                  <a:extLst>
                    <a:ext uri="{9D8B030D-6E8A-4147-A177-3AD203B41FA5}">
                      <a16:colId xmlns:a16="http://schemas.microsoft.com/office/drawing/2014/main" val="20004"/>
                    </a:ext>
                  </a:extLst>
                </a:gridCol>
                <a:gridCol w="429215">
                  <a:extLst>
                    <a:ext uri="{9D8B030D-6E8A-4147-A177-3AD203B41FA5}">
                      <a16:colId xmlns:a16="http://schemas.microsoft.com/office/drawing/2014/main" val="20005"/>
                    </a:ext>
                  </a:extLst>
                </a:gridCol>
              </a:tblGrid>
              <a:tr h="356407">
                <a:tc>
                  <a:txBody>
                    <a:bodyPr/>
                    <a:lstStyle/>
                    <a:p>
                      <a:pPr algn="ctr">
                        <a:lnSpc>
                          <a:spcPts val="2078"/>
                        </a:lnSpc>
                        <a:defRPr/>
                      </a:pPr>
                      <a:r>
                        <a:rPr lang="en-US" sz="1484" b="1">
                          <a:solidFill>
                            <a:srgbClr val="000000"/>
                          </a:solidFill>
                          <a:latin typeface="Open Sans Bold"/>
                          <a:ea typeface="Open Sans Bold"/>
                          <a:cs typeface="Open Sans Bold"/>
                          <a:sym typeface="Open Sans Bold"/>
                        </a:rPr>
                        <a:t>3</a:t>
                      </a:r>
                      <a:endParaRPr lang="en-US" sz="1100"/>
                    </a:p>
                  </a:txBody>
                  <a:tcPr marL="108785" marR="108785" marT="108785" marB="10878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8"/>
                        </a:lnSpc>
                        <a:defRPr/>
                      </a:pPr>
                      <a:r>
                        <a:rPr lang="en-US" sz="1484" b="1">
                          <a:solidFill>
                            <a:srgbClr val="000000"/>
                          </a:solidFill>
                          <a:latin typeface="Open Sans Bold"/>
                          <a:ea typeface="Open Sans Bold"/>
                          <a:cs typeface="Open Sans Bold"/>
                          <a:sym typeface="Open Sans Bold"/>
                        </a:rPr>
                        <a:t>5</a:t>
                      </a:r>
                      <a:endParaRPr lang="en-US" sz="1100"/>
                    </a:p>
                  </a:txBody>
                  <a:tcPr marL="108785" marR="108785" marT="108785" marB="10878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8"/>
                        </a:lnSpc>
                        <a:defRPr/>
                      </a:pPr>
                      <a:r>
                        <a:rPr lang="en-US" sz="1484" b="1">
                          <a:solidFill>
                            <a:srgbClr val="000000"/>
                          </a:solidFill>
                          <a:latin typeface="Open Sans Bold"/>
                          <a:ea typeface="Open Sans Bold"/>
                          <a:cs typeface="Open Sans Bold"/>
                          <a:sym typeface="Open Sans Bold"/>
                        </a:rPr>
                        <a:t>2</a:t>
                      </a:r>
                      <a:endParaRPr lang="en-US" sz="1100"/>
                    </a:p>
                  </a:txBody>
                  <a:tcPr marL="108785" marR="108785" marT="108785" marB="10878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8"/>
                        </a:lnSpc>
                        <a:defRPr/>
                      </a:pPr>
                      <a:r>
                        <a:rPr lang="en-US" sz="1484" b="1">
                          <a:solidFill>
                            <a:srgbClr val="000000"/>
                          </a:solidFill>
                          <a:latin typeface="Open Sans Bold"/>
                          <a:ea typeface="Open Sans Bold"/>
                          <a:cs typeface="Open Sans Bold"/>
                          <a:sym typeface="Open Sans Bold"/>
                        </a:rPr>
                        <a:t>8</a:t>
                      </a:r>
                      <a:endParaRPr lang="en-US" sz="1100"/>
                    </a:p>
                  </a:txBody>
                  <a:tcPr marL="108785" marR="108785" marT="108785" marB="10878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8"/>
                        </a:lnSpc>
                        <a:defRPr/>
                      </a:pPr>
                      <a:r>
                        <a:rPr lang="en-US" sz="1484" b="1">
                          <a:solidFill>
                            <a:srgbClr val="000000"/>
                          </a:solidFill>
                          <a:latin typeface="Open Sans Bold"/>
                          <a:ea typeface="Open Sans Bold"/>
                          <a:cs typeface="Open Sans Bold"/>
                          <a:sym typeface="Open Sans Bold"/>
                        </a:rPr>
                        <a:t>9</a:t>
                      </a:r>
                      <a:endParaRPr lang="en-US" sz="1100"/>
                    </a:p>
                  </a:txBody>
                  <a:tcPr marL="108785" marR="108785" marT="108785" marB="10878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078"/>
                        </a:lnSpc>
                        <a:defRPr/>
                      </a:pPr>
                      <a:r>
                        <a:rPr lang="en-US" sz="1484" b="1">
                          <a:solidFill>
                            <a:srgbClr val="000000"/>
                          </a:solidFill>
                          <a:latin typeface="Open Sans Bold"/>
                          <a:ea typeface="Open Sans Bold"/>
                          <a:cs typeface="Open Sans Bold"/>
                          <a:sym typeface="Open Sans Bold"/>
                        </a:rPr>
                        <a:t>1</a:t>
                      </a:r>
                      <a:endParaRPr lang="en-US" sz="1100"/>
                    </a:p>
                  </a:txBody>
                  <a:tcPr marL="108785" marR="108785" marT="108785" marB="10878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10" name="Group 10"/>
          <p:cNvGrpSpPr/>
          <p:nvPr/>
        </p:nvGrpSpPr>
        <p:grpSpPr>
          <a:xfrm>
            <a:off x="10279072" y="5470559"/>
            <a:ext cx="5882342" cy="4043032"/>
            <a:chOff x="0" y="0"/>
            <a:chExt cx="1576760" cy="1083733"/>
          </a:xfrm>
        </p:grpSpPr>
        <p:sp>
          <p:nvSpPr>
            <p:cNvPr id="11" name="Freeform 11"/>
            <p:cNvSpPr/>
            <p:nvPr/>
          </p:nvSpPr>
          <p:spPr>
            <a:xfrm>
              <a:off x="0" y="0"/>
              <a:ext cx="1576760" cy="1083733"/>
            </a:xfrm>
            <a:custGeom>
              <a:avLst/>
              <a:gdLst/>
              <a:ahLst/>
              <a:cxnLst/>
              <a:rect l="l" t="t" r="r" b="b"/>
              <a:pathLst>
                <a:path w="1576760" h="1083733">
                  <a:moveTo>
                    <a:pt x="67123" y="0"/>
                  </a:moveTo>
                  <a:lnTo>
                    <a:pt x="1509637" y="0"/>
                  </a:lnTo>
                  <a:cubicBezTo>
                    <a:pt x="1546708" y="0"/>
                    <a:pt x="1576760" y="30052"/>
                    <a:pt x="1576760" y="67123"/>
                  </a:cubicBezTo>
                  <a:lnTo>
                    <a:pt x="1576760" y="1016611"/>
                  </a:lnTo>
                  <a:cubicBezTo>
                    <a:pt x="1576760" y="1034413"/>
                    <a:pt x="1569688" y="1051486"/>
                    <a:pt x="1557100" y="1064074"/>
                  </a:cubicBezTo>
                  <a:cubicBezTo>
                    <a:pt x="1544512" y="1076662"/>
                    <a:pt x="1527439" y="1083733"/>
                    <a:pt x="1509637" y="1083733"/>
                  </a:cubicBezTo>
                  <a:lnTo>
                    <a:pt x="67123" y="1083733"/>
                  </a:lnTo>
                  <a:cubicBezTo>
                    <a:pt x="30052" y="1083733"/>
                    <a:pt x="0" y="1053682"/>
                    <a:pt x="0" y="1016611"/>
                  </a:cubicBezTo>
                  <a:lnTo>
                    <a:pt x="0" y="67123"/>
                  </a:lnTo>
                  <a:cubicBezTo>
                    <a:pt x="0" y="49321"/>
                    <a:pt x="7072" y="32248"/>
                    <a:pt x="19660" y="19660"/>
                  </a:cubicBezTo>
                  <a:cubicBezTo>
                    <a:pt x="32248" y="7072"/>
                    <a:pt x="49321" y="0"/>
                    <a:pt x="67123" y="0"/>
                  </a:cubicBezTo>
                  <a:close/>
                </a:path>
              </a:pathLst>
            </a:custGeom>
            <a:solidFill>
              <a:srgbClr val="FFDE59"/>
            </a:solidFill>
          </p:spPr>
          <p:txBody>
            <a:bodyPr/>
            <a:lstStyle/>
            <a:p>
              <a:endParaRPr lang="en-PH"/>
            </a:p>
          </p:txBody>
        </p:sp>
        <p:sp>
          <p:nvSpPr>
            <p:cNvPr id="12" name="TextBox 12"/>
            <p:cNvSpPr txBox="1"/>
            <p:nvPr/>
          </p:nvSpPr>
          <p:spPr>
            <a:xfrm>
              <a:off x="0" y="-28575"/>
              <a:ext cx="1576760" cy="1112308"/>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0279072" y="4519532"/>
            <a:ext cx="5882342" cy="1132229"/>
            <a:chOff x="0" y="0"/>
            <a:chExt cx="1576760" cy="303494"/>
          </a:xfrm>
        </p:grpSpPr>
        <p:sp>
          <p:nvSpPr>
            <p:cNvPr id="14" name="Freeform 14"/>
            <p:cNvSpPr/>
            <p:nvPr/>
          </p:nvSpPr>
          <p:spPr>
            <a:xfrm>
              <a:off x="0" y="0"/>
              <a:ext cx="1576760" cy="303494"/>
            </a:xfrm>
            <a:custGeom>
              <a:avLst/>
              <a:gdLst/>
              <a:ahLst/>
              <a:cxnLst/>
              <a:rect l="l" t="t" r="r" b="b"/>
              <a:pathLst>
                <a:path w="1576760" h="303494">
                  <a:moveTo>
                    <a:pt x="67123" y="0"/>
                  </a:moveTo>
                  <a:lnTo>
                    <a:pt x="1509637" y="0"/>
                  </a:lnTo>
                  <a:cubicBezTo>
                    <a:pt x="1546708" y="0"/>
                    <a:pt x="1576760" y="30052"/>
                    <a:pt x="1576760" y="67123"/>
                  </a:cubicBezTo>
                  <a:lnTo>
                    <a:pt x="1576760" y="236371"/>
                  </a:lnTo>
                  <a:cubicBezTo>
                    <a:pt x="1576760" y="254173"/>
                    <a:pt x="1569688" y="271246"/>
                    <a:pt x="1557100" y="283834"/>
                  </a:cubicBezTo>
                  <a:cubicBezTo>
                    <a:pt x="1544512" y="296422"/>
                    <a:pt x="1527439" y="303494"/>
                    <a:pt x="1509637" y="303494"/>
                  </a:cubicBezTo>
                  <a:lnTo>
                    <a:pt x="67123" y="303494"/>
                  </a:lnTo>
                  <a:cubicBezTo>
                    <a:pt x="49321" y="303494"/>
                    <a:pt x="32248" y="296422"/>
                    <a:pt x="19660" y="283834"/>
                  </a:cubicBezTo>
                  <a:cubicBezTo>
                    <a:pt x="7072" y="271246"/>
                    <a:pt x="0" y="254173"/>
                    <a:pt x="0" y="236371"/>
                  </a:cubicBezTo>
                  <a:lnTo>
                    <a:pt x="0" y="67123"/>
                  </a:lnTo>
                  <a:cubicBezTo>
                    <a:pt x="0" y="49321"/>
                    <a:pt x="7072" y="32248"/>
                    <a:pt x="19660" y="19660"/>
                  </a:cubicBezTo>
                  <a:cubicBezTo>
                    <a:pt x="32248" y="7072"/>
                    <a:pt x="49321" y="0"/>
                    <a:pt x="67123" y="0"/>
                  </a:cubicBezTo>
                  <a:close/>
                </a:path>
              </a:pathLst>
            </a:custGeom>
            <a:solidFill>
              <a:srgbClr val="5E17EB"/>
            </a:solidFill>
          </p:spPr>
          <p:txBody>
            <a:bodyPr/>
            <a:lstStyle/>
            <a:p>
              <a:endParaRPr lang="en-PH"/>
            </a:p>
          </p:txBody>
        </p:sp>
        <p:sp>
          <p:nvSpPr>
            <p:cNvPr id="15" name="TextBox 15"/>
            <p:cNvSpPr txBox="1"/>
            <p:nvPr/>
          </p:nvSpPr>
          <p:spPr>
            <a:xfrm>
              <a:off x="0" y="-28575"/>
              <a:ext cx="1576760" cy="332069"/>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246002" y="1174258"/>
            <a:ext cx="17210062"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Big O notation is a way to express the upper bound complexity of an algorithm in terms of its </a:t>
            </a:r>
            <a:r>
              <a:rPr lang="en-US" sz="3000" b="1">
                <a:solidFill>
                  <a:srgbClr val="000000"/>
                </a:solidFill>
                <a:latin typeface="Open Sans Bold"/>
                <a:ea typeface="Open Sans Bold"/>
                <a:cs typeface="Open Sans Bold"/>
                <a:sym typeface="Open Sans Bold"/>
              </a:rPr>
              <a:t>input size</a:t>
            </a:r>
            <a:r>
              <a:rPr lang="en-US" sz="3000">
                <a:solidFill>
                  <a:srgbClr val="000000"/>
                </a:solidFill>
                <a:latin typeface="Open Sans"/>
                <a:ea typeface="Open Sans"/>
                <a:cs typeface="Open Sans"/>
                <a:sym typeface="Open Sans"/>
              </a:rPr>
              <a:t>, simplifying the comparison of algorithmic efficiency.</a:t>
            </a:r>
          </a:p>
        </p:txBody>
      </p:sp>
      <p:sp>
        <p:nvSpPr>
          <p:cNvPr id="17" name="TextBox 17"/>
          <p:cNvSpPr txBox="1"/>
          <p:nvPr/>
        </p:nvSpPr>
        <p:spPr>
          <a:xfrm>
            <a:off x="2037869" y="5534540"/>
            <a:ext cx="4644474" cy="3867346"/>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my_list = [3,5,2,8,9,1]</a:t>
            </a:r>
          </a:p>
          <a:p>
            <a:pPr algn="l">
              <a:lnSpc>
                <a:spcPts val="2380"/>
              </a:lnSpc>
            </a:pPr>
            <a:r>
              <a:rPr lang="en-US" sz="1700">
                <a:solidFill>
                  <a:srgbClr val="000000"/>
                </a:solidFill>
                <a:latin typeface="Code Pro"/>
                <a:ea typeface="Code Pro"/>
                <a:cs typeface="Code Pro"/>
                <a:sym typeface="Code Pro"/>
              </a:rPr>
              <a:t>target = 9</a:t>
            </a:r>
          </a:p>
          <a:p>
            <a:pPr algn="l">
              <a:lnSpc>
                <a:spcPts val="2380"/>
              </a:lnSpc>
            </a:pPr>
            <a:r>
              <a:rPr lang="en-US" sz="1700">
                <a:solidFill>
                  <a:srgbClr val="000000"/>
                </a:solidFill>
                <a:latin typeface="Code Pro"/>
                <a:ea typeface="Code Pro"/>
                <a:cs typeface="Code Pro"/>
                <a:sym typeface="Code Pro"/>
              </a:rPr>
              <a:t>Found = </a:t>
            </a:r>
            <a:r>
              <a:rPr lang="en-US" sz="1700" b="1">
                <a:solidFill>
                  <a:srgbClr val="FF1495"/>
                </a:solidFill>
                <a:latin typeface="Code Pro Bold"/>
                <a:ea typeface="Code Pro Bold"/>
                <a:cs typeface="Code Pro Bold"/>
                <a:sym typeface="Code Pro Bold"/>
              </a:rPr>
              <a:t>False</a:t>
            </a:r>
            <a:r>
              <a:rPr lang="en-US" sz="1700">
                <a:solidFill>
                  <a:srgbClr val="000000"/>
                </a:solidFill>
                <a:latin typeface="Code Pro"/>
                <a:ea typeface="Code Pro"/>
                <a:cs typeface="Code Pro"/>
                <a:sym typeface="Code Pro"/>
              </a:rPr>
              <a:t> </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b="1">
                <a:solidFill>
                  <a:srgbClr val="642EC7"/>
                </a:solidFill>
                <a:latin typeface="Code Pro Bold"/>
                <a:ea typeface="Code Pro Bold"/>
                <a:cs typeface="Code Pro Bold"/>
                <a:sym typeface="Code Pro Bold"/>
              </a:rPr>
              <a:t>for</a:t>
            </a:r>
            <a:r>
              <a:rPr lang="en-US" sz="1700">
                <a:solidFill>
                  <a:srgbClr val="000000"/>
                </a:solidFill>
                <a:latin typeface="Code Pro"/>
                <a:ea typeface="Code Pro"/>
                <a:cs typeface="Code Pro"/>
                <a:sym typeface="Code Pro"/>
              </a:rPr>
              <a:t> i in </a:t>
            </a:r>
            <a:r>
              <a:rPr lang="en-US" sz="1700" b="1">
                <a:solidFill>
                  <a:srgbClr val="642EC7"/>
                </a:solidFill>
                <a:latin typeface="Code Pro Bold"/>
                <a:ea typeface="Code Pro Bold"/>
                <a:cs typeface="Code Pro Bold"/>
                <a:sym typeface="Code Pro Bold"/>
              </a:rPr>
              <a:t>range</a:t>
            </a:r>
            <a:r>
              <a:rPr lang="en-US" sz="1700">
                <a:solidFill>
                  <a:srgbClr val="000000"/>
                </a:solidFill>
                <a:latin typeface="Code Pro"/>
                <a:ea typeface="Code Pro"/>
                <a:cs typeface="Code Pro"/>
                <a:sym typeface="Code Pro"/>
              </a:rPr>
              <a:t>(len(my_list)): </a:t>
            </a:r>
          </a:p>
          <a:p>
            <a:pPr algn="l">
              <a:lnSpc>
                <a:spcPts val="2380"/>
              </a:lnSpc>
            </a:pPr>
            <a:r>
              <a:rPr lang="en-US" sz="1700">
                <a:solidFill>
                  <a:srgbClr val="000000"/>
                </a:solidFill>
                <a:latin typeface="Code Pro"/>
                <a:ea typeface="Code Pro"/>
                <a:cs typeface="Code Pro"/>
                <a:sym typeface="Code Pro"/>
              </a:rPr>
              <a:t>      if my_list[i] == target:</a:t>
            </a:r>
          </a:p>
          <a:p>
            <a:pPr algn="l">
              <a:lnSpc>
                <a:spcPts val="2380"/>
              </a:lnSpc>
            </a:pPr>
            <a:r>
              <a:rPr lang="en-US" sz="1700">
                <a:solidFill>
                  <a:srgbClr val="000000"/>
                </a:solidFill>
                <a:latin typeface="Code Pro"/>
                <a:ea typeface="Code Pro"/>
                <a:cs typeface="Code Pro"/>
                <a:sym typeface="Code Pro"/>
              </a:rPr>
              <a:t>             Found = </a:t>
            </a:r>
            <a:r>
              <a:rPr lang="en-US" sz="1700" b="1">
                <a:solidFill>
                  <a:srgbClr val="FF1495"/>
                </a:solidFill>
                <a:latin typeface="Code Pro Bold"/>
                <a:ea typeface="Code Pro Bold"/>
                <a:cs typeface="Code Pro Bold"/>
                <a:sym typeface="Code Pro Bold"/>
              </a:rPr>
              <a:t>True</a:t>
            </a:r>
          </a:p>
          <a:p>
            <a:pPr algn="l">
              <a:lnSpc>
                <a:spcPts val="2380"/>
              </a:lnSpc>
            </a:pPr>
            <a:r>
              <a:rPr lang="en-US" sz="1700">
                <a:solidFill>
                  <a:srgbClr val="000000"/>
                </a:solidFill>
                <a:latin typeface="Code Pro"/>
                <a:ea typeface="Code Pro"/>
                <a:cs typeface="Code Pro"/>
                <a:sym typeface="Code Pro"/>
              </a:rPr>
              <a:t>             </a:t>
            </a:r>
            <a:r>
              <a:rPr lang="en-US" sz="1700" b="1">
                <a:solidFill>
                  <a:srgbClr val="642EC7"/>
                </a:solidFill>
                <a:latin typeface="Code Pro Bold"/>
                <a:ea typeface="Code Pro Bold"/>
                <a:cs typeface="Code Pro Bold"/>
                <a:sym typeface="Code Pro Bold"/>
              </a:rPr>
              <a:t>break</a:t>
            </a:r>
          </a:p>
          <a:p>
            <a:pPr algn="l">
              <a:lnSpc>
                <a:spcPts val="2380"/>
              </a:lnSpc>
            </a:pPr>
            <a:endParaRPr lang="en-US" sz="1700" b="1">
              <a:solidFill>
                <a:srgbClr val="642EC7"/>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if Found: </a:t>
            </a:r>
          </a:p>
          <a:p>
            <a:pPr algn="l">
              <a:lnSpc>
                <a:spcPts val="2380"/>
              </a:lnSpc>
            </a:pPr>
            <a:r>
              <a:rPr lang="en-US" sz="1700">
                <a:solidFill>
                  <a:srgbClr val="000000"/>
                </a:solidFill>
                <a:latin typeface="Code Pro"/>
                <a:ea typeface="Code Pro"/>
                <a:cs typeface="Code Pro"/>
                <a:sym typeface="Code Pro"/>
              </a:rPr>
              <a:t>     print(“Target found”)</a:t>
            </a:r>
          </a:p>
          <a:p>
            <a:pPr algn="l">
              <a:lnSpc>
                <a:spcPts val="2380"/>
              </a:lnSpc>
            </a:pPr>
            <a:r>
              <a:rPr lang="en-US" sz="1700">
                <a:solidFill>
                  <a:srgbClr val="000000"/>
                </a:solidFill>
                <a:latin typeface="Code Pro"/>
                <a:ea typeface="Code Pro"/>
                <a:cs typeface="Code Pro"/>
                <a:sym typeface="Code Pro"/>
              </a:rPr>
              <a:t>else: </a:t>
            </a:r>
          </a:p>
          <a:p>
            <a:pPr algn="l">
              <a:lnSpc>
                <a:spcPts val="2380"/>
              </a:lnSpc>
            </a:pPr>
            <a:r>
              <a:rPr lang="en-US" sz="1700">
                <a:solidFill>
                  <a:srgbClr val="000000"/>
                </a:solidFill>
                <a:latin typeface="Code Pro"/>
                <a:ea typeface="Code Pro"/>
                <a:cs typeface="Code Pro"/>
                <a:sym typeface="Code Pro"/>
              </a:rPr>
              <a:t>     print(“Target not found”)</a:t>
            </a:r>
          </a:p>
        </p:txBody>
      </p:sp>
      <p:sp>
        <p:nvSpPr>
          <p:cNvPr id="18" name="TextBox 18"/>
          <p:cNvSpPr txBox="1"/>
          <p:nvPr/>
        </p:nvSpPr>
        <p:spPr>
          <a:xfrm>
            <a:off x="2371051" y="4363095"/>
            <a:ext cx="946027" cy="280135"/>
          </a:xfrm>
          <a:prstGeom prst="rect">
            <a:avLst/>
          </a:prstGeom>
        </p:spPr>
        <p:txBody>
          <a:bodyPr lIns="0" tIns="0" rIns="0" bIns="0" rtlCol="0" anchor="t">
            <a:spAutoFit/>
          </a:bodyPr>
          <a:lstStyle/>
          <a:p>
            <a:pPr algn="l">
              <a:lnSpc>
                <a:spcPts val="2398"/>
              </a:lnSpc>
              <a:spcBef>
                <a:spcPct val="0"/>
              </a:spcBef>
            </a:pPr>
            <a:r>
              <a:rPr lang="en-US" sz="1713">
                <a:solidFill>
                  <a:srgbClr val="000000"/>
                </a:solidFill>
                <a:latin typeface="Open Sans"/>
                <a:ea typeface="Open Sans"/>
                <a:cs typeface="Open Sans"/>
                <a:sym typeface="Open Sans"/>
              </a:rPr>
              <a:t>my_list:</a:t>
            </a:r>
          </a:p>
        </p:txBody>
      </p:sp>
      <p:sp>
        <p:nvSpPr>
          <p:cNvPr id="19" name="TextBox 19"/>
          <p:cNvSpPr txBox="1"/>
          <p:nvPr/>
        </p:nvSpPr>
        <p:spPr>
          <a:xfrm>
            <a:off x="11514870" y="4851585"/>
            <a:ext cx="3410746" cy="420496"/>
          </a:xfrm>
          <a:prstGeom prst="rect">
            <a:avLst/>
          </a:prstGeom>
        </p:spPr>
        <p:txBody>
          <a:bodyPr lIns="0" tIns="0" rIns="0" bIns="0" rtlCol="0" anchor="t">
            <a:spAutoFit/>
          </a:bodyPr>
          <a:lstStyle/>
          <a:p>
            <a:pPr algn="ctr">
              <a:lnSpc>
                <a:spcPts val="3469"/>
              </a:lnSpc>
              <a:spcBef>
                <a:spcPct val="0"/>
              </a:spcBef>
            </a:pPr>
            <a:r>
              <a:rPr lang="en-US" sz="2478" b="1">
                <a:solidFill>
                  <a:srgbClr val="FFFFFF"/>
                </a:solidFill>
                <a:latin typeface="Open Sans Bold"/>
                <a:ea typeface="Open Sans Bold"/>
                <a:cs typeface="Open Sans Bold"/>
                <a:sym typeface="Open Sans Bold"/>
              </a:rPr>
              <a:t>Complexity = O(N)</a:t>
            </a:r>
          </a:p>
        </p:txBody>
      </p:sp>
      <p:sp>
        <p:nvSpPr>
          <p:cNvPr id="20" name="TextBox 20"/>
          <p:cNvSpPr txBox="1"/>
          <p:nvPr/>
        </p:nvSpPr>
        <p:spPr>
          <a:xfrm>
            <a:off x="10555526" y="5920350"/>
            <a:ext cx="5257232" cy="2604052"/>
          </a:xfrm>
          <a:prstGeom prst="rect">
            <a:avLst/>
          </a:prstGeom>
        </p:spPr>
        <p:txBody>
          <a:bodyPr lIns="0" tIns="0" rIns="0" bIns="0" rtlCol="0" anchor="t">
            <a:spAutoFit/>
          </a:bodyPr>
          <a:lstStyle/>
          <a:p>
            <a:pPr algn="ctr">
              <a:lnSpc>
                <a:spcPts val="3469"/>
              </a:lnSpc>
              <a:spcBef>
                <a:spcPct val="0"/>
              </a:spcBef>
            </a:pPr>
            <a:r>
              <a:rPr lang="en-US" sz="2478" b="1">
                <a:solidFill>
                  <a:srgbClr val="000000"/>
                </a:solidFill>
                <a:latin typeface="Open Sans Bold"/>
                <a:ea typeface="Open Sans Bold"/>
                <a:cs typeface="Open Sans Bold"/>
                <a:sym typeface="Open Sans Bold"/>
              </a:rPr>
              <a:t>Linear search is O(N) because the time it takes to find an element in a list grows linearly with the size of the list, as it may require checking each element sequentially.</a:t>
            </a:r>
          </a:p>
        </p:txBody>
      </p:sp>
      <p:sp>
        <p:nvSpPr>
          <p:cNvPr id="21" name="TextBox 21"/>
          <p:cNvSpPr txBox="1"/>
          <p:nvPr/>
        </p:nvSpPr>
        <p:spPr>
          <a:xfrm>
            <a:off x="5140143" y="3286764"/>
            <a:ext cx="6883393" cy="918442"/>
          </a:xfrm>
          <a:prstGeom prst="rect">
            <a:avLst/>
          </a:prstGeom>
        </p:spPr>
        <p:txBody>
          <a:bodyPr lIns="0" tIns="0" rIns="0" bIns="0" rtlCol="0" anchor="t">
            <a:spAutoFit/>
          </a:bodyPr>
          <a:lstStyle/>
          <a:p>
            <a:pPr algn="ctr">
              <a:lnSpc>
                <a:spcPts val="6853"/>
              </a:lnSpc>
            </a:pPr>
            <a:r>
              <a:rPr lang="en-US" sz="6853" b="1">
                <a:solidFill>
                  <a:srgbClr val="5E17EB"/>
                </a:solidFill>
                <a:latin typeface="Big Shoulders Display Bold"/>
                <a:ea typeface="Big Shoulders Display Bold"/>
                <a:cs typeface="Big Shoulders Display Bold"/>
                <a:sym typeface="Big Shoulders Display Bold"/>
              </a:rPr>
              <a:t>LINEAR SEARCH</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23.13 Big O notation</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839358" y="5027452"/>
          <a:ext cx="442577" cy="2006718"/>
        </p:xfrm>
        <a:graphic>
          <a:graphicData uri="http://schemas.openxmlformats.org/drawingml/2006/table">
            <a:tbl>
              <a:tblPr/>
              <a:tblGrid>
                <a:gridCol w="277436">
                  <a:extLst>
                    <a:ext uri="{9D8B030D-6E8A-4147-A177-3AD203B41FA5}">
                      <a16:colId xmlns:a16="http://schemas.microsoft.com/office/drawing/2014/main" val="20000"/>
                    </a:ext>
                  </a:extLst>
                </a:gridCol>
              </a:tblGrid>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45</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32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78</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12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99</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7" name="Group 7"/>
          <p:cNvGrpSpPr/>
          <p:nvPr/>
        </p:nvGrpSpPr>
        <p:grpSpPr>
          <a:xfrm>
            <a:off x="1596611" y="6306411"/>
            <a:ext cx="1058787" cy="1058787"/>
            <a:chOff x="0" y="0"/>
            <a:chExt cx="812800" cy="812800"/>
          </a:xfrm>
        </p:grpSpPr>
        <p:sp>
          <p:nvSpPr>
            <p:cNvPr id="8" name="Freeform 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9" name="TextBox 9"/>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2684621" y="5027452"/>
          <a:ext cx="446435" cy="2006718"/>
        </p:xfrm>
        <a:graphic>
          <a:graphicData uri="http://schemas.openxmlformats.org/drawingml/2006/table">
            <a:tbl>
              <a:tblPr/>
              <a:tblGrid>
                <a:gridCol w="277436">
                  <a:extLst>
                    <a:ext uri="{9D8B030D-6E8A-4147-A177-3AD203B41FA5}">
                      <a16:colId xmlns:a16="http://schemas.microsoft.com/office/drawing/2014/main" val="20000"/>
                    </a:ext>
                  </a:extLst>
                </a:gridCol>
              </a:tblGrid>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32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45</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78</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12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99</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11" name="Group 11"/>
          <p:cNvGrpSpPr/>
          <p:nvPr/>
        </p:nvGrpSpPr>
        <p:grpSpPr>
          <a:xfrm>
            <a:off x="3485512" y="6306411"/>
            <a:ext cx="1058787" cy="1058787"/>
            <a:chOff x="0" y="0"/>
            <a:chExt cx="812800" cy="812800"/>
          </a:xfrm>
        </p:grpSpPr>
        <p:sp>
          <p:nvSpPr>
            <p:cNvPr id="12" name="Freeform 12"/>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13" name="TextBox 13"/>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graphicFrame>
        <p:nvGraphicFramePr>
          <p:cNvPr id="14" name="Table 14"/>
          <p:cNvGraphicFramePr>
            <a:graphicFrameLocks noGrp="1"/>
          </p:cNvGraphicFramePr>
          <p:nvPr/>
        </p:nvGraphicFramePr>
        <p:xfrm>
          <a:off x="4708122" y="5027452"/>
          <a:ext cx="441541" cy="2006718"/>
        </p:xfrm>
        <a:graphic>
          <a:graphicData uri="http://schemas.openxmlformats.org/drawingml/2006/table">
            <a:tbl>
              <a:tblPr/>
              <a:tblGrid>
                <a:gridCol w="277436">
                  <a:extLst>
                    <a:ext uri="{9D8B030D-6E8A-4147-A177-3AD203B41FA5}">
                      <a16:colId xmlns:a16="http://schemas.microsoft.com/office/drawing/2014/main" val="20000"/>
                    </a:ext>
                  </a:extLst>
                </a:gridCol>
              </a:tblGrid>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32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45</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78</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12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99</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15" name="Group 15"/>
          <p:cNvGrpSpPr/>
          <p:nvPr/>
        </p:nvGrpSpPr>
        <p:grpSpPr>
          <a:xfrm>
            <a:off x="5539419" y="6306411"/>
            <a:ext cx="1058787" cy="1058787"/>
            <a:chOff x="0" y="0"/>
            <a:chExt cx="812800" cy="812800"/>
          </a:xfrm>
        </p:grpSpPr>
        <p:sp>
          <p:nvSpPr>
            <p:cNvPr id="16" name="Freeform 1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17" name="TextBox 17"/>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graphicFrame>
        <p:nvGraphicFramePr>
          <p:cNvPr id="18" name="Table 18"/>
          <p:cNvGraphicFramePr>
            <a:graphicFrameLocks noGrp="1"/>
          </p:cNvGraphicFramePr>
          <p:nvPr/>
        </p:nvGraphicFramePr>
        <p:xfrm>
          <a:off x="6724224" y="5027452"/>
          <a:ext cx="444162" cy="2006718"/>
        </p:xfrm>
        <a:graphic>
          <a:graphicData uri="http://schemas.openxmlformats.org/drawingml/2006/table">
            <a:tbl>
              <a:tblPr/>
              <a:tblGrid>
                <a:gridCol w="277436">
                  <a:extLst>
                    <a:ext uri="{9D8B030D-6E8A-4147-A177-3AD203B41FA5}">
                      <a16:colId xmlns:a16="http://schemas.microsoft.com/office/drawing/2014/main" val="20000"/>
                    </a:ext>
                  </a:extLst>
                </a:gridCol>
              </a:tblGrid>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32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45</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12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78</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99</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bl>
          </a:graphicData>
        </a:graphic>
      </p:graphicFrame>
      <p:grpSp>
        <p:nvGrpSpPr>
          <p:cNvPr id="19" name="Group 19"/>
          <p:cNvGrpSpPr/>
          <p:nvPr/>
        </p:nvGrpSpPr>
        <p:grpSpPr>
          <a:xfrm>
            <a:off x="7584687" y="6306411"/>
            <a:ext cx="1058787" cy="1058787"/>
            <a:chOff x="0" y="0"/>
            <a:chExt cx="812800" cy="812800"/>
          </a:xfrm>
        </p:grpSpPr>
        <p:sp>
          <p:nvSpPr>
            <p:cNvPr id="20" name="Freeform 20"/>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21" name="TextBox 21"/>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graphicFrame>
        <p:nvGraphicFramePr>
          <p:cNvPr id="22" name="Table 22"/>
          <p:cNvGraphicFramePr>
            <a:graphicFrameLocks noGrp="1"/>
          </p:cNvGraphicFramePr>
          <p:nvPr/>
        </p:nvGraphicFramePr>
        <p:xfrm>
          <a:off x="8769491" y="5027452"/>
          <a:ext cx="444162" cy="2006718"/>
        </p:xfrm>
        <a:graphic>
          <a:graphicData uri="http://schemas.openxmlformats.org/drawingml/2006/table">
            <a:tbl>
              <a:tblPr/>
              <a:tblGrid>
                <a:gridCol w="277436">
                  <a:extLst>
                    <a:ext uri="{9D8B030D-6E8A-4147-A177-3AD203B41FA5}">
                      <a16:colId xmlns:a16="http://schemas.microsoft.com/office/drawing/2014/main" val="20000"/>
                    </a:ext>
                  </a:extLst>
                </a:gridCol>
              </a:tblGrid>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32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45</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12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78</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99</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bl>
          </a:graphicData>
        </a:graphic>
      </p:graphicFrame>
      <p:graphicFrame>
        <p:nvGraphicFramePr>
          <p:cNvPr id="23" name="Table 23"/>
          <p:cNvGraphicFramePr>
            <a:graphicFrameLocks noGrp="1"/>
          </p:cNvGraphicFramePr>
          <p:nvPr/>
        </p:nvGraphicFramePr>
        <p:xfrm>
          <a:off x="11422128" y="3270021"/>
          <a:ext cx="5499100" cy="5543550"/>
        </p:xfrm>
        <a:graphic>
          <a:graphicData uri="http://schemas.openxmlformats.org/drawingml/2006/table">
            <a:tbl>
              <a:tblPr/>
              <a:tblGrid>
                <a:gridCol w="1833033">
                  <a:extLst>
                    <a:ext uri="{9D8B030D-6E8A-4147-A177-3AD203B41FA5}">
                      <a16:colId xmlns:a16="http://schemas.microsoft.com/office/drawing/2014/main" val="20000"/>
                    </a:ext>
                  </a:extLst>
                </a:gridCol>
                <a:gridCol w="1833033">
                  <a:extLst>
                    <a:ext uri="{9D8B030D-6E8A-4147-A177-3AD203B41FA5}">
                      <a16:colId xmlns:a16="http://schemas.microsoft.com/office/drawing/2014/main" val="20001"/>
                    </a:ext>
                  </a:extLst>
                </a:gridCol>
                <a:gridCol w="1833033">
                  <a:extLst>
                    <a:ext uri="{9D8B030D-6E8A-4147-A177-3AD203B41FA5}">
                      <a16:colId xmlns:a16="http://schemas.microsoft.com/office/drawing/2014/main" val="20002"/>
                    </a:ext>
                  </a:extLst>
                </a:gridCol>
              </a:tblGrid>
              <a:tr h="791936">
                <a:tc>
                  <a:txBody>
                    <a:bodyPr/>
                    <a:lstStyle/>
                    <a:p>
                      <a:pPr algn="ctr">
                        <a:lnSpc>
                          <a:spcPts val="1707"/>
                        </a:lnSpc>
                        <a:defRPr/>
                      </a:pPr>
                      <a:r>
                        <a:rPr lang="en-US" sz="1219" b="1">
                          <a:solidFill>
                            <a:srgbClr val="000000"/>
                          </a:solidFill>
                          <a:latin typeface="Open Sans Bold"/>
                          <a:ea typeface="Open Sans Bold"/>
                          <a:cs typeface="Open Sans Bold"/>
                          <a:sym typeface="Open Sans Bold"/>
                        </a:rPr>
                        <a:t>n</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gridSpan="2">
                  <a:txBody>
                    <a:bodyPr/>
                    <a:lstStyle/>
                    <a:p>
                      <a:pPr algn="ctr">
                        <a:lnSpc>
                          <a:spcPts val="1707"/>
                        </a:lnSpc>
                        <a:defRPr/>
                      </a:pPr>
                      <a:r>
                        <a:rPr lang="en-US" sz="1219" b="1">
                          <a:solidFill>
                            <a:srgbClr val="000000"/>
                          </a:solidFill>
                          <a:latin typeface="Open Sans Bold"/>
                          <a:ea typeface="Open Sans Bold"/>
                          <a:cs typeface="Open Sans Bold"/>
                          <a:sym typeface="Open Sans Bold"/>
                        </a:rPr>
                        <a:t>Number of comparison</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hMerge="1">
                  <a:txBody>
                    <a:bodyPr/>
                    <a:lstStyle/>
                    <a:p>
                      <a:pPr algn="ctr">
                        <a:lnSpc>
                          <a:spcPts val="1707"/>
                        </a:lnSpc>
                        <a:defRPr/>
                      </a:pPr>
                      <a:r>
                        <a:rPr lang="en-US" sz="1219" b="1">
                          <a:solidFill>
                            <a:srgbClr val="000000"/>
                          </a:solidFill>
                          <a:latin typeface="Open Sans Bold"/>
                          <a:ea typeface="Open Sans Bold"/>
                          <a:cs typeface="Open Sans Bold"/>
                          <a:sym typeface="Open Sans Bold"/>
                        </a:rPr>
                        <a:t>Number of comparison</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91936">
                <a:tc>
                  <a:txBody>
                    <a:bodyPr/>
                    <a:lstStyle/>
                    <a:p>
                      <a:pPr algn="ctr">
                        <a:lnSpc>
                          <a:spcPts val="1707"/>
                        </a:lnSpc>
                        <a:defRPr/>
                      </a:pPr>
                      <a:r>
                        <a:rPr lang="en-US" sz="12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07"/>
                        </a:lnSpc>
                        <a:defRPr/>
                      </a:pPr>
                      <a:r>
                        <a:rPr lang="en-US" sz="1219" b="1">
                          <a:solidFill>
                            <a:srgbClr val="000000"/>
                          </a:solidFill>
                          <a:latin typeface="Open Sans Bold"/>
                          <a:ea typeface="Open Sans Bold"/>
                          <a:cs typeface="Open Sans Bold"/>
                          <a:sym typeface="Open Sans Bold"/>
                        </a:rPr>
                        <a:t>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07"/>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91936">
                <a:tc>
                  <a:txBody>
                    <a:bodyPr/>
                    <a:lstStyle/>
                    <a:p>
                      <a:pPr algn="ctr">
                        <a:lnSpc>
                          <a:spcPts val="1707"/>
                        </a:lnSpc>
                        <a:defRPr/>
                      </a:pPr>
                      <a:r>
                        <a:rPr lang="en-US" sz="121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07"/>
                        </a:lnSpc>
                        <a:defRPr/>
                      </a:pPr>
                      <a:r>
                        <a:rPr lang="en-US" sz="121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07"/>
                        </a:lnSpc>
                        <a:defRPr/>
                      </a:pPr>
                      <a:r>
                        <a:rPr lang="en-US" sz="1219" b="1">
                          <a:solidFill>
                            <a:srgbClr val="000000"/>
                          </a:solidFill>
                          <a:latin typeface="Open Sans Bold"/>
                          <a:ea typeface="Open Sans Bold"/>
                          <a:cs typeface="Open Sans Bold"/>
                          <a:sym typeface="Open Sans Bold"/>
                        </a:rPr>
                        <a:t>1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91936">
                <a:tc>
                  <a:txBody>
                    <a:bodyPr/>
                    <a:lstStyle/>
                    <a:p>
                      <a:pPr algn="ctr">
                        <a:lnSpc>
                          <a:spcPts val="1707"/>
                        </a:lnSpc>
                        <a:defRPr/>
                      </a:pPr>
                      <a:r>
                        <a:rPr lang="en-US" sz="12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07"/>
                        </a:lnSpc>
                        <a:defRPr/>
                      </a:pPr>
                      <a:r>
                        <a:rPr lang="en-US" sz="121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07"/>
                        </a:lnSpc>
                        <a:defRPr/>
                      </a:pPr>
                      <a:r>
                        <a:rPr lang="en-US" sz="1219" b="1">
                          <a:solidFill>
                            <a:srgbClr val="000000"/>
                          </a:solidFill>
                          <a:latin typeface="Open Sans Bold"/>
                          <a:ea typeface="Open Sans Bold"/>
                          <a:cs typeface="Open Sans Bold"/>
                          <a:sym typeface="Open Sans Bold"/>
                        </a:rPr>
                        <a:t>1 + 2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91936">
                <a:tc>
                  <a:txBody>
                    <a:bodyPr/>
                    <a:lstStyle/>
                    <a:p>
                      <a:pPr algn="ctr">
                        <a:lnSpc>
                          <a:spcPts val="1707"/>
                        </a:lnSpc>
                        <a:defRPr/>
                      </a:pPr>
                      <a:r>
                        <a:rPr lang="en-US" sz="1219" b="1">
                          <a:solidFill>
                            <a:srgbClr val="000000"/>
                          </a:solidFill>
                          <a:latin typeface="Open Sans Bold"/>
                          <a:ea typeface="Open Sans Bold"/>
                          <a:cs typeface="Open Sans Bold"/>
                          <a:sym typeface="Open Sans Bold"/>
                        </a:rPr>
                        <a:t>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07"/>
                        </a:lnSpc>
                        <a:defRPr/>
                      </a:pPr>
                      <a:r>
                        <a:rPr lang="en-US" sz="1219"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07"/>
                        </a:lnSpc>
                        <a:defRPr/>
                      </a:pPr>
                      <a:r>
                        <a:rPr lang="en-US" sz="1219" b="1">
                          <a:solidFill>
                            <a:srgbClr val="000000"/>
                          </a:solidFill>
                          <a:latin typeface="Open Sans Bold"/>
                          <a:ea typeface="Open Sans Bold"/>
                          <a:cs typeface="Open Sans Bold"/>
                          <a:sym typeface="Open Sans Bold"/>
                        </a:rPr>
                        <a:t>1 + 2 + 3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91936">
                <a:tc>
                  <a:txBody>
                    <a:bodyPr/>
                    <a:lstStyle/>
                    <a:p>
                      <a:pPr algn="ctr">
                        <a:lnSpc>
                          <a:spcPts val="1707"/>
                        </a:lnSpc>
                        <a:defRPr/>
                      </a:pPr>
                      <a:r>
                        <a:rPr lang="en-US" sz="121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07"/>
                        </a:lnSpc>
                        <a:defRPr/>
                      </a:pPr>
                      <a:r>
                        <a:rPr lang="en-US" sz="1219" b="1">
                          <a:solidFill>
                            <a:srgbClr val="000000"/>
                          </a:solidFill>
                          <a:latin typeface="Open Sans Bold"/>
                          <a:ea typeface="Open Sans Bold"/>
                          <a:cs typeface="Open Sans Bold"/>
                          <a:sym typeface="Open Sans Bold"/>
                        </a:rPr>
                        <a:t>10</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07"/>
                        </a:lnSpc>
                        <a:defRPr/>
                      </a:pPr>
                      <a:r>
                        <a:rPr lang="en-US" sz="1219" b="1">
                          <a:solidFill>
                            <a:srgbClr val="000000"/>
                          </a:solidFill>
                          <a:latin typeface="Open Sans Bold"/>
                          <a:ea typeface="Open Sans Bold"/>
                          <a:cs typeface="Open Sans Bold"/>
                          <a:sym typeface="Open Sans Bold"/>
                        </a:rPr>
                        <a:t>1 + 2 + 3 + 4</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91936">
                <a:tc>
                  <a:txBody>
                    <a:bodyPr/>
                    <a:lstStyle/>
                    <a:p>
                      <a:pPr algn="ctr">
                        <a:lnSpc>
                          <a:spcPts val="1707"/>
                        </a:lnSpc>
                        <a:defRPr/>
                      </a:pPr>
                      <a:r>
                        <a:rPr lang="en-US" sz="1219" b="1">
                          <a:solidFill>
                            <a:srgbClr val="000000"/>
                          </a:solidFill>
                          <a:latin typeface="Open Sans Bold"/>
                          <a:ea typeface="Open Sans Bold"/>
                          <a:cs typeface="Open Sans Bold"/>
                          <a:sym typeface="Open Sans Bold"/>
                        </a:rPr>
                        <a:t>6</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1707"/>
                        </a:lnSpc>
                        <a:defRPr/>
                      </a:pPr>
                      <a:r>
                        <a:rPr lang="en-US" sz="1219" b="1">
                          <a:solidFill>
                            <a:srgbClr val="000000"/>
                          </a:solidFill>
                          <a:latin typeface="Open Sans Bold"/>
                          <a:ea typeface="Open Sans Bold"/>
                          <a:cs typeface="Open Sans Bold"/>
                          <a:sym typeface="Open Sans Bold"/>
                        </a:rPr>
                        <a:t>15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07"/>
                        </a:lnSpc>
                        <a:defRPr/>
                      </a:pPr>
                      <a:r>
                        <a:rPr lang="en-US" sz="1219" b="1">
                          <a:solidFill>
                            <a:srgbClr val="000000"/>
                          </a:solidFill>
                          <a:latin typeface="Open Sans Bold"/>
                          <a:ea typeface="Open Sans Bold"/>
                          <a:cs typeface="Open Sans Bold"/>
                          <a:sym typeface="Open Sans Bold"/>
                        </a:rPr>
                        <a:t>1 + 2 + 3 + 4 + 5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sp>
        <p:nvSpPr>
          <p:cNvPr id="24" name="TextBox 24"/>
          <p:cNvSpPr txBox="1"/>
          <p:nvPr/>
        </p:nvSpPr>
        <p:spPr>
          <a:xfrm>
            <a:off x="246002" y="1174258"/>
            <a:ext cx="17210062"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Big O notation is a way to express the upper bound complexity of an algorithm in terms of its </a:t>
            </a:r>
            <a:r>
              <a:rPr lang="en-US" sz="3000" b="1">
                <a:solidFill>
                  <a:srgbClr val="000000"/>
                </a:solidFill>
                <a:latin typeface="Open Sans Bold"/>
                <a:ea typeface="Open Sans Bold"/>
                <a:cs typeface="Open Sans Bold"/>
                <a:sym typeface="Open Sans Bold"/>
              </a:rPr>
              <a:t>input size</a:t>
            </a:r>
            <a:r>
              <a:rPr lang="en-US" sz="3000">
                <a:solidFill>
                  <a:srgbClr val="000000"/>
                </a:solidFill>
                <a:latin typeface="Open Sans"/>
                <a:ea typeface="Open Sans"/>
                <a:cs typeface="Open Sans"/>
                <a:sym typeface="Open Sans"/>
              </a:rPr>
              <a:t>, simplifying the comparison of algorithmic efficiency.</a:t>
            </a:r>
          </a:p>
        </p:txBody>
      </p:sp>
      <p:sp>
        <p:nvSpPr>
          <p:cNvPr id="25" name="TextBox 25"/>
          <p:cNvSpPr txBox="1"/>
          <p:nvPr/>
        </p:nvSpPr>
        <p:spPr>
          <a:xfrm>
            <a:off x="1632916" y="6590121"/>
            <a:ext cx="801488" cy="434216"/>
          </a:xfrm>
          <a:prstGeom prst="rect">
            <a:avLst/>
          </a:prstGeom>
        </p:spPr>
        <p:txBody>
          <a:bodyPr lIns="0" tIns="0" rIns="0" bIns="0" rtlCol="0" anchor="t">
            <a:spAutoFit/>
          </a:bodyPr>
          <a:lstStyle/>
          <a:p>
            <a:pPr algn="ctr">
              <a:lnSpc>
                <a:spcPts val="1787"/>
              </a:lnSpc>
            </a:pPr>
            <a:r>
              <a:rPr lang="en-US" sz="993" b="1">
                <a:solidFill>
                  <a:srgbClr val="FAFAFA"/>
                </a:solidFill>
                <a:latin typeface="Poppins Bold"/>
                <a:ea typeface="Poppins Bold"/>
                <a:cs typeface="Poppins Bold"/>
                <a:sym typeface="Poppins Bold"/>
              </a:rPr>
              <a:t>45 &gt; 32,</a:t>
            </a:r>
          </a:p>
          <a:p>
            <a:pPr algn="ctr">
              <a:lnSpc>
                <a:spcPts val="1787"/>
              </a:lnSpc>
            </a:pPr>
            <a:r>
              <a:rPr lang="en-US" sz="993" b="1">
                <a:solidFill>
                  <a:srgbClr val="FAFAFA"/>
                </a:solidFill>
                <a:latin typeface="Poppins Bold"/>
                <a:ea typeface="Poppins Bold"/>
                <a:cs typeface="Poppins Bold"/>
                <a:sym typeface="Poppins Bold"/>
              </a:rPr>
              <a:t>Swap</a:t>
            </a:r>
          </a:p>
        </p:txBody>
      </p:sp>
      <p:sp>
        <p:nvSpPr>
          <p:cNvPr id="26" name="TextBox 26"/>
          <p:cNvSpPr txBox="1"/>
          <p:nvPr/>
        </p:nvSpPr>
        <p:spPr>
          <a:xfrm>
            <a:off x="3521818" y="6590121"/>
            <a:ext cx="801488" cy="434216"/>
          </a:xfrm>
          <a:prstGeom prst="rect">
            <a:avLst/>
          </a:prstGeom>
        </p:spPr>
        <p:txBody>
          <a:bodyPr lIns="0" tIns="0" rIns="0" bIns="0" rtlCol="0" anchor="t">
            <a:spAutoFit/>
          </a:bodyPr>
          <a:lstStyle/>
          <a:p>
            <a:pPr algn="ctr">
              <a:lnSpc>
                <a:spcPts val="1787"/>
              </a:lnSpc>
            </a:pPr>
            <a:r>
              <a:rPr lang="en-US" sz="993" b="1">
                <a:solidFill>
                  <a:srgbClr val="FAFAFA"/>
                </a:solidFill>
                <a:latin typeface="Poppins Bold"/>
                <a:ea typeface="Poppins Bold"/>
                <a:cs typeface="Poppins Bold"/>
                <a:sym typeface="Poppins Bold"/>
              </a:rPr>
              <a:t>45 &lt; 78,</a:t>
            </a:r>
          </a:p>
          <a:p>
            <a:pPr algn="ctr">
              <a:lnSpc>
                <a:spcPts val="1787"/>
              </a:lnSpc>
            </a:pPr>
            <a:r>
              <a:rPr lang="en-US" sz="993" b="1">
                <a:solidFill>
                  <a:srgbClr val="FAFAFA"/>
                </a:solidFill>
                <a:latin typeface="Poppins Bold"/>
                <a:ea typeface="Poppins Bold"/>
                <a:cs typeface="Poppins Bold"/>
                <a:sym typeface="Poppins Bold"/>
              </a:rPr>
              <a:t>No Swap</a:t>
            </a:r>
          </a:p>
        </p:txBody>
      </p:sp>
      <p:sp>
        <p:nvSpPr>
          <p:cNvPr id="27" name="TextBox 27"/>
          <p:cNvSpPr txBox="1"/>
          <p:nvPr/>
        </p:nvSpPr>
        <p:spPr>
          <a:xfrm>
            <a:off x="5575725" y="6590121"/>
            <a:ext cx="801488" cy="434216"/>
          </a:xfrm>
          <a:prstGeom prst="rect">
            <a:avLst/>
          </a:prstGeom>
        </p:spPr>
        <p:txBody>
          <a:bodyPr lIns="0" tIns="0" rIns="0" bIns="0" rtlCol="0" anchor="t">
            <a:spAutoFit/>
          </a:bodyPr>
          <a:lstStyle/>
          <a:p>
            <a:pPr algn="ctr">
              <a:lnSpc>
                <a:spcPts val="1787"/>
              </a:lnSpc>
            </a:pPr>
            <a:r>
              <a:rPr lang="en-US" sz="993" b="1">
                <a:solidFill>
                  <a:srgbClr val="FAFAFA"/>
                </a:solidFill>
                <a:latin typeface="Poppins Bold"/>
                <a:ea typeface="Poppins Bold"/>
                <a:cs typeface="Poppins Bold"/>
                <a:sym typeface="Poppins Bold"/>
              </a:rPr>
              <a:t> 78 &gt; 12,</a:t>
            </a:r>
          </a:p>
          <a:p>
            <a:pPr algn="ctr">
              <a:lnSpc>
                <a:spcPts val="1787"/>
              </a:lnSpc>
            </a:pPr>
            <a:r>
              <a:rPr lang="en-US" sz="993" b="1">
                <a:solidFill>
                  <a:srgbClr val="FAFAFA"/>
                </a:solidFill>
                <a:latin typeface="Poppins Bold"/>
                <a:ea typeface="Poppins Bold"/>
                <a:cs typeface="Poppins Bold"/>
                <a:sym typeface="Poppins Bold"/>
              </a:rPr>
              <a:t> Swap</a:t>
            </a:r>
          </a:p>
        </p:txBody>
      </p:sp>
      <p:sp>
        <p:nvSpPr>
          <p:cNvPr id="28" name="TextBox 28"/>
          <p:cNvSpPr txBox="1"/>
          <p:nvPr/>
        </p:nvSpPr>
        <p:spPr>
          <a:xfrm>
            <a:off x="7620993" y="6590121"/>
            <a:ext cx="801488" cy="434216"/>
          </a:xfrm>
          <a:prstGeom prst="rect">
            <a:avLst/>
          </a:prstGeom>
        </p:spPr>
        <p:txBody>
          <a:bodyPr lIns="0" tIns="0" rIns="0" bIns="0" rtlCol="0" anchor="t">
            <a:spAutoFit/>
          </a:bodyPr>
          <a:lstStyle/>
          <a:p>
            <a:pPr algn="ctr">
              <a:lnSpc>
                <a:spcPts val="1787"/>
              </a:lnSpc>
            </a:pPr>
            <a:r>
              <a:rPr lang="en-US" sz="993" b="1">
                <a:solidFill>
                  <a:srgbClr val="FAFAFA"/>
                </a:solidFill>
                <a:latin typeface="Poppins Bold"/>
                <a:ea typeface="Poppins Bold"/>
                <a:cs typeface="Poppins Bold"/>
                <a:sym typeface="Poppins Bold"/>
              </a:rPr>
              <a:t> 78 &lt; 99,</a:t>
            </a:r>
          </a:p>
          <a:p>
            <a:pPr algn="ctr">
              <a:lnSpc>
                <a:spcPts val="1787"/>
              </a:lnSpc>
            </a:pPr>
            <a:r>
              <a:rPr lang="en-US" sz="993" b="1">
                <a:solidFill>
                  <a:srgbClr val="FAFAFA"/>
                </a:solidFill>
                <a:latin typeface="Poppins Bold"/>
                <a:ea typeface="Poppins Bold"/>
                <a:cs typeface="Poppins Bold"/>
                <a:sym typeface="Poppins Bold"/>
              </a:rPr>
              <a:t> No Swap</a:t>
            </a:r>
          </a:p>
        </p:txBody>
      </p:sp>
      <p:sp>
        <p:nvSpPr>
          <p:cNvPr id="29" name="TextBox 29"/>
          <p:cNvSpPr txBox="1"/>
          <p:nvPr/>
        </p:nvSpPr>
        <p:spPr>
          <a:xfrm>
            <a:off x="5140143" y="3286764"/>
            <a:ext cx="6883393" cy="918442"/>
          </a:xfrm>
          <a:prstGeom prst="rect">
            <a:avLst/>
          </a:prstGeom>
        </p:spPr>
        <p:txBody>
          <a:bodyPr lIns="0" tIns="0" rIns="0" bIns="0" rtlCol="0" anchor="t">
            <a:spAutoFit/>
          </a:bodyPr>
          <a:lstStyle/>
          <a:p>
            <a:pPr algn="ctr">
              <a:lnSpc>
                <a:spcPts val="6853"/>
              </a:lnSpc>
            </a:pPr>
            <a:r>
              <a:rPr lang="en-US" sz="6853" b="1">
                <a:solidFill>
                  <a:srgbClr val="5E17EB"/>
                </a:solidFill>
                <a:latin typeface="Big Shoulders Display Bold"/>
                <a:ea typeface="Big Shoulders Display Bold"/>
                <a:cs typeface="Big Shoulders Display Bold"/>
                <a:sym typeface="Big Shoulders Display Bold"/>
              </a:rPr>
              <a:t>BUBBLE SORT</a:t>
            </a:r>
          </a:p>
        </p:txBody>
      </p:sp>
      <p:sp>
        <p:nvSpPr>
          <p:cNvPr id="30" name="TextBox 30"/>
          <p:cNvSpPr txBox="1"/>
          <p:nvPr/>
        </p:nvSpPr>
        <p:spPr>
          <a:xfrm>
            <a:off x="11310259" y="9065472"/>
            <a:ext cx="5949041" cy="601304"/>
          </a:xfrm>
          <a:prstGeom prst="rect">
            <a:avLst/>
          </a:prstGeom>
        </p:spPr>
        <p:txBody>
          <a:bodyPr lIns="0" tIns="0" rIns="0" bIns="0" rtlCol="0" anchor="t">
            <a:spAutoFit/>
          </a:bodyPr>
          <a:lstStyle/>
          <a:p>
            <a:pPr algn="ctr">
              <a:lnSpc>
                <a:spcPts val="4935"/>
              </a:lnSpc>
            </a:pPr>
            <a:r>
              <a:rPr lang="en-US" sz="3525" b="1">
                <a:solidFill>
                  <a:srgbClr val="000000"/>
                </a:solidFill>
                <a:latin typeface="Canva Sans Bold"/>
                <a:ea typeface="Canva Sans Bold"/>
                <a:cs typeface="Canva Sans Bold"/>
                <a:sym typeface="Canva Sans Bold"/>
              </a:rPr>
              <a:t>1/2 * n * (n-1) = 1/2 * (n  -n)</a:t>
            </a:r>
          </a:p>
        </p:txBody>
      </p:sp>
      <p:sp>
        <p:nvSpPr>
          <p:cNvPr id="31" name="TextBox 31"/>
          <p:cNvSpPr txBox="1"/>
          <p:nvPr/>
        </p:nvSpPr>
        <p:spPr>
          <a:xfrm>
            <a:off x="16233689" y="9103572"/>
            <a:ext cx="280438" cy="295889"/>
          </a:xfrm>
          <a:prstGeom prst="rect">
            <a:avLst/>
          </a:prstGeom>
        </p:spPr>
        <p:txBody>
          <a:bodyPr lIns="0" tIns="0" rIns="0" bIns="0" rtlCol="0" anchor="t">
            <a:spAutoFit/>
          </a:bodyPr>
          <a:lstStyle/>
          <a:p>
            <a:pPr algn="ctr">
              <a:lnSpc>
                <a:spcPts val="2467"/>
              </a:lnSpc>
            </a:pPr>
            <a:r>
              <a:rPr lang="en-US" sz="1762" b="1">
                <a:solidFill>
                  <a:srgbClr val="000000"/>
                </a:solidFill>
                <a:latin typeface="Canva Sans Bold"/>
                <a:ea typeface="Canva Sans Bold"/>
                <a:cs typeface="Canva Sans Bold"/>
                <a:sym typeface="Canva Sans Bold"/>
              </a:rPr>
              <a:t>2</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23.13 Big O notation</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0497045" y="5225431"/>
            <a:ext cx="5867556" cy="4032869"/>
            <a:chOff x="0" y="0"/>
            <a:chExt cx="1576760" cy="1083733"/>
          </a:xfrm>
        </p:grpSpPr>
        <p:sp>
          <p:nvSpPr>
            <p:cNvPr id="7" name="Freeform 7"/>
            <p:cNvSpPr/>
            <p:nvPr/>
          </p:nvSpPr>
          <p:spPr>
            <a:xfrm>
              <a:off x="0" y="0"/>
              <a:ext cx="1576760" cy="1083733"/>
            </a:xfrm>
            <a:custGeom>
              <a:avLst/>
              <a:gdLst/>
              <a:ahLst/>
              <a:cxnLst/>
              <a:rect l="l" t="t" r="r" b="b"/>
              <a:pathLst>
                <a:path w="1576760" h="1083733">
                  <a:moveTo>
                    <a:pt x="67292" y="0"/>
                  </a:moveTo>
                  <a:lnTo>
                    <a:pt x="1509468" y="0"/>
                  </a:lnTo>
                  <a:cubicBezTo>
                    <a:pt x="1546632" y="0"/>
                    <a:pt x="1576760" y="30128"/>
                    <a:pt x="1576760" y="67292"/>
                  </a:cubicBezTo>
                  <a:lnTo>
                    <a:pt x="1576760" y="1016442"/>
                  </a:lnTo>
                  <a:cubicBezTo>
                    <a:pt x="1576760" y="1034289"/>
                    <a:pt x="1569670" y="1051404"/>
                    <a:pt x="1557051" y="1064024"/>
                  </a:cubicBezTo>
                  <a:cubicBezTo>
                    <a:pt x="1544431" y="1076644"/>
                    <a:pt x="1527315" y="1083733"/>
                    <a:pt x="1509468" y="1083733"/>
                  </a:cubicBezTo>
                  <a:lnTo>
                    <a:pt x="67292" y="1083733"/>
                  </a:lnTo>
                  <a:cubicBezTo>
                    <a:pt x="49445" y="1083733"/>
                    <a:pt x="32329" y="1076644"/>
                    <a:pt x="19709" y="1064024"/>
                  </a:cubicBezTo>
                  <a:cubicBezTo>
                    <a:pt x="7090" y="1051404"/>
                    <a:pt x="0" y="1034289"/>
                    <a:pt x="0" y="1016442"/>
                  </a:cubicBezTo>
                  <a:lnTo>
                    <a:pt x="0" y="67292"/>
                  </a:lnTo>
                  <a:cubicBezTo>
                    <a:pt x="0" y="49445"/>
                    <a:pt x="7090" y="32329"/>
                    <a:pt x="19709" y="19709"/>
                  </a:cubicBezTo>
                  <a:cubicBezTo>
                    <a:pt x="32329" y="7090"/>
                    <a:pt x="49445" y="0"/>
                    <a:pt x="67292" y="0"/>
                  </a:cubicBezTo>
                  <a:close/>
                </a:path>
              </a:pathLst>
            </a:custGeom>
            <a:solidFill>
              <a:srgbClr val="FFDE59"/>
            </a:solidFill>
          </p:spPr>
          <p:txBody>
            <a:bodyPr/>
            <a:lstStyle/>
            <a:p>
              <a:endParaRPr lang="en-PH"/>
            </a:p>
          </p:txBody>
        </p:sp>
        <p:sp>
          <p:nvSpPr>
            <p:cNvPr id="8" name="TextBox 8"/>
            <p:cNvSpPr txBox="1"/>
            <p:nvPr/>
          </p:nvSpPr>
          <p:spPr>
            <a:xfrm>
              <a:off x="0" y="-28575"/>
              <a:ext cx="1576760" cy="1112308"/>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10497045" y="4276794"/>
            <a:ext cx="5867556" cy="1129383"/>
            <a:chOff x="0" y="0"/>
            <a:chExt cx="1576760" cy="303494"/>
          </a:xfrm>
        </p:grpSpPr>
        <p:sp>
          <p:nvSpPr>
            <p:cNvPr id="10" name="Freeform 10"/>
            <p:cNvSpPr/>
            <p:nvPr/>
          </p:nvSpPr>
          <p:spPr>
            <a:xfrm>
              <a:off x="0" y="0"/>
              <a:ext cx="1576760" cy="303494"/>
            </a:xfrm>
            <a:custGeom>
              <a:avLst/>
              <a:gdLst/>
              <a:ahLst/>
              <a:cxnLst/>
              <a:rect l="l" t="t" r="r" b="b"/>
              <a:pathLst>
                <a:path w="1576760" h="303494">
                  <a:moveTo>
                    <a:pt x="67292" y="0"/>
                  </a:moveTo>
                  <a:lnTo>
                    <a:pt x="1509468" y="0"/>
                  </a:lnTo>
                  <a:cubicBezTo>
                    <a:pt x="1546632" y="0"/>
                    <a:pt x="1576760" y="30128"/>
                    <a:pt x="1576760" y="67292"/>
                  </a:cubicBezTo>
                  <a:lnTo>
                    <a:pt x="1576760" y="236202"/>
                  </a:lnTo>
                  <a:cubicBezTo>
                    <a:pt x="1576760" y="254049"/>
                    <a:pt x="1569670" y="271165"/>
                    <a:pt x="1557051" y="283784"/>
                  </a:cubicBezTo>
                  <a:cubicBezTo>
                    <a:pt x="1544431" y="296404"/>
                    <a:pt x="1527315" y="303494"/>
                    <a:pt x="1509468" y="303494"/>
                  </a:cubicBezTo>
                  <a:lnTo>
                    <a:pt x="67292" y="303494"/>
                  </a:lnTo>
                  <a:cubicBezTo>
                    <a:pt x="49445" y="303494"/>
                    <a:pt x="32329" y="296404"/>
                    <a:pt x="19709" y="283784"/>
                  </a:cubicBezTo>
                  <a:cubicBezTo>
                    <a:pt x="7090" y="271165"/>
                    <a:pt x="0" y="254049"/>
                    <a:pt x="0" y="236202"/>
                  </a:cubicBezTo>
                  <a:lnTo>
                    <a:pt x="0" y="67292"/>
                  </a:lnTo>
                  <a:cubicBezTo>
                    <a:pt x="0" y="49445"/>
                    <a:pt x="7090" y="32329"/>
                    <a:pt x="19709" y="19709"/>
                  </a:cubicBezTo>
                  <a:cubicBezTo>
                    <a:pt x="32329" y="7090"/>
                    <a:pt x="49445" y="0"/>
                    <a:pt x="67292" y="0"/>
                  </a:cubicBezTo>
                  <a:close/>
                </a:path>
              </a:pathLst>
            </a:custGeom>
            <a:solidFill>
              <a:srgbClr val="5E17EB"/>
            </a:solidFill>
          </p:spPr>
          <p:txBody>
            <a:bodyPr/>
            <a:lstStyle/>
            <a:p>
              <a:endParaRPr lang="en-PH"/>
            </a:p>
          </p:txBody>
        </p:sp>
        <p:sp>
          <p:nvSpPr>
            <p:cNvPr id="11" name="TextBox 11"/>
            <p:cNvSpPr txBox="1"/>
            <p:nvPr/>
          </p:nvSpPr>
          <p:spPr>
            <a:xfrm>
              <a:off x="0" y="-28575"/>
              <a:ext cx="1576760" cy="332069"/>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246002" y="1174258"/>
            <a:ext cx="17210062"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Big O notation is a way to express the upper bound complexity of an algorithm in terms of its </a:t>
            </a:r>
            <a:r>
              <a:rPr lang="en-US" sz="3000" b="1">
                <a:solidFill>
                  <a:srgbClr val="000000"/>
                </a:solidFill>
                <a:latin typeface="Open Sans Bold"/>
                <a:ea typeface="Open Sans Bold"/>
                <a:cs typeface="Open Sans Bold"/>
                <a:sym typeface="Open Sans Bold"/>
              </a:rPr>
              <a:t>input size</a:t>
            </a:r>
            <a:r>
              <a:rPr lang="en-US" sz="3000">
                <a:solidFill>
                  <a:srgbClr val="000000"/>
                </a:solidFill>
                <a:latin typeface="Open Sans"/>
                <a:ea typeface="Open Sans"/>
                <a:cs typeface="Open Sans"/>
                <a:sym typeface="Open Sans"/>
              </a:rPr>
              <a:t>, simplifying the comparison of algorithmic efficiency.</a:t>
            </a:r>
          </a:p>
        </p:txBody>
      </p:sp>
      <p:sp>
        <p:nvSpPr>
          <p:cNvPr id="13" name="TextBox 13"/>
          <p:cNvSpPr txBox="1"/>
          <p:nvPr/>
        </p:nvSpPr>
        <p:spPr>
          <a:xfrm>
            <a:off x="11729737" y="4617418"/>
            <a:ext cx="3402172" cy="410034"/>
          </a:xfrm>
          <a:prstGeom prst="rect">
            <a:avLst/>
          </a:prstGeom>
        </p:spPr>
        <p:txBody>
          <a:bodyPr lIns="0" tIns="0" rIns="0" bIns="0" rtlCol="0" anchor="t">
            <a:spAutoFit/>
          </a:bodyPr>
          <a:lstStyle/>
          <a:p>
            <a:pPr algn="ctr">
              <a:lnSpc>
                <a:spcPts val="3460"/>
              </a:lnSpc>
              <a:spcBef>
                <a:spcPct val="0"/>
              </a:spcBef>
            </a:pPr>
            <a:r>
              <a:rPr lang="en-US" sz="2472" b="1">
                <a:solidFill>
                  <a:srgbClr val="FFFFFF"/>
                </a:solidFill>
                <a:latin typeface="Open Sans Bold"/>
                <a:ea typeface="Open Sans Bold"/>
                <a:cs typeface="Open Sans Bold"/>
                <a:sym typeface="Open Sans Bold"/>
              </a:rPr>
              <a:t>Complexity = O(N  )</a:t>
            </a:r>
          </a:p>
        </p:txBody>
      </p:sp>
      <p:graphicFrame>
        <p:nvGraphicFramePr>
          <p:cNvPr id="14" name="Table 14"/>
          <p:cNvGraphicFramePr>
            <a:graphicFrameLocks noGrp="1"/>
          </p:cNvGraphicFramePr>
          <p:nvPr/>
        </p:nvGraphicFramePr>
        <p:xfrm>
          <a:off x="839358" y="5027452"/>
          <a:ext cx="442577" cy="2006718"/>
        </p:xfrm>
        <a:graphic>
          <a:graphicData uri="http://schemas.openxmlformats.org/drawingml/2006/table">
            <a:tbl>
              <a:tblPr/>
              <a:tblGrid>
                <a:gridCol w="277436">
                  <a:extLst>
                    <a:ext uri="{9D8B030D-6E8A-4147-A177-3AD203B41FA5}">
                      <a16:colId xmlns:a16="http://schemas.microsoft.com/office/drawing/2014/main" val="20000"/>
                    </a:ext>
                  </a:extLst>
                </a:gridCol>
              </a:tblGrid>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45</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32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78</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12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99</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15" name="Group 15"/>
          <p:cNvGrpSpPr/>
          <p:nvPr/>
        </p:nvGrpSpPr>
        <p:grpSpPr>
          <a:xfrm>
            <a:off x="1596611" y="6306411"/>
            <a:ext cx="1058787" cy="1058787"/>
            <a:chOff x="0" y="0"/>
            <a:chExt cx="812800" cy="812800"/>
          </a:xfrm>
        </p:grpSpPr>
        <p:sp>
          <p:nvSpPr>
            <p:cNvPr id="16" name="Freeform 1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17" name="TextBox 17"/>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632916" y="6590121"/>
            <a:ext cx="801488" cy="434216"/>
          </a:xfrm>
          <a:prstGeom prst="rect">
            <a:avLst/>
          </a:prstGeom>
        </p:spPr>
        <p:txBody>
          <a:bodyPr lIns="0" tIns="0" rIns="0" bIns="0" rtlCol="0" anchor="t">
            <a:spAutoFit/>
          </a:bodyPr>
          <a:lstStyle/>
          <a:p>
            <a:pPr algn="ctr">
              <a:lnSpc>
                <a:spcPts val="1787"/>
              </a:lnSpc>
            </a:pPr>
            <a:r>
              <a:rPr lang="en-US" sz="993" b="1">
                <a:solidFill>
                  <a:srgbClr val="FAFAFA"/>
                </a:solidFill>
                <a:latin typeface="Poppins Bold"/>
                <a:ea typeface="Poppins Bold"/>
                <a:cs typeface="Poppins Bold"/>
                <a:sym typeface="Poppins Bold"/>
              </a:rPr>
              <a:t>45 &gt; 32,</a:t>
            </a:r>
          </a:p>
          <a:p>
            <a:pPr algn="ctr">
              <a:lnSpc>
                <a:spcPts val="1787"/>
              </a:lnSpc>
            </a:pPr>
            <a:r>
              <a:rPr lang="en-US" sz="993" b="1">
                <a:solidFill>
                  <a:srgbClr val="FAFAFA"/>
                </a:solidFill>
                <a:latin typeface="Poppins Bold"/>
                <a:ea typeface="Poppins Bold"/>
                <a:cs typeface="Poppins Bold"/>
                <a:sym typeface="Poppins Bold"/>
              </a:rPr>
              <a:t>Swap</a:t>
            </a:r>
          </a:p>
        </p:txBody>
      </p:sp>
      <p:graphicFrame>
        <p:nvGraphicFramePr>
          <p:cNvPr id="19" name="Table 19"/>
          <p:cNvGraphicFramePr>
            <a:graphicFrameLocks noGrp="1"/>
          </p:cNvGraphicFramePr>
          <p:nvPr/>
        </p:nvGraphicFramePr>
        <p:xfrm>
          <a:off x="2684621" y="5027452"/>
          <a:ext cx="446435" cy="2006718"/>
        </p:xfrm>
        <a:graphic>
          <a:graphicData uri="http://schemas.openxmlformats.org/drawingml/2006/table">
            <a:tbl>
              <a:tblPr/>
              <a:tblGrid>
                <a:gridCol w="277436">
                  <a:extLst>
                    <a:ext uri="{9D8B030D-6E8A-4147-A177-3AD203B41FA5}">
                      <a16:colId xmlns:a16="http://schemas.microsoft.com/office/drawing/2014/main" val="20000"/>
                    </a:ext>
                  </a:extLst>
                </a:gridCol>
              </a:tblGrid>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32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45</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78</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12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99</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20" name="Group 20"/>
          <p:cNvGrpSpPr/>
          <p:nvPr/>
        </p:nvGrpSpPr>
        <p:grpSpPr>
          <a:xfrm>
            <a:off x="3485512" y="6306411"/>
            <a:ext cx="1058787" cy="1058787"/>
            <a:chOff x="0" y="0"/>
            <a:chExt cx="812800" cy="812800"/>
          </a:xfrm>
        </p:grpSpPr>
        <p:sp>
          <p:nvSpPr>
            <p:cNvPr id="21" name="Freeform 2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22" name="TextBox 22"/>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sp>
        <p:nvSpPr>
          <p:cNvPr id="23" name="TextBox 23"/>
          <p:cNvSpPr txBox="1"/>
          <p:nvPr/>
        </p:nvSpPr>
        <p:spPr>
          <a:xfrm>
            <a:off x="3521818" y="6590121"/>
            <a:ext cx="801488" cy="434216"/>
          </a:xfrm>
          <a:prstGeom prst="rect">
            <a:avLst/>
          </a:prstGeom>
        </p:spPr>
        <p:txBody>
          <a:bodyPr lIns="0" tIns="0" rIns="0" bIns="0" rtlCol="0" anchor="t">
            <a:spAutoFit/>
          </a:bodyPr>
          <a:lstStyle/>
          <a:p>
            <a:pPr algn="ctr">
              <a:lnSpc>
                <a:spcPts val="1787"/>
              </a:lnSpc>
            </a:pPr>
            <a:r>
              <a:rPr lang="en-US" sz="993" b="1">
                <a:solidFill>
                  <a:srgbClr val="FAFAFA"/>
                </a:solidFill>
                <a:latin typeface="Poppins Bold"/>
                <a:ea typeface="Poppins Bold"/>
                <a:cs typeface="Poppins Bold"/>
                <a:sym typeface="Poppins Bold"/>
              </a:rPr>
              <a:t>45 &lt; 78,</a:t>
            </a:r>
          </a:p>
          <a:p>
            <a:pPr algn="ctr">
              <a:lnSpc>
                <a:spcPts val="1787"/>
              </a:lnSpc>
            </a:pPr>
            <a:r>
              <a:rPr lang="en-US" sz="993" b="1">
                <a:solidFill>
                  <a:srgbClr val="FAFAFA"/>
                </a:solidFill>
                <a:latin typeface="Poppins Bold"/>
                <a:ea typeface="Poppins Bold"/>
                <a:cs typeface="Poppins Bold"/>
                <a:sym typeface="Poppins Bold"/>
              </a:rPr>
              <a:t>No Swap</a:t>
            </a:r>
          </a:p>
        </p:txBody>
      </p:sp>
      <p:graphicFrame>
        <p:nvGraphicFramePr>
          <p:cNvPr id="24" name="Table 24"/>
          <p:cNvGraphicFramePr>
            <a:graphicFrameLocks noGrp="1"/>
          </p:cNvGraphicFramePr>
          <p:nvPr/>
        </p:nvGraphicFramePr>
        <p:xfrm>
          <a:off x="4708122" y="5027452"/>
          <a:ext cx="441541" cy="2006718"/>
        </p:xfrm>
        <a:graphic>
          <a:graphicData uri="http://schemas.openxmlformats.org/drawingml/2006/table">
            <a:tbl>
              <a:tblPr/>
              <a:tblGrid>
                <a:gridCol w="277436">
                  <a:extLst>
                    <a:ext uri="{9D8B030D-6E8A-4147-A177-3AD203B41FA5}">
                      <a16:colId xmlns:a16="http://schemas.microsoft.com/office/drawing/2014/main" val="20000"/>
                    </a:ext>
                  </a:extLst>
                </a:gridCol>
              </a:tblGrid>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32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45</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78</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12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99</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25" name="Group 25"/>
          <p:cNvGrpSpPr/>
          <p:nvPr/>
        </p:nvGrpSpPr>
        <p:grpSpPr>
          <a:xfrm>
            <a:off x="5539419" y="6306411"/>
            <a:ext cx="1058787" cy="1058787"/>
            <a:chOff x="0" y="0"/>
            <a:chExt cx="812800" cy="812800"/>
          </a:xfrm>
        </p:grpSpPr>
        <p:sp>
          <p:nvSpPr>
            <p:cNvPr id="26" name="Freeform 2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27" name="TextBox 27"/>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5575725" y="6590121"/>
            <a:ext cx="801488" cy="434216"/>
          </a:xfrm>
          <a:prstGeom prst="rect">
            <a:avLst/>
          </a:prstGeom>
        </p:spPr>
        <p:txBody>
          <a:bodyPr lIns="0" tIns="0" rIns="0" bIns="0" rtlCol="0" anchor="t">
            <a:spAutoFit/>
          </a:bodyPr>
          <a:lstStyle/>
          <a:p>
            <a:pPr algn="ctr">
              <a:lnSpc>
                <a:spcPts val="1787"/>
              </a:lnSpc>
            </a:pPr>
            <a:r>
              <a:rPr lang="en-US" sz="993" b="1">
                <a:solidFill>
                  <a:srgbClr val="FAFAFA"/>
                </a:solidFill>
                <a:latin typeface="Poppins Bold"/>
                <a:ea typeface="Poppins Bold"/>
                <a:cs typeface="Poppins Bold"/>
                <a:sym typeface="Poppins Bold"/>
              </a:rPr>
              <a:t> 78 &gt; 12,</a:t>
            </a:r>
          </a:p>
          <a:p>
            <a:pPr algn="ctr">
              <a:lnSpc>
                <a:spcPts val="1787"/>
              </a:lnSpc>
            </a:pPr>
            <a:r>
              <a:rPr lang="en-US" sz="993" b="1">
                <a:solidFill>
                  <a:srgbClr val="FAFAFA"/>
                </a:solidFill>
                <a:latin typeface="Poppins Bold"/>
                <a:ea typeface="Poppins Bold"/>
                <a:cs typeface="Poppins Bold"/>
                <a:sym typeface="Poppins Bold"/>
              </a:rPr>
              <a:t> Swap</a:t>
            </a:r>
          </a:p>
        </p:txBody>
      </p:sp>
      <p:graphicFrame>
        <p:nvGraphicFramePr>
          <p:cNvPr id="29" name="Table 29"/>
          <p:cNvGraphicFramePr>
            <a:graphicFrameLocks noGrp="1"/>
          </p:cNvGraphicFramePr>
          <p:nvPr/>
        </p:nvGraphicFramePr>
        <p:xfrm>
          <a:off x="6724224" y="5027452"/>
          <a:ext cx="444162" cy="2006718"/>
        </p:xfrm>
        <a:graphic>
          <a:graphicData uri="http://schemas.openxmlformats.org/drawingml/2006/table">
            <a:tbl>
              <a:tblPr/>
              <a:tblGrid>
                <a:gridCol w="277436">
                  <a:extLst>
                    <a:ext uri="{9D8B030D-6E8A-4147-A177-3AD203B41FA5}">
                      <a16:colId xmlns:a16="http://schemas.microsoft.com/office/drawing/2014/main" val="20000"/>
                    </a:ext>
                  </a:extLst>
                </a:gridCol>
              </a:tblGrid>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32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45</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12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78</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99</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bl>
          </a:graphicData>
        </a:graphic>
      </p:graphicFrame>
      <p:grpSp>
        <p:nvGrpSpPr>
          <p:cNvPr id="30" name="Group 30"/>
          <p:cNvGrpSpPr/>
          <p:nvPr/>
        </p:nvGrpSpPr>
        <p:grpSpPr>
          <a:xfrm>
            <a:off x="7584687" y="6306411"/>
            <a:ext cx="1058787" cy="1058787"/>
            <a:chOff x="0" y="0"/>
            <a:chExt cx="812800" cy="812800"/>
          </a:xfrm>
        </p:grpSpPr>
        <p:sp>
          <p:nvSpPr>
            <p:cNvPr id="31" name="Freeform 3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32" name="TextBox 32"/>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sp>
        <p:nvSpPr>
          <p:cNvPr id="33" name="TextBox 33"/>
          <p:cNvSpPr txBox="1"/>
          <p:nvPr/>
        </p:nvSpPr>
        <p:spPr>
          <a:xfrm>
            <a:off x="7620993" y="6590121"/>
            <a:ext cx="801488" cy="434216"/>
          </a:xfrm>
          <a:prstGeom prst="rect">
            <a:avLst/>
          </a:prstGeom>
        </p:spPr>
        <p:txBody>
          <a:bodyPr lIns="0" tIns="0" rIns="0" bIns="0" rtlCol="0" anchor="t">
            <a:spAutoFit/>
          </a:bodyPr>
          <a:lstStyle/>
          <a:p>
            <a:pPr algn="ctr">
              <a:lnSpc>
                <a:spcPts val="1787"/>
              </a:lnSpc>
            </a:pPr>
            <a:r>
              <a:rPr lang="en-US" sz="993" b="1">
                <a:solidFill>
                  <a:srgbClr val="FAFAFA"/>
                </a:solidFill>
                <a:latin typeface="Poppins Bold"/>
                <a:ea typeface="Poppins Bold"/>
                <a:cs typeface="Poppins Bold"/>
                <a:sym typeface="Poppins Bold"/>
              </a:rPr>
              <a:t> 78 &lt; 99,</a:t>
            </a:r>
          </a:p>
          <a:p>
            <a:pPr algn="ctr">
              <a:lnSpc>
                <a:spcPts val="1787"/>
              </a:lnSpc>
            </a:pPr>
            <a:r>
              <a:rPr lang="en-US" sz="993" b="1">
                <a:solidFill>
                  <a:srgbClr val="FAFAFA"/>
                </a:solidFill>
                <a:latin typeface="Poppins Bold"/>
                <a:ea typeface="Poppins Bold"/>
                <a:cs typeface="Poppins Bold"/>
                <a:sym typeface="Poppins Bold"/>
              </a:rPr>
              <a:t> No Swap</a:t>
            </a:r>
          </a:p>
        </p:txBody>
      </p:sp>
      <p:graphicFrame>
        <p:nvGraphicFramePr>
          <p:cNvPr id="34" name="Table 34"/>
          <p:cNvGraphicFramePr>
            <a:graphicFrameLocks noGrp="1"/>
          </p:cNvGraphicFramePr>
          <p:nvPr/>
        </p:nvGraphicFramePr>
        <p:xfrm>
          <a:off x="8769491" y="5027452"/>
          <a:ext cx="444162" cy="2006718"/>
        </p:xfrm>
        <a:graphic>
          <a:graphicData uri="http://schemas.openxmlformats.org/drawingml/2006/table">
            <a:tbl>
              <a:tblPr/>
              <a:tblGrid>
                <a:gridCol w="277436">
                  <a:extLst>
                    <a:ext uri="{9D8B030D-6E8A-4147-A177-3AD203B41FA5}">
                      <a16:colId xmlns:a16="http://schemas.microsoft.com/office/drawing/2014/main" val="20000"/>
                    </a:ext>
                  </a:extLst>
                </a:gridCol>
              </a:tblGrid>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32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45</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12</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78</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401344">
                <a:tc>
                  <a:txBody>
                    <a:bodyPr/>
                    <a:lstStyle/>
                    <a:p>
                      <a:pPr algn="ctr">
                        <a:lnSpc>
                          <a:spcPts val="1666"/>
                        </a:lnSpc>
                        <a:defRPr/>
                      </a:pPr>
                      <a:r>
                        <a:rPr lang="en-US" sz="1190" b="1">
                          <a:solidFill>
                            <a:srgbClr val="000000"/>
                          </a:solidFill>
                          <a:latin typeface="Open Sans Bold"/>
                          <a:ea typeface="Open Sans Bold"/>
                          <a:cs typeface="Open Sans Bold"/>
                          <a:sym typeface="Open Sans Bold"/>
                        </a:rPr>
                        <a:t>99</a:t>
                      </a:r>
                      <a:endParaRPr lang="en-US" sz="1100"/>
                    </a:p>
                  </a:txBody>
                  <a:tcPr marL="126018" marR="126018" marT="126018" marB="1260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bl>
          </a:graphicData>
        </a:graphic>
      </p:graphicFrame>
      <p:sp>
        <p:nvSpPr>
          <p:cNvPr id="35" name="TextBox 35"/>
          <p:cNvSpPr txBox="1"/>
          <p:nvPr/>
        </p:nvSpPr>
        <p:spPr>
          <a:xfrm>
            <a:off x="5140143" y="3286764"/>
            <a:ext cx="6883393" cy="918442"/>
          </a:xfrm>
          <a:prstGeom prst="rect">
            <a:avLst/>
          </a:prstGeom>
        </p:spPr>
        <p:txBody>
          <a:bodyPr lIns="0" tIns="0" rIns="0" bIns="0" rtlCol="0" anchor="t">
            <a:spAutoFit/>
          </a:bodyPr>
          <a:lstStyle/>
          <a:p>
            <a:pPr algn="ctr">
              <a:lnSpc>
                <a:spcPts val="6853"/>
              </a:lnSpc>
            </a:pPr>
            <a:r>
              <a:rPr lang="en-US" sz="6853" b="1">
                <a:solidFill>
                  <a:srgbClr val="5E17EB"/>
                </a:solidFill>
                <a:latin typeface="Big Shoulders Display Bold"/>
                <a:ea typeface="Big Shoulders Display Bold"/>
                <a:cs typeface="Big Shoulders Display Bold"/>
                <a:sym typeface="Big Shoulders Display Bold"/>
              </a:rPr>
              <a:t>BUBBLE SORT</a:t>
            </a:r>
          </a:p>
        </p:txBody>
      </p:sp>
      <p:sp>
        <p:nvSpPr>
          <p:cNvPr id="36" name="TextBox 36"/>
          <p:cNvSpPr txBox="1"/>
          <p:nvPr/>
        </p:nvSpPr>
        <p:spPr>
          <a:xfrm>
            <a:off x="14548291" y="4571476"/>
            <a:ext cx="366705" cy="270009"/>
          </a:xfrm>
          <a:prstGeom prst="rect">
            <a:avLst/>
          </a:prstGeom>
        </p:spPr>
        <p:txBody>
          <a:bodyPr lIns="0" tIns="0" rIns="0" bIns="0" rtlCol="0" anchor="t">
            <a:spAutoFit/>
          </a:bodyPr>
          <a:lstStyle/>
          <a:p>
            <a:pPr algn="ctr">
              <a:lnSpc>
                <a:spcPts val="2246"/>
              </a:lnSpc>
              <a:spcBef>
                <a:spcPct val="0"/>
              </a:spcBef>
            </a:pPr>
            <a:r>
              <a:rPr lang="en-US" sz="1604" b="1">
                <a:solidFill>
                  <a:srgbClr val="FFFFFF"/>
                </a:solidFill>
                <a:latin typeface="Open Sans Bold"/>
                <a:ea typeface="Open Sans Bold"/>
                <a:cs typeface="Open Sans Bold"/>
                <a:sym typeface="Open Sans Bold"/>
              </a:rPr>
              <a:t>2</a:t>
            </a:r>
          </a:p>
        </p:txBody>
      </p:sp>
      <p:sp>
        <p:nvSpPr>
          <p:cNvPr id="37" name="TextBox 37"/>
          <p:cNvSpPr txBox="1"/>
          <p:nvPr/>
        </p:nvSpPr>
        <p:spPr>
          <a:xfrm>
            <a:off x="10820211" y="5806226"/>
            <a:ext cx="5221225" cy="2477152"/>
          </a:xfrm>
          <a:prstGeom prst="rect">
            <a:avLst/>
          </a:prstGeom>
        </p:spPr>
        <p:txBody>
          <a:bodyPr lIns="0" tIns="0" rIns="0" bIns="0" rtlCol="0" anchor="t">
            <a:spAutoFit/>
          </a:bodyPr>
          <a:lstStyle/>
          <a:p>
            <a:pPr algn="ctr">
              <a:lnSpc>
                <a:spcPts val="2841"/>
              </a:lnSpc>
              <a:spcBef>
                <a:spcPct val="0"/>
              </a:spcBef>
            </a:pPr>
            <a:r>
              <a:rPr lang="en-US" sz="2029" b="1">
                <a:solidFill>
                  <a:srgbClr val="000000"/>
                </a:solidFill>
                <a:latin typeface="Open Sans Bold"/>
                <a:ea typeface="Open Sans Bold"/>
                <a:cs typeface="Open Sans Bold"/>
                <a:sym typeface="Open Sans Bold"/>
              </a:rPr>
              <a:t>Bubble sort has a time complexity of O(N  ) because, in the worst-case scenario, each element in the list needs to be compared and swapped with every other element, resulting in a quadratic growth in the number of operations as the size of the list increases.</a:t>
            </a:r>
          </a:p>
        </p:txBody>
      </p:sp>
      <p:sp>
        <p:nvSpPr>
          <p:cNvPr id="38" name="TextBox 38"/>
          <p:cNvSpPr txBox="1"/>
          <p:nvPr/>
        </p:nvSpPr>
        <p:spPr>
          <a:xfrm>
            <a:off x="11835346" y="6161096"/>
            <a:ext cx="188190" cy="262055"/>
          </a:xfrm>
          <a:prstGeom prst="rect">
            <a:avLst/>
          </a:prstGeom>
        </p:spPr>
        <p:txBody>
          <a:bodyPr lIns="0" tIns="0" rIns="0" bIns="0" rtlCol="0" anchor="t">
            <a:spAutoFit/>
          </a:bodyPr>
          <a:lstStyle/>
          <a:p>
            <a:pPr algn="ctr">
              <a:lnSpc>
                <a:spcPts val="2190"/>
              </a:lnSpc>
              <a:spcBef>
                <a:spcPct val="0"/>
              </a:spcBef>
            </a:pPr>
            <a:r>
              <a:rPr lang="en-US" sz="1564" b="1">
                <a:solidFill>
                  <a:srgbClr val="000000"/>
                </a:solidFill>
                <a:latin typeface="Open Sans Bold"/>
                <a:ea typeface="Open Sans Bold"/>
                <a:cs typeface="Open Sans Bold"/>
                <a:sym typeface="Open Sans Bold"/>
              </a:rPr>
              <a:t>2</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23.13 Big O notation</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0497045" y="5225431"/>
            <a:ext cx="5867556" cy="4032869"/>
            <a:chOff x="0" y="0"/>
            <a:chExt cx="1576760" cy="1083733"/>
          </a:xfrm>
        </p:grpSpPr>
        <p:sp>
          <p:nvSpPr>
            <p:cNvPr id="7" name="Freeform 7"/>
            <p:cNvSpPr/>
            <p:nvPr/>
          </p:nvSpPr>
          <p:spPr>
            <a:xfrm>
              <a:off x="0" y="0"/>
              <a:ext cx="1576760" cy="1083733"/>
            </a:xfrm>
            <a:custGeom>
              <a:avLst/>
              <a:gdLst/>
              <a:ahLst/>
              <a:cxnLst/>
              <a:rect l="l" t="t" r="r" b="b"/>
              <a:pathLst>
                <a:path w="1576760" h="1083733">
                  <a:moveTo>
                    <a:pt x="67292" y="0"/>
                  </a:moveTo>
                  <a:lnTo>
                    <a:pt x="1509468" y="0"/>
                  </a:lnTo>
                  <a:cubicBezTo>
                    <a:pt x="1546632" y="0"/>
                    <a:pt x="1576760" y="30128"/>
                    <a:pt x="1576760" y="67292"/>
                  </a:cubicBezTo>
                  <a:lnTo>
                    <a:pt x="1576760" y="1016442"/>
                  </a:lnTo>
                  <a:cubicBezTo>
                    <a:pt x="1576760" y="1034289"/>
                    <a:pt x="1569670" y="1051404"/>
                    <a:pt x="1557051" y="1064024"/>
                  </a:cubicBezTo>
                  <a:cubicBezTo>
                    <a:pt x="1544431" y="1076644"/>
                    <a:pt x="1527315" y="1083733"/>
                    <a:pt x="1509468" y="1083733"/>
                  </a:cubicBezTo>
                  <a:lnTo>
                    <a:pt x="67292" y="1083733"/>
                  </a:lnTo>
                  <a:cubicBezTo>
                    <a:pt x="49445" y="1083733"/>
                    <a:pt x="32329" y="1076644"/>
                    <a:pt x="19709" y="1064024"/>
                  </a:cubicBezTo>
                  <a:cubicBezTo>
                    <a:pt x="7090" y="1051404"/>
                    <a:pt x="0" y="1034289"/>
                    <a:pt x="0" y="1016442"/>
                  </a:cubicBezTo>
                  <a:lnTo>
                    <a:pt x="0" y="67292"/>
                  </a:lnTo>
                  <a:cubicBezTo>
                    <a:pt x="0" y="49445"/>
                    <a:pt x="7090" y="32329"/>
                    <a:pt x="19709" y="19709"/>
                  </a:cubicBezTo>
                  <a:cubicBezTo>
                    <a:pt x="32329" y="7090"/>
                    <a:pt x="49445" y="0"/>
                    <a:pt x="67292" y="0"/>
                  </a:cubicBezTo>
                  <a:close/>
                </a:path>
              </a:pathLst>
            </a:custGeom>
            <a:solidFill>
              <a:srgbClr val="FFDE59"/>
            </a:solidFill>
          </p:spPr>
          <p:txBody>
            <a:bodyPr/>
            <a:lstStyle/>
            <a:p>
              <a:endParaRPr lang="en-PH"/>
            </a:p>
          </p:txBody>
        </p:sp>
        <p:sp>
          <p:nvSpPr>
            <p:cNvPr id="8" name="TextBox 8"/>
            <p:cNvSpPr txBox="1"/>
            <p:nvPr/>
          </p:nvSpPr>
          <p:spPr>
            <a:xfrm>
              <a:off x="0" y="-28575"/>
              <a:ext cx="1576760" cy="1112308"/>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10497045" y="4276794"/>
            <a:ext cx="5867556" cy="1129383"/>
            <a:chOff x="0" y="0"/>
            <a:chExt cx="1576760" cy="303494"/>
          </a:xfrm>
        </p:grpSpPr>
        <p:sp>
          <p:nvSpPr>
            <p:cNvPr id="10" name="Freeform 10"/>
            <p:cNvSpPr/>
            <p:nvPr/>
          </p:nvSpPr>
          <p:spPr>
            <a:xfrm>
              <a:off x="0" y="0"/>
              <a:ext cx="1576760" cy="303494"/>
            </a:xfrm>
            <a:custGeom>
              <a:avLst/>
              <a:gdLst/>
              <a:ahLst/>
              <a:cxnLst/>
              <a:rect l="l" t="t" r="r" b="b"/>
              <a:pathLst>
                <a:path w="1576760" h="303494">
                  <a:moveTo>
                    <a:pt x="67292" y="0"/>
                  </a:moveTo>
                  <a:lnTo>
                    <a:pt x="1509468" y="0"/>
                  </a:lnTo>
                  <a:cubicBezTo>
                    <a:pt x="1546632" y="0"/>
                    <a:pt x="1576760" y="30128"/>
                    <a:pt x="1576760" y="67292"/>
                  </a:cubicBezTo>
                  <a:lnTo>
                    <a:pt x="1576760" y="236202"/>
                  </a:lnTo>
                  <a:cubicBezTo>
                    <a:pt x="1576760" y="254049"/>
                    <a:pt x="1569670" y="271165"/>
                    <a:pt x="1557051" y="283784"/>
                  </a:cubicBezTo>
                  <a:cubicBezTo>
                    <a:pt x="1544431" y="296404"/>
                    <a:pt x="1527315" y="303494"/>
                    <a:pt x="1509468" y="303494"/>
                  </a:cubicBezTo>
                  <a:lnTo>
                    <a:pt x="67292" y="303494"/>
                  </a:lnTo>
                  <a:cubicBezTo>
                    <a:pt x="49445" y="303494"/>
                    <a:pt x="32329" y="296404"/>
                    <a:pt x="19709" y="283784"/>
                  </a:cubicBezTo>
                  <a:cubicBezTo>
                    <a:pt x="7090" y="271165"/>
                    <a:pt x="0" y="254049"/>
                    <a:pt x="0" y="236202"/>
                  </a:cubicBezTo>
                  <a:lnTo>
                    <a:pt x="0" y="67292"/>
                  </a:lnTo>
                  <a:cubicBezTo>
                    <a:pt x="0" y="49445"/>
                    <a:pt x="7090" y="32329"/>
                    <a:pt x="19709" y="19709"/>
                  </a:cubicBezTo>
                  <a:cubicBezTo>
                    <a:pt x="32329" y="7090"/>
                    <a:pt x="49445" y="0"/>
                    <a:pt x="67292" y="0"/>
                  </a:cubicBezTo>
                  <a:close/>
                </a:path>
              </a:pathLst>
            </a:custGeom>
            <a:solidFill>
              <a:srgbClr val="5E17EB"/>
            </a:solidFill>
          </p:spPr>
          <p:txBody>
            <a:bodyPr/>
            <a:lstStyle/>
            <a:p>
              <a:endParaRPr lang="en-PH"/>
            </a:p>
          </p:txBody>
        </p:sp>
        <p:sp>
          <p:nvSpPr>
            <p:cNvPr id="11" name="TextBox 11"/>
            <p:cNvSpPr txBox="1"/>
            <p:nvPr/>
          </p:nvSpPr>
          <p:spPr>
            <a:xfrm>
              <a:off x="0" y="-28575"/>
              <a:ext cx="1576760" cy="332069"/>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246002" y="1174258"/>
            <a:ext cx="17210062"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Big O notation is a way to express the upper bound complexity of an algorithm in terms of its </a:t>
            </a:r>
            <a:r>
              <a:rPr lang="en-US" sz="3000" b="1">
                <a:solidFill>
                  <a:srgbClr val="000000"/>
                </a:solidFill>
                <a:latin typeface="Open Sans Bold"/>
                <a:ea typeface="Open Sans Bold"/>
                <a:cs typeface="Open Sans Bold"/>
                <a:sym typeface="Open Sans Bold"/>
              </a:rPr>
              <a:t>input size</a:t>
            </a:r>
            <a:r>
              <a:rPr lang="en-US" sz="3000">
                <a:solidFill>
                  <a:srgbClr val="000000"/>
                </a:solidFill>
                <a:latin typeface="Open Sans"/>
                <a:ea typeface="Open Sans"/>
                <a:cs typeface="Open Sans"/>
                <a:sym typeface="Open Sans"/>
              </a:rPr>
              <a:t>, simplifying the comparison of algorithmic efficiency.</a:t>
            </a:r>
          </a:p>
        </p:txBody>
      </p:sp>
      <p:sp>
        <p:nvSpPr>
          <p:cNvPr id="13" name="TextBox 13"/>
          <p:cNvSpPr txBox="1"/>
          <p:nvPr/>
        </p:nvSpPr>
        <p:spPr>
          <a:xfrm>
            <a:off x="11729737" y="4617418"/>
            <a:ext cx="3402172" cy="410034"/>
          </a:xfrm>
          <a:prstGeom prst="rect">
            <a:avLst/>
          </a:prstGeom>
        </p:spPr>
        <p:txBody>
          <a:bodyPr lIns="0" tIns="0" rIns="0" bIns="0" rtlCol="0" anchor="t">
            <a:spAutoFit/>
          </a:bodyPr>
          <a:lstStyle/>
          <a:p>
            <a:pPr algn="ctr">
              <a:lnSpc>
                <a:spcPts val="3460"/>
              </a:lnSpc>
              <a:spcBef>
                <a:spcPct val="0"/>
              </a:spcBef>
            </a:pPr>
            <a:r>
              <a:rPr lang="en-US" sz="2472" b="1">
                <a:solidFill>
                  <a:srgbClr val="FFFFFF"/>
                </a:solidFill>
                <a:latin typeface="Open Sans Bold"/>
                <a:ea typeface="Open Sans Bold"/>
                <a:cs typeface="Open Sans Bold"/>
                <a:sym typeface="Open Sans Bold"/>
              </a:rPr>
              <a:t>Complexity = O(log N)</a:t>
            </a:r>
          </a:p>
        </p:txBody>
      </p:sp>
      <p:sp>
        <p:nvSpPr>
          <p:cNvPr id="14" name="TextBox 14"/>
          <p:cNvSpPr txBox="1"/>
          <p:nvPr/>
        </p:nvSpPr>
        <p:spPr>
          <a:xfrm>
            <a:off x="5140143" y="3286764"/>
            <a:ext cx="6883393" cy="918442"/>
          </a:xfrm>
          <a:prstGeom prst="rect">
            <a:avLst/>
          </a:prstGeom>
        </p:spPr>
        <p:txBody>
          <a:bodyPr lIns="0" tIns="0" rIns="0" bIns="0" rtlCol="0" anchor="t">
            <a:spAutoFit/>
          </a:bodyPr>
          <a:lstStyle/>
          <a:p>
            <a:pPr algn="ctr">
              <a:lnSpc>
                <a:spcPts val="6853"/>
              </a:lnSpc>
            </a:pPr>
            <a:r>
              <a:rPr lang="en-US" sz="6853" b="1">
                <a:solidFill>
                  <a:srgbClr val="5E17EB"/>
                </a:solidFill>
                <a:latin typeface="Big Shoulders Display Bold"/>
                <a:ea typeface="Big Shoulders Display Bold"/>
                <a:cs typeface="Big Shoulders Display Bold"/>
                <a:sym typeface="Big Shoulders Display Bold"/>
              </a:rPr>
              <a:t>BINARY SEARCH</a:t>
            </a:r>
          </a:p>
        </p:txBody>
      </p:sp>
      <p:sp>
        <p:nvSpPr>
          <p:cNvPr id="15" name="TextBox 15"/>
          <p:cNvSpPr txBox="1"/>
          <p:nvPr/>
        </p:nvSpPr>
        <p:spPr>
          <a:xfrm>
            <a:off x="10820211" y="5921970"/>
            <a:ext cx="5221225" cy="2477152"/>
          </a:xfrm>
          <a:prstGeom prst="rect">
            <a:avLst/>
          </a:prstGeom>
        </p:spPr>
        <p:txBody>
          <a:bodyPr lIns="0" tIns="0" rIns="0" bIns="0" rtlCol="0" anchor="t">
            <a:spAutoFit/>
          </a:bodyPr>
          <a:lstStyle/>
          <a:p>
            <a:pPr algn="ctr">
              <a:lnSpc>
                <a:spcPts val="2841"/>
              </a:lnSpc>
              <a:spcBef>
                <a:spcPct val="0"/>
              </a:spcBef>
            </a:pPr>
            <a:r>
              <a:rPr lang="en-US" sz="2029" b="1">
                <a:solidFill>
                  <a:srgbClr val="000000"/>
                </a:solidFill>
                <a:latin typeface="Open Sans Bold"/>
                <a:ea typeface="Open Sans Bold"/>
                <a:cs typeface="Open Sans Bold"/>
                <a:sym typeface="Open Sans Bold"/>
              </a:rPr>
              <a:t>Binary search is O(log N) because, with each comparison, it eliminates half of the remaining elements in the sorted list, leading to a logarithmic growth in the number of operations needed to find the desired element as the size of the list increases.</a:t>
            </a:r>
          </a:p>
        </p:txBody>
      </p:sp>
      <p:graphicFrame>
        <p:nvGraphicFramePr>
          <p:cNvPr id="16" name="Table 16"/>
          <p:cNvGraphicFramePr>
            <a:graphicFrameLocks noGrp="1"/>
          </p:cNvGraphicFramePr>
          <p:nvPr/>
        </p:nvGraphicFramePr>
        <p:xfrm>
          <a:off x="808429" y="6439749"/>
          <a:ext cx="5556230" cy="507297"/>
        </p:xfrm>
        <a:graphic>
          <a:graphicData uri="http://schemas.openxmlformats.org/drawingml/2006/table">
            <a:tbl>
              <a:tblPr/>
              <a:tblGrid>
                <a:gridCol w="793747">
                  <a:extLst>
                    <a:ext uri="{9D8B030D-6E8A-4147-A177-3AD203B41FA5}">
                      <a16:colId xmlns:a16="http://schemas.microsoft.com/office/drawing/2014/main" val="20000"/>
                    </a:ext>
                  </a:extLst>
                </a:gridCol>
                <a:gridCol w="793747">
                  <a:extLst>
                    <a:ext uri="{9D8B030D-6E8A-4147-A177-3AD203B41FA5}">
                      <a16:colId xmlns:a16="http://schemas.microsoft.com/office/drawing/2014/main" val="20001"/>
                    </a:ext>
                  </a:extLst>
                </a:gridCol>
                <a:gridCol w="793747">
                  <a:extLst>
                    <a:ext uri="{9D8B030D-6E8A-4147-A177-3AD203B41FA5}">
                      <a16:colId xmlns:a16="http://schemas.microsoft.com/office/drawing/2014/main" val="20002"/>
                    </a:ext>
                  </a:extLst>
                </a:gridCol>
                <a:gridCol w="793747">
                  <a:extLst>
                    <a:ext uri="{9D8B030D-6E8A-4147-A177-3AD203B41FA5}">
                      <a16:colId xmlns:a16="http://schemas.microsoft.com/office/drawing/2014/main" val="20003"/>
                    </a:ext>
                  </a:extLst>
                </a:gridCol>
                <a:gridCol w="793747">
                  <a:extLst>
                    <a:ext uri="{9D8B030D-6E8A-4147-A177-3AD203B41FA5}">
                      <a16:colId xmlns:a16="http://schemas.microsoft.com/office/drawing/2014/main" val="20004"/>
                    </a:ext>
                  </a:extLst>
                </a:gridCol>
                <a:gridCol w="793747">
                  <a:extLst>
                    <a:ext uri="{9D8B030D-6E8A-4147-A177-3AD203B41FA5}">
                      <a16:colId xmlns:a16="http://schemas.microsoft.com/office/drawing/2014/main" val="20005"/>
                    </a:ext>
                  </a:extLst>
                </a:gridCol>
                <a:gridCol w="793747">
                  <a:extLst>
                    <a:ext uri="{9D8B030D-6E8A-4147-A177-3AD203B41FA5}">
                      <a16:colId xmlns:a16="http://schemas.microsoft.com/office/drawing/2014/main" val="20006"/>
                    </a:ext>
                  </a:extLst>
                </a:gridCol>
              </a:tblGrid>
              <a:tr h="507297">
                <a:tc>
                  <a:txBody>
                    <a:bodyPr/>
                    <a:lstStyle/>
                    <a:p>
                      <a:pPr algn="ctr">
                        <a:lnSpc>
                          <a:spcPts val="2479"/>
                        </a:lnSpc>
                        <a:defRPr/>
                      </a:pPr>
                      <a:r>
                        <a:rPr lang="en-US" sz="1771" b="1">
                          <a:solidFill>
                            <a:srgbClr val="000000"/>
                          </a:solidFill>
                          <a:latin typeface="Open Sans Bold"/>
                          <a:ea typeface="Open Sans Bold"/>
                          <a:cs typeface="Open Sans Bold"/>
                          <a:sym typeface="Open Sans Bold"/>
                        </a:rPr>
                        <a:t>11</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12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22</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25</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34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64</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479"/>
                        </a:lnSpc>
                        <a:defRPr/>
                      </a:pPr>
                      <a:r>
                        <a:rPr lang="en-US" sz="1771" b="1">
                          <a:solidFill>
                            <a:srgbClr val="000000"/>
                          </a:solidFill>
                          <a:latin typeface="Open Sans Bold"/>
                          <a:ea typeface="Open Sans Bold"/>
                          <a:cs typeface="Open Sans Bold"/>
                          <a:sym typeface="Open Sans Bold"/>
                        </a:rPr>
                        <a:t>90</a:t>
                      </a:r>
                      <a:endParaRPr lang="en-US" sz="1100"/>
                    </a:p>
                  </a:txBody>
                  <a:tcPr marL="129786" marR="129786" marT="129786" marB="129786"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7" name="TextBox 17"/>
          <p:cNvSpPr txBox="1"/>
          <p:nvPr/>
        </p:nvSpPr>
        <p:spPr>
          <a:xfrm>
            <a:off x="808429" y="5368076"/>
            <a:ext cx="1217428" cy="374087"/>
          </a:xfrm>
          <a:prstGeom prst="rect">
            <a:avLst/>
          </a:prstGeom>
        </p:spPr>
        <p:txBody>
          <a:bodyPr lIns="0" tIns="0" rIns="0" bIns="0" rtlCol="0" anchor="t">
            <a:spAutoFit/>
          </a:bodyPr>
          <a:lstStyle/>
          <a:p>
            <a:pPr algn="l">
              <a:lnSpc>
                <a:spcPts val="3086"/>
              </a:lnSpc>
              <a:spcBef>
                <a:spcPct val="0"/>
              </a:spcBef>
            </a:pPr>
            <a:r>
              <a:rPr lang="en-US" sz="2204">
                <a:solidFill>
                  <a:srgbClr val="000000"/>
                </a:solidFill>
                <a:latin typeface="Open Sans"/>
                <a:ea typeface="Open Sans"/>
                <a:cs typeface="Open Sans"/>
                <a:sym typeface="Open Sans"/>
              </a:rPr>
              <a:t>my_list:</a:t>
            </a:r>
          </a:p>
        </p:txBody>
      </p:sp>
      <p:sp>
        <p:nvSpPr>
          <p:cNvPr id="18" name="TextBox 18"/>
          <p:cNvSpPr txBox="1"/>
          <p:nvPr/>
        </p:nvSpPr>
        <p:spPr>
          <a:xfrm>
            <a:off x="1244288" y="6003528"/>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0</a:t>
            </a:r>
          </a:p>
        </p:txBody>
      </p:sp>
      <p:sp>
        <p:nvSpPr>
          <p:cNvPr id="19" name="TextBox 19"/>
          <p:cNvSpPr txBox="1"/>
          <p:nvPr/>
        </p:nvSpPr>
        <p:spPr>
          <a:xfrm>
            <a:off x="2407670" y="6003528"/>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1</a:t>
            </a:r>
          </a:p>
        </p:txBody>
      </p:sp>
      <p:sp>
        <p:nvSpPr>
          <p:cNvPr id="20" name="TextBox 20"/>
          <p:cNvSpPr txBox="1"/>
          <p:nvPr/>
        </p:nvSpPr>
        <p:spPr>
          <a:xfrm>
            <a:off x="3602895" y="6003528"/>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2</a:t>
            </a:r>
          </a:p>
        </p:txBody>
      </p:sp>
      <p:sp>
        <p:nvSpPr>
          <p:cNvPr id="21" name="TextBox 21"/>
          <p:cNvSpPr txBox="1"/>
          <p:nvPr/>
        </p:nvSpPr>
        <p:spPr>
          <a:xfrm>
            <a:off x="4798119" y="6003528"/>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3</a:t>
            </a:r>
          </a:p>
        </p:txBody>
      </p:sp>
      <p:sp>
        <p:nvSpPr>
          <p:cNvPr id="22" name="TextBox 22"/>
          <p:cNvSpPr txBox="1"/>
          <p:nvPr/>
        </p:nvSpPr>
        <p:spPr>
          <a:xfrm>
            <a:off x="5993920" y="6003528"/>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4</a:t>
            </a:r>
          </a:p>
        </p:txBody>
      </p:sp>
      <p:sp>
        <p:nvSpPr>
          <p:cNvPr id="23" name="TextBox 23"/>
          <p:cNvSpPr txBox="1"/>
          <p:nvPr/>
        </p:nvSpPr>
        <p:spPr>
          <a:xfrm>
            <a:off x="7113401" y="6003528"/>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5</a:t>
            </a:r>
          </a:p>
        </p:txBody>
      </p:sp>
      <p:sp>
        <p:nvSpPr>
          <p:cNvPr id="24" name="TextBox 24"/>
          <p:cNvSpPr txBox="1"/>
          <p:nvPr/>
        </p:nvSpPr>
        <p:spPr>
          <a:xfrm>
            <a:off x="8341477" y="6003528"/>
            <a:ext cx="176050" cy="359112"/>
          </a:xfrm>
          <a:prstGeom prst="rect">
            <a:avLst/>
          </a:prstGeom>
        </p:spPr>
        <p:txBody>
          <a:bodyPr lIns="0" tIns="0" rIns="0" bIns="0" rtlCol="0" anchor="t">
            <a:spAutoFit/>
          </a:bodyPr>
          <a:lstStyle/>
          <a:p>
            <a:pPr algn="l">
              <a:lnSpc>
                <a:spcPts val="2861"/>
              </a:lnSpc>
              <a:spcBef>
                <a:spcPct val="0"/>
              </a:spcBef>
            </a:pPr>
            <a:r>
              <a:rPr lang="en-US" sz="2043">
                <a:solidFill>
                  <a:srgbClr val="000000"/>
                </a:solidFill>
                <a:latin typeface="Open Sans"/>
                <a:ea typeface="Open Sans"/>
                <a:cs typeface="Open Sans"/>
                <a:sym typeface="Open Sans"/>
              </a:rPr>
              <a:t>6</a:t>
            </a:r>
          </a:p>
        </p:txBody>
      </p:sp>
      <p:sp>
        <p:nvSpPr>
          <p:cNvPr id="25" name="Freeform 25"/>
          <p:cNvSpPr/>
          <p:nvPr/>
        </p:nvSpPr>
        <p:spPr>
          <a:xfrm rot="-5400000">
            <a:off x="8149971" y="7422338"/>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6" name="Freeform 26"/>
          <p:cNvSpPr/>
          <p:nvPr/>
        </p:nvSpPr>
        <p:spPr>
          <a:xfrm rot="-5400000">
            <a:off x="1023054" y="7422338"/>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7" name="TextBox 27"/>
          <p:cNvSpPr txBox="1"/>
          <p:nvPr/>
        </p:nvSpPr>
        <p:spPr>
          <a:xfrm>
            <a:off x="1120705" y="7827936"/>
            <a:ext cx="379825"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low</a:t>
            </a:r>
          </a:p>
        </p:txBody>
      </p:sp>
      <p:sp>
        <p:nvSpPr>
          <p:cNvPr id="28" name="TextBox 28"/>
          <p:cNvSpPr txBox="1"/>
          <p:nvPr/>
        </p:nvSpPr>
        <p:spPr>
          <a:xfrm>
            <a:off x="8150762" y="7799506"/>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high</a:t>
            </a:r>
          </a:p>
        </p:txBody>
      </p:sp>
      <p:sp>
        <p:nvSpPr>
          <p:cNvPr id="29" name="Freeform 29"/>
          <p:cNvSpPr/>
          <p:nvPr/>
        </p:nvSpPr>
        <p:spPr>
          <a:xfrm rot="-5400000">
            <a:off x="4606613" y="7450768"/>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0" name="TextBox 30"/>
          <p:cNvSpPr txBox="1"/>
          <p:nvPr/>
        </p:nvSpPr>
        <p:spPr>
          <a:xfrm>
            <a:off x="4607404" y="7827936"/>
            <a:ext cx="557481" cy="281949"/>
          </a:xfrm>
          <a:prstGeom prst="rect">
            <a:avLst/>
          </a:prstGeom>
        </p:spPr>
        <p:txBody>
          <a:bodyPr lIns="0" tIns="0" rIns="0" bIns="0" rtlCol="0" anchor="t">
            <a:spAutoFit/>
          </a:bodyPr>
          <a:lstStyle/>
          <a:p>
            <a:pPr algn="ctr">
              <a:lnSpc>
                <a:spcPts val="2309"/>
              </a:lnSpc>
              <a:spcBef>
                <a:spcPct val="0"/>
              </a:spcBef>
            </a:pPr>
            <a:r>
              <a:rPr lang="en-US" sz="1649" b="1">
                <a:solidFill>
                  <a:srgbClr val="000000"/>
                </a:solidFill>
                <a:latin typeface="Open Sans Bold"/>
                <a:ea typeface="Open Sans Bold"/>
                <a:cs typeface="Open Sans Bold"/>
                <a:sym typeface="Open Sans Bold"/>
              </a:rPr>
              <a:t>mid</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23.13 Big O notation</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246002" y="1174258"/>
            <a:ext cx="17210062"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Big O notation is a way to express the upper bound complexity of an algorithm in terms of its </a:t>
            </a:r>
            <a:r>
              <a:rPr lang="en-US" sz="3000" b="1">
                <a:solidFill>
                  <a:srgbClr val="000000"/>
                </a:solidFill>
                <a:latin typeface="Open Sans Bold"/>
                <a:ea typeface="Open Sans Bold"/>
                <a:cs typeface="Open Sans Bold"/>
                <a:sym typeface="Open Sans Bold"/>
              </a:rPr>
              <a:t>input size</a:t>
            </a:r>
            <a:r>
              <a:rPr lang="en-US" sz="3000">
                <a:solidFill>
                  <a:srgbClr val="000000"/>
                </a:solidFill>
                <a:latin typeface="Open Sans"/>
                <a:ea typeface="Open Sans"/>
                <a:cs typeface="Open Sans"/>
                <a:sym typeface="Open Sans"/>
              </a:rPr>
              <a:t>, simplifying the comparison of algorithmic efficiency.</a:t>
            </a:r>
          </a:p>
        </p:txBody>
      </p:sp>
      <p:graphicFrame>
        <p:nvGraphicFramePr>
          <p:cNvPr id="7" name="Table 7"/>
          <p:cNvGraphicFramePr>
            <a:graphicFrameLocks noGrp="1"/>
          </p:cNvGraphicFramePr>
          <p:nvPr/>
        </p:nvGraphicFramePr>
        <p:xfrm>
          <a:off x="1610611" y="2526954"/>
          <a:ext cx="15648689" cy="7391400"/>
        </p:xfrm>
        <a:graphic>
          <a:graphicData uri="http://schemas.openxmlformats.org/drawingml/2006/table">
            <a:tbl>
              <a:tblPr/>
              <a:tblGrid>
                <a:gridCol w="4714885">
                  <a:extLst>
                    <a:ext uri="{9D8B030D-6E8A-4147-A177-3AD203B41FA5}">
                      <a16:colId xmlns:a16="http://schemas.microsoft.com/office/drawing/2014/main" val="20000"/>
                    </a:ext>
                  </a:extLst>
                </a:gridCol>
                <a:gridCol w="4714885">
                  <a:extLst>
                    <a:ext uri="{9D8B030D-6E8A-4147-A177-3AD203B41FA5}">
                      <a16:colId xmlns:a16="http://schemas.microsoft.com/office/drawing/2014/main" val="20001"/>
                    </a:ext>
                  </a:extLst>
                </a:gridCol>
                <a:gridCol w="6218918">
                  <a:extLst>
                    <a:ext uri="{9D8B030D-6E8A-4147-A177-3AD203B41FA5}">
                      <a16:colId xmlns:a16="http://schemas.microsoft.com/office/drawing/2014/main" val="20002"/>
                    </a:ext>
                  </a:extLst>
                </a:gridCol>
              </a:tblGrid>
              <a:tr h="878855">
                <a:tc>
                  <a:txBody>
                    <a:bodyPr/>
                    <a:lstStyle/>
                    <a:p>
                      <a:pPr algn="ctr">
                        <a:lnSpc>
                          <a:spcPts val="2406"/>
                        </a:lnSpc>
                        <a:defRPr/>
                      </a:pPr>
                      <a:r>
                        <a:rPr lang="en-US" sz="1719" b="1">
                          <a:solidFill>
                            <a:srgbClr val="000000"/>
                          </a:solidFill>
                          <a:latin typeface="Open Sans Bold"/>
                          <a:ea typeface="Open Sans Bold"/>
                          <a:cs typeface="Open Sans Bold"/>
                          <a:sym typeface="Open Sans Bold"/>
                        </a:rPr>
                        <a:t>Order of growth</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6"/>
                        </a:lnSpc>
                        <a:defRPr/>
                      </a:pPr>
                      <a:r>
                        <a:rPr lang="en-US" sz="1719" b="1">
                          <a:solidFill>
                            <a:srgbClr val="000000"/>
                          </a:solidFill>
                          <a:latin typeface="Open Sans Bold"/>
                          <a:ea typeface="Open Sans Bold"/>
                          <a:cs typeface="Open Sans Bold"/>
                          <a:sym typeface="Open Sans Bold"/>
                        </a:rPr>
                        <a:t>Example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406"/>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1363353">
                <a:tc>
                  <a:txBody>
                    <a:bodyPr/>
                    <a:lstStyle/>
                    <a:p>
                      <a:pPr algn="ctr">
                        <a:lnSpc>
                          <a:spcPts val="2826"/>
                        </a:lnSpc>
                        <a:defRPr/>
                      </a:pPr>
                      <a:r>
                        <a:rPr lang="en-US" sz="2019" b="1">
                          <a:solidFill>
                            <a:srgbClr val="000000"/>
                          </a:solidFill>
                          <a:latin typeface="Open Sans Bold"/>
                          <a:ea typeface="Open Sans Bold"/>
                          <a:cs typeface="Open Sans Bold"/>
                          <a:sym typeface="Open Sans Bold"/>
                        </a:rPr>
                        <a:t>O(1)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26"/>
                        </a:lnSpc>
                        <a:defRPr/>
                      </a:pPr>
                      <a:r>
                        <a:rPr lang="en-US" sz="2019" b="1">
                          <a:solidFill>
                            <a:srgbClr val="000000"/>
                          </a:solidFill>
                          <a:latin typeface="Open Sans Bold"/>
                          <a:ea typeface="Open Sans Bold"/>
                          <a:cs typeface="Open Sans Bold"/>
                          <a:sym typeface="Open Sans Bold"/>
                        </a:rPr>
                        <a:t>print(5)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826"/>
                        </a:lnSpc>
                        <a:defRPr/>
                      </a:pPr>
                      <a:r>
                        <a:rPr lang="en-US" sz="2019" b="1">
                          <a:solidFill>
                            <a:srgbClr val="000000"/>
                          </a:solidFill>
                          <a:latin typeface="Open Sans Bold"/>
                          <a:ea typeface="Open Sans Bold"/>
                          <a:cs typeface="Open Sans Bold"/>
                          <a:sym typeface="Open Sans Bold"/>
                        </a:rPr>
                        <a:t>Complexity does not change regardless of data size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946460">
                <a:tc>
                  <a:txBody>
                    <a:bodyPr/>
                    <a:lstStyle/>
                    <a:p>
                      <a:pPr algn="ctr">
                        <a:lnSpc>
                          <a:spcPts val="2826"/>
                        </a:lnSpc>
                        <a:defRPr/>
                      </a:pPr>
                      <a:r>
                        <a:rPr lang="en-US" sz="2019" b="1">
                          <a:solidFill>
                            <a:srgbClr val="000000"/>
                          </a:solidFill>
                          <a:latin typeface="Open Sans Bold"/>
                          <a:ea typeface="Open Sans Bold"/>
                          <a:cs typeface="Open Sans Bold"/>
                          <a:sym typeface="Open Sans Bold"/>
                        </a:rPr>
                        <a:t>O(n)</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26"/>
                        </a:lnSpc>
                        <a:defRPr/>
                      </a:pPr>
                      <a:r>
                        <a:rPr lang="en-US" sz="2019" b="1">
                          <a:solidFill>
                            <a:srgbClr val="000000"/>
                          </a:solidFill>
                          <a:latin typeface="Open Sans Bold"/>
                          <a:ea typeface="Open Sans Bold"/>
                          <a:cs typeface="Open Sans Bold"/>
                          <a:sym typeface="Open Sans Bold"/>
                        </a:rPr>
                        <a:t>Linear Search</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826"/>
                        </a:lnSpc>
                        <a:defRPr/>
                      </a:pPr>
                      <a:r>
                        <a:rPr lang="en-US" sz="2019" b="1">
                          <a:solidFill>
                            <a:srgbClr val="000000"/>
                          </a:solidFill>
                          <a:latin typeface="Open Sans Bold"/>
                          <a:ea typeface="Open Sans Bold"/>
                          <a:cs typeface="Open Sans Bold"/>
                          <a:sym typeface="Open Sans Bold"/>
                        </a:rPr>
                        <a:t>Linear growth</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946460">
                <a:tc>
                  <a:txBody>
                    <a:bodyPr/>
                    <a:lstStyle/>
                    <a:p>
                      <a:pPr algn="ctr">
                        <a:lnSpc>
                          <a:spcPts val="2826"/>
                        </a:lnSpc>
                        <a:defRPr/>
                      </a:pPr>
                      <a:r>
                        <a:rPr lang="en-US" sz="2019" b="1">
                          <a:solidFill>
                            <a:srgbClr val="000000"/>
                          </a:solidFill>
                          <a:latin typeface="Open Sans Bold"/>
                          <a:ea typeface="Open Sans Bold"/>
                          <a:cs typeface="Open Sans Bold"/>
                          <a:sym typeface="Open Sans Bold"/>
                        </a:rPr>
                        <a:t>O(log  n)</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26"/>
                        </a:lnSpc>
                        <a:defRPr/>
                      </a:pPr>
                      <a:r>
                        <a:rPr lang="en-US" sz="2019" b="1">
                          <a:solidFill>
                            <a:srgbClr val="000000"/>
                          </a:solidFill>
                          <a:latin typeface="Open Sans Bold"/>
                          <a:ea typeface="Open Sans Bold"/>
                          <a:cs typeface="Open Sans Bold"/>
                          <a:sym typeface="Open Sans Bold"/>
                        </a:rPr>
                        <a:t>Binary Search</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567"/>
                        </a:lnSpc>
                        <a:defRPr/>
                      </a:pPr>
                      <a:r>
                        <a:rPr lang="en-US" sz="1119" b="1">
                          <a:solidFill>
                            <a:srgbClr val="000000"/>
                          </a:solidFill>
                          <a:latin typeface="Open Sans Bold"/>
                          <a:ea typeface="Open Sans Bold"/>
                          <a:cs typeface="Open Sans Bold"/>
                          <a:sym typeface="Open Sans Bold"/>
                        </a:rPr>
                        <a:t>Algorithm's time grows logarithmically with input size, each step reduces problem space by half</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946460">
                <a:tc>
                  <a:txBody>
                    <a:bodyPr/>
                    <a:lstStyle/>
                    <a:p>
                      <a:pPr algn="ctr">
                        <a:lnSpc>
                          <a:spcPts val="2826"/>
                        </a:lnSpc>
                        <a:defRPr/>
                      </a:pPr>
                      <a:r>
                        <a:rPr lang="en-US" sz="2019" b="1">
                          <a:solidFill>
                            <a:srgbClr val="000000"/>
                          </a:solidFill>
                          <a:latin typeface="Open Sans Bold"/>
                          <a:ea typeface="Open Sans Bold"/>
                          <a:cs typeface="Open Sans Bold"/>
                          <a:sym typeface="Open Sans Bold"/>
                        </a:rPr>
                        <a:t>O(n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26"/>
                        </a:lnSpc>
                        <a:defRPr/>
                      </a:pPr>
                      <a:r>
                        <a:rPr lang="en-US" sz="2019" b="1">
                          <a:solidFill>
                            <a:srgbClr val="000000"/>
                          </a:solidFill>
                          <a:latin typeface="Open Sans Bold"/>
                          <a:ea typeface="Open Sans Bold"/>
                          <a:cs typeface="Open Sans Bold"/>
                          <a:sym typeface="Open Sans Bold"/>
                        </a:rPr>
                        <a:t>Bubble Sort, Insertion Sort</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826"/>
                        </a:lnSpc>
                        <a:defRPr/>
                      </a:pPr>
                      <a:r>
                        <a:rPr lang="en-US" sz="2019" b="1">
                          <a:solidFill>
                            <a:srgbClr val="000000"/>
                          </a:solidFill>
                          <a:latin typeface="Open Sans Bold"/>
                          <a:ea typeface="Open Sans Bold"/>
                          <a:cs typeface="Open Sans Bold"/>
                          <a:sym typeface="Open Sans Bold"/>
                        </a:rPr>
                        <a:t>Polynomial growth</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946460">
                <a:tc>
                  <a:txBody>
                    <a:bodyPr/>
                    <a:lstStyle/>
                    <a:p>
                      <a:pPr algn="ctr">
                        <a:lnSpc>
                          <a:spcPts val="2826"/>
                        </a:lnSpc>
                        <a:defRPr/>
                      </a:pPr>
                      <a:r>
                        <a:rPr lang="en-US" sz="2019" b="1">
                          <a:solidFill>
                            <a:srgbClr val="000000"/>
                          </a:solidFill>
                          <a:latin typeface="Open Sans Bold"/>
                          <a:ea typeface="Open Sans Bold"/>
                          <a:cs typeface="Open Sans Bold"/>
                          <a:sym typeface="Open Sans Bold"/>
                        </a:rPr>
                        <a:t>O(n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26"/>
                        </a:lnSpc>
                        <a:defRPr/>
                      </a:pPr>
                      <a:r>
                        <a:rPr lang="en-US" sz="2019" b="1">
                          <a:solidFill>
                            <a:srgbClr val="000000"/>
                          </a:solidFill>
                          <a:latin typeface="Open Sans Bold"/>
                          <a:ea typeface="Open Sans Bold"/>
                          <a:cs typeface="Open Sans Bold"/>
                          <a:sym typeface="Open Sans Bold"/>
                        </a:rPr>
                        <a:t>Triple nested loop</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826"/>
                        </a:lnSpc>
                        <a:defRPr/>
                      </a:pPr>
                      <a:r>
                        <a:rPr lang="en-US" sz="2019" b="1">
                          <a:solidFill>
                            <a:srgbClr val="000000"/>
                          </a:solidFill>
                          <a:latin typeface="Open Sans Bold"/>
                          <a:ea typeface="Open Sans Bold"/>
                          <a:cs typeface="Open Sans Bold"/>
                          <a:sym typeface="Open Sans Bold"/>
                        </a:rPr>
                        <a:t>Polynomial growth</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1363353">
                <a:tc>
                  <a:txBody>
                    <a:bodyPr/>
                    <a:lstStyle/>
                    <a:p>
                      <a:pPr algn="ctr">
                        <a:lnSpc>
                          <a:spcPts val="2826"/>
                        </a:lnSpc>
                        <a:defRPr/>
                      </a:pPr>
                      <a:r>
                        <a:rPr lang="en-US" sz="2019" b="1">
                          <a:solidFill>
                            <a:srgbClr val="000000"/>
                          </a:solidFill>
                          <a:latin typeface="Open Sans Bold"/>
                          <a:ea typeface="Open Sans Bold"/>
                          <a:cs typeface="Open Sans Bold"/>
                          <a:sym typeface="Open Sans Bold"/>
                        </a:rPr>
                        <a:t>O(2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algn="ctr">
                        <a:lnSpc>
                          <a:spcPts val="2826"/>
                        </a:lnSpc>
                        <a:defRPr/>
                      </a:pPr>
                      <a:r>
                        <a:rPr lang="en-US" sz="2019" b="1">
                          <a:solidFill>
                            <a:srgbClr val="000000"/>
                          </a:solidFill>
                          <a:latin typeface="Open Sans Bold"/>
                          <a:ea typeface="Open Sans Bold"/>
                          <a:cs typeface="Open Sans Bold"/>
                          <a:sym typeface="Open Sans Bold"/>
                        </a:rPr>
                        <a:t>Recursive calculation of fibonacci numbers</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826"/>
                        </a:lnSpc>
                        <a:defRPr/>
                      </a:pPr>
                      <a:r>
                        <a:rPr lang="en-US" sz="2019" b="1">
                          <a:solidFill>
                            <a:srgbClr val="000000"/>
                          </a:solidFill>
                          <a:latin typeface="Open Sans Bold"/>
                          <a:ea typeface="Open Sans Bold"/>
                          <a:cs typeface="Open Sans Bold"/>
                          <a:sym typeface="Open Sans Bold"/>
                        </a:rPr>
                        <a:t>Exponential Growth</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bl>
          </a:graphicData>
        </a:graphic>
      </p:graphicFrame>
      <p:sp>
        <p:nvSpPr>
          <p:cNvPr id="8" name="TextBox 8"/>
          <p:cNvSpPr txBox="1"/>
          <p:nvPr/>
        </p:nvSpPr>
        <p:spPr>
          <a:xfrm>
            <a:off x="4032143" y="6829098"/>
            <a:ext cx="190950" cy="2571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Open Sans"/>
                <a:ea typeface="Open Sans"/>
                <a:cs typeface="Open Sans"/>
                <a:sym typeface="Open Sans"/>
              </a:rPr>
              <a:t>2</a:t>
            </a:r>
          </a:p>
        </p:txBody>
      </p:sp>
      <p:sp>
        <p:nvSpPr>
          <p:cNvPr id="9" name="TextBox 9"/>
          <p:cNvSpPr txBox="1"/>
          <p:nvPr/>
        </p:nvSpPr>
        <p:spPr>
          <a:xfrm>
            <a:off x="3988812" y="8978027"/>
            <a:ext cx="190950" cy="2571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Open Sans"/>
                <a:ea typeface="Open Sans"/>
                <a:cs typeface="Open Sans"/>
                <a:sym typeface="Open Sans"/>
              </a:rPr>
              <a:t>N</a:t>
            </a:r>
          </a:p>
        </p:txBody>
      </p:sp>
      <p:sp>
        <p:nvSpPr>
          <p:cNvPr id="10" name="TextBox 10"/>
          <p:cNvSpPr txBox="1"/>
          <p:nvPr/>
        </p:nvSpPr>
        <p:spPr>
          <a:xfrm>
            <a:off x="4032143" y="7846412"/>
            <a:ext cx="190950" cy="2571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Open Sans"/>
                <a:ea typeface="Open Sans"/>
                <a:cs typeface="Open Sans"/>
                <a:sym typeface="Open Sans"/>
              </a:rPr>
              <a:t>3</a:t>
            </a:r>
          </a:p>
        </p:txBody>
      </p:sp>
      <p:sp>
        <p:nvSpPr>
          <p:cNvPr id="11" name="TextBox 11"/>
          <p:cNvSpPr txBox="1"/>
          <p:nvPr/>
        </p:nvSpPr>
        <p:spPr>
          <a:xfrm>
            <a:off x="4032143" y="5927954"/>
            <a:ext cx="190950" cy="2571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Open Sans"/>
                <a:ea typeface="Open Sans"/>
                <a:cs typeface="Open Sans"/>
                <a:sym typeface="Open Sans"/>
              </a:rPr>
              <a:t>2</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23.13 Big O notation</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3568478" y="3228755"/>
          <a:ext cx="11515608" cy="5222857"/>
        </p:xfrm>
        <a:graphic>
          <a:graphicData uri="http://schemas.openxmlformats.org/drawingml/2006/table">
            <a:tbl>
              <a:tblPr/>
              <a:tblGrid>
                <a:gridCol w="3838536">
                  <a:extLst>
                    <a:ext uri="{9D8B030D-6E8A-4147-A177-3AD203B41FA5}">
                      <a16:colId xmlns:a16="http://schemas.microsoft.com/office/drawing/2014/main" val="20000"/>
                    </a:ext>
                  </a:extLst>
                </a:gridCol>
                <a:gridCol w="3838536">
                  <a:extLst>
                    <a:ext uri="{9D8B030D-6E8A-4147-A177-3AD203B41FA5}">
                      <a16:colId xmlns:a16="http://schemas.microsoft.com/office/drawing/2014/main" val="20001"/>
                    </a:ext>
                  </a:extLst>
                </a:gridCol>
                <a:gridCol w="3838536">
                  <a:extLst>
                    <a:ext uri="{9D8B030D-6E8A-4147-A177-3AD203B41FA5}">
                      <a16:colId xmlns:a16="http://schemas.microsoft.com/office/drawing/2014/main" val="20002"/>
                    </a:ext>
                  </a:extLst>
                </a:gridCol>
              </a:tblGrid>
              <a:tr h="1466341">
                <a:tc>
                  <a:txBody>
                    <a:bodyPr/>
                    <a:lstStyle/>
                    <a:p>
                      <a:pPr algn="ctr">
                        <a:lnSpc>
                          <a:spcPts val="2266"/>
                        </a:lnSpc>
                        <a:defRPr/>
                      </a:pPr>
                      <a:r>
                        <a:rPr lang="en-US" sz="1619" b="1">
                          <a:solidFill>
                            <a:srgbClr val="000000"/>
                          </a:solidFill>
                          <a:latin typeface="Open Sans Bold"/>
                          <a:ea typeface="Open Sans Bold"/>
                          <a:cs typeface="Open Sans Bold"/>
                          <a:sym typeface="Open Sans Bold"/>
                        </a:rPr>
                        <a:t>Constant Space (O(1))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Linear Space (O(N)):</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266"/>
                        </a:lnSpc>
                        <a:defRPr/>
                      </a:pPr>
                      <a:r>
                        <a:rPr lang="en-US" sz="1619" b="1">
                          <a:solidFill>
                            <a:srgbClr val="000000"/>
                          </a:solidFill>
                          <a:latin typeface="Open Sans Bold"/>
                          <a:ea typeface="Open Sans Bold"/>
                          <a:cs typeface="Open Sans Bold"/>
                          <a:sym typeface="Open Sans Bold"/>
                        </a:rPr>
                        <a:t>Quadratic Space (O(N  )):</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3756516">
                <a:tc>
                  <a:txBody>
                    <a:bodyPr/>
                    <a:lstStyle/>
                    <a:p>
                      <a:pPr marL="435960" lvl="1" indent="-217980" algn="l">
                        <a:lnSpc>
                          <a:spcPts val="2826"/>
                        </a:lnSpc>
                        <a:buFont typeface="Arial"/>
                        <a:buChar char="•"/>
                        <a:defRPr/>
                      </a:pPr>
                      <a:r>
                        <a:rPr lang="en-US" sz="2019">
                          <a:solidFill>
                            <a:srgbClr val="000000"/>
                          </a:solidFill>
                          <a:latin typeface="Open Sans"/>
                          <a:ea typeface="Open Sans"/>
                          <a:cs typeface="Open Sans"/>
                          <a:sym typeface="Open Sans"/>
                        </a:rPr>
                        <a:t>Memory usage remains constant, irrespective of input size.</a:t>
                      </a:r>
                      <a:endParaRPr lang="en-US" sz="1100"/>
                    </a:p>
                    <a:p>
                      <a:pPr marL="435960" lvl="1" indent="-217980" algn="l">
                        <a:lnSpc>
                          <a:spcPts val="2826"/>
                        </a:lnSpc>
                        <a:buFont typeface="Arial"/>
                        <a:buChar char="•"/>
                      </a:pPr>
                      <a:r>
                        <a:rPr lang="en-US" sz="2019">
                          <a:solidFill>
                            <a:srgbClr val="000000"/>
                          </a:solidFill>
                          <a:latin typeface="Open Sans"/>
                          <a:ea typeface="Open Sans"/>
                          <a:cs typeface="Open Sans"/>
                          <a:sym typeface="Open Sans"/>
                        </a:rPr>
                        <a:t>Example: A function that only uses a fixed number of variables regardless of input.</a:t>
                      </a:r>
                    </a:p>
                    <a:p>
                      <a:pPr algn="l">
                        <a:lnSpc>
                          <a:spcPts val="2826"/>
                        </a:lnSpc>
                      </a:pPr>
                      <a:endParaRPr lang="en-US" sz="2019">
                        <a:solidFill>
                          <a:srgbClr val="000000"/>
                        </a:solidFill>
                        <a:latin typeface="Open Sans"/>
                        <a:ea typeface="Open Sans"/>
                        <a:cs typeface="Open Sans"/>
                        <a:sym typeface="Open Sans"/>
                      </a:endParaRPr>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ECDFF"/>
                    </a:solidFill>
                  </a:tcPr>
                </a:tc>
                <a:tc>
                  <a:txBody>
                    <a:bodyPr/>
                    <a:lstStyle/>
                    <a:p>
                      <a:pPr marL="431801" lvl="1" indent="-215900" algn="l">
                        <a:lnSpc>
                          <a:spcPts val="2800"/>
                        </a:lnSpc>
                        <a:buFont typeface="Arial"/>
                        <a:buChar char="•"/>
                        <a:defRPr/>
                      </a:pPr>
                      <a:r>
                        <a:rPr lang="en-US" sz="2000">
                          <a:solidFill>
                            <a:srgbClr val="000000"/>
                          </a:solidFill>
                          <a:latin typeface="Open Sans"/>
                          <a:ea typeface="Open Sans"/>
                          <a:cs typeface="Open Sans"/>
                          <a:sym typeface="Open Sans"/>
                        </a:rPr>
                        <a:t>Memory usage increases linearly with input size.</a:t>
                      </a:r>
                      <a:endParaRPr lang="en-US" sz="1100"/>
                    </a:p>
                    <a:p>
                      <a:pPr marL="431801" lvl="1" indent="-215900" algn="l">
                        <a:lnSpc>
                          <a:spcPts val="2800"/>
                        </a:lnSpc>
                        <a:buFont typeface="Arial"/>
                        <a:buChar char="•"/>
                      </a:pPr>
                      <a:r>
                        <a:rPr lang="en-US" sz="2000">
                          <a:solidFill>
                            <a:srgbClr val="000000"/>
                          </a:solidFill>
                          <a:latin typeface="Open Sans"/>
                          <a:ea typeface="Open Sans"/>
                          <a:cs typeface="Open Sans"/>
                          <a:sym typeface="Open Sans"/>
                        </a:rPr>
                        <a:t>Example: Storing elements in a list or array where the length of the list grows with the input.</a:t>
                      </a:r>
                    </a:p>
                    <a:p>
                      <a:pPr algn="l">
                        <a:lnSpc>
                          <a:spcPts val="2800"/>
                        </a:lnSpc>
                      </a:pPr>
                      <a:endParaRPr lang="en-US" sz="2000">
                        <a:solidFill>
                          <a:srgbClr val="000000"/>
                        </a:solidFill>
                        <a:latin typeface="Open Sans"/>
                        <a:ea typeface="Open Sans"/>
                        <a:cs typeface="Open Sans"/>
                        <a:sym typeface="Open Sans"/>
                      </a:endParaRPr>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marL="431801" lvl="1" indent="-215900" algn="l">
                        <a:lnSpc>
                          <a:spcPts val="2800"/>
                        </a:lnSpc>
                        <a:buFont typeface="Arial"/>
                        <a:buChar char="•"/>
                        <a:defRPr/>
                      </a:pPr>
                      <a:r>
                        <a:rPr lang="en-US" sz="2000">
                          <a:solidFill>
                            <a:srgbClr val="000000"/>
                          </a:solidFill>
                          <a:latin typeface="Open Sans"/>
                          <a:ea typeface="Open Sans"/>
                          <a:cs typeface="Open Sans"/>
                          <a:sym typeface="Open Sans"/>
                        </a:rPr>
                        <a:t>Memory usage grows with the square of the input size.</a:t>
                      </a:r>
                      <a:endParaRPr lang="en-US" sz="1100"/>
                    </a:p>
                    <a:p>
                      <a:pPr marL="431801" lvl="1" indent="-215900" algn="l">
                        <a:lnSpc>
                          <a:spcPts val="2800"/>
                        </a:lnSpc>
                        <a:buFont typeface="Arial"/>
                        <a:buChar char="•"/>
                      </a:pPr>
                      <a:r>
                        <a:rPr lang="en-US" sz="2000">
                          <a:solidFill>
                            <a:srgbClr val="000000"/>
                          </a:solidFill>
                          <a:latin typeface="Open Sans"/>
                          <a:ea typeface="Open Sans"/>
                          <a:cs typeface="Open Sans"/>
                          <a:sym typeface="Open Sans"/>
                        </a:rPr>
                        <a:t>Example: Storing elements in a 2D matrix where the dimensions are proportional to the input size.</a:t>
                      </a:r>
                    </a:p>
                    <a:p>
                      <a:pPr algn="l">
                        <a:lnSpc>
                          <a:spcPts val="2800"/>
                        </a:lnSpc>
                      </a:pPr>
                      <a:endParaRPr lang="en-US" sz="2000">
                        <a:solidFill>
                          <a:srgbClr val="000000"/>
                        </a:solidFill>
                        <a:latin typeface="Open Sans"/>
                        <a:ea typeface="Open Sans"/>
                        <a:cs typeface="Open Sans"/>
                        <a:sym typeface="Open Sans"/>
                      </a:endParaRPr>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sp>
        <p:nvSpPr>
          <p:cNvPr id="7" name="TextBox 7"/>
          <p:cNvSpPr txBox="1"/>
          <p:nvPr/>
        </p:nvSpPr>
        <p:spPr>
          <a:xfrm>
            <a:off x="246002" y="1174258"/>
            <a:ext cx="17210062"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Space complexity measures the amount of memory an algorithm requires to solve a problem efficiently with a growing number of values n in the dataset. </a:t>
            </a:r>
          </a:p>
        </p:txBody>
      </p:sp>
      <p:sp>
        <p:nvSpPr>
          <p:cNvPr id="8" name="TextBox 8"/>
          <p:cNvSpPr txBox="1"/>
          <p:nvPr/>
        </p:nvSpPr>
        <p:spPr>
          <a:xfrm>
            <a:off x="14139928" y="3692914"/>
            <a:ext cx="155707" cy="235316"/>
          </a:xfrm>
          <a:prstGeom prst="rect">
            <a:avLst/>
          </a:prstGeom>
        </p:spPr>
        <p:txBody>
          <a:bodyPr lIns="0" tIns="0" rIns="0" bIns="0" rtlCol="0" anchor="t">
            <a:spAutoFit/>
          </a:bodyPr>
          <a:lstStyle/>
          <a:p>
            <a:pPr algn="l">
              <a:lnSpc>
                <a:spcPts val="1986"/>
              </a:lnSpc>
              <a:spcBef>
                <a:spcPct val="0"/>
              </a:spcBef>
            </a:pPr>
            <a:r>
              <a:rPr lang="en-US" sz="1419">
                <a:solidFill>
                  <a:srgbClr val="000000"/>
                </a:solidFill>
                <a:latin typeface="Open Sans"/>
                <a:ea typeface="Open Sans"/>
                <a:cs typeface="Open Sans"/>
                <a:sym typeface="Open Sans"/>
              </a:rPr>
              <a:t>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60115" y="9044997"/>
            <a:ext cx="4974376" cy="1174616"/>
            <a:chOff x="0" y="0"/>
            <a:chExt cx="6632502" cy="1566154"/>
          </a:xfrm>
        </p:grpSpPr>
        <p:sp>
          <p:nvSpPr>
            <p:cNvPr id="3" name="AutoShape 3"/>
            <p:cNvSpPr/>
            <p:nvPr/>
          </p:nvSpPr>
          <p:spPr>
            <a:xfrm rot="-10800000">
              <a:off x="783077" y="0"/>
              <a:ext cx="5849425" cy="1566154"/>
            </a:xfrm>
            <a:prstGeom prst="rect">
              <a:avLst/>
            </a:prstGeom>
            <a:solidFill>
              <a:srgbClr val="FAFAFA"/>
            </a:solidFill>
          </p:spPr>
          <p:txBody>
            <a:bodyPr/>
            <a:lstStyle/>
            <a:p>
              <a:endParaRPr lang="en-PH" dirty="0"/>
            </a:p>
          </p:txBody>
        </p:sp>
        <p:sp>
          <p:nvSpPr>
            <p:cNvPr id="4" name="Freeform 4"/>
            <p:cNvSpPr/>
            <p:nvPr/>
          </p:nvSpPr>
          <p:spPr>
            <a:xfrm rot="-10800000">
              <a:off x="0" y="0"/>
              <a:ext cx="1566154" cy="1566154"/>
            </a:xfrm>
            <a:custGeom>
              <a:avLst/>
              <a:gdLst/>
              <a:ahLst/>
              <a:cxnLst/>
              <a:rect l="l" t="t" r="r" b="b"/>
              <a:pathLst>
                <a:path w="1566154" h="1566154">
                  <a:moveTo>
                    <a:pt x="0" y="0"/>
                  </a:moveTo>
                  <a:lnTo>
                    <a:pt x="1566154" y="0"/>
                  </a:lnTo>
                  <a:lnTo>
                    <a:pt x="1566154" y="1566154"/>
                  </a:lnTo>
                  <a:lnTo>
                    <a:pt x="0" y="1566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8017961" y="801482"/>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aphicFrame>
        <p:nvGraphicFramePr>
          <p:cNvPr id="15" name="Table 15"/>
          <p:cNvGraphicFramePr>
            <a:graphicFrameLocks noGrp="1"/>
          </p:cNvGraphicFramePr>
          <p:nvPr/>
        </p:nvGraphicFramePr>
        <p:xfrm>
          <a:off x="9030568" y="5321591"/>
          <a:ext cx="246842" cy="2955060"/>
        </p:xfrm>
        <a:graphic>
          <a:graphicData uri="http://schemas.openxmlformats.org/drawingml/2006/table">
            <a:tbl>
              <a:tblPr/>
              <a:tblGrid>
                <a:gridCol w="246842">
                  <a:extLst>
                    <a:ext uri="{9D8B030D-6E8A-4147-A177-3AD203B41FA5}">
                      <a16:colId xmlns:a16="http://schemas.microsoft.com/office/drawing/2014/main" val="20000"/>
                    </a:ext>
                  </a:extLst>
                </a:gridCol>
              </a:tblGrid>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45</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32</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78</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12</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99</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16" name="Group 16"/>
          <p:cNvGrpSpPr/>
          <p:nvPr/>
        </p:nvGrpSpPr>
        <p:grpSpPr>
          <a:xfrm>
            <a:off x="9695902" y="6445304"/>
            <a:ext cx="930267" cy="930267"/>
            <a:chOff x="0" y="0"/>
            <a:chExt cx="812800" cy="812800"/>
          </a:xfrm>
        </p:grpSpPr>
        <p:sp>
          <p:nvSpPr>
            <p:cNvPr id="17" name="Freeform 17"/>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18" name="TextBox 18"/>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graphicFrame>
        <p:nvGraphicFramePr>
          <p:cNvPr id="19" name="Table 19"/>
          <p:cNvGraphicFramePr>
            <a:graphicFrameLocks noGrp="1"/>
          </p:cNvGraphicFramePr>
          <p:nvPr/>
        </p:nvGraphicFramePr>
        <p:xfrm>
          <a:off x="10651845" y="5321591"/>
          <a:ext cx="246842" cy="2955060"/>
        </p:xfrm>
        <a:graphic>
          <a:graphicData uri="http://schemas.openxmlformats.org/drawingml/2006/table">
            <a:tbl>
              <a:tblPr/>
              <a:tblGrid>
                <a:gridCol w="246842">
                  <a:extLst>
                    <a:ext uri="{9D8B030D-6E8A-4147-A177-3AD203B41FA5}">
                      <a16:colId xmlns:a16="http://schemas.microsoft.com/office/drawing/2014/main" val="20000"/>
                    </a:ext>
                  </a:extLst>
                </a:gridCol>
              </a:tblGrid>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32</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45</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78</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12</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99</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20" name="Group 20"/>
          <p:cNvGrpSpPr/>
          <p:nvPr/>
        </p:nvGrpSpPr>
        <p:grpSpPr>
          <a:xfrm>
            <a:off x="11355520" y="6445304"/>
            <a:ext cx="930267" cy="930267"/>
            <a:chOff x="0" y="0"/>
            <a:chExt cx="812800" cy="812800"/>
          </a:xfrm>
        </p:grpSpPr>
        <p:sp>
          <p:nvSpPr>
            <p:cNvPr id="21" name="Freeform 2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22" name="TextBox 22"/>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graphicFrame>
        <p:nvGraphicFramePr>
          <p:cNvPr id="23" name="Table 23"/>
          <p:cNvGraphicFramePr>
            <a:graphicFrameLocks noGrp="1"/>
          </p:cNvGraphicFramePr>
          <p:nvPr/>
        </p:nvGraphicFramePr>
        <p:xfrm>
          <a:off x="12429724" y="5321591"/>
          <a:ext cx="246842" cy="2955060"/>
        </p:xfrm>
        <a:graphic>
          <a:graphicData uri="http://schemas.openxmlformats.org/drawingml/2006/table">
            <a:tbl>
              <a:tblPr/>
              <a:tblGrid>
                <a:gridCol w="246842">
                  <a:extLst>
                    <a:ext uri="{9D8B030D-6E8A-4147-A177-3AD203B41FA5}">
                      <a16:colId xmlns:a16="http://schemas.microsoft.com/office/drawing/2014/main" val="20000"/>
                    </a:ext>
                  </a:extLst>
                </a:gridCol>
              </a:tblGrid>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32</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45</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78</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12</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99</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24" name="Group 24"/>
          <p:cNvGrpSpPr/>
          <p:nvPr/>
        </p:nvGrpSpPr>
        <p:grpSpPr>
          <a:xfrm>
            <a:off x="13160115" y="6445304"/>
            <a:ext cx="930267" cy="930267"/>
            <a:chOff x="0" y="0"/>
            <a:chExt cx="812800" cy="812800"/>
          </a:xfrm>
        </p:grpSpPr>
        <p:sp>
          <p:nvSpPr>
            <p:cNvPr id="25" name="Freeform 25"/>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26" name="TextBox 26"/>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graphicFrame>
        <p:nvGraphicFramePr>
          <p:cNvPr id="27" name="Table 27"/>
          <p:cNvGraphicFramePr>
            <a:graphicFrameLocks noGrp="1"/>
          </p:cNvGraphicFramePr>
          <p:nvPr/>
        </p:nvGraphicFramePr>
        <p:xfrm>
          <a:off x="14201103" y="5321591"/>
          <a:ext cx="246842" cy="2955060"/>
        </p:xfrm>
        <a:graphic>
          <a:graphicData uri="http://schemas.openxmlformats.org/drawingml/2006/table">
            <a:tbl>
              <a:tblPr/>
              <a:tblGrid>
                <a:gridCol w="246842">
                  <a:extLst>
                    <a:ext uri="{9D8B030D-6E8A-4147-A177-3AD203B41FA5}">
                      <a16:colId xmlns:a16="http://schemas.microsoft.com/office/drawing/2014/main" val="20000"/>
                    </a:ext>
                  </a:extLst>
                </a:gridCol>
              </a:tblGrid>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32</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45</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12</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78</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99</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bl>
          </a:graphicData>
        </a:graphic>
      </p:graphicFrame>
      <p:grpSp>
        <p:nvGrpSpPr>
          <p:cNvPr id="28" name="Group 28"/>
          <p:cNvGrpSpPr/>
          <p:nvPr/>
        </p:nvGrpSpPr>
        <p:grpSpPr>
          <a:xfrm>
            <a:off x="14957119" y="6445304"/>
            <a:ext cx="930267" cy="930267"/>
            <a:chOff x="0" y="0"/>
            <a:chExt cx="812800" cy="812800"/>
          </a:xfrm>
        </p:grpSpPr>
        <p:sp>
          <p:nvSpPr>
            <p:cNvPr id="29" name="Freeform 29"/>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30" name="TextBox 30"/>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graphicFrame>
        <p:nvGraphicFramePr>
          <p:cNvPr id="31" name="Table 31"/>
          <p:cNvGraphicFramePr>
            <a:graphicFrameLocks noGrp="1"/>
          </p:cNvGraphicFramePr>
          <p:nvPr/>
        </p:nvGraphicFramePr>
        <p:xfrm>
          <a:off x="15998107" y="5321591"/>
          <a:ext cx="246842" cy="2955060"/>
        </p:xfrm>
        <a:graphic>
          <a:graphicData uri="http://schemas.openxmlformats.org/drawingml/2006/table">
            <a:tbl>
              <a:tblPr/>
              <a:tblGrid>
                <a:gridCol w="246842">
                  <a:extLst>
                    <a:ext uri="{9D8B030D-6E8A-4147-A177-3AD203B41FA5}">
                      <a16:colId xmlns:a16="http://schemas.microsoft.com/office/drawing/2014/main" val="20000"/>
                    </a:ext>
                  </a:extLst>
                </a:gridCol>
              </a:tblGrid>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32</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45</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12</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78</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309823">
                <a:tc>
                  <a:txBody>
                    <a:bodyPr/>
                    <a:lstStyle/>
                    <a:p>
                      <a:pPr algn="ctr">
                        <a:lnSpc>
                          <a:spcPts val="1464"/>
                        </a:lnSpc>
                        <a:defRPr/>
                      </a:pPr>
                      <a:r>
                        <a:rPr lang="en-US" sz="1046" b="1">
                          <a:solidFill>
                            <a:srgbClr val="000000"/>
                          </a:solidFill>
                          <a:latin typeface="Open Sans Bold"/>
                          <a:ea typeface="Open Sans Bold"/>
                          <a:cs typeface="Open Sans Bold"/>
                          <a:sym typeface="Open Sans Bold"/>
                        </a:rPr>
                        <a:t>99</a:t>
                      </a:r>
                      <a:endParaRPr lang="en-US" sz="1100"/>
                    </a:p>
                  </a:txBody>
                  <a:tcPr marL="110721" marR="110721" marT="110721" marB="11072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bl>
          </a:graphicData>
        </a:graphic>
      </p:graphicFrame>
      <p:sp>
        <p:nvSpPr>
          <p:cNvPr id="32" name="AutoShape 32"/>
          <p:cNvSpPr/>
          <p:nvPr/>
        </p:nvSpPr>
        <p:spPr>
          <a:xfrm flipV="1">
            <a:off x="9688807" y="1625541"/>
            <a:ext cx="1031116" cy="827303"/>
          </a:xfrm>
          <a:prstGeom prst="line">
            <a:avLst/>
          </a:prstGeom>
          <a:ln w="19050" cap="flat">
            <a:solidFill>
              <a:srgbClr val="000000"/>
            </a:solidFill>
            <a:prstDash val="solid"/>
            <a:headEnd type="none" w="sm" len="sm"/>
            <a:tailEnd type="none" w="sm" len="sm"/>
          </a:ln>
        </p:spPr>
        <p:txBody>
          <a:bodyPr/>
          <a:lstStyle/>
          <a:p>
            <a:endParaRPr lang="en-PH"/>
          </a:p>
        </p:txBody>
      </p:sp>
      <p:sp>
        <p:nvSpPr>
          <p:cNvPr id="33" name="AutoShape 33"/>
          <p:cNvSpPr/>
          <p:nvPr/>
        </p:nvSpPr>
        <p:spPr>
          <a:xfrm flipH="1" flipV="1">
            <a:off x="11004520" y="1632177"/>
            <a:ext cx="1078853" cy="764008"/>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34" name="Group 34"/>
          <p:cNvGrpSpPr/>
          <p:nvPr/>
        </p:nvGrpSpPr>
        <p:grpSpPr>
          <a:xfrm>
            <a:off x="10649068" y="1361137"/>
            <a:ext cx="426697" cy="42669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36" name="TextBox 3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37" name="AutoShape 37"/>
          <p:cNvSpPr/>
          <p:nvPr/>
        </p:nvSpPr>
        <p:spPr>
          <a:xfrm flipH="1" flipV="1">
            <a:off x="9696086" y="2589291"/>
            <a:ext cx="589259" cy="1183387"/>
          </a:xfrm>
          <a:prstGeom prst="line">
            <a:avLst/>
          </a:prstGeom>
          <a:ln w="19050" cap="flat">
            <a:solidFill>
              <a:srgbClr val="000000"/>
            </a:solidFill>
            <a:prstDash val="solid"/>
            <a:headEnd type="none" w="sm" len="sm"/>
            <a:tailEnd type="none" w="sm" len="sm"/>
          </a:ln>
        </p:spPr>
        <p:txBody>
          <a:bodyPr/>
          <a:lstStyle/>
          <a:p>
            <a:endParaRPr lang="en-PH"/>
          </a:p>
        </p:txBody>
      </p:sp>
      <p:sp>
        <p:nvSpPr>
          <p:cNvPr id="38" name="AutoShape 38"/>
          <p:cNvSpPr/>
          <p:nvPr/>
        </p:nvSpPr>
        <p:spPr>
          <a:xfrm flipV="1">
            <a:off x="8999395" y="2592769"/>
            <a:ext cx="565511" cy="1194918"/>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39" name="Group 39"/>
          <p:cNvGrpSpPr/>
          <p:nvPr/>
        </p:nvGrpSpPr>
        <p:grpSpPr>
          <a:xfrm>
            <a:off x="9428380" y="2273888"/>
            <a:ext cx="426697" cy="426697"/>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42" name="AutoShape 42"/>
          <p:cNvSpPr/>
          <p:nvPr/>
        </p:nvSpPr>
        <p:spPr>
          <a:xfrm flipH="1" flipV="1">
            <a:off x="12203739" y="2589291"/>
            <a:ext cx="589259" cy="1183387"/>
          </a:xfrm>
          <a:prstGeom prst="line">
            <a:avLst/>
          </a:prstGeom>
          <a:ln w="19050" cap="flat">
            <a:solidFill>
              <a:srgbClr val="000000"/>
            </a:solidFill>
            <a:prstDash val="solid"/>
            <a:headEnd type="none" w="sm" len="sm"/>
            <a:tailEnd type="none" w="sm" len="sm"/>
          </a:ln>
        </p:spPr>
        <p:txBody>
          <a:bodyPr/>
          <a:lstStyle/>
          <a:p>
            <a:endParaRPr lang="en-PH"/>
          </a:p>
        </p:txBody>
      </p:sp>
      <p:sp>
        <p:nvSpPr>
          <p:cNvPr id="43" name="AutoShape 43"/>
          <p:cNvSpPr/>
          <p:nvPr/>
        </p:nvSpPr>
        <p:spPr>
          <a:xfrm flipV="1">
            <a:off x="11507049" y="2592769"/>
            <a:ext cx="565511" cy="1194918"/>
          </a:xfrm>
          <a:prstGeom prst="line">
            <a:avLst/>
          </a:prstGeom>
          <a:ln w="19050" cap="flat">
            <a:solidFill>
              <a:srgbClr val="000000"/>
            </a:solidFill>
            <a:prstDash val="solid"/>
            <a:headEnd type="none" w="sm" len="sm"/>
            <a:tailEnd type="none" w="sm" len="sm"/>
          </a:ln>
        </p:spPr>
        <p:txBody>
          <a:bodyPr/>
          <a:lstStyle/>
          <a:p>
            <a:endParaRPr lang="en-PH"/>
          </a:p>
        </p:txBody>
      </p:sp>
      <p:grpSp>
        <p:nvGrpSpPr>
          <p:cNvPr id="44" name="Group 44"/>
          <p:cNvGrpSpPr/>
          <p:nvPr/>
        </p:nvGrpSpPr>
        <p:grpSpPr>
          <a:xfrm>
            <a:off x="11293701" y="3708529"/>
            <a:ext cx="426697" cy="426697"/>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6" name="TextBox 46"/>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47" name="Group 47"/>
          <p:cNvGrpSpPr/>
          <p:nvPr/>
        </p:nvGrpSpPr>
        <p:grpSpPr>
          <a:xfrm rot="-6357226">
            <a:off x="12539057" y="3658106"/>
            <a:ext cx="426697" cy="426697"/>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49" name="TextBox 49"/>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50" name="Group 50"/>
          <p:cNvGrpSpPr/>
          <p:nvPr/>
        </p:nvGrpSpPr>
        <p:grpSpPr>
          <a:xfrm rot="-6357226">
            <a:off x="11941591" y="2239496"/>
            <a:ext cx="426697" cy="426697"/>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52" name="TextBox 52"/>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53" name="Group 53"/>
          <p:cNvGrpSpPr/>
          <p:nvPr/>
        </p:nvGrpSpPr>
        <p:grpSpPr>
          <a:xfrm>
            <a:off x="8786047" y="3658106"/>
            <a:ext cx="426697" cy="426697"/>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55" name="TextBox 55"/>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grpSp>
        <p:nvGrpSpPr>
          <p:cNvPr id="56" name="Group 56"/>
          <p:cNvGrpSpPr/>
          <p:nvPr/>
        </p:nvGrpSpPr>
        <p:grpSpPr>
          <a:xfrm rot="-6357226">
            <a:off x="10031404" y="3658106"/>
            <a:ext cx="426697" cy="426697"/>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PH"/>
            </a:p>
          </p:txBody>
        </p:sp>
        <p:sp>
          <p:nvSpPr>
            <p:cNvPr id="58" name="TextBox 58"/>
            <p:cNvSpPr txBox="1"/>
            <p:nvPr/>
          </p:nvSpPr>
          <p:spPr>
            <a:xfrm>
              <a:off x="76200" y="47625"/>
              <a:ext cx="660400" cy="688975"/>
            </a:xfrm>
            <a:prstGeom prst="rect">
              <a:avLst/>
            </a:prstGeom>
          </p:spPr>
          <p:txBody>
            <a:bodyPr lIns="50800" tIns="50800" rIns="50800" bIns="50800" rtlCol="0" anchor="ctr"/>
            <a:lstStyle/>
            <a:p>
              <a:pPr algn="ctr">
                <a:lnSpc>
                  <a:spcPts val="2595"/>
                </a:lnSpc>
              </a:pPr>
              <a:endParaRPr/>
            </a:p>
          </p:txBody>
        </p:sp>
      </p:grpSp>
      <p:sp>
        <p:nvSpPr>
          <p:cNvPr id="59" name="Freeform 59"/>
          <p:cNvSpPr/>
          <p:nvPr/>
        </p:nvSpPr>
        <p:spPr>
          <a:xfrm>
            <a:off x="13625778" y="1369366"/>
            <a:ext cx="2850397" cy="3371437"/>
          </a:xfrm>
          <a:custGeom>
            <a:avLst/>
            <a:gdLst/>
            <a:ahLst/>
            <a:cxnLst/>
            <a:rect l="l" t="t" r="r" b="b"/>
            <a:pathLst>
              <a:path w="2850397" h="3371437">
                <a:moveTo>
                  <a:pt x="0" y="0"/>
                </a:moveTo>
                <a:lnTo>
                  <a:pt x="2850397" y="0"/>
                </a:lnTo>
                <a:lnTo>
                  <a:pt x="2850397" y="3371437"/>
                </a:lnTo>
                <a:lnTo>
                  <a:pt x="0" y="33714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60" name="TextBox 60"/>
          <p:cNvSpPr txBox="1"/>
          <p:nvPr/>
        </p:nvSpPr>
        <p:spPr>
          <a:xfrm>
            <a:off x="1133192" y="3929755"/>
            <a:ext cx="6103411" cy="1213745"/>
          </a:xfrm>
          <a:prstGeom prst="rect">
            <a:avLst/>
          </a:prstGeom>
        </p:spPr>
        <p:txBody>
          <a:bodyPr lIns="0" tIns="0" rIns="0" bIns="0" rtlCol="0" anchor="t">
            <a:spAutoFit/>
          </a:bodyPr>
          <a:lstStyle/>
          <a:p>
            <a:pPr marL="0" lvl="0" indent="0" algn="l">
              <a:lnSpc>
                <a:spcPts val="8848"/>
              </a:lnSpc>
              <a:spcBef>
                <a:spcPct val="0"/>
              </a:spcBef>
            </a:pPr>
            <a:r>
              <a:rPr lang="en-US" sz="7900" b="1" spc="-237">
                <a:solidFill>
                  <a:srgbClr val="3F4042"/>
                </a:solidFill>
                <a:latin typeface="Poppins Bold"/>
                <a:ea typeface="Poppins Bold"/>
                <a:cs typeface="Poppins Bold"/>
                <a:sym typeface="Poppins Bold"/>
              </a:rPr>
              <a:t>Algorithms</a:t>
            </a:r>
          </a:p>
        </p:txBody>
      </p:sp>
      <p:sp>
        <p:nvSpPr>
          <p:cNvPr id="62" name="TextBox 62"/>
          <p:cNvSpPr txBox="1"/>
          <p:nvPr/>
        </p:nvSpPr>
        <p:spPr>
          <a:xfrm>
            <a:off x="11720398" y="8673120"/>
            <a:ext cx="5601185" cy="413190"/>
          </a:xfrm>
          <a:prstGeom prst="rect">
            <a:avLst/>
          </a:prstGeom>
        </p:spPr>
        <p:txBody>
          <a:bodyPr wrap="square"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AS &amp; A Level Computer Science 9618</a:t>
            </a:r>
          </a:p>
        </p:txBody>
      </p:sp>
      <p:sp>
        <p:nvSpPr>
          <p:cNvPr id="63" name="TextBox 63"/>
          <p:cNvSpPr txBox="1"/>
          <p:nvPr/>
        </p:nvSpPr>
        <p:spPr>
          <a:xfrm>
            <a:off x="1133192" y="2364584"/>
            <a:ext cx="1255178" cy="337691"/>
          </a:xfrm>
          <a:prstGeom prst="rect">
            <a:avLst/>
          </a:prstGeom>
        </p:spPr>
        <p:txBody>
          <a:bodyPr lIns="0" tIns="0" rIns="0" bIns="0" rtlCol="0" anchor="t">
            <a:spAutoFit/>
          </a:bodyPr>
          <a:lstStyle/>
          <a:p>
            <a:pPr marL="0" lvl="0" indent="0" algn="ctr">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64" name="TextBox 64"/>
          <p:cNvSpPr txBox="1"/>
          <p:nvPr/>
        </p:nvSpPr>
        <p:spPr>
          <a:xfrm>
            <a:off x="2640583" y="2309152"/>
            <a:ext cx="1231276" cy="439030"/>
          </a:xfrm>
          <a:prstGeom prst="rect">
            <a:avLst/>
          </a:prstGeom>
        </p:spPr>
        <p:txBody>
          <a:bodyPr lIns="0" tIns="0" rIns="0" bIns="0" rtlCol="0" anchor="t">
            <a:spAutoFit/>
          </a:bodyPr>
          <a:lstStyle/>
          <a:p>
            <a:pPr marL="0" lvl="0" indent="0" algn="ctr">
              <a:lnSpc>
                <a:spcPts val="3246"/>
              </a:lnSpc>
              <a:spcBef>
                <a:spcPct val="0"/>
              </a:spcBef>
            </a:pPr>
            <a:r>
              <a:rPr lang="en-US" sz="2899" b="1" spc="-86">
                <a:solidFill>
                  <a:srgbClr val="FFDE59"/>
                </a:solidFill>
                <a:latin typeface="Poppins Bold"/>
                <a:ea typeface="Poppins Bold"/>
                <a:cs typeface="Poppins Bold"/>
                <a:sym typeface="Poppins Bold"/>
              </a:rPr>
              <a:t>23</a:t>
            </a:r>
          </a:p>
        </p:txBody>
      </p:sp>
      <p:sp>
        <p:nvSpPr>
          <p:cNvPr id="65" name="TextBox 65"/>
          <p:cNvSpPr txBox="1"/>
          <p:nvPr/>
        </p:nvSpPr>
        <p:spPr>
          <a:xfrm>
            <a:off x="9727801" y="6697164"/>
            <a:ext cx="704200" cy="378921"/>
          </a:xfrm>
          <a:prstGeom prst="rect">
            <a:avLst/>
          </a:prstGeom>
        </p:spPr>
        <p:txBody>
          <a:bodyPr lIns="0" tIns="0" rIns="0" bIns="0" rtlCol="0" anchor="t">
            <a:spAutoFit/>
          </a:bodyPr>
          <a:lstStyle/>
          <a:p>
            <a:pPr algn="ctr">
              <a:lnSpc>
                <a:spcPts val="1570"/>
              </a:lnSpc>
            </a:pPr>
            <a:r>
              <a:rPr lang="en-US" sz="872" b="1">
                <a:solidFill>
                  <a:srgbClr val="FAFAFA"/>
                </a:solidFill>
                <a:latin typeface="Poppins Bold"/>
                <a:ea typeface="Poppins Bold"/>
                <a:cs typeface="Poppins Bold"/>
                <a:sym typeface="Poppins Bold"/>
              </a:rPr>
              <a:t>45 &gt; 32,</a:t>
            </a:r>
          </a:p>
          <a:p>
            <a:pPr algn="ctr">
              <a:lnSpc>
                <a:spcPts val="1570"/>
              </a:lnSpc>
            </a:pPr>
            <a:r>
              <a:rPr lang="en-US" sz="872" b="1">
                <a:solidFill>
                  <a:srgbClr val="FAFAFA"/>
                </a:solidFill>
                <a:latin typeface="Poppins Bold"/>
                <a:ea typeface="Poppins Bold"/>
                <a:cs typeface="Poppins Bold"/>
                <a:sym typeface="Poppins Bold"/>
              </a:rPr>
              <a:t>Swap</a:t>
            </a:r>
          </a:p>
        </p:txBody>
      </p:sp>
      <p:sp>
        <p:nvSpPr>
          <p:cNvPr id="66" name="TextBox 66"/>
          <p:cNvSpPr txBox="1"/>
          <p:nvPr/>
        </p:nvSpPr>
        <p:spPr>
          <a:xfrm>
            <a:off x="11387419" y="6697164"/>
            <a:ext cx="704200" cy="378921"/>
          </a:xfrm>
          <a:prstGeom prst="rect">
            <a:avLst/>
          </a:prstGeom>
        </p:spPr>
        <p:txBody>
          <a:bodyPr lIns="0" tIns="0" rIns="0" bIns="0" rtlCol="0" anchor="t">
            <a:spAutoFit/>
          </a:bodyPr>
          <a:lstStyle/>
          <a:p>
            <a:pPr algn="ctr">
              <a:lnSpc>
                <a:spcPts val="1570"/>
              </a:lnSpc>
            </a:pPr>
            <a:r>
              <a:rPr lang="en-US" sz="872" b="1">
                <a:solidFill>
                  <a:srgbClr val="FAFAFA"/>
                </a:solidFill>
                <a:latin typeface="Poppins Bold"/>
                <a:ea typeface="Poppins Bold"/>
                <a:cs typeface="Poppins Bold"/>
                <a:sym typeface="Poppins Bold"/>
              </a:rPr>
              <a:t>45 &lt; 78,</a:t>
            </a:r>
          </a:p>
          <a:p>
            <a:pPr algn="ctr">
              <a:lnSpc>
                <a:spcPts val="1570"/>
              </a:lnSpc>
            </a:pPr>
            <a:r>
              <a:rPr lang="en-US" sz="872" b="1">
                <a:solidFill>
                  <a:srgbClr val="FAFAFA"/>
                </a:solidFill>
                <a:latin typeface="Poppins Bold"/>
                <a:ea typeface="Poppins Bold"/>
                <a:cs typeface="Poppins Bold"/>
                <a:sym typeface="Poppins Bold"/>
              </a:rPr>
              <a:t>No Swap</a:t>
            </a:r>
          </a:p>
        </p:txBody>
      </p:sp>
      <p:sp>
        <p:nvSpPr>
          <p:cNvPr id="67" name="TextBox 67"/>
          <p:cNvSpPr txBox="1"/>
          <p:nvPr/>
        </p:nvSpPr>
        <p:spPr>
          <a:xfrm>
            <a:off x="13192014" y="6697164"/>
            <a:ext cx="704200" cy="378921"/>
          </a:xfrm>
          <a:prstGeom prst="rect">
            <a:avLst/>
          </a:prstGeom>
        </p:spPr>
        <p:txBody>
          <a:bodyPr lIns="0" tIns="0" rIns="0" bIns="0" rtlCol="0" anchor="t">
            <a:spAutoFit/>
          </a:bodyPr>
          <a:lstStyle/>
          <a:p>
            <a:pPr algn="ctr">
              <a:lnSpc>
                <a:spcPts val="1570"/>
              </a:lnSpc>
            </a:pPr>
            <a:r>
              <a:rPr lang="en-US" sz="872" b="1">
                <a:solidFill>
                  <a:srgbClr val="FAFAFA"/>
                </a:solidFill>
                <a:latin typeface="Poppins Bold"/>
                <a:ea typeface="Poppins Bold"/>
                <a:cs typeface="Poppins Bold"/>
                <a:sym typeface="Poppins Bold"/>
              </a:rPr>
              <a:t> 78 &gt; 12,</a:t>
            </a:r>
          </a:p>
          <a:p>
            <a:pPr algn="ctr">
              <a:lnSpc>
                <a:spcPts val="1570"/>
              </a:lnSpc>
            </a:pPr>
            <a:r>
              <a:rPr lang="en-US" sz="872" b="1">
                <a:solidFill>
                  <a:srgbClr val="FAFAFA"/>
                </a:solidFill>
                <a:latin typeface="Poppins Bold"/>
                <a:ea typeface="Poppins Bold"/>
                <a:cs typeface="Poppins Bold"/>
                <a:sym typeface="Poppins Bold"/>
              </a:rPr>
              <a:t> Swap</a:t>
            </a:r>
          </a:p>
        </p:txBody>
      </p:sp>
      <p:sp>
        <p:nvSpPr>
          <p:cNvPr id="68" name="TextBox 68"/>
          <p:cNvSpPr txBox="1"/>
          <p:nvPr/>
        </p:nvSpPr>
        <p:spPr>
          <a:xfrm>
            <a:off x="14989018" y="6697164"/>
            <a:ext cx="704200" cy="378921"/>
          </a:xfrm>
          <a:prstGeom prst="rect">
            <a:avLst/>
          </a:prstGeom>
        </p:spPr>
        <p:txBody>
          <a:bodyPr lIns="0" tIns="0" rIns="0" bIns="0" rtlCol="0" anchor="t">
            <a:spAutoFit/>
          </a:bodyPr>
          <a:lstStyle/>
          <a:p>
            <a:pPr algn="ctr">
              <a:lnSpc>
                <a:spcPts val="1570"/>
              </a:lnSpc>
            </a:pPr>
            <a:r>
              <a:rPr lang="en-US" sz="872" b="1">
                <a:solidFill>
                  <a:srgbClr val="FAFAFA"/>
                </a:solidFill>
                <a:latin typeface="Poppins Bold"/>
                <a:ea typeface="Poppins Bold"/>
                <a:cs typeface="Poppins Bold"/>
                <a:sym typeface="Poppins Bold"/>
              </a:rPr>
              <a:t> 78 &lt; 99,</a:t>
            </a:r>
          </a:p>
          <a:p>
            <a:pPr algn="ctr">
              <a:lnSpc>
                <a:spcPts val="1570"/>
              </a:lnSpc>
            </a:pPr>
            <a:r>
              <a:rPr lang="en-US" sz="872" b="1">
                <a:solidFill>
                  <a:srgbClr val="FAFAFA"/>
                </a:solidFill>
                <a:latin typeface="Poppins Bold"/>
                <a:ea typeface="Poppins Bold"/>
                <a:cs typeface="Poppins Bold"/>
                <a:sym typeface="Poppins Bold"/>
              </a:rPr>
              <a:t> No Swap</a:t>
            </a:r>
          </a:p>
        </p:txBody>
      </p:sp>
      <p:sp>
        <p:nvSpPr>
          <p:cNvPr id="69" name="TextBox 69"/>
          <p:cNvSpPr txBox="1"/>
          <p:nvPr/>
        </p:nvSpPr>
        <p:spPr>
          <a:xfrm>
            <a:off x="10779782" y="1417142"/>
            <a:ext cx="165267" cy="286112"/>
          </a:xfrm>
          <a:prstGeom prst="rect">
            <a:avLst/>
          </a:prstGeom>
        </p:spPr>
        <p:txBody>
          <a:bodyPr lIns="0" tIns="0" rIns="0" bIns="0" rtlCol="0" anchor="t">
            <a:spAutoFit/>
          </a:bodyPr>
          <a:lstStyle/>
          <a:p>
            <a:pPr algn="ctr">
              <a:lnSpc>
                <a:spcPts val="2387"/>
              </a:lnSpc>
              <a:spcBef>
                <a:spcPct val="0"/>
              </a:spcBef>
            </a:pPr>
            <a:r>
              <a:rPr lang="en-US" sz="1705" b="1">
                <a:solidFill>
                  <a:srgbClr val="000000"/>
                </a:solidFill>
                <a:latin typeface="Open Sans Bold"/>
                <a:ea typeface="Open Sans Bold"/>
                <a:cs typeface="Open Sans Bold"/>
                <a:sym typeface="Open Sans Bold"/>
              </a:rPr>
              <a:t>G</a:t>
            </a:r>
          </a:p>
        </p:txBody>
      </p:sp>
      <p:sp>
        <p:nvSpPr>
          <p:cNvPr id="70" name="TextBox 70"/>
          <p:cNvSpPr txBox="1"/>
          <p:nvPr/>
        </p:nvSpPr>
        <p:spPr>
          <a:xfrm>
            <a:off x="8916762" y="3714110"/>
            <a:ext cx="165267" cy="286112"/>
          </a:xfrm>
          <a:prstGeom prst="rect">
            <a:avLst/>
          </a:prstGeom>
        </p:spPr>
        <p:txBody>
          <a:bodyPr lIns="0" tIns="0" rIns="0" bIns="0" rtlCol="0" anchor="t">
            <a:spAutoFit/>
          </a:bodyPr>
          <a:lstStyle/>
          <a:p>
            <a:pPr algn="ctr">
              <a:lnSpc>
                <a:spcPts val="2387"/>
              </a:lnSpc>
              <a:spcBef>
                <a:spcPct val="0"/>
              </a:spcBef>
            </a:pPr>
            <a:r>
              <a:rPr lang="en-US" sz="1705" b="1">
                <a:solidFill>
                  <a:srgbClr val="000000"/>
                </a:solidFill>
                <a:latin typeface="Open Sans Bold"/>
                <a:ea typeface="Open Sans Bold"/>
                <a:cs typeface="Open Sans Bold"/>
                <a:sym typeface="Open Sans Bold"/>
              </a:rPr>
              <a:t>B</a:t>
            </a:r>
          </a:p>
        </p:txBody>
      </p:sp>
      <p:sp>
        <p:nvSpPr>
          <p:cNvPr id="71" name="TextBox 71"/>
          <p:cNvSpPr txBox="1"/>
          <p:nvPr/>
        </p:nvSpPr>
        <p:spPr>
          <a:xfrm>
            <a:off x="9559095" y="2329893"/>
            <a:ext cx="165267" cy="286112"/>
          </a:xfrm>
          <a:prstGeom prst="rect">
            <a:avLst/>
          </a:prstGeom>
        </p:spPr>
        <p:txBody>
          <a:bodyPr lIns="0" tIns="0" rIns="0" bIns="0" rtlCol="0" anchor="t">
            <a:spAutoFit/>
          </a:bodyPr>
          <a:lstStyle/>
          <a:p>
            <a:pPr algn="ctr">
              <a:lnSpc>
                <a:spcPts val="2387"/>
              </a:lnSpc>
              <a:spcBef>
                <a:spcPct val="0"/>
              </a:spcBef>
            </a:pPr>
            <a:r>
              <a:rPr lang="en-US" sz="1705" b="1">
                <a:solidFill>
                  <a:srgbClr val="000000"/>
                </a:solidFill>
                <a:latin typeface="Open Sans Bold"/>
                <a:ea typeface="Open Sans Bold"/>
                <a:cs typeface="Open Sans Bold"/>
                <a:sym typeface="Open Sans Bold"/>
              </a:rPr>
              <a:t>D</a:t>
            </a:r>
          </a:p>
        </p:txBody>
      </p:sp>
      <p:sp>
        <p:nvSpPr>
          <p:cNvPr id="72" name="TextBox 72"/>
          <p:cNvSpPr txBox="1"/>
          <p:nvPr/>
        </p:nvSpPr>
        <p:spPr>
          <a:xfrm>
            <a:off x="10162118" y="3714110"/>
            <a:ext cx="165267" cy="286112"/>
          </a:xfrm>
          <a:prstGeom prst="rect">
            <a:avLst/>
          </a:prstGeom>
        </p:spPr>
        <p:txBody>
          <a:bodyPr lIns="0" tIns="0" rIns="0" bIns="0" rtlCol="0" anchor="t">
            <a:spAutoFit/>
          </a:bodyPr>
          <a:lstStyle/>
          <a:p>
            <a:pPr algn="ctr">
              <a:lnSpc>
                <a:spcPts val="2387"/>
              </a:lnSpc>
              <a:spcBef>
                <a:spcPct val="0"/>
              </a:spcBef>
            </a:pPr>
            <a:r>
              <a:rPr lang="en-US" sz="1705" b="1">
                <a:solidFill>
                  <a:srgbClr val="000000"/>
                </a:solidFill>
                <a:latin typeface="Open Sans Bold"/>
                <a:ea typeface="Open Sans Bold"/>
                <a:cs typeface="Open Sans Bold"/>
                <a:sym typeface="Open Sans Bold"/>
              </a:rPr>
              <a:t>F</a:t>
            </a:r>
          </a:p>
        </p:txBody>
      </p:sp>
      <p:sp>
        <p:nvSpPr>
          <p:cNvPr id="73" name="TextBox 73"/>
          <p:cNvSpPr txBox="1"/>
          <p:nvPr/>
        </p:nvSpPr>
        <p:spPr>
          <a:xfrm>
            <a:off x="11415945" y="3744103"/>
            <a:ext cx="165267" cy="286112"/>
          </a:xfrm>
          <a:prstGeom prst="rect">
            <a:avLst/>
          </a:prstGeom>
        </p:spPr>
        <p:txBody>
          <a:bodyPr lIns="0" tIns="0" rIns="0" bIns="0" rtlCol="0" anchor="t">
            <a:spAutoFit/>
          </a:bodyPr>
          <a:lstStyle/>
          <a:p>
            <a:pPr algn="ctr">
              <a:lnSpc>
                <a:spcPts val="2387"/>
              </a:lnSpc>
              <a:spcBef>
                <a:spcPct val="0"/>
              </a:spcBef>
            </a:pPr>
            <a:r>
              <a:rPr lang="en-US" sz="1705" b="1">
                <a:solidFill>
                  <a:srgbClr val="000000"/>
                </a:solidFill>
                <a:latin typeface="Open Sans Bold"/>
                <a:ea typeface="Open Sans Bold"/>
                <a:cs typeface="Open Sans Bold"/>
                <a:sym typeface="Open Sans Bold"/>
              </a:rPr>
              <a:t>H</a:t>
            </a:r>
          </a:p>
        </p:txBody>
      </p:sp>
      <p:sp>
        <p:nvSpPr>
          <p:cNvPr id="74" name="TextBox 74"/>
          <p:cNvSpPr txBox="1"/>
          <p:nvPr/>
        </p:nvSpPr>
        <p:spPr>
          <a:xfrm>
            <a:off x="12083372" y="2295501"/>
            <a:ext cx="165267" cy="286112"/>
          </a:xfrm>
          <a:prstGeom prst="rect">
            <a:avLst/>
          </a:prstGeom>
        </p:spPr>
        <p:txBody>
          <a:bodyPr lIns="0" tIns="0" rIns="0" bIns="0" rtlCol="0" anchor="t">
            <a:spAutoFit/>
          </a:bodyPr>
          <a:lstStyle/>
          <a:p>
            <a:pPr algn="ctr">
              <a:lnSpc>
                <a:spcPts val="2387"/>
              </a:lnSpc>
              <a:spcBef>
                <a:spcPct val="0"/>
              </a:spcBef>
            </a:pPr>
            <a:r>
              <a:rPr lang="en-US" sz="1705" b="1">
                <a:solidFill>
                  <a:srgbClr val="000000"/>
                </a:solidFill>
                <a:latin typeface="Open Sans Bold"/>
                <a:ea typeface="Open Sans Bold"/>
                <a:cs typeface="Open Sans Bold"/>
                <a:sym typeface="Open Sans Bold"/>
              </a:rPr>
              <a:t>J</a:t>
            </a:r>
          </a:p>
        </p:txBody>
      </p:sp>
      <p:sp>
        <p:nvSpPr>
          <p:cNvPr id="75" name="TextBox 75"/>
          <p:cNvSpPr txBox="1"/>
          <p:nvPr/>
        </p:nvSpPr>
        <p:spPr>
          <a:xfrm>
            <a:off x="12669772" y="3714110"/>
            <a:ext cx="165267" cy="286112"/>
          </a:xfrm>
          <a:prstGeom prst="rect">
            <a:avLst/>
          </a:prstGeom>
        </p:spPr>
        <p:txBody>
          <a:bodyPr lIns="0" tIns="0" rIns="0" bIns="0" rtlCol="0" anchor="t">
            <a:spAutoFit/>
          </a:bodyPr>
          <a:lstStyle/>
          <a:p>
            <a:pPr algn="ctr">
              <a:lnSpc>
                <a:spcPts val="2387"/>
              </a:lnSpc>
              <a:spcBef>
                <a:spcPct val="0"/>
              </a:spcBef>
            </a:pPr>
            <a:r>
              <a:rPr lang="en-US" sz="1705" b="1">
                <a:solidFill>
                  <a:srgbClr val="000000"/>
                </a:solidFill>
                <a:latin typeface="Open Sans Bold"/>
                <a:ea typeface="Open Sans Bold"/>
                <a:cs typeface="Open Sans Bold"/>
                <a:sym typeface="Open Sans Bold"/>
              </a:rPr>
              <a:t>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8" name="TextBox 8"/>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grpSp>
        <p:nvGrpSpPr>
          <p:cNvPr id="9" name="Group 9"/>
          <p:cNvGrpSpPr/>
          <p:nvPr/>
        </p:nvGrpSpPr>
        <p:grpSpPr>
          <a:xfrm rot="-499681">
            <a:off x="2965597" y="5166767"/>
            <a:ext cx="3088699" cy="4413760"/>
            <a:chOff x="0" y="0"/>
            <a:chExt cx="1009271" cy="1442251"/>
          </a:xfrm>
        </p:grpSpPr>
        <p:sp>
          <p:nvSpPr>
            <p:cNvPr id="10" name="Freeform 10"/>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1" name="TextBox 11"/>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2" name="Group 12"/>
          <p:cNvGrpSpPr/>
          <p:nvPr/>
        </p:nvGrpSpPr>
        <p:grpSpPr>
          <a:xfrm rot="-82889">
            <a:off x="4562704" y="4741353"/>
            <a:ext cx="3088699" cy="4413760"/>
            <a:chOff x="0" y="0"/>
            <a:chExt cx="1009271" cy="1442251"/>
          </a:xfrm>
        </p:grpSpPr>
        <p:sp>
          <p:nvSpPr>
            <p:cNvPr id="13" name="Freeform 13"/>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4" name="TextBox 14"/>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5" name="Group 15"/>
          <p:cNvGrpSpPr/>
          <p:nvPr/>
        </p:nvGrpSpPr>
        <p:grpSpPr>
          <a:xfrm rot="402451">
            <a:off x="6256814" y="4503728"/>
            <a:ext cx="3088699" cy="4413760"/>
            <a:chOff x="0" y="0"/>
            <a:chExt cx="1009271" cy="1442251"/>
          </a:xfrm>
        </p:grpSpPr>
        <p:sp>
          <p:nvSpPr>
            <p:cNvPr id="16" name="Freeform 16"/>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7" name="TextBox 17"/>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8" name="Group 18"/>
          <p:cNvGrpSpPr/>
          <p:nvPr/>
        </p:nvGrpSpPr>
        <p:grpSpPr>
          <a:xfrm rot="718266">
            <a:off x="8076217" y="4487430"/>
            <a:ext cx="3088699" cy="4413760"/>
            <a:chOff x="0" y="0"/>
            <a:chExt cx="1009271" cy="1442251"/>
          </a:xfrm>
        </p:grpSpPr>
        <p:sp>
          <p:nvSpPr>
            <p:cNvPr id="19" name="Freeform 19"/>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0" name="TextBox 20"/>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21" name="Group 21"/>
          <p:cNvGrpSpPr/>
          <p:nvPr/>
        </p:nvGrpSpPr>
        <p:grpSpPr>
          <a:xfrm rot="1128666">
            <a:off x="9945448" y="4296579"/>
            <a:ext cx="3041116" cy="4413760"/>
            <a:chOff x="0" y="0"/>
            <a:chExt cx="993722" cy="1442251"/>
          </a:xfrm>
        </p:grpSpPr>
        <p:sp>
          <p:nvSpPr>
            <p:cNvPr id="22" name="Freeform 22"/>
            <p:cNvSpPr/>
            <p:nvPr/>
          </p:nvSpPr>
          <p:spPr>
            <a:xfrm>
              <a:off x="0" y="0"/>
              <a:ext cx="993722" cy="1442251"/>
            </a:xfrm>
            <a:custGeom>
              <a:avLst/>
              <a:gdLst/>
              <a:ahLst/>
              <a:cxnLst/>
              <a:rect l="l" t="t" r="r" b="b"/>
              <a:pathLst>
                <a:path w="993722" h="1442251">
                  <a:moveTo>
                    <a:pt x="129833" y="0"/>
                  </a:moveTo>
                  <a:lnTo>
                    <a:pt x="863889" y="0"/>
                  </a:lnTo>
                  <a:cubicBezTo>
                    <a:pt x="935594" y="0"/>
                    <a:pt x="993722" y="58128"/>
                    <a:pt x="993722" y="129833"/>
                  </a:cubicBezTo>
                  <a:lnTo>
                    <a:pt x="993722" y="1312417"/>
                  </a:lnTo>
                  <a:cubicBezTo>
                    <a:pt x="993722" y="1346851"/>
                    <a:pt x="980043" y="1379875"/>
                    <a:pt x="955695" y="1404223"/>
                  </a:cubicBezTo>
                  <a:cubicBezTo>
                    <a:pt x="931346" y="1428572"/>
                    <a:pt x="898323" y="1442251"/>
                    <a:pt x="863889" y="1442251"/>
                  </a:cubicBezTo>
                  <a:lnTo>
                    <a:pt x="129833" y="1442251"/>
                  </a:lnTo>
                  <a:cubicBezTo>
                    <a:pt x="58128" y="1442251"/>
                    <a:pt x="0" y="1384122"/>
                    <a:pt x="0" y="1312417"/>
                  </a:cubicBezTo>
                  <a:lnTo>
                    <a:pt x="0" y="129833"/>
                  </a:lnTo>
                  <a:cubicBezTo>
                    <a:pt x="0" y="58128"/>
                    <a:pt x="58128" y="0"/>
                    <a:pt x="129833" y="0"/>
                  </a:cubicBezTo>
                  <a:close/>
                </a:path>
              </a:pathLst>
            </a:custGeom>
            <a:gradFill rotWithShape="1">
              <a:gsLst>
                <a:gs pos="0">
                  <a:srgbClr val="004AAD">
                    <a:alpha val="100000"/>
                  </a:srgbClr>
                </a:gs>
                <a:gs pos="100000">
                  <a:srgbClr val="CB6CE6">
                    <a:alpha val="100000"/>
                  </a:srgbClr>
                </a:gs>
              </a:gsLst>
              <a:lin ang="0"/>
            </a:gradFill>
          </p:spPr>
          <p:txBody>
            <a:bodyPr/>
            <a:lstStyle/>
            <a:p>
              <a:endParaRPr lang="en-PH"/>
            </a:p>
          </p:txBody>
        </p:sp>
        <p:sp>
          <p:nvSpPr>
            <p:cNvPr id="23" name="TextBox 23"/>
            <p:cNvSpPr txBox="1"/>
            <p:nvPr/>
          </p:nvSpPr>
          <p:spPr>
            <a:xfrm>
              <a:off x="0" y="-38100"/>
              <a:ext cx="993722" cy="1480351"/>
            </a:xfrm>
            <a:prstGeom prst="rect">
              <a:avLst/>
            </a:prstGeom>
          </p:spPr>
          <p:txBody>
            <a:bodyPr lIns="50800" tIns="50800" rIns="50800" bIns="50800" rtlCol="0" anchor="ctr"/>
            <a:lstStyle/>
            <a:p>
              <a:pPr algn="ctr">
                <a:lnSpc>
                  <a:spcPts val="2226"/>
                </a:lnSpc>
              </a:pPr>
              <a:endParaRPr/>
            </a:p>
          </p:txBody>
        </p:sp>
      </p:grpSp>
      <p:grpSp>
        <p:nvGrpSpPr>
          <p:cNvPr id="24" name="Group 24"/>
          <p:cNvGrpSpPr/>
          <p:nvPr/>
        </p:nvGrpSpPr>
        <p:grpSpPr>
          <a:xfrm rot="1368365">
            <a:off x="11611289" y="5166767"/>
            <a:ext cx="3088699" cy="4413760"/>
            <a:chOff x="0" y="0"/>
            <a:chExt cx="1009271" cy="1442251"/>
          </a:xfrm>
        </p:grpSpPr>
        <p:sp>
          <p:nvSpPr>
            <p:cNvPr id="25" name="Freeform 25"/>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6" name="TextBox 26"/>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7" name="TextBox 27"/>
          <p:cNvSpPr txBox="1"/>
          <p:nvPr/>
        </p:nvSpPr>
        <p:spPr>
          <a:xfrm>
            <a:off x="6073276" y="3170216"/>
            <a:ext cx="5147756"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Intuition: Sorting Cards</a:t>
            </a:r>
          </a:p>
        </p:txBody>
      </p:sp>
      <p:sp>
        <p:nvSpPr>
          <p:cNvPr id="28" name="TextBox 28"/>
          <p:cNvSpPr txBox="1"/>
          <p:nvPr/>
        </p:nvSpPr>
        <p:spPr>
          <a:xfrm rot="-559174">
            <a:off x="2903597" y="5489775"/>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9</a:t>
            </a:r>
          </a:p>
        </p:txBody>
      </p:sp>
      <p:sp>
        <p:nvSpPr>
          <p:cNvPr id="29" name="TextBox 29"/>
          <p:cNvSpPr txBox="1"/>
          <p:nvPr/>
        </p:nvSpPr>
        <p:spPr>
          <a:xfrm rot="-243677">
            <a:off x="4754614" y="4812368"/>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Q</a:t>
            </a:r>
          </a:p>
        </p:txBody>
      </p:sp>
      <p:sp>
        <p:nvSpPr>
          <p:cNvPr id="30" name="TextBox 30"/>
          <p:cNvSpPr txBox="1"/>
          <p:nvPr/>
        </p:nvSpPr>
        <p:spPr>
          <a:xfrm rot="-243677">
            <a:off x="6703515" y="4455007"/>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7</a:t>
            </a:r>
          </a:p>
        </p:txBody>
      </p:sp>
      <p:sp>
        <p:nvSpPr>
          <p:cNvPr id="31" name="TextBox 31"/>
          <p:cNvSpPr txBox="1"/>
          <p:nvPr/>
        </p:nvSpPr>
        <p:spPr>
          <a:xfrm rot="129362">
            <a:off x="8709111" y="4419032"/>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10</a:t>
            </a:r>
          </a:p>
        </p:txBody>
      </p:sp>
      <p:sp>
        <p:nvSpPr>
          <p:cNvPr id="32" name="TextBox 32"/>
          <p:cNvSpPr txBox="1"/>
          <p:nvPr/>
        </p:nvSpPr>
        <p:spPr>
          <a:xfrm rot="129362">
            <a:off x="10744138" y="4229363"/>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2</a:t>
            </a:r>
          </a:p>
        </p:txBody>
      </p:sp>
      <p:sp>
        <p:nvSpPr>
          <p:cNvPr id="33" name="TextBox 33"/>
          <p:cNvSpPr txBox="1"/>
          <p:nvPr/>
        </p:nvSpPr>
        <p:spPr>
          <a:xfrm rot="1273181">
            <a:off x="12558959" y="4977582"/>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8" name="TextBox 8"/>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grpSp>
        <p:nvGrpSpPr>
          <p:cNvPr id="9" name="Group 9"/>
          <p:cNvGrpSpPr/>
          <p:nvPr/>
        </p:nvGrpSpPr>
        <p:grpSpPr>
          <a:xfrm rot="-499681">
            <a:off x="2965597" y="5166767"/>
            <a:ext cx="3088699" cy="4413760"/>
            <a:chOff x="0" y="0"/>
            <a:chExt cx="1009271" cy="1442251"/>
          </a:xfrm>
        </p:grpSpPr>
        <p:sp>
          <p:nvSpPr>
            <p:cNvPr id="10" name="Freeform 10"/>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1" name="TextBox 11"/>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2" name="Group 12"/>
          <p:cNvGrpSpPr/>
          <p:nvPr/>
        </p:nvGrpSpPr>
        <p:grpSpPr>
          <a:xfrm rot="-82889">
            <a:off x="4562704" y="4741353"/>
            <a:ext cx="3088699" cy="4413760"/>
            <a:chOff x="0" y="0"/>
            <a:chExt cx="1009271" cy="1442251"/>
          </a:xfrm>
        </p:grpSpPr>
        <p:sp>
          <p:nvSpPr>
            <p:cNvPr id="13" name="Freeform 13"/>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4" name="TextBox 14"/>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5" name="Group 15"/>
          <p:cNvGrpSpPr/>
          <p:nvPr/>
        </p:nvGrpSpPr>
        <p:grpSpPr>
          <a:xfrm rot="402451">
            <a:off x="6256814" y="4503728"/>
            <a:ext cx="3088699" cy="4413760"/>
            <a:chOff x="0" y="0"/>
            <a:chExt cx="1009271" cy="1442251"/>
          </a:xfrm>
        </p:grpSpPr>
        <p:sp>
          <p:nvSpPr>
            <p:cNvPr id="16" name="Freeform 16"/>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7" name="TextBox 17"/>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8" name="Group 18"/>
          <p:cNvGrpSpPr/>
          <p:nvPr/>
        </p:nvGrpSpPr>
        <p:grpSpPr>
          <a:xfrm rot="718266">
            <a:off x="8131504" y="3967885"/>
            <a:ext cx="3088699" cy="4413760"/>
            <a:chOff x="0" y="0"/>
            <a:chExt cx="1009271" cy="1442251"/>
          </a:xfrm>
        </p:grpSpPr>
        <p:sp>
          <p:nvSpPr>
            <p:cNvPr id="19" name="Freeform 19"/>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004AAD">
                    <a:alpha val="100000"/>
                  </a:srgbClr>
                </a:gs>
                <a:gs pos="100000">
                  <a:srgbClr val="CB6CE6">
                    <a:alpha val="100000"/>
                  </a:srgbClr>
                </a:gs>
              </a:gsLst>
              <a:lin ang="0"/>
            </a:gradFill>
          </p:spPr>
          <p:txBody>
            <a:bodyPr/>
            <a:lstStyle/>
            <a:p>
              <a:endParaRPr lang="en-PH"/>
            </a:p>
          </p:txBody>
        </p:sp>
        <p:sp>
          <p:nvSpPr>
            <p:cNvPr id="20" name="TextBox 20"/>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21" name="Group 21"/>
          <p:cNvGrpSpPr/>
          <p:nvPr/>
        </p:nvGrpSpPr>
        <p:grpSpPr>
          <a:xfrm rot="1128666">
            <a:off x="9678843" y="4710878"/>
            <a:ext cx="3041116" cy="4413760"/>
            <a:chOff x="0" y="0"/>
            <a:chExt cx="993722" cy="1442251"/>
          </a:xfrm>
        </p:grpSpPr>
        <p:sp>
          <p:nvSpPr>
            <p:cNvPr id="22" name="Freeform 22"/>
            <p:cNvSpPr/>
            <p:nvPr/>
          </p:nvSpPr>
          <p:spPr>
            <a:xfrm>
              <a:off x="0" y="0"/>
              <a:ext cx="993722" cy="1442251"/>
            </a:xfrm>
            <a:custGeom>
              <a:avLst/>
              <a:gdLst/>
              <a:ahLst/>
              <a:cxnLst/>
              <a:rect l="l" t="t" r="r" b="b"/>
              <a:pathLst>
                <a:path w="993722" h="1442251">
                  <a:moveTo>
                    <a:pt x="129833" y="0"/>
                  </a:moveTo>
                  <a:lnTo>
                    <a:pt x="863889" y="0"/>
                  </a:lnTo>
                  <a:cubicBezTo>
                    <a:pt x="935594" y="0"/>
                    <a:pt x="993722" y="58128"/>
                    <a:pt x="993722" y="129833"/>
                  </a:cubicBezTo>
                  <a:lnTo>
                    <a:pt x="993722" y="1312417"/>
                  </a:lnTo>
                  <a:cubicBezTo>
                    <a:pt x="993722" y="1346851"/>
                    <a:pt x="980043" y="1379875"/>
                    <a:pt x="955695" y="1404223"/>
                  </a:cubicBezTo>
                  <a:cubicBezTo>
                    <a:pt x="931346" y="1428572"/>
                    <a:pt x="898323" y="1442251"/>
                    <a:pt x="863889" y="1442251"/>
                  </a:cubicBezTo>
                  <a:lnTo>
                    <a:pt x="129833" y="1442251"/>
                  </a:lnTo>
                  <a:cubicBezTo>
                    <a:pt x="58128" y="1442251"/>
                    <a:pt x="0" y="1384122"/>
                    <a:pt x="0" y="1312417"/>
                  </a:cubicBezTo>
                  <a:lnTo>
                    <a:pt x="0" y="129833"/>
                  </a:lnTo>
                  <a:cubicBezTo>
                    <a:pt x="0" y="58128"/>
                    <a:pt x="58128" y="0"/>
                    <a:pt x="129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3" name="TextBox 23"/>
            <p:cNvSpPr txBox="1"/>
            <p:nvPr/>
          </p:nvSpPr>
          <p:spPr>
            <a:xfrm>
              <a:off x="0" y="-38100"/>
              <a:ext cx="993722" cy="1480351"/>
            </a:xfrm>
            <a:prstGeom prst="rect">
              <a:avLst/>
            </a:prstGeom>
          </p:spPr>
          <p:txBody>
            <a:bodyPr lIns="50800" tIns="50800" rIns="50800" bIns="50800" rtlCol="0" anchor="ctr"/>
            <a:lstStyle/>
            <a:p>
              <a:pPr algn="ctr">
                <a:lnSpc>
                  <a:spcPts val="2226"/>
                </a:lnSpc>
              </a:pPr>
              <a:endParaRPr/>
            </a:p>
          </p:txBody>
        </p:sp>
      </p:grpSp>
      <p:grpSp>
        <p:nvGrpSpPr>
          <p:cNvPr id="24" name="Group 24"/>
          <p:cNvGrpSpPr/>
          <p:nvPr/>
        </p:nvGrpSpPr>
        <p:grpSpPr>
          <a:xfrm rot="1368365">
            <a:off x="11611289" y="5166767"/>
            <a:ext cx="3088699" cy="4413760"/>
            <a:chOff x="0" y="0"/>
            <a:chExt cx="1009271" cy="1442251"/>
          </a:xfrm>
        </p:grpSpPr>
        <p:sp>
          <p:nvSpPr>
            <p:cNvPr id="25" name="Freeform 25"/>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6" name="TextBox 26"/>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7" name="TextBox 27"/>
          <p:cNvSpPr txBox="1"/>
          <p:nvPr/>
        </p:nvSpPr>
        <p:spPr>
          <a:xfrm>
            <a:off x="6073276" y="3170216"/>
            <a:ext cx="5147756"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Intuition: Sorting Cards</a:t>
            </a:r>
          </a:p>
        </p:txBody>
      </p:sp>
      <p:sp>
        <p:nvSpPr>
          <p:cNvPr id="28" name="TextBox 28"/>
          <p:cNvSpPr txBox="1"/>
          <p:nvPr/>
        </p:nvSpPr>
        <p:spPr>
          <a:xfrm rot="-559174">
            <a:off x="2903597" y="5489775"/>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9</a:t>
            </a:r>
          </a:p>
        </p:txBody>
      </p:sp>
      <p:sp>
        <p:nvSpPr>
          <p:cNvPr id="29" name="TextBox 29"/>
          <p:cNvSpPr txBox="1"/>
          <p:nvPr/>
        </p:nvSpPr>
        <p:spPr>
          <a:xfrm rot="-243677">
            <a:off x="4754614" y="4812368"/>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Q</a:t>
            </a:r>
          </a:p>
        </p:txBody>
      </p:sp>
      <p:sp>
        <p:nvSpPr>
          <p:cNvPr id="30" name="TextBox 30"/>
          <p:cNvSpPr txBox="1"/>
          <p:nvPr/>
        </p:nvSpPr>
        <p:spPr>
          <a:xfrm rot="-243677">
            <a:off x="6703515" y="4455007"/>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7</a:t>
            </a:r>
          </a:p>
        </p:txBody>
      </p:sp>
      <p:sp>
        <p:nvSpPr>
          <p:cNvPr id="31" name="TextBox 31"/>
          <p:cNvSpPr txBox="1"/>
          <p:nvPr/>
        </p:nvSpPr>
        <p:spPr>
          <a:xfrm rot="129362">
            <a:off x="10469069" y="4563091"/>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10</a:t>
            </a:r>
          </a:p>
        </p:txBody>
      </p:sp>
      <p:sp>
        <p:nvSpPr>
          <p:cNvPr id="32" name="TextBox 32"/>
          <p:cNvSpPr txBox="1"/>
          <p:nvPr/>
        </p:nvSpPr>
        <p:spPr>
          <a:xfrm rot="129362">
            <a:off x="8610843" y="3894984"/>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2</a:t>
            </a:r>
          </a:p>
        </p:txBody>
      </p:sp>
      <p:sp>
        <p:nvSpPr>
          <p:cNvPr id="33" name="TextBox 33"/>
          <p:cNvSpPr txBox="1"/>
          <p:nvPr/>
        </p:nvSpPr>
        <p:spPr>
          <a:xfrm rot="1273181">
            <a:off x="12558959" y="4977582"/>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8" name="TextBox 8"/>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grpSp>
        <p:nvGrpSpPr>
          <p:cNvPr id="9" name="Group 9"/>
          <p:cNvGrpSpPr/>
          <p:nvPr/>
        </p:nvGrpSpPr>
        <p:grpSpPr>
          <a:xfrm rot="-499681">
            <a:off x="2965597" y="5166767"/>
            <a:ext cx="3088699" cy="4413760"/>
            <a:chOff x="0" y="0"/>
            <a:chExt cx="1009271" cy="1442251"/>
          </a:xfrm>
        </p:grpSpPr>
        <p:sp>
          <p:nvSpPr>
            <p:cNvPr id="10" name="Freeform 10"/>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1" name="TextBox 11"/>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2" name="Group 12"/>
          <p:cNvGrpSpPr/>
          <p:nvPr/>
        </p:nvGrpSpPr>
        <p:grpSpPr>
          <a:xfrm rot="-82889">
            <a:off x="4562704" y="4741353"/>
            <a:ext cx="3088699" cy="4413760"/>
            <a:chOff x="0" y="0"/>
            <a:chExt cx="1009271" cy="1442251"/>
          </a:xfrm>
        </p:grpSpPr>
        <p:sp>
          <p:nvSpPr>
            <p:cNvPr id="13" name="Freeform 13"/>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4" name="TextBox 14"/>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5" name="Group 15"/>
          <p:cNvGrpSpPr/>
          <p:nvPr/>
        </p:nvGrpSpPr>
        <p:grpSpPr>
          <a:xfrm rot="402451">
            <a:off x="6256814" y="3849843"/>
            <a:ext cx="3088699" cy="4413760"/>
            <a:chOff x="0" y="0"/>
            <a:chExt cx="1009271" cy="1442251"/>
          </a:xfrm>
        </p:grpSpPr>
        <p:sp>
          <p:nvSpPr>
            <p:cNvPr id="16" name="Freeform 16"/>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004AAD">
                    <a:alpha val="100000"/>
                  </a:srgbClr>
                </a:gs>
                <a:gs pos="100000">
                  <a:srgbClr val="CB6CE6">
                    <a:alpha val="100000"/>
                  </a:srgbClr>
                </a:gs>
              </a:gsLst>
              <a:lin ang="0"/>
            </a:gradFill>
          </p:spPr>
          <p:txBody>
            <a:bodyPr/>
            <a:lstStyle/>
            <a:p>
              <a:endParaRPr lang="en-PH"/>
            </a:p>
          </p:txBody>
        </p:sp>
        <p:sp>
          <p:nvSpPr>
            <p:cNvPr id="17" name="TextBox 17"/>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8" name="Group 18"/>
          <p:cNvGrpSpPr/>
          <p:nvPr/>
        </p:nvGrpSpPr>
        <p:grpSpPr>
          <a:xfrm rot="718266">
            <a:off x="8048359" y="4396673"/>
            <a:ext cx="3088699" cy="4413760"/>
            <a:chOff x="0" y="0"/>
            <a:chExt cx="1009271" cy="1442251"/>
          </a:xfrm>
        </p:grpSpPr>
        <p:sp>
          <p:nvSpPr>
            <p:cNvPr id="19" name="Freeform 19"/>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0" name="TextBox 20"/>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21" name="Group 21"/>
          <p:cNvGrpSpPr/>
          <p:nvPr/>
        </p:nvGrpSpPr>
        <p:grpSpPr>
          <a:xfrm rot="1128666">
            <a:off x="9678843" y="4710878"/>
            <a:ext cx="3041116" cy="4413760"/>
            <a:chOff x="0" y="0"/>
            <a:chExt cx="993722" cy="1442251"/>
          </a:xfrm>
        </p:grpSpPr>
        <p:sp>
          <p:nvSpPr>
            <p:cNvPr id="22" name="Freeform 22"/>
            <p:cNvSpPr/>
            <p:nvPr/>
          </p:nvSpPr>
          <p:spPr>
            <a:xfrm>
              <a:off x="0" y="0"/>
              <a:ext cx="993722" cy="1442251"/>
            </a:xfrm>
            <a:custGeom>
              <a:avLst/>
              <a:gdLst/>
              <a:ahLst/>
              <a:cxnLst/>
              <a:rect l="l" t="t" r="r" b="b"/>
              <a:pathLst>
                <a:path w="993722" h="1442251">
                  <a:moveTo>
                    <a:pt x="129833" y="0"/>
                  </a:moveTo>
                  <a:lnTo>
                    <a:pt x="863889" y="0"/>
                  </a:lnTo>
                  <a:cubicBezTo>
                    <a:pt x="935594" y="0"/>
                    <a:pt x="993722" y="58128"/>
                    <a:pt x="993722" y="129833"/>
                  </a:cubicBezTo>
                  <a:lnTo>
                    <a:pt x="993722" y="1312417"/>
                  </a:lnTo>
                  <a:cubicBezTo>
                    <a:pt x="993722" y="1346851"/>
                    <a:pt x="980043" y="1379875"/>
                    <a:pt x="955695" y="1404223"/>
                  </a:cubicBezTo>
                  <a:cubicBezTo>
                    <a:pt x="931346" y="1428572"/>
                    <a:pt x="898323" y="1442251"/>
                    <a:pt x="863889" y="1442251"/>
                  </a:cubicBezTo>
                  <a:lnTo>
                    <a:pt x="129833" y="1442251"/>
                  </a:lnTo>
                  <a:cubicBezTo>
                    <a:pt x="58128" y="1442251"/>
                    <a:pt x="0" y="1384122"/>
                    <a:pt x="0" y="1312417"/>
                  </a:cubicBezTo>
                  <a:lnTo>
                    <a:pt x="0" y="129833"/>
                  </a:lnTo>
                  <a:cubicBezTo>
                    <a:pt x="0" y="58128"/>
                    <a:pt x="58128" y="0"/>
                    <a:pt x="129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3" name="TextBox 23"/>
            <p:cNvSpPr txBox="1"/>
            <p:nvPr/>
          </p:nvSpPr>
          <p:spPr>
            <a:xfrm>
              <a:off x="0" y="-38100"/>
              <a:ext cx="993722" cy="1480351"/>
            </a:xfrm>
            <a:prstGeom prst="rect">
              <a:avLst/>
            </a:prstGeom>
          </p:spPr>
          <p:txBody>
            <a:bodyPr lIns="50800" tIns="50800" rIns="50800" bIns="50800" rtlCol="0" anchor="ctr"/>
            <a:lstStyle/>
            <a:p>
              <a:pPr algn="ctr">
                <a:lnSpc>
                  <a:spcPts val="2226"/>
                </a:lnSpc>
              </a:pPr>
              <a:endParaRPr/>
            </a:p>
          </p:txBody>
        </p:sp>
      </p:grpSp>
      <p:grpSp>
        <p:nvGrpSpPr>
          <p:cNvPr id="24" name="Group 24"/>
          <p:cNvGrpSpPr/>
          <p:nvPr/>
        </p:nvGrpSpPr>
        <p:grpSpPr>
          <a:xfrm rot="1368365">
            <a:off x="11611289" y="5166767"/>
            <a:ext cx="3088699" cy="4413760"/>
            <a:chOff x="0" y="0"/>
            <a:chExt cx="1009271" cy="1442251"/>
          </a:xfrm>
        </p:grpSpPr>
        <p:sp>
          <p:nvSpPr>
            <p:cNvPr id="25" name="Freeform 25"/>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6" name="TextBox 26"/>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7" name="TextBox 27"/>
          <p:cNvSpPr txBox="1"/>
          <p:nvPr/>
        </p:nvSpPr>
        <p:spPr>
          <a:xfrm>
            <a:off x="6251204" y="3141641"/>
            <a:ext cx="5147756"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Intuition: Sorting Cards</a:t>
            </a:r>
          </a:p>
        </p:txBody>
      </p:sp>
      <p:sp>
        <p:nvSpPr>
          <p:cNvPr id="28" name="TextBox 28"/>
          <p:cNvSpPr txBox="1"/>
          <p:nvPr/>
        </p:nvSpPr>
        <p:spPr>
          <a:xfrm rot="-559174">
            <a:off x="2903597" y="5489775"/>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9</a:t>
            </a:r>
          </a:p>
        </p:txBody>
      </p:sp>
      <p:sp>
        <p:nvSpPr>
          <p:cNvPr id="29" name="TextBox 29"/>
          <p:cNvSpPr txBox="1"/>
          <p:nvPr/>
        </p:nvSpPr>
        <p:spPr>
          <a:xfrm rot="-243677">
            <a:off x="4754614" y="4812368"/>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Q</a:t>
            </a:r>
          </a:p>
        </p:txBody>
      </p:sp>
      <p:sp>
        <p:nvSpPr>
          <p:cNvPr id="30" name="TextBox 30"/>
          <p:cNvSpPr txBox="1"/>
          <p:nvPr/>
        </p:nvSpPr>
        <p:spPr>
          <a:xfrm rot="-243677">
            <a:off x="8523741" y="4405055"/>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7</a:t>
            </a:r>
          </a:p>
        </p:txBody>
      </p:sp>
      <p:sp>
        <p:nvSpPr>
          <p:cNvPr id="31" name="TextBox 31"/>
          <p:cNvSpPr txBox="1"/>
          <p:nvPr/>
        </p:nvSpPr>
        <p:spPr>
          <a:xfrm rot="129362">
            <a:off x="10469069" y="4563091"/>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10</a:t>
            </a:r>
          </a:p>
        </p:txBody>
      </p:sp>
      <p:sp>
        <p:nvSpPr>
          <p:cNvPr id="32" name="TextBox 32"/>
          <p:cNvSpPr txBox="1"/>
          <p:nvPr/>
        </p:nvSpPr>
        <p:spPr>
          <a:xfrm rot="129362">
            <a:off x="6597311" y="3909205"/>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2</a:t>
            </a:r>
          </a:p>
        </p:txBody>
      </p:sp>
      <p:sp>
        <p:nvSpPr>
          <p:cNvPr id="33" name="TextBox 33"/>
          <p:cNvSpPr txBox="1"/>
          <p:nvPr/>
        </p:nvSpPr>
        <p:spPr>
          <a:xfrm rot="1273181">
            <a:off x="12558959" y="4977582"/>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8" name="TextBox 8"/>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grpSp>
        <p:nvGrpSpPr>
          <p:cNvPr id="9" name="Group 9"/>
          <p:cNvGrpSpPr/>
          <p:nvPr/>
        </p:nvGrpSpPr>
        <p:grpSpPr>
          <a:xfrm rot="-499681">
            <a:off x="2965597" y="5166767"/>
            <a:ext cx="3088699" cy="4413760"/>
            <a:chOff x="0" y="0"/>
            <a:chExt cx="1009271" cy="1442251"/>
          </a:xfrm>
        </p:grpSpPr>
        <p:sp>
          <p:nvSpPr>
            <p:cNvPr id="10" name="Freeform 10"/>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1" name="TextBox 11"/>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2" name="Group 12"/>
          <p:cNvGrpSpPr/>
          <p:nvPr/>
        </p:nvGrpSpPr>
        <p:grpSpPr>
          <a:xfrm rot="-82889">
            <a:off x="4482741" y="3692583"/>
            <a:ext cx="3088699" cy="4413760"/>
            <a:chOff x="0" y="0"/>
            <a:chExt cx="1009271" cy="1442251"/>
          </a:xfrm>
        </p:grpSpPr>
        <p:sp>
          <p:nvSpPr>
            <p:cNvPr id="13" name="Freeform 13"/>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004AAD">
                    <a:alpha val="100000"/>
                  </a:srgbClr>
                </a:gs>
                <a:gs pos="100000">
                  <a:srgbClr val="CB6CE6">
                    <a:alpha val="100000"/>
                  </a:srgbClr>
                </a:gs>
              </a:gsLst>
              <a:lin ang="0"/>
            </a:gradFill>
          </p:spPr>
          <p:txBody>
            <a:bodyPr/>
            <a:lstStyle/>
            <a:p>
              <a:endParaRPr lang="en-PH"/>
            </a:p>
          </p:txBody>
        </p:sp>
        <p:sp>
          <p:nvSpPr>
            <p:cNvPr id="14" name="TextBox 14"/>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5" name="Group 15"/>
          <p:cNvGrpSpPr/>
          <p:nvPr/>
        </p:nvGrpSpPr>
        <p:grpSpPr>
          <a:xfrm rot="402451">
            <a:off x="6159811" y="4289617"/>
            <a:ext cx="3088699" cy="4413760"/>
            <a:chOff x="0" y="0"/>
            <a:chExt cx="1009271" cy="1442251"/>
          </a:xfrm>
        </p:grpSpPr>
        <p:sp>
          <p:nvSpPr>
            <p:cNvPr id="16" name="Freeform 16"/>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7" name="TextBox 17"/>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8" name="Group 18"/>
          <p:cNvGrpSpPr/>
          <p:nvPr/>
        </p:nvGrpSpPr>
        <p:grpSpPr>
          <a:xfrm rot="718266">
            <a:off x="8048359" y="4396673"/>
            <a:ext cx="3088699" cy="4413760"/>
            <a:chOff x="0" y="0"/>
            <a:chExt cx="1009271" cy="1442251"/>
          </a:xfrm>
        </p:grpSpPr>
        <p:sp>
          <p:nvSpPr>
            <p:cNvPr id="19" name="Freeform 19"/>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0" name="TextBox 20"/>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21" name="Group 21"/>
          <p:cNvGrpSpPr/>
          <p:nvPr/>
        </p:nvGrpSpPr>
        <p:grpSpPr>
          <a:xfrm rot="1128666">
            <a:off x="9678843" y="4710878"/>
            <a:ext cx="3041116" cy="4413760"/>
            <a:chOff x="0" y="0"/>
            <a:chExt cx="993722" cy="1442251"/>
          </a:xfrm>
        </p:grpSpPr>
        <p:sp>
          <p:nvSpPr>
            <p:cNvPr id="22" name="Freeform 22"/>
            <p:cNvSpPr/>
            <p:nvPr/>
          </p:nvSpPr>
          <p:spPr>
            <a:xfrm>
              <a:off x="0" y="0"/>
              <a:ext cx="993722" cy="1442251"/>
            </a:xfrm>
            <a:custGeom>
              <a:avLst/>
              <a:gdLst/>
              <a:ahLst/>
              <a:cxnLst/>
              <a:rect l="l" t="t" r="r" b="b"/>
              <a:pathLst>
                <a:path w="993722" h="1442251">
                  <a:moveTo>
                    <a:pt x="129833" y="0"/>
                  </a:moveTo>
                  <a:lnTo>
                    <a:pt x="863889" y="0"/>
                  </a:lnTo>
                  <a:cubicBezTo>
                    <a:pt x="935594" y="0"/>
                    <a:pt x="993722" y="58128"/>
                    <a:pt x="993722" y="129833"/>
                  </a:cubicBezTo>
                  <a:lnTo>
                    <a:pt x="993722" y="1312417"/>
                  </a:lnTo>
                  <a:cubicBezTo>
                    <a:pt x="993722" y="1346851"/>
                    <a:pt x="980043" y="1379875"/>
                    <a:pt x="955695" y="1404223"/>
                  </a:cubicBezTo>
                  <a:cubicBezTo>
                    <a:pt x="931346" y="1428572"/>
                    <a:pt x="898323" y="1442251"/>
                    <a:pt x="863889" y="1442251"/>
                  </a:cubicBezTo>
                  <a:lnTo>
                    <a:pt x="129833" y="1442251"/>
                  </a:lnTo>
                  <a:cubicBezTo>
                    <a:pt x="58128" y="1442251"/>
                    <a:pt x="0" y="1384122"/>
                    <a:pt x="0" y="1312417"/>
                  </a:cubicBezTo>
                  <a:lnTo>
                    <a:pt x="0" y="129833"/>
                  </a:lnTo>
                  <a:cubicBezTo>
                    <a:pt x="0" y="58128"/>
                    <a:pt x="58128" y="0"/>
                    <a:pt x="129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3" name="TextBox 23"/>
            <p:cNvSpPr txBox="1"/>
            <p:nvPr/>
          </p:nvSpPr>
          <p:spPr>
            <a:xfrm>
              <a:off x="0" y="-38100"/>
              <a:ext cx="993722" cy="1480351"/>
            </a:xfrm>
            <a:prstGeom prst="rect">
              <a:avLst/>
            </a:prstGeom>
          </p:spPr>
          <p:txBody>
            <a:bodyPr lIns="50800" tIns="50800" rIns="50800" bIns="50800" rtlCol="0" anchor="ctr"/>
            <a:lstStyle/>
            <a:p>
              <a:pPr algn="ctr">
                <a:lnSpc>
                  <a:spcPts val="2226"/>
                </a:lnSpc>
              </a:pPr>
              <a:endParaRPr/>
            </a:p>
          </p:txBody>
        </p:sp>
      </p:grpSp>
      <p:grpSp>
        <p:nvGrpSpPr>
          <p:cNvPr id="24" name="Group 24"/>
          <p:cNvGrpSpPr/>
          <p:nvPr/>
        </p:nvGrpSpPr>
        <p:grpSpPr>
          <a:xfrm rot="1368365">
            <a:off x="11611289" y="5166767"/>
            <a:ext cx="3088699" cy="4413760"/>
            <a:chOff x="0" y="0"/>
            <a:chExt cx="1009271" cy="1442251"/>
          </a:xfrm>
        </p:grpSpPr>
        <p:sp>
          <p:nvSpPr>
            <p:cNvPr id="25" name="Freeform 25"/>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6" name="TextBox 26"/>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7" name="TextBox 27"/>
          <p:cNvSpPr txBox="1"/>
          <p:nvPr/>
        </p:nvSpPr>
        <p:spPr>
          <a:xfrm>
            <a:off x="6251204" y="3141641"/>
            <a:ext cx="5147756"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Intuition: Sorting Cards</a:t>
            </a:r>
          </a:p>
        </p:txBody>
      </p:sp>
      <p:sp>
        <p:nvSpPr>
          <p:cNvPr id="28" name="TextBox 28"/>
          <p:cNvSpPr txBox="1"/>
          <p:nvPr/>
        </p:nvSpPr>
        <p:spPr>
          <a:xfrm rot="-559174">
            <a:off x="2903597" y="5489775"/>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9</a:t>
            </a:r>
          </a:p>
        </p:txBody>
      </p:sp>
      <p:sp>
        <p:nvSpPr>
          <p:cNvPr id="29" name="TextBox 29"/>
          <p:cNvSpPr txBox="1"/>
          <p:nvPr/>
        </p:nvSpPr>
        <p:spPr>
          <a:xfrm rot="-243677">
            <a:off x="6578632" y="4323444"/>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Q</a:t>
            </a:r>
          </a:p>
        </p:txBody>
      </p:sp>
      <p:sp>
        <p:nvSpPr>
          <p:cNvPr id="30" name="TextBox 30"/>
          <p:cNvSpPr txBox="1"/>
          <p:nvPr/>
        </p:nvSpPr>
        <p:spPr>
          <a:xfrm rot="-243677">
            <a:off x="8523741" y="4405055"/>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7</a:t>
            </a:r>
          </a:p>
        </p:txBody>
      </p:sp>
      <p:sp>
        <p:nvSpPr>
          <p:cNvPr id="31" name="TextBox 31"/>
          <p:cNvSpPr txBox="1"/>
          <p:nvPr/>
        </p:nvSpPr>
        <p:spPr>
          <a:xfrm rot="129362">
            <a:off x="10469069" y="4563091"/>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10</a:t>
            </a:r>
          </a:p>
        </p:txBody>
      </p:sp>
      <p:sp>
        <p:nvSpPr>
          <p:cNvPr id="32" name="TextBox 32"/>
          <p:cNvSpPr txBox="1"/>
          <p:nvPr/>
        </p:nvSpPr>
        <p:spPr>
          <a:xfrm rot="129362">
            <a:off x="4613376" y="3845156"/>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2</a:t>
            </a:r>
          </a:p>
        </p:txBody>
      </p:sp>
      <p:sp>
        <p:nvSpPr>
          <p:cNvPr id="33" name="TextBox 33"/>
          <p:cNvSpPr txBox="1"/>
          <p:nvPr/>
        </p:nvSpPr>
        <p:spPr>
          <a:xfrm rot="1273181">
            <a:off x="12558959" y="4977582"/>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8" name="TextBox 8"/>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grpSp>
        <p:nvGrpSpPr>
          <p:cNvPr id="9" name="Group 9"/>
          <p:cNvGrpSpPr/>
          <p:nvPr/>
        </p:nvGrpSpPr>
        <p:grpSpPr>
          <a:xfrm rot="-499681">
            <a:off x="2778779" y="3977972"/>
            <a:ext cx="3088699" cy="4413760"/>
            <a:chOff x="0" y="0"/>
            <a:chExt cx="1009271" cy="1442251"/>
          </a:xfrm>
        </p:grpSpPr>
        <p:sp>
          <p:nvSpPr>
            <p:cNvPr id="10" name="Freeform 10"/>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004AAD">
                    <a:alpha val="100000"/>
                  </a:srgbClr>
                </a:gs>
                <a:gs pos="100000">
                  <a:srgbClr val="CB6CE6">
                    <a:alpha val="100000"/>
                  </a:srgbClr>
                </a:gs>
              </a:gsLst>
              <a:lin ang="0"/>
            </a:gradFill>
          </p:spPr>
          <p:txBody>
            <a:bodyPr/>
            <a:lstStyle/>
            <a:p>
              <a:endParaRPr lang="en-PH"/>
            </a:p>
          </p:txBody>
        </p:sp>
        <p:sp>
          <p:nvSpPr>
            <p:cNvPr id="11" name="TextBox 11"/>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2" name="Group 12"/>
          <p:cNvGrpSpPr/>
          <p:nvPr/>
        </p:nvGrpSpPr>
        <p:grpSpPr>
          <a:xfrm rot="-82889">
            <a:off x="4482741" y="4478100"/>
            <a:ext cx="3088699" cy="4413760"/>
            <a:chOff x="0" y="0"/>
            <a:chExt cx="1009271" cy="1442251"/>
          </a:xfrm>
        </p:grpSpPr>
        <p:sp>
          <p:nvSpPr>
            <p:cNvPr id="13" name="Freeform 13"/>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4" name="TextBox 14"/>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5" name="Group 15"/>
          <p:cNvGrpSpPr/>
          <p:nvPr/>
        </p:nvGrpSpPr>
        <p:grpSpPr>
          <a:xfrm rot="402451">
            <a:off x="6159811" y="4289617"/>
            <a:ext cx="3088699" cy="4413760"/>
            <a:chOff x="0" y="0"/>
            <a:chExt cx="1009271" cy="1442251"/>
          </a:xfrm>
        </p:grpSpPr>
        <p:sp>
          <p:nvSpPr>
            <p:cNvPr id="16" name="Freeform 16"/>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7" name="TextBox 17"/>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8" name="Group 18"/>
          <p:cNvGrpSpPr/>
          <p:nvPr/>
        </p:nvGrpSpPr>
        <p:grpSpPr>
          <a:xfrm rot="718266">
            <a:off x="8048359" y="4396673"/>
            <a:ext cx="3088699" cy="4413760"/>
            <a:chOff x="0" y="0"/>
            <a:chExt cx="1009271" cy="1442251"/>
          </a:xfrm>
        </p:grpSpPr>
        <p:sp>
          <p:nvSpPr>
            <p:cNvPr id="19" name="Freeform 19"/>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0" name="TextBox 20"/>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21" name="Group 21"/>
          <p:cNvGrpSpPr/>
          <p:nvPr/>
        </p:nvGrpSpPr>
        <p:grpSpPr>
          <a:xfrm rot="1128666">
            <a:off x="9678843" y="4710878"/>
            <a:ext cx="3041116" cy="4413760"/>
            <a:chOff x="0" y="0"/>
            <a:chExt cx="993722" cy="1442251"/>
          </a:xfrm>
        </p:grpSpPr>
        <p:sp>
          <p:nvSpPr>
            <p:cNvPr id="22" name="Freeform 22"/>
            <p:cNvSpPr/>
            <p:nvPr/>
          </p:nvSpPr>
          <p:spPr>
            <a:xfrm>
              <a:off x="0" y="0"/>
              <a:ext cx="993722" cy="1442251"/>
            </a:xfrm>
            <a:custGeom>
              <a:avLst/>
              <a:gdLst/>
              <a:ahLst/>
              <a:cxnLst/>
              <a:rect l="l" t="t" r="r" b="b"/>
              <a:pathLst>
                <a:path w="993722" h="1442251">
                  <a:moveTo>
                    <a:pt x="129833" y="0"/>
                  </a:moveTo>
                  <a:lnTo>
                    <a:pt x="863889" y="0"/>
                  </a:lnTo>
                  <a:cubicBezTo>
                    <a:pt x="935594" y="0"/>
                    <a:pt x="993722" y="58128"/>
                    <a:pt x="993722" y="129833"/>
                  </a:cubicBezTo>
                  <a:lnTo>
                    <a:pt x="993722" y="1312417"/>
                  </a:lnTo>
                  <a:cubicBezTo>
                    <a:pt x="993722" y="1346851"/>
                    <a:pt x="980043" y="1379875"/>
                    <a:pt x="955695" y="1404223"/>
                  </a:cubicBezTo>
                  <a:cubicBezTo>
                    <a:pt x="931346" y="1428572"/>
                    <a:pt x="898323" y="1442251"/>
                    <a:pt x="863889" y="1442251"/>
                  </a:cubicBezTo>
                  <a:lnTo>
                    <a:pt x="129833" y="1442251"/>
                  </a:lnTo>
                  <a:cubicBezTo>
                    <a:pt x="58128" y="1442251"/>
                    <a:pt x="0" y="1384122"/>
                    <a:pt x="0" y="1312417"/>
                  </a:cubicBezTo>
                  <a:lnTo>
                    <a:pt x="0" y="129833"/>
                  </a:lnTo>
                  <a:cubicBezTo>
                    <a:pt x="0" y="58128"/>
                    <a:pt x="58128" y="0"/>
                    <a:pt x="129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3" name="TextBox 23"/>
            <p:cNvSpPr txBox="1"/>
            <p:nvPr/>
          </p:nvSpPr>
          <p:spPr>
            <a:xfrm>
              <a:off x="0" y="-38100"/>
              <a:ext cx="993722" cy="1480351"/>
            </a:xfrm>
            <a:prstGeom prst="rect">
              <a:avLst/>
            </a:prstGeom>
          </p:spPr>
          <p:txBody>
            <a:bodyPr lIns="50800" tIns="50800" rIns="50800" bIns="50800" rtlCol="0" anchor="ctr"/>
            <a:lstStyle/>
            <a:p>
              <a:pPr algn="ctr">
                <a:lnSpc>
                  <a:spcPts val="2226"/>
                </a:lnSpc>
              </a:pPr>
              <a:endParaRPr/>
            </a:p>
          </p:txBody>
        </p:sp>
      </p:grpSp>
      <p:grpSp>
        <p:nvGrpSpPr>
          <p:cNvPr id="24" name="Group 24"/>
          <p:cNvGrpSpPr/>
          <p:nvPr/>
        </p:nvGrpSpPr>
        <p:grpSpPr>
          <a:xfrm rot="1368365">
            <a:off x="11611289" y="5166767"/>
            <a:ext cx="3088699" cy="4413760"/>
            <a:chOff x="0" y="0"/>
            <a:chExt cx="1009271" cy="1442251"/>
          </a:xfrm>
        </p:grpSpPr>
        <p:sp>
          <p:nvSpPr>
            <p:cNvPr id="25" name="Freeform 25"/>
            <p:cNvSpPr/>
            <p:nvPr/>
          </p:nvSpPr>
          <p:spPr>
            <a:xfrm>
              <a:off x="0" y="0"/>
              <a:ext cx="1009271" cy="1442251"/>
            </a:xfrm>
            <a:custGeom>
              <a:avLst/>
              <a:gdLst/>
              <a:ahLst/>
              <a:cxnLst/>
              <a:rect l="l" t="t" r="r" b="b"/>
              <a:pathLst>
                <a:path w="1009271" h="1442251">
                  <a:moveTo>
                    <a:pt x="127833" y="0"/>
                  </a:moveTo>
                  <a:lnTo>
                    <a:pt x="881438" y="0"/>
                  </a:lnTo>
                  <a:cubicBezTo>
                    <a:pt x="915341" y="0"/>
                    <a:pt x="947856" y="13468"/>
                    <a:pt x="971829" y="37441"/>
                  </a:cubicBezTo>
                  <a:cubicBezTo>
                    <a:pt x="995803" y="61415"/>
                    <a:pt x="1009271" y="93930"/>
                    <a:pt x="1009271" y="127833"/>
                  </a:cubicBezTo>
                  <a:lnTo>
                    <a:pt x="1009271" y="1314418"/>
                  </a:lnTo>
                  <a:cubicBezTo>
                    <a:pt x="1009271" y="1348321"/>
                    <a:pt x="995803" y="1380836"/>
                    <a:pt x="971829" y="1404809"/>
                  </a:cubicBezTo>
                  <a:cubicBezTo>
                    <a:pt x="947856" y="1428783"/>
                    <a:pt x="915341" y="1442251"/>
                    <a:pt x="881438" y="1442251"/>
                  </a:cubicBezTo>
                  <a:lnTo>
                    <a:pt x="127833" y="1442251"/>
                  </a:lnTo>
                  <a:cubicBezTo>
                    <a:pt x="93930" y="1442251"/>
                    <a:pt x="61415" y="1428783"/>
                    <a:pt x="37441" y="1404809"/>
                  </a:cubicBezTo>
                  <a:cubicBezTo>
                    <a:pt x="13468" y="1380836"/>
                    <a:pt x="0" y="1348321"/>
                    <a:pt x="0" y="1314418"/>
                  </a:cubicBezTo>
                  <a:lnTo>
                    <a:pt x="0" y="127833"/>
                  </a:lnTo>
                  <a:cubicBezTo>
                    <a:pt x="0" y="93930"/>
                    <a:pt x="13468" y="61415"/>
                    <a:pt x="37441" y="37441"/>
                  </a:cubicBezTo>
                  <a:cubicBezTo>
                    <a:pt x="61415" y="13468"/>
                    <a:pt x="93930" y="0"/>
                    <a:pt x="127833"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26" name="TextBox 26"/>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7" name="TextBox 27"/>
          <p:cNvSpPr txBox="1"/>
          <p:nvPr/>
        </p:nvSpPr>
        <p:spPr>
          <a:xfrm>
            <a:off x="6251204" y="3141641"/>
            <a:ext cx="5147756" cy="514350"/>
          </a:xfrm>
          <a:prstGeom prst="rect">
            <a:avLst/>
          </a:prstGeom>
        </p:spPr>
        <p:txBody>
          <a:bodyPr lIns="0" tIns="0" rIns="0" bIns="0" rtlCol="0" anchor="t">
            <a:spAutoFit/>
          </a:bodyPr>
          <a:lstStyle/>
          <a:p>
            <a:pPr algn="ctr">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Intuition: Sorting Cards</a:t>
            </a:r>
          </a:p>
        </p:txBody>
      </p:sp>
      <p:sp>
        <p:nvSpPr>
          <p:cNvPr id="28" name="TextBox 28"/>
          <p:cNvSpPr txBox="1"/>
          <p:nvPr/>
        </p:nvSpPr>
        <p:spPr>
          <a:xfrm>
            <a:off x="4670648" y="4533213"/>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9</a:t>
            </a:r>
          </a:p>
        </p:txBody>
      </p:sp>
      <p:sp>
        <p:nvSpPr>
          <p:cNvPr id="29" name="TextBox 29"/>
          <p:cNvSpPr txBox="1"/>
          <p:nvPr/>
        </p:nvSpPr>
        <p:spPr>
          <a:xfrm rot="-243677">
            <a:off x="6578632" y="4323444"/>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Q</a:t>
            </a:r>
          </a:p>
        </p:txBody>
      </p:sp>
      <p:sp>
        <p:nvSpPr>
          <p:cNvPr id="30" name="TextBox 30"/>
          <p:cNvSpPr txBox="1"/>
          <p:nvPr/>
        </p:nvSpPr>
        <p:spPr>
          <a:xfrm rot="-243677">
            <a:off x="8523741" y="4405055"/>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7</a:t>
            </a:r>
          </a:p>
        </p:txBody>
      </p:sp>
      <p:sp>
        <p:nvSpPr>
          <p:cNvPr id="31" name="TextBox 31"/>
          <p:cNvSpPr txBox="1"/>
          <p:nvPr/>
        </p:nvSpPr>
        <p:spPr>
          <a:xfrm rot="129362">
            <a:off x="10469069" y="4563091"/>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10</a:t>
            </a:r>
          </a:p>
        </p:txBody>
      </p:sp>
      <p:sp>
        <p:nvSpPr>
          <p:cNvPr id="32" name="TextBox 32"/>
          <p:cNvSpPr txBox="1"/>
          <p:nvPr/>
        </p:nvSpPr>
        <p:spPr>
          <a:xfrm rot="-523560">
            <a:off x="2705919" y="4183039"/>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2</a:t>
            </a:r>
          </a:p>
        </p:txBody>
      </p:sp>
      <p:sp>
        <p:nvSpPr>
          <p:cNvPr id="33" name="TextBox 33"/>
          <p:cNvSpPr txBox="1"/>
          <p:nvPr/>
        </p:nvSpPr>
        <p:spPr>
          <a:xfrm rot="1273181">
            <a:off x="12558959" y="4977582"/>
            <a:ext cx="598634" cy="514350"/>
          </a:xfrm>
          <a:prstGeom prst="rect">
            <a:avLst/>
          </a:prstGeom>
        </p:spPr>
        <p:txBody>
          <a:bodyPr lIns="0" tIns="0" rIns="0" bIns="0" rtlCol="0" anchor="t">
            <a:spAutoFit/>
          </a:bodyPr>
          <a:lstStyle/>
          <a:p>
            <a:pPr algn="ctr">
              <a:lnSpc>
                <a:spcPts val="4200"/>
              </a:lnSpc>
              <a:spcBef>
                <a:spcPct val="0"/>
              </a:spcBef>
            </a:pPr>
            <a:r>
              <a:rPr lang="en-US" sz="3000" b="1" i="1">
                <a:solidFill>
                  <a:srgbClr val="FFFFFF"/>
                </a:solidFill>
                <a:latin typeface="Open Sans Bold Italics"/>
                <a:ea typeface="Open Sans Bold Italics"/>
                <a:cs typeface="Open Sans Bold Italics"/>
                <a:sym typeface="Open Sans Bold Italics"/>
              </a:rPr>
              <a:t>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2" name="TextBox 12"/>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3" name="TextBox 13"/>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4" name="TextBox 14"/>
          <p:cNvSpPr txBox="1"/>
          <p:nvPr/>
        </p:nvSpPr>
        <p:spPr>
          <a:xfrm>
            <a:off x="10295389" y="3442828"/>
            <a:ext cx="7117578" cy="4677090"/>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a:solidFill>
                  <a:srgbClr val="000000"/>
                </a:solidFill>
                <a:latin typeface="Code Pro"/>
                <a:ea typeface="Code Pro"/>
                <a:cs typeface="Code Pro"/>
                <a:sym typeface="Code Pro"/>
              </a:rPr>
              <a:t>    key = my_list[i]</a:t>
            </a:r>
          </a:p>
          <a:p>
            <a:pPr algn="l">
              <a:lnSpc>
                <a:spcPts val="3121"/>
              </a:lnSpc>
            </a:pPr>
            <a:r>
              <a:rPr lang="en-US" sz="2229">
                <a:solidFill>
                  <a:srgbClr val="000000"/>
                </a:solidFill>
                <a:latin typeface="Code Pro"/>
                <a:ea typeface="Code Pro"/>
                <a:cs typeface="Code Pro"/>
                <a:sym typeface="Code Pro"/>
              </a:rPr>
              <a:t>    j = i - 1</a:t>
            </a:r>
          </a:p>
          <a:p>
            <a:pPr algn="l">
              <a:lnSpc>
                <a:spcPts val="3121"/>
              </a:lnSpc>
            </a:pPr>
            <a:r>
              <a:rPr lang="en-US" sz="2229">
                <a:solidFill>
                  <a:srgbClr val="000000"/>
                </a:solidFill>
                <a:latin typeface="Code Pro"/>
                <a:ea typeface="Code Pro"/>
                <a:cs typeface="Code Pro"/>
                <a:sym typeface="Code Pro"/>
              </a:rPr>
              <a:t>    while j &gt;= 0 and key &lt; my_list[j]:</a:t>
            </a:r>
          </a:p>
          <a:p>
            <a:pPr algn="l">
              <a:lnSpc>
                <a:spcPts val="3121"/>
              </a:lnSpc>
            </a:pPr>
            <a:r>
              <a:rPr lang="en-US" sz="2229">
                <a:solidFill>
                  <a:srgbClr val="000000"/>
                </a:solidFill>
                <a:latin typeface="Code Pro"/>
                <a:ea typeface="Code Pro"/>
                <a:cs typeface="Code Pro"/>
                <a:sym typeface="Code Pro"/>
              </a:rPr>
              <a:t>        my_list[j + 1] = my_list[j]</a:t>
            </a:r>
          </a:p>
          <a:p>
            <a:pPr algn="l">
              <a:lnSpc>
                <a:spcPts val="3121"/>
              </a:lnSpc>
            </a:pPr>
            <a:r>
              <a:rPr lang="en-US" sz="2229">
                <a:solidFill>
                  <a:srgbClr val="000000"/>
                </a:solidFill>
                <a:latin typeface="Code Pro"/>
                <a:ea typeface="Code Pro"/>
                <a:cs typeface="Code Pro"/>
                <a:sym typeface="Code Pro"/>
              </a:rPr>
              <a:t>        j -= 1</a:t>
            </a:r>
          </a:p>
          <a:p>
            <a:pPr algn="l">
              <a:lnSpc>
                <a:spcPts val="3121"/>
              </a:lnSpc>
            </a:pPr>
            <a:r>
              <a:rPr lang="en-US" sz="2229">
                <a:solidFill>
                  <a:srgbClr val="000000"/>
                </a:solidFill>
                <a:latin typeface="Code Pro"/>
                <a:ea typeface="Code Pro"/>
                <a:cs typeface="Code Pro"/>
                <a:sym typeface="Code Pro"/>
              </a:rPr>
              <a:t>    my_list[j + 1] = key</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15" name="TextBox 15"/>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8" name="TextBox 18"/>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9" name="TextBox 19"/>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20" name="TextBox 20"/>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grpSp>
        <p:nvGrpSpPr>
          <p:cNvPr id="21" name="Group 21"/>
          <p:cNvGrpSpPr/>
          <p:nvPr/>
        </p:nvGrpSpPr>
        <p:grpSpPr>
          <a:xfrm>
            <a:off x="9963438" y="9525000"/>
            <a:ext cx="7722891" cy="694165"/>
            <a:chOff x="0" y="0"/>
            <a:chExt cx="1912982" cy="171947"/>
          </a:xfrm>
        </p:grpSpPr>
        <p:sp>
          <p:nvSpPr>
            <p:cNvPr id="22" name="Freeform 2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3" name="TextBox 2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4" name="TextBox 2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5" name="Group 25"/>
          <p:cNvGrpSpPr/>
          <p:nvPr/>
        </p:nvGrpSpPr>
        <p:grpSpPr>
          <a:xfrm>
            <a:off x="764470" y="9525000"/>
            <a:ext cx="7722891" cy="694165"/>
            <a:chOff x="0" y="0"/>
            <a:chExt cx="1912982" cy="171947"/>
          </a:xfrm>
        </p:grpSpPr>
        <p:sp>
          <p:nvSpPr>
            <p:cNvPr id="26" name="Freeform 2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7" name="TextBox 2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rot="-5400000">
            <a:off x="2081854" y="6910528"/>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3" name="TextBox 13"/>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4" name="TextBox 14"/>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5" name="TextBox 15"/>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8" name="TextBox 18"/>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9" name="TextBox 19"/>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20" name="TextBox 20"/>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sp>
        <p:nvSpPr>
          <p:cNvPr id="21" name="TextBox 21"/>
          <p:cNvSpPr txBox="1"/>
          <p:nvPr/>
        </p:nvSpPr>
        <p:spPr>
          <a:xfrm>
            <a:off x="10295389" y="3442828"/>
            <a:ext cx="7117578" cy="467728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b="1">
                <a:solidFill>
                  <a:srgbClr val="642EC7"/>
                </a:solidFill>
                <a:latin typeface="Code Pro Bold"/>
                <a:ea typeface="Code Pro Bold"/>
                <a:cs typeface="Code Pro Bold"/>
                <a:sym typeface="Code Pro Bold"/>
              </a:rPr>
              <a:t>    key = my_list[i]</a:t>
            </a:r>
          </a:p>
          <a:p>
            <a:pPr algn="l">
              <a:lnSpc>
                <a:spcPts val="3121"/>
              </a:lnSpc>
            </a:pPr>
            <a:r>
              <a:rPr lang="en-US" sz="2229" b="1">
                <a:solidFill>
                  <a:srgbClr val="FF1495"/>
                </a:solidFill>
                <a:latin typeface="Code Pro Bold"/>
                <a:ea typeface="Code Pro Bold"/>
                <a:cs typeface="Code Pro Bold"/>
                <a:sym typeface="Code Pro Bold"/>
              </a:rPr>
              <a:t>    j = i - 1</a:t>
            </a:r>
          </a:p>
          <a:p>
            <a:pPr algn="l">
              <a:lnSpc>
                <a:spcPts val="3121"/>
              </a:lnSpc>
            </a:pPr>
            <a:r>
              <a:rPr lang="en-US" sz="2229">
                <a:solidFill>
                  <a:srgbClr val="000000"/>
                </a:solidFill>
                <a:latin typeface="Code Pro"/>
                <a:ea typeface="Code Pro"/>
                <a:cs typeface="Code Pro"/>
                <a:sym typeface="Code Pro"/>
              </a:rPr>
              <a:t>    while j &gt;= 0 and key &lt; my_list[j]:</a:t>
            </a:r>
          </a:p>
          <a:p>
            <a:pPr algn="l">
              <a:lnSpc>
                <a:spcPts val="3121"/>
              </a:lnSpc>
            </a:pPr>
            <a:r>
              <a:rPr lang="en-US" sz="2229">
                <a:solidFill>
                  <a:srgbClr val="000000"/>
                </a:solidFill>
                <a:latin typeface="Code Pro"/>
                <a:ea typeface="Code Pro"/>
                <a:cs typeface="Code Pro"/>
                <a:sym typeface="Code Pro"/>
              </a:rPr>
              <a:t>        my_list[j + 1] = my_list[j]</a:t>
            </a:r>
          </a:p>
          <a:p>
            <a:pPr algn="l">
              <a:lnSpc>
                <a:spcPts val="3121"/>
              </a:lnSpc>
            </a:pPr>
            <a:r>
              <a:rPr lang="en-US" sz="2229">
                <a:solidFill>
                  <a:srgbClr val="000000"/>
                </a:solidFill>
                <a:latin typeface="Code Pro"/>
                <a:ea typeface="Code Pro"/>
                <a:cs typeface="Code Pro"/>
                <a:sym typeface="Code Pro"/>
              </a:rPr>
              <a:t>        j -= 1</a:t>
            </a:r>
          </a:p>
          <a:p>
            <a:pPr algn="l">
              <a:lnSpc>
                <a:spcPts val="3121"/>
              </a:lnSpc>
            </a:pPr>
            <a:r>
              <a:rPr lang="en-US" sz="2229">
                <a:solidFill>
                  <a:srgbClr val="000000"/>
                </a:solidFill>
                <a:latin typeface="Code Pro"/>
                <a:ea typeface="Code Pro"/>
                <a:cs typeface="Code Pro"/>
                <a:sym typeface="Code Pro"/>
              </a:rPr>
              <a:t>    my_list[j + 1] = key</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22" name="Freeform 22"/>
          <p:cNvSpPr/>
          <p:nvPr/>
        </p:nvSpPr>
        <p:spPr>
          <a:xfrm rot="-5400000">
            <a:off x="734491" y="6910528"/>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TextBox 23"/>
          <p:cNvSpPr txBox="1"/>
          <p:nvPr/>
        </p:nvSpPr>
        <p:spPr>
          <a:xfrm>
            <a:off x="1111454" y="7842574"/>
            <a:ext cx="262778"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j</a:t>
            </a:r>
          </a:p>
        </p:txBody>
      </p:sp>
      <p:sp>
        <p:nvSpPr>
          <p:cNvPr id="24" name="TextBox 24"/>
          <p:cNvSpPr txBox="1"/>
          <p:nvPr/>
        </p:nvSpPr>
        <p:spPr>
          <a:xfrm>
            <a:off x="2213133" y="7842574"/>
            <a:ext cx="754146"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key</a:t>
            </a:r>
          </a:p>
        </p:txBody>
      </p:sp>
      <p:grpSp>
        <p:nvGrpSpPr>
          <p:cNvPr id="25" name="Group 25"/>
          <p:cNvGrpSpPr/>
          <p:nvPr/>
        </p:nvGrpSpPr>
        <p:grpSpPr>
          <a:xfrm>
            <a:off x="9972963" y="9525000"/>
            <a:ext cx="7722891" cy="694165"/>
            <a:chOff x="0" y="0"/>
            <a:chExt cx="1912982" cy="171947"/>
          </a:xfrm>
        </p:grpSpPr>
        <p:sp>
          <p:nvSpPr>
            <p:cNvPr id="26" name="Freeform 2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7" name="TextBox 2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10278866"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9" name="Group 29"/>
          <p:cNvGrpSpPr/>
          <p:nvPr/>
        </p:nvGrpSpPr>
        <p:grpSpPr>
          <a:xfrm>
            <a:off x="773995" y="9525000"/>
            <a:ext cx="7722891" cy="694165"/>
            <a:chOff x="0" y="0"/>
            <a:chExt cx="1912982" cy="171947"/>
          </a:xfrm>
        </p:grpSpPr>
        <p:sp>
          <p:nvSpPr>
            <p:cNvPr id="30" name="Freeform 3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1" name="TextBox 3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2" name="TextBox 32"/>
          <p:cNvSpPr txBox="1"/>
          <p:nvPr/>
        </p:nvSpPr>
        <p:spPr>
          <a:xfrm>
            <a:off x="1079898"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rot="-5400000">
            <a:off x="2081854" y="6910528"/>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3" name="TextBox 13"/>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4" name="TextBox 14"/>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5" name="TextBox 15"/>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8" name="TextBox 18"/>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9" name="TextBox 19"/>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20" name="TextBox 20"/>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sp>
        <p:nvSpPr>
          <p:cNvPr id="21" name="TextBox 21"/>
          <p:cNvSpPr txBox="1"/>
          <p:nvPr/>
        </p:nvSpPr>
        <p:spPr>
          <a:xfrm>
            <a:off x="10295389" y="3442828"/>
            <a:ext cx="7117578" cy="467728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b="1">
                <a:solidFill>
                  <a:srgbClr val="642EC7"/>
                </a:solidFill>
                <a:latin typeface="Code Pro Bold"/>
                <a:ea typeface="Code Pro Bold"/>
                <a:cs typeface="Code Pro Bold"/>
                <a:sym typeface="Code Pro Bold"/>
              </a:rPr>
              <a:t> </a:t>
            </a:r>
            <a:r>
              <a:rPr lang="en-US" sz="2229">
                <a:solidFill>
                  <a:srgbClr val="000000"/>
                </a:solidFill>
                <a:latin typeface="Code Pro"/>
                <a:ea typeface="Code Pro"/>
                <a:cs typeface="Code Pro"/>
                <a:sym typeface="Code Pro"/>
              </a:rPr>
              <a:t>   key = my_list[i]</a:t>
            </a:r>
          </a:p>
          <a:p>
            <a:pPr algn="l">
              <a:lnSpc>
                <a:spcPts val="3121"/>
              </a:lnSpc>
            </a:pPr>
            <a:r>
              <a:rPr lang="en-US" sz="2229">
                <a:solidFill>
                  <a:srgbClr val="000000"/>
                </a:solidFill>
                <a:latin typeface="Code Pro"/>
                <a:ea typeface="Code Pro"/>
                <a:cs typeface="Code Pro"/>
                <a:sym typeface="Code Pro"/>
              </a:rPr>
              <a:t>    j = i - 1</a:t>
            </a:r>
          </a:p>
          <a:p>
            <a:pPr algn="l">
              <a:lnSpc>
                <a:spcPts val="3121"/>
              </a:lnSpc>
            </a:pPr>
            <a:r>
              <a:rPr lang="en-US" sz="2229" b="1">
                <a:solidFill>
                  <a:srgbClr val="642EC7"/>
                </a:solidFill>
                <a:latin typeface="Code Pro Bold"/>
                <a:ea typeface="Code Pro Bold"/>
                <a:cs typeface="Code Pro Bold"/>
                <a:sym typeface="Code Pro Bold"/>
              </a:rPr>
              <a:t>    while j &gt;= 0 and key &lt; my_list[j]:</a:t>
            </a:r>
          </a:p>
          <a:p>
            <a:pPr algn="l">
              <a:lnSpc>
                <a:spcPts val="3121"/>
              </a:lnSpc>
            </a:pPr>
            <a:r>
              <a:rPr lang="en-US" sz="2229" b="1">
                <a:solidFill>
                  <a:srgbClr val="642EC7"/>
                </a:solidFill>
                <a:latin typeface="Code Pro Bold"/>
                <a:ea typeface="Code Pro Bold"/>
                <a:cs typeface="Code Pro Bold"/>
                <a:sym typeface="Code Pro Bold"/>
              </a:rPr>
              <a:t>        my_list[j + 1] = my_list[j]</a:t>
            </a:r>
          </a:p>
          <a:p>
            <a:pPr algn="l">
              <a:lnSpc>
                <a:spcPts val="3121"/>
              </a:lnSpc>
            </a:pPr>
            <a:r>
              <a:rPr lang="en-US" sz="2229" b="1">
                <a:solidFill>
                  <a:srgbClr val="642EC7"/>
                </a:solidFill>
                <a:latin typeface="Code Pro Bold"/>
                <a:ea typeface="Code Pro Bold"/>
                <a:cs typeface="Code Pro Bold"/>
                <a:sym typeface="Code Pro Bold"/>
              </a:rPr>
              <a:t>        j -= 1</a:t>
            </a:r>
          </a:p>
          <a:p>
            <a:pPr algn="l">
              <a:lnSpc>
                <a:spcPts val="3121"/>
              </a:lnSpc>
            </a:pPr>
            <a:r>
              <a:rPr lang="en-US" sz="2229" b="1">
                <a:solidFill>
                  <a:srgbClr val="642EC7"/>
                </a:solidFill>
                <a:latin typeface="Code Pro Bold"/>
                <a:ea typeface="Code Pro Bold"/>
                <a:cs typeface="Code Pro Bold"/>
                <a:sym typeface="Code Pro Bold"/>
              </a:rPr>
              <a:t>    my_list[j + 1] = key</a:t>
            </a:r>
          </a:p>
          <a:p>
            <a:pPr algn="l">
              <a:lnSpc>
                <a:spcPts val="3121"/>
              </a:lnSpc>
            </a:pPr>
            <a:endParaRPr lang="en-US" sz="2229" b="1">
              <a:solidFill>
                <a:srgbClr val="642EC7"/>
              </a:solidFill>
              <a:latin typeface="Code Pro Bold"/>
              <a:ea typeface="Code Pro Bold"/>
              <a:cs typeface="Code Pro Bold"/>
              <a:sym typeface="Code Pro Bold"/>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22" name="Freeform 22"/>
          <p:cNvSpPr/>
          <p:nvPr/>
        </p:nvSpPr>
        <p:spPr>
          <a:xfrm rot="-5400000">
            <a:off x="734491" y="6910528"/>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TextBox 23"/>
          <p:cNvSpPr txBox="1"/>
          <p:nvPr/>
        </p:nvSpPr>
        <p:spPr>
          <a:xfrm>
            <a:off x="1027804" y="7985449"/>
            <a:ext cx="200535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No Swap!</a:t>
            </a:r>
          </a:p>
        </p:txBody>
      </p:sp>
      <p:grpSp>
        <p:nvGrpSpPr>
          <p:cNvPr id="24" name="Group 24"/>
          <p:cNvGrpSpPr/>
          <p:nvPr/>
        </p:nvGrpSpPr>
        <p:grpSpPr>
          <a:xfrm>
            <a:off x="9963438" y="9525000"/>
            <a:ext cx="7722891" cy="694165"/>
            <a:chOff x="0" y="0"/>
            <a:chExt cx="1912982" cy="171947"/>
          </a:xfrm>
        </p:grpSpPr>
        <p:sp>
          <p:nvSpPr>
            <p:cNvPr id="25" name="Freeform 25"/>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6" name="TextBox 26"/>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7" name="TextBox 27"/>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8" name="Group 28"/>
          <p:cNvGrpSpPr/>
          <p:nvPr/>
        </p:nvGrpSpPr>
        <p:grpSpPr>
          <a:xfrm>
            <a:off x="764470" y="9525000"/>
            <a:ext cx="7722891" cy="694165"/>
            <a:chOff x="0" y="0"/>
            <a:chExt cx="1912982" cy="171947"/>
          </a:xfrm>
        </p:grpSpPr>
        <p:sp>
          <p:nvSpPr>
            <p:cNvPr id="29" name="Freeform 2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0" name="TextBox 3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1" name="TextBox 31"/>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4"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rot="-5400000">
            <a:off x="3514158" y="6910528"/>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3" name="TextBox 13"/>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4" name="TextBox 14"/>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5" name="TextBox 15"/>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8" name="TextBox 18"/>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9" name="TextBox 19"/>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20" name="TextBox 20"/>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sp>
        <p:nvSpPr>
          <p:cNvPr id="21" name="TextBox 21"/>
          <p:cNvSpPr txBox="1"/>
          <p:nvPr/>
        </p:nvSpPr>
        <p:spPr>
          <a:xfrm>
            <a:off x="10295389" y="3442828"/>
            <a:ext cx="7117578" cy="467728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b="1">
                <a:solidFill>
                  <a:srgbClr val="642EC7"/>
                </a:solidFill>
                <a:latin typeface="Code Pro Bold"/>
                <a:ea typeface="Code Pro Bold"/>
                <a:cs typeface="Code Pro Bold"/>
                <a:sym typeface="Code Pro Bold"/>
              </a:rPr>
              <a:t>    key = my_list[i]</a:t>
            </a:r>
          </a:p>
          <a:p>
            <a:pPr algn="l">
              <a:lnSpc>
                <a:spcPts val="3121"/>
              </a:lnSpc>
            </a:pPr>
            <a:r>
              <a:rPr lang="en-US" sz="2229" b="1">
                <a:solidFill>
                  <a:srgbClr val="FF1495"/>
                </a:solidFill>
                <a:latin typeface="Code Pro Bold"/>
                <a:ea typeface="Code Pro Bold"/>
                <a:cs typeface="Code Pro Bold"/>
                <a:sym typeface="Code Pro Bold"/>
              </a:rPr>
              <a:t>    j = i - 1</a:t>
            </a:r>
          </a:p>
          <a:p>
            <a:pPr algn="l">
              <a:lnSpc>
                <a:spcPts val="3121"/>
              </a:lnSpc>
            </a:pPr>
            <a:r>
              <a:rPr lang="en-US" sz="2229">
                <a:solidFill>
                  <a:srgbClr val="000000"/>
                </a:solidFill>
                <a:latin typeface="Code Pro"/>
                <a:ea typeface="Code Pro"/>
                <a:cs typeface="Code Pro"/>
                <a:sym typeface="Code Pro"/>
              </a:rPr>
              <a:t>    while j &gt;= 0 and key &lt; my_list[j]:</a:t>
            </a:r>
          </a:p>
          <a:p>
            <a:pPr algn="l">
              <a:lnSpc>
                <a:spcPts val="3121"/>
              </a:lnSpc>
            </a:pPr>
            <a:r>
              <a:rPr lang="en-US" sz="2229">
                <a:solidFill>
                  <a:srgbClr val="000000"/>
                </a:solidFill>
                <a:latin typeface="Code Pro"/>
                <a:ea typeface="Code Pro"/>
                <a:cs typeface="Code Pro"/>
                <a:sym typeface="Code Pro"/>
              </a:rPr>
              <a:t>        my_list[j + 1] = my_list[j]</a:t>
            </a:r>
          </a:p>
          <a:p>
            <a:pPr algn="l">
              <a:lnSpc>
                <a:spcPts val="3121"/>
              </a:lnSpc>
            </a:pPr>
            <a:r>
              <a:rPr lang="en-US" sz="2229">
                <a:solidFill>
                  <a:srgbClr val="000000"/>
                </a:solidFill>
                <a:latin typeface="Code Pro"/>
                <a:ea typeface="Code Pro"/>
                <a:cs typeface="Code Pro"/>
                <a:sym typeface="Code Pro"/>
              </a:rPr>
              <a:t>        j -= 1</a:t>
            </a:r>
          </a:p>
          <a:p>
            <a:pPr algn="l">
              <a:lnSpc>
                <a:spcPts val="3121"/>
              </a:lnSpc>
            </a:pPr>
            <a:r>
              <a:rPr lang="en-US" sz="2229">
                <a:solidFill>
                  <a:srgbClr val="000000"/>
                </a:solidFill>
                <a:latin typeface="Code Pro"/>
                <a:ea typeface="Code Pro"/>
                <a:cs typeface="Code Pro"/>
                <a:sym typeface="Code Pro"/>
              </a:rPr>
              <a:t>    my_list[j + 1] = key</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22" name="Freeform 22"/>
          <p:cNvSpPr/>
          <p:nvPr/>
        </p:nvSpPr>
        <p:spPr>
          <a:xfrm rot="-5400000">
            <a:off x="2166795" y="6910528"/>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TextBox 23"/>
          <p:cNvSpPr txBox="1"/>
          <p:nvPr/>
        </p:nvSpPr>
        <p:spPr>
          <a:xfrm>
            <a:off x="2461004" y="7690174"/>
            <a:ext cx="262778"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j</a:t>
            </a:r>
          </a:p>
        </p:txBody>
      </p:sp>
      <p:sp>
        <p:nvSpPr>
          <p:cNvPr id="24" name="TextBox 24"/>
          <p:cNvSpPr txBox="1"/>
          <p:nvPr/>
        </p:nvSpPr>
        <p:spPr>
          <a:xfrm>
            <a:off x="3562682" y="7690174"/>
            <a:ext cx="754146"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key</a:t>
            </a:r>
          </a:p>
        </p:txBody>
      </p:sp>
      <p:sp>
        <p:nvSpPr>
          <p:cNvPr id="25" name="TextBox 25"/>
          <p:cNvSpPr txBox="1"/>
          <p:nvPr/>
        </p:nvSpPr>
        <p:spPr>
          <a:xfrm>
            <a:off x="387946" y="8556949"/>
            <a:ext cx="354385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key = 2</a:t>
            </a:r>
          </a:p>
        </p:txBody>
      </p:sp>
      <p:grpSp>
        <p:nvGrpSpPr>
          <p:cNvPr id="26" name="Group 26"/>
          <p:cNvGrpSpPr/>
          <p:nvPr/>
        </p:nvGrpSpPr>
        <p:grpSpPr>
          <a:xfrm>
            <a:off x="9963438" y="9525000"/>
            <a:ext cx="7722891" cy="694165"/>
            <a:chOff x="0" y="0"/>
            <a:chExt cx="1912982" cy="171947"/>
          </a:xfrm>
        </p:grpSpPr>
        <p:sp>
          <p:nvSpPr>
            <p:cNvPr id="27" name="Freeform 2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8" name="TextBox 2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9" name="TextBox 2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30" name="Group 30"/>
          <p:cNvGrpSpPr/>
          <p:nvPr/>
        </p:nvGrpSpPr>
        <p:grpSpPr>
          <a:xfrm>
            <a:off x="764470" y="9525000"/>
            <a:ext cx="7722891" cy="694165"/>
            <a:chOff x="0" y="0"/>
            <a:chExt cx="1912982" cy="171947"/>
          </a:xfrm>
        </p:grpSpPr>
        <p:sp>
          <p:nvSpPr>
            <p:cNvPr id="31" name="Freeform 3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2" name="TextBox 3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3" name="TextBox 3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rot="-5400000">
            <a:off x="3514158" y="6910528"/>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3" name="TextBox 13"/>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4" name="TextBox 14"/>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5" name="TextBox 15"/>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8" name="TextBox 18"/>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9" name="TextBox 19"/>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20" name="TextBox 20"/>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sp>
        <p:nvSpPr>
          <p:cNvPr id="21" name="TextBox 21"/>
          <p:cNvSpPr txBox="1"/>
          <p:nvPr/>
        </p:nvSpPr>
        <p:spPr>
          <a:xfrm>
            <a:off x="10295389" y="3442828"/>
            <a:ext cx="7117578" cy="467728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a:solidFill>
                  <a:srgbClr val="000000"/>
                </a:solidFill>
                <a:latin typeface="Code Pro"/>
                <a:ea typeface="Code Pro"/>
                <a:cs typeface="Code Pro"/>
                <a:sym typeface="Code Pro"/>
              </a:rPr>
              <a:t>    key = my_list[i]</a:t>
            </a:r>
          </a:p>
          <a:p>
            <a:pPr algn="l">
              <a:lnSpc>
                <a:spcPts val="3121"/>
              </a:lnSpc>
            </a:pPr>
            <a:r>
              <a:rPr lang="en-US" sz="2229">
                <a:solidFill>
                  <a:srgbClr val="000000"/>
                </a:solidFill>
                <a:latin typeface="Code Pro"/>
                <a:ea typeface="Code Pro"/>
                <a:cs typeface="Code Pro"/>
                <a:sym typeface="Code Pro"/>
              </a:rPr>
              <a:t>    j = i - 1</a:t>
            </a:r>
          </a:p>
          <a:p>
            <a:pPr algn="l">
              <a:lnSpc>
                <a:spcPts val="3121"/>
              </a:lnSpc>
            </a:pPr>
            <a:r>
              <a:rPr lang="en-US" sz="2229">
                <a:solidFill>
                  <a:srgbClr val="000000"/>
                </a:solidFill>
                <a:latin typeface="Code Pro"/>
                <a:ea typeface="Code Pro"/>
                <a:cs typeface="Code Pro"/>
                <a:sym typeface="Code Pro"/>
              </a:rPr>
              <a:t>    </a:t>
            </a:r>
            <a:r>
              <a:rPr lang="en-US" sz="2229" b="1">
                <a:solidFill>
                  <a:srgbClr val="642EC7"/>
                </a:solidFill>
                <a:latin typeface="Code Pro Bold"/>
                <a:ea typeface="Code Pro Bold"/>
                <a:cs typeface="Code Pro Bold"/>
                <a:sym typeface="Code Pro Bold"/>
              </a:rPr>
              <a:t>while j &gt;= 0 and key &lt; my_list[j]:</a:t>
            </a:r>
          </a:p>
          <a:p>
            <a:pPr algn="l">
              <a:lnSpc>
                <a:spcPts val="3121"/>
              </a:lnSpc>
            </a:pPr>
            <a:r>
              <a:rPr lang="en-US" sz="2229">
                <a:solidFill>
                  <a:srgbClr val="000000"/>
                </a:solidFill>
                <a:latin typeface="Code Pro"/>
                <a:ea typeface="Code Pro"/>
                <a:cs typeface="Code Pro"/>
                <a:sym typeface="Code Pro"/>
              </a:rPr>
              <a:t>        my_list[j + 1] = my_list[j]</a:t>
            </a:r>
          </a:p>
          <a:p>
            <a:pPr algn="l">
              <a:lnSpc>
                <a:spcPts val="3121"/>
              </a:lnSpc>
            </a:pPr>
            <a:r>
              <a:rPr lang="en-US" sz="2229">
                <a:solidFill>
                  <a:srgbClr val="000000"/>
                </a:solidFill>
                <a:latin typeface="Code Pro"/>
                <a:ea typeface="Code Pro"/>
                <a:cs typeface="Code Pro"/>
                <a:sym typeface="Code Pro"/>
              </a:rPr>
              <a:t>        j -= 1</a:t>
            </a:r>
          </a:p>
          <a:p>
            <a:pPr algn="l">
              <a:lnSpc>
                <a:spcPts val="3121"/>
              </a:lnSpc>
            </a:pPr>
            <a:r>
              <a:rPr lang="en-US" sz="2229">
                <a:solidFill>
                  <a:srgbClr val="000000"/>
                </a:solidFill>
                <a:latin typeface="Code Pro"/>
                <a:ea typeface="Code Pro"/>
                <a:cs typeface="Code Pro"/>
                <a:sym typeface="Code Pro"/>
              </a:rPr>
              <a:t>    my_list[j + 1] = key</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22" name="Freeform 22"/>
          <p:cNvSpPr/>
          <p:nvPr/>
        </p:nvSpPr>
        <p:spPr>
          <a:xfrm rot="-5400000">
            <a:off x="2166795" y="6910528"/>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TextBox 23"/>
          <p:cNvSpPr txBox="1"/>
          <p:nvPr/>
        </p:nvSpPr>
        <p:spPr>
          <a:xfrm>
            <a:off x="2461004" y="7690174"/>
            <a:ext cx="262778"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j</a:t>
            </a:r>
          </a:p>
        </p:txBody>
      </p:sp>
      <p:sp>
        <p:nvSpPr>
          <p:cNvPr id="24" name="TextBox 24"/>
          <p:cNvSpPr txBox="1"/>
          <p:nvPr/>
        </p:nvSpPr>
        <p:spPr>
          <a:xfrm>
            <a:off x="3562682" y="7690174"/>
            <a:ext cx="754146"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key</a:t>
            </a:r>
          </a:p>
        </p:txBody>
      </p:sp>
      <p:sp>
        <p:nvSpPr>
          <p:cNvPr id="25" name="TextBox 25"/>
          <p:cNvSpPr txBox="1"/>
          <p:nvPr/>
        </p:nvSpPr>
        <p:spPr>
          <a:xfrm>
            <a:off x="387946" y="8556949"/>
            <a:ext cx="354385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key = 2</a:t>
            </a:r>
          </a:p>
        </p:txBody>
      </p:sp>
      <p:grpSp>
        <p:nvGrpSpPr>
          <p:cNvPr id="26" name="Group 26"/>
          <p:cNvGrpSpPr/>
          <p:nvPr/>
        </p:nvGrpSpPr>
        <p:grpSpPr>
          <a:xfrm>
            <a:off x="9963438" y="9525000"/>
            <a:ext cx="7722891" cy="694165"/>
            <a:chOff x="0" y="0"/>
            <a:chExt cx="1912982" cy="171947"/>
          </a:xfrm>
        </p:grpSpPr>
        <p:sp>
          <p:nvSpPr>
            <p:cNvPr id="27" name="Freeform 2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8" name="TextBox 2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9" name="TextBox 2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30" name="Group 30"/>
          <p:cNvGrpSpPr/>
          <p:nvPr/>
        </p:nvGrpSpPr>
        <p:grpSpPr>
          <a:xfrm>
            <a:off x="764470" y="9525000"/>
            <a:ext cx="7722891" cy="694165"/>
            <a:chOff x="0" y="0"/>
            <a:chExt cx="1912982" cy="171947"/>
          </a:xfrm>
        </p:grpSpPr>
        <p:sp>
          <p:nvSpPr>
            <p:cNvPr id="31" name="Freeform 3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2" name="TextBox 3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3" name="TextBox 3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5331" y="2565056"/>
            <a:ext cx="2578444" cy="257844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grpSp>
        <p:nvGrpSpPr>
          <p:cNvPr id="4" name="Group 4"/>
          <p:cNvGrpSpPr/>
          <p:nvPr/>
        </p:nvGrpSpPr>
        <p:grpSpPr>
          <a:xfrm>
            <a:off x="5156887" y="0"/>
            <a:ext cx="2578444" cy="25784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grpSp>
        <p:nvGrpSpPr>
          <p:cNvPr id="6" name="Group 6"/>
          <p:cNvGrpSpPr/>
          <p:nvPr/>
        </p:nvGrpSpPr>
        <p:grpSpPr>
          <a:xfrm>
            <a:off x="2578444" y="0"/>
            <a:ext cx="2578444" cy="2578444"/>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8" name="Freeform 8"/>
          <p:cNvSpPr/>
          <p:nvPr/>
        </p:nvSpPr>
        <p:spPr>
          <a:xfrm rot="-5400000" flipH="1" flipV="1">
            <a:off x="7735331" y="0"/>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rot="-5400000">
            <a:off x="0" y="0"/>
            <a:ext cx="2578444" cy="2578444"/>
          </a:xfrm>
          <a:custGeom>
            <a:avLst/>
            <a:gdLst/>
            <a:ahLst/>
            <a:cxnLst/>
            <a:rect l="l" t="t" r="r" b="b"/>
            <a:pathLst>
              <a:path w="2578444" h="2578444">
                <a:moveTo>
                  <a:pt x="0" y="0"/>
                </a:moveTo>
                <a:lnTo>
                  <a:pt x="2578444" y="0"/>
                </a:lnTo>
                <a:lnTo>
                  <a:pt x="2578444" y="2578444"/>
                </a:lnTo>
                <a:lnTo>
                  <a:pt x="0" y="2578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849091" y="5086350"/>
            <a:ext cx="6278706" cy="2138659"/>
          </a:xfrm>
          <a:prstGeom prst="rect">
            <a:avLst/>
          </a:prstGeom>
        </p:spPr>
        <p:txBody>
          <a:bodyPr lIns="0" tIns="0" rIns="0" bIns="0" rtlCol="0" anchor="t">
            <a:spAutoFit/>
          </a:bodyPr>
          <a:lstStyle/>
          <a:p>
            <a:pPr algn="ctr">
              <a:lnSpc>
                <a:spcPts val="8241"/>
              </a:lnSpc>
            </a:pPr>
            <a:r>
              <a:rPr lang="en-US" sz="6868" b="1">
                <a:solidFill>
                  <a:srgbClr val="FF1495"/>
                </a:solidFill>
                <a:latin typeface="Poppins Bold"/>
                <a:ea typeface="Poppins Bold"/>
                <a:cs typeface="Poppins Bold"/>
                <a:sym typeface="Poppins Bold"/>
              </a:rPr>
              <a:t>Chapter </a:t>
            </a:r>
          </a:p>
          <a:p>
            <a:pPr marL="0" lvl="0" indent="0" algn="ctr">
              <a:lnSpc>
                <a:spcPts val="8241"/>
              </a:lnSpc>
              <a:spcBef>
                <a:spcPct val="0"/>
              </a:spcBef>
            </a:pPr>
            <a:r>
              <a:rPr lang="en-US" sz="6868" b="1">
                <a:solidFill>
                  <a:srgbClr val="FF1495"/>
                </a:solidFill>
                <a:latin typeface="Poppins Bold"/>
                <a:ea typeface="Poppins Bold"/>
                <a:cs typeface="Poppins Bold"/>
                <a:sym typeface="Poppins Bold"/>
              </a:rPr>
              <a:t>Outline</a:t>
            </a:r>
          </a:p>
        </p:txBody>
      </p:sp>
      <p:grpSp>
        <p:nvGrpSpPr>
          <p:cNvPr id="11" name="Group 11"/>
          <p:cNvGrpSpPr/>
          <p:nvPr/>
        </p:nvGrpSpPr>
        <p:grpSpPr>
          <a:xfrm>
            <a:off x="7735331" y="5143500"/>
            <a:ext cx="2578444" cy="2578444"/>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3" name="Freeform 13"/>
          <p:cNvSpPr/>
          <p:nvPr/>
        </p:nvSpPr>
        <p:spPr>
          <a:xfrm rot="5400000" flipH="1" flipV="1">
            <a:off x="7735331" y="7727726"/>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14" name="Group 14"/>
          <p:cNvGrpSpPr/>
          <p:nvPr/>
        </p:nvGrpSpPr>
        <p:grpSpPr>
          <a:xfrm>
            <a:off x="10313775" y="7721944"/>
            <a:ext cx="2578444" cy="2578444"/>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642EC7"/>
            </a:solidFill>
          </p:spPr>
          <p:txBody>
            <a:bodyPr/>
            <a:lstStyle/>
            <a:p>
              <a:endParaRPr lang="en-PH"/>
            </a:p>
          </p:txBody>
        </p:sp>
      </p:grpSp>
      <p:sp>
        <p:nvSpPr>
          <p:cNvPr id="16" name="TextBox 16"/>
          <p:cNvSpPr txBox="1"/>
          <p:nvPr/>
        </p:nvSpPr>
        <p:spPr>
          <a:xfrm>
            <a:off x="647560" y="790575"/>
            <a:ext cx="1653475"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Linear Search</a:t>
            </a:r>
          </a:p>
        </p:txBody>
      </p:sp>
      <p:sp>
        <p:nvSpPr>
          <p:cNvPr id="17" name="TextBox 17"/>
          <p:cNvSpPr txBox="1"/>
          <p:nvPr/>
        </p:nvSpPr>
        <p:spPr>
          <a:xfrm>
            <a:off x="647560" y="387269"/>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23.1</a:t>
            </a:r>
          </a:p>
        </p:txBody>
      </p:sp>
      <p:sp>
        <p:nvSpPr>
          <p:cNvPr id="18" name="TextBox 18"/>
          <p:cNvSpPr txBox="1"/>
          <p:nvPr/>
        </p:nvSpPr>
        <p:spPr>
          <a:xfrm>
            <a:off x="3040928" y="1000125"/>
            <a:ext cx="1653475"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Binary Search</a:t>
            </a:r>
          </a:p>
        </p:txBody>
      </p:sp>
      <p:sp>
        <p:nvSpPr>
          <p:cNvPr id="19" name="TextBox 19"/>
          <p:cNvSpPr txBox="1"/>
          <p:nvPr/>
        </p:nvSpPr>
        <p:spPr>
          <a:xfrm>
            <a:off x="3040928" y="596819"/>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23.2</a:t>
            </a:r>
          </a:p>
        </p:txBody>
      </p:sp>
      <p:sp>
        <p:nvSpPr>
          <p:cNvPr id="20" name="TextBox 20"/>
          <p:cNvSpPr txBox="1"/>
          <p:nvPr/>
        </p:nvSpPr>
        <p:spPr>
          <a:xfrm>
            <a:off x="5619372" y="1000125"/>
            <a:ext cx="1653475"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Insertion Sort</a:t>
            </a:r>
          </a:p>
        </p:txBody>
      </p:sp>
      <p:sp>
        <p:nvSpPr>
          <p:cNvPr id="21" name="TextBox 21"/>
          <p:cNvSpPr txBox="1"/>
          <p:nvPr/>
        </p:nvSpPr>
        <p:spPr>
          <a:xfrm>
            <a:off x="5619372" y="596819"/>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23.3</a:t>
            </a:r>
          </a:p>
        </p:txBody>
      </p:sp>
      <p:sp>
        <p:nvSpPr>
          <p:cNvPr id="22" name="TextBox 22"/>
          <p:cNvSpPr txBox="1"/>
          <p:nvPr/>
        </p:nvSpPr>
        <p:spPr>
          <a:xfrm>
            <a:off x="8011556" y="1214437"/>
            <a:ext cx="1653475"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000000"/>
                </a:solidFill>
                <a:latin typeface="Poppins Bold"/>
                <a:ea typeface="Poppins Bold"/>
                <a:cs typeface="Poppins Bold"/>
                <a:sym typeface="Poppins Bold"/>
              </a:rPr>
              <a:t>Bubble Sort</a:t>
            </a:r>
          </a:p>
        </p:txBody>
      </p:sp>
      <p:sp>
        <p:nvSpPr>
          <p:cNvPr id="23" name="TextBox 23"/>
          <p:cNvSpPr txBox="1"/>
          <p:nvPr/>
        </p:nvSpPr>
        <p:spPr>
          <a:xfrm>
            <a:off x="8197815" y="3411366"/>
            <a:ext cx="1653475" cy="12858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Abstract Data Types</a:t>
            </a:r>
          </a:p>
        </p:txBody>
      </p:sp>
      <p:sp>
        <p:nvSpPr>
          <p:cNvPr id="24" name="TextBox 24"/>
          <p:cNvSpPr txBox="1"/>
          <p:nvPr/>
        </p:nvSpPr>
        <p:spPr>
          <a:xfrm>
            <a:off x="8197815" y="3001791"/>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23.5</a:t>
            </a:r>
          </a:p>
        </p:txBody>
      </p:sp>
      <p:sp>
        <p:nvSpPr>
          <p:cNvPr id="25" name="TextBox 25"/>
          <p:cNvSpPr txBox="1"/>
          <p:nvPr/>
        </p:nvSpPr>
        <p:spPr>
          <a:xfrm>
            <a:off x="8011556" y="804862"/>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23.4</a:t>
            </a:r>
          </a:p>
        </p:txBody>
      </p:sp>
      <p:sp>
        <p:nvSpPr>
          <p:cNvPr id="26" name="TextBox 26"/>
          <p:cNvSpPr txBox="1"/>
          <p:nvPr/>
        </p:nvSpPr>
        <p:spPr>
          <a:xfrm>
            <a:off x="10772018" y="8520807"/>
            <a:ext cx="1653475"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Linked List</a:t>
            </a:r>
          </a:p>
        </p:txBody>
      </p:sp>
      <p:sp>
        <p:nvSpPr>
          <p:cNvPr id="27" name="TextBox 27"/>
          <p:cNvSpPr txBox="1"/>
          <p:nvPr/>
        </p:nvSpPr>
        <p:spPr>
          <a:xfrm>
            <a:off x="8197815" y="5781903"/>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23.6</a:t>
            </a:r>
          </a:p>
        </p:txBody>
      </p:sp>
      <p:sp>
        <p:nvSpPr>
          <p:cNvPr id="28" name="TextBox 28"/>
          <p:cNvSpPr txBox="1"/>
          <p:nvPr/>
        </p:nvSpPr>
        <p:spPr>
          <a:xfrm>
            <a:off x="8317262" y="8120757"/>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23.7</a:t>
            </a:r>
          </a:p>
        </p:txBody>
      </p:sp>
      <p:sp>
        <p:nvSpPr>
          <p:cNvPr id="29" name="TextBox 29"/>
          <p:cNvSpPr txBox="1"/>
          <p:nvPr/>
        </p:nvSpPr>
        <p:spPr>
          <a:xfrm>
            <a:off x="8197815" y="6197488"/>
            <a:ext cx="1653475" cy="4476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Stacks</a:t>
            </a:r>
          </a:p>
        </p:txBody>
      </p:sp>
      <p:sp>
        <p:nvSpPr>
          <p:cNvPr id="30" name="TextBox 30"/>
          <p:cNvSpPr txBox="1"/>
          <p:nvPr/>
        </p:nvSpPr>
        <p:spPr>
          <a:xfrm>
            <a:off x="10776259" y="8120757"/>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23.8</a:t>
            </a:r>
          </a:p>
        </p:txBody>
      </p:sp>
      <p:sp>
        <p:nvSpPr>
          <p:cNvPr id="31" name="Freeform 31"/>
          <p:cNvSpPr/>
          <p:nvPr/>
        </p:nvSpPr>
        <p:spPr>
          <a:xfrm>
            <a:off x="333265" y="6000978"/>
            <a:ext cx="4490357" cy="4114800"/>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32" name="Group 32"/>
          <p:cNvGrpSpPr/>
          <p:nvPr/>
        </p:nvGrpSpPr>
        <p:grpSpPr>
          <a:xfrm>
            <a:off x="12892218" y="7727726"/>
            <a:ext cx="2578444" cy="2578444"/>
            <a:chOff x="0" y="0"/>
            <a:chExt cx="1913890" cy="1913890"/>
          </a:xfrm>
        </p:grpSpPr>
        <p:sp>
          <p:nvSpPr>
            <p:cNvPr id="33" name="Freeform 3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34" name="TextBox 34"/>
          <p:cNvSpPr txBox="1"/>
          <p:nvPr/>
        </p:nvSpPr>
        <p:spPr>
          <a:xfrm>
            <a:off x="13354703" y="8569273"/>
            <a:ext cx="1653475"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Binary Trees </a:t>
            </a:r>
          </a:p>
        </p:txBody>
      </p:sp>
      <p:sp>
        <p:nvSpPr>
          <p:cNvPr id="35" name="TextBox 35"/>
          <p:cNvSpPr txBox="1"/>
          <p:nvPr/>
        </p:nvSpPr>
        <p:spPr>
          <a:xfrm>
            <a:off x="8262425" y="8530332"/>
            <a:ext cx="1653475" cy="4476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000000"/>
                </a:solidFill>
                <a:latin typeface="Poppins Bold"/>
                <a:ea typeface="Poppins Bold"/>
                <a:cs typeface="Poppins Bold"/>
                <a:sym typeface="Poppins Bold"/>
              </a:rPr>
              <a:t>Queues</a:t>
            </a:r>
          </a:p>
        </p:txBody>
      </p:sp>
      <p:sp>
        <p:nvSpPr>
          <p:cNvPr id="36" name="TextBox 36"/>
          <p:cNvSpPr txBox="1"/>
          <p:nvPr/>
        </p:nvSpPr>
        <p:spPr>
          <a:xfrm>
            <a:off x="13349418" y="8131302"/>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23.9</a:t>
            </a:r>
          </a:p>
        </p:txBody>
      </p:sp>
      <p:sp>
        <p:nvSpPr>
          <p:cNvPr id="37" name="Freeform 37"/>
          <p:cNvSpPr/>
          <p:nvPr/>
        </p:nvSpPr>
        <p:spPr>
          <a:xfrm flipH="1" flipV="1">
            <a:off x="15470662" y="7721944"/>
            <a:ext cx="2578444" cy="2578444"/>
          </a:xfrm>
          <a:custGeom>
            <a:avLst/>
            <a:gdLst/>
            <a:ahLst/>
            <a:cxnLst/>
            <a:rect l="l" t="t" r="r" b="b"/>
            <a:pathLst>
              <a:path w="2578444" h="2578444">
                <a:moveTo>
                  <a:pt x="2578444" y="2578443"/>
                </a:moveTo>
                <a:lnTo>
                  <a:pt x="0" y="2578443"/>
                </a:lnTo>
                <a:lnTo>
                  <a:pt x="0" y="0"/>
                </a:lnTo>
                <a:lnTo>
                  <a:pt x="2578444" y="0"/>
                </a:lnTo>
                <a:lnTo>
                  <a:pt x="2578444" y="257844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8" name="TextBox 38"/>
          <p:cNvSpPr txBox="1"/>
          <p:nvPr/>
        </p:nvSpPr>
        <p:spPr>
          <a:xfrm>
            <a:off x="15813562" y="8531352"/>
            <a:ext cx="1653475" cy="4476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000000"/>
                </a:solidFill>
                <a:latin typeface="Poppins Bold"/>
                <a:ea typeface="Poppins Bold"/>
                <a:cs typeface="Poppins Bold"/>
                <a:sym typeface="Poppins Bold"/>
              </a:rPr>
              <a:t>Graphs</a:t>
            </a:r>
          </a:p>
        </p:txBody>
      </p:sp>
      <p:sp>
        <p:nvSpPr>
          <p:cNvPr id="39" name="TextBox 39"/>
          <p:cNvSpPr txBox="1"/>
          <p:nvPr/>
        </p:nvSpPr>
        <p:spPr>
          <a:xfrm>
            <a:off x="15813562" y="8121777"/>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23.10</a:t>
            </a:r>
          </a:p>
        </p:txBody>
      </p:sp>
      <p:grpSp>
        <p:nvGrpSpPr>
          <p:cNvPr id="40" name="Group 40"/>
          <p:cNvGrpSpPr/>
          <p:nvPr/>
        </p:nvGrpSpPr>
        <p:grpSpPr>
          <a:xfrm>
            <a:off x="15470662" y="5133975"/>
            <a:ext cx="2578444" cy="2578444"/>
            <a:chOff x="0" y="0"/>
            <a:chExt cx="1913890" cy="1913890"/>
          </a:xfrm>
        </p:grpSpPr>
        <p:sp>
          <p:nvSpPr>
            <p:cNvPr id="41" name="Freeform 4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42" name="TextBox 42"/>
          <p:cNvSpPr txBox="1"/>
          <p:nvPr/>
        </p:nvSpPr>
        <p:spPr>
          <a:xfrm>
            <a:off x="15933146" y="6181953"/>
            <a:ext cx="1653475"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Hash Tables</a:t>
            </a:r>
          </a:p>
        </p:txBody>
      </p:sp>
      <p:sp>
        <p:nvSpPr>
          <p:cNvPr id="43" name="TextBox 43"/>
          <p:cNvSpPr txBox="1"/>
          <p:nvPr/>
        </p:nvSpPr>
        <p:spPr>
          <a:xfrm>
            <a:off x="15933146" y="5755630"/>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23.11</a:t>
            </a:r>
          </a:p>
        </p:txBody>
      </p:sp>
      <p:grpSp>
        <p:nvGrpSpPr>
          <p:cNvPr id="44" name="Group 44"/>
          <p:cNvGrpSpPr/>
          <p:nvPr/>
        </p:nvGrpSpPr>
        <p:grpSpPr>
          <a:xfrm>
            <a:off x="15466800" y="2555531"/>
            <a:ext cx="2578444" cy="2578444"/>
            <a:chOff x="0" y="0"/>
            <a:chExt cx="1913890" cy="1913890"/>
          </a:xfrm>
        </p:grpSpPr>
        <p:sp>
          <p:nvSpPr>
            <p:cNvPr id="45" name="Freeform 4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46" name="TextBox 46"/>
          <p:cNvSpPr txBox="1"/>
          <p:nvPr/>
        </p:nvSpPr>
        <p:spPr>
          <a:xfrm>
            <a:off x="15639910" y="3816178"/>
            <a:ext cx="2239947" cy="4476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Dictionaries</a:t>
            </a:r>
          </a:p>
        </p:txBody>
      </p:sp>
      <p:sp>
        <p:nvSpPr>
          <p:cNvPr id="47" name="TextBox 47"/>
          <p:cNvSpPr txBox="1"/>
          <p:nvPr/>
        </p:nvSpPr>
        <p:spPr>
          <a:xfrm>
            <a:off x="15933146" y="3387553"/>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23.12</a:t>
            </a:r>
          </a:p>
        </p:txBody>
      </p:sp>
      <p:sp>
        <p:nvSpPr>
          <p:cNvPr id="48" name="Freeform 48"/>
          <p:cNvSpPr/>
          <p:nvPr/>
        </p:nvSpPr>
        <p:spPr>
          <a:xfrm rot="-5400000" flipH="1" flipV="1">
            <a:off x="15466800" y="0"/>
            <a:ext cx="2578444" cy="2578444"/>
          </a:xfrm>
          <a:custGeom>
            <a:avLst/>
            <a:gdLst/>
            <a:ahLst/>
            <a:cxnLst/>
            <a:rect l="l" t="t" r="r" b="b"/>
            <a:pathLst>
              <a:path w="2578444" h="2578444">
                <a:moveTo>
                  <a:pt x="2578443" y="2578444"/>
                </a:moveTo>
                <a:lnTo>
                  <a:pt x="0" y="2578444"/>
                </a:lnTo>
                <a:lnTo>
                  <a:pt x="0" y="0"/>
                </a:lnTo>
                <a:lnTo>
                  <a:pt x="2578443" y="0"/>
                </a:lnTo>
                <a:lnTo>
                  <a:pt x="2578443"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49" name="TextBox 49"/>
          <p:cNvSpPr txBox="1"/>
          <p:nvPr/>
        </p:nvSpPr>
        <p:spPr>
          <a:xfrm>
            <a:off x="15813562" y="1260647"/>
            <a:ext cx="1653475"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000000"/>
                </a:solidFill>
                <a:latin typeface="Poppins Bold"/>
                <a:ea typeface="Poppins Bold"/>
                <a:cs typeface="Poppins Bold"/>
                <a:sym typeface="Poppins Bold"/>
              </a:rPr>
              <a:t>Big O Notation</a:t>
            </a:r>
          </a:p>
        </p:txBody>
      </p:sp>
      <p:sp>
        <p:nvSpPr>
          <p:cNvPr id="50" name="TextBox 50"/>
          <p:cNvSpPr txBox="1"/>
          <p:nvPr/>
        </p:nvSpPr>
        <p:spPr>
          <a:xfrm>
            <a:off x="15813562" y="851072"/>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23.13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rot="-5400000">
            <a:off x="3514158" y="6910528"/>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3" name="TextBox 13"/>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4" name="TextBox 14"/>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5" name="TextBox 15"/>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8" name="TextBox 18"/>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9" name="TextBox 19"/>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20" name="TextBox 20"/>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sp>
        <p:nvSpPr>
          <p:cNvPr id="21" name="TextBox 21"/>
          <p:cNvSpPr txBox="1"/>
          <p:nvPr/>
        </p:nvSpPr>
        <p:spPr>
          <a:xfrm>
            <a:off x="10295389" y="3442828"/>
            <a:ext cx="7117578" cy="467728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a:solidFill>
                  <a:srgbClr val="000000"/>
                </a:solidFill>
                <a:latin typeface="Code Pro"/>
                <a:ea typeface="Code Pro"/>
                <a:cs typeface="Code Pro"/>
                <a:sym typeface="Code Pro"/>
              </a:rPr>
              <a:t>    key = my_list[i]</a:t>
            </a:r>
          </a:p>
          <a:p>
            <a:pPr algn="l">
              <a:lnSpc>
                <a:spcPts val="3121"/>
              </a:lnSpc>
            </a:pPr>
            <a:r>
              <a:rPr lang="en-US" sz="2229">
                <a:solidFill>
                  <a:srgbClr val="000000"/>
                </a:solidFill>
                <a:latin typeface="Code Pro"/>
                <a:ea typeface="Code Pro"/>
                <a:cs typeface="Code Pro"/>
                <a:sym typeface="Code Pro"/>
              </a:rPr>
              <a:t>    j = i - 1</a:t>
            </a:r>
          </a:p>
          <a:p>
            <a:pPr algn="l">
              <a:lnSpc>
                <a:spcPts val="3121"/>
              </a:lnSpc>
            </a:pPr>
            <a:r>
              <a:rPr lang="en-US" sz="2229">
                <a:solidFill>
                  <a:srgbClr val="000000"/>
                </a:solidFill>
                <a:latin typeface="Code Pro"/>
                <a:ea typeface="Code Pro"/>
                <a:cs typeface="Code Pro"/>
                <a:sym typeface="Code Pro"/>
              </a:rPr>
              <a:t>    while j &gt;= 0 and key &lt; my_list[j]:</a:t>
            </a:r>
          </a:p>
          <a:p>
            <a:pPr algn="l">
              <a:lnSpc>
                <a:spcPts val="3121"/>
              </a:lnSpc>
            </a:pPr>
            <a:r>
              <a:rPr lang="en-US" sz="2229" b="1">
                <a:solidFill>
                  <a:srgbClr val="642EC7"/>
                </a:solidFill>
                <a:latin typeface="Code Pro Bold"/>
                <a:ea typeface="Code Pro Bold"/>
                <a:cs typeface="Code Pro Bold"/>
                <a:sym typeface="Code Pro Bold"/>
              </a:rPr>
              <a:t>        my_list[j + 1] = my_list[j]</a:t>
            </a:r>
          </a:p>
          <a:p>
            <a:pPr algn="l">
              <a:lnSpc>
                <a:spcPts val="3121"/>
              </a:lnSpc>
            </a:pPr>
            <a:r>
              <a:rPr lang="en-US" sz="2229">
                <a:solidFill>
                  <a:srgbClr val="000000"/>
                </a:solidFill>
                <a:latin typeface="Code Pro"/>
                <a:ea typeface="Code Pro"/>
                <a:cs typeface="Code Pro"/>
                <a:sym typeface="Code Pro"/>
              </a:rPr>
              <a:t>        j -= 1</a:t>
            </a:r>
          </a:p>
          <a:p>
            <a:pPr algn="l">
              <a:lnSpc>
                <a:spcPts val="3121"/>
              </a:lnSpc>
            </a:pPr>
            <a:r>
              <a:rPr lang="en-US" sz="2229">
                <a:solidFill>
                  <a:srgbClr val="000000"/>
                </a:solidFill>
                <a:latin typeface="Code Pro"/>
                <a:ea typeface="Code Pro"/>
                <a:cs typeface="Code Pro"/>
                <a:sym typeface="Code Pro"/>
              </a:rPr>
              <a:t>    my_list[j + 1] = key</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22" name="Freeform 22"/>
          <p:cNvSpPr/>
          <p:nvPr/>
        </p:nvSpPr>
        <p:spPr>
          <a:xfrm rot="-5400000">
            <a:off x="2166795" y="6910528"/>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TextBox 23"/>
          <p:cNvSpPr txBox="1"/>
          <p:nvPr/>
        </p:nvSpPr>
        <p:spPr>
          <a:xfrm>
            <a:off x="2461004" y="7690174"/>
            <a:ext cx="262778"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j</a:t>
            </a:r>
          </a:p>
        </p:txBody>
      </p:sp>
      <p:sp>
        <p:nvSpPr>
          <p:cNvPr id="24" name="TextBox 24"/>
          <p:cNvSpPr txBox="1"/>
          <p:nvPr/>
        </p:nvSpPr>
        <p:spPr>
          <a:xfrm>
            <a:off x="3562682" y="7690174"/>
            <a:ext cx="754146"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key</a:t>
            </a:r>
          </a:p>
        </p:txBody>
      </p:sp>
      <p:sp>
        <p:nvSpPr>
          <p:cNvPr id="25" name="TextBox 25"/>
          <p:cNvSpPr txBox="1"/>
          <p:nvPr/>
        </p:nvSpPr>
        <p:spPr>
          <a:xfrm>
            <a:off x="387946" y="8556949"/>
            <a:ext cx="354385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key = 2</a:t>
            </a:r>
          </a:p>
        </p:txBody>
      </p:sp>
      <p:grpSp>
        <p:nvGrpSpPr>
          <p:cNvPr id="26" name="Group 26"/>
          <p:cNvGrpSpPr/>
          <p:nvPr/>
        </p:nvGrpSpPr>
        <p:grpSpPr>
          <a:xfrm>
            <a:off x="9963438" y="9525000"/>
            <a:ext cx="7722891" cy="694165"/>
            <a:chOff x="0" y="0"/>
            <a:chExt cx="1912982" cy="171947"/>
          </a:xfrm>
        </p:grpSpPr>
        <p:sp>
          <p:nvSpPr>
            <p:cNvPr id="27" name="Freeform 2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8" name="TextBox 2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9" name="TextBox 2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30" name="Group 30"/>
          <p:cNvGrpSpPr/>
          <p:nvPr/>
        </p:nvGrpSpPr>
        <p:grpSpPr>
          <a:xfrm>
            <a:off x="764470" y="9525000"/>
            <a:ext cx="7722891" cy="694165"/>
            <a:chOff x="0" y="0"/>
            <a:chExt cx="1912982" cy="171947"/>
          </a:xfrm>
        </p:grpSpPr>
        <p:sp>
          <p:nvSpPr>
            <p:cNvPr id="31" name="Freeform 3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2" name="TextBox 3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3" name="TextBox 3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rot="-5400000">
            <a:off x="3514158" y="6910528"/>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3" name="TextBox 13"/>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4" name="TextBox 14"/>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5" name="TextBox 15"/>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8" name="TextBox 18"/>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9" name="TextBox 19"/>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20" name="TextBox 20"/>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sp>
        <p:nvSpPr>
          <p:cNvPr id="21" name="TextBox 21"/>
          <p:cNvSpPr txBox="1"/>
          <p:nvPr/>
        </p:nvSpPr>
        <p:spPr>
          <a:xfrm>
            <a:off x="10295389" y="3442828"/>
            <a:ext cx="7117578" cy="467728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a:solidFill>
                  <a:srgbClr val="000000"/>
                </a:solidFill>
                <a:latin typeface="Code Pro"/>
                <a:ea typeface="Code Pro"/>
                <a:cs typeface="Code Pro"/>
                <a:sym typeface="Code Pro"/>
              </a:rPr>
              <a:t>    key = my_list[i]</a:t>
            </a:r>
          </a:p>
          <a:p>
            <a:pPr algn="l">
              <a:lnSpc>
                <a:spcPts val="3121"/>
              </a:lnSpc>
            </a:pPr>
            <a:r>
              <a:rPr lang="en-US" sz="2229">
                <a:solidFill>
                  <a:srgbClr val="000000"/>
                </a:solidFill>
                <a:latin typeface="Code Pro"/>
                <a:ea typeface="Code Pro"/>
                <a:cs typeface="Code Pro"/>
                <a:sym typeface="Code Pro"/>
              </a:rPr>
              <a:t>    j = i - 1</a:t>
            </a:r>
          </a:p>
          <a:p>
            <a:pPr algn="l">
              <a:lnSpc>
                <a:spcPts val="3121"/>
              </a:lnSpc>
            </a:pPr>
            <a:r>
              <a:rPr lang="en-US" sz="2229">
                <a:solidFill>
                  <a:srgbClr val="000000"/>
                </a:solidFill>
                <a:latin typeface="Code Pro"/>
                <a:ea typeface="Code Pro"/>
                <a:cs typeface="Code Pro"/>
                <a:sym typeface="Code Pro"/>
              </a:rPr>
              <a:t>    while j &gt;= 0 and key &lt; my_list[j]:</a:t>
            </a:r>
          </a:p>
          <a:p>
            <a:pPr algn="l">
              <a:lnSpc>
                <a:spcPts val="3121"/>
              </a:lnSpc>
            </a:pPr>
            <a:r>
              <a:rPr lang="en-US" sz="2229">
                <a:solidFill>
                  <a:srgbClr val="000000"/>
                </a:solidFill>
                <a:latin typeface="Code Pro"/>
                <a:ea typeface="Code Pro"/>
                <a:cs typeface="Code Pro"/>
                <a:sym typeface="Code Pro"/>
              </a:rPr>
              <a:t>        my_list[j + 1] = my_list[j]</a:t>
            </a:r>
          </a:p>
          <a:p>
            <a:pPr algn="l">
              <a:lnSpc>
                <a:spcPts val="3121"/>
              </a:lnSpc>
            </a:pPr>
            <a:r>
              <a:rPr lang="en-US" sz="2229" b="1">
                <a:solidFill>
                  <a:srgbClr val="642EC7"/>
                </a:solidFill>
                <a:latin typeface="Code Pro Bold"/>
                <a:ea typeface="Code Pro Bold"/>
                <a:cs typeface="Code Pro Bold"/>
                <a:sym typeface="Code Pro Bold"/>
              </a:rPr>
              <a:t>        j -= 1</a:t>
            </a:r>
          </a:p>
          <a:p>
            <a:pPr algn="l">
              <a:lnSpc>
                <a:spcPts val="3121"/>
              </a:lnSpc>
            </a:pPr>
            <a:r>
              <a:rPr lang="en-US" sz="2229">
                <a:solidFill>
                  <a:srgbClr val="000000"/>
                </a:solidFill>
                <a:latin typeface="Code Pro"/>
                <a:ea typeface="Code Pro"/>
                <a:cs typeface="Code Pro"/>
                <a:sym typeface="Code Pro"/>
              </a:rPr>
              <a:t>    my_list[j + 1] = key</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22" name="Freeform 22"/>
          <p:cNvSpPr/>
          <p:nvPr/>
        </p:nvSpPr>
        <p:spPr>
          <a:xfrm rot="-5400000">
            <a:off x="733595" y="6826121"/>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TextBox 23"/>
          <p:cNvSpPr txBox="1"/>
          <p:nvPr/>
        </p:nvSpPr>
        <p:spPr>
          <a:xfrm>
            <a:off x="1027804" y="7605767"/>
            <a:ext cx="262778"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j</a:t>
            </a:r>
          </a:p>
        </p:txBody>
      </p:sp>
      <p:sp>
        <p:nvSpPr>
          <p:cNvPr id="24" name="TextBox 24"/>
          <p:cNvSpPr txBox="1"/>
          <p:nvPr/>
        </p:nvSpPr>
        <p:spPr>
          <a:xfrm>
            <a:off x="3562682" y="7690174"/>
            <a:ext cx="754146"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key</a:t>
            </a:r>
          </a:p>
        </p:txBody>
      </p:sp>
      <p:sp>
        <p:nvSpPr>
          <p:cNvPr id="25" name="TextBox 25"/>
          <p:cNvSpPr txBox="1"/>
          <p:nvPr/>
        </p:nvSpPr>
        <p:spPr>
          <a:xfrm>
            <a:off x="387946" y="8556949"/>
            <a:ext cx="354385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key = 2</a:t>
            </a:r>
          </a:p>
        </p:txBody>
      </p:sp>
      <p:grpSp>
        <p:nvGrpSpPr>
          <p:cNvPr id="26" name="Group 26"/>
          <p:cNvGrpSpPr/>
          <p:nvPr/>
        </p:nvGrpSpPr>
        <p:grpSpPr>
          <a:xfrm>
            <a:off x="9963438" y="9525000"/>
            <a:ext cx="7722891" cy="694165"/>
            <a:chOff x="0" y="0"/>
            <a:chExt cx="1912982" cy="171947"/>
          </a:xfrm>
        </p:grpSpPr>
        <p:sp>
          <p:nvSpPr>
            <p:cNvPr id="27" name="Freeform 2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8" name="TextBox 2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9" name="TextBox 2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30" name="Group 30"/>
          <p:cNvGrpSpPr/>
          <p:nvPr/>
        </p:nvGrpSpPr>
        <p:grpSpPr>
          <a:xfrm>
            <a:off x="764470" y="9525000"/>
            <a:ext cx="7722891" cy="694165"/>
            <a:chOff x="0" y="0"/>
            <a:chExt cx="1912982" cy="171947"/>
          </a:xfrm>
        </p:grpSpPr>
        <p:sp>
          <p:nvSpPr>
            <p:cNvPr id="31" name="Freeform 3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2" name="TextBox 3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3" name="TextBox 3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rot="-5400000">
            <a:off x="3514158" y="6910528"/>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3" name="TextBox 13"/>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4" name="TextBox 14"/>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5" name="TextBox 15"/>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8" name="TextBox 18"/>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9" name="TextBox 19"/>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20" name="TextBox 20"/>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sp>
        <p:nvSpPr>
          <p:cNvPr id="21" name="TextBox 21"/>
          <p:cNvSpPr txBox="1"/>
          <p:nvPr/>
        </p:nvSpPr>
        <p:spPr>
          <a:xfrm>
            <a:off x="10295389" y="3442828"/>
            <a:ext cx="7117578" cy="467728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a:solidFill>
                  <a:srgbClr val="000000"/>
                </a:solidFill>
                <a:latin typeface="Code Pro"/>
                <a:ea typeface="Code Pro"/>
                <a:cs typeface="Code Pro"/>
                <a:sym typeface="Code Pro"/>
              </a:rPr>
              <a:t>    key = my_list[i]</a:t>
            </a:r>
          </a:p>
          <a:p>
            <a:pPr algn="l">
              <a:lnSpc>
                <a:spcPts val="3121"/>
              </a:lnSpc>
            </a:pPr>
            <a:r>
              <a:rPr lang="en-US" sz="2229">
                <a:solidFill>
                  <a:srgbClr val="000000"/>
                </a:solidFill>
                <a:latin typeface="Code Pro"/>
                <a:ea typeface="Code Pro"/>
                <a:cs typeface="Code Pro"/>
                <a:sym typeface="Code Pro"/>
              </a:rPr>
              <a:t>    j = i - 1</a:t>
            </a:r>
          </a:p>
          <a:p>
            <a:pPr algn="l">
              <a:lnSpc>
                <a:spcPts val="3121"/>
              </a:lnSpc>
            </a:pPr>
            <a:r>
              <a:rPr lang="en-US" sz="2229" b="1">
                <a:solidFill>
                  <a:srgbClr val="642EC7"/>
                </a:solidFill>
                <a:latin typeface="Code Pro Bold"/>
                <a:ea typeface="Code Pro Bold"/>
                <a:cs typeface="Code Pro Bold"/>
                <a:sym typeface="Code Pro Bold"/>
              </a:rPr>
              <a:t>    while j &gt;= 0 and key &lt; my_list[j]:</a:t>
            </a:r>
          </a:p>
          <a:p>
            <a:pPr algn="l">
              <a:lnSpc>
                <a:spcPts val="3121"/>
              </a:lnSpc>
            </a:pPr>
            <a:r>
              <a:rPr lang="en-US" sz="2229">
                <a:solidFill>
                  <a:srgbClr val="000000"/>
                </a:solidFill>
                <a:latin typeface="Code Pro"/>
                <a:ea typeface="Code Pro"/>
                <a:cs typeface="Code Pro"/>
                <a:sym typeface="Code Pro"/>
              </a:rPr>
              <a:t>        my_list[j + 1] = my_list[j]</a:t>
            </a:r>
          </a:p>
          <a:p>
            <a:pPr algn="l">
              <a:lnSpc>
                <a:spcPts val="3121"/>
              </a:lnSpc>
            </a:pPr>
            <a:r>
              <a:rPr lang="en-US" sz="2229">
                <a:solidFill>
                  <a:srgbClr val="000000"/>
                </a:solidFill>
                <a:latin typeface="Code Pro"/>
                <a:ea typeface="Code Pro"/>
                <a:cs typeface="Code Pro"/>
                <a:sym typeface="Code Pro"/>
              </a:rPr>
              <a:t>        j -= 1</a:t>
            </a:r>
          </a:p>
          <a:p>
            <a:pPr algn="l">
              <a:lnSpc>
                <a:spcPts val="3121"/>
              </a:lnSpc>
            </a:pPr>
            <a:r>
              <a:rPr lang="en-US" sz="2229">
                <a:solidFill>
                  <a:srgbClr val="000000"/>
                </a:solidFill>
                <a:latin typeface="Code Pro"/>
                <a:ea typeface="Code Pro"/>
                <a:cs typeface="Code Pro"/>
                <a:sym typeface="Code Pro"/>
              </a:rPr>
              <a:t>    my_list[j + 1] = key</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22" name="Freeform 22"/>
          <p:cNvSpPr/>
          <p:nvPr/>
        </p:nvSpPr>
        <p:spPr>
          <a:xfrm rot="-5400000">
            <a:off x="733595" y="6826121"/>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TextBox 23"/>
          <p:cNvSpPr txBox="1"/>
          <p:nvPr/>
        </p:nvSpPr>
        <p:spPr>
          <a:xfrm>
            <a:off x="1027804" y="7605767"/>
            <a:ext cx="262778"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j</a:t>
            </a:r>
          </a:p>
        </p:txBody>
      </p:sp>
      <p:sp>
        <p:nvSpPr>
          <p:cNvPr id="24" name="TextBox 24"/>
          <p:cNvSpPr txBox="1"/>
          <p:nvPr/>
        </p:nvSpPr>
        <p:spPr>
          <a:xfrm>
            <a:off x="3562682" y="7690174"/>
            <a:ext cx="754146"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key</a:t>
            </a:r>
          </a:p>
        </p:txBody>
      </p:sp>
      <p:sp>
        <p:nvSpPr>
          <p:cNvPr id="25" name="TextBox 25"/>
          <p:cNvSpPr txBox="1"/>
          <p:nvPr/>
        </p:nvSpPr>
        <p:spPr>
          <a:xfrm>
            <a:off x="387946" y="8556949"/>
            <a:ext cx="354385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key = 2</a:t>
            </a:r>
          </a:p>
        </p:txBody>
      </p:sp>
      <p:grpSp>
        <p:nvGrpSpPr>
          <p:cNvPr id="26" name="Group 26"/>
          <p:cNvGrpSpPr/>
          <p:nvPr/>
        </p:nvGrpSpPr>
        <p:grpSpPr>
          <a:xfrm>
            <a:off x="9963438" y="9525000"/>
            <a:ext cx="7722891" cy="694165"/>
            <a:chOff x="0" y="0"/>
            <a:chExt cx="1912982" cy="171947"/>
          </a:xfrm>
        </p:grpSpPr>
        <p:sp>
          <p:nvSpPr>
            <p:cNvPr id="27" name="Freeform 2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8" name="TextBox 2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9" name="TextBox 2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30" name="Group 30"/>
          <p:cNvGrpSpPr/>
          <p:nvPr/>
        </p:nvGrpSpPr>
        <p:grpSpPr>
          <a:xfrm>
            <a:off x="764470" y="9525000"/>
            <a:ext cx="7722891" cy="694165"/>
            <a:chOff x="0" y="0"/>
            <a:chExt cx="1912982" cy="171947"/>
          </a:xfrm>
        </p:grpSpPr>
        <p:sp>
          <p:nvSpPr>
            <p:cNvPr id="31" name="Freeform 3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2" name="TextBox 3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3" name="TextBox 3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rot="-5400000">
            <a:off x="3514158" y="6910528"/>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3" name="TextBox 13"/>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4" name="TextBox 14"/>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5" name="TextBox 15"/>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8" name="TextBox 18"/>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9" name="TextBox 19"/>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20" name="TextBox 20"/>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sp>
        <p:nvSpPr>
          <p:cNvPr id="21" name="TextBox 21"/>
          <p:cNvSpPr txBox="1"/>
          <p:nvPr/>
        </p:nvSpPr>
        <p:spPr>
          <a:xfrm>
            <a:off x="10295389" y="3442828"/>
            <a:ext cx="7117578" cy="467728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a:solidFill>
                  <a:srgbClr val="000000"/>
                </a:solidFill>
                <a:latin typeface="Code Pro"/>
                <a:ea typeface="Code Pro"/>
                <a:cs typeface="Code Pro"/>
                <a:sym typeface="Code Pro"/>
              </a:rPr>
              <a:t>    key = my_list[i]</a:t>
            </a:r>
          </a:p>
          <a:p>
            <a:pPr algn="l">
              <a:lnSpc>
                <a:spcPts val="3121"/>
              </a:lnSpc>
            </a:pPr>
            <a:r>
              <a:rPr lang="en-US" sz="2229">
                <a:solidFill>
                  <a:srgbClr val="000000"/>
                </a:solidFill>
                <a:latin typeface="Code Pro"/>
                <a:ea typeface="Code Pro"/>
                <a:cs typeface="Code Pro"/>
                <a:sym typeface="Code Pro"/>
              </a:rPr>
              <a:t>    j = i - 1</a:t>
            </a:r>
          </a:p>
          <a:p>
            <a:pPr algn="l">
              <a:lnSpc>
                <a:spcPts val="3121"/>
              </a:lnSpc>
            </a:pPr>
            <a:r>
              <a:rPr lang="en-US" sz="2229">
                <a:solidFill>
                  <a:srgbClr val="000000"/>
                </a:solidFill>
                <a:latin typeface="Code Pro"/>
                <a:ea typeface="Code Pro"/>
                <a:cs typeface="Code Pro"/>
                <a:sym typeface="Code Pro"/>
              </a:rPr>
              <a:t>    while j &gt;= 0 and key &lt; my_list[j]:</a:t>
            </a:r>
          </a:p>
          <a:p>
            <a:pPr algn="l">
              <a:lnSpc>
                <a:spcPts val="3121"/>
              </a:lnSpc>
            </a:pPr>
            <a:r>
              <a:rPr lang="en-US" sz="2229" b="1">
                <a:solidFill>
                  <a:srgbClr val="642EC7"/>
                </a:solidFill>
                <a:latin typeface="Code Pro Bold"/>
                <a:ea typeface="Code Pro Bold"/>
                <a:cs typeface="Code Pro Bold"/>
                <a:sym typeface="Code Pro Bold"/>
              </a:rPr>
              <a:t>        my_list[j + 1] = my_list[j]</a:t>
            </a:r>
          </a:p>
          <a:p>
            <a:pPr algn="l">
              <a:lnSpc>
                <a:spcPts val="3121"/>
              </a:lnSpc>
            </a:pPr>
            <a:r>
              <a:rPr lang="en-US" sz="2229">
                <a:solidFill>
                  <a:srgbClr val="000000"/>
                </a:solidFill>
                <a:latin typeface="Code Pro"/>
                <a:ea typeface="Code Pro"/>
                <a:cs typeface="Code Pro"/>
                <a:sym typeface="Code Pro"/>
              </a:rPr>
              <a:t>        j -= 1</a:t>
            </a:r>
          </a:p>
          <a:p>
            <a:pPr algn="l">
              <a:lnSpc>
                <a:spcPts val="3121"/>
              </a:lnSpc>
            </a:pPr>
            <a:r>
              <a:rPr lang="en-US" sz="2229">
                <a:solidFill>
                  <a:srgbClr val="000000"/>
                </a:solidFill>
                <a:latin typeface="Code Pro"/>
                <a:ea typeface="Code Pro"/>
                <a:cs typeface="Code Pro"/>
                <a:sym typeface="Code Pro"/>
              </a:rPr>
              <a:t>    my_list[j + 1] = key</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22" name="Freeform 22"/>
          <p:cNvSpPr/>
          <p:nvPr/>
        </p:nvSpPr>
        <p:spPr>
          <a:xfrm rot="-5400000">
            <a:off x="733595" y="6826121"/>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TextBox 23"/>
          <p:cNvSpPr txBox="1"/>
          <p:nvPr/>
        </p:nvSpPr>
        <p:spPr>
          <a:xfrm>
            <a:off x="1027804" y="7605767"/>
            <a:ext cx="262778"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j</a:t>
            </a:r>
          </a:p>
        </p:txBody>
      </p:sp>
      <p:sp>
        <p:nvSpPr>
          <p:cNvPr id="24" name="TextBox 24"/>
          <p:cNvSpPr txBox="1"/>
          <p:nvPr/>
        </p:nvSpPr>
        <p:spPr>
          <a:xfrm>
            <a:off x="3562682" y="7690174"/>
            <a:ext cx="754146"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key</a:t>
            </a:r>
          </a:p>
        </p:txBody>
      </p:sp>
      <p:sp>
        <p:nvSpPr>
          <p:cNvPr id="25" name="TextBox 25"/>
          <p:cNvSpPr txBox="1"/>
          <p:nvPr/>
        </p:nvSpPr>
        <p:spPr>
          <a:xfrm>
            <a:off x="387946" y="8556949"/>
            <a:ext cx="354385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key = 2</a:t>
            </a:r>
          </a:p>
        </p:txBody>
      </p:sp>
      <p:grpSp>
        <p:nvGrpSpPr>
          <p:cNvPr id="26" name="Group 26"/>
          <p:cNvGrpSpPr/>
          <p:nvPr/>
        </p:nvGrpSpPr>
        <p:grpSpPr>
          <a:xfrm>
            <a:off x="9963438" y="9525000"/>
            <a:ext cx="7722891" cy="694165"/>
            <a:chOff x="0" y="0"/>
            <a:chExt cx="1912982" cy="171947"/>
          </a:xfrm>
        </p:grpSpPr>
        <p:sp>
          <p:nvSpPr>
            <p:cNvPr id="27" name="Freeform 2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8" name="TextBox 2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9" name="TextBox 2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30" name="Group 30"/>
          <p:cNvGrpSpPr/>
          <p:nvPr/>
        </p:nvGrpSpPr>
        <p:grpSpPr>
          <a:xfrm>
            <a:off x="764470" y="9525000"/>
            <a:ext cx="7722891" cy="694165"/>
            <a:chOff x="0" y="0"/>
            <a:chExt cx="1912982" cy="171947"/>
          </a:xfrm>
        </p:grpSpPr>
        <p:sp>
          <p:nvSpPr>
            <p:cNvPr id="31" name="Freeform 3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2" name="TextBox 3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3" name="TextBox 3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rot="-5400000">
            <a:off x="3514158" y="6910528"/>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3" name="TextBox 13"/>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4" name="TextBox 14"/>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5" name="TextBox 15"/>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8" name="TextBox 18"/>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9" name="TextBox 19"/>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20" name="TextBox 20"/>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sp>
        <p:nvSpPr>
          <p:cNvPr id="21" name="TextBox 21"/>
          <p:cNvSpPr txBox="1"/>
          <p:nvPr/>
        </p:nvSpPr>
        <p:spPr>
          <a:xfrm>
            <a:off x="10295389" y="3442828"/>
            <a:ext cx="7117578" cy="467728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a:solidFill>
                  <a:srgbClr val="000000"/>
                </a:solidFill>
                <a:latin typeface="Code Pro"/>
                <a:ea typeface="Code Pro"/>
                <a:cs typeface="Code Pro"/>
                <a:sym typeface="Code Pro"/>
              </a:rPr>
              <a:t>    key = my_list[i]</a:t>
            </a:r>
          </a:p>
          <a:p>
            <a:pPr algn="l">
              <a:lnSpc>
                <a:spcPts val="3121"/>
              </a:lnSpc>
            </a:pPr>
            <a:r>
              <a:rPr lang="en-US" sz="2229">
                <a:solidFill>
                  <a:srgbClr val="000000"/>
                </a:solidFill>
                <a:latin typeface="Code Pro"/>
                <a:ea typeface="Code Pro"/>
                <a:cs typeface="Code Pro"/>
                <a:sym typeface="Code Pro"/>
              </a:rPr>
              <a:t>    j = i - 1</a:t>
            </a:r>
          </a:p>
          <a:p>
            <a:pPr algn="l">
              <a:lnSpc>
                <a:spcPts val="3121"/>
              </a:lnSpc>
            </a:pPr>
            <a:r>
              <a:rPr lang="en-US" sz="2229">
                <a:solidFill>
                  <a:srgbClr val="000000"/>
                </a:solidFill>
                <a:latin typeface="Code Pro"/>
                <a:ea typeface="Code Pro"/>
                <a:cs typeface="Code Pro"/>
                <a:sym typeface="Code Pro"/>
              </a:rPr>
              <a:t>    while j &gt;= 0 and key &lt; my_list[j]:</a:t>
            </a:r>
          </a:p>
          <a:p>
            <a:pPr algn="l">
              <a:lnSpc>
                <a:spcPts val="3121"/>
              </a:lnSpc>
            </a:pPr>
            <a:r>
              <a:rPr lang="en-US" sz="2229">
                <a:solidFill>
                  <a:srgbClr val="000000"/>
                </a:solidFill>
                <a:latin typeface="Code Pro"/>
                <a:ea typeface="Code Pro"/>
                <a:cs typeface="Code Pro"/>
                <a:sym typeface="Code Pro"/>
              </a:rPr>
              <a:t>        my_list[j + 1] = my_list[j]</a:t>
            </a:r>
          </a:p>
          <a:p>
            <a:pPr algn="l">
              <a:lnSpc>
                <a:spcPts val="3121"/>
              </a:lnSpc>
            </a:pPr>
            <a:r>
              <a:rPr lang="en-US" sz="2229" b="1">
                <a:solidFill>
                  <a:srgbClr val="642EC7"/>
                </a:solidFill>
                <a:latin typeface="Code Pro Bold"/>
                <a:ea typeface="Code Pro Bold"/>
                <a:cs typeface="Code Pro Bold"/>
                <a:sym typeface="Code Pro Bold"/>
              </a:rPr>
              <a:t>        j -= 1</a:t>
            </a:r>
          </a:p>
          <a:p>
            <a:pPr algn="l">
              <a:lnSpc>
                <a:spcPts val="3121"/>
              </a:lnSpc>
            </a:pPr>
            <a:r>
              <a:rPr lang="en-US" sz="2229">
                <a:solidFill>
                  <a:srgbClr val="000000"/>
                </a:solidFill>
                <a:latin typeface="Code Pro"/>
                <a:ea typeface="Code Pro"/>
                <a:cs typeface="Code Pro"/>
                <a:sym typeface="Code Pro"/>
              </a:rPr>
              <a:t>    my_list[j + 1] = key</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22" name="Freeform 22"/>
          <p:cNvSpPr/>
          <p:nvPr/>
        </p:nvSpPr>
        <p:spPr>
          <a:xfrm rot="-5400000">
            <a:off x="-209042" y="6826121"/>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TextBox 23"/>
          <p:cNvSpPr txBox="1"/>
          <p:nvPr/>
        </p:nvSpPr>
        <p:spPr>
          <a:xfrm>
            <a:off x="85167" y="7605767"/>
            <a:ext cx="262778"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j</a:t>
            </a:r>
          </a:p>
        </p:txBody>
      </p:sp>
      <p:sp>
        <p:nvSpPr>
          <p:cNvPr id="24" name="TextBox 24"/>
          <p:cNvSpPr txBox="1"/>
          <p:nvPr/>
        </p:nvSpPr>
        <p:spPr>
          <a:xfrm>
            <a:off x="3562682" y="7690174"/>
            <a:ext cx="754146"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key</a:t>
            </a:r>
          </a:p>
        </p:txBody>
      </p:sp>
      <p:sp>
        <p:nvSpPr>
          <p:cNvPr id="25" name="TextBox 25"/>
          <p:cNvSpPr txBox="1"/>
          <p:nvPr/>
        </p:nvSpPr>
        <p:spPr>
          <a:xfrm>
            <a:off x="387946" y="8556949"/>
            <a:ext cx="354385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key = 2</a:t>
            </a:r>
          </a:p>
        </p:txBody>
      </p:sp>
      <p:grpSp>
        <p:nvGrpSpPr>
          <p:cNvPr id="26" name="Group 26"/>
          <p:cNvGrpSpPr/>
          <p:nvPr/>
        </p:nvGrpSpPr>
        <p:grpSpPr>
          <a:xfrm>
            <a:off x="9963438" y="9525000"/>
            <a:ext cx="7722891" cy="694165"/>
            <a:chOff x="0" y="0"/>
            <a:chExt cx="1912982" cy="171947"/>
          </a:xfrm>
        </p:grpSpPr>
        <p:sp>
          <p:nvSpPr>
            <p:cNvPr id="27" name="Freeform 2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8" name="TextBox 2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9" name="TextBox 2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30" name="Group 30"/>
          <p:cNvGrpSpPr/>
          <p:nvPr/>
        </p:nvGrpSpPr>
        <p:grpSpPr>
          <a:xfrm>
            <a:off x="764470" y="9525000"/>
            <a:ext cx="7722891" cy="694165"/>
            <a:chOff x="0" y="0"/>
            <a:chExt cx="1912982" cy="171947"/>
          </a:xfrm>
        </p:grpSpPr>
        <p:sp>
          <p:nvSpPr>
            <p:cNvPr id="31" name="Freeform 3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2" name="TextBox 3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3" name="TextBox 3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rot="-5400000">
            <a:off x="3514158" y="6910528"/>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3" name="TextBox 13"/>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4" name="TextBox 14"/>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5" name="TextBox 15"/>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8" name="TextBox 18"/>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9" name="TextBox 19"/>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20" name="TextBox 20"/>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sp>
        <p:nvSpPr>
          <p:cNvPr id="21" name="TextBox 21"/>
          <p:cNvSpPr txBox="1"/>
          <p:nvPr/>
        </p:nvSpPr>
        <p:spPr>
          <a:xfrm>
            <a:off x="10295389" y="3442828"/>
            <a:ext cx="7117578" cy="467728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a:solidFill>
                  <a:srgbClr val="000000"/>
                </a:solidFill>
                <a:latin typeface="Code Pro"/>
                <a:ea typeface="Code Pro"/>
                <a:cs typeface="Code Pro"/>
                <a:sym typeface="Code Pro"/>
              </a:rPr>
              <a:t>    key = my_list[i]</a:t>
            </a:r>
          </a:p>
          <a:p>
            <a:pPr algn="l">
              <a:lnSpc>
                <a:spcPts val="3121"/>
              </a:lnSpc>
            </a:pPr>
            <a:r>
              <a:rPr lang="en-US" sz="2229">
                <a:solidFill>
                  <a:srgbClr val="000000"/>
                </a:solidFill>
                <a:latin typeface="Code Pro"/>
                <a:ea typeface="Code Pro"/>
                <a:cs typeface="Code Pro"/>
                <a:sym typeface="Code Pro"/>
              </a:rPr>
              <a:t>    j = i - 1</a:t>
            </a:r>
          </a:p>
          <a:p>
            <a:pPr algn="l">
              <a:lnSpc>
                <a:spcPts val="3121"/>
              </a:lnSpc>
            </a:pPr>
            <a:r>
              <a:rPr lang="en-US" sz="2229" b="1">
                <a:solidFill>
                  <a:srgbClr val="642EC7"/>
                </a:solidFill>
                <a:latin typeface="Code Pro Bold"/>
                <a:ea typeface="Code Pro Bold"/>
                <a:cs typeface="Code Pro Bold"/>
                <a:sym typeface="Code Pro Bold"/>
              </a:rPr>
              <a:t>    while j &gt;= 0 and key &lt; my_list[j]:</a:t>
            </a:r>
          </a:p>
          <a:p>
            <a:pPr algn="l">
              <a:lnSpc>
                <a:spcPts val="3121"/>
              </a:lnSpc>
            </a:pPr>
            <a:r>
              <a:rPr lang="en-US" sz="2229">
                <a:solidFill>
                  <a:srgbClr val="000000"/>
                </a:solidFill>
                <a:latin typeface="Code Pro"/>
                <a:ea typeface="Code Pro"/>
                <a:cs typeface="Code Pro"/>
                <a:sym typeface="Code Pro"/>
              </a:rPr>
              <a:t>        my_list[j + 1] = my_list[j]</a:t>
            </a:r>
          </a:p>
          <a:p>
            <a:pPr algn="l">
              <a:lnSpc>
                <a:spcPts val="3121"/>
              </a:lnSpc>
            </a:pPr>
            <a:r>
              <a:rPr lang="en-US" sz="2229">
                <a:solidFill>
                  <a:srgbClr val="000000"/>
                </a:solidFill>
                <a:latin typeface="Code Pro"/>
                <a:ea typeface="Code Pro"/>
                <a:cs typeface="Code Pro"/>
                <a:sym typeface="Code Pro"/>
              </a:rPr>
              <a:t>        j -= 1</a:t>
            </a:r>
          </a:p>
          <a:p>
            <a:pPr algn="l">
              <a:lnSpc>
                <a:spcPts val="3121"/>
              </a:lnSpc>
            </a:pPr>
            <a:r>
              <a:rPr lang="en-US" sz="2229">
                <a:solidFill>
                  <a:srgbClr val="000000"/>
                </a:solidFill>
                <a:latin typeface="Code Pro"/>
                <a:ea typeface="Code Pro"/>
                <a:cs typeface="Code Pro"/>
                <a:sym typeface="Code Pro"/>
              </a:rPr>
              <a:t>    my_list[j + 1] = key</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22" name="Freeform 22"/>
          <p:cNvSpPr/>
          <p:nvPr/>
        </p:nvSpPr>
        <p:spPr>
          <a:xfrm rot="-5400000">
            <a:off x="-209042" y="6826121"/>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TextBox 23"/>
          <p:cNvSpPr txBox="1"/>
          <p:nvPr/>
        </p:nvSpPr>
        <p:spPr>
          <a:xfrm>
            <a:off x="85167" y="7605767"/>
            <a:ext cx="262778"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j</a:t>
            </a:r>
          </a:p>
        </p:txBody>
      </p:sp>
      <p:sp>
        <p:nvSpPr>
          <p:cNvPr id="24" name="TextBox 24"/>
          <p:cNvSpPr txBox="1"/>
          <p:nvPr/>
        </p:nvSpPr>
        <p:spPr>
          <a:xfrm>
            <a:off x="3562682" y="7690174"/>
            <a:ext cx="754146"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key</a:t>
            </a:r>
          </a:p>
        </p:txBody>
      </p:sp>
      <p:sp>
        <p:nvSpPr>
          <p:cNvPr id="25" name="TextBox 25"/>
          <p:cNvSpPr txBox="1"/>
          <p:nvPr/>
        </p:nvSpPr>
        <p:spPr>
          <a:xfrm>
            <a:off x="387946" y="8556949"/>
            <a:ext cx="354385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key = 2</a:t>
            </a:r>
          </a:p>
        </p:txBody>
      </p:sp>
      <p:grpSp>
        <p:nvGrpSpPr>
          <p:cNvPr id="26" name="Group 26"/>
          <p:cNvGrpSpPr/>
          <p:nvPr/>
        </p:nvGrpSpPr>
        <p:grpSpPr>
          <a:xfrm>
            <a:off x="9963438" y="9525000"/>
            <a:ext cx="7722891" cy="694165"/>
            <a:chOff x="0" y="0"/>
            <a:chExt cx="1912982" cy="171947"/>
          </a:xfrm>
        </p:grpSpPr>
        <p:sp>
          <p:nvSpPr>
            <p:cNvPr id="27" name="Freeform 2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8" name="TextBox 2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9" name="TextBox 2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30" name="Group 30"/>
          <p:cNvGrpSpPr/>
          <p:nvPr/>
        </p:nvGrpSpPr>
        <p:grpSpPr>
          <a:xfrm>
            <a:off x="764470" y="9525000"/>
            <a:ext cx="7722891" cy="694165"/>
            <a:chOff x="0" y="0"/>
            <a:chExt cx="1912982" cy="171947"/>
          </a:xfrm>
        </p:grpSpPr>
        <p:sp>
          <p:nvSpPr>
            <p:cNvPr id="31" name="Freeform 3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2" name="TextBox 3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3" name="TextBox 3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B6CE6"/>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Freeform 11"/>
          <p:cNvSpPr/>
          <p:nvPr/>
        </p:nvSpPr>
        <p:spPr>
          <a:xfrm rot="-5400000">
            <a:off x="3514158" y="6910528"/>
            <a:ext cx="1016705" cy="428287"/>
          </a:xfrm>
          <a:custGeom>
            <a:avLst/>
            <a:gdLst/>
            <a:ahLst/>
            <a:cxnLst/>
            <a:rect l="l" t="t" r="r" b="b"/>
            <a:pathLst>
              <a:path w="1016705" h="428287">
                <a:moveTo>
                  <a:pt x="0" y="0"/>
                </a:moveTo>
                <a:lnTo>
                  <a:pt x="1016704" y="0"/>
                </a:lnTo>
                <a:lnTo>
                  <a:pt x="1016704" y="428287"/>
                </a:lnTo>
                <a:lnTo>
                  <a:pt x="0" y="4282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3" name="TextBox 13"/>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4" name="TextBox 14"/>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5" name="TextBox 15"/>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6" name="TextBox 16"/>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7" name="TextBox 17"/>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8" name="TextBox 18"/>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9" name="TextBox 19"/>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20" name="TextBox 20"/>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sp>
        <p:nvSpPr>
          <p:cNvPr id="21" name="TextBox 21"/>
          <p:cNvSpPr txBox="1"/>
          <p:nvPr/>
        </p:nvSpPr>
        <p:spPr>
          <a:xfrm>
            <a:off x="10295389" y="3442828"/>
            <a:ext cx="7117578" cy="467728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a:solidFill>
                  <a:srgbClr val="000000"/>
                </a:solidFill>
                <a:latin typeface="Code Pro"/>
                <a:ea typeface="Code Pro"/>
                <a:cs typeface="Code Pro"/>
                <a:sym typeface="Code Pro"/>
              </a:rPr>
              <a:t>    key = my_list[i]</a:t>
            </a:r>
          </a:p>
          <a:p>
            <a:pPr algn="l">
              <a:lnSpc>
                <a:spcPts val="3121"/>
              </a:lnSpc>
            </a:pPr>
            <a:r>
              <a:rPr lang="en-US" sz="2229">
                <a:solidFill>
                  <a:srgbClr val="000000"/>
                </a:solidFill>
                <a:latin typeface="Code Pro"/>
                <a:ea typeface="Code Pro"/>
                <a:cs typeface="Code Pro"/>
                <a:sym typeface="Code Pro"/>
              </a:rPr>
              <a:t>    j = i - 1</a:t>
            </a:r>
          </a:p>
          <a:p>
            <a:pPr algn="l">
              <a:lnSpc>
                <a:spcPts val="3121"/>
              </a:lnSpc>
            </a:pPr>
            <a:r>
              <a:rPr lang="en-US" sz="2229">
                <a:solidFill>
                  <a:srgbClr val="000000"/>
                </a:solidFill>
                <a:latin typeface="Code Pro"/>
                <a:ea typeface="Code Pro"/>
                <a:cs typeface="Code Pro"/>
                <a:sym typeface="Code Pro"/>
              </a:rPr>
              <a:t>    while j &gt;= 0 and key &lt; my_list[j]:</a:t>
            </a:r>
          </a:p>
          <a:p>
            <a:pPr algn="l">
              <a:lnSpc>
                <a:spcPts val="3121"/>
              </a:lnSpc>
            </a:pPr>
            <a:r>
              <a:rPr lang="en-US" sz="2229">
                <a:solidFill>
                  <a:srgbClr val="000000"/>
                </a:solidFill>
                <a:latin typeface="Code Pro"/>
                <a:ea typeface="Code Pro"/>
                <a:cs typeface="Code Pro"/>
                <a:sym typeface="Code Pro"/>
              </a:rPr>
              <a:t>        my_list[j + 1] = my_list[j]</a:t>
            </a:r>
          </a:p>
          <a:p>
            <a:pPr algn="l">
              <a:lnSpc>
                <a:spcPts val="3121"/>
              </a:lnSpc>
            </a:pPr>
            <a:r>
              <a:rPr lang="en-US" sz="2229">
                <a:solidFill>
                  <a:srgbClr val="000000"/>
                </a:solidFill>
                <a:latin typeface="Code Pro"/>
                <a:ea typeface="Code Pro"/>
                <a:cs typeface="Code Pro"/>
                <a:sym typeface="Code Pro"/>
              </a:rPr>
              <a:t>        j -= 1</a:t>
            </a:r>
          </a:p>
          <a:p>
            <a:pPr algn="l">
              <a:lnSpc>
                <a:spcPts val="3121"/>
              </a:lnSpc>
            </a:pPr>
            <a:r>
              <a:rPr lang="en-US" sz="2229" b="1">
                <a:solidFill>
                  <a:srgbClr val="642EC7"/>
                </a:solidFill>
                <a:latin typeface="Code Pro Bold"/>
                <a:ea typeface="Code Pro Bold"/>
                <a:cs typeface="Code Pro Bold"/>
                <a:sym typeface="Code Pro Bold"/>
              </a:rPr>
              <a:t>    my_list[j + 1] = key</a:t>
            </a:r>
          </a:p>
          <a:p>
            <a:pPr algn="l">
              <a:lnSpc>
                <a:spcPts val="3121"/>
              </a:lnSpc>
            </a:pPr>
            <a:endParaRPr lang="en-US" sz="2229" b="1">
              <a:solidFill>
                <a:srgbClr val="642EC7"/>
              </a:solidFill>
              <a:latin typeface="Code Pro Bold"/>
              <a:ea typeface="Code Pro Bold"/>
              <a:cs typeface="Code Pro Bold"/>
              <a:sym typeface="Code Pro Bold"/>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22" name="Freeform 22"/>
          <p:cNvSpPr/>
          <p:nvPr/>
        </p:nvSpPr>
        <p:spPr>
          <a:xfrm rot="-5400000">
            <a:off x="-209042" y="6826121"/>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TextBox 23"/>
          <p:cNvSpPr txBox="1"/>
          <p:nvPr/>
        </p:nvSpPr>
        <p:spPr>
          <a:xfrm>
            <a:off x="85167" y="7605767"/>
            <a:ext cx="262778"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j</a:t>
            </a:r>
          </a:p>
        </p:txBody>
      </p:sp>
      <p:sp>
        <p:nvSpPr>
          <p:cNvPr id="24" name="TextBox 24"/>
          <p:cNvSpPr txBox="1"/>
          <p:nvPr/>
        </p:nvSpPr>
        <p:spPr>
          <a:xfrm>
            <a:off x="3562682" y="7690174"/>
            <a:ext cx="754146"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key</a:t>
            </a:r>
          </a:p>
        </p:txBody>
      </p:sp>
      <p:sp>
        <p:nvSpPr>
          <p:cNvPr id="25" name="TextBox 25"/>
          <p:cNvSpPr txBox="1"/>
          <p:nvPr/>
        </p:nvSpPr>
        <p:spPr>
          <a:xfrm>
            <a:off x="387946" y="8556949"/>
            <a:ext cx="3543852"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key = 2</a:t>
            </a:r>
          </a:p>
        </p:txBody>
      </p:sp>
      <p:grpSp>
        <p:nvGrpSpPr>
          <p:cNvPr id="26" name="Group 26"/>
          <p:cNvGrpSpPr/>
          <p:nvPr/>
        </p:nvGrpSpPr>
        <p:grpSpPr>
          <a:xfrm>
            <a:off x="9963438" y="9525000"/>
            <a:ext cx="7722891" cy="694165"/>
            <a:chOff x="0" y="0"/>
            <a:chExt cx="1912982" cy="171947"/>
          </a:xfrm>
        </p:grpSpPr>
        <p:sp>
          <p:nvSpPr>
            <p:cNvPr id="27" name="Freeform 2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8" name="TextBox 2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9" name="TextBox 2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30" name="Group 30"/>
          <p:cNvGrpSpPr/>
          <p:nvPr/>
        </p:nvGrpSpPr>
        <p:grpSpPr>
          <a:xfrm>
            <a:off x="764470" y="9525000"/>
            <a:ext cx="7722891" cy="694165"/>
            <a:chOff x="0" y="0"/>
            <a:chExt cx="1912982" cy="171947"/>
          </a:xfrm>
        </p:grpSpPr>
        <p:sp>
          <p:nvSpPr>
            <p:cNvPr id="31" name="Freeform 3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2" name="TextBox 3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3" name="TextBox 3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1135659" y="132157"/>
            <a:ext cx="5887855"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23.3 Insertion Sort</a:t>
            </a:r>
          </a:p>
        </p:txBody>
      </p:sp>
      <p:sp>
        <p:nvSpPr>
          <p:cNvPr id="12" name="TextBox 12"/>
          <p:cNvSpPr txBox="1"/>
          <p:nvPr/>
        </p:nvSpPr>
        <p:spPr>
          <a:xfrm>
            <a:off x="387946" y="1236641"/>
            <a:ext cx="17321016"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Insertion Sort is a simple sorting algorithm that builds the final sorted array one item at a time, iterating through each element and placing it in its correct position relative to the already sorted elements.</a:t>
            </a:r>
          </a:p>
        </p:txBody>
      </p:sp>
      <p:sp>
        <p:nvSpPr>
          <p:cNvPr id="13" name="TextBox 13"/>
          <p:cNvSpPr txBox="1"/>
          <p:nvPr/>
        </p:nvSpPr>
        <p:spPr>
          <a:xfrm>
            <a:off x="677302" y="3751487"/>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4" name="TextBox 14"/>
          <p:cNvSpPr txBox="1"/>
          <p:nvPr/>
        </p:nvSpPr>
        <p:spPr>
          <a:xfrm>
            <a:off x="11356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0</a:t>
            </a:r>
          </a:p>
        </p:txBody>
      </p:sp>
      <p:sp>
        <p:nvSpPr>
          <p:cNvPr id="15" name="TextBox 15"/>
          <p:cNvSpPr txBox="1"/>
          <p:nvPr/>
        </p:nvSpPr>
        <p:spPr>
          <a:xfrm>
            <a:off x="2461004"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1</a:t>
            </a:r>
          </a:p>
        </p:txBody>
      </p:sp>
      <p:sp>
        <p:nvSpPr>
          <p:cNvPr id="16" name="TextBox 16"/>
          <p:cNvSpPr txBox="1"/>
          <p:nvPr/>
        </p:nvSpPr>
        <p:spPr>
          <a:xfrm>
            <a:off x="3834040"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2</a:t>
            </a:r>
          </a:p>
        </p:txBody>
      </p:sp>
      <p:sp>
        <p:nvSpPr>
          <p:cNvPr id="17" name="TextBox 17"/>
          <p:cNvSpPr txBox="1"/>
          <p:nvPr/>
        </p:nvSpPr>
        <p:spPr>
          <a:xfrm>
            <a:off x="515938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3</a:t>
            </a:r>
          </a:p>
        </p:txBody>
      </p:sp>
      <p:sp>
        <p:nvSpPr>
          <p:cNvPr id="18" name="TextBox 18"/>
          <p:cNvSpPr txBox="1"/>
          <p:nvPr/>
        </p:nvSpPr>
        <p:spPr>
          <a:xfrm>
            <a:off x="6532215"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4</a:t>
            </a:r>
          </a:p>
        </p:txBody>
      </p:sp>
      <p:sp>
        <p:nvSpPr>
          <p:cNvPr id="19" name="TextBox 19"/>
          <p:cNvSpPr txBox="1"/>
          <p:nvPr/>
        </p:nvSpPr>
        <p:spPr>
          <a:xfrm>
            <a:off x="7857559" y="4629150"/>
            <a:ext cx="258406"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5</a:t>
            </a:r>
          </a:p>
        </p:txBody>
      </p:sp>
      <p:sp>
        <p:nvSpPr>
          <p:cNvPr id="20" name="TextBox 20"/>
          <p:cNvSpPr txBox="1"/>
          <p:nvPr/>
        </p:nvSpPr>
        <p:spPr>
          <a:xfrm>
            <a:off x="10295389" y="3442828"/>
            <a:ext cx="7117578" cy="467728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[3,5,2,8,9,1]</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for i in range(1, len(my_list)):</a:t>
            </a:r>
          </a:p>
          <a:p>
            <a:pPr algn="l">
              <a:lnSpc>
                <a:spcPts val="3121"/>
              </a:lnSpc>
            </a:pPr>
            <a:r>
              <a:rPr lang="en-US" sz="2229">
                <a:solidFill>
                  <a:srgbClr val="000000"/>
                </a:solidFill>
                <a:latin typeface="Code Pro"/>
                <a:ea typeface="Code Pro"/>
                <a:cs typeface="Code Pro"/>
                <a:sym typeface="Code Pro"/>
              </a:rPr>
              <a:t>    key = my_list[i]</a:t>
            </a:r>
          </a:p>
          <a:p>
            <a:pPr algn="l">
              <a:lnSpc>
                <a:spcPts val="3121"/>
              </a:lnSpc>
            </a:pPr>
            <a:r>
              <a:rPr lang="en-US" sz="2229">
                <a:solidFill>
                  <a:srgbClr val="000000"/>
                </a:solidFill>
                <a:latin typeface="Code Pro"/>
                <a:ea typeface="Code Pro"/>
                <a:cs typeface="Code Pro"/>
                <a:sym typeface="Code Pro"/>
              </a:rPr>
              <a:t>    j = i - 1</a:t>
            </a:r>
          </a:p>
          <a:p>
            <a:pPr algn="l">
              <a:lnSpc>
                <a:spcPts val="3121"/>
              </a:lnSpc>
            </a:pPr>
            <a:r>
              <a:rPr lang="en-US" sz="2229">
                <a:solidFill>
                  <a:srgbClr val="000000"/>
                </a:solidFill>
                <a:latin typeface="Code Pro"/>
                <a:ea typeface="Code Pro"/>
                <a:cs typeface="Code Pro"/>
                <a:sym typeface="Code Pro"/>
              </a:rPr>
              <a:t>    while j &gt;= 0 and key &lt; my_list[j]:</a:t>
            </a:r>
          </a:p>
          <a:p>
            <a:pPr algn="l">
              <a:lnSpc>
                <a:spcPts val="3121"/>
              </a:lnSpc>
            </a:pPr>
            <a:r>
              <a:rPr lang="en-US" sz="2229">
                <a:solidFill>
                  <a:srgbClr val="000000"/>
                </a:solidFill>
                <a:latin typeface="Code Pro"/>
                <a:ea typeface="Code Pro"/>
                <a:cs typeface="Code Pro"/>
                <a:sym typeface="Code Pro"/>
              </a:rPr>
              <a:t>        my_list[j + 1] = my_list[j]</a:t>
            </a:r>
          </a:p>
          <a:p>
            <a:pPr algn="l">
              <a:lnSpc>
                <a:spcPts val="3121"/>
              </a:lnSpc>
            </a:pPr>
            <a:r>
              <a:rPr lang="en-US" sz="2229">
                <a:solidFill>
                  <a:srgbClr val="000000"/>
                </a:solidFill>
                <a:latin typeface="Code Pro"/>
                <a:ea typeface="Code Pro"/>
                <a:cs typeface="Code Pro"/>
                <a:sym typeface="Code Pro"/>
              </a:rPr>
              <a:t>        j -= 1</a:t>
            </a:r>
          </a:p>
          <a:p>
            <a:pPr algn="l">
              <a:lnSpc>
                <a:spcPts val="3121"/>
              </a:lnSpc>
            </a:pPr>
            <a:r>
              <a:rPr lang="en-US" sz="2229">
                <a:solidFill>
                  <a:srgbClr val="000000"/>
                </a:solidFill>
                <a:latin typeface="Code Pro"/>
                <a:ea typeface="Code Pro"/>
                <a:cs typeface="Code Pro"/>
                <a:sym typeface="Code Pro"/>
              </a:rPr>
              <a:t>    my_list[j + 1] = key</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21" name="TextBox 21"/>
          <p:cNvSpPr txBox="1"/>
          <p:nvPr/>
        </p:nvSpPr>
        <p:spPr>
          <a:xfrm>
            <a:off x="2333940" y="7283069"/>
            <a:ext cx="5382848" cy="10477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Sorted list after the end of the algorithm ... </a:t>
            </a:r>
          </a:p>
        </p:txBody>
      </p:sp>
      <p:grpSp>
        <p:nvGrpSpPr>
          <p:cNvPr id="22" name="Group 22"/>
          <p:cNvGrpSpPr/>
          <p:nvPr/>
        </p:nvGrpSpPr>
        <p:grpSpPr>
          <a:xfrm>
            <a:off x="9963438" y="9525000"/>
            <a:ext cx="7722891" cy="694165"/>
            <a:chOff x="0" y="0"/>
            <a:chExt cx="1912982" cy="171947"/>
          </a:xfrm>
        </p:grpSpPr>
        <p:sp>
          <p:nvSpPr>
            <p:cNvPr id="23" name="Freeform 2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4" name="TextBox 2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6" name="Group 26"/>
          <p:cNvGrpSpPr/>
          <p:nvPr/>
        </p:nvGrpSpPr>
        <p:grpSpPr>
          <a:xfrm>
            <a:off x="764470" y="9525000"/>
            <a:ext cx="7722891" cy="694165"/>
            <a:chOff x="0" y="0"/>
            <a:chExt cx="1912982" cy="171947"/>
          </a:xfrm>
        </p:grpSpPr>
        <p:sp>
          <p:nvSpPr>
            <p:cNvPr id="27" name="Freeform 2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8" name="TextBox 2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9" name="TextBox 2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246002" y="1252492"/>
            <a:ext cx="17557602"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Bubble Sort is a simple sorting algorithm that repeatedly steps through the list, compares adjacent elements, and swaps them if they are in the wrong order. The pass through the list is repeated until the list is sorted.</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TextBox 6"/>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23.4 Bubble Sort</a:t>
            </a:r>
          </a:p>
        </p:txBody>
      </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10237554" y="3442833"/>
            <a:ext cx="7117578" cy="5458107"/>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[45,32,78,12,99]</a:t>
            </a:r>
          </a:p>
          <a:p>
            <a:pPr algn="l">
              <a:lnSpc>
                <a:spcPts val="3121"/>
              </a:lnSpc>
            </a:pPr>
            <a:r>
              <a:rPr lang="en-US" sz="2229">
                <a:solidFill>
                  <a:srgbClr val="000000"/>
                </a:solidFill>
                <a:latin typeface="Code Pro"/>
                <a:ea typeface="Code Pro"/>
                <a:cs typeface="Code Pro"/>
                <a:sym typeface="Code Pro"/>
              </a:rPr>
              <a:t>n = len(my_list)</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b="1">
                <a:solidFill>
                  <a:srgbClr val="642EC7"/>
                </a:solidFill>
                <a:latin typeface="Code Pro Bold"/>
                <a:ea typeface="Code Pro Bold"/>
                <a:cs typeface="Code Pro Bold"/>
                <a:sym typeface="Code Pro Bold"/>
              </a:rPr>
              <a:t>for</a:t>
            </a:r>
            <a:r>
              <a:rPr lang="en-US" sz="2229">
                <a:solidFill>
                  <a:srgbClr val="000000"/>
                </a:solidFill>
                <a:latin typeface="Code Pro"/>
                <a:ea typeface="Code Pro"/>
                <a:cs typeface="Code Pro"/>
                <a:sym typeface="Code Pro"/>
              </a:rPr>
              <a:t> i in </a:t>
            </a:r>
            <a:r>
              <a:rPr lang="en-US" sz="2229" b="1">
                <a:solidFill>
                  <a:srgbClr val="642EC7"/>
                </a:solidFill>
                <a:latin typeface="Code Pro Bold"/>
                <a:ea typeface="Code Pro Bold"/>
                <a:cs typeface="Code Pro Bold"/>
                <a:sym typeface="Code Pro Bold"/>
              </a:rPr>
              <a:t>range</a:t>
            </a:r>
            <a:r>
              <a:rPr lang="en-US" sz="2229">
                <a:solidFill>
                  <a:srgbClr val="000000"/>
                </a:solidFill>
                <a:latin typeface="Code Pro"/>
                <a:ea typeface="Code Pro"/>
                <a:cs typeface="Code Pro"/>
                <a:sym typeface="Code Pro"/>
              </a:rPr>
              <a:t>(n):</a:t>
            </a:r>
          </a:p>
          <a:p>
            <a:pPr algn="l">
              <a:lnSpc>
                <a:spcPts val="3121"/>
              </a:lnSpc>
            </a:pPr>
            <a:r>
              <a:rPr lang="en-US" sz="2229">
                <a:solidFill>
                  <a:srgbClr val="000000"/>
                </a:solidFill>
                <a:latin typeface="Code Pro"/>
                <a:ea typeface="Code Pro"/>
                <a:cs typeface="Code Pro"/>
                <a:sym typeface="Code Pro"/>
              </a:rPr>
              <a:t>    swapped = False</a:t>
            </a:r>
          </a:p>
          <a:p>
            <a:pPr algn="l">
              <a:lnSpc>
                <a:spcPts val="3121"/>
              </a:lnSpc>
            </a:pPr>
            <a:r>
              <a:rPr lang="en-US" sz="2229">
                <a:solidFill>
                  <a:srgbClr val="000000"/>
                </a:solidFill>
                <a:latin typeface="Code Pro"/>
                <a:ea typeface="Code Pro"/>
                <a:cs typeface="Code Pro"/>
                <a:sym typeface="Code Pro"/>
              </a:rPr>
              <a:t>    </a:t>
            </a:r>
            <a:r>
              <a:rPr lang="en-US" sz="2229" b="1">
                <a:solidFill>
                  <a:srgbClr val="642EC7"/>
                </a:solidFill>
                <a:latin typeface="Code Pro Bold"/>
                <a:ea typeface="Code Pro Bold"/>
                <a:cs typeface="Code Pro Bold"/>
                <a:sym typeface="Code Pro Bold"/>
              </a:rPr>
              <a:t>for</a:t>
            </a:r>
            <a:r>
              <a:rPr lang="en-US" sz="2229">
                <a:solidFill>
                  <a:srgbClr val="000000"/>
                </a:solidFill>
                <a:latin typeface="Code Pro"/>
                <a:ea typeface="Code Pro"/>
                <a:cs typeface="Code Pro"/>
                <a:sym typeface="Code Pro"/>
              </a:rPr>
              <a:t> j in </a:t>
            </a:r>
            <a:r>
              <a:rPr lang="en-US" sz="2229" b="1">
                <a:solidFill>
                  <a:srgbClr val="642EC7"/>
                </a:solidFill>
                <a:latin typeface="Code Pro Bold"/>
                <a:ea typeface="Code Pro Bold"/>
                <a:cs typeface="Code Pro Bold"/>
                <a:sym typeface="Code Pro Bold"/>
              </a:rPr>
              <a:t>range</a:t>
            </a:r>
            <a:r>
              <a:rPr lang="en-US" sz="2229">
                <a:solidFill>
                  <a:srgbClr val="000000"/>
                </a:solidFill>
                <a:latin typeface="Code Pro"/>
                <a:ea typeface="Code Pro"/>
                <a:cs typeface="Code Pro"/>
                <a:sym typeface="Code Pro"/>
              </a:rPr>
              <a:t>(0, n-i-1):</a:t>
            </a:r>
          </a:p>
          <a:p>
            <a:pPr algn="l">
              <a:lnSpc>
                <a:spcPts val="3121"/>
              </a:lnSpc>
            </a:pPr>
            <a:r>
              <a:rPr lang="en-US" sz="2229">
                <a:solidFill>
                  <a:srgbClr val="000000"/>
                </a:solidFill>
                <a:latin typeface="Code Pro"/>
                <a:ea typeface="Code Pro"/>
                <a:cs typeface="Code Pro"/>
                <a:sym typeface="Code Pro"/>
              </a:rPr>
              <a:t>        </a:t>
            </a:r>
            <a:r>
              <a:rPr lang="en-US" sz="2229" b="1">
                <a:solidFill>
                  <a:srgbClr val="642EC7"/>
                </a:solidFill>
                <a:latin typeface="Code Pro Bold"/>
                <a:ea typeface="Code Pro Bold"/>
                <a:cs typeface="Code Pro Bold"/>
                <a:sym typeface="Code Pro Bold"/>
              </a:rPr>
              <a:t>if</a:t>
            </a:r>
            <a:r>
              <a:rPr lang="en-US" sz="2229">
                <a:solidFill>
                  <a:srgbClr val="000000"/>
                </a:solidFill>
                <a:latin typeface="Code Pro"/>
                <a:ea typeface="Code Pro"/>
                <a:cs typeface="Code Pro"/>
                <a:sym typeface="Code Pro"/>
              </a:rPr>
              <a:t> my_list[j] &gt; my_list[j+1]:</a:t>
            </a:r>
          </a:p>
          <a:p>
            <a:pPr algn="l">
              <a:lnSpc>
                <a:spcPts val="3121"/>
              </a:lnSpc>
            </a:pPr>
            <a:r>
              <a:rPr lang="en-US" sz="2229">
                <a:solidFill>
                  <a:srgbClr val="000000"/>
                </a:solidFill>
                <a:latin typeface="Code Pro"/>
                <a:ea typeface="Code Pro"/>
                <a:cs typeface="Code Pro"/>
                <a:sym typeface="Code Pro"/>
              </a:rPr>
              <a:t>            my_list[j], my_list[j+1] = my_list[j+1], my_list[j]</a:t>
            </a:r>
          </a:p>
          <a:p>
            <a:pPr algn="l">
              <a:lnSpc>
                <a:spcPts val="3121"/>
              </a:lnSpc>
            </a:pPr>
            <a:r>
              <a:rPr lang="en-US" sz="2229">
                <a:solidFill>
                  <a:srgbClr val="000000"/>
                </a:solidFill>
                <a:latin typeface="Code Pro"/>
                <a:ea typeface="Code Pro"/>
                <a:cs typeface="Code Pro"/>
                <a:sym typeface="Code Pro"/>
              </a:rPr>
              <a:t>            swapped = </a:t>
            </a:r>
            <a:r>
              <a:rPr lang="en-US" sz="2229" b="1">
                <a:solidFill>
                  <a:srgbClr val="FF1495"/>
                </a:solidFill>
                <a:latin typeface="Code Pro Bold"/>
                <a:ea typeface="Code Pro Bold"/>
                <a:cs typeface="Code Pro Bold"/>
                <a:sym typeface="Code Pro Bold"/>
              </a:rPr>
              <a:t>True</a:t>
            </a:r>
          </a:p>
          <a:p>
            <a:pPr algn="l">
              <a:lnSpc>
                <a:spcPts val="3121"/>
              </a:lnSpc>
            </a:pPr>
            <a:r>
              <a:rPr lang="en-US" sz="2229">
                <a:solidFill>
                  <a:srgbClr val="000000"/>
                </a:solidFill>
                <a:latin typeface="Code Pro"/>
                <a:ea typeface="Code Pro"/>
                <a:cs typeface="Code Pro"/>
                <a:sym typeface="Code Pro"/>
              </a:rPr>
              <a:t>    </a:t>
            </a:r>
            <a:r>
              <a:rPr lang="en-US" sz="2229" b="1">
                <a:solidFill>
                  <a:srgbClr val="642EC7"/>
                </a:solidFill>
                <a:latin typeface="Code Pro Bold"/>
                <a:ea typeface="Code Pro Bold"/>
                <a:cs typeface="Code Pro Bold"/>
                <a:sym typeface="Code Pro Bold"/>
              </a:rPr>
              <a:t>if</a:t>
            </a:r>
            <a:r>
              <a:rPr lang="en-US" sz="2229">
                <a:solidFill>
                  <a:srgbClr val="000000"/>
                </a:solidFill>
                <a:latin typeface="Code Pro"/>
                <a:ea typeface="Code Pro"/>
                <a:cs typeface="Code Pro"/>
                <a:sym typeface="Code Pro"/>
              </a:rPr>
              <a:t> not swapped:</a:t>
            </a:r>
          </a:p>
          <a:p>
            <a:pPr algn="l">
              <a:lnSpc>
                <a:spcPts val="3121"/>
              </a:lnSpc>
            </a:pPr>
            <a:r>
              <a:rPr lang="en-US" sz="2229">
                <a:solidFill>
                  <a:srgbClr val="000000"/>
                </a:solidFill>
                <a:latin typeface="Code Pro"/>
                <a:ea typeface="Code Pro"/>
                <a:cs typeface="Code Pro"/>
                <a:sym typeface="Code Pro"/>
              </a:rPr>
              <a:t>        break</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graphicFrame>
        <p:nvGraphicFramePr>
          <p:cNvPr id="12" name="Table 12"/>
          <p:cNvGraphicFramePr>
            <a:graphicFrameLocks noGrp="1"/>
          </p:cNvGraphicFramePr>
          <p:nvPr/>
        </p:nvGraphicFramePr>
        <p:xfrm>
          <a:off x="837498" y="4051041"/>
          <a:ext cx="2437491" cy="4040015"/>
        </p:xfrm>
        <a:graphic>
          <a:graphicData uri="http://schemas.openxmlformats.org/drawingml/2006/table">
            <a:tbl>
              <a:tblPr/>
              <a:tblGrid>
                <a:gridCol w="1109844">
                  <a:extLst>
                    <a:ext uri="{9D8B030D-6E8A-4147-A177-3AD203B41FA5}">
                      <a16:colId xmlns:a16="http://schemas.microsoft.com/office/drawing/2014/main" val="20000"/>
                    </a:ext>
                  </a:extLst>
                </a:gridCol>
              </a:tblGrid>
              <a:tr h="808003">
                <a:tc>
                  <a:txBody>
                    <a:bodyPr/>
                    <a:lstStyle/>
                    <a:p>
                      <a:pPr algn="ctr">
                        <a:lnSpc>
                          <a:spcPts val="2373"/>
                        </a:lnSpc>
                        <a:defRPr/>
                      </a:pPr>
                      <a:r>
                        <a:rPr lang="en-US" sz="1695" b="1">
                          <a:solidFill>
                            <a:srgbClr val="000000"/>
                          </a:solidFill>
                          <a:latin typeface="Open Sans Bold"/>
                          <a:ea typeface="Open Sans Bold"/>
                          <a:cs typeface="Open Sans Bold"/>
                          <a:sym typeface="Open Sans Bold"/>
                        </a:rPr>
                        <a:t>45</a:t>
                      </a:r>
                      <a:endParaRPr lang="en-US" sz="1100"/>
                    </a:p>
                  </a:txBody>
                  <a:tcPr marL="179418" marR="179418" marT="179418" marB="1794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808003">
                <a:tc>
                  <a:txBody>
                    <a:bodyPr/>
                    <a:lstStyle/>
                    <a:p>
                      <a:pPr algn="ctr">
                        <a:lnSpc>
                          <a:spcPts val="2373"/>
                        </a:lnSpc>
                        <a:defRPr/>
                      </a:pPr>
                      <a:r>
                        <a:rPr lang="en-US" sz="1695" b="1">
                          <a:solidFill>
                            <a:srgbClr val="000000"/>
                          </a:solidFill>
                          <a:latin typeface="Open Sans Bold"/>
                          <a:ea typeface="Open Sans Bold"/>
                          <a:cs typeface="Open Sans Bold"/>
                          <a:sym typeface="Open Sans Bold"/>
                        </a:rPr>
                        <a:t>32</a:t>
                      </a:r>
                      <a:endParaRPr lang="en-US" sz="1100"/>
                    </a:p>
                  </a:txBody>
                  <a:tcPr marL="179418" marR="179418" marT="179418" marB="1794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808003">
                <a:tc>
                  <a:txBody>
                    <a:bodyPr/>
                    <a:lstStyle/>
                    <a:p>
                      <a:pPr algn="ctr">
                        <a:lnSpc>
                          <a:spcPts val="2373"/>
                        </a:lnSpc>
                        <a:defRPr/>
                      </a:pPr>
                      <a:r>
                        <a:rPr lang="en-US" sz="1695" b="1">
                          <a:solidFill>
                            <a:srgbClr val="000000"/>
                          </a:solidFill>
                          <a:latin typeface="Open Sans Bold"/>
                          <a:ea typeface="Open Sans Bold"/>
                          <a:cs typeface="Open Sans Bold"/>
                          <a:sym typeface="Open Sans Bold"/>
                        </a:rPr>
                        <a:t>78</a:t>
                      </a:r>
                      <a:endParaRPr lang="en-US" sz="1100"/>
                    </a:p>
                  </a:txBody>
                  <a:tcPr marL="179418" marR="179418" marT="179418" marB="1794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808003">
                <a:tc>
                  <a:txBody>
                    <a:bodyPr/>
                    <a:lstStyle/>
                    <a:p>
                      <a:pPr algn="ctr">
                        <a:lnSpc>
                          <a:spcPts val="2373"/>
                        </a:lnSpc>
                        <a:defRPr/>
                      </a:pPr>
                      <a:r>
                        <a:rPr lang="en-US" sz="1695" b="1">
                          <a:solidFill>
                            <a:srgbClr val="000000"/>
                          </a:solidFill>
                          <a:latin typeface="Open Sans Bold"/>
                          <a:ea typeface="Open Sans Bold"/>
                          <a:cs typeface="Open Sans Bold"/>
                          <a:sym typeface="Open Sans Bold"/>
                        </a:rPr>
                        <a:t>12</a:t>
                      </a:r>
                      <a:endParaRPr lang="en-US" sz="1100"/>
                    </a:p>
                  </a:txBody>
                  <a:tcPr marL="179418" marR="179418" marT="179418" marB="1794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808003">
                <a:tc>
                  <a:txBody>
                    <a:bodyPr/>
                    <a:lstStyle/>
                    <a:p>
                      <a:pPr algn="ctr">
                        <a:lnSpc>
                          <a:spcPts val="2373"/>
                        </a:lnSpc>
                        <a:defRPr/>
                      </a:pPr>
                      <a:r>
                        <a:rPr lang="en-US" sz="1695" b="1">
                          <a:solidFill>
                            <a:srgbClr val="000000"/>
                          </a:solidFill>
                          <a:latin typeface="Open Sans Bold"/>
                          <a:ea typeface="Open Sans Bold"/>
                          <a:cs typeface="Open Sans Bold"/>
                          <a:sym typeface="Open Sans Bold"/>
                        </a:rPr>
                        <a:t>99</a:t>
                      </a:r>
                      <a:endParaRPr lang="en-US" sz="1100"/>
                    </a:p>
                  </a:txBody>
                  <a:tcPr marL="179418" marR="179418" marT="179418" marB="1794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aphicFrame>
        <p:nvGraphicFramePr>
          <p:cNvPr id="13" name="Table 13"/>
          <p:cNvGraphicFramePr>
            <a:graphicFrameLocks noGrp="1"/>
          </p:cNvGraphicFramePr>
          <p:nvPr/>
        </p:nvGraphicFramePr>
        <p:xfrm>
          <a:off x="6436760" y="4051041"/>
          <a:ext cx="2437491" cy="4040015"/>
        </p:xfrm>
        <a:graphic>
          <a:graphicData uri="http://schemas.openxmlformats.org/drawingml/2006/table">
            <a:tbl>
              <a:tblPr/>
              <a:tblGrid>
                <a:gridCol w="1109844">
                  <a:extLst>
                    <a:ext uri="{9D8B030D-6E8A-4147-A177-3AD203B41FA5}">
                      <a16:colId xmlns:a16="http://schemas.microsoft.com/office/drawing/2014/main" val="20000"/>
                    </a:ext>
                  </a:extLst>
                </a:gridCol>
              </a:tblGrid>
              <a:tr h="808003">
                <a:tc>
                  <a:txBody>
                    <a:bodyPr/>
                    <a:lstStyle/>
                    <a:p>
                      <a:pPr algn="ctr">
                        <a:lnSpc>
                          <a:spcPts val="2373"/>
                        </a:lnSpc>
                        <a:defRPr/>
                      </a:pPr>
                      <a:r>
                        <a:rPr lang="en-US" sz="1695" b="1">
                          <a:solidFill>
                            <a:srgbClr val="000000"/>
                          </a:solidFill>
                          <a:latin typeface="Open Sans Bold"/>
                          <a:ea typeface="Open Sans Bold"/>
                          <a:cs typeface="Open Sans Bold"/>
                          <a:sym typeface="Open Sans Bold"/>
                        </a:rPr>
                        <a:t>12</a:t>
                      </a:r>
                      <a:endParaRPr lang="en-US" sz="1100"/>
                    </a:p>
                  </a:txBody>
                  <a:tcPr marL="179418" marR="179418" marT="179418" marB="1794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808003">
                <a:tc>
                  <a:txBody>
                    <a:bodyPr/>
                    <a:lstStyle/>
                    <a:p>
                      <a:pPr algn="ctr">
                        <a:lnSpc>
                          <a:spcPts val="2373"/>
                        </a:lnSpc>
                        <a:defRPr/>
                      </a:pPr>
                      <a:r>
                        <a:rPr lang="en-US" sz="1695" b="1">
                          <a:solidFill>
                            <a:srgbClr val="000000"/>
                          </a:solidFill>
                          <a:latin typeface="Open Sans Bold"/>
                          <a:ea typeface="Open Sans Bold"/>
                          <a:cs typeface="Open Sans Bold"/>
                          <a:sym typeface="Open Sans Bold"/>
                        </a:rPr>
                        <a:t>32</a:t>
                      </a:r>
                      <a:endParaRPr lang="en-US" sz="1100"/>
                    </a:p>
                  </a:txBody>
                  <a:tcPr marL="179418" marR="179418" marT="179418" marB="1794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808003">
                <a:tc>
                  <a:txBody>
                    <a:bodyPr/>
                    <a:lstStyle/>
                    <a:p>
                      <a:pPr algn="ctr">
                        <a:lnSpc>
                          <a:spcPts val="2373"/>
                        </a:lnSpc>
                        <a:defRPr/>
                      </a:pPr>
                      <a:r>
                        <a:rPr lang="en-US" sz="1695" b="1">
                          <a:solidFill>
                            <a:srgbClr val="000000"/>
                          </a:solidFill>
                          <a:latin typeface="Open Sans Bold"/>
                          <a:ea typeface="Open Sans Bold"/>
                          <a:cs typeface="Open Sans Bold"/>
                          <a:sym typeface="Open Sans Bold"/>
                        </a:rPr>
                        <a:t>45</a:t>
                      </a:r>
                      <a:endParaRPr lang="en-US" sz="1100"/>
                    </a:p>
                  </a:txBody>
                  <a:tcPr marL="179418" marR="179418" marT="179418" marB="1794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808003">
                <a:tc>
                  <a:txBody>
                    <a:bodyPr/>
                    <a:lstStyle/>
                    <a:p>
                      <a:pPr algn="ctr">
                        <a:lnSpc>
                          <a:spcPts val="2373"/>
                        </a:lnSpc>
                        <a:defRPr/>
                      </a:pPr>
                      <a:r>
                        <a:rPr lang="en-US" sz="1695" b="1">
                          <a:solidFill>
                            <a:srgbClr val="000000"/>
                          </a:solidFill>
                          <a:latin typeface="Open Sans Bold"/>
                          <a:ea typeface="Open Sans Bold"/>
                          <a:cs typeface="Open Sans Bold"/>
                          <a:sym typeface="Open Sans Bold"/>
                        </a:rPr>
                        <a:t>78</a:t>
                      </a:r>
                      <a:endParaRPr lang="en-US" sz="1100"/>
                    </a:p>
                  </a:txBody>
                  <a:tcPr marL="179418" marR="179418" marT="179418" marB="1794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808003">
                <a:tc>
                  <a:txBody>
                    <a:bodyPr/>
                    <a:lstStyle/>
                    <a:p>
                      <a:pPr algn="ctr">
                        <a:lnSpc>
                          <a:spcPts val="2373"/>
                        </a:lnSpc>
                        <a:defRPr/>
                      </a:pPr>
                      <a:r>
                        <a:rPr lang="en-US" sz="1695" b="1">
                          <a:solidFill>
                            <a:srgbClr val="000000"/>
                          </a:solidFill>
                          <a:latin typeface="Open Sans Bold"/>
                          <a:ea typeface="Open Sans Bold"/>
                          <a:cs typeface="Open Sans Bold"/>
                          <a:sym typeface="Open Sans Bold"/>
                        </a:rPr>
                        <a:t>99</a:t>
                      </a:r>
                      <a:endParaRPr lang="en-US" sz="1100"/>
                    </a:p>
                  </a:txBody>
                  <a:tcPr marL="179418" marR="179418" marT="179418" marB="179418"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14" name="Group 14"/>
          <p:cNvGrpSpPr/>
          <p:nvPr/>
        </p:nvGrpSpPr>
        <p:grpSpPr>
          <a:xfrm>
            <a:off x="3931358" y="5296710"/>
            <a:ext cx="2097952" cy="2097952"/>
            <a:chOff x="0" y="0"/>
            <a:chExt cx="812800" cy="812800"/>
          </a:xfrm>
        </p:grpSpPr>
        <p:sp>
          <p:nvSpPr>
            <p:cNvPr id="15" name="Freeform 15"/>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16" name="TextBox 16"/>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4003297" y="5838764"/>
            <a:ext cx="1588122" cy="880494"/>
          </a:xfrm>
          <a:prstGeom prst="rect">
            <a:avLst/>
          </a:prstGeom>
        </p:spPr>
        <p:txBody>
          <a:bodyPr lIns="0" tIns="0" rIns="0" bIns="0" rtlCol="0" anchor="t">
            <a:spAutoFit/>
          </a:bodyPr>
          <a:lstStyle/>
          <a:p>
            <a:pPr algn="ctr">
              <a:lnSpc>
                <a:spcPts val="3542"/>
              </a:lnSpc>
            </a:pPr>
            <a:r>
              <a:rPr lang="en-US" sz="1967" b="1">
                <a:solidFill>
                  <a:srgbClr val="FAFAFA"/>
                </a:solidFill>
                <a:latin typeface="Poppins Bold"/>
                <a:ea typeface="Poppins Bold"/>
                <a:cs typeface="Poppins Bold"/>
                <a:sym typeface="Poppins Bold"/>
              </a:rPr>
              <a:t>After bubble sort</a:t>
            </a:r>
          </a:p>
        </p:txBody>
      </p:sp>
      <p:grpSp>
        <p:nvGrpSpPr>
          <p:cNvPr id="18" name="Group 18"/>
          <p:cNvGrpSpPr/>
          <p:nvPr/>
        </p:nvGrpSpPr>
        <p:grpSpPr>
          <a:xfrm>
            <a:off x="9963438" y="9525000"/>
            <a:ext cx="7722891" cy="694165"/>
            <a:chOff x="0" y="0"/>
            <a:chExt cx="1912982" cy="171947"/>
          </a:xfrm>
        </p:grpSpPr>
        <p:sp>
          <p:nvSpPr>
            <p:cNvPr id="19" name="Freeform 1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0" name="TextBox 2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2" name="Group 22"/>
          <p:cNvGrpSpPr/>
          <p:nvPr/>
        </p:nvGrpSpPr>
        <p:grpSpPr>
          <a:xfrm>
            <a:off x="764470" y="9525000"/>
            <a:ext cx="7722891" cy="694165"/>
            <a:chOff x="0" y="0"/>
            <a:chExt cx="1912982" cy="171947"/>
          </a:xfrm>
        </p:grpSpPr>
        <p:sp>
          <p:nvSpPr>
            <p:cNvPr id="23" name="Freeform 23"/>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4" name="TextBox 24"/>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246002" y="1252492"/>
            <a:ext cx="17557602"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Bubble Sort is a simple sorting algorithm that repeatedly steps through the list, compares adjacent elements, and swaps them if they are in the wrong order. The pass through the list is repeated until the list is sorted.</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TextBox 6"/>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23.4 Bubble Sort</a:t>
            </a:r>
          </a:p>
        </p:txBody>
      </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graphicFrame>
        <p:nvGraphicFramePr>
          <p:cNvPr id="11" name="Table 11"/>
          <p:cNvGraphicFramePr>
            <a:graphicFrameLocks noGrp="1"/>
          </p:cNvGraphicFramePr>
          <p:nvPr/>
        </p:nvGraphicFramePr>
        <p:xfrm>
          <a:off x="388208" y="4603335"/>
          <a:ext cx="290014" cy="3539540"/>
        </p:xfrm>
        <a:graphic>
          <a:graphicData uri="http://schemas.openxmlformats.org/drawingml/2006/table">
            <a:tbl>
              <a:tblPr/>
              <a:tblGrid>
                <a:gridCol w="290014">
                  <a:extLst>
                    <a:ext uri="{9D8B030D-6E8A-4147-A177-3AD203B41FA5}">
                      <a16:colId xmlns:a16="http://schemas.microsoft.com/office/drawing/2014/main" val="20000"/>
                    </a:ext>
                  </a:extLst>
                </a:gridCol>
              </a:tblGrid>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45</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32</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78</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12</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99</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12" name="Group 12"/>
          <p:cNvGrpSpPr/>
          <p:nvPr/>
        </p:nvGrpSpPr>
        <p:grpSpPr>
          <a:xfrm>
            <a:off x="1183257" y="5946128"/>
            <a:ext cx="1111632" cy="1111632"/>
            <a:chOff x="0" y="0"/>
            <a:chExt cx="812800" cy="812800"/>
          </a:xfrm>
        </p:grpSpPr>
        <p:sp>
          <p:nvSpPr>
            <p:cNvPr id="13" name="Freeform 13"/>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14" name="TextBox 14"/>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sp>
        <p:nvSpPr>
          <p:cNvPr id="15" name="TextBox 15"/>
          <p:cNvSpPr txBox="1"/>
          <p:nvPr/>
        </p:nvSpPr>
        <p:spPr>
          <a:xfrm>
            <a:off x="1221374" y="6227801"/>
            <a:ext cx="841491" cy="472086"/>
          </a:xfrm>
          <a:prstGeom prst="rect">
            <a:avLst/>
          </a:prstGeom>
        </p:spPr>
        <p:txBody>
          <a:bodyPr lIns="0" tIns="0" rIns="0" bIns="0" rtlCol="0" anchor="t">
            <a:spAutoFit/>
          </a:bodyPr>
          <a:lstStyle/>
          <a:p>
            <a:pPr algn="ctr">
              <a:lnSpc>
                <a:spcPts val="1876"/>
              </a:lnSpc>
            </a:pPr>
            <a:r>
              <a:rPr lang="en-US" sz="1042" b="1">
                <a:solidFill>
                  <a:srgbClr val="FAFAFA"/>
                </a:solidFill>
                <a:latin typeface="Poppins Bold"/>
                <a:ea typeface="Poppins Bold"/>
                <a:cs typeface="Poppins Bold"/>
                <a:sym typeface="Poppins Bold"/>
              </a:rPr>
              <a:t>45 &gt; 32,</a:t>
            </a:r>
          </a:p>
          <a:p>
            <a:pPr algn="ctr">
              <a:lnSpc>
                <a:spcPts val="1876"/>
              </a:lnSpc>
            </a:pPr>
            <a:r>
              <a:rPr lang="en-US" sz="1042" b="1">
                <a:solidFill>
                  <a:srgbClr val="FAFAFA"/>
                </a:solidFill>
                <a:latin typeface="Poppins Bold"/>
                <a:ea typeface="Poppins Bold"/>
                <a:cs typeface="Poppins Bold"/>
                <a:sym typeface="Poppins Bold"/>
              </a:rPr>
              <a:t>Swap</a:t>
            </a:r>
          </a:p>
        </p:txBody>
      </p:sp>
      <p:graphicFrame>
        <p:nvGraphicFramePr>
          <p:cNvPr id="16" name="Table 16"/>
          <p:cNvGraphicFramePr>
            <a:graphicFrameLocks noGrp="1"/>
          </p:cNvGraphicFramePr>
          <p:nvPr/>
        </p:nvGraphicFramePr>
        <p:xfrm>
          <a:off x="2325570" y="4603335"/>
          <a:ext cx="290014" cy="3539540"/>
        </p:xfrm>
        <a:graphic>
          <a:graphicData uri="http://schemas.openxmlformats.org/drawingml/2006/table">
            <a:tbl>
              <a:tblPr/>
              <a:tblGrid>
                <a:gridCol w="290014">
                  <a:extLst>
                    <a:ext uri="{9D8B030D-6E8A-4147-A177-3AD203B41FA5}">
                      <a16:colId xmlns:a16="http://schemas.microsoft.com/office/drawing/2014/main" val="20000"/>
                    </a:ext>
                  </a:extLst>
                </a:gridCol>
              </a:tblGrid>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32</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45</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78</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12</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99</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17" name="Group 17"/>
          <p:cNvGrpSpPr/>
          <p:nvPr/>
        </p:nvGrpSpPr>
        <p:grpSpPr>
          <a:xfrm>
            <a:off x="3166434" y="5946128"/>
            <a:ext cx="1111632" cy="1111632"/>
            <a:chOff x="0" y="0"/>
            <a:chExt cx="812800" cy="812800"/>
          </a:xfrm>
        </p:grpSpPr>
        <p:sp>
          <p:nvSpPr>
            <p:cNvPr id="18" name="Freeform 1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19" name="TextBox 19"/>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3204552" y="6227801"/>
            <a:ext cx="841491" cy="472086"/>
          </a:xfrm>
          <a:prstGeom prst="rect">
            <a:avLst/>
          </a:prstGeom>
        </p:spPr>
        <p:txBody>
          <a:bodyPr lIns="0" tIns="0" rIns="0" bIns="0" rtlCol="0" anchor="t">
            <a:spAutoFit/>
          </a:bodyPr>
          <a:lstStyle/>
          <a:p>
            <a:pPr algn="ctr">
              <a:lnSpc>
                <a:spcPts val="1876"/>
              </a:lnSpc>
            </a:pPr>
            <a:r>
              <a:rPr lang="en-US" sz="1042" b="1">
                <a:solidFill>
                  <a:srgbClr val="FAFAFA"/>
                </a:solidFill>
                <a:latin typeface="Poppins Bold"/>
                <a:ea typeface="Poppins Bold"/>
                <a:cs typeface="Poppins Bold"/>
                <a:sym typeface="Poppins Bold"/>
              </a:rPr>
              <a:t>45 &lt; 78,</a:t>
            </a:r>
          </a:p>
          <a:p>
            <a:pPr algn="ctr">
              <a:lnSpc>
                <a:spcPts val="1876"/>
              </a:lnSpc>
            </a:pPr>
            <a:r>
              <a:rPr lang="en-US" sz="1042" b="1">
                <a:solidFill>
                  <a:srgbClr val="FAFAFA"/>
                </a:solidFill>
                <a:latin typeface="Poppins Bold"/>
                <a:ea typeface="Poppins Bold"/>
                <a:cs typeface="Poppins Bold"/>
                <a:sym typeface="Poppins Bold"/>
              </a:rPr>
              <a:t>No Swap</a:t>
            </a:r>
          </a:p>
        </p:txBody>
      </p:sp>
      <p:graphicFrame>
        <p:nvGraphicFramePr>
          <p:cNvPr id="21" name="Table 21"/>
          <p:cNvGraphicFramePr>
            <a:graphicFrameLocks noGrp="1"/>
          </p:cNvGraphicFramePr>
          <p:nvPr/>
        </p:nvGraphicFramePr>
        <p:xfrm>
          <a:off x="4450065" y="4603335"/>
          <a:ext cx="290014" cy="3539540"/>
        </p:xfrm>
        <a:graphic>
          <a:graphicData uri="http://schemas.openxmlformats.org/drawingml/2006/table">
            <a:tbl>
              <a:tblPr/>
              <a:tblGrid>
                <a:gridCol w="290014">
                  <a:extLst>
                    <a:ext uri="{9D8B030D-6E8A-4147-A177-3AD203B41FA5}">
                      <a16:colId xmlns:a16="http://schemas.microsoft.com/office/drawing/2014/main" val="20000"/>
                    </a:ext>
                  </a:extLst>
                </a:gridCol>
              </a:tblGrid>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32</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45</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78</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12</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99</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pSp>
        <p:nvGrpSpPr>
          <p:cNvPr id="22" name="Group 22"/>
          <p:cNvGrpSpPr/>
          <p:nvPr/>
        </p:nvGrpSpPr>
        <p:grpSpPr>
          <a:xfrm>
            <a:off x="5322854" y="5946128"/>
            <a:ext cx="1111632" cy="1111632"/>
            <a:chOff x="0" y="0"/>
            <a:chExt cx="812800" cy="812800"/>
          </a:xfrm>
        </p:grpSpPr>
        <p:sp>
          <p:nvSpPr>
            <p:cNvPr id="23" name="Freeform 23"/>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24" name="TextBox 24"/>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5360972" y="6227801"/>
            <a:ext cx="841491" cy="472086"/>
          </a:xfrm>
          <a:prstGeom prst="rect">
            <a:avLst/>
          </a:prstGeom>
        </p:spPr>
        <p:txBody>
          <a:bodyPr lIns="0" tIns="0" rIns="0" bIns="0" rtlCol="0" anchor="t">
            <a:spAutoFit/>
          </a:bodyPr>
          <a:lstStyle/>
          <a:p>
            <a:pPr algn="ctr">
              <a:lnSpc>
                <a:spcPts val="1876"/>
              </a:lnSpc>
            </a:pPr>
            <a:r>
              <a:rPr lang="en-US" sz="1042" b="1">
                <a:solidFill>
                  <a:srgbClr val="FAFAFA"/>
                </a:solidFill>
                <a:latin typeface="Poppins Bold"/>
                <a:ea typeface="Poppins Bold"/>
                <a:cs typeface="Poppins Bold"/>
                <a:sym typeface="Poppins Bold"/>
              </a:rPr>
              <a:t> 78 &gt; 12,</a:t>
            </a:r>
          </a:p>
          <a:p>
            <a:pPr algn="ctr">
              <a:lnSpc>
                <a:spcPts val="1876"/>
              </a:lnSpc>
            </a:pPr>
            <a:r>
              <a:rPr lang="en-US" sz="1042" b="1">
                <a:solidFill>
                  <a:srgbClr val="FAFAFA"/>
                </a:solidFill>
                <a:latin typeface="Poppins Bold"/>
                <a:ea typeface="Poppins Bold"/>
                <a:cs typeface="Poppins Bold"/>
                <a:sym typeface="Poppins Bold"/>
              </a:rPr>
              <a:t> Swap</a:t>
            </a:r>
          </a:p>
        </p:txBody>
      </p:sp>
      <p:graphicFrame>
        <p:nvGraphicFramePr>
          <p:cNvPr id="26" name="Table 26"/>
          <p:cNvGraphicFramePr>
            <a:graphicFrameLocks noGrp="1"/>
          </p:cNvGraphicFramePr>
          <p:nvPr/>
        </p:nvGraphicFramePr>
        <p:xfrm>
          <a:off x="6566793" y="4603335"/>
          <a:ext cx="290014" cy="3539540"/>
        </p:xfrm>
        <a:graphic>
          <a:graphicData uri="http://schemas.openxmlformats.org/drawingml/2006/table">
            <a:tbl>
              <a:tblPr/>
              <a:tblGrid>
                <a:gridCol w="290014">
                  <a:extLst>
                    <a:ext uri="{9D8B030D-6E8A-4147-A177-3AD203B41FA5}">
                      <a16:colId xmlns:a16="http://schemas.microsoft.com/office/drawing/2014/main" val="20000"/>
                    </a:ext>
                  </a:extLst>
                </a:gridCol>
              </a:tblGrid>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32</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45</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12</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78</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99</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bl>
          </a:graphicData>
        </a:graphic>
      </p:graphicFrame>
      <p:grpSp>
        <p:nvGrpSpPr>
          <p:cNvPr id="27" name="Group 27"/>
          <p:cNvGrpSpPr/>
          <p:nvPr/>
        </p:nvGrpSpPr>
        <p:grpSpPr>
          <a:xfrm>
            <a:off x="7470202" y="5946128"/>
            <a:ext cx="1111632" cy="1111632"/>
            <a:chOff x="0" y="0"/>
            <a:chExt cx="812800" cy="812800"/>
          </a:xfrm>
        </p:grpSpPr>
        <p:sp>
          <p:nvSpPr>
            <p:cNvPr id="28" name="Freeform 2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5DB1BC"/>
            </a:solidFill>
          </p:spPr>
          <p:txBody>
            <a:bodyPr/>
            <a:lstStyle/>
            <a:p>
              <a:endParaRPr lang="en-PH"/>
            </a:p>
          </p:txBody>
        </p:sp>
        <p:sp>
          <p:nvSpPr>
            <p:cNvPr id="29" name="TextBox 29"/>
            <p:cNvSpPr txBox="1"/>
            <p:nvPr/>
          </p:nvSpPr>
          <p:spPr>
            <a:xfrm>
              <a:off x="0" y="174625"/>
              <a:ext cx="711200" cy="434975"/>
            </a:xfrm>
            <a:prstGeom prst="rect">
              <a:avLst/>
            </a:prstGeom>
          </p:spPr>
          <p:txBody>
            <a:bodyPr lIns="50800" tIns="50800" rIns="50800" bIns="50800" rtlCol="0" anchor="ctr"/>
            <a:lstStyle/>
            <a:p>
              <a:pPr algn="ctr">
                <a:lnSpc>
                  <a:spcPts val="2595"/>
                </a:lnSpc>
              </a:pPr>
              <a:endParaRPr/>
            </a:p>
          </p:txBody>
        </p:sp>
      </p:grpSp>
      <p:sp>
        <p:nvSpPr>
          <p:cNvPr id="30" name="TextBox 30"/>
          <p:cNvSpPr txBox="1"/>
          <p:nvPr/>
        </p:nvSpPr>
        <p:spPr>
          <a:xfrm>
            <a:off x="7508320" y="6227801"/>
            <a:ext cx="841491" cy="472086"/>
          </a:xfrm>
          <a:prstGeom prst="rect">
            <a:avLst/>
          </a:prstGeom>
        </p:spPr>
        <p:txBody>
          <a:bodyPr lIns="0" tIns="0" rIns="0" bIns="0" rtlCol="0" anchor="t">
            <a:spAutoFit/>
          </a:bodyPr>
          <a:lstStyle/>
          <a:p>
            <a:pPr algn="ctr">
              <a:lnSpc>
                <a:spcPts val="1876"/>
              </a:lnSpc>
            </a:pPr>
            <a:r>
              <a:rPr lang="en-US" sz="1042" b="1">
                <a:solidFill>
                  <a:srgbClr val="FAFAFA"/>
                </a:solidFill>
                <a:latin typeface="Poppins Bold"/>
                <a:ea typeface="Poppins Bold"/>
                <a:cs typeface="Poppins Bold"/>
                <a:sym typeface="Poppins Bold"/>
              </a:rPr>
              <a:t> 78 &lt; 99,</a:t>
            </a:r>
          </a:p>
          <a:p>
            <a:pPr algn="ctr">
              <a:lnSpc>
                <a:spcPts val="1876"/>
              </a:lnSpc>
            </a:pPr>
            <a:r>
              <a:rPr lang="en-US" sz="1042" b="1">
                <a:solidFill>
                  <a:srgbClr val="FAFAFA"/>
                </a:solidFill>
                <a:latin typeface="Poppins Bold"/>
                <a:ea typeface="Poppins Bold"/>
                <a:cs typeface="Poppins Bold"/>
                <a:sym typeface="Poppins Bold"/>
              </a:rPr>
              <a:t> No Swap</a:t>
            </a:r>
          </a:p>
        </p:txBody>
      </p:sp>
      <p:graphicFrame>
        <p:nvGraphicFramePr>
          <p:cNvPr id="31" name="Table 31"/>
          <p:cNvGraphicFramePr>
            <a:graphicFrameLocks noGrp="1"/>
          </p:cNvGraphicFramePr>
          <p:nvPr/>
        </p:nvGraphicFramePr>
        <p:xfrm>
          <a:off x="8714141" y="4603335"/>
          <a:ext cx="290014" cy="3539540"/>
        </p:xfrm>
        <a:graphic>
          <a:graphicData uri="http://schemas.openxmlformats.org/drawingml/2006/table">
            <a:tbl>
              <a:tblPr/>
              <a:tblGrid>
                <a:gridCol w="290014">
                  <a:extLst>
                    <a:ext uri="{9D8B030D-6E8A-4147-A177-3AD203B41FA5}">
                      <a16:colId xmlns:a16="http://schemas.microsoft.com/office/drawing/2014/main" val="20000"/>
                    </a:ext>
                  </a:extLst>
                </a:gridCol>
              </a:tblGrid>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32</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45</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12</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78</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442406">
                <a:tc>
                  <a:txBody>
                    <a:bodyPr/>
                    <a:lstStyle/>
                    <a:p>
                      <a:pPr algn="ctr">
                        <a:lnSpc>
                          <a:spcPts val="1750"/>
                        </a:lnSpc>
                        <a:defRPr/>
                      </a:pPr>
                      <a:r>
                        <a:rPr lang="en-US" sz="1250" b="1">
                          <a:solidFill>
                            <a:srgbClr val="000000"/>
                          </a:solidFill>
                          <a:latin typeface="Open Sans Bold"/>
                          <a:ea typeface="Open Sans Bold"/>
                          <a:cs typeface="Open Sans Bold"/>
                          <a:sym typeface="Open Sans Bold"/>
                        </a:rPr>
                        <a:t>99</a:t>
                      </a:r>
                      <a:endParaRPr lang="en-US" sz="1100"/>
                    </a:p>
                  </a:txBody>
                  <a:tcPr marL="132307" marR="132307" marT="132307" marB="132307"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bl>
          </a:graphicData>
        </a:graphic>
      </p:graphicFrame>
      <p:grpSp>
        <p:nvGrpSpPr>
          <p:cNvPr id="32" name="Group 32"/>
          <p:cNvGrpSpPr/>
          <p:nvPr/>
        </p:nvGrpSpPr>
        <p:grpSpPr>
          <a:xfrm>
            <a:off x="10504939" y="5435345"/>
            <a:ext cx="6754361" cy="2352940"/>
            <a:chOff x="0" y="0"/>
            <a:chExt cx="1778926" cy="619704"/>
          </a:xfrm>
        </p:grpSpPr>
        <p:sp>
          <p:nvSpPr>
            <p:cNvPr id="33" name="Freeform 33"/>
            <p:cNvSpPr/>
            <p:nvPr/>
          </p:nvSpPr>
          <p:spPr>
            <a:xfrm>
              <a:off x="0" y="0"/>
              <a:ext cx="1778926" cy="619704"/>
            </a:xfrm>
            <a:custGeom>
              <a:avLst/>
              <a:gdLst/>
              <a:ahLst/>
              <a:cxnLst/>
              <a:rect l="l" t="t" r="r" b="b"/>
              <a:pathLst>
                <a:path w="1778926" h="619704">
                  <a:moveTo>
                    <a:pt x="0" y="0"/>
                  </a:moveTo>
                  <a:lnTo>
                    <a:pt x="1778926" y="0"/>
                  </a:lnTo>
                  <a:lnTo>
                    <a:pt x="1778926" y="619704"/>
                  </a:lnTo>
                  <a:lnTo>
                    <a:pt x="0" y="619704"/>
                  </a:lnTo>
                  <a:close/>
                </a:path>
              </a:pathLst>
            </a:custGeom>
            <a:solidFill>
              <a:srgbClr val="FDEDAB"/>
            </a:solidFill>
          </p:spPr>
          <p:txBody>
            <a:bodyPr/>
            <a:lstStyle/>
            <a:p>
              <a:endParaRPr lang="en-PH"/>
            </a:p>
          </p:txBody>
        </p:sp>
        <p:sp>
          <p:nvSpPr>
            <p:cNvPr id="34" name="TextBox 34"/>
            <p:cNvSpPr txBox="1"/>
            <p:nvPr/>
          </p:nvSpPr>
          <p:spPr>
            <a:xfrm>
              <a:off x="0" y="-28575"/>
              <a:ext cx="1778926" cy="648279"/>
            </a:xfrm>
            <a:prstGeom prst="rect">
              <a:avLst/>
            </a:prstGeom>
          </p:spPr>
          <p:txBody>
            <a:bodyPr lIns="50800" tIns="50800" rIns="50800" bIns="50800" rtlCol="0" anchor="ctr"/>
            <a:lstStyle/>
            <a:p>
              <a:pPr algn="ctr">
                <a:lnSpc>
                  <a:spcPts val="2595"/>
                </a:lnSpc>
              </a:pPr>
              <a:endParaRPr/>
            </a:p>
          </p:txBody>
        </p:sp>
      </p:grpSp>
      <p:sp>
        <p:nvSpPr>
          <p:cNvPr id="35" name="TextBox 35"/>
          <p:cNvSpPr txBox="1"/>
          <p:nvPr/>
        </p:nvSpPr>
        <p:spPr>
          <a:xfrm>
            <a:off x="10237554" y="3442833"/>
            <a:ext cx="7117578" cy="5458107"/>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[45,32,78,12,99]</a:t>
            </a:r>
          </a:p>
          <a:p>
            <a:pPr algn="l">
              <a:lnSpc>
                <a:spcPts val="3121"/>
              </a:lnSpc>
            </a:pPr>
            <a:r>
              <a:rPr lang="en-US" sz="2229">
                <a:solidFill>
                  <a:srgbClr val="000000"/>
                </a:solidFill>
                <a:latin typeface="Code Pro"/>
                <a:ea typeface="Code Pro"/>
                <a:cs typeface="Code Pro"/>
                <a:sym typeface="Code Pro"/>
              </a:rPr>
              <a:t>n = len(my_list)</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b="1">
                <a:solidFill>
                  <a:srgbClr val="642EC7"/>
                </a:solidFill>
                <a:latin typeface="Code Pro Bold"/>
                <a:ea typeface="Code Pro Bold"/>
                <a:cs typeface="Code Pro Bold"/>
                <a:sym typeface="Code Pro Bold"/>
              </a:rPr>
              <a:t>for</a:t>
            </a:r>
            <a:r>
              <a:rPr lang="en-US" sz="2229">
                <a:solidFill>
                  <a:srgbClr val="000000"/>
                </a:solidFill>
                <a:latin typeface="Code Pro"/>
                <a:ea typeface="Code Pro"/>
                <a:cs typeface="Code Pro"/>
                <a:sym typeface="Code Pro"/>
              </a:rPr>
              <a:t> i in </a:t>
            </a:r>
            <a:r>
              <a:rPr lang="en-US" sz="2229" b="1">
                <a:solidFill>
                  <a:srgbClr val="642EC7"/>
                </a:solidFill>
                <a:latin typeface="Code Pro Bold"/>
                <a:ea typeface="Code Pro Bold"/>
                <a:cs typeface="Code Pro Bold"/>
                <a:sym typeface="Code Pro Bold"/>
              </a:rPr>
              <a:t>range</a:t>
            </a:r>
            <a:r>
              <a:rPr lang="en-US" sz="2229">
                <a:solidFill>
                  <a:srgbClr val="000000"/>
                </a:solidFill>
                <a:latin typeface="Code Pro"/>
                <a:ea typeface="Code Pro"/>
                <a:cs typeface="Code Pro"/>
                <a:sym typeface="Code Pro"/>
              </a:rPr>
              <a:t>(n):</a:t>
            </a:r>
          </a:p>
          <a:p>
            <a:pPr algn="l">
              <a:lnSpc>
                <a:spcPts val="3121"/>
              </a:lnSpc>
            </a:pPr>
            <a:r>
              <a:rPr lang="en-US" sz="2229">
                <a:solidFill>
                  <a:srgbClr val="000000"/>
                </a:solidFill>
                <a:latin typeface="Code Pro"/>
                <a:ea typeface="Code Pro"/>
                <a:cs typeface="Code Pro"/>
                <a:sym typeface="Code Pro"/>
              </a:rPr>
              <a:t>    swapped = False</a:t>
            </a:r>
          </a:p>
          <a:p>
            <a:pPr algn="l">
              <a:lnSpc>
                <a:spcPts val="3121"/>
              </a:lnSpc>
            </a:pPr>
            <a:r>
              <a:rPr lang="en-US" sz="2229">
                <a:solidFill>
                  <a:srgbClr val="000000"/>
                </a:solidFill>
                <a:latin typeface="Code Pro"/>
                <a:ea typeface="Code Pro"/>
                <a:cs typeface="Code Pro"/>
                <a:sym typeface="Code Pro"/>
              </a:rPr>
              <a:t>    </a:t>
            </a:r>
            <a:r>
              <a:rPr lang="en-US" sz="2229" b="1">
                <a:solidFill>
                  <a:srgbClr val="642EC7"/>
                </a:solidFill>
                <a:latin typeface="Code Pro Bold"/>
                <a:ea typeface="Code Pro Bold"/>
                <a:cs typeface="Code Pro Bold"/>
                <a:sym typeface="Code Pro Bold"/>
              </a:rPr>
              <a:t>for</a:t>
            </a:r>
            <a:r>
              <a:rPr lang="en-US" sz="2229">
                <a:solidFill>
                  <a:srgbClr val="000000"/>
                </a:solidFill>
                <a:latin typeface="Code Pro"/>
                <a:ea typeface="Code Pro"/>
                <a:cs typeface="Code Pro"/>
                <a:sym typeface="Code Pro"/>
              </a:rPr>
              <a:t> j in </a:t>
            </a:r>
            <a:r>
              <a:rPr lang="en-US" sz="2229" b="1">
                <a:solidFill>
                  <a:srgbClr val="642EC7"/>
                </a:solidFill>
                <a:latin typeface="Code Pro Bold"/>
                <a:ea typeface="Code Pro Bold"/>
                <a:cs typeface="Code Pro Bold"/>
                <a:sym typeface="Code Pro Bold"/>
              </a:rPr>
              <a:t>range</a:t>
            </a:r>
            <a:r>
              <a:rPr lang="en-US" sz="2229">
                <a:solidFill>
                  <a:srgbClr val="000000"/>
                </a:solidFill>
                <a:latin typeface="Code Pro"/>
                <a:ea typeface="Code Pro"/>
                <a:cs typeface="Code Pro"/>
                <a:sym typeface="Code Pro"/>
              </a:rPr>
              <a:t>(0, n-i-1):</a:t>
            </a:r>
          </a:p>
          <a:p>
            <a:pPr algn="l">
              <a:lnSpc>
                <a:spcPts val="3121"/>
              </a:lnSpc>
            </a:pPr>
            <a:r>
              <a:rPr lang="en-US" sz="2229">
                <a:solidFill>
                  <a:srgbClr val="000000"/>
                </a:solidFill>
                <a:latin typeface="Code Pro"/>
                <a:ea typeface="Code Pro"/>
                <a:cs typeface="Code Pro"/>
                <a:sym typeface="Code Pro"/>
              </a:rPr>
              <a:t>        </a:t>
            </a:r>
            <a:r>
              <a:rPr lang="en-US" sz="2229" b="1">
                <a:solidFill>
                  <a:srgbClr val="642EC7"/>
                </a:solidFill>
                <a:latin typeface="Code Pro Bold"/>
                <a:ea typeface="Code Pro Bold"/>
                <a:cs typeface="Code Pro Bold"/>
                <a:sym typeface="Code Pro Bold"/>
              </a:rPr>
              <a:t>if</a:t>
            </a:r>
            <a:r>
              <a:rPr lang="en-US" sz="2229">
                <a:solidFill>
                  <a:srgbClr val="000000"/>
                </a:solidFill>
                <a:latin typeface="Code Pro"/>
                <a:ea typeface="Code Pro"/>
                <a:cs typeface="Code Pro"/>
                <a:sym typeface="Code Pro"/>
              </a:rPr>
              <a:t> my_list[j] &gt; my_list[j+1]:</a:t>
            </a:r>
          </a:p>
          <a:p>
            <a:pPr algn="l">
              <a:lnSpc>
                <a:spcPts val="3121"/>
              </a:lnSpc>
            </a:pPr>
            <a:r>
              <a:rPr lang="en-US" sz="2229">
                <a:solidFill>
                  <a:srgbClr val="000000"/>
                </a:solidFill>
                <a:latin typeface="Code Pro"/>
                <a:ea typeface="Code Pro"/>
                <a:cs typeface="Code Pro"/>
                <a:sym typeface="Code Pro"/>
              </a:rPr>
              <a:t>            my_list[j], my_list[j+1] = my_list[j+1], my_list[j]</a:t>
            </a:r>
          </a:p>
          <a:p>
            <a:pPr algn="l">
              <a:lnSpc>
                <a:spcPts val="3121"/>
              </a:lnSpc>
            </a:pPr>
            <a:r>
              <a:rPr lang="en-US" sz="2229">
                <a:solidFill>
                  <a:srgbClr val="000000"/>
                </a:solidFill>
                <a:latin typeface="Code Pro"/>
                <a:ea typeface="Code Pro"/>
                <a:cs typeface="Code Pro"/>
                <a:sym typeface="Code Pro"/>
              </a:rPr>
              <a:t>            swapped = </a:t>
            </a:r>
            <a:r>
              <a:rPr lang="en-US" sz="2229" b="1">
                <a:solidFill>
                  <a:srgbClr val="FF1495"/>
                </a:solidFill>
                <a:latin typeface="Code Pro Bold"/>
                <a:ea typeface="Code Pro Bold"/>
                <a:cs typeface="Code Pro Bold"/>
                <a:sym typeface="Code Pro Bold"/>
              </a:rPr>
              <a:t>True</a:t>
            </a:r>
          </a:p>
          <a:p>
            <a:pPr algn="l">
              <a:lnSpc>
                <a:spcPts val="3121"/>
              </a:lnSpc>
            </a:pPr>
            <a:r>
              <a:rPr lang="en-US" sz="2229">
                <a:solidFill>
                  <a:srgbClr val="000000"/>
                </a:solidFill>
                <a:latin typeface="Code Pro"/>
                <a:ea typeface="Code Pro"/>
                <a:cs typeface="Code Pro"/>
                <a:sym typeface="Code Pro"/>
              </a:rPr>
              <a:t>    </a:t>
            </a:r>
            <a:r>
              <a:rPr lang="en-US" sz="2229" b="1">
                <a:solidFill>
                  <a:srgbClr val="642EC7"/>
                </a:solidFill>
                <a:latin typeface="Code Pro Bold"/>
                <a:ea typeface="Code Pro Bold"/>
                <a:cs typeface="Code Pro Bold"/>
                <a:sym typeface="Code Pro Bold"/>
              </a:rPr>
              <a:t>if</a:t>
            </a:r>
            <a:r>
              <a:rPr lang="en-US" sz="2229">
                <a:solidFill>
                  <a:srgbClr val="000000"/>
                </a:solidFill>
                <a:latin typeface="Code Pro"/>
                <a:ea typeface="Code Pro"/>
                <a:cs typeface="Code Pro"/>
                <a:sym typeface="Code Pro"/>
              </a:rPr>
              <a:t> not swapped:</a:t>
            </a:r>
          </a:p>
          <a:p>
            <a:pPr algn="l">
              <a:lnSpc>
                <a:spcPts val="3121"/>
              </a:lnSpc>
            </a:pPr>
            <a:r>
              <a:rPr lang="en-US" sz="2229">
                <a:solidFill>
                  <a:srgbClr val="000000"/>
                </a:solidFill>
                <a:latin typeface="Code Pro"/>
                <a:ea typeface="Code Pro"/>
                <a:cs typeface="Code Pro"/>
                <a:sym typeface="Code Pro"/>
              </a:rPr>
              <a:t>        break</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grpSp>
        <p:nvGrpSpPr>
          <p:cNvPr id="36" name="Group 36"/>
          <p:cNvGrpSpPr/>
          <p:nvPr/>
        </p:nvGrpSpPr>
        <p:grpSpPr>
          <a:xfrm>
            <a:off x="9963438" y="9525000"/>
            <a:ext cx="7722891" cy="694165"/>
            <a:chOff x="0" y="0"/>
            <a:chExt cx="1912982" cy="171947"/>
          </a:xfrm>
        </p:grpSpPr>
        <p:sp>
          <p:nvSpPr>
            <p:cNvPr id="37" name="Freeform 3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38" name="TextBox 3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39" name="TextBox 3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40" name="Group 40"/>
          <p:cNvGrpSpPr/>
          <p:nvPr/>
        </p:nvGrpSpPr>
        <p:grpSpPr>
          <a:xfrm>
            <a:off x="764470" y="9525000"/>
            <a:ext cx="7722891" cy="694165"/>
            <a:chOff x="0" y="0"/>
            <a:chExt cx="1912982" cy="171947"/>
          </a:xfrm>
        </p:grpSpPr>
        <p:sp>
          <p:nvSpPr>
            <p:cNvPr id="41" name="Freeform 4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42" name="TextBox 4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 Linear Search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563472" y="3247346"/>
            <a:ext cx="8201769" cy="5896928"/>
            <a:chOff x="0" y="0"/>
            <a:chExt cx="2160137" cy="1553100"/>
          </a:xfrm>
        </p:grpSpPr>
        <p:sp>
          <p:nvSpPr>
            <p:cNvPr id="7" name="Freeform 7"/>
            <p:cNvSpPr/>
            <p:nvPr/>
          </p:nvSpPr>
          <p:spPr>
            <a:xfrm>
              <a:off x="0" y="0"/>
              <a:ext cx="2160137" cy="1553100"/>
            </a:xfrm>
            <a:custGeom>
              <a:avLst/>
              <a:gdLst/>
              <a:ahLst/>
              <a:cxnLst/>
              <a:rect l="l" t="t" r="r" b="b"/>
              <a:pathLst>
                <a:path w="2160137" h="1553100">
                  <a:moveTo>
                    <a:pt x="0" y="0"/>
                  </a:moveTo>
                  <a:lnTo>
                    <a:pt x="2160137" y="0"/>
                  </a:lnTo>
                  <a:lnTo>
                    <a:pt x="2160137" y="1553100"/>
                  </a:lnTo>
                  <a:lnTo>
                    <a:pt x="0" y="1553100"/>
                  </a:lnTo>
                  <a:close/>
                </a:path>
              </a:pathLst>
            </a:custGeom>
            <a:solidFill>
              <a:srgbClr val="F4F2F2"/>
            </a:solidFill>
          </p:spPr>
          <p:txBody>
            <a:bodyPr/>
            <a:lstStyle/>
            <a:p>
              <a:endParaRPr lang="en-PH"/>
            </a:p>
          </p:txBody>
        </p:sp>
        <p:sp>
          <p:nvSpPr>
            <p:cNvPr id="8" name="TextBox 8"/>
            <p:cNvSpPr txBox="1"/>
            <p:nvPr/>
          </p:nvSpPr>
          <p:spPr>
            <a:xfrm>
              <a:off x="0" y="-28575"/>
              <a:ext cx="2160137" cy="1581675"/>
            </a:xfrm>
            <a:prstGeom prst="rect">
              <a:avLst/>
            </a:prstGeom>
          </p:spPr>
          <p:txBody>
            <a:bodyPr lIns="50800" tIns="50800" rIns="50800" bIns="50800" rtlCol="0" anchor="ctr"/>
            <a:lstStyle/>
            <a:p>
              <a:pPr algn="ctr">
                <a:lnSpc>
                  <a:spcPts val="2595"/>
                </a:lnSpc>
              </a:pPr>
              <a:endParaRPr/>
            </a:p>
          </p:txBody>
        </p:sp>
      </p:grpSp>
      <p:graphicFrame>
        <p:nvGraphicFramePr>
          <p:cNvPr id="9" name="Table 9"/>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0" name="TextBox 10"/>
          <p:cNvSpPr txBox="1"/>
          <p:nvPr/>
        </p:nvSpPr>
        <p:spPr>
          <a:xfrm>
            <a:off x="368958" y="1284193"/>
            <a:ext cx="17396283"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Linear search is a simple searching algorithm that sequentially checks each element in a list until a match is found or the entire list has been searched.</a:t>
            </a:r>
          </a:p>
        </p:txBody>
      </p:sp>
      <p:sp>
        <p:nvSpPr>
          <p:cNvPr id="11" name="TextBox 11"/>
          <p:cNvSpPr txBox="1"/>
          <p:nvPr/>
        </p:nvSpPr>
        <p:spPr>
          <a:xfrm>
            <a:off x="9866957" y="3300177"/>
            <a:ext cx="6814764" cy="5679980"/>
          </a:xfrm>
          <a:prstGeom prst="rect">
            <a:avLst/>
          </a:prstGeom>
        </p:spPr>
        <p:txBody>
          <a:bodyPr lIns="0" tIns="0" rIns="0" bIns="0" rtlCol="0" anchor="t">
            <a:spAutoFit/>
          </a:bodyPr>
          <a:lstStyle/>
          <a:p>
            <a:pPr algn="l">
              <a:lnSpc>
                <a:spcPts val="3493"/>
              </a:lnSpc>
            </a:pPr>
            <a:r>
              <a:rPr lang="en-US" sz="2495">
                <a:solidFill>
                  <a:srgbClr val="000000"/>
                </a:solidFill>
                <a:latin typeface="Code Pro"/>
                <a:ea typeface="Code Pro"/>
                <a:cs typeface="Code Pro"/>
                <a:sym typeface="Code Pro"/>
              </a:rPr>
              <a:t>my_list = [3,5,2,8,9,1]</a:t>
            </a:r>
          </a:p>
          <a:p>
            <a:pPr algn="l">
              <a:lnSpc>
                <a:spcPts val="3493"/>
              </a:lnSpc>
            </a:pPr>
            <a:r>
              <a:rPr lang="en-US" sz="2495">
                <a:solidFill>
                  <a:srgbClr val="000000"/>
                </a:solidFill>
                <a:latin typeface="Code Pro"/>
                <a:ea typeface="Code Pro"/>
                <a:cs typeface="Code Pro"/>
                <a:sym typeface="Code Pro"/>
              </a:rPr>
              <a:t>target = 9</a:t>
            </a:r>
          </a:p>
          <a:p>
            <a:pPr algn="l">
              <a:lnSpc>
                <a:spcPts val="3493"/>
              </a:lnSpc>
            </a:pPr>
            <a:r>
              <a:rPr lang="en-US" sz="2495">
                <a:solidFill>
                  <a:srgbClr val="000000"/>
                </a:solidFill>
                <a:latin typeface="Code Pro"/>
                <a:ea typeface="Code Pro"/>
                <a:cs typeface="Code Pro"/>
                <a:sym typeface="Code Pro"/>
              </a:rPr>
              <a:t>Found = </a:t>
            </a:r>
            <a:r>
              <a:rPr lang="en-US" sz="2495" b="1">
                <a:solidFill>
                  <a:srgbClr val="FF1495"/>
                </a:solidFill>
                <a:latin typeface="Code Pro Bold"/>
                <a:ea typeface="Code Pro Bold"/>
                <a:cs typeface="Code Pro Bold"/>
                <a:sym typeface="Code Pro Bold"/>
              </a:rPr>
              <a:t>False</a:t>
            </a:r>
            <a:r>
              <a:rPr lang="en-US" sz="2495">
                <a:solidFill>
                  <a:srgbClr val="000000"/>
                </a:solidFill>
                <a:latin typeface="Code Pro"/>
                <a:ea typeface="Code Pro"/>
                <a:cs typeface="Code Pro"/>
                <a:sym typeface="Code Pro"/>
              </a:rPr>
              <a:t> </a:t>
            </a:r>
          </a:p>
          <a:p>
            <a:pPr algn="l">
              <a:lnSpc>
                <a:spcPts val="3493"/>
              </a:lnSpc>
            </a:pPr>
            <a:endParaRPr lang="en-US" sz="2495">
              <a:solidFill>
                <a:srgbClr val="000000"/>
              </a:solidFill>
              <a:latin typeface="Code Pro"/>
              <a:ea typeface="Code Pro"/>
              <a:cs typeface="Code Pro"/>
              <a:sym typeface="Code Pro"/>
            </a:endParaRPr>
          </a:p>
          <a:p>
            <a:pPr algn="l">
              <a:lnSpc>
                <a:spcPts val="3493"/>
              </a:lnSpc>
            </a:pPr>
            <a:r>
              <a:rPr lang="en-US" sz="2495" b="1">
                <a:solidFill>
                  <a:srgbClr val="642EC7"/>
                </a:solidFill>
                <a:latin typeface="Code Pro Bold"/>
                <a:ea typeface="Code Pro Bold"/>
                <a:cs typeface="Code Pro Bold"/>
                <a:sym typeface="Code Pro Bold"/>
              </a:rPr>
              <a:t>for</a:t>
            </a:r>
            <a:r>
              <a:rPr lang="en-US" sz="2495">
                <a:solidFill>
                  <a:srgbClr val="000000"/>
                </a:solidFill>
                <a:latin typeface="Code Pro"/>
                <a:ea typeface="Code Pro"/>
                <a:cs typeface="Code Pro"/>
                <a:sym typeface="Code Pro"/>
              </a:rPr>
              <a:t> i in </a:t>
            </a:r>
            <a:r>
              <a:rPr lang="en-US" sz="2495" b="1">
                <a:solidFill>
                  <a:srgbClr val="642EC7"/>
                </a:solidFill>
                <a:latin typeface="Code Pro Bold"/>
                <a:ea typeface="Code Pro Bold"/>
                <a:cs typeface="Code Pro Bold"/>
                <a:sym typeface="Code Pro Bold"/>
              </a:rPr>
              <a:t>range</a:t>
            </a:r>
            <a:r>
              <a:rPr lang="en-US" sz="2495">
                <a:solidFill>
                  <a:srgbClr val="000000"/>
                </a:solidFill>
                <a:latin typeface="Code Pro"/>
                <a:ea typeface="Code Pro"/>
                <a:cs typeface="Code Pro"/>
                <a:sym typeface="Code Pro"/>
              </a:rPr>
              <a:t>(len(my_list)): </a:t>
            </a:r>
          </a:p>
          <a:p>
            <a:pPr algn="l">
              <a:lnSpc>
                <a:spcPts val="3493"/>
              </a:lnSpc>
            </a:pPr>
            <a:r>
              <a:rPr lang="en-US" sz="2495">
                <a:solidFill>
                  <a:srgbClr val="000000"/>
                </a:solidFill>
                <a:latin typeface="Code Pro"/>
                <a:ea typeface="Code Pro"/>
                <a:cs typeface="Code Pro"/>
                <a:sym typeface="Code Pro"/>
              </a:rPr>
              <a:t>      if my_list[i] == target:</a:t>
            </a:r>
          </a:p>
          <a:p>
            <a:pPr algn="l">
              <a:lnSpc>
                <a:spcPts val="3493"/>
              </a:lnSpc>
            </a:pPr>
            <a:r>
              <a:rPr lang="en-US" sz="2495">
                <a:solidFill>
                  <a:srgbClr val="000000"/>
                </a:solidFill>
                <a:latin typeface="Code Pro"/>
                <a:ea typeface="Code Pro"/>
                <a:cs typeface="Code Pro"/>
                <a:sym typeface="Code Pro"/>
              </a:rPr>
              <a:t>             Found = </a:t>
            </a:r>
            <a:r>
              <a:rPr lang="en-US" sz="2495" b="1">
                <a:solidFill>
                  <a:srgbClr val="FF1495"/>
                </a:solidFill>
                <a:latin typeface="Code Pro Bold"/>
                <a:ea typeface="Code Pro Bold"/>
                <a:cs typeface="Code Pro Bold"/>
                <a:sym typeface="Code Pro Bold"/>
              </a:rPr>
              <a:t>True</a:t>
            </a:r>
          </a:p>
          <a:p>
            <a:pPr algn="l">
              <a:lnSpc>
                <a:spcPts val="3493"/>
              </a:lnSpc>
            </a:pPr>
            <a:r>
              <a:rPr lang="en-US" sz="2495">
                <a:solidFill>
                  <a:srgbClr val="000000"/>
                </a:solidFill>
                <a:latin typeface="Code Pro"/>
                <a:ea typeface="Code Pro"/>
                <a:cs typeface="Code Pro"/>
                <a:sym typeface="Code Pro"/>
              </a:rPr>
              <a:t>             </a:t>
            </a:r>
            <a:r>
              <a:rPr lang="en-US" sz="2495" b="1">
                <a:solidFill>
                  <a:srgbClr val="642EC7"/>
                </a:solidFill>
                <a:latin typeface="Code Pro Bold"/>
                <a:ea typeface="Code Pro Bold"/>
                <a:cs typeface="Code Pro Bold"/>
                <a:sym typeface="Code Pro Bold"/>
              </a:rPr>
              <a:t>break</a:t>
            </a:r>
          </a:p>
          <a:p>
            <a:pPr algn="l">
              <a:lnSpc>
                <a:spcPts val="3493"/>
              </a:lnSpc>
            </a:pPr>
            <a:endParaRPr lang="en-US" sz="2495" b="1">
              <a:solidFill>
                <a:srgbClr val="642EC7"/>
              </a:solidFill>
              <a:latin typeface="Code Pro Bold"/>
              <a:ea typeface="Code Pro Bold"/>
              <a:cs typeface="Code Pro Bold"/>
              <a:sym typeface="Code Pro Bold"/>
            </a:endParaRPr>
          </a:p>
          <a:p>
            <a:pPr algn="l">
              <a:lnSpc>
                <a:spcPts val="3493"/>
              </a:lnSpc>
            </a:pPr>
            <a:r>
              <a:rPr lang="en-US" sz="2495">
                <a:solidFill>
                  <a:srgbClr val="000000"/>
                </a:solidFill>
                <a:latin typeface="Code Pro"/>
                <a:ea typeface="Code Pro"/>
                <a:cs typeface="Code Pro"/>
                <a:sym typeface="Code Pro"/>
              </a:rPr>
              <a:t>if Found: </a:t>
            </a:r>
          </a:p>
          <a:p>
            <a:pPr algn="l">
              <a:lnSpc>
                <a:spcPts val="3493"/>
              </a:lnSpc>
            </a:pPr>
            <a:r>
              <a:rPr lang="en-US" sz="2495">
                <a:solidFill>
                  <a:srgbClr val="000000"/>
                </a:solidFill>
                <a:latin typeface="Code Pro"/>
                <a:ea typeface="Code Pro"/>
                <a:cs typeface="Code Pro"/>
                <a:sym typeface="Code Pro"/>
              </a:rPr>
              <a:t>     print(“Target found”)</a:t>
            </a:r>
          </a:p>
          <a:p>
            <a:pPr algn="l">
              <a:lnSpc>
                <a:spcPts val="3493"/>
              </a:lnSpc>
            </a:pPr>
            <a:r>
              <a:rPr lang="en-US" sz="2495">
                <a:solidFill>
                  <a:srgbClr val="000000"/>
                </a:solidFill>
                <a:latin typeface="Code Pro"/>
                <a:ea typeface="Code Pro"/>
                <a:cs typeface="Code Pro"/>
                <a:sym typeface="Code Pro"/>
              </a:rPr>
              <a:t>else: </a:t>
            </a:r>
          </a:p>
          <a:p>
            <a:pPr algn="l">
              <a:lnSpc>
                <a:spcPts val="3493"/>
              </a:lnSpc>
            </a:pPr>
            <a:r>
              <a:rPr lang="en-US" sz="2495">
                <a:solidFill>
                  <a:srgbClr val="000000"/>
                </a:solidFill>
                <a:latin typeface="Code Pro"/>
                <a:ea typeface="Code Pro"/>
                <a:cs typeface="Code Pro"/>
                <a:sym typeface="Code Pro"/>
              </a:rPr>
              <a:t>     print(“Target not found”)</a:t>
            </a:r>
          </a:p>
        </p:txBody>
      </p:sp>
      <p:sp>
        <p:nvSpPr>
          <p:cNvPr id="12" name="TextBox 12"/>
          <p:cNvSpPr txBox="1"/>
          <p:nvPr/>
        </p:nvSpPr>
        <p:spPr>
          <a:xfrm>
            <a:off x="677302" y="4635842"/>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3" name="TextBox 13"/>
          <p:cNvSpPr txBox="1"/>
          <p:nvPr/>
        </p:nvSpPr>
        <p:spPr>
          <a:xfrm>
            <a:off x="3054892" y="8466022"/>
            <a:ext cx="3542860"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target = 9</a:t>
            </a:r>
          </a:p>
        </p:txBody>
      </p:sp>
      <p:grpSp>
        <p:nvGrpSpPr>
          <p:cNvPr id="14" name="Group 14"/>
          <p:cNvGrpSpPr/>
          <p:nvPr/>
        </p:nvGrpSpPr>
        <p:grpSpPr>
          <a:xfrm>
            <a:off x="9963438" y="9525000"/>
            <a:ext cx="7722891" cy="694165"/>
            <a:chOff x="0" y="0"/>
            <a:chExt cx="1912982" cy="171947"/>
          </a:xfrm>
        </p:grpSpPr>
        <p:sp>
          <p:nvSpPr>
            <p:cNvPr id="15" name="Freeform 15"/>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6" name="TextBox 16"/>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8" name="Group 18"/>
          <p:cNvGrpSpPr/>
          <p:nvPr/>
        </p:nvGrpSpPr>
        <p:grpSpPr>
          <a:xfrm>
            <a:off x="764470" y="9525000"/>
            <a:ext cx="7722891" cy="694165"/>
            <a:chOff x="0" y="0"/>
            <a:chExt cx="1912982" cy="171947"/>
          </a:xfrm>
        </p:grpSpPr>
        <p:sp>
          <p:nvSpPr>
            <p:cNvPr id="19" name="Freeform 1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0" name="TextBox 2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246002" y="1252492"/>
            <a:ext cx="17557602"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Bubble Sort is a simple sorting algorithm that repeatedly steps through the list, compares adjacent elements, and swaps them if they are in the wrong order. The pass through the list is repeated until the list is sorted.</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TextBox 6"/>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23.4 Bubble Sort</a:t>
            </a:r>
          </a:p>
        </p:txBody>
      </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8"/>
          <p:cNvGrpSpPr/>
          <p:nvPr/>
        </p:nvGrpSpPr>
        <p:grpSpPr>
          <a:xfrm>
            <a:off x="9963438" y="3361372"/>
            <a:ext cx="7665810" cy="5896928"/>
            <a:chOff x="0" y="0"/>
            <a:chExt cx="2018979" cy="1553100"/>
          </a:xfrm>
        </p:grpSpPr>
        <p:sp>
          <p:nvSpPr>
            <p:cNvPr id="9" name="Freeform 9"/>
            <p:cNvSpPr/>
            <p:nvPr/>
          </p:nvSpPr>
          <p:spPr>
            <a:xfrm>
              <a:off x="0" y="0"/>
              <a:ext cx="2018979" cy="1553100"/>
            </a:xfrm>
            <a:custGeom>
              <a:avLst/>
              <a:gdLst/>
              <a:ahLst/>
              <a:cxnLst/>
              <a:rect l="l" t="t" r="r" b="b"/>
              <a:pathLst>
                <a:path w="2018979" h="1553100">
                  <a:moveTo>
                    <a:pt x="0" y="0"/>
                  </a:moveTo>
                  <a:lnTo>
                    <a:pt x="2018979" y="0"/>
                  </a:lnTo>
                  <a:lnTo>
                    <a:pt x="2018979" y="1553100"/>
                  </a:lnTo>
                  <a:lnTo>
                    <a:pt x="0" y="1553100"/>
                  </a:lnTo>
                  <a:close/>
                </a:path>
              </a:pathLst>
            </a:custGeom>
            <a:solidFill>
              <a:srgbClr val="F4F2F2"/>
            </a:solidFill>
          </p:spPr>
          <p:txBody>
            <a:bodyPr/>
            <a:lstStyle/>
            <a:p>
              <a:endParaRPr lang="en-PH"/>
            </a:p>
          </p:txBody>
        </p:sp>
        <p:sp>
          <p:nvSpPr>
            <p:cNvPr id="10" name="TextBox 10"/>
            <p:cNvSpPr txBox="1"/>
            <p:nvPr/>
          </p:nvSpPr>
          <p:spPr>
            <a:xfrm>
              <a:off x="0" y="-28575"/>
              <a:ext cx="2018979" cy="1581675"/>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10184435" y="4663234"/>
            <a:ext cx="7074865" cy="3293205"/>
            <a:chOff x="0" y="0"/>
            <a:chExt cx="1863339" cy="867346"/>
          </a:xfrm>
        </p:grpSpPr>
        <p:sp>
          <p:nvSpPr>
            <p:cNvPr id="12" name="Freeform 12"/>
            <p:cNvSpPr/>
            <p:nvPr/>
          </p:nvSpPr>
          <p:spPr>
            <a:xfrm>
              <a:off x="0" y="0"/>
              <a:ext cx="1863339" cy="867346"/>
            </a:xfrm>
            <a:custGeom>
              <a:avLst/>
              <a:gdLst/>
              <a:ahLst/>
              <a:cxnLst/>
              <a:rect l="l" t="t" r="r" b="b"/>
              <a:pathLst>
                <a:path w="1863339" h="867346">
                  <a:moveTo>
                    <a:pt x="0" y="0"/>
                  </a:moveTo>
                  <a:lnTo>
                    <a:pt x="1863339" y="0"/>
                  </a:lnTo>
                  <a:lnTo>
                    <a:pt x="1863339" y="867346"/>
                  </a:lnTo>
                  <a:lnTo>
                    <a:pt x="0" y="867346"/>
                  </a:lnTo>
                  <a:close/>
                </a:path>
              </a:pathLst>
            </a:custGeom>
            <a:solidFill>
              <a:srgbClr val="FDEDAB"/>
            </a:solidFill>
          </p:spPr>
          <p:txBody>
            <a:bodyPr/>
            <a:lstStyle/>
            <a:p>
              <a:endParaRPr lang="en-PH"/>
            </a:p>
          </p:txBody>
        </p:sp>
        <p:sp>
          <p:nvSpPr>
            <p:cNvPr id="13" name="TextBox 13"/>
            <p:cNvSpPr txBox="1"/>
            <p:nvPr/>
          </p:nvSpPr>
          <p:spPr>
            <a:xfrm>
              <a:off x="0" y="-28575"/>
              <a:ext cx="1863339" cy="895921"/>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95389" y="3442828"/>
            <a:ext cx="7117578" cy="5458339"/>
          </a:xfrm>
          <a:prstGeom prst="rect">
            <a:avLst/>
          </a:prstGeom>
        </p:spPr>
        <p:txBody>
          <a:bodyPr lIns="0" tIns="0" rIns="0" bIns="0" rtlCol="0" anchor="t">
            <a:spAutoFit/>
          </a:bodyPr>
          <a:lstStyle/>
          <a:p>
            <a:pPr algn="l">
              <a:lnSpc>
                <a:spcPts val="3121"/>
              </a:lnSpc>
            </a:pPr>
            <a:r>
              <a:rPr lang="en-US" sz="2229">
                <a:solidFill>
                  <a:srgbClr val="000000"/>
                </a:solidFill>
                <a:latin typeface="Code Pro"/>
                <a:ea typeface="Code Pro"/>
                <a:cs typeface="Code Pro"/>
                <a:sym typeface="Code Pro"/>
              </a:rPr>
              <a:t>my_list = [45,32,78,12,99]</a:t>
            </a:r>
          </a:p>
          <a:p>
            <a:pPr algn="l">
              <a:lnSpc>
                <a:spcPts val="3121"/>
              </a:lnSpc>
            </a:pPr>
            <a:r>
              <a:rPr lang="en-US" sz="2229">
                <a:solidFill>
                  <a:srgbClr val="000000"/>
                </a:solidFill>
                <a:latin typeface="Code Pro"/>
                <a:ea typeface="Code Pro"/>
                <a:cs typeface="Code Pro"/>
                <a:sym typeface="Code Pro"/>
              </a:rPr>
              <a:t>n = len(my_list)</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b="1">
                <a:solidFill>
                  <a:srgbClr val="642EC7"/>
                </a:solidFill>
                <a:latin typeface="Code Pro Bold"/>
                <a:ea typeface="Code Pro Bold"/>
                <a:cs typeface="Code Pro Bold"/>
                <a:sym typeface="Code Pro Bold"/>
              </a:rPr>
              <a:t>for</a:t>
            </a:r>
            <a:r>
              <a:rPr lang="en-US" sz="2229">
                <a:solidFill>
                  <a:srgbClr val="000000"/>
                </a:solidFill>
                <a:latin typeface="Code Pro"/>
                <a:ea typeface="Code Pro"/>
                <a:cs typeface="Code Pro"/>
                <a:sym typeface="Code Pro"/>
              </a:rPr>
              <a:t> i in </a:t>
            </a:r>
            <a:r>
              <a:rPr lang="en-US" sz="2229" b="1">
                <a:solidFill>
                  <a:srgbClr val="642EC7"/>
                </a:solidFill>
                <a:latin typeface="Code Pro Bold"/>
                <a:ea typeface="Code Pro Bold"/>
                <a:cs typeface="Code Pro Bold"/>
                <a:sym typeface="Code Pro Bold"/>
              </a:rPr>
              <a:t>range</a:t>
            </a:r>
            <a:r>
              <a:rPr lang="en-US" sz="2229">
                <a:solidFill>
                  <a:srgbClr val="000000"/>
                </a:solidFill>
                <a:latin typeface="Code Pro"/>
                <a:ea typeface="Code Pro"/>
                <a:cs typeface="Code Pro"/>
                <a:sym typeface="Code Pro"/>
              </a:rPr>
              <a:t>(n):</a:t>
            </a:r>
          </a:p>
          <a:p>
            <a:pPr algn="l">
              <a:lnSpc>
                <a:spcPts val="3121"/>
              </a:lnSpc>
            </a:pPr>
            <a:r>
              <a:rPr lang="en-US" sz="2229">
                <a:solidFill>
                  <a:srgbClr val="000000"/>
                </a:solidFill>
                <a:latin typeface="Code Pro"/>
                <a:ea typeface="Code Pro"/>
                <a:cs typeface="Code Pro"/>
                <a:sym typeface="Code Pro"/>
              </a:rPr>
              <a:t>    swapped = False</a:t>
            </a:r>
          </a:p>
          <a:p>
            <a:pPr algn="l">
              <a:lnSpc>
                <a:spcPts val="3121"/>
              </a:lnSpc>
            </a:pPr>
            <a:r>
              <a:rPr lang="en-US" sz="2229">
                <a:solidFill>
                  <a:srgbClr val="000000"/>
                </a:solidFill>
                <a:latin typeface="Code Pro"/>
                <a:ea typeface="Code Pro"/>
                <a:cs typeface="Code Pro"/>
                <a:sym typeface="Code Pro"/>
              </a:rPr>
              <a:t>    </a:t>
            </a:r>
            <a:r>
              <a:rPr lang="en-US" sz="2229" b="1">
                <a:solidFill>
                  <a:srgbClr val="642EC7"/>
                </a:solidFill>
                <a:latin typeface="Code Pro Bold"/>
                <a:ea typeface="Code Pro Bold"/>
                <a:cs typeface="Code Pro Bold"/>
                <a:sym typeface="Code Pro Bold"/>
              </a:rPr>
              <a:t>for</a:t>
            </a:r>
            <a:r>
              <a:rPr lang="en-US" sz="2229">
                <a:solidFill>
                  <a:srgbClr val="000000"/>
                </a:solidFill>
                <a:latin typeface="Code Pro"/>
                <a:ea typeface="Code Pro"/>
                <a:cs typeface="Code Pro"/>
                <a:sym typeface="Code Pro"/>
              </a:rPr>
              <a:t> j in </a:t>
            </a:r>
            <a:r>
              <a:rPr lang="en-US" sz="2229" b="1">
                <a:solidFill>
                  <a:srgbClr val="642EC7"/>
                </a:solidFill>
                <a:latin typeface="Code Pro Bold"/>
                <a:ea typeface="Code Pro Bold"/>
                <a:cs typeface="Code Pro Bold"/>
                <a:sym typeface="Code Pro Bold"/>
              </a:rPr>
              <a:t>range</a:t>
            </a:r>
            <a:r>
              <a:rPr lang="en-US" sz="2229">
                <a:solidFill>
                  <a:srgbClr val="000000"/>
                </a:solidFill>
                <a:latin typeface="Code Pro"/>
                <a:ea typeface="Code Pro"/>
                <a:cs typeface="Code Pro"/>
                <a:sym typeface="Code Pro"/>
              </a:rPr>
              <a:t>(0, n-i-1):</a:t>
            </a:r>
          </a:p>
          <a:p>
            <a:pPr algn="l">
              <a:lnSpc>
                <a:spcPts val="3121"/>
              </a:lnSpc>
            </a:pPr>
            <a:r>
              <a:rPr lang="en-US" sz="2229">
                <a:solidFill>
                  <a:srgbClr val="000000"/>
                </a:solidFill>
                <a:latin typeface="Code Pro"/>
                <a:ea typeface="Code Pro"/>
                <a:cs typeface="Code Pro"/>
                <a:sym typeface="Code Pro"/>
              </a:rPr>
              <a:t>        </a:t>
            </a:r>
            <a:r>
              <a:rPr lang="en-US" sz="2229" b="1">
                <a:solidFill>
                  <a:srgbClr val="642EC7"/>
                </a:solidFill>
                <a:latin typeface="Code Pro Bold"/>
                <a:ea typeface="Code Pro Bold"/>
                <a:cs typeface="Code Pro Bold"/>
                <a:sym typeface="Code Pro Bold"/>
              </a:rPr>
              <a:t>if</a:t>
            </a:r>
            <a:r>
              <a:rPr lang="en-US" sz="2229">
                <a:solidFill>
                  <a:srgbClr val="000000"/>
                </a:solidFill>
                <a:latin typeface="Code Pro"/>
                <a:ea typeface="Code Pro"/>
                <a:cs typeface="Code Pro"/>
                <a:sym typeface="Code Pro"/>
              </a:rPr>
              <a:t> my_list[j] &gt; my_list[j+1]:</a:t>
            </a:r>
          </a:p>
          <a:p>
            <a:pPr algn="l">
              <a:lnSpc>
                <a:spcPts val="3121"/>
              </a:lnSpc>
            </a:pPr>
            <a:r>
              <a:rPr lang="en-US" sz="2229">
                <a:solidFill>
                  <a:srgbClr val="000000"/>
                </a:solidFill>
                <a:latin typeface="Code Pro"/>
                <a:ea typeface="Code Pro"/>
                <a:cs typeface="Code Pro"/>
                <a:sym typeface="Code Pro"/>
              </a:rPr>
              <a:t>            my_list[j], my_list[j+1] = my_list[j+1], my_list[j]</a:t>
            </a:r>
          </a:p>
          <a:p>
            <a:pPr algn="l">
              <a:lnSpc>
                <a:spcPts val="3121"/>
              </a:lnSpc>
            </a:pPr>
            <a:r>
              <a:rPr lang="en-US" sz="2229">
                <a:solidFill>
                  <a:srgbClr val="000000"/>
                </a:solidFill>
                <a:latin typeface="Code Pro"/>
                <a:ea typeface="Code Pro"/>
                <a:cs typeface="Code Pro"/>
                <a:sym typeface="Code Pro"/>
              </a:rPr>
              <a:t>            swapped = </a:t>
            </a:r>
            <a:r>
              <a:rPr lang="en-US" sz="2229" b="1">
                <a:solidFill>
                  <a:srgbClr val="FF1495"/>
                </a:solidFill>
                <a:latin typeface="Code Pro Bold"/>
                <a:ea typeface="Code Pro Bold"/>
                <a:cs typeface="Code Pro Bold"/>
                <a:sym typeface="Code Pro Bold"/>
              </a:rPr>
              <a:t>True</a:t>
            </a:r>
          </a:p>
          <a:p>
            <a:pPr algn="l">
              <a:lnSpc>
                <a:spcPts val="3121"/>
              </a:lnSpc>
            </a:pPr>
            <a:r>
              <a:rPr lang="en-US" sz="2229">
                <a:solidFill>
                  <a:srgbClr val="000000"/>
                </a:solidFill>
                <a:latin typeface="Code Pro"/>
                <a:ea typeface="Code Pro"/>
                <a:cs typeface="Code Pro"/>
                <a:sym typeface="Code Pro"/>
              </a:rPr>
              <a:t>    </a:t>
            </a:r>
            <a:r>
              <a:rPr lang="en-US" sz="2229" b="1">
                <a:solidFill>
                  <a:srgbClr val="642EC7"/>
                </a:solidFill>
                <a:latin typeface="Code Pro Bold"/>
                <a:ea typeface="Code Pro Bold"/>
                <a:cs typeface="Code Pro Bold"/>
                <a:sym typeface="Code Pro Bold"/>
              </a:rPr>
              <a:t>if</a:t>
            </a:r>
            <a:r>
              <a:rPr lang="en-US" sz="2229">
                <a:solidFill>
                  <a:srgbClr val="000000"/>
                </a:solidFill>
                <a:latin typeface="Code Pro"/>
                <a:ea typeface="Code Pro"/>
                <a:cs typeface="Code Pro"/>
                <a:sym typeface="Code Pro"/>
              </a:rPr>
              <a:t> not swapped:</a:t>
            </a:r>
          </a:p>
          <a:p>
            <a:pPr algn="l">
              <a:lnSpc>
                <a:spcPts val="3121"/>
              </a:lnSpc>
            </a:pPr>
            <a:r>
              <a:rPr lang="en-US" sz="2229">
                <a:solidFill>
                  <a:srgbClr val="000000"/>
                </a:solidFill>
                <a:latin typeface="Code Pro"/>
                <a:ea typeface="Code Pro"/>
                <a:cs typeface="Code Pro"/>
                <a:sym typeface="Code Pro"/>
              </a:rPr>
              <a:t>        break</a:t>
            </a:r>
          </a:p>
          <a:p>
            <a:pPr algn="l">
              <a:lnSpc>
                <a:spcPts val="3121"/>
              </a:lnSpc>
            </a:pPr>
            <a:endParaRPr lang="en-US" sz="2229">
              <a:solidFill>
                <a:srgbClr val="000000"/>
              </a:solidFill>
              <a:latin typeface="Code Pro"/>
              <a:ea typeface="Code Pro"/>
              <a:cs typeface="Code Pro"/>
              <a:sym typeface="Code Pro"/>
            </a:endParaRPr>
          </a:p>
          <a:p>
            <a:pPr algn="l">
              <a:lnSpc>
                <a:spcPts val="3121"/>
              </a:lnSpc>
            </a:pPr>
            <a:r>
              <a:rPr lang="en-US" sz="2229">
                <a:solidFill>
                  <a:srgbClr val="000000"/>
                </a:solidFill>
                <a:latin typeface="Code Pro"/>
                <a:ea typeface="Code Pro"/>
                <a:cs typeface="Code Pro"/>
                <a:sym typeface="Code Pro"/>
              </a:rPr>
              <a:t>print("Sorted array:", my_list)</a:t>
            </a:r>
          </a:p>
          <a:p>
            <a:pPr algn="l">
              <a:lnSpc>
                <a:spcPts val="3121"/>
              </a:lnSpc>
            </a:pPr>
            <a:endParaRPr lang="en-US" sz="2229">
              <a:solidFill>
                <a:srgbClr val="000000"/>
              </a:solidFill>
              <a:latin typeface="Code Pro"/>
              <a:ea typeface="Code Pro"/>
              <a:cs typeface="Code Pro"/>
              <a:sym typeface="Code Pro"/>
            </a:endParaRPr>
          </a:p>
        </p:txBody>
      </p:sp>
      <p:sp>
        <p:nvSpPr>
          <p:cNvPr id="15" name="TextBox 15"/>
          <p:cNvSpPr txBox="1"/>
          <p:nvPr/>
        </p:nvSpPr>
        <p:spPr>
          <a:xfrm>
            <a:off x="1350375" y="4253930"/>
            <a:ext cx="2019940" cy="289398"/>
          </a:xfrm>
          <a:prstGeom prst="rect">
            <a:avLst/>
          </a:prstGeom>
        </p:spPr>
        <p:txBody>
          <a:bodyPr lIns="0" tIns="0" rIns="0" bIns="0" rtlCol="0" anchor="t">
            <a:spAutoFit/>
          </a:bodyPr>
          <a:lstStyle/>
          <a:p>
            <a:pPr algn="ctr">
              <a:lnSpc>
                <a:spcPts val="2312"/>
              </a:lnSpc>
              <a:spcBef>
                <a:spcPct val="0"/>
              </a:spcBef>
            </a:pPr>
            <a:r>
              <a:rPr lang="en-US" sz="1652" b="1">
                <a:solidFill>
                  <a:srgbClr val="000000"/>
                </a:solidFill>
                <a:latin typeface="Open Sans Bold"/>
                <a:ea typeface="Open Sans Bold"/>
                <a:cs typeface="Open Sans Bold"/>
                <a:sym typeface="Open Sans Bold"/>
              </a:rPr>
              <a:t>Second iteration</a:t>
            </a:r>
          </a:p>
        </p:txBody>
      </p:sp>
      <p:graphicFrame>
        <p:nvGraphicFramePr>
          <p:cNvPr id="16" name="Table 16"/>
          <p:cNvGraphicFramePr>
            <a:graphicFrameLocks noGrp="1"/>
          </p:cNvGraphicFramePr>
          <p:nvPr/>
        </p:nvGraphicFramePr>
        <p:xfrm>
          <a:off x="1906323" y="4685287"/>
          <a:ext cx="311508" cy="3775915"/>
        </p:xfrm>
        <a:graphic>
          <a:graphicData uri="http://schemas.openxmlformats.org/drawingml/2006/table">
            <a:tbl>
              <a:tblPr/>
              <a:tblGrid>
                <a:gridCol w="311508">
                  <a:extLst>
                    <a:ext uri="{9D8B030D-6E8A-4147-A177-3AD203B41FA5}">
                      <a16:colId xmlns:a16="http://schemas.microsoft.com/office/drawing/2014/main" val="20000"/>
                    </a:ext>
                  </a:extLst>
                </a:gridCol>
              </a:tblGrid>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32</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12</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45</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78</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0CDFA"/>
                    </a:solidFill>
                  </a:tcPr>
                </a:tc>
                <a:extLst>
                  <a:ext uri="{0D108BD9-81ED-4DB2-BD59-A6C34878D82A}">
                    <a16:rowId xmlns:a16="http://schemas.microsoft.com/office/drawing/2014/main" val="10003"/>
                  </a:ext>
                </a:extLst>
              </a:tr>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99</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0CDFA"/>
                    </a:solidFill>
                  </a:tcPr>
                </a:tc>
                <a:extLst>
                  <a:ext uri="{0D108BD9-81ED-4DB2-BD59-A6C34878D82A}">
                    <a16:rowId xmlns:a16="http://schemas.microsoft.com/office/drawing/2014/main" val="10004"/>
                  </a:ext>
                </a:extLst>
              </a:tr>
            </a:tbl>
          </a:graphicData>
        </a:graphic>
      </p:graphicFrame>
      <p:graphicFrame>
        <p:nvGraphicFramePr>
          <p:cNvPr id="17" name="Table 17"/>
          <p:cNvGraphicFramePr>
            <a:graphicFrameLocks noGrp="1"/>
          </p:cNvGraphicFramePr>
          <p:nvPr/>
        </p:nvGraphicFramePr>
        <p:xfrm>
          <a:off x="4481907" y="4685287"/>
          <a:ext cx="311508" cy="3775915"/>
        </p:xfrm>
        <a:graphic>
          <a:graphicData uri="http://schemas.openxmlformats.org/drawingml/2006/table">
            <a:tbl>
              <a:tblPr/>
              <a:tblGrid>
                <a:gridCol w="311508">
                  <a:extLst>
                    <a:ext uri="{9D8B030D-6E8A-4147-A177-3AD203B41FA5}">
                      <a16:colId xmlns:a16="http://schemas.microsoft.com/office/drawing/2014/main" val="20000"/>
                    </a:ext>
                  </a:extLst>
                </a:gridCol>
              </a:tblGrid>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12</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35</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45</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0CDFA"/>
                    </a:solidFill>
                  </a:tcPr>
                </a:tc>
                <a:extLst>
                  <a:ext uri="{0D108BD9-81ED-4DB2-BD59-A6C34878D82A}">
                    <a16:rowId xmlns:a16="http://schemas.microsoft.com/office/drawing/2014/main" val="10002"/>
                  </a:ext>
                </a:extLst>
              </a:tr>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78</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0CDFA"/>
                    </a:solidFill>
                  </a:tcPr>
                </a:tc>
                <a:extLst>
                  <a:ext uri="{0D108BD9-81ED-4DB2-BD59-A6C34878D82A}">
                    <a16:rowId xmlns:a16="http://schemas.microsoft.com/office/drawing/2014/main" val="10003"/>
                  </a:ext>
                </a:extLst>
              </a:tr>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99</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0CDFA"/>
                    </a:solidFill>
                  </a:tcPr>
                </a:tc>
                <a:extLst>
                  <a:ext uri="{0D108BD9-81ED-4DB2-BD59-A6C34878D82A}">
                    <a16:rowId xmlns:a16="http://schemas.microsoft.com/office/drawing/2014/main" val="10004"/>
                  </a:ext>
                </a:extLst>
              </a:tr>
            </a:tbl>
          </a:graphicData>
        </a:graphic>
      </p:graphicFrame>
      <p:graphicFrame>
        <p:nvGraphicFramePr>
          <p:cNvPr id="18" name="Table 18"/>
          <p:cNvGraphicFramePr>
            <a:graphicFrameLocks noGrp="1"/>
          </p:cNvGraphicFramePr>
          <p:nvPr/>
        </p:nvGraphicFramePr>
        <p:xfrm>
          <a:off x="7127954" y="4685287"/>
          <a:ext cx="311508" cy="3775915"/>
        </p:xfrm>
        <a:graphic>
          <a:graphicData uri="http://schemas.openxmlformats.org/drawingml/2006/table">
            <a:tbl>
              <a:tblPr/>
              <a:tblGrid>
                <a:gridCol w="311508">
                  <a:extLst>
                    <a:ext uri="{9D8B030D-6E8A-4147-A177-3AD203B41FA5}">
                      <a16:colId xmlns:a16="http://schemas.microsoft.com/office/drawing/2014/main" val="20000"/>
                    </a:ext>
                  </a:extLst>
                </a:gridCol>
              </a:tblGrid>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12</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0"/>
                  </a:ext>
                </a:extLst>
              </a:tr>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35</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0CDFA"/>
                    </a:solidFill>
                  </a:tcPr>
                </a:tc>
                <a:extLst>
                  <a:ext uri="{0D108BD9-81ED-4DB2-BD59-A6C34878D82A}">
                    <a16:rowId xmlns:a16="http://schemas.microsoft.com/office/drawing/2014/main" val="10001"/>
                  </a:ext>
                </a:extLst>
              </a:tr>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45</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0CDFA"/>
                    </a:solidFill>
                  </a:tcPr>
                </a:tc>
                <a:extLst>
                  <a:ext uri="{0D108BD9-81ED-4DB2-BD59-A6C34878D82A}">
                    <a16:rowId xmlns:a16="http://schemas.microsoft.com/office/drawing/2014/main" val="10002"/>
                  </a:ext>
                </a:extLst>
              </a:tr>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78</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0CDFA"/>
                    </a:solidFill>
                  </a:tcPr>
                </a:tc>
                <a:extLst>
                  <a:ext uri="{0D108BD9-81ED-4DB2-BD59-A6C34878D82A}">
                    <a16:rowId xmlns:a16="http://schemas.microsoft.com/office/drawing/2014/main" val="10003"/>
                  </a:ext>
                </a:extLst>
              </a:tr>
              <a:tr h="512786">
                <a:tc>
                  <a:txBody>
                    <a:bodyPr/>
                    <a:lstStyle/>
                    <a:p>
                      <a:pPr algn="ctr">
                        <a:lnSpc>
                          <a:spcPts val="1892"/>
                        </a:lnSpc>
                        <a:defRPr/>
                      </a:pPr>
                      <a:r>
                        <a:rPr lang="en-US" sz="1351" b="1">
                          <a:solidFill>
                            <a:srgbClr val="000000"/>
                          </a:solidFill>
                          <a:latin typeface="Open Sans Bold"/>
                          <a:ea typeface="Open Sans Bold"/>
                          <a:cs typeface="Open Sans Bold"/>
                          <a:sym typeface="Open Sans Bold"/>
                        </a:rPr>
                        <a:t>99</a:t>
                      </a:r>
                      <a:endParaRPr lang="en-US" sz="1100"/>
                    </a:p>
                  </a:txBody>
                  <a:tcPr marL="143054" marR="143054" marT="143054" marB="143054"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0CDFA"/>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3955438" y="4253930"/>
            <a:ext cx="2019940" cy="289398"/>
          </a:xfrm>
          <a:prstGeom prst="rect">
            <a:avLst/>
          </a:prstGeom>
        </p:spPr>
        <p:txBody>
          <a:bodyPr lIns="0" tIns="0" rIns="0" bIns="0" rtlCol="0" anchor="t">
            <a:spAutoFit/>
          </a:bodyPr>
          <a:lstStyle/>
          <a:p>
            <a:pPr algn="ctr">
              <a:lnSpc>
                <a:spcPts val="2312"/>
              </a:lnSpc>
              <a:spcBef>
                <a:spcPct val="0"/>
              </a:spcBef>
            </a:pPr>
            <a:r>
              <a:rPr lang="en-US" sz="1652" b="1">
                <a:solidFill>
                  <a:srgbClr val="000000"/>
                </a:solidFill>
                <a:latin typeface="Open Sans Bold"/>
                <a:ea typeface="Open Sans Bold"/>
                <a:cs typeface="Open Sans Bold"/>
                <a:sym typeface="Open Sans Bold"/>
              </a:rPr>
              <a:t>Third iteration</a:t>
            </a:r>
          </a:p>
        </p:txBody>
      </p:sp>
      <p:sp>
        <p:nvSpPr>
          <p:cNvPr id="20" name="TextBox 20"/>
          <p:cNvSpPr txBox="1"/>
          <p:nvPr/>
        </p:nvSpPr>
        <p:spPr>
          <a:xfrm>
            <a:off x="6561899" y="4253930"/>
            <a:ext cx="2019940" cy="289398"/>
          </a:xfrm>
          <a:prstGeom prst="rect">
            <a:avLst/>
          </a:prstGeom>
        </p:spPr>
        <p:txBody>
          <a:bodyPr lIns="0" tIns="0" rIns="0" bIns="0" rtlCol="0" anchor="t">
            <a:spAutoFit/>
          </a:bodyPr>
          <a:lstStyle/>
          <a:p>
            <a:pPr algn="ctr">
              <a:lnSpc>
                <a:spcPts val="2312"/>
              </a:lnSpc>
              <a:spcBef>
                <a:spcPct val="0"/>
              </a:spcBef>
            </a:pPr>
            <a:r>
              <a:rPr lang="en-US" sz="1652" b="1">
                <a:solidFill>
                  <a:srgbClr val="000000"/>
                </a:solidFill>
                <a:latin typeface="Open Sans Bold"/>
                <a:ea typeface="Open Sans Bold"/>
                <a:cs typeface="Open Sans Bold"/>
                <a:sym typeface="Open Sans Bold"/>
              </a:rPr>
              <a:t>Fourth iteration</a:t>
            </a:r>
          </a:p>
        </p:txBody>
      </p:sp>
      <p:grpSp>
        <p:nvGrpSpPr>
          <p:cNvPr id="21" name="Group 21"/>
          <p:cNvGrpSpPr/>
          <p:nvPr/>
        </p:nvGrpSpPr>
        <p:grpSpPr>
          <a:xfrm>
            <a:off x="9963438" y="9525000"/>
            <a:ext cx="7722891" cy="694165"/>
            <a:chOff x="0" y="0"/>
            <a:chExt cx="1912982" cy="171947"/>
          </a:xfrm>
        </p:grpSpPr>
        <p:sp>
          <p:nvSpPr>
            <p:cNvPr id="22" name="Freeform 2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3" name="TextBox 2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4" name="TextBox 2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5" name="Group 25"/>
          <p:cNvGrpSpPr/>
          <p:nvPr/>
        </p:nvGrpSpPr>
        <p:grpSpPr>
          <a:xfrm>
            <a:off x="764470" y="9525000"/>
            <a:ext cx="7722891" cy="694165"/>
            <a:chOff x="0" y="0"/>
            <a:chExt cx="1912982" cy="171947"/>
          </a:xfrm>
        </p:grpSpPr>
        <p:sp>
          <p:nvSpPr>
            <p:cNvPr id="26" name="Freeform 2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7" name="TextBox 2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23.5 Abstract Data Types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384809" y="2702102"/>
            <a:ext cx="16857254"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An </a:t>
            </a:r>
            <a:r>
              <a:rPr lang="en-US" sz="3000" b="1">
                <a:solidFill>
                  <a:srgbClr val="000000"/>
                </a:solidFill>
                <a:latin typeface="Open Sans Bold"/>
                <a:ea typeface="Open Sans Bold"/>
                <a:cs typeface="Open Sans Bold"/>
                <a:sym typeface="Open Sans Bold"/>
              </a:rPr>
              <a:t>abstract data type (ADT)</a:t>
            </a:r>
            <a:r>
              <a:rPr lang="en-US" sz="3000">
                <a:solidFill>
                  <a:srgbClr val="000000"/>
                </a:solidFill>
                <a:latin typeface="Open Sans"/>
                <a:ea typeface="Open Sans"/>
                <a:cs typeface="Open Sans"/>
                <a:sym typeface="Open Sans"/>
              </a:rPr>
              <a:t> is a theoretical model defining a data structure's behavior and operations independently of its implementation details.</a:t>
            </a:r>
          </a:p>
        </p:txBody>
      </p:sp>
      <p:grpSp>
        <p:nvGrpSpPr>
          <p:cNvPr id="7" name="Group 7"/>
          <p:cNvGrpSpPr/>
          <p:nvPr/>
        </p:nvGrpSpPr>
        <p:grpSpPr>
          <a:xfrm>
            <a:off x="899906" y="4487932"/>
            <a:ext cx="3612638" cy="2775582"/>
            <a:chOff x="0" y="0"/>
            <a:chExt cx="951477" cy="731018"/>
          </a:xfrm>
        </p:grpSpPr>
        <p:sp>
          <p:nvSpPr>
            <p:cNvPr id="8" name="Freeform 8"/>
            <p:cNvSpPr/>
            <p:nvPr/>
          </p:nvSpPr>
          <p:spPr>
            <a:xfrm>
              <a:off x="0" y="0"/>
              <a:ext cx="951477" cy="731018"/>
            </a:xfrm>
            <a:custGeom>
              <a:avLst/>
              <a:gdLst/>
              <a:ahLst/>
              <a:cxnLst/>
              <a:rect l="l" t="t" r="r" b="b"/>
              <a:pathLst>
                <a:path w="951477" h="731018">
                  <a:moveTo>
                    <a:pt x="109294" y="0"/>
                  </a:moveTo>
                  <a:lnTo>
                    <a:pt x="842183" y="0"/>
                  </a:lnTo>
                  <a:cubicBezTo>
                    <a:pt x="902544" y="0"/>
                    <a:pt x="951477" y="48932"/>
                    <a:pt x="951477" y="109294"/>
                  </a:cubicBezTo>
                  <a:lnTo>
                    <a:pt x="951477" y="621724"/>
                  </a:lnTo>
                  <a:cubicBezTo>
                    <a:pt x="951477" y="682085"/>
                    <a:pt x="902544" y="731018"/>
                    <a:pt x="842183" y="731018"/>
                  </a:cubicBezTo>
                  <a:lnTo>
                    <a:pt x="109294" y="731018"/>
                  </a:lnTo>
                  <a:cubicBezTo>
                    <a:pt x="48932" y="731018"/>
                    <a:pt x="0" y="682085"/>
                    <a:pt x="0" y="621724"/>
                  </a:cubicBezTo>
                  <a:lnTo>
                    <a:pt x="0" y="109294"/>
                  </a:lnTo>
                  <a:cubicBezTo>
                    <a:pt x="0" y="48932"/>
                    <a:pt x="48932" y="0"/>
                    <a:pt x="109294" y="0"/>
                  </a:cubicBezTo>
                  <a:close/>
                </a:path>
              </a:pathLst>
            </a:custGeom>
            <a:solidFill>
              <a:srgbClr val="FF1495"/>
            </a:solidFill>
          </p:spPr>
          <p:txBody>
            <a:bodyPr/>
            <a:lstStyle/>
            <a:p>
              <a:endParaRPr lang="en-PH"/>
            </a:p>
          </p:txBody>
        </p:sp>
        <p:sp>
          <p:nvSpPr>
            <p:cNvPr id="9" name="TextBox 9"/>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10" name="TextBox 10"/>
          <p:cNvSpPr txBox="1"/>
          <p:nvPr/>
        </p:nvSpPr>
        <p:spPr>
          <a:xfrm>
            <a:off x="1649671" y="5447098"/>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Stacks</a:t>
            </a:r>
          </a:p>
        </p:txBody>
      </p:sp>
      <p:grpSp>
        <p:nvGrpSpPr>
          <p:cNvPr id="11" name="Group 11"/>
          <p:cNvGrpSpPr/>
          <p:nvPr/>
        </p:nvGrpSpPr>
        <p:grpSpPr>
          <a:xfrm>
            <a:off x="7194787" y="4487932"/>
            <a:ext cx="3612638" cy="2775582"/>
            <a:chOff x="0" y="0"/>
            <a:chExt cx="951477" cy="731018"/>
          </a:xfrm>
        </p:grpSpPr>
        <p:sp>
          <p:nvSpPr>
            <p:cNvPr id="12" name="Freeform 12"/>
            <p:cNvSpPr/>
            <p:nvPr/>
          </p:nvSpPr>
          <p:spPr>
            <a:xfrm>
              <a:off x="0" y="0"/>
              <a:ext cx="951477" cy="731018"/>
            </a:xfrm>
            <a:custGeom>
              <a:avLst/>
              <a:gdLst/>
              <a:ahLst/>
              <a:cxnLst/>
              <a:rect l="l" t="t" r="r" b="b"/>
              <a:pathLst>
                <a:path w="951477" h="731018">
                  <a:moveTo>
                    <a:pt x="109294" y="0"/>
                  </a:moveTo>
                  <a:lnTo>
                    <a:pt x="842183" y="0"/>
                  </a:lnTo>
                  <a:cubicBezTo>
                    <a:pt x="902544" y="0"/>
                    <a:pt x="951477" y="48932"/>
                    <a:pt x="951477" y="109294"/>
                  </a:cubicBezTo>
                  <a:lnTo>
                    <a:pt x="951477" y="621724"/>
                  </a:lnTo>
                  <a:cubicBezTo>
                    <a:pt x="951477" y="682085"/>
                    <a:pt x="902544" y="731018"/>
                    <a:pt x="842183" y="731018"/>
                  </a:cubicBezTo>
                  <a:lnTo>
                    <a:pt x="109294" y="731018"/>
                  </a:lnTo>
                  <a:cubicBezTo>
                    <a:pt x="48932" y="731018"/>
                    <a:pt x="0" y="682085"/>
                    <a:pt x="0" y="621724"/>
                  </a:cubicBezTo>
                  <a:lnTo>
                    <a:pt x="0" y="109294"/>
                  </a:lnTo>
                  <a:cubicBezTo>
                    <a:pt x="0" y="48932"/>
                    <a:pt x="48932" y="0"/>
                    <a:pt x="109294" y="0"/>
                  </a:cubicBezTo>
                  <a:close/>
                </a:path>
              </a:pathLst>
            </a:custGeom>
            <a:solidFill>
              <a:srgbClr val="FF1495"/>
            </a:solidFill>
          </p:spPr>
          <p:txBody>
            <a:bodyPr/>
            <a:lstStyle/>
            <a:p>
              <a:endParaRPr lang="en-PH"/>
            </a:p>
          </p:txBody>
        </p:sp>
        <p:sp>
          <p:nvSpPr>
            <p:cNvPr id="13" name="TextBox 13"/>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7944552" y="5447098"/>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Queues</a:t>
            </a:r>
          </a:p>
        </p:txBody>
      </p:sp>
      <p:grpSp>
        <p:nvGrpSpPr>
          <p:cNvPr id="15" name="Group 15"/>
          <p:cNvGrpSpPr/>
          <p:nvPr/>
        </p:nvGrpSpPr>
        <p:grpSpPr>
          <a:xfrm>
            <a:off x="13493475" y="4487932"/>
            <a:ext cx="3612638" cy="2775582"/>
            <a:chOff x="0" y="0"/>
            <a:chExt cx="951477" cy="731018"/>
          </a:xfrm>
        </p:grpSpPr>
        <p:sp>
          <p:nvSpPr>
            <p:cNvPr id="16" name="Freeform 16"/>
            <p:cNvSpPr/>
            <p:nvPr/>
          </p:nvSpPr>
          <p:spPr>
            <a:xfrm>
              <a:off x="0" y="0"/>
              <a:ext cx="951477" cy="731018"/>
            </a:xfrm>
            <a:custGeom>
              <a:avLst/>
              <a:gdLst/>
              <a:ahLst/>
              <a:cxnLst/>
              <a:rect l="l" t="t" r="r" b="b"/>
              <a:pathLst>
                <a:path w="951477" h="731018">
                  <a:moveTo>
                    <a:pt x="109294" y="0"/>
                  </a:moveTo>
                  <a:lnTo>
                    <a:pt x="842183" y="0"/>
                  </a:lnTo>
                  <a:cubicBezTo>
                    <a:pt x="902544" y="0"/>
                    <a:pt x="951477" y="48932"/>
                    <a:pt x="951477" y="109294"/>
                  </a:cubicBezTo>
                  <a:lnTo>
                    <a:pt x="951477" y="621724"/>
                  </a:lnTo>
                  <a:cubicBezTo>
                    <a:pt x="951477" y="682085"/>
                    <a:pt x="902544" y="731018"/>
                    <a:pt x="842183" y="731018"/>
                  </a:cubicBezTo>
                  <a:lnTo>
                    <a:pt x="109294" y="731018"/>
                  </a:lnTo>
                  <a:cubicBezTo>
                    <a:pt x="48932" y="731018"/>
                    <a:pt x="0" y="682085"/>
                    <a:pt x="0" y="621724"/>
                  </a:cubicBezTo>
                  <a:lnTo>
                    <a:pt x="0" y="109294"/>
                  </a:lnTo>
                  <a:cubicBezTo>
                    <a:pt x="0" y="48932"/>
                    <a:pt x="48932" y="0"/>
                    <a:pt x="109294" y="0"/>
                  </a:cubicBezTo>
                  <a:close/>
                </a:path>
              </a:pathLst>
            </a:custGeom>
            <a:solidFill>
              <a:srgbClr val="FF1495"/>
            </a:solidFill>
          </p:spPr>
          <p:txBody>
            <a:bodyPr/>
            <a:lstStyle/>
            <a:p>
              <a:endParaRPr lang="en-PH"/>
            </a:p>
          </p:txBody>
        </p:sp>
        <p:sp>
          <p:nvSpPr>
            <p:cNvPr id="17" name="TextBox 17"/>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4243240" y="5447098"/>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Linked List</a:t>
            </a:r>
          </a:p>
        </p:txBody>
      </p:sp>
      <p:sp>
        <p:nvSpPr>
          <p:cNvPr id="19" name="TextBox 19"/>
          <p:cNvSpPr txBox="1"/>
          <p:nvPr/>
        </p:nvSpPr>
        <p:spPr>
          <a:xfrm>
            <a:off x="384809" y="7704785"/>
            <a:ext cx="16857254"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See chapter 13!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
        <p:nvSpPr>
          <p:cNvPr id="17" name="TextBox 17"/>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&lt; max_stack_size - 1: </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my_stack[top_of_stack] = newItem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18" name="TextBox 1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9" name="TextBox 19"/>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
        <p:nvSpPr>
          <p:cNvPr id="17" name="TextBox 17"/>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8" name="TextBox 18"/>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9" name="TextBox 19"/>
          <p:cNvSpPr txBox="1"/>
          <p:nvPr/>
        </p:nvSpPr>
        <p:spPr>
          <a:xfrm>
            <a:off x="427438" y="6617146"/>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0" name="Freeform 20"/>
          <p:cNvSpPr/>
          <p:nvPr/>
        </p:nvSpPr>
        <p:spPr>
          <a:xfrm>
            <a:off x="2606544" y="672785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1" name="TextBox 21"/>
          <p:cNvSpPr txBox="1"/>
          <p:nvPr/>
        </p:nvSpPr>
        <p:spPr>
          <a:xfrm>
            <a:off x="427438" y="721336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2" name="Freeform 22"/>
          <p:cNvSpPr/>
          <p:nvPr/>
        </p:nvSpPr>
        <p:spPr>
          <a:xfrm>
            <a:off x="2606544" y="7324073"/>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3" name="TextBox 23"/>
          <p:cNvSpPr txBox="1"/>
          <p:nvPr/>
        </p:nvSpPr>
        <p:spPr>
          <a:xfrm>
            <a:off x="3548052" y="66171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548052" y="7213363"/>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b="1">
                <a:solidFill>
                  <a:srgbClr val="5E17EB"/>
                </a:solidFill>
                <a:latin typeface="Code Pro Bold"/>
                <a:ea typeface="Code Pro Bold"/>
                <a:cs typeface="Code Pro Bold"/>
                <a:sym typeface="Code Pro Bold"/>
              </a:rPr>
              <a:t>base_of_stack = 0 </a:t>
            </a:r>
          </a:p>
          <a:p>
            <a:pPr algn="l">
              <a:lnSpc>
                <a:spcPts val="2380"/>
              </a:lnSpc>
            </a:pPr>
            <a:r>
              <a:rPr lang="en-US" sz="1700" b="1">
                <a:solidFill>
                  <a:srgbClr val="5E17EB"/>
                </a:solidFill>
                <a:latin typeface="Code Pro Bold"/>
                <a:ea typeface="Code Pro Bold"/>
                <a:cs typeface="Code Pro Bold"/>
                <a:sym typeface="Code Pro Bold"/>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&lt; max_stack_size - 1: </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my_stack[top_of_stack] = newItem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28262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692560" y="820929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1144025"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171917"/>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513454" y="8098587"/>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b="1">
                <a:solidFill>
                  <a:srgbClr val="5E17EB"/>
                </a:solidFill>
                <a:latin typeface="Code Pro Bold"/>
                <a:ea typeface="Code Pro Bold"/>
                <a:cs typeface="Code Pro Bold"/>
                <a:sym typeface="Code Pro Bold"/>
              </a:rPr>
              <a:t>max_stack_size = 5</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b="1">
                <a:solidFill>
                  <a:srgbClr val="5E17EB"/>
                </a:solidFill>
                <a:latin typeface="Code Pro Bold"/>
                <a:ea typeface="Code Pro Bold"/>
                <a:cs typeface="Code Pro Bold"/>
                <a:sym typeface="Code Pro Bold"/>
              </a:rPr>
              <a:t>my_stack = [None] * max_stack_size</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&lt; max_stack_size - 1: </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my_stack[top_of_stack] = newItem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0" name="TextBox 30"/>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28262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692560" y="820929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1144025"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171917"/>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513454" y="8098587"/>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&lt; max_stack_size - 1: </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my_stack[top_of_stack] = newItem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b="1">
                <a:solidFill>
                  <a:srgbClr val="5E17EB"/>
                </a:solidFill>
                <a:latin typeface="Code Pro Bold"/>
                <a:ea typeface="Code Pro Bold"/>
                <a:cs typeface="Code Pro Bold"/>
                <a:sym typeface="Code Pro Bold"/>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0" name="TextBox 30"/>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28262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692560" y="820929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1144025"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171917"/>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513454" y="8098587"/>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a:t>
            </a:r>
            <a:r>
              <a:rPr lang="en-US" sz="1700" b="1">
                <a:solidFill>
                  <a:srgbClr val="5E17EB"/>
                </a:solidFill>
                <a:latin typeface="Code Pro Bold"/>
                <a:ea typeface="Code Pro Bold"/>
                <a:cs typeface="Code Pro Bold"/>
                <a:sym typeface="Code Pro Bold"/>
              </a:rPr>
              <a:t> if top_of_stack &lt; max_stack_size - 1: </a:t>
            </a:r>
          </a:p>
          <a:p>
            <a:pPr algn="l">
              <a:lnSpc>
                <a:spcPts val="2380"/>
              </a:lnSpc>
            </a:pPr>
            <a:r>
              <a:rPr lang="en-US" sz="1700" b="1">
                <a:solidFill>
                  <a:srgbClr val="5E17EB"/>
                </a:solidFill>
                <a:latin typeface="Code Pro Bold"/>
                <a:ea typeface="Code Pro Bold"/>
                <a:cs typeface="Code Pro Bold"/>
                <a:sym typeface="Code Pro Bold"/>
              </a:rPr>
              <a:t>        top_of_stack += 1</a:t>
            </a:r>
          </a:p>
          <a:p>
            <a:pPr algn="l">
              <a:lnSpc>
                <a:spcPts val="2380"/>
              </a:lnSpc>
            </a:pPr>
            <a:r>
              <a:rPr lang="en-US" sz="1700" b="1">
                <a:solidFill>
                  <a:srgbClr val="5E17EB"/>
                </a:solidFill>
                <a:latin typeface="Code Pro Bold"/>
                <a:ea typeface="Code Pro Bold"/>
                <a:cs typeface="Code Pro Bold"/>
                <a:sym typeface="Code Pro Bold"/>
              </a:rPr>
              <a:t>        my_stack[top_of_stack] = newItem</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b="1">
                <a:solidFill>
                  <a:srgbClr val="5E17EB"/>
                </a:solidFill>
                <a:latin typeface="Code Pro Bold"/>
                <a:ea typeface="Code Pro Bold"/>
                <a:cs typeface="Code Pro Bold"/>
                <a:sym typeface="Code Pro Bold"/>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0" name="TextBox 30"/>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692560" y="6986844"/>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1144025"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513454" y="687613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32" name="TextBox 32"/>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a:t>
            </a:r>
            <a:r>
              <a:rPr lang="en-US" sz="1700" b="1">
                <a:solidFill>
                  <a:srgbClr val="5E17EB"/>
                </a:solidFill>
                <a:latin typeface="Code Pro Bold"/>
                <a:ea typeface="Code Pro Bold"/>
                <a:cs typeface="Code Pro Bold"/>
                <a:sym typeface="Code Pro Bold"/>
              </a:rPr>
              <a:t> if top_of_stack &lt; max_stack_size - 1: </a:t>
            </a:r>
          </a:p>
          <a:p>
            <a:pPr algn="l">
              <a:lnSpc>
                <a:spcPts val="2380"/>
              </a:lnSpc>
            </a:pPr>
            <a:r>
              <a:rPr lang="en-US" sz="1700" b="1">
                <a:solidFill>
                  <a:srgbClr val="5E17EB"/>
                </a:solidFill>
                <a:latin typeface="Code Pro Bold"/>
                <a:ea typeface="Code Pro Bold"/>
                <a:cs typeface="Code Pro Bold"/>
                <a:sym typeface="Code Pro Bold"/>
              </a:rPr>
              <a:t>        top_of_stack += 1</a:t>
            </a:r>
          </a:p>
          <a:p>
            <a:pPr algn="l">
              <a:lnSpc>
                <a:spcPts val="2380"/>
              </a:lnSpc>
            </a:pPr>
            <a:r>
              <a:rPr lang="en-US" sz="1700" b="1">
                <a:solidFill>
                  <a:srgbClr val="5E17EB"/>
                </a:solidFill>
                <a:latin typeface="Code Pro Bold"/>
                <a:ea typeface="Code Pro Bold"/>
                <a:cs typeface="Code Pro Bold"/>
                <a:sym typeface="Code Pro Bold"/>
              </a:rPr>
              <a:t>        my_stack[top_of_stack] = newItem</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b="1">
                <a:solidFill>
                  <a:srgbClr val="5E17EB"/>
                </a:solidFill>
                <a:latin typeface="Code Pro Bold"/>
                <a:ea typeface="Code Pro Bold"/>
                <a:cs typeface="Code Pro Bold"/>
                <a:sym typeface="Code Pro Bold"/>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3" name="TextBox 33"/>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692560" y="6986844"/>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513454" y="687613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a:t>
            </a:r>
            <a:r>
              <a:rPr lang="en-US" sz="1700" b="1">
                <a:solidFill>
                  <a:srgbClr val="5E17EB"/>
                </a:solidFill>
                <a:latin typeface="Code Pro Bold"/>
                <a:ea typeface="Code Pro Bold"/>
                <a:cs typeface="Code Pro Bold"/>
                <a:sym typeface="Code Pro Bold"/>
              </a:rPr>
              <a:t> if top_of_stack &lt; max_stack_size - 1: </a:t>
            </a:r>
          </a:p>
          <a:p>
            <a:pPr algn="l">
              <a:lnSpc>
                <a:spcPts val="2380"/>
              </a:lnSpc>
            </a:pPr>
            <a:r>
              <a:rPr lang="en-US" sz="1700" b="1">
                <a:solidFill>
                  <a:srgbClr val="5E17EB"/>
                </a:solidFill>
                <a:latin typeface="Code Pro Bold"/>
                <a:ea typeface="Code Pro Bold"/>
                <a:cs typeface="Code Pro Bold"/>
                <a:sym typeface="Code Pro Bold"/>
              </a:rPr>
              <a:t>        top_of_stack += 1</a:t>
            </a:r>
          </a:p>
          <a:p>
            <a:pPr algn="l">
              <a:lnSpc>
                <a:spcPts val="2380"/>
              </a:lnSpc>
            </a:pPr>
            <a:r>
              <a:rPr lang="en-US" sz="1700" b="1">
                <a:solidFill>
                  <a:srgbClr val="5E17EB"/>
                </a:solidFill>
                <a:latin typeface="Code Pro Bold"/>
                <a:ea typeface="Code Pro Bold"/>
                <a:cs typeface="Code Pro Bold"/>
                <a:sym typeface="Code Pro Bold"/>
              </a:rPr>
              <a:t>        my_stack[top_of_stack] = newItem</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b="1">
                <a:solidFill>
                  <a:srgbClr val="5E17EB"/>
                </a:solidFill>
                <a:latin typeface="Code Pro Bold"/>
                <a:ea typeface="Code Pro Bold"/>
                <a:cs typeface="Code Pro Bold"/>
                <a:sym typeface="Code Pro Bold"/>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0" name="TextBox 30"/>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692560" y="6986844"/>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513454" y="687613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&lt; max_stack_size - 1: </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my_stack[top_of_stack] = newItem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b="1">
                <a:solidFill>
                  <a:srgbClr val="5E17EB"/>
                </a:solidFill>
                <a:latin typeface="Code Pro Bold"/>
                <a:ea typeface="Code Pro Bold"/>
                <a:cs typeface="Code Pro Bold"/>
                <a:sym typeface="Code Pro Bold"/>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0" name="TextBox 30"/>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 Linear Search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563472" y="3247346"/>
            <a:ext cx="8201769" cy="5896928"/>
            <a:chOff x="0" y="0"/>
            <a:chExt cx="2160137" cy="1553100"/>
          </a:xfrm>
        </p:grpSpPr>
        <p:sp>
          <p:nvSpPr>
            <p:cNvPr id="7" name="Freeform 7"/>
            <p:cNvSpPr/>
            <p:nvPr/>
          </p:nvSpPr>
          <p:spPr>
            <a:xfrm>
              <a:off x="0" y="0"/>
              <a:ext cx="2160137" cy="1553100"/>
            </a:xfrm>
            <a:custGeom>
              <a:avLst/>
              <a:gdLst/>
              <a:ahLst/>
              <a:cxnLst/>
              <a:rect l="l" t="t" r="r" b="b"/>
              <a:pathLst>
                <a:path w="2160137" h="1553100">
                  <a:moveTo>
                    <a:pt x="0" y="0"/>
                  </a:moveTo>
                  <a:lnTo>
                    <a:pt x="2160137" y="0"/>
                  </a:lnTo>
                  <a:lnTo>
                    <a:pt x="2160137" y="1553100"/>
                  </a:lnTo>
                  <a:lnTo>
                    <a:pt x="0" y="1553100"/>
                  </a:lnTo>
                  <a:close/>
                </a:path>
              </a:pathLst>
            </a:custGeom>
            <a:solidFill>
              <a:srgbClr val="F4F2F2"/>
            </a:solidFill>
          </p:spPr>
          <p:txBody>
            <a:bodyPr/>
            <a:lstStyle/>
            <a:p>
              <a:endParaRPr lang="en-PH"/>
            </a:p>
          </p:txBody>
        </p:sp>
        <p:sp>
          <p:nvSpPr>
            <p:cNvPr id="8" name="TextBox 8"/>
            <p:cNvSpPr txBox="1"/>
            <p:nvPr/>
          </p:nvSpPr>
          <p:spPr>
            <a:xfrm>
              <a:off x="0" y="-28575"/>
              <a:ext cx="2160137" cy="1581675"/>
            </a:xfrm>
            <a:prstGeom prst="rect">
              <a:avLst/>
            </a:prstGeom>
          </p:spPr>
          <p:txBody>
            <a:bodyPr lIns="50800" tIns="50800" rIns="50800" bIns="50800" rtlCol="0" anchor="ctr"/>
            <a:lstStyle/>
            <a:p>
              <a:pPr algn="ctr">
                <a:lnSpc>
                  <a:spcPts val="2595"/>
                </a:lnSpc>
              </a:pPr>
              <a:endParaRPr/>
            </a:p>
          </p:txBody>
        </p:sp>
      </p:grpSp>
      <p:graphicFrame>
        <p:nvGraphicFramePr>
          <p:cNvPr id="9" name="Table 9"/>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0" name="Freeform 10"/>
          <p:cNvSpPr/>
          <p:nvPr/>
        </p:nvSpPr>
        <p:spPr>
          <a:xfrm rot="-5400000">
            <a:off x="734491" y="6748603"/>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1" name="TextBox 11"/>
          <p:cNvSpPr txBox="1"/>
          <p:nvPr/>
        </p:nvSpPr>
        <p:spPr>
          <a:xfrm>
            <a:off x="368958" y="1284193"/>
            <a:ext cx="17396283"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Linear search is a simple searching algorithm that sequentially checks each element in a list until a match is found or the entire list has been searched.</a:t>
            </a:r>
          </a:p>
        </p:txBody>
      </p:sp>
      <p:sp>
        <p:nvSpPr>
          <p:cNvPr id="12" name="TextBox 12"/>
          <p:cNvSpPr txBox="1"/>
          <p:nvPr/>
        </p:nvSpPr>
        <p:spPr>
          <a:xfrm>
            <a:off x="9866957" y="3300177"/>
            <a:ext cx="6814764" cy="5680194"/>
          </a:xfrm>
          <a:prstGeom prst="rect">
            <a:avLst/>
          </a:prstGeom>
        </p:spPr>
        <p:txBody>
          <a:bodyPr lIns="0" tIns="0" rIns="0" bIns="0" rtlCol="0" anchor="t">
            <a:spAutoFit/>
          </a:bodyPr>
          <a:lstStyle/>
          <a:p>
            <a:pPr algn="l">
              <a:lnSpc>
                <a:spcPts val="3493"/>
              </a:lnSpc>
            </a:pPr>
            <a:r>
              <a:rPr lang="en-US" sz="2495">
                <a:solidFill>
                  <a:srgbClr val="000000"/>
                </a:solidFill>
                <a:latin typeface="Code Pro"/>
                <a:ea typeface="Code Pro"/>
                <a:cs typeface="Code Pro"/>
                <a:sym typeface="Code Pro"/>
              </a:rPr>
              <a:t>my_list = [3,5,2,8,9,1]</a:t>
            </a:r>
          </a:p>
          <a:p>
            <a:pPr algn="l">
              <a:lnSpc>
                <a:spcPts val="3493"/>
              </a:lnSpc>
            </a:pPr>
            <a:r>
              <a:rPr lang="en-US" sz="2495">
                <a:solidFill>
                  <a:srgbClr val="000000"/>
                </a:solidFill>
                <a:latin typeface="Code Pro"/>
                <a:ea typeface="Code Pro"/>
                <a:cs typeface="Code Pro"/>
                <a:sym typeface="Code Pro"/>
              </a:rPr>
              <a:t>target = 9</a:t>
            </a:r>
          </a:p>
          <a:p>
            <a:pPr algn="l">
              <a:lnSpc>
                <a:spcPts val="3493"/>
              </a:lnSpc>
            </a:pPr>
            <a:r>
              <a:rPr lang="en-US" sz="2495">
                <a:solidFill>
                  <a:srgbClr val="000000"/>
                </a:solidFill>
                <a:latin typeface="Code Pro"/>
                <a:ea typeface="Code Pro"/>
                <a:cs typeface="Code Pro"/>
                <a:sym typeface="Code Pro"/>
              </a:rPr>
              <a:t>Found = </a:t>
            </a:r>
            <a:r>
              <a:rPr lang="en-US" sz="2495" b="1">
                <a:solidFill>
                  <a:srgbClr val="FF1495"/>
                </a:solidFill>
                <a:latin typeface="Code Pro Bold"/>
                <a:ea typeface="Code Pro Bold"/>
                <a:cs typeface="Code Pro Bold"/>
                <a:sym typeface="Code Pro Bold"/>
              </a:rPr>
              <a:t>False</a:t>
            </a:r>
            <a:r>
              <a:rPr lang="en-US" sz="2495">
                <a:solidFill>
                  <a:srgbClr val="000000"/>
                </a:solidFill>
                <a:latin typeface="Code Pro"/>
                <a:ea typeface="Code Pro"/>
                <a:cs typeface="Code Pro"/>
                <a:sym typeface="Code Pro"/>
              </a:rPr>
              <a:t> </a:t>
            </a:r>
          </a:p>
          <a:p>
            <a:pPr algn="l">
              <a:lnSpc>
                <a:spcPts val="3493"/>
              </a:lnSpc>
            </a:pPr>
            <a:endParaRPr lang="en-US" sz="2495">
              <a:solidFill>
                <a:srgbClr val="000000"/>
              </a:solidFill>
              <a:latin typeface="Code Pro"/>
              <a:ea typeface="Code Pro"/>
              <a:cs typeface="Code Pro"/>
              <a:sym typeface="Code Pro"/>
            </a:endParaRPr>
          </a:p>
          <a:p>
            <a:pPr algn="l">
              <a:lnSpc>
                <a:spcPts val="3493"/>
              </a:lnSpc>
            </a:pPr>
            <a:r>
              <a:rPr lang="en-US" sz="2495" b="1">
                <a:solidFill>
                  <a:srgbClr val="642EC7"/>
                </a:solidFill>
                <a:latin typeface="Code Pro Bold"/>
                <a:ea typeface="Code Pro Bold"/>
                <a:cs typeface="Code Pro Bold"/>
                <a:sym typeface="Code Pro Bold"/>
              </a:rPr>
              <a:t>for</a:t>
            </a:r>
            <a:r>
              <a:rPr lang="en-US" sz="2495">
                <a:solidFill>
                  <a:srgbClr val="000000"/>
                </a:solidFill>
                <a:latin typeface="Code Pro"/>
                <a:ea typeface="Code Pro"/>
                <a:cs typeface="Code Pro"/>
                <a:sym typeface="Code Pro"/>
              </a:rPr>
              <a:t> i in </a:t>
            </a:r>
            <a:r>
              <a:rPr lang="en-US" sz="2495" b="1">
                <a:solidFill>
                  <a:srgbClr val="642EC7"/>
                </a:solidFill>
                <a:latin typeface="Code Pro Bold"/>
                <a:ea typeface="Code Pro Bold"/>
                <a:cs typeface="Code Pro Bold"/>
                <a:sym typeface="Code Pro Bold"/>
              </a:rPr>
              <a:t>range</a:t>
            </a:r>
            <a:r>
              <a:rPr lang="en-US" sz="2495">
                <a:solidFill>
                  <a:srgbClr val="000000"/>
                </a:solidFill>
                <a:latin typeface="Code Pro"/>
                <a:ea typeface="Code Pro"/>
                <a:cs typeface="Code Pro"/>
                <a:sym typeface="Code Pro"/>
              </a:rPr>
              <a:t>(len(my_list)): </a:t>
            </a:r>
          </a:p>
          <a:p>
            <a:pPr algn="l">
              <a:lnSpc>
                <a:spcPts val="3493"/>
              </a:lnSpc>
            </a:pPr>
            <a:r>
              <a:rPr lang="en-US" sz="2495">
                <a:solidFill>
                  <a:srgbClr val="000000"/>
                </a:solidFill>
                <a:latin typeface="Code Pro"/>
                <a:ea typeface="Code Pro"/>
                <a:cs typeface="Code Pro"/>
                <a:sym typeface="Code Pro"/>
              </a:rPr>
              <a:t>      if my_list[i] == target:</a:t>
            </a:r>
          </a:p>
          <a:p>
            <a:pPr algn="l">
              <a:lnSpc>
                <a:spcPts val="3493"/>
              </a:lnSpc>
            </a:pPr>
            <a:r>
              <a:rPr lang="en-US" sz="2495">
                <a:solidFill>
                  <a:srgbClr val="000000"/>
                </a:solidFill>
                <a:latin typeface="Code Pro"/>
                <a:ea typeface="Code Pro"/>
                <a:cs typeface="Code Pro"/>
                <a:sym typeface="Code Pro"/>
              </a:rPr>
              <a:t>             Found = </a:t>
            </a:r>
            <a:r>
              <a:rPr lang="en-US" sz="2495" b="1">
                <a:solidFill>
                  <a:srgbClr val="FF1495"/>
                </a:solidFill>
                <a:latin typeface="Code Pro Bold"/>
                <a:ea typeface="Code Pro Bold"/>
                <a:cs typeface="Code Pro Bold"/>
                <a:sym typeface="Code Pro Bold"/>
              </a:rPr>
              <a:t>True</a:t>
            </a:r>
          </a:p>
          <a:p>
            <a:pPr algn="l">
              <a:lnSpc>
                <a:spcPts val="3493"/>
              </a:lnSpc>
            </a:pPr>
            <a:r>
              <a:rPr lang="en-US" sz="2495">
                <a:solidFill>
                  <a:srgbClr val="000000"/>
                </a:solidFill>
                <a:latin typeface="Code Pro"/>
                <a:ea typeface="Code Pro"/>
                <a:cs typeface="Code Pro"/>
                <a:sym typeface="Code Pro"/>
              </a:rPr>
              <a:t>             </a:t>
            </a:r>
            <a:r>
              <a:rPr lang="en-US" sz="2495" b="1">
                <a:solidFill>
                  <a:srgbClr val="642EC7"/>
                </a:solidFill>
                <a:latin typeface="Code Pro Bold"/>
                <a:ea typeface="Code Pro Bold"/>
                <a:cs typeface="Code Pro Bold"/>
                <a:sym typeface="Code Pro Bold"/>
              </a:rPr>
              <a:t>break</a:t>
            </a:r>
          </a:p>
          <a:p>
            <a:pPr algn="l">
              <a:lnSpc>
                <a:spcPts val="3493"/>
              </a:lnSpc>
            </a:pPr>
            <a:endParaRPr lang="en-US" sz="2495" b="1">
              <a:solidFill>
                <a:srgbClr val="642EC7"/>
              </a:solidFill>
              <a:latin typeface="Code Pro Bold"/>
              <a:ea typeface="Code Pro Bold"/>
              <a:cs typeface="Code Pro Bold"/>
              <a:sym typeface="Code Pro Bold"/>
            </a:endParaRPr>
          </a:p>
          <a:p>
            <a:pPr algn="l">
              <a:lnSpc>
                <a:spcPts val="3493"/>
              </a:lnSpc>
            </a:pPr>
            <a:r>
              <a:rPr lang="en-US" sz="2495">
                <a:solidFill>
                  <a:srgbClr val="000000"/>
                </a:solidFill>
                <a:latin typeface="Code Pro"/>
                <a:ea typeface="Code Pro"/>
                <a:cs typeface="Code Pro"/>
                <a:sym typeface="Code Pro"/>
              </a:rPr>
              <a:t>if Found: </a:t>
            </a:r>
          </a:p>
          <a:p>
            <a:pPr algn="l">
              <a:lnSpc>
                <a:spcPts val="3493"/>
              </a:lnSpc>
            </a:pPr>
            <a:r>
              <a:rPr lang="en-US" sz="2495">
                <a:solidFill>
                  <a:srgbClr val="000000"/>
                </a:solidFill>
                <a:latin typeface="Code Pro"/>
                <a:ea typeface="Code Pro"/>
                <a:cs typeface="Code Pro"/>
                <a:sym typeface="Code Pro"/>
              </a:rPr>
              <a:t>     print(“Target found”)</a:t>
            </a:r>
          </a:p>
          <a:p>
            <a:pPr algn="l">
              <a:lnSpc>
                <a:spcPts val="3493"/>
              </a:lnSpc>
            </a:pPr>
            <a:r>
              <a:rPr lang="en-US" sz="2495">
                <a:solidFill>
                  <a:srgbClr val="000000"/>
                </a:solidFill>
                <a:latin typeface="Code Pro"/>
                <a:ea typeface="Code Pro"/>
                <a:cs typeface="Code Pro"/>
                <a:sym typeface="Code Pro"/>
              </a:rPr>
              <a:t>else: </a:t>
            </a:r>
          </a:p>
          <a:p>
            <a:pPr algn="l">
              <a:lnSpc>
                <a:spcPts val="3493"/>
              </a:lnSpc>
            </a:pPr>
            <a:r>
              <a:rPr lang="en-US" sz="2495">
                <a:solidFill>
                  <a:srgbClr val="000000"/>
                </a:solidFill>
                <a:latin typeface="Code Pro"/>
                <a:ea typeface="Code Pro"/>
                <a:cs typeface="Code Pro"/>
                <a:sym typeface="Code Pro"/>
              </a:rPr>
              <a:t>     print(“Target not found”)</a:t>
            </a:r>
          </a:p>
        </p:txBody>
      </p:sp>
      <p:sp>
        <p:nvSpPr>
          <p:cNvPr id="13" name="TextBox 13"/>
          <p:cNvSpPr txBox="1"/>
          <p:nvPr/>
        </p:nvSpPr>
        <p:spPr>
          <a:xfrm>
            <a:off x="677302" y="4635842"/>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4" name="TextBox 14"/>
          <p:cNvSpPr txBox="1"/>
          <p:nvPr/>
        </p:nvSpPr>
        <p:spPr>
          <a:xfrm>
            <a:off x="3054892" y="8466022"/>
            <a:ext cx="3542860"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target = 9</a:t>
            </a:r>
          </a:p>
        </p:txBody>
      </p:sp>
      <p:grpSp>
        <p:nvGrpSpPr>
          <p:cNvPr id="15" name="Group 15"/>
          <p:cNvGrpSpPr/>
          <p:nvPr/>
        </p:nvGrpSpPr>
        <p:grpSpPr>
          <a:xfrm>
            <a:off x="9963438" y="9525000"/>
            <a:ext cx="7722891" cy="694165"/>
            <a:chOff x="0" y="0"/>
            <a:chExt cx="1912982" cy="171947"/>
          </a:xfrm>
        </p:grpSpPr>
        <p:sp>
          <p:nvSpPr>
            <p:cNvPr id="16" name="Freeform 1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7" name="TextBox 1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9" name="Group 19"/>
          <p:cNvGrpSpPr/>
          <p:nvPr/>
        </p:nvGrpSpPr>
        <p:grpSpPr>
          <a:xfrm>
            <a:off x="764470" y="9525000"/>
            <a:ext cx="7722891" cy="694165"/>
            <a:chOff x="0" y="0"/>
            <a:chExt cx="1912982" cy="171947"/>
          </a:xfrm>
        </p:grpSpPr>
        <p:sp>
          <p:nvSpPr>
            <p:cNvPr id="20" name="Freeform 2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1" name="TextBox 2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692560" y="6986844"/>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513454" y="687613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a:t>
            </a:r>
            <a:r>
              <a:rPr lang="en-US" sz="1700" b="1">
                <a:solidFill>
                  <a:srgbClr val="5E17EB"/>
                </a:solidFill>
                <a:latin typeface="Code Pro Bold"/>
                <a:ea typeface="Code Pro Bold"/>
                <a:cs typeface="Code Pro Bold"/>
                <a:sym typeface="Code Pro Bold"/>
              </a:rPr>
              <a:t> if top_of_stack &lt; max_stack_size - 1: </a:t>
            </a:r>
          </a:p>
          <a:p>
            <a:pPr algn="l">
              <a:lnSpc>
                <a:spcPts val="2380"/>
              </a:lnSpc>
            </a:pPr>
            <a:r>
              <a:rPr lang="en-US" sz="1700" b="1">
                <a:solidFill>
                  <a:srgbClr val="5E17EB"/>
                </a:solidFill>
                <a:latin typeface="Code Pro Bold"/>
                <a:ea typeface="Code Pro Bold"/>
                <a:cs typeface="Code Pro Bold"/>
                <a:sym typeface="Code Pro Bold"/>
              </a:rPr>
              <a:t>        top_of_stack += 1</a:t>
            </a:r>
          </a:p>
          <a:p>
            <a:pPr algn="l">
              <a:lnSpc>
                <a:spcPts val="2380"/>
              </a:lnSpc>
            </a:pPr>
            <a:r>
              <a:rPr lang="en-US" sz="1700" b="1">
                <a:solidFill>
                  <a:srgbClr val="5E17EB"/>
                </a:solidFill>
                <a:latin typeface="Code Pro Bold"/>
                <a:ea typeface="Code Pro Bold"/>
                <a:cs typeface="Code Pro Bold"/>
                <a:sym typeface="Code Pro Bold"/>
              </a:rPr>
              <a:t>        my_stack[top_of_stack] = newItem</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b="1">
                <a:solidFill>
                  <a:srgbClr val="5E17EB"/>
                </a:solidFill>
                <a:latin typeface="Code Pro Bold"/>
                <a:ea typeface="Code Pro Bold"/>
                <a:cs typeface="Code Pro Bold"/>
                <a:sym typeface="Code Pro Bold"/>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0" name="TextBox 30"/>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581606" y="624460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402500" y="6133896"/>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a:t>
            </a:r>
            <a:r>
              <a:rPr lang="en-US" sz="1700" b="1">
                <a:solidFill>
                  <a:srgbClr val="5E17EB"/>
                </a:solidFill>
                <a:latin typeface="Code Pro Bold"/>
                <a:ea typeface="Code Pro Bold"/>
                <a:cs typeface="Code Pro Bold"/>
                <a:sym typeface="Code Pro Bold"/>
              </a:rPr>
              <a:t> if top_of_stack &lt; max_stack_size - 1: </a:t>
            </a:r>
          </a:p>
          <a:p>
            <a:pPr algn="l">
              <a:lnSpc>
                <a:spcPts val="2380"/>
              </a:lnSpc>
            </a:pPr>
            <a:r>
              <a:rPr lang="en-US" sz="1700" b="1">
                <a:solidFill>
                  <a:srgbClr val="5E17EB"/>
                </a:solidFill>
                <a:latin typeface="Code Pro Bold"/>
                <a:ea typeface="Code Pro Bold"/>
                <a:cs typeface="Code Pro Bold"/>
                <a:sym typeface="Code Pro Bold"/>
              </a:rPr>
              <a:t>        top_of_stack += 1</a:t>
            </a:r>
          </a:p>
          <a:p>
            <a:pPr algn="l">
              <a:lnSpc>
                <a:spcPts val="2380"/>
              </a:lnSpc>
            </a:pPr>
            <a:r>
              <a:rPr lang="en-US" sz="1700" b="1">
                <a:solidFill>
                  <a:srgbClr val="5E17EB"/>
                </a:solidFill>
                <a:latin typeface="Code Pro Bold"/>
                <a:ea typeface="Code Pro Bold"/>
                <a:cs typeface="Code Pro Bold"/>
                <a:sym typeface="Code Pro Bold"/>
              </a:rPr>
              <a:t>        my_stack[top_of_stack] = newItem</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b="1">
                <a:solidFill>
                  <a:srgbClr val="5E17EB"/>
                </a:solidFill>
                <a:latin typeface="Code Pro Bold"/>
                <a:ea typeface="Code Pro Bold"/>
                <a:cs typeface="Code Pro Bold"/>
                <a:sym typeface="Code Pro Bold"/>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0" name="TextBox 30"/>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581606" y="624460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402500" y="6133896"/>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a:t>
            </a:r>
            <a:r>
              <a:rPr lang="en-US" sz="1700" b="1">
                <a:solidFill>
                  <a:srgbClr val="5E17EB"/>
                </a:solidFill>
                <a:latin typeface="Code Pro Bold"/>
                <a:ea typeface="Code Pro Bold"/>
                <a:cs typeface="Code Pro Bold"/>
                <a:sym typeface="Code Pro Bold"/>
              </a:rPr>
              <a:t> if top_of_stack &lt; max_stack_size - 1: </a:t>
            </a:r>
          </a:p>
          <a:p>
            <a:pPr algn="l">
              <a:lnSpc>
                <a:spcPts val="2380"/>
              </a:lnSpc>
            </a:pPr>
            <a:r>
              <a:rPr lang="en-US" sz="1700" b="1">
                <a:solidFill>
                  <a:srgbClr val="5E17EB"/>
                </a:solidFill>
                <a:latin typeface="Code Pro Bold"/>
                <a:ea typeface="Code Pro Bold"/>
                <a:cs typeface="Code Pro Bold"/>
                <a:sym typeface="Code Pro Bold"/>
              </a:rPr>
              <a:t>        top_of_stack += 1</a:t>
            </a:r>
          </a:p>
          <a:p>
            <a:pPr algn="l">
              <a:lnSpc>
                <a:spcPts val="2380"/>
              </a:lnSpc>
            </a:pPr>
            <a:r>
              <a:rPr lang="en-US" sz="1700" b="1">
                <a:solidFill>
                  <a:srgbClr val="5E17EB"/>
                </a:solidFill>
                <a:latin typeface="Code Pro Bold"/>
                <a:ea typeface="Code Pro Bold"/>
                <a:cs typeface="Code Pro Bold"/>
                <a:sym typeface="Code Pro Bold"/>
              </a:rPr>
              <a:t>        my_stack[top_of_stack] = newItem</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b="1">
                <a:solidFill>
                  <a:srgbClr val="5E17EB"/>
                </a:solidFill>
                <a:latin typeface="Code Pro Bold"/>
                <a:ea typeface="Code Pro Bold"/>
                <a:cs typeface="Code Pro Bold"/>
                <a:sym typeface="Code Pro Bold"/>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0" name="TextBox 30"/>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581606" y="624460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402500" y="6133896"/>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&lt; max_stack_size - 1: </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my_stack[top_of_stack] = newItem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b="1">
                <a:solidFill>
                  <a:srgbClr val="5E17EB"/>
                </a:solidFill>
                <a:latin typeface="Code Pro Bold"/>
                <a:ea typeface="Code Pro Bold"/>
                <a:cs typeface="Code Pro Bold"/>
                <a:sym typeface="Code Pro Bold"/>
              </a:rPr>
              <a:t>push("C")</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0" name="TextBox 30"/>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581606" y="624460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402500" y="6133896"/>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a:t>
            </a:r>
            <a:r>
              <a:rPr lang="en-US" sz="1700" b="1">
                <a:solidFill>
                  <a:srgbClr val="5E17EB"/>
                </a:solidFill>
                <a:latin typeface="Code Pro Bold"/>
                <a:ea typeface="Code Pro Bold"/>
                <a:cs typeface="Code Pro Bold"/>
                <a:sym typeface="Code Pro Bold"/>
              </a:rPr>
              <a:t>if top_of_stack &lt; max_stack_size - 1: </a:t>
            </a:r>
          </a:p>
          <a:p>
            <a:pPr algn="l">
              <a:lnSpc>
                <a:spcPts val="2380"/>
              </a:lnSpc>
            </a:pPr>
            <a:r>
              <a:rPr lang="en-US" sz="1700" b="1">
                <a:solidFill>
                  <a:srgbClr val="5E17EB"/>
                </a:solidFill>
                <a:latin typeface="Code Pro Bold"/>
                <a:ea typeface="Code Pro Bold"/>
                <a:cs typeface="Code Pro Bold"/>
                <a:sym typeface="Code Pro Bold"/>
              </a:rPr>
              <a:t>        top_of_stack += 1</a:t>
            </a:r>
          </a:p>
          <a:p>
            <a:pPr algn="l">
              <a:lnSpc>
                <a:spcPts val="2380"/>
              </a:lnSpc>
            </a:pPr>
            <a:r>
              <a:rPr lang="en-US" sz="1700" b="1">
                <a:solidFill>
                  <a:srgbClr val="5E17EB"/>
                </a:solidFill>
                <a:latin typeface="Code Pro Bold"/>
                <a:ea typeface="Code Pro Bold"/>
                <a:cs typeface="Code Pro Bold"/>
                <a:sym typeface="Code Pro Bold"/>
              </a:rPr>
              <a:t>        my_stack[top_of_stack] = newItem</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b="1">
                <a:solidFill>
                  <a:srgbClr val="5E17EB"/>
                </a:solidFill>
                <a:latin typeface="Code Pro Bold"/>
                <a:ea typeface="Code Pro Bold"/>
                <a:cs typeface="Code Pro Bold"/>
                <a:sym typeface="Code Pro Bold"/>
              </a:rPr>
              <a:t>push("C")</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0" name="TextBox 30"/>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549904" y="5160501"/>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370799" y="5049790"/>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a:t>
            </a:r>
            <a:r>
              <a:rPr lang="en-US" sz="1700" b="1">
                <a:solidFill>
                  <a:srgbClr val="5E17EB"/>
                </a:solidFill>
                <a:latin typeface="Code Pro Bold"/>
                <a:ea typeface="Code Pro Bold"/>
                <a:cs typeface="Code Pro Bold"/>
                <a:sym typeface="Code Pro Bold"/>
              </a:rPr>
              <a:t>if top_of_stack &lt; max_stack_size - 1: </a:t>
            </a:r>
          </a:p>
          <a:p>
            <a:pPr algn="l">
              <a:lnSpc>
                <a:spcPts val="2380"/>
              </a:lnSpc>
            </a:pPr>
            <a:r>
              <a:rPr lang="en-US" sz="1700" b="1">
                <a:solidFill>
                  <a:srgbClr val="5E17EB"/>
                </a:solidFill>
                <a:latin typeface="Code Pro Bold"/>
                <a:ea typeface="Code Pro Bold"/>
                <a:cs typeface="Code Pro Bold"/>
                <a:sym typeface="Code Pro Bold"/>
              </a:rPr>
              <a:t>        top_of_stack += 1</a:t>
            </a:r>
          </a:p>
          <a:p>
            <a:pPr algn="l">
              <a:lnSpc>
                <a:spcPts val="2380"/>
              </a:lnSpc>
            </a:pPr>
            <a:r>
              <a:rPr lang="en-US" sz="1700" b="1">
                <a:solidFill>
                  <a:srgbClr val="5E17EB"/>
                </a:solidFill>
                <a:latin typeface="Code Pro Bold"/>
                <a:ea typeface="Code Pro Bold"/>
                <a:cs typeface="Code Pro Bold"/>
                <a:sym typeface="Code Pro Bold"/>
              </a:rPr>
              <a:t>        my_stack[top_of_stack] = newItem</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b="1">
                <a:solidFill>
                  <a:srgbClr val="5E17EB"/>
                </a:solidFill>
                <a:latin typeface="Code Pro Bold"/>
                <a:ea typeface="Code Pro Bold"/>
                <a:cs typeface="Code Pro Bold"/>
                <a:sym typeface="Code Pro Bold"/>
              </a:rPr>
              <a:t>push("C")</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0" name="TextBox 30"/>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549904" y="5160501"/>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370799" y="5049790"/>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a:t>
            </a:r>
            <a:r>
              <a:rPr lang="en-US" sz="1700" b="1">
                <a:solidFill>
                  <a:srgbClr val="5E17EB"/>
                </a:solidFill>
                <a:latin typeface="Code Pro Bold"/>
                <a:ea typeface="Code Pro Bold"/>
                <a:cs typeface="Code Pro Bold"/>
                <a:sym typeface="Code Pro Bold"/>
              </a:rPr>
              <a:t>if top_of_stack &lt; max_stack_size - 1: </a:t>
            </a:r>
          </a:p>
          <a:p>
            <a:pPr algn="l">
              <a:lnSpc>
                <a:spcPts val="2380"/>
              </a:lnSpc>
            </a:pPr>
            <a:r>
              <a:rPr lang="en-US" sz="1700" b="1">
                <a:solidFill>
                  <a:srgbClr val="5E17EB"/>
                </a:solidFill>
                <a:latin typeface="Code Pro Bold"/>
                <a:ea typeface="Code Pro Bold"/>
                <a:cs typeface="Code Pro Bold"/>
                <a:sym typeface="Code Pro Bold"/>
              </a:rPr>
              <a:t>        top_of_stack += 1</a:t>
            </a:r>
          </a:p>
          <a:p>
            <a:pPr algn="l">
              <a:lnSpc>
                <a:spcPts val="2380"/>
              </a:lnSpc>
            </a:pPr>
            <a:r>
              <a:rPr lang="en-US" sz="1700" b="1">
                <a:solidFill>
                  <a:srgbClr val="5E17EB"/>
                </a:solidFill>
                <a:latin typeface="Code Pro Bold"/>
                <a:ea typeface="Code Pro Bold"/>
                <a:cs typeface="Code Pro Bold"/>
                <a:sym typeface="Code Pro Bold"/>
              </a:rPr>
              <a:t>        my_stack[top_of_stack] = newItem</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b="1">
                <a:solidFill>
                  <a:srgbClr val="5E17EB"/>
                </a:solidFill>
                <a:latin typeface="Code Pro Bold"/>
                <a:ea typeface="Code Pro Bold"/>
                <a:cs typeface="Code Pro Bold"/>
                <a:sym typeface="Code Pro Bold"/>
              </a:rPr>
              <a:t>push("C")</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0" name="TextBox 30"/>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549904" y="5160501"/>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1144025"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370799" y="5049790"/>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32" name="TextBox 32"/>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&lt; max_stack_size - 1: </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my_stack[top_of_stack] = newItem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&gt; -1: </a:t>
            </a:r>
          </a:p>
          <a:p>
            <a:pPr algn="l">
              <a:lnSpc>
                <a:spcPts val="2380"/>
              </a:lnSpc>
            </a:pPr>
            <a:r>
              <a:rPr lang="en-US" sz="1700">
                <a:solidFill>
                  <a:srgbClr val="000000"/>
                </a:solidFill>
                <a:latin typeface="Code Pro"/>
                <a:ea typeface="Code Pro"/>
                <a:cs typeface="Code Pro"/>
                <a:sym typeface="Code Pro"/>
              </a:rPr>
              <a:t>        item = my_stack[top_of_stack]</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return 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b="1">
                <a:solidFill>
                  <a:srgbClr val="5E17EB"/>
                </a:solidFill>
                <a:latin typeface="Code Pro Bold"/>
                <a:ea typeface="Code Pro Bold"/>
                <a:cs typeface="Code Pro Bold"/>
                <a:sym typeface="Code Pro Bold"/>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3" name="TextBox 33"/>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549904" y="5160501"/>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370799" y="5049790"/>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Freeform 29"/>
          <p:cNvSpPr/>
          <p:nvPr/>
        </p:nvSpPr>
        <p:spPr>
          <a:xfrm rot="2927596">
            <a:off x="2692560" y="4649469"/>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0" name="TextBox 30"/>
          <p:cNvSpPr txBox="1"/>
          <p:nvPr/>
        </p:nvSpPr>
        <p:spPr>
          <a:xfrm>
            <a:off x="764470" y="4125865"/>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item</a:t>
            </a:r>
          </a:p>
        </p:txBody>
      </p:sp>
      <p:sp>
        <p:nvSpPr>
          <p:cNvPr id="31" name="TextBox 31"/>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&lt; max_stack_size - 1: </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my_stack[top_of_stack] = newItem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a:t>
            </a:r>
            <a:r>
              <a:rPr lang="en-US" sz="1700" b="1">
                <a:solidFill>
                  <a:srgbClr val="5E17EB"/>
                </a:solidFill>
                <a:latin typeface="Code Pro Bold"/>
                <a:ea typeface="Code Pro Bold"/>
                <a:cs typeface="Code Pro Bold"/>
                <a:sym typeface="Code Pro Bold"/>
              </a:rPr>
              <a:t>if top_of_stack &gt; -1: </a:t>
            </a:r>
          </a:p>
          <a:p>
            <a:pPr algn="l">
              <a:lnSpc>
                <a:spcPts val="2380"/>
              </a:lnSpc>
            </a:pPr>
            <a:r>
              <a:rPr lang="en-US" sz="1700" b="1">
                <a:solidFill>
                  <a:srgbClr val="5E17EB"/>
                </a:solidFill>
                <a:latin typeface="Code Pro Bold"/>
                <a:ea typeface="Code Pro Bold"/>
                <a:cs typeface="Code Pro Bold"/>
                <a:sym typeface="Code Pro Bold"/>
              </a:rPr>
              <a:t>        item = my_stack[top_of_stack]</a:t>
            </a:r>
          </a:p>
          <a:p>
            <a:pPr algn="l">
              <a:lnSpc>
                <a:spcPts val="2380"/>
              </a:lnSpc>
            </a:pPr>
            <a:r>
              <a:rPr lang="en-US" sz="1700" b="1">
                <a:solidFill>
                  <a:srgbClr val="5E17EB"/>
                </a:solidFill>
                <a:latin typeface="Code Pro Bold"/>
                <a:ea typeface="Code Pro Bold"/>
                <a:cs typeface="Code Pro Bold"/>
                <a:sym typeface="Code Pro Bold"/>
              </a:rPr>
              <a:t>        top_of_stack -= 1</a:t>
            </a:r>
          </a:p>
          <a:p>
            <a:pPr algn="l">
              <a:lnSpc>
                <a:spcPts val="2380"/>
              </a:lnSpc>
            </a:pPr>
            <a:r>
              <a:rPr lang="en-US" sz="1700" b="1">
                <a:solidFill>
                  <a:srgbClr val="5E17EB"/>
                </a:solidFill>
                <a:latin typeface="Code Pro Bold"/>
                <a:ea typeface="Code Pro Bold"/>
                <a:cs typeface="Code Pro Bold"/>
                <a:sym typeface="Code Pro Bold"/>
              </a:rPr>
              <a:t>        return item</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b="1">
                <a:solidFill>
                  <a:srgbClr val="5E17EB"/>
                </a:solidFill>
                <a:latin typeface="Code Pro Bold"/>
                <a:ea typeface="Code Pro Bold"/>
                <a:cs typeface="Code Pro Bold"/>
                <a:sym typeface="Code Pro Bold"/>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2" name="TextBox 32"/>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9675854" y="336422"/>
            <a:ext cx="8200682" cy="8921878"/>
            <a:chOff x="0" y="0"/>
            <a:chExt cx="2159850" cy="2349795"/>
          </a:xfrm>
        </p:grpSpPr>
        <p:sp>
          <p:nvSpPr>
            <p:cNvPr id="8" name="Freeform 8"/>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9" name="TextBox 9"/>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Freeform 16"/>
          <p:cNvSpPr/>
          <p:nvPr/>
        </p:nvSpPr>
        <p:spPr>
          <a:xfrm>
            <a:off x="2692560" y="7345714"/>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Freeform 17"/>
          <p:cNvSpPr/>
          <p:nvPr/>
        </p:nvSpPr>
        <p:spPr>
          <a:xfrm>
            <a:off x="2684028" y="6244607"/>
            <a:ext cx="702158" cy="295784"/>
          </a:xfrm>
          <a:custGeom>
            <a:avLst/>
            <a:gdLst/>
            <a:ahLst/>
            <a:cxnLst/>
            <a:rect l="l" t="t" r="r" b="b"/>
            <a:pathLst>
              <a:path w="702158" h="295784">
                <a:moveTo>
                  <a:pt x="0" y="0"/>
                </a:moveTo>
                <a:lnTo>
                  <a:pt x="702158" y="0"/>
                </a:lnTo>
                <a:lnTo>
                  <a:pt x="702158"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8" name="Table 18"/>
          <p:cNvGraphicFramePr>
            <a:graphicFrameLocks noGrp="1"/>
          </p:cNvGraphicFramePr>
          <p:nvPr/>
        </p:nvGraphicFramePr>
        <p:xfrm>
          <a:off x="4144678" y="268128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“C”</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20" name="TextBox 20"/>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21" name="TextBox 21"/>
          <p:cNvSpPr txBox="1"/>
          <p:nvPr/>
        </p:nvSpPr>
        <p:spPr>
          <a:xfrm>
            <a:off x="513454" y="7235003"/>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base_of_stack</a:t>
            </a:r>
          </a:p>
        </p:txBody>
      </p:sp>
      <p:sp>
        <p:nvSpPr>
          <p:cNvPr id="22" name="TextBox 22"/>
          <p:cNvSpPr txBox="1"/>
          <p:nvPr/>
        </p:nvSpPr>
        <p:spPr>
          <a:xfrm>
            <a:off x="504923" y="6133896"/>
            <a:ext cx="2060623"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top_of_stack</a:t>
            </a:r>
          </a:p>
        </p:txBody>
      </p:sp>
      <p:sp>
        <p:nvSpPr>
          <p:cNvPr id="23" name="TextBox 23"/>
          <p:cNvSpPr txBox="1"/>
          <p:nvPr/>
        </p:nvSpPr>
        <p:spPr>
          <a:xfrm>
            <a:off x="3634068" y="717191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3634068" y="809858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3634068" y="613389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3634068" y="509587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3634068" y="394643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3634068" y="285904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Freeform 29"/>
          <p:cNvSpPr/>
          <p:nvPr/>
        </p:nvSpPr>
        <p:spPr>
          <a:xfrm rot="2927596">
            <a:off x="2692560" y="4649469"/>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0" name="TextBox 30"/>
          <p:cNvSpPr txBox="1"/>
          <p:nvPr/>
        </p:nvSpPr>
        <p:spPr>
          <a:xfrm>
            <a:off x="653516" y="4125865"/>
            <a:ext cx="2171578" cy="1244695"/>
          </a:xfrm>
          <a:prstGeom prst="rect">
            <a:avLst/>
          </a:prstGeom>
        </p:spPr>
        <p:txBody>
          <a:bodyPr lIns="0" tIns="0" rIns="0" bIns="0" rtlCol="0" anchor="t">
            <a:spAutoFit/>
          </a:bodyPr>
          <a:lstStyle/>
          <a:p>
            <a:pPr algn="ctr">
              <a:lnSpc>
                <a:spcPts val="3319"/>
              </a:lnSpc>
              <a:spcBef>
                <a:spcPct val="0"/>
              </a:spcBef>
            </a:pPr>
            <a:r>
              <a:rPr lang="en-US" sz="2371" i="1">
                <a:solidFill>
                  <a:srgbClr val="000000"/>
                </a:solidFill>
                <a:latin typeface="Open Sans Italics"/>
                <a:ea typeface="Open Sans Italics"/>
                <a:cs typeface="Open Sans Italics"/>
                <a:sym typeface="Open Sans Italics"/>
              </a:rPr>
              <a:t>will be updated when a new item is added!</a:t>
            </a:r>
          </a:p>
        </p:txBody>
      </p:sp>
      <p:sp>
        <p:nvSpPr>
          <p:cNvPr id="31" name="TextBox 31"/>
          <p:cNvSpPr txBox="1"/>
          <p:nvPr/>
        </p:nvSpPr>
        <p:spPr>
          <a:xfrm>
            <a:off x="9785222" y="512655"/>
            <a:ext cx="8015114" cy="8547891"/>
          </a:xfrm>
          <a:prstGeom prst="rect">
            <a:avLst/>
          </a:prstGeom>
        </p:spPr>
        <p:txBody>
          <a:bodyPr lIns="0" tIns="0" rIns="0" bIns="0" rtlCol="0" anchor="t">
            <a:spAutoFit/>
          </a:bodyPr>
          <a:lstStyle/>
          <a:p>
            <a:pPr algn="l">
              <a:lnSpc>
                <a:spcPts val="2380"/>
              </a:lnSpc>
            </a:pPr>
            <a:r>
              <a:rPr lang="en-US" sz="1700">
                <a:solidFill>
                  <a:srgbClr val="000000"/>
                </a:solidFill>
                <a:latin typeface="Code Pro"/>
                <a:ea typeface="Code Pro"/>
                <a:cs typeface="Code Pro"/>
                <a:sym typeface="Code Pro"/>
              </a:rPr>
              <a:t># Initialize stack variables</a:t>
            </a:r>
          </a:p>
          <a:p>
            <a:pPr algn="l">
              <a:lnSpc>
                <a:spcPts val="2380"/>
              </a:lnSpc>
            </a:pPr>
            <a:r>
              <a:rPr lang="en-US" sz="1700">
                <a:solidFill>
                  <a:srgbClr val="000000"/>
                </a:solidFill>
                <a:latin typeface="Code Pro"/>
                <a:ea typeface="Code Pro"/>
                <a:cs typeface="Code Pro"/>
                <a:sym typeface="Code Pro"/>
              </a:rPr>
              <a:t>base_of_stack = 0 </a:t>
            </a:r>
          </a:p>
          <a:p>
            <a:pPr algn="l">
              <a:lnSpc>
                <a:spcPts val="2380"/>
              </a:lnSpc>
            </a:pPr>
            <a:r>
              <a:rPr lang="en-US" sz="1700">
                <a:solidFill>
                  <a:srgbClr val="000000"/>
                </a:solidFill>
                <a:latin typeface="Code Pro"/>
                <a:ea typeface="Code Pro"/>
                <a:cs typeface="Code Pro"/>
                <a:sym typeface="Code Pro"/>
              </a:rPr>
              <a:t>top_of_stack = -1 </a:t>
            </a:r>
          </a:p>
          <a:p>
            <a:pPr algn="l">
              <a:lnSpc>
                <a:spcPts val="2380"/>
              </a:lnSpc>
            </a:pPr>
            <a:r>
              <a:rPr lang="en-US" sz="1700">
                <a:solidFill>
                  <a:srgbClr val="000000"/>
                </a:solidFill>
                <a:latin typeface="Code Pro"/>
                <a:ea typeface="Code Pro"/>
                <a:cs typeface="Code Pro"/>
                <a:sym typeface="Code Pro"/>
              </a:rPr>
              <a:t>max_stack_size = 5</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my_stack = [None] * max_stack_size</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push(newItem):</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if top_of_stack &lt; max_stack_size - 1: </a:t>
            </a:r>
          </a:p>
          <a:p>
            <a:pPr algn="l">
              <a:lnSpc>
                <a:spcPts val="2380"/>
              </a:lnSpc>
            </a:pPr>
            <a:r>
              <a:rPr lang="en-US" sz="1700">
                <a:solidFill>
                  <a:srgbClr val="000000"/>
                </a:solidFill>
                <a:latin typeface="Code Pro"/>
                <a:ea typeface="Code Pro"/>
                <a:cs typeface="Code Pro"/>
                <a:sym typeface="Code Pro"/>
              </a:rPr>
              <a:t>        top_of_stack += 1</a:t>
            </a:r>
          </a:p>
          <a:p>
            <a:pPr algn="l">
              <a:lnSpc>
                <a:spcPts val="2380"/>
              </a:lnSpc>
            </a:pPr>
            <a:r>
              <a:rPr lang="en-US" sz="1700">
                <a:solidFill>
                  <a:srgbClr val="000000"/>
                </a:solidFill>
                <a:latin typeface="Code Pro"/>
                <a:ea typeface="Code Pro"/>
                <a:cs typeface="Code Pro"/>
                <a:sym typeface="Code Pro"/>
              </a:rPr>
              <a:t>        my_stack[top_of_stack] = newItem</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a:solidFill>
                  <a:srgbClr val="000000"/>
                </a:solidFill>
                <a:latin typeface="Code Pro"/>
                <a:ea typeface="Code Pro"/>
                <a:cs typeface="Code Pro"/>
                <a:sym typeface="Code Pro"/>
              </a:rPr>
              <a:t>def pop():</a:t>
            </a:r>
          </a:p>
          <a:p>
            <a:pPr algn="l">
              <a:lnSpc>
                <a:spcPts val="2380"/>
              </a:lnSpc>
            </a:pPr>
            <a:r>
              <a:rPr lang="en-US" sz="1700">
                <a:solidFill>
                  <a:srgbClr val="000000"/>
                </a:solidFill>
                <a:latin typeface="Code Pro"/>
                <a:ea typeface="Code Pro"/>
                <a:cs typeface="Code Pro"/>
                <a:sym typeface="Code Pro"/>
              </a:rPr>
              <a:t>    global top_of_stack, my_stack  # Declare these variables as global</a:t>
            </a:r>
          </a:p>
          <a:p>
            <a:pPr algn="l">
              <a:lnSpc>
                <a:spcPts val="2380"/>
              </a:lnSpc>
            </a:pPr>
            <a:r>
              <a:rPr lang="en-US" sz="1700">
                <a:solidFill>
                  <a:srgbClr val="000000"/>
                </a:solidFill>
                <a:latin typeface="Code Pro"/>
                <a:ea typeface="Code Pro"/>
                <a:cs typeface="Code Pro"/>
                <a:sym typeface="Code Pro"/>
              </a:rPr>
              <a:t>    </a:t>
            </a:r>
            <a:r>
              <a:rPr lang="en-US" sz="1700" b="1">
                <a:solidFill>
                  <a:srgbClr val="5E17EB"/>
                </a:solidFill>
                <a:latin typeface="Code Pro Bold"/>
                <a:ea typeface="Code Pro Bold"/>
                <a:cs typeface="Code Pro Bold"/>
                <a:sym typeface="Code Pro Bold"/>
              </a:rPr>
              <a:t>if top_of_stack &gt; -1: </a:t>
            </a:r>
          </a:p>
          <a:p>
            <a:pPr algn="l">
              <a:lnSpc>
                <a:spcPts val="2380"/>
              </a:lnSpc>
            </a:pPr>
            <a:r>
              <a:rPr lang="en-US" sz="1700" b="1">
                <a:solidFill>
                  <a:srgbClr val="5E17EB"/>
                </a:solidFill>
                <a:latin typeface="Code Pro Bold"/>
                <a:ea typeface="Code Pro Bold"/>
                <a:cs typeface="Code Pro Bold"/>
                <a:sym typeface="Code Pro Bold"/>
              </a:rPr>
              <a:t>        item = my_stack[top_of_stack]</a:t>
            </a:r>
          </a:p>
          <a:p>
            <a:pPr algn="l">
              <a:lnSpc>
                <a:spcPts val="2380"/>
              </a:lnSpc>
            </a:pPr>
            <a:r>
              <a:rPr lang="en-US" sz="1700" b="1">
                <a:solidFill>
                  <a:srgbClr val="5E17EB"/>
                </a:solidFill>
                <a:latin typeface="Code Pro Bold"/>
                <a:ea typeface="Code Pro Bold"/>
                <a:cs typeface="Code Pro Bold"/>
                <a:sym typeface="Code Pro Bold"/>
              </a:rPr>
              <a:t>        top_of_stack -= 1</a:t>
            </a:r>
          </a:p>
          <a:p>
            <a:pPr algn="l">
              <a:lnSpc>
                <a:spcPts val="2380"/>
              </a:lnSpc>
            </a:pPr>
            <a:r>
              <a:rPr lang="en-US" sz="1700" b="1">
                <a:solidFill>
                  <a:srgbClr val="5E17EB"/>
                </a:solidFill>
                <a:latin typeface="Code Pro Bold"/>
                <a:ea typeface="Code Pro Bold"/>
                <a:cs typeface="Code Pro Bold"/>
                <a:sym typeface="Code Pro Bold"/>
              </a:rPr>
              <a:t>        return item</a:t>
            </a:r>
          </a:p>
          <a:p>
            <a:pPr algn="l">
              <a:lnSpc>
                <a:spcPts val="2380"/>
              </a:lnSpc>
            </a:pPr>
            <a:endParaRPr lang="en-US" sz="1700" b="1">
              <a:solidFill>
                <a:srgbClr val="5E17EB"/>
              </a:solidFill>
              <a:latin typeface="Code Pro Bold"/>
              <a:ea typeface="Code Pro Bold"/>
              <a:cs typeface="Code Pro Bold"/>
              <a:sym typeface="Code Pro Bold"/>
            </a:endParaRPr>
          </a:p>
          <a:p>
            <a:pPr algn="l">
              <a:lnSpc>
                <a:spcPts val="2380"/>
              </a:lnSpc>
            </a:pPr>
            <a:r>
              <a:rPr lang="en-US" sz="1700">
                <a:solidFill>
                  <a:srgbClr val="000000"/>
                </a:solidFill>
                <a:latin typeface="Code Pro"/>
                <a:ea typeface="Code Pro"/>
                <a:cs typeface="Code Pro"/>
                <a:sym typeface="Code Pro"/>
              </a:rPr>
              <a:t># Example usage</a:t>
            </a:r>
          </a:p>
          <a:p>
            <a:pPr algn="l">
              <a:lnSpc>
                <a:spcPts val="2380"/>
              </a:lnSpc>
            </a:pPr>
            <a:r>
              <a:rPr lang="en-US" sz="1700">
                <a:solidFill>
                  <a:srgbClr val="000000"/>
                </a:solidFill>
                <a:latin typeface="Code Pro"/>
                <a:ea typeface="Code Pro"/>
                <a:cs typeface="Code Pro"/>
                <a:sym typeface="Code Pro"/>
              </a:rPr>
              <a:t>push("A")</a:t>
            </a:r>
          </a:p>
          <a:p>
            <a:pPr algn="l">
              <a:lnSpc>
                <a:spcPts val="2380"/>
              </a:lnSpc>
            </a:pPr>
            <a:r>
              <a:rPr lang="en-US" sz="1700">
                <a:solidFill>
                  <a:srgbClr val="000000"/>
                </a:solidFill>
                <a:latin typeface="Code Pro"/>
                <a:ea typeface="Code Pro"/>
                <a:cs typeface="Code Pro"/>
                <a:sym typeface="Code Pro"/>
              </a:rPr>
              <a:t>push("Z")</a:t>
            </a:r>
          </a:p>
          <a:p>
            <a:pPr algn="l">
              <a:lnSpc>
                <a:spcPts val="2380"/>
              </a:lnSpc>
            </a:pPr>
            <a:r>
              <a:rPr lang="en-US" sz="1700">
                <a:solidFill>
                  <a:srgbClr val="000000"/>
                </a:solidFill>
                <a:latin typeface="Code Pro"/>
                <a:ea typeface="Code Pro"/>
                <a:cs typeface="Code Pro"/>
                <a:sym typeface="Code Pro"/>
              </a:rPr>
              <a:t>push("C")</a:t>
            </a:r>
          </a:p>
          <a:p>
            <a:pPr algn="l">
              <a:lnSpc>
                <a:spcPts val="2380"/>
              </a:lnSpc>
            </a:pPr>
            <a:endParaRPr lang="en-US" sz="1700">
              <a:solidFill>
                <a:srgbClr val="000000"/>
              </a:solidFill>
              <a:latin typeface="Code Pro"/>
              <a:ea typeface="Code Pro"/>
              <a:cs typeface="Code Pro"/>
              <a:sym typeface="Code Pro"/>
            </a:endParaRPr>
          </a:p>
          <a:p>
            <a:pPr algn="l">
              <a:lnSpc>
                <a:spcPts val="2380"/>
              </a:lnSpc>
            </a:pPr>
            <a:r>
              <a:rPr lang="en-US" sz="1700" b="1">
                <a:solidFill>
                  <a:srgbClr val="5E17EB"/>
                </a:solidFill>
                <a:latin typeface="Code Pro Bold"/>
                <a:ea typeface="Code Pro Bold"/>
                <a:cs typeface="Code Pro Bold"/>
                <a:sym typeface="Code Pro Bold"/>
              </a:rPr>
              <a:t>print(pop())  # Output: C</a:t>
            </a:r>
          </a:p>
          <a:p>
            <a:pPr algn="l">
              <a:lnSpc>
                <a:spcPts val="2380"/>
              </a:lnSpc>
            </a:pPr>
            <a:r>
              <a:rPr lang="en-US" sz="1700">
                <a:solidFill>
                  <a:srgbClr val="000000"/>
                </a:solidFill>
                <a:latin typeface="Code Pro"/>
                <a:ea typeface="Code Pro"/>
                <a:cs typeface="Code Pro"/>
                <a:sym typeface="Code Pro"/>
              </a:rPr>
              <a:t>print(pop())  # Output: Z</a:t>
            </a:r>
          </a:p>
          <a:p>
            <a:pPr algn="l">
              <a:lnSpc>
                <a:spcPts val="2380"/>
              </a:lnSpc>
            </a:pPr>
            <a:r>
              <a:rPr lang="en-US" sz="1700">
                <a:solidFill>
                  <a:srgbClr val="000000"/>
                </a:solidFill>
                <a:latin typeface="Code Pro"/>
                <a:ea typeface="Code Pro"/>
                <a:cs typeface="Code Pro"/>
                <a:sym typeface="Code Pro"/>
              </a:rPr>
              <a:t>print(pop())  # Output: A</a:t>
            </a:r>
          </a:p>
          <a:p>
            <a:pPr algn="l">
              <a:lnSpc>
                <a:spcPts val="2380"/>
              </a:lnSpc>
            </a:pPr>
            <a:endParaRPr lang="en-US" sz="1700">
              <a:solidFill>
                <a:srgbClr val="000000"/>
              </a:solidFill>
              <a:latin typeface="Code Pro"/>
              <a:ea typeface="Code Pro"/>
              <a:cs typeface="Code Pro"/>
              <a:sym typeface="Code Pro"/>
            </a:endParaRPr>
          </a:p>
        </p:txBody>
      </p:sp>
      <p:sp>
        <p:nvSpPr>
          <p:cNvPr id="32" name="TextBox 32"/>
          <p:cNvSpPr txBox="1"/>
          <p:nvPr/>
        </p:nvSpPr>
        <p:spPr>
          <a:xfrm>
            <a:off x="1135659" y="132157"/>
            <a:ext cx="7219306"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1495"/>
                </a:solidFill>
                <a:latin typeface="Poppins Bold"/>
                <a:ea typeface="Poppins Bold"/>
                <a:cs typeface="Poppins Bold"/>
                <a:sym typeface="Poppins Bold"/>
              </a:rPr>
              <a:t>23.6 Stacks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 Linear Search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563472" y="3247346"/>
            <a:ext cx="8201769" cy="5896928"/>
            <a:chOff x="0" y="0"/>
            <a:chExt cx="2160137" cy="1553100"/>
          </a:xfrm>
        </p:grpSpPr>
        <p:sp>
          <p:nvSpPr>
            <p:cNvPr id="7" name="Freeform 7"/>
            <p:cNvSpPr/>
            <p:nvPr/>
          </p:nvSpPr>
          <p:spPr>
            <a:xfrm>
              <a:off x="0" y="0"/>
              <a:ext cx="2160137" cy="1553100"/>
            </a:xfrm>
            <a:custGeom>
              <a:avLst/>
              <a:gdLst/>
              <a:ahLst/>
              <a:cxnLst/>
              <a:rect l="l" t="t" r="r" b="b"/>
              <a:pathLst>
                <a:path w="2160137" h="1553100">
                  <a:moveTo>
                    <a:pt x="0" y="0"/>
                  </a:moveTo>
                  <a:lnTo>
                    <a:pt x="2160137" y="0"/>
                  </a:lnTo>
                  <a:lnTo>
                    <a:pt x="2160137" y="1553100"/>
                  </a:lnTo>
                  <a:lnTo>
                    <a:pt x="0" y="1553100"/>
                  </a:lnTo>
                  <a:close/>
                </a:path>
              </a:pathLst>
            </a:custGeom>
            <a:solidFill>
              <a:srgbClr val="F4F2F2"/>
            </a:solidFill>
          </p:spPr>
          <p:txBody>
            <a:bodyPr/>
            <a:lstStyle/>
            <a:p>
              <a:endParaRPr lang="en-PH"/>
            </a:p>
          </p:txBody>
        </p:sp>
        <p:sp>
          <p:nvSpPr>
            <p:cNvPr id="8" name="TextBox 8"/>
            <p:cNvSpPr txBox="1"/>
            <p:nvPr/>
          </p:nvSpPr>
          <p:spPr>
            <a:xfrm>
              <a:off x="0" y="-28575"/>
              <a:ext cx="2160137" cy="1581675"/>
            </a:xfrm>
            <a:prstGeom prst="rect">
              <a:avLst/>
            </a:prstGeom>
          </p:spPr>
          <p:txBody>
            <a:bodyPr lIns="50800" tIns="50800" rIns="50800" bIns="50800" rtlCol="0" anchor="ctr"/>
            <a:lstStyle/>
            <a:p>
              <a:pPr algn="ctr">
                <a:lnSpc>
                  <a:spcPts val="2595"/>
                </a:lnSpc>
              </a:pPr>
              <a:endParaRPr/>
            </a:p>
          </p:txBody>
        </p:sp>
      </p:grpSp>
      <p:graphicFrame>
        <p:nvGraphicFramePr>
          <p:cNvPr id="9" name="Table 9"/>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0" name="Freeform 10"/>
          <p:cNvSpPr/>
          <p:nvPr/>
        </p:nvSpPr>
        <p:spPr>
          <a:xfrm rot="-5400000">
            <a:off x="2145194" y="6780304"/>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1" name="TextBox 11"/>
          <p:cNvSpPr txBox="1"/>
          <p:nvPr/>
        </p:nvSpPr>
        <p:spPr>
          <a:xfrm>
            <a:off x="368958" y="1284193"/>
            <a:ext cx="17396283"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Linear search is a simple searching algorithm that sequentially checks each element in a list until a match is found or the entire list has been searched.</a:t>
            </a:r>
          </a:p>
        </p:txBody>
      </p:sp>
      <p:sp>
        <p:nvSpPr>
          <p:cNvPr id="12" name="TextBox 12"/>
          <p:cNvSpPr txBox="1"/>
          <p:nvPr/>
        </p:nvSpPr>
        <p:spPr>
          <a:xfrm>
            <a:off x="9866957" y="3300177"/>
            <a:ext cx="6814764" cy="5680194"/>
          </a:xfrm>
          <a:prstGeom prst="rect">
            <a:avLst/>
          </a:prstGeom>
        </p:spPr>
        <p:txBody>
          <a:bodyPr lIns="0" tIns="0" rIns="0" bIns="0" rtlCol="0" anchor="t">
            <a:spAutoFit/>
          </a:bodyPr>
          <a:lstStyle/>
          <a:p>
            <a:pPr algn="l">
              <a:lnSpc>
                <a:spcPts val="3493"/>
              </a:lnSpc>
            </a:pPr>
            <a:r>
              <a:rPr lang="en-US" sz="2495">
                <a:solidFill>
                  <a:srgbClr val="000000"/>
                </a:solidFill>
                <a:latin typeface="Code Pro"/>
                <a:ea typeface="Code Pro"/>
                <a:cs typeface="Code Pro"/>
                <a:sym typeface="Code Pro"/>
              </a:rPr>
              <a:t>my_list = [3,5,2,8,9,1]</a:t>
            </a:r>
          </a:p>
          <a:p>
            <a:pPr algn="l">
              <a:lnSpc>
                <a:spcPts val="3493"/>
              </a:lnSpc>
            </a:pPr>
            <a:r>
              <a:rPr lang="en-US" sz="2495">
                <a:solidFill>
                  <a:srgbClr val="000000"/>
                </a:solidFill>
                <a:latin typeface="Code Pro"/>
                <a:ea typeface="Code Pro"/>
                <a:cs typeface="Code Pro"/>
                <a:sym typeface="Code Pro"/>
              </a:rPr>
              <a:t>target = 9</a:t>
            </a:r>
          </a:p>
          <a:p>
            <a:pPr algn="l">
              <a:lnSpc>
                <a:spcPts val="3493"/>
              </a:lnSpc>
            </a:pPr>
            <a:r>
              <a:rPr lang="en-US" sz="2495">
                <a:solidFill>
                  <a:srgbClr val="000000"/>
                </a:solidFill>
                <a:latin typeface="Code Pro"/>
                <a:ea typeface="Code Pro"/>
                <a:cs typeface="Code Pro"/>
                <a:sym typeface="Code Pro"/>
              </a:rPr>
              <a:t>Found = </a:t>
            </a:r>
            <a:r>
              <a:rPr lang="en-US" sz="2495" b="1">
                <a:solidFill>
                  <a:srgbClr val="FF1495"/>
                </a:solidFill>
                <a:latin typeface="Code Pro Bold"/>
                <a:ea typeface="Code Pro Bold"/>
                <a:cs typeface="Code Pro Bold"/>
                <a:sym typeface="Code Pro Bold"/>
              </a:rPr>
              <a:t>False</a:t>
            </a:r>
            <a:r>
              <a:rPr lang="en-US" sz="2495">
                <a:solidFill>
                  <a:srgbClr val="000000"/>
                </a:solidFill>
                <a:latin typeface="Code Pro"/>
                <a:ea typeface="Code Pro"/>
                <a:cs typeface="Code Pro"/>
                <a:sym typeface="Code Pro"/>
              </a:rPr>
              <a:t> </a:t>
            </a:r>
          </a:p>
          <a:p>
            <a:pPr algn="l">
              <a:lnSpc>
                <a:spcPts val="3493"/>
              </a:lnSpc>
            </a:pPr>
            <a:endParaRPr lang="en-US" sz="2495">
              <a:solidFill>
                <a:srgbClr val="000000"/>
              </a:solidFill>
              <a:latin typeface="Code Pro"/>
              <a:ea typeface="Code Pro"/>
              <a:cs typeface="Code Pro"/>
              <a:sym typeface="Code Pro"/>
            </a:endParaRPr>
          </a:p>
          <a:p>
            <a:pPr algn="l">
              <a:lnSpc>
                <a:spcPts val="3493"/>
              </a:lnSpc>
            </a:pPr>
            <a:r>
              <a:rPr lang="en-US" sz="2495" b="1">
                <a:solidFill>
                  <a:srgbClr val="642EC7"/>
                </a:solidFill>
                <a:latin typeface="Code Pro Bold"/>
                <a:ea typeface="Code Pro Bold"/>
                <a:cs typeface="Code Pro Bold"/>
                <a:sym typeface="Code Pro Bold"/>
              </a:rPr>
              <a:t>for</a:t>
            </a:r>
            <a:r>
              <a:rPr lang="en-US" sz="2495">
                <a:solidFill>
                  <a:srgbClr val="000000"/>
                </a:solidFill>
                <a:latin typeface="Code Pro"/>
                <a:ea typeface="Code Pro"/>
                <a:cs typeface="Code Pro"/>
                <a:sym typeface="Code Pro"/>
              </a:rPr>
              <a:t> i in </a:t>
            </a:r>
            <a:r>
              <a:rPr lang="en-US" sz="2495" b="1">
                <a:solidFill>
                  <a:srgbClr val="642EC7"/>
                </a:solidFill>
                <a:latin typeface="Code Pro Bold"/>
                <a:ea typeface="Code Pro Bold"/>
                <a:cs typeface="Code Pro Bold"/>
                <a:sym typeface="Code Pro Bold"/>
              </a:rPr>
              <a:t>range</a:t>
            </a:r>
            <a:r>
              <a:rPr lang="en-US" sz="2495">
                <a:solidFill>
                  <a:srgbClr val="000000"/>
                </a:solidFill>
                <a:latin typeface="Code Pro"/>
                <a:ea typeface="Code Pro"/>
                <a:cs typeface="Code Pro"/>
                <a:sym typeface="Code Pro"/>
              </a:rPr>
              <a:t>(len(my_list)): </a:t>
            </a:r>
          </a:p>
          <a:p>
            <a:pPr algn="l">
              <a:lnSpc>
                <a:spcPts val="3493"/>
              </a:lnSpc>
            </a:pPr>
            <a:r>
              <a:rPr lang="en-US" sz="2495">
                <a:solidFill>
                  <a:srgbClr val="000000"/>
                </a:solidFill>
                <a:latin typeface="Code Pro"/>
                <a:ea typeface="Code Pro"/>
                <a:cs typeface="Code Pro"/>
                <a:sym typeface="Code Pro"/>
              </a:rPr>
              <a:t>      if my_list[i] == target:</a:t>
            </a:r>
          </a:p>
          <a:p>
            <a:pPr algn="l">
              <a:lnSpc>
                <a:spcPts val="3493"/>
              </a:lnSpc>
            </a:pPr>
            <a:r>
              <a:rPr lang="en-US" sz="2495">
                <a:solidFill>
                  <a:srgbClr val="000000"/>
                </a:solidFill>
                <a:latin typeface="Code Pro"/>
                <a:ea typeface="Code Pro"/>
                <a:cs typeface="Code Pro"/>
                <a:sym typeface="Code Pro"/>
              </a:rPr>
              <a:t>             Found = </a:t>
            </a:r>
            <a:r>
              <a:rPr lang="en-US" sz="2495" b="1">
                <a:solidFill>
                  <a:srgbClr val="FF1495"/>
                </a:solidFill>
                <a:latin typeface="Code Pro Bold"/>
                <a:ea typeface="Code Pro Bold"/>
                <a:cs typeface="Code Pro Bold"/>
                <a:sym typeface="Code Pro Bold"/>
              </a:rPr>
              <a:t>True</a:t>
            </a:r>
          </a:p>
          <a:p>
            <a:pPr algn="l">
              <a:lnSpc>
                <a:spcPts val="3493"/>
              </a:lnSpc>
            </a:pPr>
            <a:r>
              <a:rPr lang="en-US" sz="2495">
                <a:solidFill>
                  <a:srgbClr val="000000"/>
                </a:solidFill>
                <a:latin typeface="Code Pro"/>
                <a:ea typeface="Code Pro"/>
                <a:cs typeface="Code Pro"/>
                <a:sym typeface="Code Pro"/>
              </a:rPr>
              <a:t>             </a:t>
            </a:r>
            <a:r>
              <a:rPr lang="en-US" sz="2495" b="1">
                <a:solidFill>
                  <a:srgbClr val="642EC7"/>
                </a:solidFill>
                <a:latin typeface="Code Pro Bold"/>
                <a:ea typeface="Code Pro Bold"/>
                <a:cs typeface="Code Pro Bold"/>
                <a:sym typeface="Code Pro Bold"/>
              </a:rPr>
              <a:t>break</a:t>
            </a:r>
          </a:p>
          <a:p>
            <a:pPr algn="l">
              <a:lnSpc>
                <a:spcPts val="3493"/>
              </a:lnSpc>
            </a:pPr>
            <a:endParaRPr lang="en-US" sz="2495" b="1">
              <a:solidFill>
                <a:srgbClr val="642EC7"/>
              </a:solidFill>
              <a:latin typeface="Code Pro Bold"/>
              <a:ea typeface="Code Pro Bold"/>
              <a:cs typeface="Code Pro Bold"/>
              <a:sym typeface="Code Pro Bold"/>
            </a:endParaRPr>
          </a:p>
          <a:p>
            <a:pPr algn="l">
              <a:lnSpc>
                <a:spcPts val="3493"/>
              </a:lnSpc>
            </a:pPr>
            <a:r>
              <a:rPr lang="en-US" sz="2495">
                <a:solidFill>
                  <a:srgbClr val="000000"/>
                </a:solidFill>
                <a:latin typeface="Code Pro"/>
                <a:ea typeface="Code Pro"/>
                <a:cs typeface="Code Pro"/>
                <a:sym typeface="Code Pro"/>
              </a:rPr>
              <a:t>if Found: </a:t>
            </a:r>
          </a:p>
          <a:p>
            <a:pPr algn="l">
              <a:lnSpc>
                <a:spcPts val="3493"/>
              </a:lnSpc>
            </a:pPr>
            <a:r>
              <a:rPr lang="en-US" sz="2495">
                <a:solidFill>
                  <a:srgbClr val="000000"/>
                </a:solidFill>
                <a:latin typeface="Code Pro"/>
                <a:ea typeface="Code Pro"/>
                <a:cs typeface="Code Pro"/>
                <a:sym typeface="Code Pro"/>
              </a:rPr>
              <a:t>     print(“Target found”)</a:t>
            </a:r>
          </a:p>
          <a:p>
            <a:pPr algn="l">
              <a:lnSpc>
                <a:spcPts val="3493"/>
              </a:lnSpc>
            </a:pPr>
            <a:r>
              <a:rPr lang="en-US" sz="2495">
                <a:solidFill>
                  <a:srgbClr val="000000"/>
                </a:solidFill>
                <a:latin typeface="Code Pro"/>
                <a:ea typeface="Code Pro"/>
                <a:cs typeface="Code Pro"/>
                <a:sym typeface="Code Pro"/>
              </a:rPr>
              <a:t>else: </a:t>
            </a:r>
          </a:p>
          <a:p>
            <a:pPr algn="l">
              <a:lnSpc>
                <a:spcPts val="3493"/>
              </a:lnSpc>
            </a:pPr>
            <a:r>
              <a:rPr lang="en-US" sz="2495">
                <a:solidFill>
                  <a:srgbClr val="000000"/>
                </a:solidFill>
                <a:latin typeface="Code Pro"/>
                <a:ea typeface="Code Pro"/>
                <a:cs typeface="Code Pro"/>
                <a:sym typeface="Code Pro"/>
              </a:rPr>
              <a:t>     print(“Target not found”)</a:t>
            </a:r>
          </a:p>
        </p:txBody>
      </p:sp>
      <p:sp>
        <p:nvSpPr>
          <p:cNvPr id="13" name="TextBox 13"/>
          <p:cNvSpPr txBox="1"/>
          <p:nvPr/>
        </p:nvSpPr>
        <p:spPr>
          <a:xfrm>
            <a:off x="677302" y="4635842"/>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4" name="TextBox 14"/>
          <p:cNvSpPr txBox="1"/>
          <p:nvPr/>
        </p:nvSpPr>
        <p:spPr>
          <a:xfrm>
            <a:off x="3054892" y="8466022"/>
            <a:ext cx="3542860"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target = 9</a:t>
            </a:r>
          </a:p>
        </p:txBody>
      </p:sp>
      <p:grpSp>
        <p:nvGrpSpPr>
          <p:cNvPr id="15" name="Group 15"/>
          <p:cNvGrpSpPr/>
          <p:nvPr/>
        </p:nvGrpSpPr>
        <p:grpSpPr>
          <a:xfrm>
            <a:off x="9963438" y="9525000"/>
            <a:ext cx="7722891" cy="694165"/>
            <a:chOff x="0" y="0"/>
            <a:chExt cx="1912982" cy="171947"/>
          </a:xfrm>
        </p:grpSpPr>
        <p:sp>
          <p:nvSpPr>
            <p:cNvPr id="16" name="Freeform 1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7" name="TextBox 1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9" name="Group 19"/>
          <p:cNvGrpSpPr/>
          <p:nvPr/>
        </p:nvGrpSpPr>
        <p:grpSpPr>
          <a:xfrm>
            <a:off x="764470" y="9525000"/>
            <a:ext cx="7722891" cy="694165"/>
            <a:chOff x="0" y="0"/>
            <a:chExt cx="1912982" cy="171947"/>
          </a:xfrm>
        </p:grpSpPr>
        <p:sp>
          <p:nvSpPr>
            <p:cNvPr id="20" name="Freeform 2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1" name="TextBox 2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733689" y="336422"/>
            <a:ext cx="8200682" cy="8921878"/>
            <a:chOff x="0" y="0"/>
            <a:chExt cx="2159850" cy="2349795"/>
          </a:xfrm>
        </p:grpSpPr>
        <p:sp>
          <p:nvSpPr>
            <p:cNvPr id="7" name="Freeform 7"/>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8" name="TextBox 8"/>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b="1">
                <a:solidFill>
                  <a:srgbClr val="5E17EB"/>
                </a:solidFill>
                <a:latin typeface="Code Pro Bold"/>
                <a:ea typeface="Code Pro Bold"/>
                <a:cs typeface="Code Pro Bold"/>
                <a:sym typeface="Code Pro Bold"/>
              </a:rPr>
              <a:t>front_of_queue_pointer = 0</a:t>
            </a:r>
          </a:p>
          <a:p>
            <a:pPr algn="l">
              <a:lnSpc>
                <a:spcPts val="1980"/>
              </a:lnSpc>
            </a:pPr>
            <a:r>
              <a:rPr lang="en-US" sz="1414" b="1">
                <a:solidFill>
                  <a:srgbClr val="5E17EB"/>
                </a:solidFill>
                <a:latin typeface="Code Pro Bold"/>
                <a:ea typeface="Code Pro Bold"/>
                <a:cs typeface="Code Pro Bold"/>
                <a:sym typeface="Code Pro Bold"/>
              </a:rPr>
              <a:t>end_of_queue_pointer = -1</a:t>
            </a:r>
          </a:p>
          <a:p>
            <a:pPr algn="l">
              <a:lnSpc>
                <a:spcPts val="1980"/>
              </a:lnSpc>
            </a:pPr>
            <a:r>
              <a:rPr lang="en-US" sz="1414" b="1">
                <a:solidFill>
                  <a:srgbClr val="5E17EB"/>
                </a:solidFill>
                <a:latin typeface="Code Pro Bold"/>
                <a:ea typeface="Code Pro Bold"/>
                <a:cs typeface="Code Pro Bold"/>
                <a:sym typeface="Code Pro Bold"/>
              </a:rPr>
              <a:t>number_in_queue = 0</a:t>
            </a:r>
          </a:p>
          <a:p>
            <a:pPr algn="l">
              <a:lnSpc>
                <a:spcPts val="1980"/>
              </a:lnSpc>
            </a:pPr>
            <a:r>
              <a:rPr lang="en-US" sz="1414" b="1">
                <a:solidFill>
                  <a:srgbClr val="5E17EB"/>
                </a:solidFill>
                <a:latin typeface="Code Pro Bold"/>
                <a:ea typeface="Code Pro Bold"/>
                <a:cs typeface="Code Pro Bold"/>
                <a:sym typeface="Code Pro Bold"/>
              </a:rPr>
              <a:t>max_queue_size = 5</a:t>
            </a:r>
          </a:p>
          <a:p>
            <a:pPr algn="l">
              <a:lnSpc>
                <a:spcPts val="1980"/>
              </a:lnSpc>
            </a:pPr>
            <a:r>
              <a:rPr lang="en-US" sz="1414" b="1">
                <a:solidFill>
                  <a:srgbClr val="5E17EB"/>
                </a:solidFill>
                <a:latin typeface="Code Pro Bold"/>
                <a:ea typeface="Code Pro Bold"/>
                <a:cs typeface="Code Pro Bold"/>
                <a:sym typeface="Code Pro Bold"/>
              </a:rPr>
              <a:t>my_queue = [None] * max_queue_size</a:t>
            </a:r>
          </a:p>
          <a:p>
            <a:pPr algn="l">
              <a:lnSpc>
                <a:spcPts val="1980"/>
              </a:lnSpc>
            </a:pPr>
            <a:endParaRPr lang="en-US" sz="1414" b="1">
              <a:solidFill>
                <a:srgbClr val="5E17EB"/>
              </a:solidFill>
              <a:latin typeface="Code Pro Bold"/>
              <a:ea typeface="Code Pro Bold"/>
              <a:cs typeface="Code Pro Bold"/>
              <a:sym typeface="Code Pro Bold"/>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grpSp>
        <p:nvGrpSpPr>
          <p:cNvPr id="10" name="Group 10"/>
          <p:cNvGrpSpPr/>
          <p:nvPr/>
        </p:nvGrpSpPr>
        <p:grpSpPr>
          <a:xfrm>
            <a:off x="9963438"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7" name="TextBox 17"/>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8" name="Freeform 18"/>
          <p:cNvSpPr/>
          <p:nvPr/>
        </p:nvSpPr>
        <p:spPr>
          <a:xfrm>
            <a:off x="3509263" y="815976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9" name="Freeform 19"/>
          <p:cNvSpPr/>
          <p:nvPr/>
        </p:nvSpPr>
        <p:spPr>
          <a:xfrm>
            <a:off x="3509263" y="709974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0" name="TextBox 20"/>
          <p:cNvSpPr txBox="1"/>
          <p:nvPr/>
        </p:nvSpPr>
        <p:spPr>
          <a:xfrm>
            <a:off x="372807" y="8117637"/>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21" name="TextBox 21"/>
          <p:cNvSpPr txBox="1"/>
          <p:nvPr/>
        </p:nvSpPr>
        <p:spPr>
          <a:xfrm>
            <a:off x="354948" y="705761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2" name="Table 22"/>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3" name="TextBox 23"/>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4" name="TextBox 24"/>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5" name="TextBox 25"/>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6" name="TextBox 26"/>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7" name="TextBox 27"/>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8" name="TextBox 28"/>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9" name="TextBox 29"/>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0</a:t>
            </a:r>
          </a:p>
        </p:txBody>
      </p:sp>
      <p:sp>
        <p:nvSpPr>
          <p:cNvPr id="30" name="TextBox 30"/>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509263" y="815976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709974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72807" y="8117637"/>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705761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0</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b="1">
                <a:solidFill>
                  <a:srgbClr val="5E17EB"/>
                </a:solidFill>
                <a:latin typeface="Code Pro Bold"/>
                <a:ea typeface="Code Pro Bold"/>
                <a:cs typeface="Code Pro Bold"/>
                <a:sym typeface="Code Pro Bold"/>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b="1">
                <a:solidFill>
                  <a:srgbClr val="5E17EB"/>
                </a:solidFill>
                <a:latin typeface="Code Pro Bold"/>
                <a:ea typeface="Code Pro Bold"/>
                <a:cs typeface="Code Pro Bold"/>
                <a:sym typeface="Code Pro Bold"/>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0" name="TextBox 30"/>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509263" y="730394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72807" y="7261817"/>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0</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b="1">
                <a:solidFill>
                  <a:srgbClr val="5E17EB"/>
                </a:solidFill>
                <a:latin typeface="Code Pro Bold"/>
                <a:ea typeface="Code Pro Bold"/>
                <a:cs typeface="Code Pro Bold"/>
                <a:sym typeface="Code Pro Bold"/>
              </a:rPr>
              <a:t>f</a:t>
            </a:r>
            <a:r>
              <a:rPr lang="en-US" sz="1414">
                <a:solidFill>
                  <a:srgbClr val="000000"/>
                </a:solidFill>
                <a:latin typeface="Code Pro"/>
                <a:ea typeface="Code Pro"/>
                <a:cs typeface="Code Pro"/>
                <a:sym typeface="Code Pro"/>
              </a:rPr>
              <a:t>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b="1">
                <a:solidFill>
                  <a:srgbClr val="5E17EB"/>
                </a:solidFill>
                <a:latin typeface="Code Pro Bold"/>
                <a:ea typeface="Code Pro Bold"/>
                <a:cs typeface="Code Pro Bold"/>
                <a:sym typeface="Code Pro Bold"/>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b="1">
                <a:solidFill>
                  <a:srgbClr val="5E17EB"/>
                </a:solidFill>
                <a:latin typeface="Code Pro Bold"/>
                <a:ea typeface="Code Pro Bold"/>
                <a:cs typeface="Code Pro Bold"/>
                <a:sym typeface="Code Pro Bold"/>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0" name="TextBox 30"/>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2368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RECAP Circular Queue</a:t>
            </a:r>
          </a:p>
        </p:txBody>
      </p:sp>
      <p:sp>
        <p:nvSpPr>
          <p:cNvPr id="8" name="TextBox 8"/>
          <p:cNvSpPr txBox="1"/>
          <p:nvPr/>
        </p:nvSpPr>
        <p:spPr>
          <a:xfrm>
            <a:off x="384809" y="1938701"/>
            <a:ext cx="913065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Circular Queue</a:t>
            </a:r>
          </a:p>
        </p:txBody>
      </p:sp>
      <p:sp>
        <p:nvSpPr>
          <p:cNvPr id="9" name="TextBox 9"/>
          <p:cNvSpPr txBox="1"/>
          <p:nvPr/>
        </p:nvSpPr>
        <p:spPr>
          <a:xfrm>
            <a:off x="384809" y="2702102"/>
            <a:ext cx="17420271" cy="498338"/>
          </a:xfrm>
          <a:prstGeom prst="rect">
            <a:avLst/>
          </a:prstGeom>
        </p:spPr>
        <p:txBody>
          <a:bodyPr lIns="0" tIns="0" rIns="0" bIns="0" rtlCol="0" anchor="t">
            <a:spAutoFit/>
          </a:bodyPr>
          <a:lstStyle/>
          <a:p>
            <a:pPr algn="l">
              <a:lnSpc>
                <a:spcPts val="4052"/>
              </a:lnSpc>
              <a:spcBef>
                <a:spcPct val="0"/>
              </a:spcBef>
            </a:pPr>
            <a:r>
              <a:rPr lang="en-US" sz="2894">
                <a:solidFill>
                  <a:srgbClr val="000000"/>
                </a:solidFill>
                <a:latin typeface="Open Sans"/>
                <a:ea typeface="Open Sans"/>
                <a:cs typeface="Open Sans"/>
                <a:sym typeface="Open Sans"/>
              </a:rPr>
              <a:t>Adding items into to the queue.</a:t>
            </a:r>
          </a:p>
        </p:txBody>
      </p:sp>
      <p:graphicFrame>
        <p:nvGraphicFramePr>
          <p:cNvPr id="10" name="Table 10"/>
          <p:cNvGraphicFramePr>
            <a:graphicFrameLocks noGrp="1"/>
          </p:cNvGraphicFramePr>
          <p:nvPr/>
        </p:nvGraphicFramePr>
        <p:xfrm>
          <a:off x="8121331" y="5053095"/>
          <a:ext cx="1788747" cy="4357775"/>
        </p:xfrm>
        <a:graphic>
          <a:graphicData uri="http://schemas.openxmlformats.org/drawingml/2006/table">
            <a:tbl>
              <a:tblPr/>
              <a:tblGrid>
                <a:gridCol w="552214">
                  <a:extLst>
                    <a:ext uri="{9D8B030D-6E8A-4147-A177-3AD203B41FA5}">
                      <a16:colId xmlns:a16="http://schemas.microsoft.com/office/drawing/2014/main" val="20000"/>
                    </a:ext>
                  </a:extLst>
                </a:gridCol>
              </a:tblGrid>
              <a:tr h="72992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727891">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723343">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723343">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72992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723343">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bl>
          </a:graphicData>
        </a:graphic>
      </p:graphicFrame>
      <p:sp>
        <p:nvSpPr>
          <p:cNvPr id="11" name="TextBox 11"/>
          <p:cNvSpPr txBox="1"/>
          <p:nvPr/>
        </p:nvSpPr>
        <p:spPr>
          <a:xfrm>
            <a:off x="7313539" y="4986420"/>
            <a:ext cx="601440"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[0]</a:t>
            </a:r>
          </a:p>
        </p:txBody>
      </p:sp>
      <p:sp>
        <p:nvSpPr>
          <p:cNvPr id="12" name="TextBox 12"/>
          <p:cNvSpPr txBox="1"/>
          <p:nvPr/>
        </p:nvSpPr>
        <p:spPr>
          <a:xfrm>
            <a:off x="7372924" y="5889228"/>
            <a:ext cx="482670"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[1]</a:t>
            </a:r>
          </a:p>
        </p:txBody>
      </p:sp>
      <p:sp>
        <p:nvSpPr>
          <p:cNvPr id="13" name="TextBox 13"/>
          <p:cNvSpPr txBox="1"/>
          <p:nvPr/>
        </p:nvSpPr>
        <p:spPr>
          <a:xfrm>
            <a:off x="7321982" y="6787783"/>
            <a:ext cx="592997"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[2]</a:t>
            </a:r>
          </a:p>
        </p:txBody>
      </p:sp>
      <p:sp>
        <p:nvSpPr>
          <p:cNvPr id="14" name="TextBox 14"/>
          <p:cNvSpPr txBox="1"/>
          <p:nvPr/>
        </p:nvSpPr>
        <p:spPr>
          <a:xfrm>
            <a:off x="7329094" y="7624511"/>
            <a:ext cx="585885"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[3]</a:t>
            </a:r>
          </a:p>
        </p:txBody>
      </p:sp>
      <p:sp>
        <p:nvSpPr>
          <p:cNvPr id="15" name="TextBox 15"/>
          <p:cNvSpPr txBox="1"/>
          <p:nvPr/>
        </p:nvSpPr>
        <p:spPr>
          <a:xfrm>
            <a:off x="7321982" y="8461240"/>
            <a:ext cx="615238"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[4]</a:t>
            </a:r>
          </a:p>
        </p:txBody>
      </p:sp>
      <p:sp>
        <p:nvSpPr>
          <p:cNvPr id="16" name="TextBox 16"/>
          <p:cNvSpPr txBox="1"/>
          <p:nvPr/>
        </p:nvSpPr>
        <p:spPr>
          <a:xfrm>
            <a:off x="7350881" y="9234345"/>
            <a:ext cx="586339"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[5]</a:t>
            </a:r>
          </a:p>
        </p:txBody>
      </p:sp>
      <p:sp>
        <p:nvSpPr>
          <p:cNvPr id="17" name="TextBox 17"/>
          <p:cNvSpPr txBox="1"/>
          <p:nvPr/>
        </p:nvSpPr>
        <p:spPr>
          <a:xfrm>
            <a:off x="7301512" y="4158054"/>
            <a:ext cx="685077"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[-1]</a:t>
            </a:r>
          </a:p>
        </p:txBody>
      </p:sp>
      <p:sp>
        <p:nvSpPr>
          <p:cNvPr id="18" name="TextBox 18"/>
          <p:cNvSpPr txBox="1"/>
          <p:nvPr/>
        </p:nvSpPr>
        <p:spPr>
          <a:xfrm>
            <a:off x="8961588" y="5889228"/>
            <a:ext cx="266714"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b</a:t>
            </a:r>
          </a:p>
        </p:txBody>
      </p:sp>
      <p:sp>
        <p:nvSpPr>
          <p:cNvPr id="19" name="TextBox 19"/>
          <p:cNvSpPr txBox="1"/>
          <p:nvPr/>
        </p:nvSpPr>
        <p:spPr>
          <a:xfrm>
            <a:off x="8977429" y="6701499"/>
            <a:ext cx="213287"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c</a:t>
            </a:r>
          </a:p>
        </p:txBody>
      </p:sp>
      <p:sp>
        <p:nvSpPr>
          <p:cNvPr id="20" name="TextBox 20"/>
          <p:cNvSpPr txBox="1"/>
          <p:nvPr/>
        </p:nvSpPr>
        <p:spPr>
          <a:xfrm>
            <a:off x="8976763" y="7513769"/>
            <a:ext cx="265780"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d</a:t>
            </a:r>
          </a:p>
        </p:txBody>
      </p:sp>
      <p:sp>
        <p:nvSpPr>
          <p:cNvPr id="21" name="TextBox 21"/>
          <p:cNvSpPr txBox="1"/>
          <p:nvPr/>
        </p:nvSpPr>
        <p:spPr>
          <a:xfrm>
            <a:off x="499924" y="6183328"/>
            <a:ext cx="4072696" cy="488881"/>
          </a:xfrm>
          <a:prstGeom prst="rect">
            <a:avLst/>
          </a:prstGeom>
        </p:spPr>
        <p:txBody>
          <a:bodyPr lIns="0" tIns="0" rIns="0" bIns="0" rtlCol="0" anchor="t">
            <a:spAutoFit/>
          </a:bodyPr>
          <a:lstStyle/>
          <a:p>
            <a:pPr algn="l">
              <a:lnSpc>
                <a:spcPts val="4028"/>
              </a:lnSpc>
              <a:spcBef>
                <a:spcPct val="0"/>
              </a:spcBef>
            </a:pPr>
            <a:r>
              <a:rPr lang="en-US" sz="2877" b="1">
                <a:solidFill>
                  <a:srgbClr val="5E17EB"/>
                </a:solidFill>
                <a:latin typeface="Open Sans Bold"/>
                <a:ea typeface="Open Sans Bold"/>
                <a:cs typeface="Open Sans Bold"/>
                <a:sym typeface="Open Sans Bold"/>
              </a:rPr>
              <a:t>FrontOfQueuePointer</a:t>
            </a:r>
          </a:p>
        </p:txBody>
      </p:sp>
      <p:sp>
        <p:nvSpPr>
          <p:cNvPr id="22" name="AutoShape 22"/>
          <p:cNvSpPr/>
          <p:nvPr/>
        </p:nvSpPr>
        <p:spPr>
          <a:xfrm flipV="1">
            <a:off x="4572620" y="6240478"/>
            <a:ext cx="2727389" cy="215865"/>
          </a:xfrm>
          <a:prstGeom prst="line">
            <a:avLst/>
          </a:prstGeom>
          <a:ln w="38100" cap="flat">
            <a:solidFill>
              <a:srgbClr val="000000"/>
            </a:solidFill>
            <a:prstDash val="solid"/>
            <a:headEnd type="none" w="sm" len="sm"/>
            <a:tailEnd type="arrow" w="med" len="sm"/>
          </a:ln>
        </p:spPr>
        <p:txBody>
          <a:bodyPr/>
          <a:lstStyle/>
          <a:p>
            <a:endParaRPr lang="en-PH"/>
          </a:p>
        </p:txBody>
      </p:sp>
      <p:sp>
        <p:nvSpPr>
          <p:cNvPr id="23" name="TextBox 23"/>
          <p:cNvSpPr txBox="1"/>
          <p:nvPr/>
        </p:nvSpPr>
        <p:spPr>
          <a:xfrm>
            <a:off x="8986942" y="8427787"/>
            <a:ext cx="245421"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e</a:t>
            </a:r>
          </a:p>
        </p:txBody>
      </p:sp>
      <p:sp>
        <p:nvSpPr>
          <p:cNvPr id="24" name="TextBox 24"/>
          <p:cNvSpPr txBox="1"/>
          <p:nvPr/>
        </p:nvSpPr>
        <p:spPr>
          <a:xfrm>
            <a:off x="722969" y="9696161"/>
            <a:ext cx="4078670" cy="488881"/>
          </a:xfrm>
          <a:prstGeom prst="rect">
            <a:avLst/>
          </a:prstGeom>
        </p:spPr>
        <p:txBody>
          <a:bodyPr lIns="0" tIns="0" rIns="0" bIns="0" rtlCol="0" anchor="t">
            <a:spAutoFit/>
          </a:bodyPr>
          <a:lstStyle/>
          <a:p>
            <a:pPr algn="l">
              <a:lnSpc>
                <a:spcPts val="4028"/>
              </a:lnSpc>
              <a:spcBef>
                <a:spcPct val="0"/>
              </a:spcBef>
            </a:pPr>
            <a:r>
              <a:rPr lang="en-US" sz="2877" b="1">
                <a:solidFill>
                  <a:srgbClr val="FF5722"/>
                </a:solidFill>
                <a:latin typeface="Open Sans Bold"/>
                <a:ea typeface="Open Sans Bold"/>
                <a:cs typeface="Open Sans Bold"/>
                <a:sym typeface="Open Sans Bold"/>
              </a:rPr>
              <a:t>EndOfQueuePointer</a:t>
            </a:r>
          </a:p>
        </p:txBody>
      </p:sp>
      <p:sp>
        <p:nvSpPr>
          <p:cNvPr id="25" name="AutoShape 25"/>
          <p:cNvSpPr/>
          <p:nvPr/>
        </p:nvSpPr>
        <p:spPr>
          <a:xfrm flipV="1">
            <a:off x="4801639" y="9565017"/>
            <a:ext cx="2365058" cy="404160"/>
          </a:xfrm>
          <a:prstGeom prst="line">
            <a:avLst/>
          </a:prstGeom>
          <a:ln w="38100" cap="flat">
            <a:solidFill>
              <a:srgbClr val="000000"/>
            </a:solidFill>
            <a:prstDash val="solid"/>
            <a:headEnd type="none" w="sm" len="sm"/>
            <a:tailEnd type="arrow" w="med" len="sm"/>
          </a:ln>
        </p:spPr>
        <p:txBody>
          <a:bodyPr/>
          <a:lstStyle/>
          <a:p>
            <a:endParaRPr lang="en-PH"/>
          </a:p>
        </p:txBody>
      </p:sp>
      <p:sp>
        <p:nvSpPr>
          <p:cNvPr id="26" name="TextBox 26"/>
          <p:cNvSpPr txBox="1"/>
          <p:nvPr/>
        </p:nvSpPr>
        <p:spPr>
          <a:xfrm>
            <a:off x="9061480" y="9234345"/>
            <a:ext cx="165040"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f</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938701"/>
            <a:ext cx="913065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Circular Queue</a:t>
            </a:r>
          </a:p>
        </p:txBody>
      </p:sp>
      <p:sp>
        <p:nvSpPr>
          <p:cNvPr id="8" name="TextBox 8"/>
          <p:cNvSpPr txBox="1"/>
          <p:nvPr/>
        </p:nvSpPr>
        <p:spPr>
          <a:xfrm>
            <a:off x="384809" y="2702102"/>
            <a:ext cx="17420271" cy="498338"/>
          </a:xfrm>
          <a:prstGeom prst="rect">
            <a:avLst/>
          </a:prstGeom>
        </p:spPr>
        <p:txBody>
          <a:bodyPr lIns="0" tIns="0" rIns="0" bIns="0" rtlCol="0" anchor="t">
            <a:spAutoFit/>
          </a:bodyPr>
          <a:lstStyle/>
          <a:p>
            <a:pPr algn="l">
              <a:lnSpc>
                <a:spcPts val="4052"/>
              </a:lnSpc>
              <a:spcBef>
                <a:spcPct val="0"/>
              </a:spcBef>
            </a:pPr>
            <a:r>
              <a:rPr lang="en-US" sz="2894">
                <a:solidFill>
                  <a:srgbClr val="000000"/>
                </a:solidFill>
                <a:latin typeface="Open Sans"/>
                <a:ea typeface="Open Sans"/>
                <a:cs typeface="Open Sans"/>
                <a:sym typeface="Open Sans"/>
              </a:rPr>
              <a:t>Eventually the queue will wrap around to the beginning. </a:t>
            </a:r>
          </a:p>
        </p:txBody>
      </p:sp>
      <p:graphicFrame>
        <p:nvGraphicFramePr>
          <p:cNvPr id="9" name="Table 9"/>
          <p:cNvGraphicFramePr>
            <a:graphicFrameLocks noGrp="1"/>
          </p:cNvGraphicFramePr>
          <p:nvPr/>
        </p:nvGraphicFramePr>
        <p:xfrm>
          <a:off x="8134861" y="4627750"/>
          <a:ext cx="1788747" cy="4361535"/>
        </p:xfrm>
        <a:graphic>
          <a:graphicData uri="http://schemas.openxmlformats.org/drawingml/2006/table">
            <a:tbl>
              <a:tblPr/>
              <a:tblGrid>
                <a:gridCol w="552214">
                  <a:extLst>
                    <a:ext uri="{9D8B030D-6E8A-4147-A177-3AD203B41FA5}">
                      <a16:colId xmlns:a16="http://schemas.microsoft.com/office/drawing/2014/main" val="20000"/>
                    </a:ext>
                  </a:extLst>
                </a:gridCol>
              </a:tblGrid>
              <a:tr h="729796">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727759">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723212">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723212">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729796">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727759">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bl>
          </a:graphicData>
        </a:graphic>
      </p:graphicFrame>
      <p:sp>
        <p:nvSpPr>
          <p:cNvPr id="10" name="TextBox 10"/>
          <p:cNvSpPr txBox="1"/>
          <p:nvPr/>
        </p:nvSpPr>
        <p:spPr>
          <a:xfrm>
            <a:off x="7327069" y="4561075"/>
            <a:ext cx="601440"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[0]</a:t>
            </a:r>
          </a:p>
        </p:txBody>
      </p:sp>
      <p:sp>
        <p:nvSpPr>
          <p:cNvPr id="11" name="TextBox 11"/>
          <p:cNvSpPr txBox="1"/>
          <p:nvPr/>
        </p:nvSpPr>
        <p:spPr>
          <a:xfrm>
            <a:off x="7386454" y="5463883"/>
            <a:ext cx="482670"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[1]</a:t>
            </a:r>
          </a:p>
        </p:txBody>
      </p:sp>
      <p:sp>
        <p:nvSpPr>
          <p:cNvPr id="12" name="TextBox 12"/>
          <p:cNvSpPr txBox="1"/>
          <p:nvPr/>
        </p:nvSpPr>
        <p:spPr>
          <a:xfrm>
            <a:off x="7335512" y="6362438"/>
            <a:ext cx="592997"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[2]</a:t>
            </a:r>
          </a:p>
        </p:txBody>
      </p:sp>
      <p:sp>
        <p:nvSpPr>
          <p:cNvPr id="13" name="TextBox 13"/>
          <p:cNvSpPr txBox="1"/>
          <p:nvPr/>
        </p:nvSpPr>
        <p:spPr>
          <a:xfrm>
            <a:off x="7342624" y="7199166"/>
            <a:ext cx="585885"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[3]</a:t>
            </a:r>
          </a:p>
        </p:txBody>
      </p:sp>
      <p:sp>
        <p:nvSpPr>
          <p:cNvPr id="14" name="TextBox 14"/>
          <p:cNvSpPr txBox="1"/>
          <p:nvPr/>
        </p:nvSpPr>
        <p:spPr>
          <a:xfrm>
            <a:off x="7335512" y="8035894"/>
            <a:ext cx="615238"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[4]</a:t>
            </a:r>
          </a:p>
        </p:txBody>
      </p:sp>
      <p:sp>
        <p:nvSpPr>
          <p:cNvPr id="15" name="TextBox 15"/>
          <p:cNvSpPr txBox="1"/>
          <p:nvPr/>
        </p:nvSpPr>
        <p:spPr>
          <a:xfrm>
            <a:off x="7364411" y="8809000"/>
            <a:ext cx="586339"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[5]</a:t>
            </a:r>
          </a:p>
        </p:txBody>
      </p:sp>
      <p:sp>
        <p:nvSpPr>
          <p:cNvPr id="16" name="TextBox 16"/>
          <p:cNvSpPr txBox="1"/>
          <p:nvPr/>
        </p:nvSpPr>
        <p:spPr>
          <a:xfrm>
            <a:off x="7315042" y="3732709"/>
            <a:ext cx="685077"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[-1]</a:t>
            </a:r>
          </a:p>
        </p:txBody>
      </p:sp>
      <p:sp>
        <p:nvSpPr>
          <p:cNvPr id="17" name="TextBox 17"/>
          <p:cNvSpPr txBox="1"/>
          <p:nvPr/>
        </p:nvSpPr>
        <p:spPr>
          <a:xfrm>
            <a:off x="8975118" y="5463883"/>
            <a:ext cx="266714"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b</a:t>
            </a:r>
          </a:p>
        </p:txBody>
      </p:sp>
      <p:sp>
        <p:nvSpPr>
          <p:cNvPr id="18" name="TextBox 18"/>
          <p:cNvSpPr txBox="1"/>
          <p:nvPr/>
        </p:nvSpPr>
        <p:spPr>
          <a:xfrm>
            <a:off x="8990959" y="6276153"/>
            <a:ext cx="213287"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c</a:t>
            </a:r>
          </a:p>
        </p:txBody>
      </p:sp>
      <p:sp>
        <p:nvSpPr>
          <p:cNvPr id="19" name="TextBox 19"/>
          <p:cNvSpPr txBox="1"/>
          <p:nvPr/>
        </p:nvSpPr>
        <p:spPr>
          <a:xfrm>
            <a:off x="8990293" y="7088424"/>
            <a:ext cx="265780"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d</a:t>
            </a:r>
          </a:p>
        </p:txBody>
      </p:sp>
      <p:sp>
        <p:nvSpPr>
          <p:cNvPr id="20" name="TextBox 20"/>
          <p:cNvSpPr txBox="1"/>
          <p:nvPr/>
        </p:nvSpPr>
        <p:spPr>
          <a:xfrm>
            <a:off x="513454" y="5757983"/>
            <a:ext cx="4072696" cy="488881"/>
          </a:xfrm>
          <a:prstGeom prst="rect">
            <a:avLst/>
          </a:prstGeom>
        </p:spPr>
        <p:txBody>
          <a:bodyPr lIns="0" tIns="0" rIns="0" bIns="0" rtlCol="0" anchor="t">
            <a:spAutoFit/>
          </a:bodyPr>
          <a:lstStyle/>
          <a:p>
            <a:pPr algn="l">
              <a:lnSpc>
                <a:spcPts val="4028"/>
              </a:lnSpc>
              <a:spcBef>
                <a:spcPct val="0"/>
              </a:spcBef>
            </a:pPr>
            <a:r>
              <a:rPr lang="en-US" sz="2877" b="1">
                <a:solidFill>
                  <a:srgbClr val="5E17EB"/>
                </a:solidFill>
                <a:latin typeface="Open Sans Bold"/>
                <a:ea typeface="Open Sans Bold"/>
                <a:cs typeface="Open Sans Bold"/>
                <a:sym typeface="Open Sans Bold"/>
              </a:rPr>
              <a:t>FrontOfQueuePointer</a:t>
            </a:r>
          </a:p>
        </p:txBody>
      </p:sp>
      <p:sp>
        <p:nvSpPr>
          <p:cNvPr id="21" name="AutoShape 21"/>
          <p:cNvSpPr/>
          <p:nvPr/>
        </p:nvSpPr>
        <p:spPr>
          <a:xfrm flipV="1">
            <a:off x="4586150" y="5815133"/>
            <a:ext cx="2727389" cy="215865"/>
          </a:xfrm>
          <a:prstGeom prst="line">
            <a:avLst/>
          </a:prstGeom>
          <a:ln w="38100" cap="flat">
            <a:solidFill>
              <a:srgbClr val="000000"/>
            </a:solidFill>
            <a:prstDash val="solid"/>
            <a:headEnd type="none" w="sm" len="sm"/>
            <a:tailEnd type="arrow" w="med" len="sm"/>
          </a:ln>
        </p:spPr>
        <p:txBody>
          <a:bodyPr/>
          <a:lstStyle/>
          <a:p>
            <a:endParaRPr lang="en-PH"/>
          </a:p>
        </p:txBody>
      </p:sp>
      <p:sp>
        <p:nvSpPr>
          <p:cNvPr id="22" name="TextBox 22"/>
          <p:cNvSpPr txBox="1"/>
          <p:nvPr/>
        </p:nvSpPr>
        <p:spPr>
          <a:xfrm>
            <a:off x="9000473" y="8002442"/>
            <a:ext cx="245421"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e</a:t>
            </a:r>
          </a:p>
        </p:txBody>
      </p:sp>
      <p:sp>
        <p:nvSpPr>
          <p:cNvPr id="23" name="TextBox 23"/>
          <p:cNvSpPr txBox="1"/>
          <p:nvPr/>
        </p:nvSpPr>
        <p:spPr>
          <a:xfrm>
            <a:off x="530193" y="4974392"/>
            <a:ext cx="4078670" cy="488881"/>
          </a:xfrm>
          <a:prstGeom prst="rect">
            <a:avLst/>
          </a:prstGeom>
        </p:spPr>
        <p:txBody>
          <a:bodyPr lIns="0" tIns="0" rIns="0" bIns="0" rtlCol="0" anchor="t">
            <a:spAutoFit/>
          </a:bodyPr>
          <a:lstStyle/>
          <a:p>
            <a:pPr algn="l">
              <a:lnSpc>
                <a:spcPts val="4028"/>
              </a:lnSpc>
              <a:spcBef>
                <a:spcPct val="0"/>
              </a:spcBef>
            </a:pPr>
            <a:r>
              <a:rPr lang="en-US" sz="2877" b="1">
                <a:solidFill>
                  <a:srgbClr val="FF5722"/>
                </a:solidFill>
                <a:latin typeface="Open Sans Bold"/>
                <a:ea typeface="Open Sans Bold"/>
                <a:cs typeface="Open Sans Bold"/>
                <a:sym typeface="Open Sans Bold"/>
              </a:rPr>
              <a:t>EndOfQueuePointer</a:t>
            </a:r>
          </a:p>
        </p:txBody>
      </p:sp>
      <p:sp>
        <p:nvSpPr>
          <p:cNvPr id="24" name="AutoShape 24"/>
          <p:cNvSpPr/>
          <p:nvPr/>
        </p:nvSpPr>
        <p:spPr>
          <a:xfrm flipV="1">
            <a:off x="4608863" y="4893334"/>
            <a:ext cx="2718206" cy="354073"/>
          </a:xfrm>
          <a:prstGeom prst="line">
            <a:avLst/>
          </a:prstGeom>
          <a:ln w="38100" cap="flat">
            <a:solidFill>
              <a:srgbClr val="000000"/>
            </a:solidFill>
            <a:prstDash val="solid"/>
            <a:headEnd type="none" w="sm" len="sm"/>
            <a:tailEnd type="arrow" w="med" len="sm"/>
          </a:ln>
        </p:spPr>
        <p:txBody>
          <a:bodyPr/>
          <a:lstStyle/>
          <a:p>
            <a:endParaRPr lang="en-PH"/>
          </a:p>
        </p:txBody>
      </p:sp>
      <p:sp>
        <p:nvSpPr>
          <p:cNvPr id="25" name="TextBox 25"/>
          <p:cNvSpPr txBox="1"/>
          <p:nvPr/>
        </p:nvSpPr>
        <p:spPr>
          <a:xfrm>
            <a:off x="9075010" y="8809000"/>
            <a:ext cx="165040"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f</a:t>
            </a:r>
          </a:p>
        </p:txBody>
      </p:sp>
      <p:sp>
        <p:nvSpPr>
          <p:cNvPr id="26" name="TextBox 26"/>
          <p:cNvSpPr txBox="1"/>
          <p:nvPr/>
        </p:nvSpPr>
        <p:spPr>
          <a:xfrm>
            <a:off x="8960572" y="4616112"/>
            <a:ext cx="263883"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g</a:t>
            </a:r>
          </a:p>
        </p:txBody>
      </p:sp>
      <p:sp>
        <p:nvSpPr>
          <p:cNvPr id="27" name="TextBox 27"/>
          <p:cNvSpPr txBox="1"/>
          <p:nvPr/>
        </p:nvSpPr>
        <p:spPr>
          <a:xfrm>
            <a:off x="1135659" y="132157"/>
            <a:ext cx="732368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RECAP Circular Queue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509263" y="730394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72807" y="7261817"/>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0</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b="1">
                <a:solidFill>
                  <a:srgbClr val="5E17EB"/>
                </a:solidFill>
                <a:latin typeface="Code Pro Bold"/>
                <a:ea typeface="Code Pro Bold"/>
                <a:cs typeface="Code Pro Bold"/>
                <a:sym typeface="Code Pro Bold"/>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b="1">
                <a:solidFill>
                  <a:srgbClr val="5E17EB"/>
                </a:solidFill>
                <a:latin typeface="Code Pro Bold"/>
                <a:ea typeface="Code Pro Bold"/>
                <a:cs typeface="Code Pro Bold"/>
                <a:sym typeface="Code Pro Bold"/>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0" name="TextBox 30"/>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509263" y="730394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72807" y="7261817"/>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1144025"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1</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32" name="TextBox 32"/>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b="1">
                <a:solidFill>
                  <a:srgbClr val="5E17EB"/>
                </a:solidFill>
                <a:latin typeface="Code Pro Bold"/>
                <a:ea typeface="Code Pro Bold"/>
                <a:cs typeface="Code Pro Bold"/>
                <a:sym typeface="Code Pro Bold"/>
              </a:rPr>
              <a:t>        number_in_queue += 1</a:t>
            </a:r>
          </a:p>
          <a:p>
            <a:pPr algn="l">
              <a:lnSpc>
                <a:spcPts val="1980"/>
              </a:lnSpc>
            </a:pPr>
            <a:endParaRPr lang="en-US" sz="1414" b="1">
              <a:solidFill>
                <a:srgbClr val="5E17EB"/>
              </a:solidFill>
              <a:latin typeface="Code Pro Bold"/>
              <a:ea typeface="Code Pro Bold"/>
              <a:cs typeface="Code Pro Bold"/>
              <a:sym typeface="Code Pro Bold"/>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b="1">
                <a:solidFill>
                  <a:srgbClr val="5E17EB"/>
                </a:solidFill>
                <a:latin typeface="Code Pro Bold"/>
                <a:ea typeface="Code Pro Bold"/>
                <a:cs typeface="Code Pro Bold"/>
                <a:sym typeface="Code Pro Bold"/>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3" name="TextBox 33"/>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509263" y="730394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72807" y="7261817"/>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1144025"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1</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b="1">
                <a:solidFill>
                  <a:srgbClr val="5E17EB"/>
                </a:solidFill>
                <a:latin typeface="Code Pro Bold"/>
                <a:ea typeface="Code Pro Bold"/>
                <a:cs typeface="Code Pro Bold"/>
                <a:sym typeface="Code Pro Bold"/>
              </a:rPr>
              <a:t>def add_to_queue(newItem):</a:t>
            </a:r>
          </a:p>
          <a:p>
            <a:pPr algn="l">
              <a:lnSpc>
                <a:spcPts val="1980"/>
              </a:lnSpc>
            </a:pPr>
            <a:r>
              <a:rPr lang="en-US" sz="1414" b="1">
                <a:solidFill>
                  <a:srgbClr val="5E17EB"/>
                </a:solidFill>
                <a:latin typeface="Code Pro Bold"/>
                <a:ea typeface="Code Pro Bold"/>
                <a:cs typeface="Code Pro Bold"/>
                <a:sym typeface="Code Pro Bold"/>
              </a:rPr>
              <a:t>    global end_of_queue_pointer, number_in_queue, my_queue  # Declare these variables as global</a:t>
            </a:r>
          </a:p>
          <a:p>
            <a:pPr algn="l">
              <a:lnSpc>
                <a:spcPts val="1980"/>
              </a:lnSpc>
            </a:pPr>
            <a:r>
              <a:rPr lang="en-US" sz="1414" b="1">
                <a:solidFill>
                  <a:srgbClr val="5E17EB"/>
                </a:solidFill>
                <a:latin typeface="Code Pro Bold"/>
                <a:ea typeface="Code Pro Bold"/>
                <a:cs typeface="Code Pro Bold"/>
                <a:sym typeface="Code Pro Bold"/>
              </a:rPr>
              <a:t>    if number_in_queue &lt; max_queue_size:</a:t>
            </a:r>
          </a:p>
          <a:p>
            <a:pPr algn="l">
              <a:lnSpc>
                <a:spcPts val="1980"/>
              </a:lnSpc>
            </a:pPr>
            <a:r>
              <a:rPr lang="en-US" sz="1414" b="1">
                <a:solidFill>
                  <a:srgbClr val="5E17EB"/>
                </a:solidFill>
                <a:latin typeface="Code Pro Bold"/>
                <a:ea typeface="Code Pro Bold"/>
                <a:cs typeface="Code Pro Bold"/>
                <a:sym typeface="Code Pro Bold"/>
              </a:rPr>
              <a:t>        end_of_queue_pointer = (end_of_queue_pointer + 1) % max_queue_size</a:t>
            </a:r>
          </a:p>
          <a:p>
            <a:pPr algn="l">
              <a:lnSpc>
                <a:spcPts val="1980"/>
              </a:lnSpc>
            </a:pPr>
            <a:r>
              <a:rPr lang="en-US" sz="1414" b="1">
                <a:solidFill>
                  <a:srgbClr val="5E17EB"/>
                </a:solidFill>
                <a:latin typeface="Code Pro Bold"/>
                <a:ea typeface="Code Pro Bold"/>
                <a:cs typeface="Code Pro Bold"/>
                <a:sym typeface="Code Pro Bold"/>
              </a:rPr>
              <a:t>        my_queue[end_of_queue_pointer] = newItem</a:t>
            </a:r>
          </a:p>
          <a:p>
            <a:pPr algn="l">
              <a:lnSpc>
                <a:spcPts val="1980"/>
              </a:lnSpc>
            </a:pPr>
            <a:r>
              <a:rPr lang="en-US" sz="1414" b="1">
                <a:solidFill>
                  <a:srgbClr val="5E17EB"/>
                </a:solidFill>
                <a:latin typeface="Code Pro Bold"/>
                <a:ea typeface="Code Pro Bold"/>
                <a:cs typeface="Code Pro Bold"/>
                <a:sym typeface="Code Pro Bold"/>
              </a:rPr>
              <a:t>        number_in_queue += 1</a:t>
            </a:r>
          </a:p>
          <a:p>
            <a:pPr algn="l">
              <a:lnSpc>
                <a:spcPts val="1980"/>
              </a:lnSpc>
            </a:pPr>
            <a:endParaRPr lang="en-US" sz="1414" b="1">
              <a:solidFill>
                <a:srgbClr val="5E17EB"/>
              </a:solidFill>
              <a:latin typeface="Code Pro Bold"/>
              <a:ea typeface="Code Pro Bold"/>
              <a:cs typeface="Code Pro Bold"/>
              <a:sym typeface="Code Pro Bold"/>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b="1">
                <a:solidFill>
                  <a:srgbClr val="5E17EB"/>
                </a:solidFill>
                <a:latin typeface="Code Pro Bold"/>
                <a:ea typeface="Code Pro Bold"/>
                <a:cs typeface="Code Pro Bold"/>
                <a:sym typeface="Code Pro Bold"/>
              </a:rPr>
              <a:t>add_to_queue("A")</a:t>
            </a:r>
          </a:p>
          <a:p>
            <a:pPr algn="l">
              <a:lnSpc>
                <a:spcPts val="1980"/>
              </a:lnSpc>
            </a:pPr>
            <a:endParaRPr lang="en-US" sz="1414" b="1">
              <a:solidFill>
                <a:srgbClr val="5E17EB"/>
              </a:solidFill>
              <a:latin typeface="Code Pro Bold"/>
              <a:ea typeface="Code Pro Bold"/>
              <a:cs typeface="Code Pro Bold"/>
              <a:sym typeface="Code Pro Bold"/>
            </a:endParaRPr>
          </a:p>
          <a:p>
            <a:pPr algn="l">
              <a:lnSpc>
                <a:spcPts val="1980"/>
              </a:lnSpc>
            </a:pPr>
            <a:r>
              <a:rPr lang="en-US" sz="1414">
                <a:solidFill>
                  <a:srgbClr val="000000"/>
                </a:solidFill>
                <a:latin typeface="Code Pro"/>
                <a:ea typeface="Code Pro"/>
                <a:cs typeface="Code Pro"/>
                <a:sym typeface="Code Pro"/>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0" name="TextBox 30"/>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491404" y="606172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54948" y="6019596"/>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1</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b="1">
                <a:solidFill>
                  <a:srgbClr val="5E17EB"/>
                </a:solidFill>
                <a:latin typeface="Code Pro Bold"/>
                <a:ea typeface="Code Pro Bold"/>
                <a:cs typeface="Code Pro Bold"/>
                <a:sym typeface="Code Pro Bold"/>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b="1">
                <a:solidFill>
                  <a:srgbClr val="5E17EB"/>
                </a:solidFill>
                <a:latin typeface="Code Pro Bold"/>
                <a:ea typeface="Code Pro Bold"/>
                <a:cs typeface="Code Pro Bold"/>
                <a:sym typeface="Code Pro Bold"/>
              </a:rPr>
              <a:t>add_to_queue("A")</a:t>
            </a:r>
          </a:p>
          <a:p>
            <a:pPr algn="l">
              <a:lnSpc>
                <a:spcPts val="1980"/>
              </a:lnSpc>
            </a:pPr>
            <a:endParaRPr lang="en-US" sz="1414" b="1">
              <a:solidFill>
                <a:srgbClr val="5E17EB"/>
              </a:solidFill>
              <a:latin typeface="Code Pro Bold"/>
              <a:ea typeface="Code Pro Bold"/>
              <a:cs typeface="Code Pro Bold"/>
              <a:sym typeface="Code Pro Bold"/>
            </a:endParaRPr>
          </a:p>
          <a:p>
            <a:pPr algn="l">
              <a:lnSpc>
                <a:spcPts val="1980"/>
              </a:lnSpc>
            </a:pPr>
            <a:r>
              <a:rPr lang="en-US" sz="1414">
                <a:solidFill>
                  <a:srgbClr val="000000"/>
                </a:solidFill>
                <a:latin typeface="Code Pro"/>
                <a:ea typeface="Code Pro"/>
                <a:cs typeface="Code Pro"/>
                <a:sym typeface="Code Pro"/>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0" name="TextBox 30"/>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491404" y="606172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54948" y="6019596"/>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1</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b="1">
                <a:solidFill>
                  <a:srgbClr val="5E17EB"/>
                </a:solidFill>
                <a:latin typeface="Code Pro Bold"/>
                <a:ea typeface="Code Pro Bold"/>
                <a:cs typeface="Code Pro Bold"/>
                <a:sym typeface="Code Pro Bold"/>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b="1">
                <a:solidFill>
                  <a:srgbClr val="5E17EB"/>
                </a:solidFill>
                <a:latin typeface="Code Pro Bold"/>
                <a:ea typeface="Code Pro Bold"/>
                <a:cs typeface="Code Pro Bold"/>
                <a:sym typeface="Code Pro Bold"/>
              </a:rPr>
              <a:t>add_to_queue("A")</a:t>
            </a:r>
          </a:p>
          <a:p>
            <a:pPr algn="l">
              <a:lnSpc>
                <a:spcPts val="1980"/>
              </a:lnSpc>
            </a:pPr>
            <a:endParaRPr lang="en-US" sz="1414" b="1">
              <a:solidFill>
                <a:srgbClr val="5E17EB"/>
              </a:solidFill>
              <a:latin typeface="Code Pro Bold"/>
              <a:ea typeface="Code Pro Bold"/>
              <a:cs typeface="Code Pro Bold"/>
              <a:sym typeface="Code Pro Bold"/>
            </a:endParaRPr>
          </a:p>
          <a:p>
            <a:pPr algn="l">
              <a:lnSpc>
                <a:spcPts val="1980"/>
              </a:lnSpc>
            </a:pPr>
            <a:r>
              <a:rPr lang="en-US" sz="1414">
                <a:solidFill>
                  <a:srgbClr val="000000"/>
                </a:solidFill>
                <a:latin typeface="Code Pro"/>
                <a:ea typeface="Code Pro"/>
                <a:cs typeface="Code Pro"/>
                <a:sym typeface="Code Pro"/>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0" name="TextBox 30"/>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 Linear Search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563472" y="3247346"/>
            <a:ext cx="8201769" cy="5896928"/>
            <a:chOff x="0" y="0"/>
            <a:chExt cx="2160137" cy="1553100"/>
          </a:xfrm>
        </p:grpSpPr>
        <p:sp>
          <p:nvSpPr>
            <p:cNvPr id="7" name="Freeform 7"/>
            <p:cNvSpPr/>
            <p:nvPr/>
          </p:nvSpPr>
          <p:spPr>
            <a:xfrm>
              <a:off x="0" y="0"/>
              <a:ext cx="2160137" cy="1553100"/>
            </a:xfrm>
            <a:custGeom>
              <a:avLst/>
              <a:gdLst/>
              <a:ahLst/>
              <a:cxnLst/>
              <a:rect l="l" t="t" r="r" b="b"/>
              <a:pathLst>
                <a:path w="2160137" h="1553100">
                  <a:moveTo>
                    <a:pt x="0" y="0"/>
                  </a:moveTo>
                  <a:lnTo>
                    <a:pt x="2160137" y="0"/>
                  </a:lnTo>
                  <a:lnTo>
                    <a:pt x="2160137" y="1553100"/>
                  </a:lnTo>
                  <a:lnTo>
                    <a:pt x="0" y="1553100"/>
                  </a:lnTo>
                  <a:close/>
                </a:path>
              </a:pathLst>
            </a:custGeom>
            <a:solidFill>
              <a:srgbClr val="F4F2F2"/>
            </a:solidFill>
          </p:spPr>
          <p:txBody>
            <a:bodyPr/>
            <a:lstStyle/>
            <a:p>
              <a:endParaRPr lang="en-PH"/>
            </a:p>
          </p:txBody>
        </p:sp>
        <p:sp>
          <p:nvSpPr>
            <p:cNvPr id="8" name="TextBox 8"/>
            <p:cNvSpPr txBox="1"/>
            <p:nvPr/>
          </p:nvSpPr>
          <p:spPr>
            <a:xfrm>
              <a:off x="0" y="-28575"/>
              <a:ext cx="2160137" cy="1581675"/>
            </a:xfrm>
            <a:prstGeom prst="rect">
              <a:avLst/>
            </a:prstGeom>
          </p:spPr>
          <p:txBody>
            <a:bodyPr lIns="50800" tIns="50800" rIns="50800" bIns="50800" rtlCol="0" anchor="ctr"/>
            <a:lstStyle/>
            <a:p>
              <a:pPr algn="ctr">
                <a:lnSpc>
                  <a:spcPts val="2595"/>
                </a:lnSpc>
              </a:pPr>
              <a:endParaRPr/>
            </a:p>
          </p:txBody>
        </p:sp>
      </p:grpSp>
      <p:graphicFrame>
        <p:nvGraphicFramePr>
          <p:cNvPr id="9" name="Table 9"/>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0" name="Freeform 10"/>
          <p:cNvSpPr/>
          <p:nvPr/>
        </p:nvSpPr>
        <p:spPr>
          <a:xfrm rot="-5400000">
            <a:off x="3460794" y="6780304"/>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1" name="TextBox 11"/>
          <p:cNvSpPr txBox="1"/>
          <p:nvPr/>
        </p:nvSpPr>
        <p:spPr>
          <a:xfrm>
            <a:off x="368958" y="1284193"/>
            <a:ext cx="17396283"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Linear search is a simple searching algorithm that sequentially checks each element in a list until a match is found or the entire list has been searched.</a:t>
            </a:r>
          </a:p>
        </p:txBody>
      </p:sp>
      <p:sp>
        <p:nvSpPr>
          <p:cNvPr id="12" name="TextBox 12"/>
          <p:cNvSpPr txBox="1"/>
          <p:nvPr/>
        </p:nvSpPr>
        <p:spPr>
          <a:xfrm>
            <a:off x="9866957" y="3300177"/>
            <a:ext cx="6814764" cy="5680194"/>
          </a:xfrm>
          <a:prstGeom prst="rect">
            <a:avLst/>
          </a:prstGeom>
        </p:spPr>
        <p:txBody>
          <a:bodyPr lIns="0" tIns="0" rIns="0" bIns="0" rtlCol="0" anchor="t">
            <a:spAutoFit/>
          </a:bodyPr>
          <a:lstStyle/>
          <a:p>
            <a:pPr algn="l">
              <a:lnSpc>
                <a:spcPts val="3493"/>
              </a:lnSpc>
            </a:pPr>
            <a:r>
              <a:rPr lang="en-US" sz="2495">
                <a:solidFill>
                  <a:srgbClr val="000000"/>
                </a:solidFill>
                <a:latin typeface="Code Pro"/>
                <a:ea typeface="Code Pro"/>
                <a:cs typeface="Code Pro"/>
                <a:sym typeface="Code Pro"/>
              </a:rPr>
              <a:t>my_list = [3,5,2,8,9,1]</a:t>
            </a:r>
          </a:p>
          <a:p>
            <a:pPr algn="l">
              <a:lnSpc>
                <a:spcPts val="3493"/>
              </a:lnSpc>
            </a:pPr>
            <a:r>
              <a:rPr lang="en-US" sz="2495">
                <a:solidFill>
                  <a:srgbClr val="000000"/>
                </a:solidFill>
                <a:latin typeface="Code Pro"/>
                <a:ea typeface="Code Pro"/>
                <a:cs typeface="Code Pro"/>
                <a:sym typeface="Code Pro"/>
              </a:rPr>
              <a:t>target = 9</a:t>
            </a:r>
          </a:p>
          <a:p>
            <a:pPr algn="l">
              <a:lnSpc>
                <a:spcPts val="3493"/>
              </a:lnSpc>
            </a:pPr>
            <a:r>
              <a:rPr lang="en-US" sz="2495">
                <a:solidFill>
                  <a:srgbClr val="000000"/>
                </a:solidFill>
                <a:latin typeface="Code Pro"/>
                <a:ea typeface="Code Pro"/>
                <a:cs typeface="Code Pro"/>
                <a:sym typeface="Code Pro"/>
              </a:rPr>
              <a:t>Found = </a:t>
            </a:r>
            <a:r>
              <a:rPr lang="en-US" sz="2495" b="1">
                <a:solidFill>
                  <a:srgbClr val="FF1495"/>
                </a:solidFill>
                <a:latin typeface="Code Pro Bold"/>
                <a:ea typeface="Code Pro Bold"/>
                <a:cs typeface="Code Pro Bold"/>
                <a:sym typeface="Code Pro Bold"/>
              </a:rPr>
              <a:t>False</a:t>
            </a:r>
            <a:r>
              <a:rPr lang="en-US" sz="2495">
                <a:solidFill>
                  <a:srgbClr val="000000"/>
                </a:solidFill>
                <a:latin typeface="Code Pro"/>
                <a:ea typeface="Code Pro"/>
                <a:cs typeface="Code Pro"/>
                <a:sym typeface="Code Pro"/>
              </a:rPr>
              <a:t> </a:t>
            </a:r>
          </a:p>
          <a:p>
            <a:pPr algn="l">
              <a:lnSpc>
                <a:spcPts val="3493"/>
              </a:lnSpc>
            </a:pPr>
            <a:endParaRPr lang="en-US" sz="2495">
              <a:solidFill>
                <a:srgbClr val="000000"/>
              </a:solidFill>
              <a:latin typeface="Code Pro"/>
              <a:ea typeface="Code Pro"/>
              <a:cs typeface="Code Pro"/>
              <a:sym typeface="Code Pro"/>
            </a:endParaRPr>
          </a:p>
          <a:p>
            <a:pPr algn="l">
              <a:lnSpc>
                <a:spcPts val="3493"/>
              </a:lnSpc>
            </a:pPr>
            <a:r>
              <a:rPr lang="en-US" sz="2495" b="1">
                <a:solidFill>
                  <a:srgbClr val="642EC7"/>
                </a:solidFill>
                <a:latin typeface="Code Pro Bold"/>
                <a:ea typeface="Code Pro Bold"/>
                <a:cs typeface="Code Pro Bold"/>
                <a:sym typeface="Code Pro Bold"/>
              </a:rPr>
              <a:t>for</a:t>
            </a:r>
            <a:r>
              <a:rPr lang="en-US" sz="2495">
                <a:solidFill>
                  <a:srgbClr val="000000"/>
                </a:solidFill>
                <a:latin typeface="Code Pro"/>
                <a:ea typeface="Code Pro"/>
                <a:cs typeface="Code Pro"/>
                <a:sym typeface="Code Pro"/>
              </a:rPr>
              <a:t> i in </a:t>
            </a:r>
            <a:r>
              <a:rPr lang="en-US" sz="2495" b="1">
                <a:solidFill>
                  <a:srgbClr val="642EC7"/>
                </a:solidFill>
                <a:latin typeface="Code Pro Bold"/>
                <a:ea typeface="Code Pro Bold"/>
                <a:cs typeface="Code Pro Bold"/>
                <a:sym typeface="Code Pro Bold"/>
              </a:rPr>
              <a:t>range</a:t>
            </a:r>
            <a:r>
              <a:rPr lang="en-US" sz="2495">
                <a:solidFill>
                  <a:srgbClr val="000000"/>
                </a:solidFill>
                <a:latin typeface="Code Pro"/>
                <a:ea typeface="Code Pro"/>
                <a:cs typeface="Code Pro"/>
                <a:sym typeface="Code Pro"/>
              </a:rPr>
              <a:t>(len(my_list)): </a:t>
            </a:r>
          </a:p>
          <a:p>
            <a:pPr algn="l">
              <a:lnSpc>
                <a:spcPts val="3493"/>
              </a:lnSpc>
            </a:pPr>
            <a:r>
              <a:rPr lang="en-US" sz="2495">
                <a:solidFill>
                  <a:srgbClr val="000000"/>
                </a:solidFill>
                <a:latin typeface="Code Pro"/>
                <a:ea typeface="Code Pro"/>
                <a:cs typeface="Code Pro"/>
                <a:sym typeface="Code Pro"/>
              </a:rPr>
              <a:t>      if my_list[i] == target:</a:t>
            </a:r>
          </a:p>
          <a:p>
            <a:pPr algn="l">
              <a:lnSpc>
                <a:spcPts val="3493"/>
              </a:lnSpc>
            </a:pPr>
            <a:r>
              <a:rPr lang="en-US" sz="2495">
                <a:solidFill>
                  <a:srgbClr val="000000"/>
                </a:solidFill>
                <a:latin typeface="Code Pro"/>
                <a:ea typeface="Code Pro"/>
                <a:cs typeface="Code Pro"/>
                <a:sym typeface="Code Pro"/>
              </a:rPr>
              <a:t>             Found = </a:t>
            </a:r>
            <a:r>
              <a:rPr lang="en-US" sz="2495" b="1">
                <a:solidFill>
                  <a:srgbClr val="FF1495"/>
                </a:solidFill>
                <a:latin typeface="Code Pro Bold"/>
                <a:ea typeface="Code Pro Bold"/>
                <a:cs typeface="Code Pro Bold"/>
                <a:sym typeface="Code Pro Bold"/>
              </a:rPr>
              <a:t>True</a:t>
            </a:r>
          </a:p>
          <a:p>
            <a:pPr algn="l">
              <a:lnSpc>
                <a:spcPts val="3493"/>
              </a:lnSpc>
            </a:pPr>
            <a:r>
              <a:rPr lang="en-US" sz="2495">
                <a:solidFill>
                  <a:srgbClr val="000000"/>
                </a:solidFill>
                <a:latin typeface="Code Pro"/>
                <a:ea typeface="Code Pro"/>
                <a:cs typeface="Code Pro"/>
                <a:sym typeface="Code Pro"/>
              </a:rPr>
              <a:t>             </a:t>
            </a:r>
            <a:r>
              <a:rPr lang="en-US" sz="2495" b="1">
                <a:solidFill>
                  <a:srgbClr val="642EC7"/>
                </a:solidFill>
                <a:latin typeface="Code Pro Bold"/>
                <a:ea typeface="Code Pro Bold"/>
                <a:cs typeface="Code Pro Bold"/>
                <a:sym typeface="Code Pro Bold"/>
              </a:rPr>
              <a:t>break</a:t>
            </a:r>
          </a:p>
          <a:p>
            <a:pPr algn="l">
              <a:lnSpc>
                <a:spcPts val="3493"/>
              </a:lnSpc>
            </a:pPr>
            <a:endParaRPr lang="en-US" sz="2495" b="1">
              <a:solidFill>
                <a:srgbClr val="642EC7"/>
              </a:solidFill>
              <a:latin typeface="Code Pro Bold"/>
              <a:ea typeface="Code Pro Bold"/>
              <a:cs typeface="Code Pro Bold"/>
              <a:sym typeface="Code Pro Bold"/>
            </a:endParaRPr>
          </a:p>
          <a:p>
            <a:pPr algn="l">
              <a:lnSpc>
                <a:spcPts val="3493"/>
              </a:lnSpc>
            </a:pPr>
            <a:r>
              <a:rPr lang="en-US" sz="2495">
                <a:solidFill>
                  <a:srgbClr val="000000"/>
                </a:solidFill>
                <a:latin typeface="Code Pro"/>
                <a:ea typeface="Code Pro"/>
                <a:cs typeface="Code Pro"/>
                <a:sym typeface="Code Pro"/>
              </a:rPr>
              <a:t>if Found: </a:t>
            </a:r>
          </a:p>
          <a:p>
            <a:pPr algn="l">
              <a:lnSpc>
                <a:spcPts val="3493"/>
              </a:lnSpc>
            </a:pPr>
            <a:r>
              <a:rPr lang="en-US" sz="2495">
                <a:solidFill>
                  <a:srgbClr val="000000"/>
                </a:solidFill>
                <a:latin typeface="Code Pro"/>
                <a:ea typeface="Code Pro"/>
                <a:cs typeface="Code Pro"/>
                <a:sym typeface="Code Pro"/>
              </a:rPr>
              <a:t>     print(“Target found”)</a:t>
            </a:r>
          </a:p>
          <a:p>
            <a:pPr algn="l">
              <a:lnSpc>
                <a:spcPts val="3493"/>
              </a:lnSpc>
            </a:pPr>
            <a:r>
              <a:rPr lang="en-US" sz="2495">
                <a:solidFill>
                  <a:srgbClr val="000000"/>
                </a:solidFill>
                <a:latin typeface="Code Pro"/>
                <a:ea typeface="Code Pro"/>
                <a:cs typeface="Code Pro"/>
                <a:sym typeface="Code Pro"/>
              </a:rPr>
              <a:t>else: </a:t>
            </a:r>
          </a:p>
          <a:p>
            <a:pPr algn="l">
              <a:lnSpc>
                <a:spcPts val="3493"/>
              </a:lnSpc>
            </a:pPr>
            <a:r>
              <a:rPr lang="en-US" sz="2495">
                <a:solidFill>
                  <a:srgbClr val="000000"/>
                </a:solidFill>
                <a:latin typeface="Code Pro"/>
                <a:ea typeface="Code Pro"/>
                <a:cs typeface="Code Pro"/>
                <a:sym typeface="Code Pro"/>
              </a:rPr>
              <a:t>     print(“Target not found”)</a:t>
            </a:r>
          </a:p>
        </p:txBody>
      </p:sp>
      <p:sp>
        <p:nvSpPr>
          <p:cNvPr id="13" name="TextBox 13"/>
          <p:cNvSpPr txBox="1"/>
          <p:nvPr/>
        </p:nvSpPr>
        <p:spPr>
          <a:xfrm>
            <a:off x="677302" y="4635842"/>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4" name="TextBox 14"/>
          <p:cNvSpPr txBox="1"/>
          <p:nvPr/>
        </p:nvSpPr>
        <p:spPr>
          <a:xfrm>
            <a:off x="3054892" y="8466022"/>
            <a:ext cx="3542860"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target = 9</a:t>
            </a:r>
          </a:p>
        </p:txBody>
      </p:sp>
      <p:grpSp>
        <p:nvGrpSpPr>
          <p:cNvPr id="15" name="Group 15"/>
          <p:cNvGrpSpPr/>
          <p:nvPr/>
        </p:nvGrpSpPr>
        <p:grpSpPr>
          <a:xfrm>
            <a:off x="9963438" y="9525000"/>
            <a:ext cx="7722891" cy="694165"/>
            <a:chOff x="0" y="0"/>
            <a:chExt cx="1912982" cy="171947"/>
          </a:xfrm>
        </p:grpSpPr>
        <p:sp>
          <p:nvSpPr>
            <p:cNvPr id="16" name="Freeform 1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7" name="TextBox 1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9" name="Group 19"/>
          <p:cNvGrpSpPr/>
          <p:nvPr/>
        </p:nvGrpSpPr>
        <p:grpSpPr>
          <a:xfrm>
            <a:off x="764470" y="9525000"/>
            <a:ext cx="7722891" cy="694165"/>
            <a:chOff x="0" y="0"/>
            <a:chExt cx="1912982" cy="171947"/>
          </a:xfrm>
        </p:grpSpPr>
        <p:sp>
          <p:nvSpPr>
            <p:cNvPr id="20" name="Freeform 2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1" name="TextBox 2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491404" y="606172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54948" y="6019596"/>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2</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b="1">
                <a:solidFill>
                  <a:srgbClr val="5E17EB"/>
                </a:solidFill>
                <a:latin typeface="Code Pro Bold"/>
                <a:ea typeface="Code Pro Bold"/>
                <a:cs typeface="Code Pro Bold"/>
                <a:sym typeface="Code Pro Bold"/>
              </a:rPr>
              <a:t>        number_in_queue += 1</a:t>
            </a:r>
          </a:p>
          <a:p>
            <a:pPr algn="l">
              <a:lnSpc>
                <a:spcPts val="1980"/>
              </a:lnSpc>
            </a:pPr>
            <a:endParaRPr lang="en-US" sz="1414" b="1">
              <a:solidFill>
                <a:srgbClr val="5E17EB"/>
              </a:solidFill>
              <a:latin typeface="Code Pro Bold"/>
              <a:ea typeface="Code Pro Bold"/>
              <a:cs typeface="Code Pro Bold"/>
              <a:sym typeface="Code Pro Bold"/>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b="1">
                <a:solidFill>
                  <a:srgbClr val="5E17EB"/>
                </a:solidFill>
                <a:latin typeface="Code Pro Bold"/>
                <a:ea typeface="Code Pro Bold"/>
                <a:cs typeface="Code Pro Bold"/>
                <a:sym typeface="Code Pro Bold"/>
              </a:rPr>
              <a:t>add_to_queue("A")</a:t>
            </a:r>
          </a:p>
          <a:p>
            <a:pPr algn="l">
              <a:lnSpc>
                <a:spcPts val="1980"/>
              </a:lnSpc>
            </a:pPr>
            <a:endParaRPr lang="en-US" sz="1414" b="1">
              <a:solidFill>
                <a:srgbClr val="5E17EB"/>
              </a:solidFill>
              <a:latin typeface="Code Pro Bold"/>
              <a:ea typeface="Code Pro Bold"/>
              <a:cs typeface="Code Pro Bold"/>
              <a:sym typeface="Code Pro Bold"/>
            </a:endParaRPr>
          </a:p>
          <a:p>
            <a:pPr algn="l">
              <a:lnSpc>
                <a:spcPts val="1980"/>
              </a:lnSpc>
            </a:pPr>
            <a:r>
              <a:rPr lang="en-US" sz="1414">
                <a:solidFill>
                  <a:srgbClr val="000000"/>
                </a:solidFill>
                <a:latin typeface="Code Pro"/>
                <a:ea typeface="Code Pro"/>
                <a:cs typeface="Code Pro"/>
                <a:sym typeface="Code Pro"/>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0" name="TextBox 30"/>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491404" y="606172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54948" y="6019596"/>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2</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b="1">
                <a:solidFill>
                  <a:srgbClr val="5E17EB"/>
                </a:solidFill>
                <a:latin typeface="Code Pro Bold"/>
                <a:ea typeface="Code Pro Bold"/>
                <a:cs typeface="Code Pro Bold"/>
                <a:sym typeface="Code Pro Bold"/>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0" name="TextBox 30"/>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491404" y="606172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54948" y="6019596"/>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2</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b="1">
                <a:solidFill>
                  <a:srgbClr val="5E17EB"/>
                </a:solidFill>
                <a:latin typeface="Code Pro Bold"/>
                <a:ea typeface="Code Pro Bold"/>
                <a:cs typeface="Code Pro Bold"/>
                <a:sym typeface="Code Pro Bold"/>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b="1">
                <a:solidFill>
                  <a:srgbClr val="5E17EB"/>
                </a:solidFill>
                <a:latin typeface="Code Pro Bold"/>
                <a:ea typeface="Code Pro Bold"/>
                <a:cs typeface="Code Pro Bold"/>
                <a:sym typeface="Code Pro Bold"/>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0" name="TextBox 30"/>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491404" y="606172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54948" y="6019596"/>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2</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2109496" y="8931802"/>
            <a:ext cx="4755225"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Item = “Z”</a:t>
            </a:r>
          </a:p>
        </p:txBody>
      </p:sp>
      <p:sp>
        <p:nvSpPr>
          <p:cNvPr id="30" name="TextBox 30"/>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b="1">
                <a:solidFill>
                  <a:srgbClr val="5E17EB"/>
                </a:solidFill>
                <a:latin typeface="Code Pro Bold"/>
                <a:ea typeface="Code Pro Bold"/>
                <a:cs typeface="Code Pro Bold"/>
                <a:sym typeface="Code Pro Bold"/>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b="1">
                <a:solidFill>
                  <a:srgbClr val="5E17EB"/>
                </a:solidFill>
                <a:latin typeface="Code Pro Bold"/>
                <a:ea typeface="Code Pro Bold"/>
                <a:cs typeface="Code Pro Bold"/>
                <a:sym typeface="Code Pro Bold"/>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1" name="TextBox 31"/>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491404" y="606172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54948" y="6019596"/>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1</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2109496" y="8931802"/>
            <a:ext cx="4755225"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Item = “Z”</a:t>
            </a:r>
          </a:p>
        </p:txBody>
      </p:sp>
      <p:sp>
        <p:nvSpPr>
          <p:cNvPr id="30" name="TextBox 30"/>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b="1">
                <a:solidFill>
                  <a:srgbClr val="5E17EB"/>
                </a:solidFill>
                <a:latin typeface="Code Pro Bold"/>
                <a:ea typeface="Code Pro Bold"/>
                <a:cs typeface="Code Pro Bold"/>
                <a:sym typeface="Code Pro Bold"/>
              </a:rPr>
              <a:t>        number_in_queue -= 1</a:t>
            </a:r>
          </a:p>
          <a:p>
            <a:pPr algn="l">
              <a:lnSpc>
                <a:spcPts val="1980"/>
              </a:lnSpc>
            </a:pP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b="1">
                <a:solidFill>
                  <a:srgbClr val="5E17EB"/>
                </a:solidFill>
                <a:latin typeface="Code Pro Bold"/>
                <a:ea typeface="Code Pro Bold"/>
                <a:cs typeface="Code Pro Bold"/>
                <a:sym typeface="Code Pro Bold"/>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1" name="TextBox 31"/>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491404" y="606172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54948" y="6019596"/>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1144025"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1</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2109496" y="8931802"/>
            <a:ext cx="4755225"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Item = “Z”</a:t>
            </a:r>
          </a:p>
        </p:txBody>
      </p:sp>
      <p:sp>
        <p:nvSpPr>
          <p:cNvPr id="33" name="TextBox 33"/>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a:t>
            </a:r>
            <a:r>
              <a:rPr lang="en-US" sz="1414" b="1">
                <a:solidFill>
                  <a:srgbClr val="5E17EB"/>
                </a:solidFill>
                <a:latin typeface="Code Pro Bold"/>
                <a:ea typeface="Code Pro Bold"/>
                <a:cs typeface="Code Pro Bold"/>
                <a:sym typeface="Code Pro Bold"/>
              </a:rPr>
              <a:t>       if number_in_queue == 0:</a:t>
            </a:r>
          </a:p>
          <a:p>
            <a:pPr algn="l">
              <a:lnSpc>
                <a:spcPts val="1980"/>
              </a:lnSpc>
            </a:pPr>
            <a:r>
              <a:rPr lang="en-US" sz="1414" b="1">
                <a:solidFill>
                  <a:srgbClr val="5E17EB"/>
                </a:solidFill>
                <a:latin typeface="Code Pro Bold"/>
                <a:ea typeface="Code Pro Bold"/>
                <a:cs typeface="Code Pro Bold"/>
                <a:sym typeface="Code Pro Bold"/>
              </a:rPr>
              <a:t>            front_of_queue_pointer = 0</a:t>
            </a:r>
          </a:p>
          <a:p>
            <a:pPr algn="l">
              <a:lnSpc>
                <a:spcPts val="1980"/>
              </a:lnSpc>
            </a:pPr>
            <a:r>
              <a:rPr lang="en-US" sz="1414" b="1">
                <a:solidFill>
                  <a:srgbClr val="5E17EB"/>
                </a:solidFill>
                <a:latin typeface="Code Pro Bold"/>
                <a:ea typeface="Code Pro Bold"/>
                <a:cs typeface="Code Pro Bold"/>
                <a:sym typeface="Code Pro Bold"/>
              </a:rPr>
              <a:t>            end_of_queue_pointer = -1</a:t>
            </a:r>
          </a:p>
          <a:p>
            <a:pPr algn="l">
              <a:lnSpc>
                <a:spcPts val="1980"/>
              </a:lnSpc>
            </a:pPr>
            <a:r>
              <a:rPr lang="en-US" sz="1414">
                <a:solidFill>
                  <a:srgbClr val="000000"/>
                </a:solidFill>
                <a:latin typeface="Code Pro"/>
                <a:ea typeface="Code Pro"/>
                <a:cs typeface="Code Pro"/>
                <a:sym typeface="Code Pro"/>
              </a:rPr>
              <a:t>        else:</a:t>
            </a:r>
          </a:p>
          <a:p>
            <a:pPr algn="l">
              <a:lnSpc>
                <a:spcPts val="1980"/>
              </a:lnSpc>
            </a:pPr>
            <a:r>
              <a:rPr lang="en-US" sz="1414">
                <a:solidFill>
                  <a:srgbClr val="000000"/>
                </a:solidFill>
                <a:latin typeface="Code Pro"/>
                <a:ea typeface="Code Pro"/>
                <a:cs typeface="Code Pro"/>
                <a:sym typeface="Code Pro"/>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b="1">
                <a:solidFill>
                  <a:srgbClr val="5E17EB"/>
                </a:solidFill>
                <a:latin typeface="Code Pro Bold"/>
                <a:ea typeface="Code Pro Bold"/>
                <a:cs typeface="Code Pro Bold"/>
                <a:sym typeface="Code Pro Bold"/>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4" name="TextBox 3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491404" y="606172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945078"/>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54948" y="6019596"/>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902947"/>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1</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2109496" y="8931802"/>
            <a:ext cx="4755225"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Item = “Z”</a:t>
            </a:r>
          </a:p>
        </p:txBody>
      </p:sp>
      <p:sp>
        <p:nvSpPr>
          <p:cNvPr id="30" name="TextBox 30"/>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a:t>
            </a:r>
            <a:r>
              <a:rPr lang="en-US" sz="1414" b="1">
                <a:solidFill>
                  <a:srgbClr val="5E17EB"/>
                </a:solidFill>
                <a:latin typeface="Code Pro Bold"/>
                <a:ea typeface="Code Pro Bold"/>
                <a:cs typeface="Code Pro Bold"/>
                <a:sym typeface="Code Pro Bold"/>
              </a:rPr>
              <a:t> </a:t>
            </a: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b="1">
                <a:solidFill>
                  <a:srgbClr val="000000"/>
                </a:solidFill>
                <a:latin typeface="Code Pro Bold"/>
                <a:ea typeface="Code Pro Bold"/>
                <a:cs typeface="Code Pro Bold"/>
                <a:sym typeface="Code Pro Bold"/>
              </a:rPr>
              <a:t>        </a:t>
            </a:r>
            <a:r>
              <a:rPr lang="en-US" sz="1414" b="1">
                <a:solidFill>
                  <a:srgbClr val="5E17EB"/>
                </a:solidFill>
                <a:latin typeface="Code Pro Bold"/>
                <a:ea typeface="Code Pro Bold"/>
                <a:cs typeface="Code Pro Bold"/>
                <a:sym typeface="Code Pro Bold"/>
              </a:rPr>
              <a:t>else:</a:t>
            </a:r>
          </a:p>
          <a:p>
            <a:pPr algn="l">
              <a:lnSpc>
                <a:spcPts val="1980"/>
              </a:lnSpc>
            </a:pPr>
            <a:r>
              <a:rPr lang="en-US" sz="1414" b="1">
                <a:solidFill>
                  <a:srgbClr val="5E17EB"/>
                </a:solidFill>
                <a:latin typeface="Code Pro Bold"/>
                <a:ea typeface="Code Pro Bold"/>
                <a:cs typeface="Code Pro Bold"/>
                <a:sym typeface="Code Pro Bold"/>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b="1">
                <a:solidFill>
                  <a:srgbClr val="5E17EB"/>
                </a:solidFill>
                <a:latin typeface="Code Pro Bold"/>
                <a:ea typeface="Code Pro Bold"/>
                <a:cs typeface="Code Pro Bold"/>
                <a:sym typeface="Code Pro Bold"/>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1" name="TextBox 31"/>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491404" y="590705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26592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54948" y="5864926"/>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223796"/>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1</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2109496" y="8931802"/>
            <a:ext cx="4755225"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Item = “Z”</a:t>
            </a:r>
          </a:p>
        </p:txBody>
      </p:sp>
      <p:sp>
        <p:nvSpPr>
          <p:cNvPr id="30" name="TextBox 30"/>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a:t>
            </a:r>
            <a:r>
              <a:rPr lang="en-US" sz="1414" b="1">
                <a:solidFill>
                  <a:srgbClr val="5E17EB"/>
                </a:solidFill>
                <a:latin typeface="Code Pro Bold"/>
                <a:ea typeface="Code Pro Bold"/>
                <a:cs typeface="Code Pro Bold"/>
                <a:sym typeface="Code Pro Bold"/>
              </a:rPr>
              <a:t> </a:t>
            </a: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b="1">
                <a:solidFill>
                  <a:srgbClr val="000000"/>
                </a:solidFill>
                <a:latin typeface="Code Pro Bold"/>
                <a:ea typeface="Code Pro Bold"/>
                <a:cs typeface="Code Pro Bold"/>
                <a:sym typeface="Code Pro Bold"/>
              </a:rPr>
              <a:t>        </a:t>
            </a:r>
            <a:r>
              <a:rPr lang="en-US" sz="1414" b="1">
                <a:solidFill>
                  <a:srgbClr val="5E17EB"/>
                </a:solidFill>
                <a:latin typeface="Code Pro Bold"/>
                <a:ea typeface="Code Pro Bold"/>
                <a:cs typeface="Code Pro Bold"/>
                <a:sym typeface="Code Pro Bold"/>
              </a:rPr>
              <a:t>else:</a:t>
            </a:r>
          </a:p>
          <a:p>
            <a:pPr algn="l">
              <a:lnSpc>
                <a:spcPts val="1980"/>
              </a:lnSpc>
            </a:pPr>
            <a:r>
              <a:rPr lang="en-US" sz="1414" b="1">
                <a:solidFill>
                  <a:srgbClr val="5E17EB"/>
                </a:solidFill>
                <a:latin typeface="Code Pro Bold"/>
                <a:ea typeface="Code Pro Bold"/>
                <a:cs typeface="Code Pro Bold"/>
                <a:sym typeface="Code Pro Bold"/>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b="1">
                <a:solidFill>
                  <a:srgbClr val="5E17EB"/>
                </a:solidFill>
                <a:latin typeface="Code Pro Bold"/>
                <a:ea typeface="Code Pro Bold"/>
                <a:cs typeface="Code Pro Bold"/>
                <a:sym typeface="Code Pro Bold"/>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1" name="TextBox 31"/>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2368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RECAP Circular Queue</a:t>
            </a:r>
          </a:p>
        </p:txBody>
      </p:sp>
      <p:sp>
        <p:nvSpPr>
          <p:cNvPr id="8" name="TextBox 8"/>
          <p:cNvSpPr txBox="1"/>
          <p:nvPr/>
        </p:nvSpPr>
        <p:spPr>
          <a:xfrm>
            <a:off x="384809" y="1938701"/>
            <a:ext cx="913065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Circular Queue</a:t>
            </a:r>
          </a:p>
        </p:txBody>
      </p:sp>
      <p:sp>
        <p:nvSpPr>
          <p:cNvPr id="9" name="TextBox 9"/>
          <p:cNvSpPr txBox="1"/>
          <p:nvPr/>
        </p:nvSpPr>
        <p:spPr>
          <a:xfrm>
            <a:off x="384809" y="2702102"/>
            <a:ext cx="17420271" cy="498338"/>
          </a:xfrm>
          <a:prstGeom prst="rect">
            <a:avLst/>
          </a:prstGeom>
        </p:spPr>
        <p:txBody>
          <a:bodyPr lIns="0" tIns="0" rIns="0" bIns="0" rtlCol="0" anchor="t">
            <a:spAutoFit/>
          </a:bodyPr>
          <a:lstStyle/>
          <a:p>
            <a:pPr algn="l">
              <a:lnSpc>
                <a:spcPts val="4052"/>
              </a:lnSpc>
              <a:spcBef>
                <a:spcPct val="0"/>
              </a:spcBef>
            </a:pPr>
            <a:r>
              <a:rPr lang="en-US" sz="2894">
                <a:solidFill>
                  <a:srgbClr val="000000"/>
                </a:solidFill>
                <a:latin typeface="Open Sans"/>
                <a:ea typeface="Open Sans"/>
                <a:cs typeface="Open Sans"/>
                <a:sym typeface="Open Sans"/>
              </a:rPr>
              <a:t>Removing items into to the queue.</a:t>
            </a:r>
          </a:p>
        </p:txBody>
      </p:sp>
      <p:graphicFrame>
        <p:nvGraphicFramePr>
          <p:cNvPr id="10" name="Table 10"/>
          <p:cNvGraphicFramePr>
            <a:graphicFrameLocks noGrp="1"/>
          </p:cNvGraphicFramePr>
          <p:nvPr/>
        </p:nvGraphicFramePr>
        <p:xfrm>
          <a:off x="8121331" y="5053095"/>
          <a:ext cx="1788747" cy="4359851"/>
        </p:xfrm>
        <a:graphic>
          <a:graphicData uri="http://schemas.openxmlformats.org/drawingml/2006/table">
            <a:tbl>
              <a:tblPr/>
              <a:tblGrid>
                <a:gridCol w="552214">
                  <a:extLst>
                    <a:ext uri="{9D8B030D-6E8A-4147-A177-3AD203B41FA5}">
                      <a16:colId xmlns:a16="http://schemas.microsoft.com/office/drawing/2014/main" val="20000"/>
                    </a:ext>
                  </a:extLst>
                </a:gridCol>
              </a:tblGrid>
              <a:tr h="72781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72781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723271">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723271">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729855">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72781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bl>
          </a:graphicData>
        </a:graphic>
      </p:graphicFrame>
      <p:sp>
        <p:nvSpPr>
          <p:cNvPr id="11" name="TextBox 11"/>
          <p:cNvSpPr txBox="1"/>
          <p:nvPr/>
        </p:nvSpPr>
        <p:spPr>
          <a:xfrm>
            <a:off x="7313539" y="4986420"/>
            <a:ext cx="601440"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[0]</a:t>
            </a:r>
          </a:p>
        </p:txBody>
      </p:sp>
      <p:sp>
        <p:nvSpPr>
          <p:cNvPr id="12" name="TextBox 12"/>
          <p:cNvSpPr txBox="1"/>
          <p:nvPr/>
        </p:nvSpPr>
        <p:spPr>
          <a:xfrm>
            <a:off x="7372924" y="5889228"/>
            <a:ext cx="482670"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[1]</a:t>
            </a:r>
          </a:p>
        </p:txBody>
      </p:sp>
      <p:sp>
        <p:nvSpPr>
          <p:cNvPr id="13" name="TextBox 13"/>
          <p:cNvSpPr txBox="1"/>
          <p:nvPr/>
        </p:nvSpPr>
        <p:spPr>
          <a:xfrm>
            <a:off x="7321982" y="6787783"/>
            <a:ext cx="592997"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[2]</a:t>
            </a:r>
          </a:p>
        </p:txBody>
      </p:sp>
      <p:sp>
        <p:nvSpPr>
          <p:cNvPr id="14" name="TextBox 14"/>
          <p:cNvSpPr txBox="1"/>
          <p:nvPr/>
        </p:nvSpPr>
        <p:spPr>
          <a:xfrm>
            <a:off x="7329094" y="7624511"/>
            <a:ext cx="585885"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[3]</a:t>
            </a:r>
          </a:p>
        </p:txBody>
      </p:sp>
      <p:sp>
        <p:nvSpPr>
          <p:cNvPr id="15" name="TextBox 15"/>
          <p:cNvSpPr txBox="1"/>
          <p:nvPr/>
        </p:nvSpPr>
        <p:spPr>
          <a:xfrm>
            <a:off x="7321982" y="8461240"/>
            <a:ext cx="615238"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[4]</a:t>
            </a:r>
          </a:p>
        </p:txBody>
      </p:sp>
      <p:sp>
        <p:nvSpPr>
          <p:cNvPr id="16" name="TextBox 16"/>
          <p:cNvSpPr txBox="1"/>
          <p:nvPr/>
        </p:nvSpPr>
        <p:spPr>
          <a:xfrm>
            <a:off x="7350881" y="9234345"/>
            <a:ext cx="586339"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[5]</a:t>
            </a:r>
          </a:p>
        </p:txBody>
      </p:sp>
      <p:sp>
        <p:nvSpPr>
          <p:cNvPr id="17" name="TextBox 17"/>
          <p:cNvSpPr txBox="1"/>
          <p:nvPr/>
        </p:nvSpPr>
        <p:spPr>
          <a:xfrm>
            <a:off x="7301512" y="4158054"/>
            <a:ext cx="685077"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[-1]</a:t>
            </a:r>
          </a:p>
        </p:txBody>
      </p:sp>
      <p:sp>
        <p:nvSpPr>
          <p:cNvPr id="18" name="TextBox 18"/>
          <p:cNvSpPr txBox="1"/>
          <p:nvPr/>
        </p:nvSpPr>
        <p:spPr>
          <a:xfrm>
            <a:off x="8961588" y="5889228"/>
            <a:ext cx="266714"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b</a:t>
            </a:r>
          </a:p>
        </p:txBody>
      </p:sp>
      <p:sp>
        <p:nvSpPr>
          <p:cNvPr id="19" name="TextBox 19"/>
          <p:cNvSpPr txBox="1"/>
          <p:nvPr/>
        </p:nvSpPr>
        <p:spPr>
          <a:xfrm>
            <a:off x="8977429" y="6701499"/>
            <a:ext cx="213287"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c</a:t>
            </a:r>
          </a:p>
        </p:txBody>
      </p:sp>
      <p:sp>
        <p:nvSpPr>
          <p:cNvPr id="20" name="TextBox 20"/>
          <p:cNvSpPr txBox="1"/>
          <p:nvPr/>
        </p:nvSpPr>
        <p:spPr>
          <a:xfrm>
            <a:off x="8976763" y="7513769"/>
            <a:ext cx="265780"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d</a:t>
            </a:r>
          </a:p>
        </p:txBody>
      </p:sp>
      <p:sp>
        <p:nvSpPr>
          <p:cNvPr id="21" name="TextBox 21"/>
          <p:cNvSpPr txBox="1"/>
          <p:nvPr/>
        </p:nvSpPr>
        <p:spPr>
          <a:xfrm>
            <a:off x="495212" y="9545171"/>
            <a:ext cx="4072696" cy="488881"/>
          </a:xfrm>
          <a:prstGeom prst="rect">
            <a:avLst/>
          </a:prstGeom>
        </p:spPr>
        <p:txBody>
          <a:bodyPr lIns="0" tIns="0" rIns="0" bIns="0" rtlCol="0" anchor="t">
            <a:spAutoFit/>
          </a:bodyPr>
          <a:lstStyle/>
          <a:p>
            <a:pPr algn="l">
              <a:lnSpc>
                <a:spcPts val="4028"/>
              </a:lnSpc>
              <a:spcBef>
                <a:spcPct val="0"/>
              </a:spcBef>
            </a:pPr>
            <a:r>
              <a:rPr lang="en-US" sz="2877" b="1">
                <a:solidFill>
                  <a:srgbClr val="5E17EB"/>
                </a:solidFill>
                <a:latin typeface="Open Sans Bold"/>
                <a:ea typeface="Open Sans Bold"/>
                <a:cs typeface="Open Sans Bold"/>
                <a:sym typeface="Open Sans Bold"/>
              </a:rPr>
              <a:t>FrontOfQueuePointer</a:t>
            </a:r>
          </a:p>
        </p:txBody>
      </p:sp>
      <p:sp>
        <p:nvSpPr>
          <p:cNvPr id="22" name="AutoShape 22"/>
          <p:cNvSpPr/>
          <p:nvPr/>
        </p:nvSpPr>
        <p:spPr>
          <a:xfrm flipV="1">
            <a:off x="4567908" y="9602321"/>
            <a:ext cx="2727389" cy="215865"/>
          </a:xfrm>
          <a:prstGeom prst="line">
            <a:avLst/>
          </a:prstGeom>
          <a:ln w="38100" cap="flat">
            <a:solidFill>
              <a:srgbClr val="000000"/>
            </a:solidFill>
            <a:prstDash val="solid"/>
            <a:headEnd type="none" w="sm" len="sm"/>
            <a:tailEnd type="arrow" w="med" len="sm"/>
          </a:ln>
        </p:spPr>
        <p:txBody>
          <a:bodyPr/>
          <a:lstStyle/>
          <a:p>
            <a:endParaRPr lang="en-PH"/>
          </a:p>
        </p:txBody>
      </p:sp>
      <p:sp>
        <p:nvSpPr>
          <p:cNvPr id="23" name="TextBox 23"/>
          <p:cNvSpPr txBox="1"/>
          <p:nvPr/>
        </p:nvSpPr>
        <p:spPr>
          <a:xfrm>
            <a:off x="8986942" y="8427787"/>
            <a:ext cx="245421"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e</a:t>
            </a:r>
          </a:p>
        </p:txBody>
      </p:sp>
      <p:sp>
        <p:nvSpPr>
          <p:cNvPr id="24" name="TextBox 24"/>
          <p:cNvSpPr txBox="1"/>
          <p:nvPr/>
        </p:nvSpPr>
        <p:spPr>
          <a:xfrm>
            <a:off x="694070" y="8889603"/>
            <a:ext cx="4078670" cy="488881"/>
          </a:xfrm>
          <a:prstGeom prst="rect">
            <a:avLst/>
          </a:prstGeom>
        </p:spPr>
        <p:txBody>
          <a:bodyPr lIns="0" tIns="0" rIns="0" bIns="0" rtlCol="0" anchor="t">
            <a:spAutoFit/>
          </a:bodyPr>
          <a:lstStyle/>
          <a:p>
            <a:pPr algn="l">
              <a:lnSpc>
                <a:spcPts val="4028"/>
              </a:lnSpc>
              <a:spcBef>
                <a:spcPct val="0"/>
              </a:spcBef>
            </a:pPr>
            <a:r>
              <a:rPr lang="en-US" sz="2877" b="1">
                <a:solidFill>
                  <a:srgbClr val="FF5722"/>
                </a:solidFill>
                <a:latin typeface="Open Sans Bold"/>
                <a:ea typeface="Open Sans Bold"/>
                <a:cs typeface="Open Sans Bold"/>
                <a:sym typeface="Open Sans Bold"/>
              </a:rPr>
              <a:t>EndOfQueuePointer</a:t>
            </a:r>
          </a:p>
        </p:txBody>
      </p:sp>
      <p:sp>
        <p:nvSpPr>
          <p:cNvPr id="25" name="AutoShape 25"/>
          <p:cNvSpPr/>
          <p:nvPr/>
        </p:nvSpPr>
        <p:spPr>
          <a:xfrm flipV="1">
            <a:off x="4772740" y="8758459"/>
            <a:ext cx="2365058" cy="404160"/>
          </a:xfrm>
          <a:prstGeom prst="line">
            <a:avLst/>
          </a:prstGeom>
          <a:ln w="38100" cap="flat">
            <a:solidFill>
              <a:srgbClr val="000000"/>
            </a:solidFill>
            <a:prstDash val="solid"/>
            <a:headEnd type="none" w="sm" len="sm"/>
            <a:tailEnd type="arrow" w="med" len="sm"/>
          </a:ln>
        </p:spPr>
        <p:txBody>
          <a:bodyPr/>
          <a:lstStyle/>
          <a:p>
            <a:endParaRPr lang="en-PH"/>
          </a:p>
        </p:txBody>
      </p:sp>
      <p:sp>
        <p:nvSpPr>
          <p:cNvPr id="26" name="TextBox 26"/>
          <p:cNvSpPr txBox="1"/>
          <p:nvPr/>
        </p:nvSpPr>
        <p:spPr>
          <a:xfrm>
            <a:off x="9061480" y="9234345"/>
            <a:ext cx="165040"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f</a:t>
            </a:r>
          </a:p>
        </p:txBody>
      </p:sp>
      <p:sp>
        <p:nvSpPr>
          <p:cNvPr id="27" name="TextBox 27"/>
          <p:cNvSpPr txBox="1"/>
          <p:nvPr/>
        </p:nvSpPr>
        <p:spPr>
          <a:xfrm>
            <a:off x="8929539" y="4986420"/>
            <a:ext cx="263883"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2368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RECAP Circular Queue</a:t>
            </a:r>
          </a:p>
        </p:txBody>
      </p:sp>
      <p:sp>
        <p:nvSpPr>
          <p:cNvPr id="8" name="TextBox 8"/>
          <p:cNvSpPr txBox="1"/>
          <p:nvPr/>
        </p:nvSpPr>
        <p:spPr>
          <a:xfrm>
            <a:off x="384809" y="1938701"/>
            <a:ext cx="913065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Circular Queue</a:t>
            </a:r>
          </a:p>
        </p:txBody>
      </p:sp>
      <p:sp>
        <p:nvSpPr>
          <p:cNvPr id="9" name="TextBox 9"/>
          <p:cNvSpPr txBox="1"/>
          <p:nvPr/>
        </p:nvSpPr>
        <p:spPr>
          <a:xfrm>
            <a:off x="384809" y="2702102"/>
            <a:ext cx="17420271" cy="498338"/>
          </a:xfrm>
          <a:prstGeom prst="rect">
            <a:avLst/>
          </a:prstGeom>
        </p:spPr>
        <p:txBody>
          <a:bodyPr lIns="0" tIns="0" rIns="0" bIns="0" rtlCol="0" anchor="t">
            <a:spAutoFit/>
          </a:bodyPr>
          <a:lstStyle/>
          <a:p>
            <a:pPr algn="l">
              <a:lnSpc>
                <a:spcPts val="4052"/>
              </a:lnSpc>
              <a:spcBef>
                <a:spcPct val="0"/>
              </a:spcBef>
            </a:pPr>
            <a:r>
              <a:rPr lang="en-US" sz="2894">
                <a:solidFill>
                  <a:srgbClr val="000000"/>
                </a:solidFill>
                <a:latin typeface="Open Sans"/>
                <a:ea typeface="Open Sans"/>
                <a:cs typeface="Open Sans"/>
                <a:sym typeface="Open Sans"/>
              </a:rPr>
              <a:t>Removing items into to the queue.</a:t>
            </a:r>
          </a:p>
        </p:txBody>
      </p:sp>
      <p:graphicFrame>
        <p:nvGraphicFramePr>
          <p:cNvPr id="10" name="Table 10"/>
          <p:cNvGraphicFramePr>
            <a:graphicFrameLocks noGrp="1"/>
          </p:cNvGraphicFramePr>
          <p:nvPr/>
        </p:nvGraphicFramePr>
        <p:xfrm>
          <a:off x="8121331" y="5053095"/>
          <a:ext cx="1788747" cy="4359851"/>
        </p:xfrm>
        <a:graphic>
          <a:graphicData uri="http://schemas.openxmlformats.org/drawingml/2006/table">
            <a:tbl>
              <a:tblPr/>
              <a:tblGrid>
                <a:gridCol w="552214">
                  <a:extLst>
                    <a:ext uri="{9D8B030D-6E8A-4147-A177-3AD203B41FA5}">
                      <a16:colId xmlns:a16="http://schemas.microsoft.com/office/drawing/2014/main" val="20000"/>
                    </a:ext>
                  </a:extLst>
                </a:gridCol>
              </a:tblGrid>
              <a:tr h="72781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72781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723271">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723271">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729855">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72781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bl>
          </a:graphicData>
        </a:graphic>
      </p:graphicFrame>
      <p:sp>
        <p:nvSpPr>
          <p:cNvPr id="11" name="TextBox 11"/>
          <p:cNvSpPr txBox="1"/>
          <p:nvPr/>
        </p:nvSpPr>
        <p:spPr>
          <a:xfrm>
            <a:off x="7313539" y="4986420"/>
            <a:ext cx="601440"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[0]</a:t>
            </a:r>
          </a:p>
        </p:txBody>
      </p:sp>
      <p:sp>
        <p:nvSpPr>
          <p:cNvPr id="12" name="TextBox 12"/>
          <p:cNvSpPr txBox="1"/>
          <p:nvPr/>
        </p:nvSpPr>
        <p:spPr>
          <a:xfrm>
            <a:off x="7372924" y="5889228"/>
            <a:ext cx="482670"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[1]</a:t>
            </a:r>
          </a:p>
        </p:txBody>
      </p:sp>
      <p:sp>
        <p:nvSpPr>
          <p:cNvPr id="13" name="TextBox 13"/>
          <p:cNvSpPr txBox="1"/>
          <p:nvPr/>
        </p:nvSpPr>
        <p:spPr>
          <a:xfrm>
            <a:off x="7321982" y="6787783"/>
            <a:ext cx="592997"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[2]</a:t>
            </a:r>
          </a:p>
        </p:txBody>
      </p:sp>
      <p:sp>
        <p:nvSpPr>
          <p:cNvPr id="14" name="TextBox 14"/>
          <p:cNvSpPr txBox="1"/>
          <p:nvPr/>
        </p:nvSpPr>
        <p:spPr>
          <a:xfrm>
            <a:off x="7329094" y="7624511"/>
            <a:ext cx="585885"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[3]</a:t>
            </a:r>
          </a:p>
        </p:txBody>
      </p:sp>
      <p:sp>
        <p:nvSpPr>
          <p:cNvPr id="15" name="TextBox 15"/>
          <p:cNvSpPr txBox="1"/>
          <p:nvPr/>
        </p:nvSpPr>
        <p:spPr>
          <a:xfrm>
            <a:off x="7321982" y="8461240"/>
            <a:ext cx="615238"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[4]</a:t>
            </a:r>
          </a:p>
        </p:txBody>
      </p:sp>
      <p:sp>
        <p:nvSpPr>
          <p:cNvPr id="16" name="TextBox 16"/>
          <p:cNvSpPr txBox="1"/>
          <p:nvPr/>
        </p:nvSpPr>
        <p:spPr>
          <a:xfrm>
            <a:off x="7350881" y="9234345"/>
            <a:ext cx="586339"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[5]</a:t>
            </a:r>
          </a:p>
        </p:txBody>
      </p:sp>
      <p:sp>
        <p:nvSpPr>
          <p:cNvPr id="17" name="TextBox 17"/>
          <p:cNvSpPr txBox="1"/>
          <p:nvPr/>
        </p:nvSpPr>
        <p:spPr>
          <a:xfrm>
            <a:off x="7301512" y="4158054"/>
            <a:ext cx="685077"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[-1]</a:t>
            </a:r>
          </a:p>
        </p:txBody>
      </p:sp>
      <p:sp>
        <p:nvSpPr>
          <p:cNvPr id="18" name="TextBox 18"/>
          <p:cNvSpPr txBox="1"/>
          <p:nvPr/>
        </p:nvSpPr>
        <p:spPr>
          <a:xfrm>
            <a:off x="8961588" y="5889228"/>
            <a:ext cx="266714"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b</a:t>
            </a:r>
          </a:p>
        </p:txBody>
      </p:sp>
      <p:sp>
        <p:nvSpPr>
          <p:cNvPr id="19" name="TextBox 19"/>
          <p:cNvSpPr txBox="1"/>
          <p:nvPr/>
        </p:nvSpPr>
        <p:spPr>
          <a:xfrm>
            <a:off x="8977429" y="6701499"/>
            <a:ext cx="213287"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c</a:t>
            </a:r>
          </a:p>
        </p:txBody>
      </p:sp>
      <p:sp>
        <p:nvSpPr>
          <p:cNvPr id="20" name="TextBox 20"/>
          <p:cNvSpPr txBox="1"/>
          <p:nvPr/>
        </p:nvSpPr>
        <p:spPr>
          <a:xfrm>
            <a:off x="8976763" y="7513769"/>
            <a:ext cx="265780"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d</a:t>
            </a:r>
          </a:p>
        </p:txBody>
      </p:sp>
      <p:sp>
        <p:nvSpPr>
          <p:cNvPr id="21" name="TextBox 21"/>
          <p:cNvSpPr txBox="1"/>
          <p:nvPr/>
        </p:nvSpPr>
        <p:spPr>
          <a:xfrm>
            <a:off x="495212" y="9545171"/>
            <a:ext cx="4072696" cy="488881"/>
          </a:xfrm>
          <a:prstGeom prst="rect">
            <a:avLst/>
          </a:prstGeom>
        </p:spPr>
        <p:txBody>
          <a:bodyPr lIns="0" tIns="0" rIns="0" bIns="0" rtlCol="0" anchor="t">
            <a:spAutoFit/>
          </a:bodyPr>
          <a:lstStyle/>
          <a:p>
            <a:pPr algn="l">
              <a:lnSpc>
                <a:spcPts val="4028"/>
              </a:lnSpc>
              <a:spcBef>
                <a:spcPct val="0"/>
              </a:spcBef>
            </a:pPr>
            <a:r>
              <a:rPr lang="en-US" sz="2877" b="1">
                <a:solidFill>
                  <a:srgbClr val="5E17EB"/>
                </a:solidFill>
                <a:latin typeface="Open Sans Bold"/>
                <a:ea typeface="Open Sans Bold"/>
                <a:cs typeface="Open Sans Bold"/>
                <a:sym typeface="Open Sans Bold"/>
              </a:rPr>
              <a:t>FrontOfQueuePointer</a:t>
            </a:r>
          </a:p>
        </p:txBody>
      </p:sp>
      <p:sp>
        <p:nvSpPr>
          <p:cNvPr id="22" name="AutoShape 22"/>
          <p:cNvSpPr/>
          <p:nvPr/>
        </p:nvSpPr>
        <p:spPr>
          <a:xfrm flipV="1">
            <a:off x="4567908" y="9602321"/>
            <a:ext cx="2727389" cy="215865"/>
          </a:xfrm>
          <a:prstGeom prst="line">
            <a:avLst/>
          </a:prstGeom>
          <a:ln w="38100" cap="flat">
            <a:solidFill>
              <a:srgbClr val="000000"/>
            </a:solidFill>
            <a:prstDash val="solid"/>
            <a:headEnd type="none" w="sm" len="sm"/>
            <a:tailEnd type="arrow" w="med" len="sm"/>
          </a:ln>
        </p:spPr>
        <p:txBody>
          <a:bodyPr/>
          <a:lstStyle/>
          <a:p>
            <a:endParaRPr lang="en-PH"/>
          </a:p>
        </p:txBody>
      </p:sp>
      <p:sp>
        <p:nvSpPr>
          <p:cNvPr id="23" name="TextBox 23"/>
          <p:cNvSpPr txBox="1"/>
          <p:nvPr/>
        </p:nvSpPr>
        <p:spPr>
          <a:xfrm>
            <a:off x="8986942" y="8427787"/>
            <a:ext cx="245421"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e</a:t>
            </a:r>
          </a:p>
        </p:txBody>
      </p:sp>
      <p:sp>
        <p:nvSpPr>
          <p:cNvPr id="24" name="TextBox 24"/>
          <p:cNvSpPr txBox="1"/>
          <p:nvPr/>
        </p:nvSpPr>
        <p:spPr>
          <a:xfrm>
            <a:off x="694070" y="8889603"/>
            <a:ext cx="4078670" cy="488881"/>
          </a:xfrm>
          <a:prstGeom prst="rect">
            <a:avLst/>
          </a:prstGeom>
        </p:spPr>
        <p:txBody>
          <a:bodyPr lIns="0" tIns="0" rIns="0" bIns="0" rtlCol="0" anchor="t">
            <a:spAutoFit/>
          </a:bodyPr>
          <a:lstStyle/>
          <a:p>
            <a:pPr algn="l">
              <a:lnSpc>
                <a:spcPts val="4028"/>
              </a:lnSpc>
              <a:spcBef>
                <a:spcPct val="0"/>
              </a:spcBef>
            </a:pPr>
            <a:r>
              <a:rPr lang="en-US" sz="2877" b="1">
                <a:solidFill>
                  <a:srgbClr val="FF5722"/>
                </a:solidFill>
                <a:latin typeface="Open Sans Bold"/>
                <a:ea typeface="Open Sans Bold"/>
                <a:cs typeface="Open Sans Bold"/>
                <a:sym typeface="Open Sans Bold"/>
              </a:rPr>
              <a:t>EndOfQueuePointer</a:t>
            </a:r>
          </a:p>
        </p:txBody>
      </p:sp>
      <p:sp>
        <p:nvSpPr>
          <p:cNvPr id="25" name="AutoShape 25"/>
          <p:cNvSpPr/>
          <p:nvPr/>
        </p:nvSpPr>
        <p:spPr>
          <a:xfrm flipV="1">
            <a:off x="4772740" y="8758459"/>
            <a:ext cx="2365058" cy="404160"/>
          </a:xfrm>
          <a:prstGeom prst="line">
            <a:avLst/>
          </a:prstGeom>
          <a:ln w="38100" cap="flat">
            <a:solidFill>
              <a:srgbClr val="000000"/>
            </a:solidFill>
            <a:prstDash val="solid"/>
            <a:headEnd type="none" w="sm" len="sm"/>
            <a:tailEnd type="arrow" w="med" len="sm"/>
          </a:ln>
        </p:spPr>
        <p:txBody>
          <a:bodyPr/>
          <a:lstStyle/>
          <a:p>
            <a:endParaRPr lang="en-PH"/>
          </a:p>
        </p:txBody>
      </p:sp>
      <p:sp>
        <p:nvSpPr>
          <p:cNvPr id="26" name="TextBox 26"/>
          <p:cNvSpPr txBox="1"/>
          <p:nvPr/>
        </p:nvSpPr>
        <p:spPr>
          <a:xfrm>
            <a:off x="8929539" y="4986420"/>
            <a:ext cx="263883"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 Linear Search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563472" y="3247346"/>
            <a:ext cx="8201769" cy="5896928"/>
            <a:chOff x="0" y="0"/>
            <a:chExt cx="2160137" cy="1553100"/>
          </a:xfrm>
        </p:grpSpPr>
        <p:sp>
          <p:nvSpPr>
            <p:cNvPr id="7" name="Freeform 7"/>
            <p:cNvSpPr/>
            <p:nvPr/>
          </p:nvSpPr>
          <p:spPr>
            <a:xfrm>
              <a:off x="0" y="0"/>
              <a:ext cx="2160137" cy="1553100"/>
            </a:xfrm>
            <a:custGeom>
              <a:avLst/>
              <a:gdLst/>
              <a:ahLst/>
              <a:cxnLst/>
              <a:rect l="l" t="t" r="r" b="b"/>
              <a:pathLst>
                <a:path w="2160137" h="1553100">
                  <a:moveTo>
                    <a:pt x="0" y="0"/>
                  </a:moveTo>
                  <a:lnTo>
                    <a:pt x="2160137" y="0"/>
                  </a:lnTo>
                  <a:lnTo>
                    <a:pt x="2160137" y="1553100"/>
                  </a:lnTo>
                  <a:lnTo>
                    <a:pt x="0" y="1553100"/>
                  </a:lnTo>
                  <a:close/>
                </a:path>
              </a:pathLst>
            </a:custGeom>
            <a:solidFill>
              <a:srgbClr val="F4F2F2"/>
            </a:solidFill>
          </p:spPr>
          <p:txBody>
            <a:bodyPr/>
            <a:lstStyle/>
            <a:p>
              <a:endParaRPr lang="en-PH"/>
            </a:p>
          </p:txBody>
        </p:sp>
        <p:sp>
          <p:nvSpPr>
            <p:cNvPr id="8" name="TextBox 8"/>
            <p:cNvSpPr txBox="1"/>
            <p:nvPr/>
          </p:nvSpPr>
          <p:spPr>
            <a:xfrm>
              <a:off x="0" y="-28575"/>
              <a:ext cx="2160137" cy="1581675"/>
            </a:xfrm>
            <a:prstGeom prst="rect">
              <a:avLst/>
            </a:prstGeom>
          </p:spPr>
          <p:txBody>
            <a:bodyPr lIns="50800" tIns="50800" rIns="50800" bIns="50800" rtlCol="0" anchor="ctr"/>
            <a:lstStyle/>
            <a:p>
              <a:pPr algn="ctr">
                <a:lnSpc>
                  <a:spcPts val="2595"/>
                </a:lnSpc>
              </a:pPr>
              <a:endParaRPr/>
            </a:p>
          </p:txBody>
        </p:sp>
      </p:grpSp>
      <p:graphicFrame>
        <p:nvGraphicFramePr>
          <p:cNvPr id="9" name="Table 9"/>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0" name="Freeform 10"/>
          <p:cNvSpPr/>
          <p:nvPr/>
        </p:nvSpPr>
        <p:spPr>
          <a:xfrm rot="-5400000">
            <a:off x="4792244" y="6764454"/>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1" name="TextBox 11"/>
          <p:cNvSpPr txBox="1"/>
          <p:nvPr/>
        </p:nvSpPr>
        <p:spPr>
          <a:xfrm>
            <a:off x="368958" y="1284193"/>
            <a:ext cx="17396283"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Linear search is a simple searching algorithm that sequentially checks each element in a list until a match is found or the entire list has been searched.</a:t>
            </a:r>
          </a:p>
        </p:txBody>
      </p:sp>
      <p:sp>
        <p:nvSpPr>
          <p:cNvPr id="12" name="TextBox 12"/>
          <p:cNvSpPr txBox="1"/>
          <p:nvPr/>
        </p:nvSpPr>
        <p:spPr>
          <a:xfrm>
            <a:off x="9866957" y="3300177"/>
            <a:ext cx="6814764" cy="5680194"/>
          </a:xfrm>
          <a:prstGeom prst="rect">
            <a:avLst/>
          </a:prstGeom>
        </p:spPr>
        <p:txBody>
          <a:bodyPr lIns="0" tIns="0" rIns="0" bIns="0" rtlCol="0" anchor="t">
            <a:spAutoFit/>
          </a:bodyPr>
          <a:lstStyle/>
          <a:p>
            <a:pPr algn="l">
              <a:lnSpc>
                <a:spcPts val="3493"/>
              </a:lnSpc>
            </a:pPr>
            <a:r>
              <a:rPr lang="en-US" sz="2495">
                <a:solidFill>
                  <a:srgbClr val="000000"/>
                </a:solidFill>
                <a:latin typeface="Code Pro"/>
                <a:ea typeface="Code Pro"/>
                <a:cs typeface="Code Pro"/>
                <a:sym typeface="Code Pro"/>
              </a:rPr>
              <a:t>my_list = [3,5,2,8,9,1]</a:t>
            </a:r>
          </a:p>
          <a:p>
            <a:pPr algn="l">
              <a:lnSpc>
                <a:spcPts val="3493"/>
              </a:lnSpc>
            </a:pPr>
            <a:r>
              <a:rPr lang="en-US" sz="2495">
                <a:solidFill>
                  <a:srgbClr val="000000"/>
                </a:solidFill>
                <a:latin typeface="Code Pro"/>
                <a:ea typeface="Code Pro"/>
                <a:cs typeface="Code Pro"/>
                <a:sym typeface="Code Pro"/>
              </a:rPr>
              <a:t>target = 9</a:t>
            </a:r>
          </a:p>
          <a:p>
            <a:pPr algn="l">
              <a:lnSpc>
                <a:spcPts val="3493"/>
              </a:lnSpc>
            </a:pPr>
            <a:r>
              <a:rPr lang="en-US" sz="2495">
                <a:solidFill>
                  <a:srgbClr val="000000"/>
                </a:solidFill>
                <a:latin typeface="Code Pro"/>
                <a:ea typeface="Code Pro"/>
                <a:cs typeface="Code Pro"/>
                <a:sym typeface="Code Pro"/>
              </a:rPr>
              <a:t>Found = </a:t>
            </a:r>
            <a:r>
              <a:rPr lang="en-US" sz="2495" b="1">
                <a:solidFill>
                  <a:srgbClr val="FF1495"/>
                </a:solidFill>
                <a:latin typeface="Code Pro Bold"/>
                <a:ea typeface="Code Pro Bold"/>
                <a:cs typeface="Code Pro Bold"/>
                <a:sym typeface="Code Pro Bold"/>
              </a:rPr>
              <a:t>False</a:t>
            </a:r>
            <a:r>
              <a:rPr lang="en-US" sz="2495">
                <a:solidFill>
                  <a:srgbClr val="000000"/>
                </a:solidFill>
                <a:latin typeface="Code Pro"/>
                <a:ea typeface="Code Pro"/>
                <a:cs typeface="Code Pro"/>
                <a:sym typeface="Code Pro"/>
              </a:rPr>
              <a:t> </a:t>
            </a:r>
          </a:p>
          <a:p>
            <a:pPr algn="l">
              <a:lnSpc>
                <a:spcPts val="3493"/>
              </a:lnSpc>
            </a:pPr>
            <a:endParaRPr lang="en-US" sz="2495">
              <a:solidFill>
                <a:srgbClr val="000000"/>
              </a:solidFill>
              <a:latin typeface="Code Pro"/>
              <a:ea typeface="Code Pro"/>
              <a:cs typeface="Code Pro"/>
              <a:sym typeface="Code Pro"/>
            </a:endParaRPr>
          </a:p>
          <a:p>
            <a:pPr algn="l">
              <a:lnSpc>
                <a:spcPts val="3493"/>
              </a:lnSpc>
            </a:pPr>
            <a:r>
              <a:rPr lang="en-US" sz="2495" b="1">
                <a:solidFill>
                  <a:srgbClr val="642EC7"/>
                </a:solidFill>
                <a:latin typeface="Code Pro Bold"/>
                <a:ea typeface="Code Pro Bold"/>
                <a:cs typeface="Code Pro Bold"/>
                <a:sym typeface="Code Pro Bold"/>
              </a:rPr>
              <a:t>for</a:t>
            </a:r>
            <a:r>
              <a:rPr lang="en-US" sz="2495">
                <a:solidFill>
                  <a:srgbClr val="000000"/>
                </a:solidFill>
                <a:latin typeface="Code Pro"/>
                <a:ea typeface="Code Pro"/>
                <a:cs typeface="Code Pro"/>
                <a:sym typeface="Code Pro"/>
              </a:rPr>
              <a:t> i in </a:t>
            </a:r>
            <a:r>
              <a:rPr lang="en-US" sz="2495" b="1">
                <a:solidFill>
                  <a:srgbClr val="642EC7"/>
                </a:solidFill>
                <a:latin typeface="Code Pro Bold"/>
                <a:ea typeface="Code Pro Bold"/>
                <a:cs typeface="Code Pro Bold"/>
                <a:sym typeface="Code Pro Bold"/>
              </a:rPr>
              <a:t>range</a:t>
            </a:r>
            <a:r>
              <a:rPr lang="en-US" sz="2495">
                <a:solidFill>
                  <a:srgbClr val="000000"/>
                </a:solidFill>
                <a:latin typeface="Code Pro"/>
                <a:ea typeface="Code Pro"/>
                <a:cs typeface="Code Pro"/>
                <a:sym typeface="Code Pro"/>
              </a:rPr>
              <a:t>(len(my_list)): </a:t>
            </a:r>
          </a:p>
          <a:p>
            <a:pPr algn="l">
              <a:lnSpc>
                <a:spcPts val="3493"/>
              </a:lnSpc>
            </a:pPr>
            <a:r>
              <a:rPr lang="en-US" sz="2495">
                <a:solidFill>
                  <a:srgbClr val="000000"/>
                </a:solidFill>
                <a:latin typeface="Code Pro"/>
                <a:ea typeface="Code Pro"/>
                <a:cs typeface="Code Pro"/>
                <a:sym typeface="Code Pro"/>
              </a:rPr>
              <a:t>      if my_list[i] == target:</a:t>
            </a:r>
          </a:p>
          <a:p>
            <a:pPr algn="l">
              <a:lnSpc>
                <a:spcPts val="3493"/>
              </a:lnSpc>
            </a:pPr>
            <a:r>
              <a:rPr lang="en-US" sz="2495">
                <a:solidFill>
                  <a:srgbClr val="000000"/>
                </a:solidFill>
                <a:latin typeface="Code Pro"/>
                <a:ea typeface="Code Pro"/>
                <a:cs typeface="Code Pro"/>
                <a:sym typeface="Code Pro"/>
              </a:rPr>
              <a:t>             Found = </a:t>
            </a:r>
            <a:r>
              <a:rPr lang="en-US" sz="2495" b="1">
                <a:solidFill>
                  <a:srgbClr val="FF1495"/>
                </a:solidFill>
                <a:latin typeface="Code Pro Bold"/>
                <a:ea typeface="Code Pro Bold"/>
                <a:cs typeface="Code Pro Bold"/>
                <a:sym typeface="Code Pro Bold"/>
              </a:rPr>
              <a:t>True</a:t>
            </a:r>
          </a:p>
          <a:p>
            <a:pPr algn="l">
              <a:lnSpc>
                <a:spcPts val="3493"/>
              </a:lnSpc>
            </a:pPr>
            <a:r>
              <a:rPr lang="en-US" sz="2495">
                <a:solidFill>
                  <a:srgbClr val="000000"/>
                </a:solidFill>
                <a:latin typeface="Code Pro"/>
                <a:ea typeface="Code Pro"/>
                <a:cs typeface="Code Pro"/>
                <a:sym typeface="Code Pro"/>
              </a:rPr>
              <a:t>             </a:t>
            </a:r>
            <a:r>
              <a:rPr lang="en-US" sz="2495" b="1">
                <a:solidFill>
                  <a:srgbClr val="642EC7"/>
                </a:solidFill>
                <a:latin typeface="Code Pro Bold"/>
                <a:ea typeface="Code Pro Bold"/>
                <a:cs typeface="Code Pro Bold"/>
                <a:sym typeface="Code Pro Bold"/>
              </a:rPr>
              <a:t>break</a:t>
            </a:r>
          </a:p>
          <a:p>
            <a:pPr algn="l">
              <a:lnSpc>
                <a:spcPts val="3493"/>
              </a:lnSpc>
            </a:pPr>
            <a:endParaRPr lang="en-US" sz="2495" b="1">
              <a:solidFill>
                <a:srgbClr val="642EC7"/>
              </a:solidFill>
              <a:latin typeface="Code Pro Bold"/>
              <a:ea typeface="Code Pro Bold"/>
              <a:cs typeface="Code Pro Bold"/>
              <a:sym typeface="Code Pro Bold"/>
            </a:endParaRPr>
          </a:p>
          <a:p>
            <a:pPr algn="l">
              <a:lnSpc>
                <a:spcPts val="3493"/>
              </a:lnSpc>
            </a:pPr>
            <a:r>
              <a:rPr lang="en-US" sz="2495">
                <a:solidFill>
                  <a:srgbClr val="000000"/>
                </a:solidFill>
                <a:latin typeface="Code Pro"/>
                <a:ea typeface="Code Pro"/>
                <a:cs typeface="Code Pro"/>
                <a:sym typeface="Code Pro"/>
              </a:rPr>
              <a:t>if Found: </a:t>
            </a:r>
          </a:p>
          <a:p>
            <a:pPr algn="l">
              <a:lnSpc>
                <a:spcPts val="3493"/>
              </a:lnSpc>
            </a:pPr>
            <a:r>
              <a:rPr lang="en-US" sz="2495">
                <a:solidFill>
                  <a:srgbClr val="000000"/>
                </a:solidFill>
                <a:latin typeface="Code Pro"/>
                <a:ea typeface="Code Pro"/>
                <a:cs typeface="Code Pro"/>
                <a:sym typeface="Code Pro"/>
              </a:rPr>
              <a:t>     print(“Target found”)</a:t>
            </a:r>
          </a:p>
          <a:p>
            <a:pPr algn="l">
              <a:lnSpc>
                <a:spcPts val="3493"/>
              </a:lnSpc>
            </a:pPr>
            <a:r>
              <a:rPr lang="en-US" sz="2495">
                <a:solidFill>
                  <a:srgbClr val="000000"/>
                </a:solidFill>
                <a:latin typeface="Code Pro"/>
                <a:ea typeface="Code Pro"/>
                <a:cs typeface="Code Pro"/>
                <a:sym typeface="Code Pro"/>
              </a:rPr>
              <a:t>else: </a:t>
            </a:r>
          </a:p>
          <a:p>
            <a:pPr algn="l">
              <a:lnSpc>
                <a:spcPts val="3493"/>
              </a:lnSpc>
            </a:pPr>
            <a:r>
              <a:rPr lang="en-US" sz="2495">
                <a:solidFill>
                  <a:srgbClr val="000000"/>
                </a:solidFill>
                <a:latin typeface="Code Pro"/>
                <a:ea typeface="Code Pro"/>
                <a:cs typeface="Code Pro"/>
                <a:sym typeface="Code Pro"/>
              </a:rPr>
              <a:t>     print(“Target not found”)</a:t>
            </a:r>
          </a:p>
        </p:txBody>
      </p:sp>
      <p:sp>
        <p:nvSpPr>
          <p:cNvPr id="13" name="TextBox 13"/>
          <p:cNvSpPr txBox="1"/>
          <p:nvPr/>
        </p:nvSpPr>
        <p:spPr>
          <a:xfrm>
            <a:off x="677302" y="4635842"/>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4" name="TextBox 14"/>
          <p:cNvSpPr txBox="1"/>
          <p:nvPr/>
        </p:nvSpPr>
        <p:spPr>
          <a:xfrm>
            <a:off x="3054892" y="8466022"/>
            <a:ext cx="3542860"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target = 9</a:t>
            </a:r>
          </a:p>
        </p:txBody>
      </p:sp>
      <p:grpSp>
        <p:nvGrpSpPr>
          <p:cNvPr id="15" name="Group 15"/>
          <p:cNvGrpSpPr/>
          <p:nvPr/>
        </p:nvGrpSpPr>
        <p:grpSpPr>
          <a:xfrm>
            <a:off x="9963438" y="9525000"/>
            <a:ext cx="7722891" cy="694165"/>
            <a:chOff x="0" y="0"/>
            <a:chExt cx="1912982" cy="171947"/>
          </a:xfrm>
        </p:grpSpPr>
        <p:sp>
          <p:nvSpPr>
            <p:cNvPr id="16" name="Freeform 16"/>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7" name="TextBox 17"/>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8" name="TextBox 18"/>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9" name="Group 19"/>
          <p:cNvGrpSpPr/>
          <p:nvPr/>
        </p:nvGrpSpPr>
        <p:grpSpPr>
          <a:xfrm>
            <a:off x="764470" y="9525000"/>
            <a:ext cx="7722891" cy="694165"/>
            <a:chOff x="0" y="0"/>
            <a:chExt cx="1912982" cy="171947"/>
          </a:xfrm>
        </p:grpSpPr>
        <p:sp>
          <p:nvSpPr>
            <p:cNvPr id="20" name="Freeform 2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1" name="TextBox 2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323687"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RECAP Circular Queue</a:t>
            </a:r>
          </a:p>
        </p:txBody>
      </p:sp>
      <p:sp>
        <p:nvSpPr>
          <p:cNvPr id="8" name="TextBox 8"/>
          <p:cNvSpPr txBox="1"/>
          <p:nvPr/>
        </p:nvSpPr>
        <p:spPr>
          <a:xfrm>
            <a:off x="384809" y="1938701"/>
            <a:ext cx="913065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Circular Queue</a:t>
            </a:r>
          </a:p>
        </p:txBody>
      </p:sp>
      <p:sp>
        <p:nvSpPr>
          <p:cNvPr id="9" name="TextBox 9"/>
          <p:cNvSpPr txBox="1"/>
          <p:nvPr/>
        </p:nvSpPr>
        <p:spPr>
          <a:xfrm>
            <a:off x="384809" y="2702102"/>
            <a:ext cx="17420271" cy="498338"/>
          </a:xfrm>
          <a:prstGeom prst="rect">
            <a:avLst/>
          </a:prstGeom>
        </p:spPr>
        <p:txBody>
          <a:bodyPr lIns="0" tIns="0" rIns="0" bIns="0" rtlCol="0" anchor="t">
            <a:spAutoFit/>
          </a:bodyPr>
          <a:lstStyle/>
          <a:p>
            <a:pPr algn="l">
              <a:lnSpc>
                <a:spcPts val="4052"/>
              </a:lnSpc>
              <a:spcBef>
                <a:spcPct val="0"/>
              </a:spcBef>
            </a:pPr>
            <a:r>
              <a:rPr lang="en-US" sz="2894">
                <a:solidFill>
                  <a:srgbClr val="000000"/>
                </a:solidFill>
                <a:latin typeface="Open Sans"/>
                <a:ea typeface="Open Sans"/>
                <a:cs typeface="Open Sans"/>
                <a:sym typeface="Open Sans"/>
              </a:rPr>
              <a:t>Removing items into to the queue.</a:t>
            </a:r>
          </a:p>
        </p:txBody>
      </p:sp>
      <p:graphicFrame>
        <p:nvGraphicFramePr>
          <p:cNvPr id="10" name="Table 10"/>
          <p:cNvGraphicFramePr>
            <a:graphicFrameLocks noGrp="1"/>
          </p:cNvGraphicFramePr>
          <p:nvPr/>
        </p:nvGraphicFramePr>
        <p:xfrm>
          <a:off x="8121331" y="5053095"/>
          <a:ext cx="1788747" cy="4359851"/>
        </p:xfrm>
        <a:graphic>
          <a:graphicData uri="http://schemas.openxmlformats.org/drawingml/2006/table">
            <a:tbl>
              <a:tblPr/>
              <a:tblGrid>
                <a:gridCol w="552214">
                  <a:extLst>
                    <a:ext uri="{9D8B030D-6E8A-4147-A177-3AD203B41FA5}">
                      <a16:colId xmlns:a16="http://schemas.microsoft.com/office/drawing/2014/main" val="20000"/>
                    </a:ext>
                  </a:extLst>
                </a:gridCol>
              </a:tblGrid>
              <a:tr h="72781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0"/>
                  </a:ext>
                </a:extLst>
              </a:tr>
              <a:tr h="72781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1"/>
                  </a:ext>
                </a:extLst>
              </a:tr>
              <a:tr h="723271">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2"/>
                  </a:ext>
                </a:extLst>
              </a:tr>
              <a:tr h="723271">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3"/>
                  </a:ext>
                </a:extLst>
              </a:tr>
              <a:tr h="729855">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4"/>
                  </a:ext>
                </a:extLst>
              </a:tr>
              <a:tr h="727818">
                <a:tc>
                  <a:txBody>
                    <a:bodyPr/>
                    <a:lstStyle/>
                    <a:p>
                      <a:pPr algn="ctr">
                        <a:lnSpc>
                          <a:spcPts val="1870"/>
                        </a:lnSpc>
                        <a:defRPr/>
                      </a:pPr>
                      <a:endParaRPr lang="en-US" sz="1100"/>
                    </a:p>
                  </a:txBody>
                  <a:tcPr marL="169542" marR="169542" marT="169542" marB="16954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51DAB7"/>
                    </a:solidFill>
                  </a:tcPr>
                </a:tc>
                <a:extLst>
                  <a:ext uri="{0D108BD9-81ED-4DB2-BD59-A6C34878D82A}">
                    <a16:rowId xmlns:a16="http://schemas.microsoft.com/office/drawing/2014/main" val="10005"/>
                  </a:ext>
                </a:extLst>
              </a:tr>
            </a:tbl>
          </a:graphicData>
        </a:graphic>
      </p:graphicFrame>
      <p:sp>
        <p:nvSpPr>
          <p:cNvPr id="11" name="TextBox 11"/>
          <p:cNvSpPr txBox="1"/>
          <p:nvPr/>
        </p:nvSpPr>
        <p:spPr>
          <a:xfrm>
            <a:off x="7313539" y="4986420"/>
            <a:ext cx="601440"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[0]</a:t>
            </a:r>
          </a:p>
        </p:txBody>
      </p:sp>
      <p:sp>
        <p:nvSpPr>
          <p:cNvPr id="12" name="TextBox 12"/>
          <p:cNvSpPr txBox="1"/>
          <p:nvPr/>
        </p:nvSpPr>
        <p:spPr>
          <a:xfrm>
            <a:off x="7372924" y="5889228"/>
            <a:ext cx="482670"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[1]</a:t>
            </a:r>
          </a:p>
        </p:txBody>
      </p:sp>
      <p:sp>
        <p:nvSpPr>
          <p:cNvPr id="13" name="TextBox 13"/>
          <p:cNvSpPr txBox="1"/>
          <p:nvPr/>
        </p:nvSpPr>
        <p:spPr>
          <a:xfrm>
            <a:off x="7321982" y="6787783"/>
            <a:ext cx="592997"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[2]</a:t>
            </a:r>
          </a:p>
        </p:txBody>
      </p:sp>
      <p:sp>
        <p:nvSpPr>
          <p:cNvPr id="14" name="TextBox 14"/>
          <p:cNvSpPr txBox="1"/>
          <p:nvPr/>
        </p:nvSpPr>
        <p:spPr>
          <a:xfrm>
            <a:off x="7329094" y="7624511"/>
            <a:ext cx="585885"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[3]</a:t>
            </a:r>
          </a:p>
        </p:txBody>
      </p:sp>
      <p:sp>
        <p:nvSpPr>
          <p:cNvPr id="15" name="TextBox 15"/>
          <p:cNvSpPr txBox="1"/>
          <p:nvPr/>
        </p:nvSpPr>
        <p:spPr>
          <a:xfrm>
            <a:off x="7321982" y="8461240"/>
            <a:ext cx="615238"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[4]</a:t>
            </a:r>
          </a:p>
        </p:txBody>
      </p:sp>
      <p:sp>
        <p:nvSpPr>
          <p:cNvPr id="16" name="TextBox 16"/>
          <p:cNvSpPr txBox="1"/>
          <p:nvPr/>
        </p:nvSpPr>
        <p:spPr>
          <a:xfrm>
            <a:off x="7350881" y="9234345"/>
            <a:ext cx="586339"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[5]</a:t>
            </a:r>
          </a:p>
        </p:txBody>
      </p:sp>
      <p:sp>
        <p:nvSpPr>
          <p:cNvPr id="17" name="TextBox 17"/>
          <p:cNvSpPr txBox="1"/>
          <p:nvPr/>
        </p:nvSpPr>
        <p:spPr>
          <a:xfrm>
            <a:off x="7301512" y="4158054"/>
            <a:ext cx="685077" cy="597843"/>
          </a:xfrm>
          <a:prstGeom prst="rect">
            <a:avLst/>
          </a:prstGeom>
        </p:spPr>
        <p:txBody>
          <a:bodyPr lIns="0" tIns="0" rIns="0" bIns="0" rtlCol="0" anchor="t">
            <a:spAutoFit/>
          </a:bodyPr>
          <a:lstStyle/>
          <a:p>
            <a:pPr algn="ctr">
              <a:lnSpc>
                <a:spcPts val="4903"/>
              </a:lnSpc>
            </a:pPr>
            <a:r>
              <a:rPr lang="en-US" sz="3502">
                <a:solidFill>
                  <a:srgbClr val="000000"/>
                </a:solidFill>
                <a:latin typeface="Alatsi"/>
                <a:ea typeface="Alatsi"/>
                <a:cs typeface="Alatsi"/>
                <a:sym typeface="Alatsi"/>
              </a:rPr>
              <a:t>[-1]</a:t>
            </a:r>
          </a:p>
        </p:txBody>
      </p:sp>
      <p:sp>
        <p:nvSpPr>
          <p:cNvPr id="18" name="TextBox 18"/>
          <p:cNvSpPr txBox="1"/>
          <p:nvPr/>
        </p:nvSpPr>
        <p:spPr>
          <a:xfrm>
            <a:off x="8961588" y="5889228"/>
            <a:ext cx="266714"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b</a:t>
            </a:r>
          </a:p>
        </p:txBody>
      </p:sp>
      <p:sp>
        <p:nvSpPr>
          <p:cNvPr id="19" name="TextBox 19"/>
          <p:cNvSpPr txBox="1"/>
          <p:nvPr/>
        </p:nvSpPr>
        <p:spPr>
          <a:xfrm>
            <a:off x="8977429" y="6701499"/>
            <a:ext cx="213287"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c</a:t>
            </a:r>
          </a:p>
        </p:txBody>
      </p:sp>
      <p:sp>
        <p:nvSpPr>
          <p:cNvPr id="20" name="TextBox 20"/>
          <p:cNvSpPr txBox="1"/>
          <p:nvPr/>
        </p:nvSpPr>
        <p:spPr>
          <a:xfrm>
            <a:off x="8976763" y="7513769"/>
            <a:ext cx="265780"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d</a:t>
            </a:r>
          </a:p>
        </p:txBody>
      </p:sp>
      <p:sp>
        <p:nvSpPr>
          <p:cNvPr id="21" name="TextBox 21"/>
          <p:cNvSpPr txBox="1"/>
          <p:nvPr/>
        </p:nvSpPr>
        <p:spPr>
          <a:xfrm>
            <a:off x="496715" y="5170323"/>
            <a:ext cx="4072696" cy="488881"/>
          </a:xfrm>
          <a:prstGeom prst="rect">
            <a:avLst/>
          </a:prstGeom>
        </p:spPr>
        <p:txBody>
          <a:bodyPr lIns="0" tIns="0" rIns="0" bIns="0" rtlCol="0" anchor="t">
            <a:spAutoFit/>
          </a:bodyPr>
          <a:lstStyle/>
          <a:p>
            <a:pPr algn="l">
              <a:lnSpc>
                <a:spcPts val="4028"/>
              </a:lnSpc>
              <a:spcBef>
                <a:spcPct val="0"/>
              </a:spcBef>
            </a:pPr>
            <a:r>
              <a:rPr lang="en-US" sz="2877" b="1">
                <a:solidFill>
                  <a:srgbClr val="5E17EB"/>
                </a:solidFill>
                <a:latin typeface="Open Sans Bold"/>
                <a:ea typeface="Open Sans Bold"/>
                <a:cs typeface="Open Sans Bold"/>
                <a:sym typeface="Open Sans Bold"/>
              </a:rPr>
              <a:t>FrontOfQueuePointer</a:t>
            </a:r>
          </a:p>
        </p:txBody>
      </p:sp>
      <p:sp>
        <p:nvSpPr>
          <p:cNvPr id="22" name="AutoShape 22"/>
          <p:cNvSpPr/>
          <p:nvPr/>
        </p:nvSpPr>
        <p:spPr>
          <a:xfrm flipV="1">
            <a:off x="4569411" y="5227473"/>
            <a:ext cx="2727389" cy="215865"/>
          </a:xfrm>
          <a:prstGeom prst="line">
            <a:avLst/>
          </a:prstGeom>
          <a:ln w="38100" cap="flat">
            <a:solidFill>
              <a:srgbClr val="000000"/>
            </a:solidFill>
            <a:prstDash val="solid"/>
            <a:headEnd type="none" w="sm" len="sm"/>
            <a:tailEnd type="arrow" w="med" len="sm"/>
          </a:ln>
        </p:spPr>
        <p:txBody>
          <a:bodyPr/>
          <a:lstStyle/>
          <a:p>
            <a:endParaRPr lang="en-PH"/>
          </a:p>
        </p:txBody>
      </p:sp>
      <p:sp>
        <p:nvSpPr>
          <p:cNvPr id="23" name="TextBox 23"/>
          <p:cNvSpPr txBox="1"/>
          <p:nvPr/>
        </p:nvSpPr>
        <p:spPr>
          <a:xfrm>
            <a:off x="8986942" y="8427787"/>
            <a:ext cx="245421"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e</a:t>
            </a:r>
          </a:p>
        </p:txBody>
      </p:sp>
      <p:sp>
        <p:nvSpPr>
          <p:cNvPr id="24" name="TextBox 24"/>
          <p:cNvSpPr txBox="1"/>
          <p:nvPr/>
        </p:nvSpPr>
        <p:spPr>
          <a:xfrm>
            <a:off x="694070" y="8889603"/>
            <a:ext cx="4078670" cy="488881"/>
          </a:xfrm>
          <a:prstGeom prst="rect">
            <a:avLst/>
          </a:prstGeom>
        </p:spPr>
        <p:txBody>
          <a:bodyPr lIns="0" tIns="0" rIns="0" bIns="0" rtlCol="0" anchor="t">
            <a:spAutoFit/>
          </a:bodyPr>
          <a:lstStyle/>
          <a:p>
            <a:pPr algn="l">
              <a:lnSpc>
                <a:spcPts val="4028"/>
              </a:lnSpc>
              <a:spcBef>
                <a:spcPct val="0"/>
              </a:spcBef>
            </a:pPr>
            <a:r>
              <a:rPr lang="en-US" sz="2877" b="1">
                <a:solidFill>
                  <a:srgbClr val="FF5722"/>
                </a:solidFill>
                <a:latin typeface="Open Sans Bold"/>
                <a:ea typeface="Open Sans Bold"/>
                <a:cs typeface="Open Sans Bold"/>
                <a:sym typeface="Open Sans Bold"/>
              </a:rPr>
              <a:t>EndOfQueuePointer</a:t>
            </a:r>
          </a:p>
        </p:txBody>
      </p:sp>
      <p:sp>
        <p:nvSpPr>
          <p:cNvPr id="25" name="AutoShape 25"/>
          <p:cNvSpPr/>
          <p:nvPr/>
        </p:nvSpPr>
        <p:spPr>
          <a:xfrm flipV="1">
            <a:off x="4772740" y="8758459"/>
            <a:ext cx="2365058" cy="404160"/>
          </a:xfrm>
          <a:prstGeom prst="line">
            <a:avLst/>
          </a:prstGeom>
          <a:ln w="38100" cap="flat">
            <a:solidFill>
              <a:srgbClr val="000000"/>
            </a:solidFill>
            <a:prstDash val="solid"/>
            <a:headEnd type="none" w="sm" len="sm"/>
            <a:tailEnd type="arrow" w="med" len="sm"/>
          </a:ln>
        </p:spPr>
        <p:txBody>
          <a:bodyPr/>
          <a:lstStyle/>
          <a:p>
            <a:endParaRPr lang="en-PH"/>
          </a:p>
        </p:txBody>
      </p:sp>
      <p:sp>
        <p:nvSpPr>
          <p:cNvPr id="26" name="TextBox 26"/>
          <p:cNvSpPr txBox="1"/>
          <p:nvPr/>
        </p:nvSpPr>
        <p:spPr>
          <a:xfrm>
            <a:off x="8929539" y="4986420"/>
            <a:ext cx="263883" cy="631295"/>
          </a:xfrm>
          <a:prstGeom prst="rect">
            <a:avLst/>
          </a:prstGeom>
        </p:spPr>
        <p:txBody>
          <a:bodyPr lIns="0" tIns="0" rIns="0" bIns="0" rtlCol="0" anchor="t">
            <a:spAutoFit/>
          </a:bodyPr>
          <a:lstStyle/>
          <a:p>
            <a:pPr algn="ctr">
              <a:lnSpc>
                <a:spcPts val="5212"/>
              </a:lnSpc>
            </a:pPr>
            <a:r>
              <a:rPr lang="en-US" sz="3723">
                <a:solidFill>
                  <a:srgbClr val="000000"/>
                </a:solidFill>
                <a:latin typeface="Alatsi"/>
                <a:ea typeface="Alatsi"/>
                <a:cs typeface="Alatsi"/>
                <a:sym typeface="Alatsi"/>
              </a:rPr>
              <a:t>g</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9733689" y="336422"/>
            <a:ext cx="8200682" cy="8921878"/>
            <a:chOff x="0" y="0"/>
            <a:chExt cx="2159850" cy="2349795"/>
          </a:xfrm>
        </p:grpSpPr>
        <p:sp>
          <p:nvSpPr>
            <p:cNvPr id="6" name="Freeform 6"/>
            <p:cNvSpPr/>
            <p:nvPr/>
          </p:nvSpPr>
          <p:spPr>
            <a:xfrm>
              <a:off x="0" y="0"/>
              <a:ext cx="2159851" cy="2349795"/>
            </a:xfrm>
            <a:custGeom>
              <a:avLst/>
              <a:gdLst/>
              <a:ahLst/>
              <a:cxnLst/>
              <a:rect l="l" t="t" r="r" b="b"/>
              <a:pathLst>
                <a:path w="2159851" h="2349795">
                  <a:moveTo>
                    <a:pt x="0" y="0"/>
                  </a:moveTo>
                  <a:lnTo>
                    <a:pt x="2159851" y="0"/>
                  </a:lnTo>
                  <a:lnTo>
                    <a:pt x="2159851" y="2349795"/>
                  </a:lnTo>
                  <a:lnTo>
                    <a:pt x="0" y="2349795"/>
                  </a:lnTo>
                  <a:close/>
                </a:path>
              </a:pathLst>
            </a:custGeom>
            <a:solidFill>
              <a:srgbClr val="F4F2F2"/>
            </a:solidFill>
          </p:spPr>
          <p:txBody>
            <a:bodyPr/>
            <a:lstStyle/>
            <a:p>
              <a:endParaRPr lang="en-PH"/>
            </a:p>
          </p:txBody>
        </p:sp>
        <p:sp>
          <p:nvSpPr>
            <p:cNvPr id="7" name="TextBox 7"/>
            <p:cNvSpPr txBox="1"/>
            <p:nvPr/>
          </p:nvSpPr>
          <p:spPr>
            <a:xfrm>
              <a:off x="0" y="-28575"/>
              <a:ext cx="2159850" cy="2378370"/>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9963438" y="9525000"/>
            <a:ext cx="7722891" cy="694165"/>
            <a:chOff x="0" y="0"/>
            <a:chExt cx="1912982" cy="171947"/>
          </a:xfrm>
        </p:grpSpPr>
        <p:sp>
          <p:nvSpPr>
            <p:cNvPr id="9" name="Freeform 9"/>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0" name="TextBox 10"/>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764470" y="9525000"/>
            <a:ext cx="7722891" cy="694165"/>
            <a:chOff x="0" y="0"/>
            <a:chExt cx="1912982" cy="171947"/>
          </a:xfrm>
        </p:grpSpPr>
        <p:sp>
          <p:nvSpPr>
            <p:cNvPr id="12" name="Freeform 12"/>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3" name="TextBox 13"/>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sp>
        <p:nvSpPr>
          <p:cNvPr id="15" name="TextBox 15"/>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6" name="Freeform 16"/>
          <p:cNvSpPr/>
          <p:nvPr/>
        </p:nvSpPr>
        <p:spPr>
          <a:xfrm>
            <a:off x="3491404" y="5907057"/>
            <a:ext cx="702158" cy="295784"/>
          </a:xfrm>
          <a:custGeom>
            <a:avLst/>
            <a:gdLst/>
            <a:ahLst/>
            <a:cxnLst/>
            <a:rect l="l" t="t" r="r" b="b"/>
            <a:pathLst>
              <a:path w="702158" h="295784">
                <a:moveTo>
                  <a:pt x="0" y="0"/>
                </a:moveTo>
                <a:lnTo>
                  <a:pt x="702157" y="0"/>
                </a:lnTo>
                <a:lnTo>
                  <a:pt x="702157" y="295784"/>
                </a:lnTo>
                <a:lnTo>
                  <a:pt x="0" y="295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7" name="Freeform 17"/>
          <p:cNvSpPr/>
          <p:nvPr/>
        </p:nvSpPr>
        <p:spPr>
          <a:xfrm>
            <a:off x="3509263" y="6265927"/>
            <a:ext cx="702158" cy="295784"/>
          </a:xfrm>
          <a:custGeom>
            <a:avLst/>
            <a:gdLst/>
            <a:ahLst/>
            <a:cxnLst/>
            <a:rect l="l" t="t" r="r" b="b"/>
            <a:pathLst>
              <a:path w="702158" h="295784">
                <a:moveTo>
                  <a:pt x="0" y="0"/>
                </a:moveTo>
                <a:lnTo>
                  <a:pt x="702157" y="0"/>
                </a:lnTo>
                <a:lnTo>
                  <a:pt x="702157" y="295783"/>
                </a:lnTo>
                <a:lnTo>
                  <a:pt x="0" y="295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8" name="TextBox 18"/>
          <p:cNvSpPr txBox="1"/>
          <p:nvPr/>
        </p:nvSpPr>
        <p:spPr>
          <a:xfrm>
            <a:off x="354948" y="5864926"/>
            <a:ext cx="2995809"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end_of_queue_pointer</a:t>
            </a:r>
          </a:p>
        </p:txBody>
      </p:sp>
      <p:sp>
        <p:nvSpPr>
          <p:cNvPr id="19" name="TextBox 19"/>
          <p:cNvSpPr txBox="1"/>
          <p:nvPr/>
        </p:nvSpPr>
        <p:spPr>
          <a:xfrm>
            <a:off x="354948" y="6223796"/>
            <a:ext cx="3154315" cy="337915"/>
          </a:xfrm>
          <a:prstGeom prst="rect">
            <a:avLst/>
          </a:prstGeom>
        </p:spPr>
        <p:txBody>
          <a:bodyPr lIns="0" tIns="0" rIns="0" bIns="0" rtlCol="0" anchor="t">
            <a:spAutoFit/>
          </a:bodyPr>
          <a:lstStyle/>
          <a:p>
            <a:pPr algn="l">
              <a:lnSpc>
                <a:spcPts val="2899"/>
              </a:lnSpc>
              <a:spcBef>
                <a:spcPct val="0"/>
              </a:spcBef>
            </a:pPr>
            <a:r>
              <a:rPr lang="en-US" sz="2071" b="1">
                <a:solidFill>
                  <a:srgbClr val="642EC7"/>
                </a:solidFill>
                <a:latin typeface="Open Sans Bold"/>
                <a:ea typeface="Open Sans Bold"/>
                <a:cs typeface="Open Sans Bold"/>
                <a:sym typeface="Open Sans Bold"/>
              </a:rPr>
              <a:t>front_of_queue_pointer</a:t>
            </a:r>
          </a:p>
        </p:txBody>
      </p:sp>
      <p:graphicFrame>
        <p:nvGraphicFramePr>
          <p:cNvPr id="20" name="Table 20"/>
          <p:cNvGraphicFramePr>
            <a:graphicFrameLocks noGrp="1"/>
          </p:cNvGraphicFramePr>
          <p:nvPr/>
        </p:nvGraphicFramePr>
        <p:xfrm>
          <a:off x="4997719" y="2547938"/>
          <a:ext cx="2892883" cy="5191125"/>
        </p:xfrm>
        <a:graphic>
          <a:graphicData uri="http://schemas.openxmlformats.org/drawingml/2006/table">
            <a:tbl>
              <a:tblPr/>
              <a:tblGrid>
                <a:gridCol w="1144025">
                  <a:extLst>
                    <a:ext uri="{9D8B030D-6E8A-4147-A177-3AD203B41FA5}">
                      <a16:colId xmlns:a16="http://schemas.microsoft.com/office/drawing/2014/main" val="20000"/>
                    </a:ext>
                  </a:extLst>
                </a:gridCol>
              </a:tblGrid>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None</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“A”</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1038225">
                <a:tc>
                  <a:txBody>
                    <a:bodyPr/>
                    <a:lstStyle/>
                    <a:p>
                      <a:pPr algn="ctr">
                        <a:lnSpc>
                          <a:spcPts val="2546"/>
                        </a:lnSpc>
                        <a:defRPr/>
                      </a:pPr>
                      <a:r>
                        <a:rPr lang="en-US" sz="1819" b="1">
                          <a:solidFill>
                            <a:srgbClr val="000000"/>
                          </a:solidFill>
                          <a:latin typeface="Open Sans Bold"/>
                          <a:ea typeface="Open Sans Bold"/>
                          <a:cs typeface="Open Sans Bold"/>
                          <a:sym typeface="Open Sans Bold"/>
                        </a:rPr>
                        <a:t>“Z”</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bl>
          </a:graphicData>
        </a:graphic>
      </p:graphicFrame>
      <p:sp>
        <p:nvSpPr>
          <p:cNvPr id="21" name="TextBox 21"/>
          <p:cNvSpPr txBox="1"/>
          <p:nvPr/>
        </p:nvSpPr>
        <p:spPr>
          <a:xfrm>
            <a:off x="4487109" y="703856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0</a:t>
            </a:r>
          </a:p>
        </p:txBody>
      </p:sp>
      <p:sp>
        <p:nvSpPr>
          <p:cNvPr id="22" name="TextBox 22"/>
          <p:cNvSpPr txBox="1"/>
          <p:nvPr/>
        </p:nvSpPr>
        <p:spPr>
          <a:xfrm>
            <a:off x="4487109" y="8049057"/>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3" name="TextBox 23"/>
          <p:cNvSpPr txBox="1"/>
          <p:nvPr/>
        </p:nvSpPr>
        <p:spPr>
          <a:xfrm>
            <a:off x="4487109" y="6000546"/>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1</a:t>
            </a:r>
          </a:p>
        </p:txBody>
      </p:sp>
      <p:sp>
        <p:nvSpPr>
          <p:cNvPr id="24" name="TextBox 24"/>
          <p:cNvSpPr txBox="1"/>
          <p:nvPr/>
        </p:nvSpPr>
        <p:spPr>
          <a:xfrm>
            <a:off x="4487109" y="4962525"/>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2</a:t>
            </a:r>
          </a:p>
        </p:txBody>
      </p:sp>
      <p:sp>
        <p:nvSpPr>
          <p:cNvPr id="25" name="TextBox 25"/>
          <p:cNvSpPr txBox="1"/>
          <p:nvPr/>
        </p:nvSpPr>
        <p:spPr>
          <a:xfrm>
            <a:off x="4487109" y="381308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3</a:t>
            </a:r>
          </a:p>
        </p:txBody>
      </p:sp>
      <p:sp>
        <p:nvSpPr>
          <p:cNvPr id="26" name="TextBox 26"/>
          <p:cNvSpPr txBox="1"/>
          <p:nvPr/>
        </p:nvSpPr>
        <p:spPr>
          <a:xfrm>
            <a:off x="4487109" y="2725690"/>
            <a:ext cx="396311"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4</a:t>
            </a:r>
          </a:p>
        </p:txBody>
      </p:sp>
      <p:sp>
        <p:nvSpPr>
          <p:cNvPr id="27" name="TextBox 27"/>
          <p:cNvSpPr txBox="1"/>
          <p:nvPr/>
        </p:nvSpPr>
        <p:spPr>
          <a:xfrm>
            <a:off x="4823001"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642EC7"/>
                </a:solidFill>
                <a:latin typeface="Open Sans Bold Italics"/>
                <a:ea typeface="Open Sans Bold Italics"/>
                <a:cs typeface="Open Sans Bold Italics"/>
                <a:sym typeface="Open Sans Bold Italics"/>
              </a:rPr>
              <a:t>number_in_queue = 1</a:t>
            </a:r>
          </a:p>
        </p:txBody>
      </p:sp>
      <p:sp>
        <p:nvSpPr>
          <p:cNvPr id="28" name="TextBox 28"/>
          <p:cNvSpPr txBox="1"/>
          <p:nvPr/>
        </p:nvSpPr>
        <p:spPr>
          <a:xfrm>
            <a:off x="553959" y="1537105"/>
            <a:ext cx="3758839" cy="445278"/>
          </a:xfrm>
          <a:prstGeom prst="rect">
            <a:avLst/>
          </a:prstGeom>
        </p:spPr>
        <p:txBody>
          <a:bodyPr lIns="0" tIns="0" rIns="0" bIns="0" rtlCol="0" anchor="t">
            <a:spAutoFit/>
          </a:bodyPr>
          <a:lstStyle/>
          <a:p>
            <a:pPr algn="l">
              <a:lnSpc>
                <a:spcPts val="3638"/>
              </a:lnSpc>
              <a:spcBef>
                <a:spcPct val="0"/>
              </a:spcBef>
            </a:pPr>
            <a:r>
              <a:rPr lang="en-US" sz="2598" b="1" i="1">
                <a:solidFill>
                  <a:srgbClr val="2D3240"/>
                </a:solidFill>
                <a:latin typeface="Open Sans Bold Italics"/>
                <a:ea typeface="Open Sans Bold Italics"/>
                <a:cs typeface="Open Sans Bold Italics"/>
                <a:sym typeface="Open Sans Bold Italics"/>
              </a:rPr>
              <a:t>max_queue_size = 5 </a:t>
            </a:r>
          </a:p>
        </p:txBody>
      </p:sp>
      <p:sp>
        <p:nvSpPr>
          <p:cNvPr id="29" name="TextBox 29"/>
          <p:cNvSpPr txBox="1"/>
          <p:nvPr/>
        </p:nvSpPr>
        <p:spPr>
          <a:xfrm>
            <a:off x="2109496" y="8931802"/>
            <a:ext cx="4755225" cy="406495"/>
          </a:xfrm>
          <a:prstGeom prst="rect">
            <a:avLst/>
          </a:prstGeom>
        </p:spPr>
        <p:txBody>
          <a:bodyPr lIns="0" tIns="0" rIns="0" bIns="0" rtlCol="0" anchor="t">
            <a:spAutoFit/>
          </a:bodyPr>
          <a:lstStyle/>
          <a:p>
            <a:pPr algn="ctr">
              <a:lnSpc>
                <a:spcPts val="3319"/>
              </a:lnSpc>
              <a:spcBef>
                <a:spcPct val="0"/>
              </a:spcBef>
            </a:pPr>
            <a:r>
              <a:rPr lang="en-US" sz="2371" b="1">
                <a:solidFill>
                  <a:srgbClr val="642EC7"/>
                </a:solidFill>
                <a:latin typeface="Open Sans Bold"/>
                <a:ea typeface="Open Sans Bold"/>
                <a:cs typeface="Open Sans Bold"/>
                <a:sym typeface="Open Sans Bold"/>
              </a:rPr>
              <a:t>Item = “Z”</a:t>
            </a:r>
          </a:p>
        </p:txBody>
      </p:sp>
      <p:sp>
        <p:nvSpPr>
          <p:cNvPr id="30" name="TextBox 30"/>
          <p:cNvSpPr txBox="1"/>
          <p:nvPr/>
        </p:nvSpPr>
        <p:spPr>
          <a:xfrm>
            <a:off x="9819625" y="435974"/>
            <a:ext cx="8059613" cy="8659807"/>
          </a:xfrm>
          <a:prstGeom prst="rect">
            <a:avLst/>
          </a:prstGeom>
        </p:spPr>
        <p:txBody>
          <a:bodyPr lIns="0" tIns="0" rIns="0" bIns="0" rtlCol="0" anchor="t">
            <a:spAutoFit/>
          </a:bodyPr>
          <a:lstStyle/>
          <a:p>
            <a:pPr algn="l">
              <a:lnSpc>
                <a:spcPts val="1980"/>
              </a:lnSpc>
            </a:pPr>
            <a:r>
              <a:rPr lang="en-US" sz="1414">
                <a:solidFill>
                  <a:srgbClr val="000000"/>
                </a:solidFill>
                <a:latin typeface="Code Pro"/>
                <a:ea typeface="Code Pro"/>
                <a:cs typeface="Code Pro"/>
                <a:sym typeface="Code Pro"/>
              </a:rPr>
              <a:t># Initialize queue variables</a:t>
            </a:r>
          </a:p>
          <a:p>
            <a:pPr algn="l">
              <a:lnSpc>
                <a:spcPts val="1980"/>
              </a:lnSpc>
            </a:pPr>
            <a:r>
              <a:rPr lang="en-US" sz="1414">
                <a:solidFill>
                  <a:srgbClr val="000000"/>
                </a:solidFill>
                <a:latin typeface="Code Pro"/>
                <a:ea typeface="Code Pro"/>
                <a:cs typeface="Code Pro"/>
                <a:sym typeface="Code Pro"/>
              </a:rPr>
              <a:t>front_of_queue_pointer = 0</a:t>
            </a:r>
          </a:p>
          <a:p>
            <a:pPr algn="l">
              <a:lnSpc>
                <a:spcPts val="1980"/>
              </a:lnSpc>
            </a:pPr>
            <a:r>
              <a:rPr lang="en-US" sz="1414">
                <a:solidFill>
                  <a:srgbClr val="000000"/>
                </a:solidFill>
                <a:latin typeface="Code Pro"/>
                <a:ea typeface="Code Pro"/>
                <a:cs typeface="Code Pro"/>
                <a:sym typeface="Code Pro"/>
              </a:rPr>
              <a:t>end_of_queue_pointer = -1</a:t>
            </a:r>
          </a:p>
          <a:p>
            <a:pPr algn="l">
              <a:lnSpc>
                <a:spcPts val="1980"/>
              </a:lnSpc>
            </a:pPr>
            <a:r>
              <a:rPr lang="en-US" sz="1414">
                <a:solidFill>
                  <a:srgbClr val="000000"/>
                </a:solidFill>
                <a:latin typeface="Code Pro"/>
                <a:ea typeface="Code Pro"/>
                <a:cs typeface="Code Pro"/>
                <a:sym typeface="Code Pro"/>
              </a:rPr>
              <a:t>number_in_queue = 0</a:t>
            </a:r>
          </a:p>
          <a:p>
            <a:pPr algn="l">
              <a:lnSpc>
                <a:spcPts val="1980"/>
              </a:lnSpc>
            </a:pPr>
            <a:r>
              <a:rPr lang="en-US" sz="1414">
                <a:solidFill>
                  <a:srgbClr val="000000"/>
                </a:solidFill>
                <a:latin typeface="Code Pro"/>
                <a:ea typeface="Code Pro"/>
                <a:cs typeface="Code Pro"/>
                <a:sym typeface="Code Pro"/>
              </a:rPr>
              <a:t>max_queue_size = 5</a:t>
            </a:r>
          </a:p>
          <a:p>
            <a:pPr algn="l">
              <a:lnSpc>
                <a:spcPts val="1980"/>
              </a:lnSpc>
            </a:pPr>
            <a:r>
              <a:rPr lang="en-US" sz="1414">
                <a:solidFill>
                  <a:srgbClr val="000000"/>
                </a:solidFill>
                <a:latin typeface="Code Pro"/>
                <a:ea typeface="Code Pro"/>
                <a:cs typeface="Code Pro"/>
                <a:sym typeface="Code Pro"/>
              </a:rPr>
              <a:t>my_queue = [None] * max_queue_size</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add_to_queue(newItem):</a:t>
            </a:r>
          </a:p>
          <a:p>
            <a:pPr algn="l">
              <a:lnSpc>
                <a:spcPts val="1980"/>
              </a:lnSpc>
            </a:pPr>
            <a:r>
              <a:rPr lang="en-US" sz="1414">
                <a:solidFill>
                  <a:srgbClr val="000000"/>
                </a:solidFill>
                <a:latin typeface="Code Pro"/>
                <a:ea typeface="Code Pro"/>
                <a:cs typeface="Code Pro"/>
                <a:sym typeface="Code Pro"/>
              </a:rPr>
              <a:t>    global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&lt; max_queue_size:</a:t>
            </a:r>
          </a:p>
          <a:p>
            <a:pPr algn="l">
              <a:lnSpc>
                <a:spcPts val="1980"/>
              </a:lnSpc>
            </a:pPr>
            <a:r>
              <a:rPr lang="en-US" sz="1414">
                <a:solidFill>
                  <a:srgbClr val="000000"/>
                </a:solidFill>
                <a:latin typeface="Code Pro"/>
                <a:ea typeface="Code Pro"/>
                <a:cs typeface="Code Pro"/>
                <a:sym typeface="Code Pro"/>
              </a:rPr>
              <a:t>        end_of_queue_pointer = (end_of_queue_pointer + 1) % max_queue_size</a:t>
            </a:r>
          </a:p>
          <a:p>
            <a:pPr algn="l">
              <a:lnSpc>
                <a:spcPts val="1980"/>
              </a:lnSpc>
            </a:pPr>
            <a:r>
              <a:rPr lang="en-US" sz="1414">
                <a:solidFill>
                  <a:srgbClr val="000000"/>
                </a:solidFill>
                <a:latin typeface="Code Pro"/>
                <a:ea typeface="Code Pro"/>
                <a:cs typeface="Code Pro"/>
                <a:sym typeface="Code Pro"/>
              </a:rPr>
              <a:t>        my_queue[end_of_queue_pointer] = newItem</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def remove_from_queue():</a:t>
            </a:r>
          </a:p>
          <a:p>
            <a:pPr algn="l">
              <a:lnSpc>
                <a:spcPts val="1980"/>
              </a:lnSpc>
            </a:pPr>
            <a:r>
              <a:rPr lang="en-US" sz="1414">
                <a:solidFill>
                  <a:srgbClr val="000000"/>
                </a:solidFill>
                <a:latin typeface="Code Pro"/>
                <a:ea typeface="Code Pro"/>
                <a:cs typeface="Code Pro"/>
                <a:sym typeface="Code Pro"/>
              </a:rPr>
              <a:t>    global front_of_queue_pointer, end_of_queue_pointer, number_in_queue, my_queue  # Declare these variables as global</a:t>
            </a:r>
          </a:p>
          <a:p>
            <a:pPr algn="l">
              <a:lnSpc>
                <a:spcPts val="1980"/>
              </a:lnSpc>
            </a:pPr>
            <a:r>
              <a:rPr lang="en-US" sz="1414">
                <a:solidFill>
                  <a:srgbClr val="000000"/>
                </a:solidFill>
                <a:latin typeface="Code Pro"/>
                <a:ea typeface="Code Pro"/>
                <a:cs typeface="Code Pro"/>
                <a:sym typeface="Code Pro"/>
              </a:rPr>
              <a:t>    if number_in_queue &gt; 0:</a:t>
            </a:r>
          </a:p>
          <a:p>
            <a:pPr algn="l">
              <a:lnSpc>
                <a:spcPts val="1980"/>
              </a:lnSpc>
            </a:pPr>
            <a:r>
              <a:rPr lang="en-US" sz="1414">
                <a:solidFill>
                  <a:srgbClr val="000000"/>
                </a:solidFill>
                <a:latin typeface="Code Pro"/>
                <a:ea typeface="Code Pro"/>
                <a:cs typeface="Code Pro"/>
                <a:sym typeface="Code Pro"/>
              </a:rPr>
              <a:t>        item = my_queue[front_of_queue_pointer]</a:t>
            </a:r>
          </a:p>
          <a:p>
            <a:pPr algn="l">
              <a:lnSpc>
                <a:spcPts val="1980"/>
              </a:lnSpc>
            </a:pPr>
            <a:r>
              <a:rPr lang="en-US" sz="1414">
                <a:solidFill>
                  <a:srgbClr val="000000"/>
                </a:solidFill>
                <a:latin typeface="Code Pro"/>
                <a:ea typeface="Code Pro"/>
                <a:cs typeface="Code Pro"/>
                <a:sym typeface="Code Pro"/>
              </a:rPr>
              <a:t>        number_in_queue -= 1</a:t>
            </a:r>
          </a:p>
          <a:p>
            <a:pPr algn="l">
              <a:lnSpc>
                <a:spcPts val="1980"/>
              </a:lnSpc>
            </a:pPr>
            <a:r>
              <a:rPr lang="en-US" sz="1414">
                <a:solidFill>
                  <a:srgbClr val="000000"/>
                </a:solidFill>
                <a:latin typeface="Code Pro"/>
                <a:ea typeface="Code Pro"/>
                <a:cs typeface="Code Pro"/>
                <a:sym typeface="Code Pro"/>
              </a:rPr>
              <a:t> </a:t>
            </a:r>
            <a:r>
              <a:rPr lang="en-US" sz="1414" b="1">
                <a:solidFill>
                  <a:srgbClr val="5E17EB"/>
                </a:solidFill>
                <a:latin typeface="Code Pro Bold"/>
                <a:ea typeface="Code Pro Bold"/>
                <a:cs typeface="Code Pro Bold"/>
                <a:sym typeface="Code Pro Bold"/>
              </a:rPr>
              <a:t> </a:t>
            </a:r>
            <a:r>
              <a:rPr lang="en-US" sz="1414">
                <a:solidFill>
                  <a:srgbClr val="000000"/>
                </a:solidFill>
                <a:latin typeface="Code Pro"/>
                <a:ea typeface="Code Pro"/>
                <a:cs typeface="Code Pro"/>
                <a:sym typeface="Code Pro"/>
              </a:rPr>
              <a:t>      if number_in_queue == 0:</a:t>
            </a:r>
          </a:p>
          <a:p>
            <a:pPr algn="l">
              <a:lnSpc>
                <a:spcPts val="1980"/>
              </a:lnSpc>
            </a:pPr>
            <a:r>
              <a:rPr lang="en-US" sz="1414">
                <a:solidFill>
                  <a:srgbClr val="000000"/>
                </a:solidFill>
                <a:latin typeface="Code Pro"/>
                <a:ea typeface="Code Pro"/>
                <a:cs typeface="Code Pro"/>
                <a:sym typeface="Code Pro"/>
              </a:rPr>
              <a:t>            front_of_queue_pointer = 0</a:t>
            </a:r>
          </a:p>
          <a:p>
            <a:pPr algn="l">
              <a:lnSpc>
                <a:spcPts val="1980"/>
              </a:lnSpc>
            </a:pPr>
            <a:r>
              <a:rPr lang="en-US" sz="1414">
                <a:solidFill>
                  <a:srgbClr val="000000"/>
                </a:solidFill>
                <a:latin typeface="Code Pro"/>
                <a:ea typeface="Code Pro"/>
                <a:cs typeface="Code Pro"/>
                <a:sym typeface="Code Pro"/>
              </a:rPr>
              <a:t>            end_of_queue_pointer = -1</a:t>
            </a:r>
          </a:p>
          <a:p>
            <a:pPr algn="l">
              <a:lnSpc>
                <a:spcPts val="1980"/>
              </a:lnSpc>
            </a:pPr>
            <a:r>
              <a:rPr lang="en-US" sz="1414" b="1">
                <a:solidFill>
                  <a:srgbClr val="000000"/>
                </a:solidFill>
                <a:latin typeface="Code Pro Bold"/>
                <a:ea typeface="Code Pro Bold"/>
                <a:cs typeface="Code Pro Bold"/>
                <a:sym typeface="Code Pro Bold"/>
              </a:rPr>
              <a:t>        </a:t>
            </a:r>
            <a:r>
              <a:rPr lang="en-US" sz="1414" b="1">
                <a:solidFill>
                  <a:srgbClr val="5E17EB"/>
                </a:solidFill>
                <a:latin typeface="Code Pro Bold"/>
                <a:ea typeface="Code Pro Bold"/>
                <a:cs typeface="Code Pro Bold"/>
                <a:sym typeface="Code Pro Bold"/>
              </a:rPr>
              <a:t>else:</a:t>
            </a:r>
          </a:p>
          <a:p>
            <a:pPr algn="l">
              <a:lnSpc>
                <a:spcPts val="1980"/>
              </a:lnSpc>
            </a:pPr>
            <a:r>
              <a:rPr lang="en-US" sz="1414" b="1">
                <a:solidFill>
                  <a:srgbClr val="5E17EB"/>
                </a:solidFill>
                <a:latin typeface="Code Pro Bold"/>
                <a:ea typeface="Code Pro Bold"/>
                <a:cs typeface="Code Pro Bold"/>
                <a:sym typeface="Code Pro Bold"/>
              </a:rPr>
              <a:t>            front_of_queue_pointer = (front_of_queue_pointer + 1) % max_queue_size</a:t>
            </a:r>
          </a:p>
          <a:p>
            <a:pPr algn="l">
              <a:lnSpc>
                <a:spcPts val="1980"/>
              </a:lnSpc>
            </a:pPr>
            <a:r>
              <a:rPr lang="en-US" sz="1414">
                <a:solidFill>
                  <a:srgbClr val="000000"/>
                </a:solidFill>
                <a:latin typeface="Code Pro"/>
                <a:ea typeface="Code Pro"/>
                <a:cs typeface="Code Pro"/>
                <a:sym typeface="Code Pro"/>
              </a:rPr>
              <a:t>        return item</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a:solidFill>
                  <a:srgbClr val="000000"/>
                </a:solidFill>
                <a:latin typeface="Code Pro"/>
                <a:ea typeface="Code Pro"/>
                <a:cs typeface="Code Pro"/>
                <a:sym typeface="Code Pro"/>
              </a:rPr>
              <a:t># Example usage</a:t>
            </a:r>
          </a:p>
          <a:p>
            <a:pPr algn="l">
              <a:lnSpc>
                <a:spcPts val="1980"/>
              </a:lnSpc>
            </a:pPr>
            <a:r>
              <a:rPr lang="en-US" sz="1414">
                <a:solidFill>
                  <a:srgbClr val="000000"/>
                </a:solidFill>
                <a:latin typeface="Code Pro"/>
                <a:ea typeface="Code Pro"/>
                <a:cs typeface="Code Pro"/>
                <a:sym typeface="Code Pro"/>
              </a:rPr>
              <a:t>add_to_queue("Z")</a:t>
            </a:r>
          </a:p>
          <a:p>
            <a:pPr algn="l">
              <a:lnSpc>
                <a:spcPts val="1980"/>
              </a:lnSpc>
            </a:pPr>
            <a:r>
              <a:rPr lang="en-US" sz="1414">
                <a:solidFill>
                  <a:srgbClr val="000000"/>
                </a:solidFill>
                <a:latin typeface="Code Pro"/>
                <a:ea typeface="Code Pro"/>
                <a:cs typeface="Code Pro"/>
                <a:sym typeface="Code Pro"/>
              </a:rPr>
              <a:t>add_to_queue("A")</a:t>
            </a:r>
          </a:p>
          <a:p>
            <a:pPr algn="l">
              <a:lnSpc>
                <a:spcPts val="1980"/>
              </a:lnSpc>
            </a:pPr>
            <a:endParaRPr lang="en-US" sz="1414">
              <a:solidFill>
                <a:srgbClr val="000000"/>
              </a:solidFill>
              <a:latin typeface="Code Pro"/>
              <a:ea typeface="Code Pro"/>
              <a:cs typeface="Code Pro"/>
              <a:sym typeface="Code Pro"/>
            </a:endParaRPr>
          </a:p>
          <a:p>
            <a:pPr algn="l">
              <a:lnSpc>
                <a:spcPts val="1980"/>
              </a:lnSpc>
            </a:pPr>
            <a:r>
              <a:rPr lang="en-US" sz="1414" b="1">
                <a:solidFill>
                  <a:srgbClr val="5E17EB"/>
                </a:solidFill>
                <a:latin typeface="Code Pro Bold"/>
                <a:ea typeface="Code Pro Bold"/>
                <a:cs typeface="Code Pro Bold"/>
                <a:sym typeface="Code Pro Bold"/>
              </a:rPr>
              <a:t>print(remove_from_queue())  # Output: Z</a:t>
            </a:r>
          </a:p>
          <a:p>
            <a:pPr algn="l">
              <a:lnSpc>
                <a:spcPts val="1980"/>
              </a:lnSpc>
            </a:pPr>
            <a:r>
              <a:rPr lang="en-US" sz="1414">
                <a:solidFill>
                  <a:srgbClr val="000000"/>
                </a:solidFill>
                <a:latin typeface="Code Pro"/>
                <a:ea typeface="Code Pro"/>
                <a:cs typeface="Code Pro"/>
                <a:sym typeface="Code Pro"/>
              </a:rPr>
              <a:t>print(remove_from_queue())  # Output: A</a:t>
            </a:r>
          </a:p>
          <a:p>
            <a:pPr algn="l">
              <a:lnSpc>
                <a:spcPts val="1980"/>
              </a:lnSpc>
            </a:pPr>
            <a:endParaRPr lang="en-US" sz="1414">
              <a:solidFill>
                <a:srgbClr val="000000"/>
              </a:solidFill>
              <a:latin typeface="Code Pro"/>
              <a:ea typeface="Code Pro"/>
              <a:cs typeface="Code Pro"/>
              <a:sym typeface="Code Pro"/>
            </a:endParaRPr>
          </a:p>
        </p:txBody>
      </p:sp>
      <p:sp>
        <p:nvSpPr>
          <p:cNvPr id="31" name="TextBox 31"/>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23.7 Queues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2884680" y="5077940"/>
          <a:ext cx="1609731" cy="398521"/>
        </p:xfrm>
        <a:graphic>
          <a:graphicData uri="http://schemas.openxmlformats.org/drawingml/2006/table">
            <a:tbl>
              <a:tblPr/>
              <a:tblGrid>
                <a:gridCol w="1182151">
                  <a:extLst>
                    <a:ext uri="{9D8B030D-6E8A-4147-A177-3AD203B41FA5}">
                      <a16:colId xmlns:a16="http://schemas.microsoft.com/office/drawing/2014/main" val="20000"/>
                    </a:ext>
                  </a:extLst>
                </a:gridCol>
                <a:gridCol w="427580">
                  <a:extLst>
                    <a:ext uri="{9D8B030D-6E8A-4147-A177-3AD203B41FA5}">
                      <a16:colId xmlns:a16="http://schemas.microsoft.com/office/drawing/2014/main" val="20001"/>
                    </a:ext>
                  </a:extLst>
                </a:gridCol>
              </a:tblGrid>
              <a:tr h="398521">
                <a:tc>
                  <a:txBody>
                    <a:bodyPr/>
                    <a:lstStyle/>
                    <a:p>
                      <a:pPr algn="ctr">
                        <a:lnSpc>
                          <a:spcPts val="1250"/>
                        </a:lnSpc>
                        <a:defRPr/>
                      </a:pPr>
                      <a:endParaRPr lang="en-US" sz="1100"/>
                    </a:p>
                  </a:txBody>
                  <a:tcPr marL="113353" marR="113353" marT="113353" marB="11335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250"/>
                        </a:lnSpc>
                        <a:defRPr/>
                      </a:pPr>
                      <a:endParaRPr lang="en-US" sz="1100"/>
                    </a:p>
                  </a:txBody>
                  <a:tcPr marL="113353" marR="113353" marT="113353" marB="11335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8" name="Table 8"/>
          <p:cNvGraphicFramePr>
            <a:graphicFrameLocks noGrp="1"/>
          </p:cNvGraphicFramePr>
          <p:nvPr/>
        </p:nvGraphicFramePr>
        <p:xfrm>
          <a:off x="6005009" y="5077940"/>
          <a:ext cx="1450643" cy="359136"/>
        </p:xfrm>
        <a:graphic>
          <a:graphicData uri="http://schemas.openxmlformats.org/drawingml/2006/table">
            <a:tbl>
              <a:tblPr/>
              <a:tblGrid>
                <a:gridCol w="1065321">
                  <a:extLst>
                    <a:ext uri="{9D8B030D-6E8A-4147-A177-3AD203B41FA5}">
                      <a16:colId xmlns:a16="http://schemas.microsoft.com/office/drawing/2014/main" val="20000"/>
                    </a:ext>
                  </a:extLst>
                </a:gridCol>
                <a:gridCol w="385322">
                  <a:extLst>
                    <a:ext uri="{9D8B030D-6E8A-4147-A177-3AD203B41FA5}">
                      <a16:colId xmlns:a16="http://schemas.microsoft.com/office/drawing/2014/main" val="20001"/>
                    </a:ext>
                  </a:extLst>
                </a:gridCol>
              </a:tblGrid>
              <a:tr h="359136">
                <a:tc>
                  <a:txBody>
                    <a:bodyPr/>
                    <a:lstStyle/>
                    <a:p>
                      <a:pPr algn="ctr">
                        <a:lnSpc>
                          <a:spcPts val="1250"/>
                        </a:lnSpc>
                        <a:defRPr/>
                      </a:pPr>
                      <a:endParaRPr lang="en-US" sz="1100"/>
                    </a:p>
                  </a:txBody>
                  <a:tcPr marL="113353" marR="113353" marT="113353" marB="11335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250"/>
                        </a:lnSpc>
                        <a:defRPr/>
                      </a:pPr>
                      <a:endParaRPr lang="en-US" sz="1100"/>
                    </a:p>
                  </a:txBody>
                  <a:tcPr marL="113353" marR="113353" marT="113353" marB="11335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9" name="Table 9"/>
          <p:cNvGraphicFramePr>
            <a:graphicFrameLocks noGrp="1"/>
          </p:cNvGraphicFramePr>
          <p:nvPr/>
        </p:nvGraphicFramePr>
        <p:xfrm>
          <a:off x="14686200" y="5035772"/>
          <a:ext cx="1450643" cy="359136"/>
        </p:xfrm>
        <a:graphic>
          <a:graphicData uri="http://schemas.openxmlformats.org/drawingml/2006/table">
            <a:tbl>
              <a:tblPr/>
              <a:tblGrid>
                <a:gridCol w="1065321">
                  <a:extLst>
                    <a:ext uri="{9D8B030D-6E8A-4147-A177-3AD203B41FA5}">
                      <a16:colId xmlns:a16="http://schemas.microsoft.com/office/drawing/2014/main" val="20000"/>
                    </a:ext>
                  </a:extLst>
                </a:gridCol>
                <a:gridCol w="385322">
                  <a:extLst>
                    <a:ext uri="{9D8B030D-6E8A-4147-A177-3AD203B41FA5}">
                      <a16:colId xmlns:a16="http://schemas.microsoft.com/office/drawing/2014/main" val="20001"/>
                    </a:ext>
                  </a:extLst>
                </a:gridCol>
              </a:tblGrid>
              <a:tr h="359136">
                <a:tc>
                  <a:txBody>
                    <a:bodyPr/>
                    <a:lstStyle/>
                    <a:p>
                      <a:pPr algn="ctr">
                        <a:lnSpc>
                          <a:spcPts val="1250"/>
                        </a:lnSpc>
                        <a:defRPr/>
                      </a:pPr>
                      <a:endParaRPr lang="en-US" sz="1100"/>
                    </a:p>
                  </a:txBody>
                  <a:tcPr marL="113353" marR="113353" marT="113353" marB="11335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250"/>
                        </a:lnSpc>
                        <a:defRPr/>
                      </a:pPr>
                      <a:endParaRPr lang="en-US" sz="1100"/>
                    </a:p>
                  </a:txBody>
                  <a:tcPr marL="113353" marR="113353" marT="113353" marB="11335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0" name="AutoShape 10"/>
          <p:cNvSpPr/>
          <p:nvPr/>
        </p:nvSpPr>
        <p:spPr>
          <a:xfrm>
            <a:off x="4908605" y="5392298"/>
            <a:ext cx="945292"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11" name="Freeform 11"/>
          <p:cNvSpPr/>
          <p:nvPr/>
        </p:nvSpPr>
        <p:spPr>
          <a:xfrm rot="-5400000">
            <a:off x="16748748" y="5522428"/>
            <a:ext cx="129929" cy="641627"/>
          </a:xfrm>
          <a:custGeom>
            <a:avLst/>
            <a:gdLst/>
            <a:ahLst/>
            <a:cxnLst/>
            <a:rect l="l" t="t" r="r" b="b"/>
            <a:pathLst>
              <a:path w="129929" h="641627">
                <a:moveTo>
                  <a:pt x="0" y="0"/>
                </a:moveTo>
                <a:lnTo>
                  <a:pt x="129930" y="0"/>
                </a:lnTo>
                <a:lnTo>
                  <a:pt x="129930" y="641627"/>
                </a:lnTo>
                <a:lnTo>
                  <a:pt x="0" y="6416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aphicFrame>
        <p:nvGraphicFramePr>
          <p:cNvPr id="12" name="Table 12"/>
          <p:cNvGraphicFramePr>
            <a:graphicFrameLocks noGrp="1"/>
          </p:cNvGraphicFramePr>
          <p:nvPr/>
        </p:nvGraphicFramePr>
        <p:xfrm>
          <a:off x="1331415" y="5090519"/>
          <a:ext cx="661920" cy="398521"/>
        </p:xfrm>
        <a:graphic>
          <a:graphicData uri="http://schemas.openxmlformats.org/drawingml/2006/table">
            <a:tbl>
              <a:tblPr/>
              <a:tblGrid>
                <a:gridCol w="399768">
                  <a:extLst>
                    <a:ext uri="{9D8B030D-6E8A-4147-A177-3AD203B41FA5}">
                      <a16:colId xmlns:a16="http://schemas.microsoft.com/office/drawing/2014/main" val="20000"/>
                    </a:ext>
                  </a:extLst>
                </a:gridCol>
              </a:tblGrid>
              <a:tr h="398521">
                <a:tc>
                  <a:txBody>
                    <a:bodyPr/>
                    <a:lstStyle/>
                    <a:p>
                      <a:pPr algn="ctr">
                        <a:lnSpc>
                          <a:spcPts val="1250"/>
                        </a:lnSpc>
                        <a:defRPr/>
                      </a:pPr>
                      <a:endParaRPr lang="en-US" sz="1100"/>
                    </a:p>
                  </a:txBody>
                  <a:tcPr marL="113353" marR="113353" marT="113353" marB="11335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38B6FF"/>
                    </a:solidFill>
                  </a:tcPr>
                </a:tc>
                <a:extLst>
                  <a:ext uri="{0D108BD9-81ED-4DB2-BD59-A6C34878D82A}">
                    <a16:rowId xmlns:a16="http://schemas.microsoft.com/office/drawing/2014/main" val="10000"/>
                  </a:ext>
                </a:extLst>
              </a:tr>
            </a:tbl>
          </a:graphicData>
        </a:graphic>
      </p:graphicFrame>
      <p:sp>
        <p:nvSpPr>
          <p:cNvPr id="13" name="AutoShape 13"/>
          <p:cNvSpPr/>
          <p:nvPr/>
        </p:nvSpPr>
        <p:spPr>
          <a:xfrm>
            <a:off x="2231941" y="5392298"/>
            <a:ext cx="945292"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14" name="Freeform 14"/>
          <p:cNvSpPr/>
          <p:nvPr/>
        </p:nvSpPr>
        <p:spPr>
          <a:xfrm rot="-5400000">
            <a:off x="1761587" y="5462851"/>
            <a:ext cx="152558" cy="753373"/>
          </a:xfrm>
          <a:custGeom>
            <a:avLst/>
            <a:gdLst/>
            <a:ahLst/>
            <a:cxnLst/>
            <a:rect l="l" t="t" r="r" b="b"/>
            <a:pathLst>
              <a:path w="152558" h="753373">
                <a:moveTo>
                  <a:pt x="0" y="0"/>
                </a:moveTo>
                <a:lnTo>
                  <a:pt x="152558" y="0"/>
                </a:lnTo>
                <a:lnTo>
                  <a:pt x="152558" y="753373"/>
                </a:lnTo>
                <a:lnTo>
                  <a:pt x="0" y="7533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5" name="Group 15"/>
          <p:cNvGrpSpPr/>
          <p:nvPr/>
        </p:nvGrpSpPr>
        <p:grpSpPr>
          <a:xfrm>
            <a:off x="519734" y="6608968"/>
            <a:ext cx="2942670" cy="828291"/>
            <a:chOff x="0" y="0"/>
            <a:chExt cx="1173770" cy="330388"/>
          </a:xfrm>
        </p:grpSpPr>
        <p:sp>
          <p:nvSpPr>
            <p:cNvPr id="16" name="Freeform 16"/>
            <p:cNvSpPr/>
            <p:nvPr/>
          </p:nvSpPr>
          <p:spPr>
            <a:xfrm>
              <a:off x="0" y="0"/>
              <a:ext cx="1173770" cy="330388"/>
            </a:xfrm>
            <a:custGeom>
              <a:avLst/>
              <a:gdLst/>
              <a:ahLst/>
              <a:cxnLst/>
              <a:rect l="l" t="t" r="r" b="b"/>
              <a:pathLst>
                <a:path w="1173770" h="330388">
                  <a:moveTo>
                    <a:pt x="134177" y="0"/>
                  </a:moveTo>
                  <a:lnTo>
                    <a:pt x="1039593" y="0"/>
                  </a:lnTo>
                  <a:cubicBezTo>
                    <a:pt x="1113697" y="0"/>
                    <a:pt x="1173770" y="60073"/>
                    <a:pt x="1173770" y="134177"/>
                  </a:cubicBezTo>
                  <a:lnTo>
                    <a:pt x="1173770" y="196211"/>
                  </a:lnTo>
                  <a:cubicBezTo>
                    <a:pt x="1173770" y="270315"/>
                    <a:pt x="1113697" y="330388"/>
                    <a:pt x="1039593" y="330388"/>
                  </a:cubicBezTo>
                  <a:lnTo>
                    <a:pt x="134177" y="330388"/>
                  </a:lnTo>
                  <a:cubicBezTo>
                    <a:pt x="60073" y="330388"/>
                    <a:pt x="0" y="270315"/>
                    <a:pt x="0" y="196211"/>
                  </a:cubicBezTo>
                  <a:lnTo>
                    <a:pt x="0" y="134177"/>
                  </a:lnTo>
                  <a:cubicBezTo>
                    <a:pt x="0" y="60073"/>
                    <a:pt x="60073" y="0"/>
                    <a:pt x="134177" y="0"/>
                  </a:cubicBezTo>
                  <a:close/>
                </a:path>
              </a:pathLst>
            </a:custGeom>
            <a:solidFill>
              <a:srgbClr val="AFFFF2"/>
            </a:solidFill>
          </p:spPr>
          <p:txBody>
            <a:bodyPr/>
            <a:lstStyle/>
            <a:p>
              <a:endParaRPr lang="en-PH"/>
            </a:p>
          </p:txBody>
        </p:sp>
        <p:sp>
          <p:nvSpPr>
            <p:cNvPr id="17" name="TextBox 17"/>
            <p:cNvSpPr txBox="1"/>
            <p:nvPr/>
          </p:nvSpPr>
          <p:spPr>
            <a:xfrm>
              <a:off x="0" y="-28575"/>
              <a:ext cx="1173770" cy="358963"/>
            </a:xfrm>
            <a:prstGeom prst="rect">
              <a:avLst/>
            </a:prstGeom>
          </p:spPr>
          <p:txBody>
            <a:bodyPr lIns="50800" tIns="50800" rIns="50800" bIns="50800" rtlCol="0" anchor="ctr"/>
            <a:lstStyle/>
            <a:p>
              <a:pPr algn="ctr">
                <a:lnSpc>
                  <a:spcPts val="2595"/>
                </a:lnSpc>
              </a:pPr>
              <a:endParaRPr/>
            </a:p>
          </p:txBody>
        </p:sp>
      </p:grpSp>
      <p:grpSp>
        <p:nvGrpSpPr>
          <p:cNvPr id="18" name="Group 18"/>
          <p:cNvGrpSpPr/>
          <p:nvPr/>
        </p:nvGrpSpPr>
        <p:grpSpPr>
          <a:xfrm>
            <a:off x="14872774" y="6690624"/>
            <a:ext cx="2942670" cy="609852"/>
            <a:chOff x="0" y="0"/>
            <a:chExt cx="1173770" cy="243257"/>
          </a:xfrm>
        </p:grpSpPr>
        <p:sp>
          <p:nvSpPr>
            <p:cNvPr id="19" name="Freeform 19"/>
            <p:cNvSpPr/>
            <p:nvPr/>
          </p:nvSpPr>
          <p:spPr>
            <a:xfrm>
              <a:off x="0" y="0"/>
              <a:ext cx="1173770" cy="243257"/>
            </a:xfrm>
            <a:custGeom>
              <a:avLst/>
              <a:gdLst/>
              <a:ahLst/>
              <a:cxnLst/>
              <a:rect l="l" t="t" r="r" b="b"/>
              <a:pathLst>
                <a:path w="1173770" h="243257">
                  <a:moveTo>
                    <a:pt x="121629" y="0"/>
                  </a:moveTo>
                  <a:lnTo>
                    <a:pt x="1052141" y="0"/>
                  </a:lnTo>
                  <a:cubicBezTo>
                    <a:pt x="1084399" y="0"/>
                    <a:pt x="1115336" y="12814"/>
                    <a:pt x="1138146" y="35624"/>
                  </a:cubicBezTo>
                  <a:cubicBezTo>
                    <a:pt x="1160955" y="58434"/>
                    <a:pt x="1173770" y="89371"/>
                    <a:pt x="1173770" y="121629"/>
                  </a:cubicBezTo>
                  <a:lnTo>
                    <a:pt x="1173770" y="121629"/>
                  </a:lnTo>
                  <a:cubicBezTo>
                    <a:pt x="1173770" y="188802"/>
                    <a:pt x="1119315" y="243257"/>
                    <a:pt x="1052141" y="243257"/>
                  </a:cubicBezTo>
                  <a:lnTo>
                    <a:pt x="121629" y="243257"/>
                  </a:lnTo>
                  <a:cubicBezTo>
                    <a:pt x="54455" y="243257"/>
                    <a:pt x="0" y="188802"/>
                    <a:pt x="0" y="121629"/>
                  </a:cubicBezTo>
                  <a:lnTo>
                    <a:pt x="0" y="121629"/>
                  </a:lnTo>
                  <a:cubicBezTo>
                    <a:pt x="0" y="54455"/>
                    <a:pt x="54455" y="0"/>
                    <a:pt x="121629" y="0"/>
                  </a:cubicBezTo>
                  <a:close/>
                </a:path>
              </a:pathLst>
            </a:custGeom>
            <a:solidFill>
              <a:srgbClr val="AFFFF2"/>
            </a:solidFill>
          </p:spPr>
          <p:txBody>
            <a:bodyPr/>
            <a:lstStyle/>
            <a:p>
              <a:endParaRPr lang="en-PH"/>
            </a:p>
          </p:txBody>
        </p:sp>
        <p:sp>
          <p:nvSpPr>
            <p:cNvPr id="20" name="TextBox 20"/>
            <p:cNvSpPr txBox="1"/>
            <p:nvPr/>
          </p:nvSpPr>
          <p:spPr>
            <a:xfrm>
              <a:off x="0" y="-28575"/>
              <a:ext cx="1173770" cy="271832"/>
            </a:xfrm>
            <a:prstGeom prst="rect">
              <a:avLst/>
            </a:prstGeom>
          </p:spPr>
          <p:txBody>
            <a:bodyPr lIns="50800" tIns="50800" rIns="50800" bIns="50800" rtlCol="0" anchor="ctr"/>
            <a:lstStyle/>
            <a:p>
              <a:pPr algn="ctr">
                <a:lnSpc>
                  <a:spcPts val="2595"/>
                </a:lnSpc>
              </a:pPr>
              <a:endParaRPr/>
            </a:p>
          </p:txBody>
        </p:sp>
      </p:grpSp>
      <p:sp>
        <p:nvSpPr>
          <p:cNvPr id="21" name="Freeform 21"/>
          <p:cNvSpPr/>
          <p:nvPr/>
        </p:nvSpPr>
        <p:spPr>
          <a:xfrm>
            <a:off x="16599463" y="5135880"/>
            <a:ext cx="428500" cy="428500"/>
          </a:xfrm>
          <a:custGeom>
            <a:avLst/>
            <a:gdLst/>
            <a:ahLst/>
            <a:cxnLst/>
            <a:rect l="l" t="t" r="r" b="b"/>
            <a:pathLst>
              <a:path w="428500" h="428500">
                <a:moveTo>
                  <a:pt x="0" y="0"/>
                </a:moveTo>
                <a:lnTo>
                  <a:pt x="428500" y="0"/>
                </a:lnTo>
                <a:lnTo>
                  <a:pt x="428500" y="428499"/>
                </a:lnTo>
                <a:lnTo>
                  <a:pt x="0" y="428499"/>
                </a:lnTo>
                <a:lnTo>
                  <a:pt x="0" y="0"/>
                </a:lnTo>
                <a:close/>
              </a:path>
            </a:pathLst>
          </a:custGeom>
          <a:blipFill>
            <a:blip r:embed="rId6"/>
            <a:stretch>
              <a:fillRect/>
            </a:stretch>
          </a:blipFill>
        </p:spPr>
        <p:txBody>
          <a:bodyPr/>
          <a:lstStyle/>
          <a:p>
            <a:endParaRPr lang="en-PH"/>
          </a:p>
        </p:txBody>
      </p:sp>
      <p:sp>
        <p:nvSpPr>
          <p:cNvPr id="22" name="TextBox 22"/>
          <p:cNvSpPr txBox="1"/>
          <p:nvPr/>
        </p:nvSpPr>
        <p:spPr>
          <a:xfrm>
            <a:off x="380067" y="1259697"/>
            <a:ext cx="17420271" cy="1012319"/>
          </a:xfrm>
          <a:prstGeom prst="rect">
            <a:avLst/>
          </a:prstGeom>
        </p:spPr>
        <p:txBody>
          <a:bodyPr lIns="0" tIns="0" rIns="0" bIns="0" rtlCol="0" anchor="t">
            <a:spAutoFit/>
          </a:bodyPr>
          <a:lstStyle/>
          <a:p>
            <a:pPr algn="l">
              <a:lnSpc>
                <a:spcPts val="4052"/>
              </a:lnSpc>
              <a:spcBef>
                <a:spcPct val="0"/>
              </a:spcBef>
            </a:pPr>
            <a:r>
              <a:rPr lang="en-US" sz="2894">
                <a:solidFill>
                  <a:srgbClr val="000000"/>
                </a:solidFill>
                <a:latin typeface="Open Sans"/>
                <a:ea typeface="Open Sans"/>
                <a:cs typeface="Open Sans"/>
                <a:sym typeface="Open Sans"/>
              </a:rPr>
              <a:t>A linked list is a linear data structure where elements, known as </a:t>
            </a:r>
            <a:r>
              <a:rPr lang="en-US" sz="2894" b="1">
                <a:solidFill>
                  <a:srgbClr val="000000"/>
                </a:solidFill>
                <a:latin typeface="Open Sans Bold"/>
                <a:ea typeface="Open Sans Bold"/>
                <a:cs typeface="Open Sans Bold"/>
                <a:sym typeface="Open Sans Bold"/>
              </a:rPr>
              <a:t>nodes</a:t>
            </a:r>
            <a:r>
              <a:rPr lang="en-US" sz="2894">
                <a:solidFill>
                  <a:srgbClr val="000000"/>
                </a:solidFill>
                <a:latin typeface="Open Sans"/>
                <a:ea typeface="Open Sans"/>
                <a:cs typeface="Open Sans"/>
                <a:sym typeface="Open Sans"/>
              </a:rPr>
              <a:t>, are connected via </a:t>
            </a:r>
            <a:r>
              <a:rPr lang="en-US" sz="2894" b="1">
                <a:solidFill>
                  <a:srgbClr val="000000"/>
                </a:solidFill>
                <a:latin typeface="Open Sans Bold"/>
                <a:ea typeface="Open Sans Bold"/>
                <a:cs typeface="Open Sans Bold"/>
                <a:sym typeface="Open Sans Bold"/>
              </a:rPr>
              <a:t>pointers</a:t>
            </a:r>
            <a:r>
              <a:rPr lang="en-US" sz="2894">
                <a:solidFill>
                  <a:srgbClr val="000000"/>
                </a:solidFill>
                <a:latin typeface="Open Sans"/>
                <a:ea typeface="Open Sans"/>
                <a:cs typeface="Open Sans"/>
                <a:sym typeface="Open Sans"/>
              </a:rPr>
              <a:t>, each node containing data and a </a:t>
            </a:r>
            <a:r>
              <a:rPr lang="en-US" sz="2894" b="1">
                <a:solidFill>
                  <a:srgbClr val="000000"/>
                </a:solidFill>
                <a:latin typeface="Open Sans Bold"/>
                <a:ea typeface="Open Sans Bold"/>
                <a:cs typeface="Open Sans Bold"/>
                <a:sym typeface="Open Sans Bold"/>
              </a:rPr>
              <a:t>reference</a:t>
            </a:r>
            <a:r>
              <a:rPr lang="en-US" sz="2894">
                <a:solidFill>
                  <a:srgbClr val="000000"/>
                </a:solidFill>
                <a:latin typeface="Open Sans"/>
                <a:ea typeface="Open Sans"/>
                <a:cs typeface="Open Sans"/>
                <a:sym typeface="Open Sans"/>
              </a:rPr>
              <a:t> to the next node in the sequence.</a:t>
            </a:r>
          </a:p>
        </p:txBody>
      </p:sp>
      <p:grpSp>
        <p:nvGrpSpPr>
          <p:cNvPr id="23" name="Group 23"/>
          <p:cNvGrpSpPr/>
          <p:nvPr/>
        </p:nvGrpSpPr>
        <p:grpSpPr>
          <a:xfrm>
            <a:off x="3537620" y="4222154"/>
            <a:ext cx="1163764" cy="386790"/>
            <a:chOff x="0" y="0"/>
            <a:chExt cx="464201" cy="154282"/>
          </a:xfrm>
        </p:grpSpPr>
        <p:sp>
          <p:nvSpPr>
            <p:cNvPr id="24" name="Freeform 24"/>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25" name="TextBox 25"/>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6" name="TextBox 26"/>
          <p:cNvSpPr txBox="1"/>
          <p:nvPr/>
        </p:nvSpPr>
        <p:spPr>
          <a:xfrm>
            <a:off x="3771805" y="4241783"/>
            <a:ext cx="663679" cy="290876"/>
          </a:xfrm>
          <a:prstGeom prst="rect">
            <a:avLst/>
          </a:prstGeom>
        </p:spPr>
        <p:txBody>
          <a:bodyPr lIns="0" tIns="0" rIns="0" bIns="0" rtlCol="0" anchor="t">
            <a:spAutoFit/>
          </a:bodyPr>
          <a:lstStyle/>
          <a:p>
            <a:pPr algn="ctr">
              <a:lnSpc>
                <a:spcPts val="2411"/>
              </a:lnSpc>
              <a:spcBef>
                <a:spcPct val="0"/>
              </a:spcBef>
            </a:pPr>
            <a:r>
              <a:rPr lang="en-US" sz="1722" b="1">
                <a:solidFill>
                  <a:srgbClr val="000000"/>
                </a:solidFill>
                <a:latin typeface="Open Sans Bold"/>
                <a:ea typeface="Open Sans Bold"/>
                <a:cs typeface="Open Sans Bold"/>
                <a:sym typeface="Open Sans Bold"/>
              </a:rPr>
              <a:t>Node</a:t>
            </a:r>
          </a:p>
        </p:txBody>
      </p:sp>
      <p:sp>
        <p:nvSpPr>
          <p:cNvPr id="27" name="TextBox 27"/>
          <p:cNvSpPr txBox="1"/>
          <p:nvPr/>
        </p:nvSpPr>
        <p:spPr>
          <a:xfrm>
            <a:off x="16237004" y="5978212"/>
            <a:ext cx="1131762" cy="588587"/>
          </a:xfrm>
          <a:prstGeom prst="rect">
            <a:avLst/>
          </a:prstGeom>
        </p:spPr>
        <p:txBody>
          <a:bodyPr lIns="0" tIns="0" rIns="0" bIns="0" rtlCol="0" anchor="t">
            <a:spAutoFit/>
          </a:bodyPr>
          <a:lstStyle/>
          <a:p>
            <a:pPr algn="ctr">
              <a:lnSpc>
                <a:spcPts val="2411"/>
              </a:lnSpc>
              <a:spcBef>
                <a:spcPct val="0"/>
              </a:spcBef>
            </a:pPr>
            <a:r>
              <a:rPr lang="en-US" sz="1722" b="1" i="1">
                <a:solidFill>
                  <a:srgbClr val="000000"/>
                </a:solidFill>
                <a:latin typeface="Open Sans Bold Italics"/>
                <a:ea typeface="Open Sans Bold Italics"/>
                <a:cs typeface="Open Sans Bold Italics"/>
                <a:sym typeface="Open Sans Bold Italics"/>
              </a:rPr>
              <a:t>Null Pointer</a:t>
            </a:r>
          </a:p>
        </p:txBody>
      </p:sp>
      <p:sp>
        <p:nvSpPr>
          <p:cNvPr id="28" name="TextBox 28"/>
          <p:cNvSpPr txBox="1"/>
          <p:nvPr/>
        </p:nvSpPr>
        <p:spPr>
          <a:xfrm>
            <a:off x="643724" y="6631574"/>
            <a:ext cx="2622545" cy="765208"/>
          </a:xfrm>
          <a:prstGeom prst="rect">
            <a:avLst/>
          </a:prstGeom>
        </p:spPr>
        <p:txBody>
          <a:bodyPr lIns="0" tIns="0" rIns="0" bIns="0" rtlCol="0" anchor="t">
            <a:spAutoFit/>
          </a:bodyPr>
          <a:lstStyle/>
          <a:p>
            <a:pPr algn="ctr">
              <a:lnSpc>
                <a:spcPts val="2036"/>
              </a:lnSpc>
              <a:spcBef>
                <a:spcPct val="0"/>
              </a:spcBef>
            </a:pPr>
            <a:r>
              <a:rPr lang="en-US" sz="1454">
                <a:solidFill>
                  <a:srgbClr val="000000"/>
                </a:solidFill>
                <a:latin typeface="Open Sans"/>
                <a:ea typeface="Open Sans"/>
                <a:cs typeface="Open Sans"/>
                <a:sym typeface="Open Sans"/>
              </a:rPr>
              <a:t>A variable that stores the address of the first element of a linked list</a:t>
            </a:r>
          </a:p>
        </p:txBody>
      </p:sp>
      <p:sp>
        <p:nvSpPr>
          <p:cNvPr id="29" name="TextBox 29"/>
          <p:cNvSpPr txBox="1"/>
          <p:nvPr/>
        </p:nvSpPr>
        <p:spPr>
          <a:xfrm>
            <a:off x="1271985" y="5956423"/>
            <a:ext cx="1131762" cy="588587"/>
          </a:xfrm>
          <a:prstGeom prst="rect">
            <a:avLst/>
          </a:prstGeom>
        </p:spPr>
        <p:txBody>
          <a:bodyPr lIns="0" tIns="0" rIns="0" bIns="0" rtlCol="0" anchor="t">
            <a:spAutoFit/>
          </a:bodyPr>
          <a:lstStyle/>
          <a:p>
            <a:pPr algn="ctr">
              <a:lnSpc>
                <a:spcPts val="2411"/>
              </a:lnSpc>
              <a:spcBef>
                <a:spcPct val="0"/>
              </a:spcBef>
            </a:pPr>
            <a:r>
              <a:rPr lang="en-US" sz="1722" b="1" i="1">
                <a:solidFill>
                  <a:srgbClr val="000000"/>
                </a:solidFill>
                <a:latin typeface="Open Sans Bold Italics"/>
                <a:ea typeface="Open Sans Bold Italics"/>
                <a:cs typeface="Open Sans Bold Italics"/>
                <a:sym typeface="Open Sans Bold Italics"/>
              </a:rPr>
              <a:t>Start Pointer</a:t>
            </a:r>
          </a:p>
        </p:txBody>
      </p:sp>
      <p:sp>
        <p:nvSpPr>
          <p:cNvPr id="30" name="TextBox 30"/>
          <p:cNvSpPr txBox="1"/>
          <p:nvPr/>
        </p:nvSpPr>
        <p:spPr>
          <a:xfrm>
            <a:off x="14996765" y="6713230"/>
            <a:ext cx="2622545" cy="507349"/>
          </a:xfrm>
          <a:prstGeom prst="rect">
            <a:avLst/>
          </a:prstGeom>
        </p:spPr>
        <p:txBody>
          <a:bodyPr lIns="0" tIns="0" rIns="0" bIns="0" rtlCol="0" anchor="t">
            <a:spAutoFit/>
          </a:bodyPr>
          <a:lstStyle/>
          <a:p>
            <a:pPr algn="ctr">
              <a:lnSpc>
                <a:spcPts val="2036"/>
              </a:lnSpc>
              <a:spcBef>
                <a:spcPct val="0"/>
              </a:spcBef>
            </a:pPr>
            <a:r>
              <a:rPr lang="en-US" sz="1454">
                <a:solidFill>
                  <a:srgbClr val="000000"/>
                </a:solidFill>
                <a:latin typeface="Open Sans"/>
                <a:ea typeface="Open Sans"/>
                <a:cs typeface="Open Sans"/>
                <a:sym typeface="Open Sans"/>
              </a:rPr>
              <a:t>A pointer the does not point at anything.</a:t>
            </a:r>
          </a:p>
        </p:txBody>
      </p:sp>
      <p:sp>
        <p:nvSpPr>
          <p:cNvPr id="31" name="TextBox 31"/>
          <p:cNvSpPr txBox="1"/>
          <p:nvPr/>
        </p:nvSpPr>
        <p:spPr>
          <a:xfrm>
            <a:off x="3439965" y="4767999"/>
            <a:ext cx="663679" cy="290876"/>
          </a:xfrm>
          <a:prstGeom prst="rect">
            <a:avLst/>
          </a:prstGeom>
        </p:spPr>
        <p:txBody>
          <a:bodyPr lIns="0" tIns="0" rIns="0" bIns="0" rtlCol="0" anchor="t">
            <a:spAutoFit/>
          </a:bodyPr>
          <a:lstStyle/>
          <a:p>
            <a:pPr algn="ctr">
              <a:lnSpc>
                <a:spcPts val="2411"/>
              </a:lnSpc>
              <a:spcBef>
                <a:spcPct val="0"/>
              </a:spcBef>
            </a:pPr>
            <a:r>
              <a:rPr lang="en-US" sz="1722" b="1">
                <a:solidFill>
                  <a:srgbClr val="000000"/>
                </a:solidFill>
                <a:latin typeface="Open Sans Bold"/>
                <a:ea typeface="Open Sans Bold"/>
                <a:cs typeface="Open Sans Bold"/>
                <a:sym typeface="Open Sans Bold"/>
              </a:rPr>
              <a:t>Data</a:t>
            </a:r>
          </a:p>
        </p:txBody>
      </p:sp>
      <p:sp>
        <p:nvSpPr>
          <p:cNvPr id="32" name="TextBox 32"/>
          <p:cNvSpPr txBox="1"/>
          <p:nvPr/>
        </p:nvSpPr>
        <p:spPr>
          <a:xfrm>
            <a:off x="4658929" y="4805285"/>
            <a:ext cx="663679" cy="216303"/>
          </a:xfrm>
          <a:prstGeom prst="rect">
            <a:avLst/>
          </a:prstGeom>
        </p:spPr>
        <p:txBody>
          <a:bodyPr lIns="0" tIns="0" rIns="0" bIns="0" rtlCol="0" anchor="t">
            <a:spAutoFit/>
          </a:bodyPr>
          <a:lstStyle/>
          <a:p>
            <a:pPr algn="ctr">
              <a:lnSpc>
                <a:spcPts val="1794"/>
              </a:lnSpc>
              <a:spcBef>
                <a:spcPct val="0"/>
              </a:spcBef>
            </a:pPr>
            <a:r>
              <a:rPr lang="en-US" sz="1282" b="1">
                <a:solidFill>
                  <a:srgbClr val="000000"/>
                </a:solidFill>
                <a:latin typeface="Open Sans Bold"/>
                <a:ea typeface="Open Sans Bold"/>
                <a:cs typeface="Open Sans Bold"/>
                <a:sym typeface="Open Sans Bold"/>
              </a:rPr>
              <a:t>Pointer</a:t>
            </a:r>
          </a:p>
        </p:txBody>
      </p:sp>
      <p:sp>
        <p:nvSpPr>
          <p:cNvPr id="33" name="TextBox 33"/>
          <p:cNvSpPr txBox="1"/>
          <p:nvPr/>
        </p:nvSpPr>
        <p:spPr>
          <a:xfrm>
            <a:off x="6560294" y="4799643"/>
            <a:ext cx="663679" cy="290876"/>
          </a:xfrm>
          <a:prstGeom prst="rect">
            <a:avLst/>
          </a:prstGeom>
        </p:spPr>
        <p:txBody>
          <a:bodyPr lIns="0" tIns="0" rIns="0" bIns="0" rtlCol="0" anchor="t">
            <a:spAutoFit/>
          </a:bodyPr>
          <a:lstStyle/>
          <a:p>
            <a:pPr algn="ctr">
              <a:lnSpc>
                <a:spcPts val="2411"/>
              </a:lnSpc>
              <a:spcBef>
                <a:spcPct val="0"/>
              </a:spcBef>
            </a:pPr>
            <a:r>
              <a:rPr lang="en-US" sz="1722" b="1">
                <a:solidFill>
                  <a:srgbClr val="000000"/>
                </a:solidFill>
                <a:latin typeface="Open Sans Bold"/>
                <a:ea typeface="Open Sans Bold"/>
                <a:cs typeface="Open Sans Bold"/>
                <a:sym typeface="Open Sans Bold"/>
              </a:rPr>
              <a:t>Data</a:t>
            </a:r>
          </a:p>
        </p:txBody>
      </p:sp>
      <p:sp>
        <p:nvSpPr>
          <p:cNvPr id="34" name="TextBox 34"/>
          <p:cNvSpPr txBox="1"/>
          <p:nvPr/>
        </p:nvSpPr>
        <p:spPr>
          <a:xfrm>
            <a:off x="7779258" y="4836929"/>
            <a:ext cx="663679" cy="216303"/>
          </a:xfrm>
          <a:prstGeom prst="rect">
            <a:avLst/>
          </a:prstGeom>
        </p:spPr>
        <p:txBody>
          <a:bodyPr lIns="0" tIns="0" rIns="0" bIns="0" rtlCol="0" anchor="t">
            <a:spAutoFit/>
          </a:bodyPr>
          <a:lstStyle/>
          <a:p>
            <a:pPr algn="ctr">
              <a:lnSpc>
                <a:spcPts val="1794"/>
              </a:lnSpc>
              <a:spcBef>
                <a:spcPct val="0"/>
              </a:spcBef>
            </a:pPr>
            <a:r>
              <a:rPr lang="en-US" sz="1282" b="1">
                <a:solidFill>
                  <a:srgbClr val="000000"/>
                </a:solidFill>
                <a:latin typeface="Open Sans Bold"/>
                <a:ea typeface="Open Sans Bold"/>
                <a:cs typeface="Open Sans Bold"/>
                <a:sym typeface="Open Sans Bold"/>
              </a:rPr>
              <a:t>Pointer</a:t>
            </a:r>
          </a:p>
        </p:txBody>
      </p:sp>
      <p:graphicFrame>
        <p:nvGraphicFramePr>
          <p:cNvPr id="35" name="Table 35"/>
          <p:cNvGraphicFramePr>
            <a:graphicFrameLocks noGrp="1"/>
          </p:cNvGraphicFramePr>
          <p:nvPr/>
        </p:nvGraphicFramePr>
        <p:xfrm>
          <a:off x="8919187" y="5060480"/>
          <a:ext cx="1450643" cy="359136"/>
        </p:xfrm>
        <a:graphic>
          <a:graphicData uri="http://schemas.openxmlformats.org/drawingml/2006/table">
            <a:tbl>
              <a:tblPr/>
              <a:tblGrid>
                <a:gridCol w="1065321">
                  <a:extLst>
                    <a:ext uri="{9D8B030D-6E8A-4147-A177-3AD203B41FA5}">
                      <a16:colId xmlns:a16="http://schemas.microsoft.com/office/drawing/2014/main" val="20000"/>
                    </a:ext>
                  </a:extLst>
                </a:gridCol>
                <a:gridCol w="385322">
                  <a:extLst>
                    <a:ext uri="{9D8B030D-6E8A-4147-A177-3AD203B41FA5}">
                      <a16:colId xmlns:a16="http://schemas.microsoft.com/office/drawing/2014/main" val="20001"/>
                    </a:ext>
                  </a:extLst>
                </a:gridCol>
              </a:tblGrid>
              <a:tr h="359136">
                <a:tc>
                  <a:txBody>
                    <a:bodyPr/>
                    <a:lstStyle/>
                    <a:p>
                      <a:pPr algn="ctr">
                        <a:lnSpc>
                          <a:spcPts val="1250"/>
                        </a:lnSpc>
                        <a:defRPr/>
                      </a:pPr>
                      <a:endParaRPr lang="en-US" sz="1100"/>
                    </a:p>
                  </a:txBody>
                  <a:tcPr marL="113353" marR="113353" marT="113353" marB="11335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250"/>
                        </a:lnSpc>
                        <a:defRPr/>
                      </a:pPr>
                      <a:endParaRPr lang="en-US" sz="1100"/>
                    </a:p>
                  </a:txBody>
                  <a:tcPr marL="113353" marR="113353" marT="113353" marB="11335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6" name="AutoShape 36"/>
          <p:cNvSpPr/>
          <p:nvPr/>
        </p:nvSpPr>
        <p:spPr>
          <a:xfrm>
            <a:off x="8103319" y="5379719"/>
            <a:ext cx="945292"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37" name="TextBox 37"/>
          <p:cNvSpPr txBox="1"/>
          <p:nvPr/>
        </p:nvSpPr>
        <p:spPr>
          <a:xfrm>
            <a:off x="9474472" y="4782182"/>
            <a:ext cx="663679" cy="290876"/>
          </a:xfrm>
          <a:prstGeom prst="rect">
            <a:avLst/>
          </a:prstGeom>
        </p:spPr>
        <p:txBody>
          <a:bodyPr lIns="0" tIns="0" rIns="0" bIns="0" rtlCol="0" anchor="t">
            <a:spAutoFit/>
          </a:bodyPr>
          <a:lstStyle/>
          <a:p>
            <a:pPr algn="ctr">
              <a:lnSpc>
                <a:spcPts val="2411"/>
              </a:lnSpc>
              <a:spcBef>
                <a:spcPct val="0"/>
              </a:spcBef>
            </a:pPr>
            <a:r>
              <a:rPr lang="en-US" sz="1722" b="1">
                <a:solidFill>
                  <a:srgbClr val="000000"/>
                </a:solidFill>
                <a:latin typeface="Open Sans Bold"/>
                <a:ea typeface="Open Sans Bold"/>
                <a:cs typeface="Open Sans Bold"/>
                <a:sym typeface="Open Sans Bold"/>
              </a:rPr>
              <a:t>Data</a:t>
            </a:r>
          </a:p>
        </p:txBody>
      </p:sp>
      <p:sp>
        <p:nvSpPr>
          <p:cNvPr id="38" name="TextBox 38"/>
          <p:cNvSpPr txBox="1"/>
          <p:nvPr/>
        </p:nvSpPr>
        <p:spPr>
          <a:xfrm>
            <a:off x="10693436" y="4819469"/>
            <a:ext cx="663679" cy="216303"/>
          </a:xfrm>
          <a:prstGeom prst="rect">
            <a:avLst/>
          </a:prstGeom>
        </p:spPr>
        <p:txBody>
          <a:bodyPr lIns="0" tIns="0" rIns="0" bIns="0" rtlCol="0" anchor="t">
            <a:spAutoFit/>
          </a:bodyPr>
          <a:lstStyle/>
          <a:p>
            <a:pPr algn="ctr">
              <a:lnSpc>
                <a:spcPts val="1794"/>
              </a:lnSpc>
              <a:spcBef>
                <a:spcPct val="0"/>
              </a:spcBef>
            </a:pPr>
            <a:r>
              <a:rPr lang="en-US" sz="1282" b="1">
                <a:solidFill>
                  <a:srgbClr val="000000"/>
                </a:solidFill>
                <a:latin typeface="Open Sans Bold"/>
                <a:ea typeface="Open Sans Bold"/>
                <a:cs typeface="Open Sans Bold"/>
                <a:sym typeface="Open Sans Bold"/>
              </a:rPr>
              <a:t>Pointer</a:t>
            </a:r>
          </a:p>
        </p:txBody>
      </p:sp>
      <p:graphicFrame>
        <p:nvGraphicFramePr>
          <p:cNvPr id="39" name="Table 39"/>
          <p:cNvGraphicFramePr>
            <a:graphicFrameLocks noGrp="1"/>
          </p:cNvGraphicFramePr>
          <p:nvPr/>
        </p:nvGraphicFramePr>
        <p:xfrm>
          <a:off x="11829171" y="5060480"/>
          <a:ext cx="1450643" cy="359136"/>
        </p:xfrm>
        <a:graphic>
          <a:graphicData uri="http://schemas.openxmlformats.org/drawingml/2006/table">
            <a:tbl>
              <a:tblPr/>
              <a:tblGrid>
                <a:gridCol w="1065321">
                  <a:extLst>
                    <a:ext uri="{9D8B030D-6E8A-4147-A177-3AD203B41FA5}">
                      <a16:colId xmlns:a16="http://schemas.microsoft.com/office/drawing/2014/main" val="20000"/>
                    </a:ext>
                  </a:extLst>
                </a:gridCol>
                <a:gridCol w="385322">
                  <a:extLst>
                    <a:ext uri="{9D8B030D-6E8A-4147-A177-3AD203B41FA5}">
                      <a16:colId xmlns:a16="http://schemas.microsoft.com/office/drawing/2014/main" val="20001"/>
                    </a:ext>
                  </a:extLst>
                </a:gridCol>
              </a:tblGrid>
              <a:tr h="359136">
                <a:tc>
                  <a:txBody>
                    <a:bodyPr/>
                    <a:lstStyle/>
                    <a:p>
                      <a:pPr algn="ctr">
                        <a:lnSpc>
                          <a:spcPts val="1250"/>
                        </a:lnSpc>
                        <a:defRPr/>
                      </a:pPr>
                      <a:endParaRPr lang="en-US" sz="1100"/>
                    </a:p>
                  </a:txBody>
                  <a:tcPr marL="113353" marR="113353" marT="113353" marB="11335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250"/>
                        </a:lnSpc>
                        <a:defRPr/>
                      </a:pPr>
                      <a:endParaRPr lang="en-US" sz="1100"/>
                    </a:p>
                  </a:txBody>
                  <a:tcPr marL="113353" marR="113353" marT="113353" marB="11335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40" name="AutoShape 40"/>
          <p:cNvSpPr/>
          <p:nvPr/>
        </p:nvSpPr>
        <p:spPr>
          <a:xfrm>
            <a:off x="11017497" y="5362259"/>
            <a:ext cx="945292"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41" name="AutoShape 41"/>
          <p:cNvSpPr/>
          <p:nvPr/>
        </p:nvSpPr>
        <p:spPr>
          <a:xfrm>
            <a:off x="13927481" y="5362259"/>
            <a:ext cx="945292" cy="0"/>
          </a:xfrm>
          <a:prstGeom prst="line">
            <a:avLst/>
          </a:prstGeom>
          <a:ln w="28575" cap="flat">
            <a:solidFill>
              <a:srgbClr val="000000"/>
            </a:solidFill>
            <a:prstDash val="solid"/>
            <a:headEnd type="none" w="sm" len="sm"/>
            <a:tailEnd type="arrow" w="med" len="sm"/>
          </a:ln>
        </p:spPr>
        <p:txBody>
          <a:bodyPr/>
          <a:lstStyle/>
          <a:p>
            <a:endParaRPr lang="en-PH"/>
          </a:p>
        </p:txBody>
      </p:sp>
      <p:sp>
        <p:nvSpPr>
          <p:cNvPr id="42" name="TextBox 42"/>
          <p:cNvSpPr txBox="1"/>
          <p:nvPr/>
        </p:nvSpPr>
        <p:spPr>
          <a:xfrm>
            <a:off x="12384456" y="4782182"/>
            <a:ext cx="663679" cy="290876"/>
          </a:xfrm>
          <a:prstGeom prst="rect">
            <a:avLst/>
          </a:prstGeom>
        </p:spPr>
        <p:txBody>
          <a:bodyPr lIns="0" tIns="0" rIns="0" bIns="0" rtlCol="0" anchor="t">
            <a:spAutoFit/>
          </a:bodyPr>
          <a:lstStyle/>
          <a:p>
            <a:pPr algn="ctr">
              <a:lnSpc>
                <a:spcPts val="2411"/>
              </a:lnSpc>
              <a:spcBef>
                <a:spcPct val="0"/>
              </a:spcBef>
            </a:pPr>
            <a:r>
              <a:rPr lang="en-US" sz="1722" b="1">
                <a:solidFill>
                  <a:srgbClr val="000000"/>
                </a:solidFill>
                <a:latin typeface="Open Sans Bold"/>
                <a:ea typeface="Open Sans Bold"/>
                <a:cs typeface="Open Sans Bold"/>
                <a:sym typeface="Open Sans Bold"/>
              </a:rPr>
              <a:t>Data</a:t>
            </a:r>
          </a:p>
        </p:txBody>
      </p:sp>
      <p:sp>
        <p:nvSpPr>
          <p:cNvPr id="43" name="TextBox 43"/>
          <p:cNvSpPr txBox="1"/>
          <p:nvPr/>
        </p:nvSpPr>
        <p:spPr>
          <a:xfrm>
            <a:off x="13603420" y="4819469"/>
            <a:ext cx="663679" cy="216303"/>
          </a:xfrm>
          <a:prstGeom prst="rect">
            <a:avLst/>
          </a:prstGeom>
        </p:spPr>
        <p:txBody>
          <a:bodyPr lIns="0" tIns="0" rIns="0" bIns="0" rtlCol="0" anchor="t">
            <a:spAutoFit/>
          </a:bodyPr>
          <a:lstStyle/>
          <a:p>
            <a:pPr algn="ctr">
              <a:lnSpc>
                <a:spcPts val="1794"/>
              </a:lnSpc>
              <a:spcBef>
                <a:spcPct val="0"/>
              </a:spcBef>
            </a:pPr>
            <a:r>
              <a:rPr lang="en-US" sz="1282" b="1">
                <a:solidFill>
                  <a:srgbClr val="000000"/>
                </a:solidFill>
                <a:latin typeface="Open Sans Bold"/>
                <a:ea typeface="Open Sans Bold"/>
                <a:cs typeface="Open Sans Bold"/>
                <a:sym typeface="Open Sans Bold"/>
              </a:rPr>
              <a:t>Pointer</a:t>
            </a:r>
          </a:p>
        </p:txBody>
      </p:sp>
      <p:sp>
        <p:nvSpPr>
          <p:cNvPr id="44" name="TextBox 44"/>
          <p:cNvSpPr txBox="1"/>
          <p:nvPr/>
        </p:nvSpPr>
        <p:spPr>
          <a:xfrm>
            <a:off x="15241484" y="4761456"/>
            <a:ext cx="663679" cy="290876"/>
          </a:xfrm>
          <a:prstGeom prst="rect">
            <a:avLst/>
          </a:prstGeom>
        </p:spPr>
        <p:txBody>
          <a:bodyPr lIns="0" tIns="0" rIns="0" bIns="0" rtlCol="0" anchor="t">
            <a:spAutoFit/>
          </a:bodyPr>
          <a:lstStyle/>
          <a:p>
            <a:pPr algn="ctr">
              <a:lnSpc>
                <a:spcPts val="2411"/>
              </a:lnSpc>
              <a:spcBef>
                <a:spcPct val="0"/>
              </a:spcBef>
            </a:pPr>
            <a:r>
              <a:rPr lang="en-US" sz="1722" b="1">
                <a:solidFill>
                  <a:srgbClr val="000000"/>
                </a:solidFill>
                <a:latin typeface="Open Sans Bold"/>
                <a:ea typeface="Open Sans Bold"/>
                <a:cs typeface="Open Sans Bold"/>
                <a:sym typeface="Open Sans Bold"/>
              </a:rPr>
              <a:t>Data</a:t>
            </a:r>
          </a:p>
        </p:txBody>
      </p:sp>
      <p:sp>
        <p:nvSpPr>
          <p:cNvPr id="45" name="TextBox 45"/>
          <p:cNvSpPr txBox="1"/>
          <p:nvPr/>
        </p:nvSpPr>
        <p:spPr>
          <a:xfrm>
            <a:off x="16460449" y="4798742"/>
            <a:ext cx="663679" cy="216303"/>
          </a:xfrm>
          <a:prstGeom prst="rect">
            <a:avLst/>
          </a:prstGeom>
        </p:spPr>
        <p:txBody>
          <a:bodyPr lIns="0" tIns="0" rIns="0" bIns="0" rtlCol="0" anchor="t">
            <a:spAutoFit/>
          </a:bodyPr>
          <a:lstStyle/>
          <a:p>
            <a:pPr algn="ctr">
              <a:lnSpc>
                <a:spcPts val="1794"/>
              </a:lnSpc>
              <a:spcBef>
                <a:spcPct val="0"/>
              </a:spcBef>
            </a:pPr>
            <a:r>
              <a:rPr lang="en-US" sz="1282" b="1">
                <a:solidFill>
                  <a:srgbClr val="000000"/>
                </a:solidFill>
                <a:latin typeface="Open Sans Bold"/>
                <a:ea typeface="Open Sans Bold"/>
                <a:cs typeface="Open Sans Bold"/>
                <a:sym typeface="Open Sans Bold"/>
              </a:rPr>
              <a:t>Pointer</a:t>
            </a:r>
          </a:p>
        </p:txBody>
      </p:sp>
      <p:grpSp>
        <p:nvGrpSpPr>
          <p:cNvPr id="46" name="Group 46"/>
          <p:cNvGrpSpPr/>
          <p:nvPr/>
        </p:nvGrpSpPr>
        <p:grpSpPr>
          <a:xfrm>
            <a:off x="6615494" y="4208113"/>
            <a:ext cx="1163764" cy="386790"/>
            <a:chOff x="0" y="0"/>
            <a:chExt cx="464201" cy="154282"/>
          </a:xfrm>
        </p:grpSpPr>
        <p:sp>
          <p:nvSpPr>
            <p:cNvPr id="47" name="Freeform 47"/>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8" name="TextBox 48"/>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9" name="TextBox 49"/>
          <p:cNvSpPr txBox="1"/>
          <p:nvPr/>
        </p:nvSpPr>
        <p:spPr>
          <a:xfrm>
            <a:off x="6849679" y="4227742"/>
            <a:ext cx="663679" cy="290876"/>
          </a:xfrm>
          <a:prstGeom prst="rect">
            <a:avLst/>
          </a:prstGeom>
        </p:spPr>
        <p:txBody>
          <a:bodyPr lIns="0" tIns="0" rIns="0" bIns="0" rtlCol="0" anchor="t">
            <a:spAutoFit/>
          </a:bodyPr>
          <a:lstStyle/>
          <a:p>
            <a:pPr algn="ctr">
              <a:lnSpc>
                <a:spcPts val="2411"/>
              </a:lnSpc>
              <a:spcBef>
                <a:spcPct val="0"/>
              </a:spcBef>
            </a:pPr>
            <a:r>
              <a:rPr lang="en-US" sz="1722" b="1">
                <a:solidFill>
                  <a:srgbClr val="000000"/>
                </a:solidFill>
                <a:latin typeface="Open Sans Bold"/>
                <a:ea typeface="Open Sans Bold"/>
                <a:cs typeface="Open Sans Bold"/>
                <a:sym typeface="Open Sans Bold"/>
              </a:rPr>
              <a:t>Node</a:t>
            </a:r>
          </a:p>
        </p:txBody>
      </p:sp>
      <p:grpSp>
        <p:nvGrpSpPr>
          <p:cNvPr id="50" name="Group 50"/>
          <p:cNvGrpSpPr/>
          <p:nvPr/>
        </p:nvGrpSpPr>
        <p:grpSpPr>
          <a:xfrm>
            <a:off x="9474472" y="4231837"/>
            <a:ext cx="1163764" cy="386790"/>
            <a:chOff x="0" y="0"/>
            <a:chExt cx="464201" cy="154282"/>
          </a:xfrm>
        </p:grpSpPr>
        <p:sp>
          <p:nvSpPr>
            <p:cNvPr id="51" name="Freeform 51"/>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2" name="TextBox 52"/>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3" name="TextBox 53"/>
          <p:cNvSpPr txBox="1"/>
          <p:nvPr/>
        </p:nvSpPr>
        <p:spPr>
          <a:xfrm>
            <a:off x="9708657" y="4251466"/>
            <a:ext cx="663679" cy="290876"/>
          </a:xfrm>
          <a:prstGeom prst="rect">
            <a:avLst/>
          </a:prstGeom>
        </p:spPr>
        <p:txBody>
          <a:bodyPr lIns="0" tIns="0" rIns="0" bIns="0" rtlCol="0" anchor="t">
            <a:spAutoFit/>
          </a:bodyPr>
          <a:lstStyle/>
          <a:p>
            <a:pPr algn="ctr">
              <a:lnSpc>
                <a:spcPts val="2411"/>
              </a:lnSpc>
              <a:spcBef>
                <a:spcPct val="0"/>
              </a:spcBef>
            </a:pPr>
            <a:r>
              <a:rPr lang="en-US" sz="1722" b="1">
                <a:solidFill>
                  <a:srgbClr val="000000"/>
                </a:solidFill>
                <a:latin typeface="Open Sans Bold"/>
                <a:ea typeface="Open Sans Bold"/>
                <a:cs typeface="Open Sans Bold"/>
                <a:sym typeface="Open Sans Bold"/>
              </a:rPr>
              <a:t>Node</a:t>
            </a:r>
          </a:p>
        </p:txBody>
      </p:sp>
      <p:grpSp>
        <p:nvGrpSpPr>
          <p:cNvPr id="54" name="Group 54"/>
          <p:cNvGrpSpPr/>
          <p:nvPr/>
        </p:nvGrpSpPr>
        <p:grpSpPr>
          <a:xfrm>
            <a:off x="12552346" y="4217796"/>
            <a:ext cx="1163764" cy="386790"/>
            <a:chOff x="0" y="0"/>
            <a:chExt cx="464201" cy="154282"/>
          </a:xfrm>
        </p:grpSpPr>
        <p:sp>
          <p:nvSpPr>
            <p:cNvPr id="55" name="Freeform 55"/>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6" name="TextBox 56"/>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7" name="TextBox 57"/>
          <p:cNvSpPr txBox="1"/>
          <p:nvPr/>
        </p:nvSpPr>
        <p:spPr>
          <a:xfrm>
            <a:off x="12786532" y="4237425"/>
            <a:ext cx="663679" cy="290876"/>
          </a:xfrm>
          <a:prstGeom prst="rect">
            <a:avLst/>
          </a:prstGeom>
        </p:spPr>
        <p:txBody>
          <a:bodyPr lIns="0" tIns="0" rIns="0" bIns="0" rtlCol="0" anchor="t">
            <a:spAutoFit/>
          </a:bodyPr>
          <a:lstStyle/>
          <a:p>
            <a:pPr algn="ctr">
              <a:lnSpc>
                <a:spcPts val="2411"/>
              </a:lnSpc>
              <a:spcBef>
                <a:spcPct val="0"/>
              </a:spcBef>
            </a:pPr>
            <a:r>
              <a:rPr lang="en-US" sz="1722" b="1">
                <a:solidFill>
                  <a:srgbClr val="000000"/>
                </a:solidFill>
                <a:latin typeface="Open Sans Bold"/>
                <a:ea typeface="Open Sans Bold"/>
                <a:cs typeface="Open Sans Bold"/>
                <a:sym typeface="Open Sans Bold"/>
              </a:rPr>
              <a:t>Node</a:t>
            </a:r>
          </a:p>
        </p:txBody>
      </p:sp>
      <p:grpSp>
        <p:nvGrpSpPr>
          <p:cNvPr id="58" name="Group 58"/>
          <p:cNvGrpSpPr/>
          <p:nvPr/>
        </p:nvGrpSpPr>
        <p:grpSpPr>
          <a:xfrm>
            <a:off x="15329136" y="4217796"/>
            <a:ext cx="1163764" cy="386790"/>
            <a:chOff x="0" y="0"/>
            <a:chExt cx="464201" cy="154282"/>
          </a:xfrm>
        </p:grpSpPr>
        <p:sp>
          <p:nvSpPr>
            <p:cNvPr id="59" name="Freeform 59"/>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60" name="TextBox 60"/>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61" name="TextBox 61"/>
          <p:cNvSpPr txBox="1"/>
          <p:nvPr/>
        </p:nvSpPr>
        <p:spPr>
          <a:xfrm>
            <a:off x="15563321" y="4237425"/>
            <a:ext cx="663679" cy="290876"/>
          </a:xfrm>
          <a:prstGeom prst="rect">
            <a:avLst/>
          </a:prstGeom>
        </p:spPr>
        <p:txBody>
          <a:bodyPr lIns="0" tIns="0" rIns="0" bIns="0" rtlCol="0" anchor="t">
            <a:spAutoFit/>
          </a:bodyPr>
          <a:lstStyle/>
          <a:p>
            <a:pPr algn="ctr">
              <a:lnSpc>
                <a:spcPts val="2411"/>
              </a:lnSpc>
              <a:spcBef>
                <a:spcPct val="0"/>
              </a:spcBef>
            </a:pPr>
            <a:r>
              <a:rPr lang="en-US" sz="1722" b="1">
                <a:solidFill>
                  <a:srgbClr val="000000"/>
                </a:solidFill>
                <a:latin typeface="Open Sans Bold"/>
                <a:ea typeface="Open Sans Bold"/>
                <a:cs typeface="Open Sans Bold"/>
                <a:sym typeface="Open Sans Bold"/>
              </a:rPr>
              <a:t>Node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58349" y="3836425"/>
            <a:ext cx="3029349" cy="2327442"/>
            <a:chOff x="0" y="0"/>
            <a:chExt cx="951477" cy="731018"/>
          </a:xfrm>
        </p:grpSpPr>
        <p:sp>
          <p:nvSpPr>
            <p:cNvPr id="7" name="Freeform 7"/>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8" name="TextBox 8"/>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987058" y="4349470"/>
            <a:ext cx="1771930" cy="1129904"/>
          </a:xfrm>
          <a:prstGeom prst="rect">
            <a:avLst/>
          </a:prstGeom>
        </p:spPr>
        <p:txBody>
          <a:bodyPr lIns="0" tIns="0" rIns="0" bIns="0" rtlCol="0" anchor="t">
            <a:spAutoFit/>
          </a:bodyPr>
          <a:lstStyle/>
          <a:p>
            <a:pPr algn="ctr">
              <a:lnSpc>
                <a:spcPts val="4528"/>
              </a:lnSpc>
            </a:pPr>
            <a:r>
              <a:rPr lang="en-US" sz="2515">
                <a:solidFill>
                  <a:srgbClr val="FFFFFF"/>
                </a:solidFill>
                <a:latin typeface="Poppins"/>
                <a:ea typeface="Poppins"/>
                <a:cs typeface="Poppins"/>
                <a:sym typeface="Poppins"/>
              </a:rPr>
              <a:t>Creating a linked list</a:t>
            </a:r>
          </a:p>
        </p:txBody>
      </p:sp>
      <p:grpSp>
        <p:nvGrpSpPr>
          <p:cNvPr id="10" name="Group 10"/>
          <p:cNvGrpSpPr/>
          <p:nvPr/>
        </p:nvGrpSpPr>
        <p:grpSpPr>
          <a:xfrm>
            <a:off x="3893366" y="3836425"/>
            <a:ext cx="3029349" cy="2327442"/>
            <a:chOff x="0" y="0"/>
            <a:chExt cx="951477" cy="731018"/>
          </a:xfrm>
        </p:grpSpPr>
        <p:sp>
          <p:nvSpPr>
            <p:cNvPr id="11" name="Freeform 11"/>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2" name="TextBox 12"/>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1121233" y="3836425"/>
            <a:ext cx="3029349" cy="2327442"/>
            <a:chOff x="0" y="0"/>
            <a:chExt cx="951477" cy="731018"/>
          </a:xfrm>
        </p:grpSpPr>
        <p:sp>
          <p:nvSpPr>
            <p:cNvPr id="14" name="Freeform 14"/>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5" name="TextBox 15"/>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1409354" y="3774398"/>
            <a:ext cx="2453108" cy="2280048"/>
          </a:xfrm>
          <a:prstGeom prst="rect">
            <a:avLst/>
          </a:prstGeom>
        </p:spPr>
        <p:txBody>
          <a:bodyPr lIns="0" tIns="0" rIns="0" bIns="0" rtlCol="0" anchor="t">
            <a:spAutoFit/>
          </a:bodyPr>
          <a:lstStyle/>
          <a:p>
            <a:pPr algn="ctr">
              <a:lnSpc>
                <a:spcPts val="4528"/>
              </a:lnSpc>
            </a:pPr>
            <a:r>
              <a:rPr lang="en-US" sz="2515">
                <a:solidFill>
                  <a:srgbClr val="FFFFFF"/>
                </a:solidFill>
                <a:latin typeface="Poppins"/>
                <a:ea typeface="Poppins"/>
                <a:cs typeface="Poppins"/>
                <a:sym typeface="Poppins"/>
              </a:rPr>
              <a:t>Delete a node from an ordered linked list</a:t>
            </a:r>
          </a:p>
        </p:txBody>
      </p:sp>
      <p:grpSp>
        <p:nvGrpSpPr>
          <p:cNvPr id="17" name="Group 17"/>
          <p:cNvGrpSpPr/>
          <p:nvPr/>
        </p:nvGrpSpPr>
        <p:grpSpPr>
          <a:xfrm>
            <a:off x="14653770" y="3836425"/>
            <a:ext cx="3029349" cy="2327442"/>
            <a:chOff x="0" y="0"/>
            <a:chExt cx="951477" cy="731018"/>
          </a:xfrm>
        </p:grpSpPr>
        <p:sp>
          <p:nvSpPr>
            <p:cNvPr id="18" name="Freeform 18"/>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9" name="TextBox 19"/>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14941306" y="3774398"/>
            <a:ext cx="2400640" cy="2280048"/>
          </a:xfrm>
          <a:prstGeom prst="rect">
            <a:avLst/>
          </a:prstGeom>
        </p:spPr>
        <p:txBody>
          <a:bodyPr lIns="0" tIns="0" rIns="0" bIns="0" rtlCol="0" anchor="t">
            <a:spAutoFit/>
          </a:bodyPr>
          <a:lstStyle/>
          <a:p>
            <a:pPr algn="ctr">
              <a:lnSpc>
                <a:spcPts val="4528"/>
              </a:lnSpc>
            </a:pPr>
            <a:r>
              <a:rPr lang="en-US" sz="2515">
                <a:solidFill>
                  <a:srgbClr val="FFFFFF"/>
                </a:solidFill>
                <a:latin typeface="Poppins"/>
                <a:ea typeface="Poppins"/>
                <a:cs typeface="Poppins"/>
                <a:sym typeface="Poppins"/>
              </a:rPr>
              <a:t>Access all nodes stored in the linked list</a:t>
            </a:r>
          </a:p>
        </p:txBody>
      </p:sp>
      <p:sp>
        <p:nvSpPr>
          <p:cNvPr id="21" name="TextBox 21"/>
          <p:cNvSpPr txBox="1"/>
          <p:nvPr/>
        </p:nvSpPr>
        <p:spPr>
          <a:xfrm>
            <a:off x="4073395" y="3774398"/>
            <a:ext cx="2666810" cy="2280048"/>
          </a:xfrm>
          <a:prstGeom prst="rect">
            <a:avLst/>
          </a:prstGeom>
        </p:spPr>
        <p:txBody>
          <a:bodyPr lIns="0" tIns="0" rIns="0" bIns="0" rtlCol="0" anchor="t">
            <a:spAutoFit/>
          </a:bodyPr>
          <a:lstStyle/>
          <a:p>
            <a:pPr algn="ctr">
              <a:lnSpc>
                <a:spcPts val="4528"/>
              </a:lnSpc>
            </a:pPr>
            <a:r>
              <a:rPr lang="en-US" sz="2515">
                <a:solidFill>
                  <a:srgbClr val="FFFFFF"/>
                </a:solidFill>
                <a:latin typeface="Poppins"/>
                <a:ea typeface="Poppins"/>
                <a:cs typeface="Poppins"/>
                <a:sym typeface="Poppins"/>
              </a:rPr>
              <a:t>Insert a new node into an ordered linked list</a:t>
            </a:r>
          </a:p>
        </p:txBody>
      </p:sp>
      <p:grpSp>
        <p:nvGrpSpPr>
          <p:cNvPr id="22" name="Group 22"/>
          <p:cNvGrpSpPr/>
          <p:nvPr/>
        </p:nvGrpSpPr>
        <p:grpSpPr>
          <a:xfrm>
            <a:off x="7498234" y="3836425"/>
            <a:ext cx="3029349" cy="2327442"/>
            <a:chOff x="0" y="0"/>
            <a:chExt cx="951477" cy="731018"/>
          </a:xfrm>
        </p:grpSpPr>
        <p:sp>
          <p:nvSpPr>
            <p:cNvPr id="23" name="Freeform 23"/>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24" name="TextBox 24"/>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7786354" y="3774398"/>
            <a:ext cx="2453108" cy="2280048"/>
          </a:xfrm>
          <a:prstGeom prst="rect">
            <a:avLst/>
          </a:prstGeom>
        </p:spPr>
        <p:txBody>
          <a:bodyPr lIns="0" tIns="0" rIns="0" bIns="0" rtlCol="0" anchor="t">
            <a:spAutoFit/>
          </a:bodyPr>
          <a:lstStyle/>
          <a:p>
            <a:pPr algn="ctr">
              <a:lnSpc>
                <a:spcPts val="4528"/>
              </a:lnSpc>
            </a:pPr>
            <a:r>
              <a:rPr lang="en-US" sz="2515">
                <a:solidFill>
                  <a:srgbClr val="FFFFFF"/>
                </a:solidFill>
                <a:latin typeface="Poppins"/>
                <a:ea typeface="Poppins"/>
                <a:cs typeface="Poppins"/>
                <a:sym typeface="Poppins"/>
              </a:rPr>
              <a:t>Find an element in an ordered linked list</a:t>
            </a:r>
          </a:p>
        </p:txBody>
      </p:sp>
      <p:sp>
        <p:nvSpPr>
          <p:cNvPr id="26" name="TextBox 26"/>
          <p:cNvSpPr txBox="1"/>
          <p:nvPr/>
        </p:nvSpPr>
        <p:spPr>
          <a:xfrm>
            <a:off x="246002" y="122017"/>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58349" y="3836425"/>
            <a:ext cx="3029349" cy="2327442"/>
            <a:chOff x="0" y="0"/>
            <a:chExt cx="951477" cy="731018"/>
          </a:xfrm>
        </p:grpSpPr>
        <p:sp>
          <p:nvSpPr>
            <p:cNvPr id="7" name="Freeform 7"/>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8" name="TextBox 8"/>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987058" y="4349470"/>
            <a:ext cx="1771930" cy="1129904"/>
          </a:xfrm>
          <a:prstGeom prst="rect">
            <a:avLst/>
          </a:prstGeom>
        </p:spPr>
        <p:txBody>
          <a:bodyPr lIns="0" tIns="0" rIns="0" bIns="0" rtlCol="0" anchor="t">
            <a:spAutoFit/>
          </a:bodyPr>
          <a:lstStyle/>
          <a:p>
            <a:pPr algn="ctr">
              <a:lnSpc>
                <a:spcPts val="4528"/>
              </a:lnSpc>
            </a:pPr>
            <a:r>
              <a:rPr lang="en-US" sz="2515">
                <a:solidFill>
                  <a:srgbClr val="FFFFFF"/>
                </a:solidFill>
                <a:latin typeface="Poppins"/>
                <a:ea typeface="Poppins"/>
                <a:cs typeface="Poppins"/>
                <a:sym typeface="Poppins"/>
              </a:rPr>
              <a:t>Creating a linked list</a:t>
            </a:r>
          </a:p>
        </p:txBody>
      </p:sp>
      <p:grpSp>
        <p:nvGrpSpPr>
          <p:cNvPr id="10" name="Group 10"/>
          <p:cNvGrpSpPr/>
          <p:nvPr/>
        </p:nvGrpSpPr>
        <p:grpSpPr>
          <a:xfrm>
            <a:off x="3893366" y="3836425"/>
            <a:ext cx="3029349" cy="2327442"/>
            <a:chOff x="0" y="0"/>
            <a:chExt cx="951477" cy="731018"/>
          </a:xfrm>
        </p:grpSpPr>
        <p:sp>
          <p:nvSpPr>
            <p:cNvPr id="11" name="Freeform 11"/>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2" name="TextBox 12"/>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1121233" y="3836425"/>
            <a:ext cx="3029349" cy="2327442"/>
            <a:chOff x="0" y="0"/>
            <a:chExt cx="951477" cy="731018"/>
          </a:xfrm>
        </p:grpSpPr>
        <p:sp>
          <p:nvSpPr>
            <p:cNvPr id="14" name="Freeform 14"/>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5" name="TextBox 15"/>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1409354" y="3774398"/>
            <a:ext cx="2453108"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Delete a node from an ordered linked list</a:t>
            </a:r>
          </a:p>
        </p:txBody>
      </p:sp>
      <p:grpSp>
        <p:nvGrpSpPr>
          <p:cNvPr id="17" name="Group 17"/>
          <p:cNvGrpSpPr/>
          <p:nvPr/>
        </p:nvGrpSpPr>
        <p:grpSpPr>
          <a:xfrm>
            <a:off x="14653770" y="3836425"/>
            <a:ext cx="3029349" cy="2327442"/>
            <a:chOff x="0" y="0"/>
            <a:chExt cx="951477" cy="731018"/>
          </a:xfrm>
        </p:grpSpPr>
        <p:sp>
          <p:nvSpPr>
            <p:cNvPr id="18" name="Freeform 18"/>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9" name="TextBox 19"/>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14941306" y="3774398"/>
            <a:ext cx="2400640"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Access all nodes stored in the linked list</a:t>
            </a:r>
          </a:p>
        </p:txBody>
      </p:sp>
      <p:sp>
        <p:nvSpPr>
          <p:cNvPr id="21" name="TextBox 21"/>
          <p:cNvSpPr txBox="1"/>
          <p:nvPr/>
        </p:nvSpPr>
        <p:spPr>
          <a:xfrm>
            <a:off x="4073395" y="3774398"/>
            <a:ext cx="2666810"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Insert a new node into an ordered linked list</a:t>
            </a:r>
          </a:p>
        </p:txBody>
      </p:sp>
      <p:grpSp>
        <p:nvGrpSpPr>
          <p:cNvPr id="22" name="Group 22"/>
          <p:cNvGrpSpPr/>
          <p:nvPr/>
        </p:nvGrpSpPr>
        <p:grpSpPr>
          <a:xfrm>
            <a:off x="7498234" y="3836425"/>
            <a:ext cx="3029349" cy="2327442"/>
            <a:chOff x="0" y="0"/>
            <a:chExt cx="951477" cy="731018"/>
          </a:xfrm>
        </p:grpSpPr>
        <p:sp>
          <p:nvSpPr>
            <p:cNvPr id="23" name="Freeform 23"/>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24" name="TextBox 24"/>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7786354" y="3774398"/>
            <a:ext cx="2453108"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Find an element in an ordered linked list</a:t>
            </a:r>
          </a:p>
        </p:txBody>
      </p:sp>
      <p:sp>
        <p:nvSpPr>
          <p:cNvPr id="26" name="TextBox 26"/>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489638" y="2476528"/>
            <a:ext cx="8336492" cy="5199199"/>
            <a:chOff x="0" y="0"/>
            <a:chExt cx="2195619" cy="1369336"/>
          </a:xfrm>
        </p:grpSpPr>
        <p:sp>
          <p:nvSpPr>
            <p:cNvPr id="7" name="Freeform 7"/>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8" name="TextBox 8"/>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9963438" y="9525000"/>
            <a:ext cx="7722891" cy="694165"/>
            <a:chOff x="0" y="0"/>
            <a:chExt cx="1912982" cy="171947"/>
          </a:xfrm>
        </p:grpSpPr>
        <p:sp>
          <p:nvSpPr>
            <p:cNvPr id="10" name="Freeform 1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1" name="TextBox 1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
        <p:nvSpPr>
          <p:cNvPr id="17" name="TextBox 17"/>
          <p:cNvSpPr txBox="1"/>
          <p:nvPr/>
        </p:nvSpPr>
        <p:spPr>
          <a:xfrm>
            <a:off x="9676750" y="2596599"/>
            <a:ext cx="8064801" cy="492095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a:solidFill>
                  <a:srgbClr val="000000"/>
                </a:solidFill>
                <a:latin typeface="Code Pro"/>
                <a:ea typeface="Code Pro"/>
                <a:cs typeface="Code Pro"/>
                <a:sym typeface="Code Pro"/>
              </a:rPr>
              <a:t>head = Node()</a:t>
            </a:r>
          </a:p>
          <a:p>
            <a:pPr algn="l">
              <a:lnSpc>
                <a:spcPts val="2816"/>
              </a:lnSpc>
            </a:pPr>
            <a:r>
              <a:rPr lang="en-US" sz="2011">
                <a:solidFill>
                  <a:srgbClr val="000000"/>
                </a:solidFill>
                <a:latin typeface="Code Pro"/>
                <a:ea typeface="Code Pro"/>
                <a:cs typeface="Code Pro"/>
                <a:sym typeface="Code Pro"/>
              </a:rPr>
              <a:t>current_node = head</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for i in range(4):</a:t>
            </a:r>
          </a:p>
          <a:p>
            <a:pPr algn="l">
              <a:lnSpc>
                <a:spcPts val="2816"/>
              </a:lnSpc>
            </a:pPr>
            <a:r>
              <a:rPr lang="en-US" sz="2011">
                <a:solidFill>
                  <a:srgbClr val="000000"/>
                </a:solidFill>
                <a:latin typeface="Code Pro"/>
                <a:ea typeface="Code Pro"/>
                <a:cs typeface="Code Pro"/>
                <a:sym typeface="Code Pro"/>
              </a:rPr>
              <a:t>    new_node = Node()</a:t>
            </a:r>
          </a:p>
          <a:p>
            <a:pPr algn="l">
              <a:lnSpc>
                <a:spcPts val="2816"/>
              </a:lnSpc>
            </a:pPr>
            <a:r>
              <a:rPr lang="en-US" sz="2011">
                <a:solidFill>
                  <a:srgbClr val="000000"/>
                </a:solidFill>
                <a:latin typeface="Code Pro"/>
                <a:ea typeface="Code Pro"/>
                <a:cs typeface="Code Pro"/>
                <a:sym typeface="Code Pro"/>
              </a:rPr>
              <a:t>    current_node.data = i * 2</a:t>
            </a:r>
          </a:p>
          <a:p>
            <a:pPr algn="l">
              <a:lnSpc>
                <a:spcPts val="2816"/>
              </a:lnSpc>
            </a:pPr>
            <a:r>
              <a:rPr lang="en-US" sz="2011">
                <a:solidFill>
                  <a:srgbClr val="000000"/>
                </a:solidFill>
                <a:latin typeface="Code Pro"/>
                <a:ea typeface="Code Pro"/>
                <a:cs typeface="Code Pro"/>
                <a:sym typeface="Code Pro"/>
              </a:rPr>
              <a:t>    current_node.pointer = new_node</a:t>
            </a:r>
          </a:p>
          <a:p>
            <a:pPr algn="l">
              <a:lnSpc>
                <a:spcPts val="2816"/>
              </a:lnSpc>
            </a:pPr>
            <a:r>
              <a:rPr lang="en-US" sz="2011">
                <a:solidFill>
                  <a:srgbClr val="000000"/>
                </a:solidFill>
                <a:latin typeface="Code Pro"/>
                <a:ea typeface="Code Pro"/>
                <a:cs typeface="Code Pro"/>
                <a:sym typeface="Code Pro"/>
              </a:rPr>
              <a:t>    current_node = new_node</a:t>
            </a:r>
          </a:p>
        </p:txBody>
      </p:sp>
      <p:sp>
        <p:nvSpPr>
          <p:cNvPr id="18" name="TextBox 18"/>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19" name="TextBox 19"/>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246002"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757041"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8" name="TextBox 8"/>
          <p:cNvSpPr txBox="1"/>
          <p:nvPr/>
        </p:nvSpPr>
        <p:spPr>
          <a:xfrm>
            <a:off x="1878876"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grpSp>
        <p:nvGrpSpPr>
          <p:cNvPr id="9" name="Group 9"/>
          <p:cNvGrpSpPr/>
          <p:nvPr/>
        </p:nvGrpSpPr>
        <p:grpSpPr>
          <a:xfrm>
            <a:off x="9963438" y="9525000"/>
            <a:ext cx="7722891" cy="694165"/>
            <a:chOff x="0" y="0"/>
            <a:chExt cx="1912982" cy="171947"/>
          </a:xfrm>
        </p:grpSpPr>
        <p:sp>
          <p:nvSpPr>
            <p:cNvPr id="10" name="Freeform 1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1" name="TextBox 1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7" name="Group 17"/>
          <p:cNvGrpSpPr/>
          <p:nvPr/>
        </p:nvGrpSpPr>
        <p:grpSpPr>
          <a:xfrm>
            <a:off x="9489638" y="2476528"/>
            <a:ext cx="8336492" cy="5199199"/>
            <a:chOff x="0" y="0"/>
            <a:chExt cx="2195619" cy="1369336"/>
          </a:xfrm>
        </p:grpSpPr>
        <p:sp>
          <p:nvSpPr>
            <p:cNvPr id="18" name="Freeform 18"/>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19" name="TextBox 19"/>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643690"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21" name="TextBox 21"/>
          <p:cNvSpPr txBox="1"/>
          <p:nvPr/>
        </p:nvSpPr>
        <p:spPr>
          <a:xfrm>
            <a:off x="1935322" y="5157992"/>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22" name="TextBox 22"/>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23" name="TextBox 23"/>
          <p:cNvSpPr txBox="1"/>
          <p:nvPr/>
        </p:nvSpPr>
        <p:spPr>
          <a:xfrm>
            <a:off x="9676750" y="2596599"/>
            <a:ext cx="8064801" cy="492095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b="1">
                <a:solidFill>
                  <a:srgbClr val="642EC7"/>
                </a:solidFill>
                <a:latin typeface="Code Pro Bold"/>
                <a:ea typeface="Code Pro Bold"/>
                <a:cs typeface="Code Pro Bold"/>
                <a:sym typeface="Code Pro Bold"/>
              </a:rPr>
              <a:t>head = Node()</a:t>
            </a:r>
          </a:p>
          <a:p>
            <a:pPr algn="l">
              <a:lnSpc>
                <a:spcPts val="2816"/>
              </a:lnSpc>
            </a:pPr>
            <a:r>
              <a:rPr lang="en-US" sz="2011" b="1">
                <a:solidFill>
                  <a:srgbClr val="642EC7"/>
                </a:solidFill>
                <a:latin typeface="Code Pro Bold"/>
                <a:ea typeface="Code Pro Bold"/>
                <a:cs typeface="Code Pro Bold"/>
                <a:sym typeface="Code Pro Bold"/>
              </a:rPr>
              <a:t>current_node = head</a:t>
            </a:r>
          </a:p>
          <a:p>
            <a:pPr algn="l">
              <a:lnSpc>
                <a:spcPts val="2816"/>
              </a:lnSpc>
            </a:pPr>
            <a:endParaRPr lang="en-US" sz="2011" b="1">
              <a:solidFill>
                <a:srgbClr val="642EC7"/>
              </a:solidFill>
              <a:latin typeface="Code Pro Bold"/>
              <a:ea typeface="Code Pro Bold"/>
              <a:cs typeface="Code Pro Bold"/>
              <a:sym typeface="Code Pro Bold"/>
            </a:endParaRPr>
          </a:p>
          <a:p>
            <a:pPr algn="l">
              <a:lnSpc>
                <a:spcPts val="2816"/>
              </a:lnSpc>
            </a:pPr>
            <a:r>
              <a:rPr lang="en-US" sz="2011">
                <a:solidFill>
                  <a:srgbClr val="000000"/>
                </a:solidFill>
                <a:latin typeface="Code Pro"/>
                <a:ea typeface="Code Pro"/>
                <a:cs typeface="Code Pro"/>
                <a:sym typeface="Code Pro"/>
              </a:rPr>
              <a:t>for i in range(4):</a:t>
            </a:r>
          </a:p>
          <a:p>
            <a:pPr algn="l">
              <a:lnSpc>
                <a:spcPts val="2816"/>
              </a:lnSpc>
            </a:pPr>
            <a:r>
              <a:rPr lang="en-US" sz="2011">
                <a:solidFill>
                  <a:srgbClr val="000000"/>
                </a:solidFill>
                <a:latin typeface="Code Pro"/>
                <a:ea typeface="Code Pro"/>
                <a:cs typeface="Code Pro"/>
                <a:sym typeface="Code Pro"/>
              </a:rPr>
              <a:t>    new_node = Node()</a:t>
            </a:r>
          </a:p>
          <a:p>
            <a:pPr algn="l">
              <a:lnSpc>
                <a:spcPts val="2816"/>
              </a:lnSpc>
            </a:pPr>
            <a:r>
              <a:rPr lang="en-US" sz="2011">
                <a:solidFill>
                  <a:srgbClr val="000000"/>
                </a:solidFill>
                <a:latin typeface="Code Pro"/>
                <a:ea typeface="Code Pro"/>
                <a:cs typeface="Code Pro"/>
                <a:sym typeface="Code Pro"/>
              </a:rPr>
              <a:t>    current_node.data = i * 2</a:t>
            </a:r>
          </a:p>
          <a:p>
            <a:pPr algn="l">
              <a:lnSpc>
                <a:spcPts val="2816"/>
              </a:lnSpc>
            </a:pPr>
            <a:r>
              <a:rPr lang="en-US" sz="2011">
                <a:solidFill>
                  <a:srgbClr val="000000"/>
                </a:solidFill>
                <a:latin typeface="Code Pro"/>
                <a:ea typeface="Code Pro"/>
                <a:cs typeface="Code Pro"/>
                <a:sym typeface="Code Pro"/>
              </a:rPr>
              <a:t>    current_node.pointer = new_node</a:t>
            </a:r>
          </a:p>
          <a:p>
            <a:pPr algn="l">
              <a:lnSpc>
                <a:spcPts val="2816"/>
              </a:lnSpc>
            </a:pPr>
            <a:r>
              <a:rPr lang="en-US" sz="2011">
                <a:solidFill>
                  <a:srgbClr val="000000"/>
                </a:solidFill>
                <a:latin typeface="Code Pro"/>
                <a:ea typeface="Code Pro"/>
                <a:cs typeface="Code Pro"/>
                <a:sym typeface="Code Pro"/>
              </a:rPr>
              <a:t>    current_node = new_node</a:t>
            </a:r>
          </a:p>
        </p:txBody>
      </p:sp>
      <p:sp>
        <p:nvSpPr>
          <p:cNvPr id="24" name="TextBox 2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246002"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7" name="TextBox 7"/>
          <p:cNvSpPr txBox="1"/>
          <p:nvPr/>
        </p:nvSpPr>
        <p:spPr>
          <a:xfrm>
            <a:off x="757041"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8" name="TextBox 8"/>
          <p:cNvSpPr txBox="1"/>
          <p:nvPr/>
        </p:nvSpPr>
        <p:spPr>
          <a:xfrm>
            <a:off x="1878876"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grpSp>
        <p:nvGrpSpPr>
          <p:cNvPr id="9" name="Group 9"/>
          <p:cNvGrpSpPr/>
          <p:nvPr/>
        </p:nvGrpSpPr>
        <p:grpSpPr>
          <a:xfrm>
            <a:off x="9963438" y="9525000"/>
            <a:ext cx="7722891" cy="694165"/>
            <a:chOff x="0" y="0"/>
            <a:chExt cx="1912982" cy="171947"/>
          </a:xfrm>
        </p:grpSpPr>
        <p:sp>
          <p:nvSpPr>
            <p:cNvPr id="10" name="Freeform 10"/>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1" name="TextBox 11"/>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3" name="Group 13"/>
          <p:cNvGrpSpPr/>
          <p:nvPr/>
        </p:nvGrpSpPr>
        <p:grpSpPr>
          <a:xfrm>
            <a:off x="764470" y="9525000"/>
            <a:ext cx="7722891" cy="694165"/>
            <a:chOff x="0" y="0"/>
            <a:chExt cx="1912982" cy="171947"/>
          </a:xfrm>
        </p:grpSpPr>
        <p:sp>
          <p:nvSpPr>
            <p:cNvPr id="14" name="Freeform 14"/>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5" name="TextBox 15"/>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7" name="Group 17"/>
          <p:cNvGrpSpPr/>
          <p:nvPr/>
        </p:nvGrpSpPr>
        <p:grpSpPr>
          <a:xfrm>
            <a:off x="9489638" y="2476528"/>
            <a:ext cx="8336492" cy="5199199"/>
            <a:chOff x="0" y="0"/>
            <a:chExt cx="2195619" cy="1369336"/>
          </a:xfrm>
        </p:grpSpPr>
        <p:sp>
          <p:nvSpPr>
            <p:cNvPr id="18" name="Freeform 18"/>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19" name="TextBox 19"/>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643690"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21" name="TextBox 21"/>
          <p:cNvSpPr txBox="1"/>
          <p:nvPr/>
        </p:nvSpPr>
        <p:spPr>
          <a:xfrm>
            <a:off x="1935322" y="5157992"/>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22" name="Freeform 22"/>
          <p:cNvSpPr/>
          <p:nvPr/>
        </p:nvSpPr>
        <p:spPr>
          <a:xfrm rot="5400000">
            <a:off x="1134178" y="3915099"/>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3" name="TextBox 23"/>
          <p:cNvSpPr txBox="1"/>
          <p:nvPr/>
        </p:nvSpPr>
        <p:spPr>
          <a:xfrm>
            <a:off x="534748" y="3367805"/>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current_node</a:t>
            </a:r>
          </a:p>
        </p:txBody>
      </p:sp>
      <p:sp>
        <p:nvSpPr>
          <p:cNvPr id="24" name="TextBox 24"/>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25" name="TextBox 25"/>
          <p:cNvSpPr txBox="1"/>
          <p:nvPr/>
        </p:nvSpPr>
        <p:spPr>
          <a:xfrm>
            <a:off x="9676750" y="2596599"/>
            <a:ext cx="8064801" cy="492095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b="1">
                <a:solidFill>
                  <a:srgbClr val="642EC7"/>
                </a:solidFill>
                <a:latin typeface="Code Pro Bold"/>
                <a:ea typeface="Code Pro Bold"/>
                <a:cs typeface="Code Pro Bold"/>
                <a:sym typeface="Code Pro Bold"/>
              </a:rPr>
              <a:t>head = Node()</a:t>
            </a:r>
          </a:p>
          <a:p>
            <a:pPr algn="l">
              <a:lnSpc>
                <a:spcPts val="2816"/>
              </a:lnSpc>
            </a:pPr>
            <a:r>
              <a:rPr lang="en-US" sz="2011" b="1">
                <a:solidFill>
                  <a:srgbClr val="642EC7"/>
                </a:solidFill>
                <a:latin typeface="Code Pro Bold"/>
                <a:ea typeface="Code Pro Bold"/>
                <a:cs typeface="Code Pro Bold"/>
                <a:sym typeface="Code Pro Bold"/>
              </a:rPr>
              <a:t>current_node = head</a:t>
            </a:r>
          </a:p>
          <a:p>
            <a:pPr algn="l">
              <a:lnSpc>
                <a:spcPts val="2816"/>
              </a:lnSpc>
            </a:pPr>
            <a:endParaRPr lang="en-US" sz="2011" b="1">
              <a:solidFill>
                <a:srgbClr val="642EC7"/>
              </a:solidFill>
              <a:latin typeface="Code Pro Bold"/>
              <a:ea typeface="Code Pro Bold"/>
              <a:cs typeface="Code Pro Bold"/>
              <a:sym typeface="Code Pro Bold"/>
            </a:endParaRPr>
          </a:p>
          <a:p>
            <a:pPr algn="l">
              <a:lnSpc>
                <a:spcPts val="2816"/>
              </a:lnSpc>
            </a:pPr>
            <a:r>
              <a:rPr lang="en-US" sz="2011">
                <a:solidFill>
                  <a:srgbClr val="000000"/>
                </a:solidFill>
                <a:latin typeface="Code Pro"/>
                <a:ea typeface="Code Pro"/>
                <a:cs typeface="Code Pro"/>
                <a:sym typeface="Code Pro"/>
              </a:rPr>
              <a:t>for i in range(4):</a:t>
            </a:r>
          </a:p>
          <a:p>
            <a:pPr algn="l">
              <a:lnSpc>
                <a:spcPts val="2816"/>
              </a:lnSpc>
            </a:pPr>
            <a:r>
              <a:rPr lang="en-US" sz="2011">
                <a:solidFill>
                  <a:srgbClr val="000000"/>
                </a:solidFill>
                <a:latin typeface="Code Pro"/>
                <a:ea typeface="Code Pro"/>
                <a:cs typeface="Code Pro"/>
                <a:sym typeface="Code Pro"/>
              </a:rPr>
              <a:t>    new_node = Node()</a:t>
            </a:r>
          </a:p>
          <a:p>
            <a:pPr algn="l">
              <a:lnSpc>
                <a:spcPts val="2816"/>
              </a:lnSpc>
            </a:pPr>
            <a:r>
              <a:rPr lang="en-US" sz="2011">
                <a:solidFill>
                  <a:srgbClr val="000000"/>
                </a:solidFill>
                <a:latin typeface="Code Pro"/>
                <a:ea typeface="Code Pro"/>
                <a:cs typeface="Code Pro"/>
                <a:sym typeface="Code Pro"/>
              </a:rPr>
              <a:t>    current_node.data = i * 2</a:t>
            </a:r>
          </a:p>
          <a:p>
            <a:pPr algn="l">
              <a:lnSpc>
                <a:spcPts val="2816"/>
              </a:lnSpc>
            </a:pPr>
            <a:r>
              <a:rPr lang="en-US" sz="2011">
                <a:solidFill>
                  <a:srgbClr val="000000"/>
                </a:solidFill>
                <a:latin typeface="Code Pro"/>
                <a:ea typeface="Code Pro"/>
                <a:cs typeface="Code Pro"/>
                <a:sym typeface="Code Pro"/>
              </a:rPr>
              <a:t>    current_node.pointer = new_node</a:t>
            </a:r>
          </a:p>
          <a:p>
            <a:pPr algn="l">
              <a:lnSpc>
                <a:spcPts val="2816"/>
              </a:lnSpc>
            </a:pPr>
            <a:r>
              <a:rPr lang="en-US" sz="2011">
                <a:solidFill>
                  <a:srgbClr val="000000"/>
                </a:solidFill>
                <a:latin typeface="Code Pro"/>
                <a:ea typeface="Code Pro"/>
                <a:cs typeface="Code Pro"/>
                <a:sym typeface="Code Pro"/>
              </a:rPr>
              <a:t>    current_node = new_node</a:t>
            </a:r>
          </a:p>
        </p:txBody>
      </p:sp>
      <p:sp>
        <p:nvSpPr>
          <p:cNvPr id="26" name="Freeform 26"/>
          <p:cNvSpPr/>
          <p:nvPr/>
        </p:nvSpPr>
        <p:spPr>
          <a:xfrm rot="5400000">
            <a:off x="1134178" y="2685892"/>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7" name="TextBox 27"/>
          <p:cNvSpPr txBox="1"/>
          <p:nvPr/>
        </p:nvSpPr>
        <p:spPr>
          <a:xfrm>
            <a:off x="534748" y="2138597"/>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head</a:t>
            </a:r>
          </a:p>
        </p:txBody>
      </p:sp>
      <p:sp>
        <p:nvSpPr>
          <p:cNvPr id="28" name="TextBox 28"/>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963438"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0" name="Group 10"/>
          <p:cNvGrpSpPr/>
          <p:nvPr/>
        </p:nvGrpSpPr>
        <p:grpSpPr>
          <a:xfrm>
            <a:off x="764470"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4" name="Group 14"/>
          <p:cNvGrpSpPr/>
          <p:nvPr/>
        </p:nvGrpSpPr>
        <p:grpSpPr>
          <a:xfrm>
            <a:off x="9489638" y="2476528"/>
            <a:ext cx="8336492" cy="5199199"/>
            <a:chOff x="0" y="0"/>
            <a:chExt cx="2195619" cy="1369336"/>
          </a:xfrm>
        </p:grpSpPr>
        <p:sp>
          <p:nvSpPr>
            <p:cNvPr id="15" name="Freeform 15"/>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16" name="TextBox 16"/>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72956" y="7329249"/>
            <a:ext cx="983028" cy="338917"/>
          </a:xfrm>
          <a:prstGeom prst="rect">
            <a:avLst/>
          </a:prstGeom>
        </p:spPr>
        <p:txBody>
          <a:bodyPr lIns="0" tIns="0" rIns="0" bIns="0" rtlCol="0" anchor="t">
            <a:spAutoFit/>
          </a:bodyPr>
          <a:lstStyle/>
          <a:p>
            <a:pPr algn="ctr">
              <a:lnSpc>
                <a:spcPts val="2763"/>
              </a:lnSpc>
              <a:spcBef>
                <a:spcPct val="0"/>
              </a:spcBef>
            </a:pPr>
            <a:r>
              <a:rPr lang="en-US" sz="1973">
                <a:solidFill>
                  <a:srgbClr val="000000"/>
                </a:solidFill>
                <a:latin typeface="Open Sans"/>
                <a:ea typeface="Open Sans"/>
                <a:cs typeface="Open Sans"/>
                <a:sym typeface="Open Sans"/>
              </a:rPr>
              <a:t>i = 0</a:t>
            </a:r>
          </a:p>
        </p:txBody>
      </p:sp>
      <p:graphicFrame>
        <p:nvGraphicFramePr>
          <p:cNvPr id="18" name="Table 18"/>
          <p:cNvGraphicFramePr>
            <a:graphicFrameLocks noGrp="1"/>
          </p:cNvGraphicFramePr>
          <p:nvPr/>
        </p:nvGraphicFramePr>
        <p:xfrm>
          <a:off x="246002"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9" name="TextBox 19"/>
          <p:cNvSpPr txBox="1"/>
          <p:nvPr/>
        </p:nvSpPr>
        <p:spPr>
          <a:xfrm>
            <a:off x="757041"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0" name="TextBox 20"/>
          <p:cNvSpPr txBox="1"/>
          <p:nvPr/>
        </p:nvSpPr>
        <p:spPr>
          <a:xfrm>
            <a:off x="1878876"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1" name="TextBox 21"/>
          <p:cNvSpPr txBox="1"/>
          <p:nvPr/>
        </p:nvSpPr>
        <p:spPr>
          <a:xfrm>
            <a:off x="643690"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22" name="TextBox 22"/>
          <p:cNvSpPr txBox="1"/>
          <p:nvPr/>
        </p:nvSpPr>
        <p:spPr>
          <a:xfrm>
            <a:off x="1935322" y="5157992"/>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23" name="Freeform 23"/>
          <p:cNvSpPr/>
          <p:nvPr/>
        </p:nvSpPr>
        <p:spPr>
          <a:xfrm rot="5400000">
            <a:off x="1134178" y="3915099"/>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4" name="TextBox 24"/>
          <p:cNvSpPr txBox="1"/>
          <p:nvPr/>
        </p:nvSpPr>
        <p:spPr>
          <a:xfrm>
            <a:off x="534748" y="3367805"/>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current_node</a:t>
            </a:r>
          </a:p>
        </p:txBody>
      </p:sp>
      <p:sp>
        <p:nvSpPr>
          <p:cNvPr id="25" name="TextBox 25"/>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26" name="Freeform 26"/>
          <p:cNvSpPr/>
          <p:nvPr/>
        </p:nvSpPr>
        <p:spPr>
          <a:xfrm rot="5400000">
            <a:off x="1134178" y="2685892"/>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7" name="TextBox 27"/>
          <p:cNvSpPr txBox="1"/>
          <p:nvPr/>
        </p:nvSpPr>
        <p:spPr>
          <a:xfrm>
            <a:off x="534748" y="2138597"/>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head</a:t>
            </a:r>
          </a:p>
        </p:txBody>
      </p:sp>
      <p:sp>
        <p:nvSpPr>
          <p:cNvPr id="28" name="TextBox 28"/>
          <p:cNvSpPr txBox="1"/>
          <p:nvPr/>
        </p:nvSpPr>
        <p:spPr>
          <a:xfrm>
            <a:off x="9676750" y="2596599"/>
            <a:ext cx="8064801" cy="492095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a:solidFill>
                  <a:srgbClr val="000000"/>
                </a:solidFill>
                <a:latin typeface="Code Pro"/>
                <a:ea typeface="Code Pro"/>
                <a:cs typeface="Code Pro"/>
                <a:sym typeface="Code Pro"/>
              </a:rPr>
              <a:t>head = Node()</a:t>
            </a:r>
          </a:p>
          <a:p>
            <a:pPr algn="l">
              <a:lnSpc>
                <a:spcPts val="2816"/>
              </a:lnSpc>
            </a:pPr>
            <a:r>
              <a:rPr lang="en-US" sz="2011">
                <a:solidFill>
                  <a:srgbClr val="000000"/>
                </a:solidFill>
                <a:latin typeface="Code Pro"/>
                <a:ea typeface="Code Pro"/>
                <a:cs typeface="Code Pro"/>
                <a:sym typeface="Code Pro"/>
              </a:rPr>
              <a:t>current_node = head</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b="1">
                <a:solidFill>
                  <a:srgbClr val="642EC7"/>
                </a:solidFill>
                <a:latin typeface="Code Pro Bold"/>
                <a:ea typeface="Code Pro Bold"/>
                <a:cs typeface="Code Pro Bold"/>
                <a:sym typeface="Code Pro Bold"/>
              </a:rPr>
              <a:t>for i in range(4):</a:t>
            </a:r>
          </a:p>
          <a:p>
            <a:pPr algn="l">
              <a:lnSpc>
                <a:spcPts val="2816"/>
              </a:lnSpc>
            </a:pPr>
            <a:r>
              <a:rPr lang="en-US" sz="2011">
                <a:solidFill>
                  <a:srgbClr val="000000"/>
                </a:solidFill>
                <a:latin typeface="Code Pro"/>
                <a:ea typeface="Code Pro"/>
                <a:cs typeface="Code Pro"/>
                <a:sym typeface="Code Pro"/>
              </a:rPr>
              <a:t>    new_node = Node()</a:t>
            </a:r>
          </a:p>
          <a:p>
            <a:pPr algn="l">
              <a:lnSpc>
                <a:spcPts val="2816"/>
              </a:lnSpc>
            </a:pPr>
            <a:r>
              <a:rPr lang="en-US" sz="2011">
                <a:solidFill>
                  <a:srgbClr val="000000"/>
                </a:solidFill>
                <a:latin typeface="Code Pro"/>
                <a:ea typeface="Code Pro"/>
                <a:cs typeface="Code Pro"/>
                <a:sym typeface="Code Pro"/>
              </a:rPr>
              <a:t>    current_node.data = i * 2</a:t>
            </a:r>
          </a:p>
          <a:p>
            <a:pPr algn="l">
              <a:lnSpc>
                <a:spcPts val="2816"/>
              </a:lnSpc>
            </a:pPr>
            <a:r>
              <a:rPr lang="en-US" sz="2011">
                <a:solidFill>
                  <a:srgbClr val="000000"/>
                </a:solidFill>
                <a:latin typeface="Code Pro"/>
                <a:ea typeface="Code Pro"/>
                <a:cs typeface="Code Pro"/>
                <a:sym typeface="Code Pro"/>
              </a:rPr>
              <a:t>    current_node.pointer = new_node</a:t>
            </a:r>
          </a:p>
          <a:p>
            <a:pPr algn="l">
              <a:lnSpc>
                <a:spcPts val="2816"/>
              </a:lnSpc>
            </a:pPr>
            <a:r>
              <a:rPr lang="en-US" sz="2011">
                <a:solidFill>
                  <a:srgbClr val="000000"/>
                </a:solidFill>
                <a:latin typeface="Code Pro"/>
                <a:ea typeface="Code Pro"/>
                <a:cs typeface="Code Pro"/>
                <a:sym typeface="Code Pro"/>
              </a:rPr>
              <a:t>    current_node = new_node</a:t>
            </a:r>
          </a:p>
        </p:txBody>
      </p:sp>
      <p:sp>
        <p:nvSpPr>
          <p:cNvPr id="29" name="TextBox 29"/>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963438"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0" name="Group 10"/>
          <p:cNvGrpSpPr/>
          <p:nvPr/>
        </p:nvGrpSpPr>
        <p:grpSpPr>
          <a:xfrm>
            <a:off x="764470"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4" name="Group 14"/>
          <p:cNvGrpSpPr/>
          <p:nvPr/>
        </p:nvGrpSpPr>
        <p:grpSpPr>
          <a:xfrm>
            <a:off x="9489638" y="2476528"/>
            <a:ext cx="8336492" cy="5199199"/>
            <a:chOff x="0" y="0"/>
            <a:chExt cx="2195619" cy="1369336"/>
          </a:xfrm>
        </p:grpSpPr>
        <p:sp>
          <p:nvSpPr>
            <p:cNvPr id="15" name="Freeform 15"/>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16" name="TextBox 16"/>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72956" y="7329249"/>
            <a:ext cx="983028" cy="338917"/>
          </a:xfrm>
          <a:prstGeom prst="rect">
            <a:avLst/>
          </a:prstGeom>
        </p:spPr>
        <p:txBody>
          <a:bodyPr lIns="0" tIns="0" rIns="0" bIns="0" rtlCol="0" anchor="t">
            <a:spAutoFit/>
          </a:bodyPr>
          <a:lstStyle/>
          <a:p>
            <a:pPr algn="ctr">
              <a:lnSpc>
                <a:spcPts val="2763"/>
              </a:lnSpc>
              <a:spcBef>
                <a:spcPct val="0"/>
              </a:spcBef>
            </a:pPr>
            <a:r>
              <a:rPr lang="en-US" sz="1973">
                <a:solidFill>
                  <a:srgbClr val="000000"/>
                </a:solidFill>
                <a:latin typeface="Open Sans"/>
                <a:ea typeface="Open Sans"/>
                <a:cs typeface="Open Sans"/>
                <a:sym typeface="Open Sans"/>
              </a:rPr>
              <a:t>i = 0</a:t>
            </a:r>
          </a:p>
        </p:txBody>
      </p:sp>
      <p:graphicFrame>
        <p:nvGraphicFramePr>
          <p:cNvPr id="18" name="Table 18"/>
          <p:cNvGraphicFramePr>
            <a:graphicFrameLocks noGrp="1"/>
          </p:cNvGraphicFramePr>
          <p:nvPr/>
        </p:nvGraphicFramePr>
        <p:xfrm>
          <a:off x="246002"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9" name="TextBox 19"/>
          <p:cNvSpPr txBox="1"/>
          <p:nvPr/>
        </p:nvSpPr>
        <p:spPr>
          <a:xfrm>
            <a:off x="757041"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0" name="TextBox 20"/>
          <p:cNvSpPr txBox="1"/>
          <p:nvPr/>
        </p:nvSpPr>
        <p:spPr>
          <a:xfrm>
            <a:off x="1878876"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1" name="TextBox 21"/>
          <p:cNvSpPr txBox="1"/>
          <p:nvPr/>
        </p:nvSpPr>
        <p:spPr>
          <a:xfrm>
            <a:off x="643690"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22" name="TextBox 22"/>
          <p:cNvSpPr txBox="1"/>
          <p:nvPr/>
        </p:nvSpPr>
        <p:spPr>
          <a:xfrm>
            <a:off x="1935322" y="5157992"/>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23" name="Freeform 23"/>
          <p:cNvSpPr/>
          <p:nvPr/>
        </p:nvSpPr>
        <p:spPr>
          <a:xfrm rot="5400000">
            <a:off x="1134178" y="3915099"/>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4" name="TextBox 24"/>
          <p:cNvSpPr txBox="1"/>
          <p:nvPr/>
        </p:nvSpPr>
        <p:spPr>
          <a:xfrm>
            <a:off x="534748" y="3367805"/>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current_node</a:t>
            </a:r>
          </a:p>
        </p:txBody>
      </p:sp>
      <p:graphicFrame>
        <p:nvGraphicFramePr>
          <p:cNvPr id="25" name="Table 25"/>
          <p:cNvGraphicFramePr>
            <a:graphicFrameLocks noGrp="1"/>
          </p:cNvGraphicFramePr>
          <p:nvPr/>
        </p:nvGraphicFramePr>
        <p:xfrm>
          <a:off x="3513228"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TextBox 26"/>
          <p:cNvSpPr txBox="1"/>
          <p:nvPr/>
        </p:nvSpPr>
        <p:spPr>
          <a:xfrm>
            <a:off x="4024266"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7" name="TextBox 27"/>
          <p:cNvSpPr txBox="1"/>
          <p:nvPr/>
        </p:nvSpPr>
        <p:spPr>
          <a:xfrm>
            <a:off x="5146101"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8" name="TextBox 28"/>
          <p:cNvSpPr txBox="1"/>
          <p:nvPr/>
        </p:nvSpPr>
        <p:spPr>
          <a:xfrm>
            <a:off x="3910915"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29" name="TextBox 29"/>
          <p:cNvSpPr txBox="1"/>
          <p:nvPr/>
        </p:nvSpPr>
        <p:spPr>
          <a:xfrm>
            <a:off x="5202548" y="5157992"/>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30" name="Freeform 30"/>
          <p:cNvSpPr/>
          <p:nvPr/>
        </p:nvSpPr>
        <p:spPr>
          <a:xfrm rot="5400000">
            <a:off x="4401403" y="3915099"/>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1" name="TextBox 31"/>
          <p:cNvSpPr txBox="1"/>
          <p:nvPr/>
        </p:nvSpPr>
        <p:spPr>
          <a:xfrm>
            <a:off x="3801973" y="3367805"/>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new_node</a:t>
            </a:r>
          </a:p>
        </p:txBody>
      </p:sp>
      <p:sp>
        <p:nvSpPr>
          <p:cNvPr id="32" name="TextBox 32"/>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33" name="Freeform 33"/>
          <p:cNvSpPr/>
          <p:nvPr/>
        </p:nvSpPr>
        <p:spPr>
          <a:xfrm rot="5400000">
            <a:off x="1134178" y="2685892"/>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4" name="TextBox 34"/>
          <p:cNvSpPr txBox="1"/>
          <p:nvPr/>
        </p:nvSpPr>
        <p:spPr>
          <a:xfrm>
            <a:off x="534748" y="2138597"/>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head</a:t>
            </a:r>
          </a:p>
        </p:txBody>
      </p:sp>
      <p:sp>
        <p:nvSpPr>
          <p:cNvPr id="35" name="TextBox 35"/>
          <p:cNvSpPr txBox="1"/>
          <p:nvPr/>
        </p:nvSpPr>
        <p:spPr>
          <a:xfrm>
            <a:off x="9676750" y="2596599"/>
            <a:ext cx="8064801" cy="492095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a:solidFill>
                  <a:srgbClr val="000000"/>
                </a:solidFill>
                <a:latin typeface="Code Pro"/>
                <a:ea typeface="Code Pro"/>
                <a:cs typeface="Code Pro"/>
                <a:sym typeface="Code Pro"/>
              </a:rPr>
              <a:t>head = Node()</a:t>
            </a:r>
          </a:p>
          <a:p>
            <a:pPr algn="l">
              <a:lnSpc>
                <a:spcPts val="2816"/>
              </a:lnSpc>
            </a:pPr>
            <a:r>
              <a:rPr lang="en-US" sz="2011">
                <a:solidFill>
                  <a:srgbClr val="000000"/>
                </a:solidFill>
                <a:latin typeface="Code Pro"/>
                <a:ea typeface="Code Pro"/>
                <a:cs typeface="Code Pro"/>
                <a:sym typeface="Code Pro"/>
              </a:rPr>
              <a:t>current_node = head</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for i in range(4):</a:t>
            </a:r>
          </a:p>
          <a:p>
            <a:pPr algn="l">
              <a:lnSpc>
                <a:spcPts val="2816"/>
              </a:lnSpc>
            </a:pPr>
            <a:r>
              <a:rPr lang="en-US" sz="2011" b="1">
                <a:solidFill>
                  <a:srgbClr val="642EC7"/>
                </a:solidFill>
                <a:latin typeface="Code Pro Bold"/>
                <a:ea typeface="Code Pro Bold"/>
                <a:cs typeface="Code Pro Bold"/>
                <a:sym typeface="Code Pro Bold"/>
              </a:rPr>
              <a:t>    new_node = Node()</a:t>
            </a:r>
          </a:p>
          <a:p>
            <a:pPr algn="l">
              <a:lnSpc>
                <a:spcPts val="2816"/>
              </a:lnSpc>
            </a:pPr>
            <a:r>
              <a:rPr lang="en-US" sz="2011">
                <a:solidFill>
                  <a:srgbClr val="000000"/>
                </a:solidFill>
                <a:latin typeface="Code Pro"/>
                <a:ea typeface="Code Pro"/>
                <a:cs typeface="Code Pro"/>
                <a:sym typeface="Code Pro"/>
              </a:rPr>
              <a:t>    current_node.data = i * 2</a:t>
            </a:r>
          </a:p>
          <a:p>
            <a:pPr algn="l">
              <a:lnSpc>
                <a:spcPts val="2816"/>
              </a:lnSpc>
            </a:pPr>
            <a:r>
              <a:rPr lang="en-US" sz="2011">
                <a:solidFill>
                  <a:srgbClr val="000000"/>
                </a:solidFill>
                <a:latin typeface="Code Pro"/>
                <a:ea typeface="Code Pro"/>
                <a:cs typeface="Code Pro"/>
                <a:sym typeface="Code Pro"/>
              </a:rPr>
              <a:t>    current_node.pointer = new_node</a:t>
            </a:r>
          </a:p>
          <a:p>
            <a:pPr algn="l">
              <a:lnSpc>
                <a:spcPts val="2816"/>
              </a:lnSpc>
            </a:pPr>
            <a:r>
              <a:rPr lang="en-US" sz="2011">
                <a:solidFill>
                  <a:srgbClr val="000000"/>
                </a:solidFill>
                <a:latin typeface="Code Pro"/>
                <a:ea typeface="Code Pro"/>
                <a:cs typeface="Code Pro"/>
                <a:sym typeface="Code Pro"/>
              </a:rPr>
              <a:t>    current_node = new_node</a:t>
            </a:r>
          </a:p>
        </p:txBody>
      </p:sp>
      <p:sp>
        <p:nvSpPr>
          <p:cNvPr id="36" name="TextBox 36"/>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23.1 Linear Search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563472" y="3247346"/>
            <a:ext cx="8201769" cy="5896928"/>
            <a:chOff x="0" y="0"/>
            <a:chExt cx="2160137" cy="1553100"/>
          </a:xfrm>
        </p:grpSpPr>
        <p:sp>
          <p:nvSpPr>
            <p:cNvPr id="7" name="Freeform 7"/>
            <p:cNvSpPr/>
            <p:nvPr/>
          </p:nvSpPr>
          <p:spPr>
            <a:xfrm>
              <a:off x="0" y="0"/>
              <a:ext cx="2160137" cy="1553100"/>
            </a:xfrm>
            <a:custGeom>
              <a:avLst/>
              <a:gdLst/>
              <a:ahLst/>
              <a:cxnLst/>
              <a:rect l="l" t="t" r="r" b="b"/>
              <a:pathLst>
                <a:path w="2160137" h="1553100">
                  <a:moveTo>
                    <a:pt x="0" y="0"/>
                  </a:moveTo>
                  <a:lnTo>
                    <a:pt x="2160137" y="0"/>
                  </a:lnTo>
                  <a:lnTo>
                    <a:pt x="2160137" y="1553100"/>
                  </a:lnTo>
                  <a:lnTo>
                    <a:pt x="0" y="1553100"/>
                  </a:lnTo>
                  <a:close/>
                </a:path>
              </a:pathLst>
            </a:custGeom>
            <a:solidFill>
              <a:srgbClr val="F4F2F2"/>
            </a:solidFill>
          </p:spPr>
          <p:txBody>
            <a:bodyPr/>
            <a:lstStyle/>
            <a:p>
              <a:endParaRPr lang="en-PH"/>
            </a:p>
          </p:txBody>
        </p:sp>
        <p:sp>
          <p:nvSpPr>
            <p:cNvPr id="8" name="TextBox 8"/>
            <p:cNvSpPr txBox="1"/>
            <p:nvPr/>
          </p:nvSpPr>
          <p:spPr>
            <a:xfrm>
              <a:off x="0" y="-28575"/>
              <a:ext cx="2160137" cy="1581675"/>
            </a:xfrm>
            <a:prstGeom prst="rect">
              <a:avLst/>
            </a:prstGeom>
          </p:spPr>
          <p:txBody>
            <a:bodyPr lIns="50800" tIns="50800" rIns="50800" bIns="50800" rtlCol="0" anchor="ctr"/>
            <a:lstStyle/>
            <a:p>
              <a:pPr algn="ctr">
                <a:lnSpc>
                  <a:spcPts val="2595"/>
                </a:lnSpc>
              </a:pPr>
              <a:endParaRPr/>
            </a:p>
          </p:txBody>
        </p:sp>
      </p:grpSp>
      <p:graphicFrame>
        <p:nvGraphicFramePr>
          <p:cNvPr id="9" name="Table 9"/>
          <p:cNvGraphicFramePr>
            <a:graphicFrameLocks noGrp="1"/>
          </p:cNvGraphicFramePr>
          <p:nvPr/>
        </p:nvGraphicFramePr>
        <p:xfrm>
          <a:off x="677302" y="5256682"/>
          <a:ext cx="7897226" cy="1092937"/>
        </p:xfrm>
        <a:graphic>
          <a:graphicData uri="http://schemas.openxmlformats.org/drawingml/2006/table">
            <a:tbl>
              <a:tblPr/>
              <a:tblGrid>
                <a:gridCol w="1316204">
                  <a:extLst>
                    <a:ext uri="{9D8B030D-6E8A-4147-A177-3AD203B41FA5}">
                      <a16:colId xmlns:a16="http://schemas.microsoft.com/office/drawing/2014/main" val="20000"/>
                    </a:ext>
                  </a:extLst>
                </a:gridCol>
                <a:gridCol w="1316204">
                  <a:extLst>
                    <a:ext uri="{9D8B030D-6E8A-4147-A177-3AD203B41FA5}">
                      <a16:colId xmlns:a16="http://schemas.microsoft.com/office/drawing/2014/main" val="20001"/>
                    </a:ext>
                  </a:extLst>
                </a:gridCol>
                <a:gridCol w="1316204">
                  <a:extLst>
                    <a:ext uri="{9D8B030D-6E8A-4147-A177-3AD203B41FA5}">
                      <a16:colId xmlns:a16="http://schemas.microsoft.com/office/drawing/2014/main" val="20002"/>
                    </a:ext>
                  </a:extLst>
                </a:gridCol>
                <a:gridCol w="1316204">
                  <a:extLst>
                    <a:ext uri="{9D8B030D-6E8A-4147-A177-3AD203B41FA5}">
                      <a16:colId xmlns:a16="http://schemas.microsoft.com/office/drawing/2014/main" val="20003"/>
                    </a:ext>
                  </a:extLst>
                </a:gridCol>
                <a:gridCol w="1316204">
                  <a:extLst>
                    <a:ext uri="{9D8B030D-6E8A-4147-A177-3AD203B41FA5}">
                      <a16:colId xmlns:a16="http://schemas.microsoft.com/office/drawing/2014/main" val="20004"/>
                    </a:ext>
                  </a:extLst>
                </a:gridCol>
                <a:gridCol w="1316204">
                  <a:extLst>
                    <a:ext uri="{9D8B030D-6E8A-4147-A177-3AD203B41FA5}">
                      <a16:colId xmlns:a16="http://schemas.microsoft.com/office/drawing/2014/main" val="20005"/>
                    </a:ext>
                  </a:extLst>
                </a:gridCol>
              </a:tblGrid>
              <a:tr h="1092937">
                <a:tc>
                  <a:txBody>
                    <a:bodyPr/>
                    <a:lstStyle/>
                    <a:p>
                      <a:pPr algn="ctr">
                        <a:lnSpc>
                          <a:spcPts val="3639"/>
                        </a:lnSpc>
                        <a:defRPr/>
                      </a:pPr>
                      <a:r>
                        <a:rPr lang="en-US" sz="2599" b="1">
                          <a:solidFill>
                            <a:srgbClr val="000000"/>
                          </a:solidFill>
                          <a:latin typeface="Open Sans Bold"/>
                          <a:ea typeface="Open Sans Bold"/>
                          <a:cs typeface="Open Sans Bold"/>
                          <a:sym typeface="Open Sans Bold"/>
                        </a:rPr>
                        <a:t>3</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5</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2</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8</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9</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639"/>
                        </a:lnSpc>
                        <a:defRPr/>
                      </a:pPr>
                      <a:r>
                        <a:rPr lang="en-US" sz="2599" b="1">
                          <a:solidFill>
                            <a:srgbClr val="000000"/>
                          </a:solidFill>
                          <a:latin typeface="Open Sans Bold"/>
                          <a:ea typeface="Open Sans Bold"/>
                          <a:cs typeface="Open Sans Bold"/>
                          <a:sym typeface="Open Sans Bold"/>
                        </a:rPr>
                        <a:t>1</a:t>
                      </a: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0" name="Freeform 10"/>
          <p:cNvSpPr/>
          <p:nvPr/>
        </p:nvSpPr>
        <p:spPr>
          <a:xfrm rot="-5400000">
            <a:off x="6187097" y="6827856"/>
            <a:ext cx="1016705" cy="428287"/>
          </a:xfrm>
          <a:custGeom>
            <a:avLst/>
            <a:gdLst/>
            <a:ahLst/>
            <a:cxnLst/>
            <a:rect l="l" t="t" r="r" b="b"/>
            <a:pathLst>
              <a:path w="1016705" h="428287">
                <a:moveTo>
                  <a:pt x="0" y="0"/>
                </a:moveTo>
                <a:lnTo>
                  <a:pt x="1016705" y="0"/>
                </a:lnTo>
                <a:lnTo>
                  <a:pt x="1016705" y="428287"/>
                </a:lnTo>
                <a:lnTo>
                  <a:pt x="0" y="4282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1" name="TextBox 11"/>
          <p:cNvSpPr txBox="1"/>
          <p:nvPr/>
        </p:nvSpPr>
        <p:spPr>
          <a:xfrm>
            <a:off x="368958" y="1284193"/>
            <a:ext cx="17396283"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Linear search is a simple searching algorithm that sequentially checks each element in a list until a match is found or the entire list has been searched.</a:t>
            </a:r>
          </a:p>
        </p:txBody>
      </p:sp>
      <p:sp>
        <p:nvSpPr>
          <p:cNvPr id="12" name="TextBox 12"/>
          <p:cNvSpPr txBox="1"/>
          <p:nvPr/>
        </p:nvSpPr>
        <p:spPr>
          <a:xfrm>
            <a:off x="9866957" y="3300177"/>
            <a:ext cx="6814764" cy="5680194"/>
          </a:xfrm>
          <a:prstGeom prst="rect">
            <a:avLst/>
          </a:prstGeom>
        </p:spPr>
        <p:txBody>
          <a:bodyPr lIns="0" tIns="0" rIns="0" bIns="0" rtlCol="0" anchor="t">
            <a:spAutoFit/>
          </a:bodyPr>
          <a:lstStyle/>
          <a:p>
            <a:pPr algn="l">
              <a:lnSpc>
                <a:spcPts val="3493"/>
              </a:lnSpc>
            </a:pPr>
            <a:r>
              <a:rPr lang="en-US" sz="2495">
                <a:solidFill>
                  <a:srgbClr val="000000"/>
                </a:solidFill>
                <a:latin typeface="Code Pro"/>
                <a:ea typeface="Code Pro"/>
                <a:cs typeface="Code Pro"/>
                <a:sym typeface="Code Pro"/>
              </a:rPr>
              <a:t>my_list = [3,5,2,8,9,1]</a:t>
            </a:r>
          </a:p>
          <a:p>
            <a:pPr algn="l">
              <a:lnSpc>
                <a:spcPts val="3493"/>
              </a:lnSpc>
            </a:pPr>
            <a:r>
              <a:rPr lang="en-US" sz="2495">
                <a:solidFill>
                  <a:srgbClr val="000000"/>
                </a:solidFill>
                <a:latin typeface="Code Pro"/>
                <a:ea typeface="Code Pro"/>
                <a:cs typeface="Code Pro"/>
                <a:sym typeface="Code Pro"/>
              </a:rPr>
              <a:t>target = 9</a:t>
            </a:r>
          </a:p>
          <a:p>
            <a:pPr algn="l">
              <a:lnSpc>
                <a:spcPts val="3493"/>
              </a:lnSpc>
            </a:pPr>
            <a:r>
              <a:rPr lang="en-US" sz="2495">
                <a:solidFill>
                  <a:srgbClr val="000000"/>
                </a:solidFill>
                <a:latin typeface="Code Pro"/>
                <a:ea typeface="Code Pro"/>
                <a:cs typeface="Code Pro"/>
                <a:sym typeface="Code Pro"/>
              </a:rPr>
              <a:t>Found = </a:t>
            </a:r>
            <a:r>
              <a:rPr lang="en-US" sz="2495" b="1">
                <a:solidFill>
                  <a:srgbClr val="FF1495"/>
                </a:solidFill>
                <a:latin typeface="Code Pro Bold"/>
                <a:ea typeface="Code Pro Bold"/>
                <a:cs typeface="Code Pro Bold"/>
                <a:sym typeface="Code Pro Bold"/>
              </a:rPr>
              <a:t>False</a:t>
            </a:r>
            <a:r>
              <a:rPr lang="en-US" sz="2495">
                <a:solidFill>
                  <a:srgbClr val="000000"/>
                </a:solidFill>
                <a:latin typeface="Code Pro"/>
                <a:ea typeface="Code Pro"/>
                <a:cs typeface="Code Pro"/>
                <a:sym typeface="Code Pro"/>
              </a:rPr>
              <a:t> </a:t>
            </a:r>
          </a:p>
          <a:p>
            <a:pPr algn="l">
              <a:lnSpc>
                <a:spcPts val="3493"/>
              </a:lnSpc>
            </a:pPr>
            <a:endParaRPr lang="en-US" sz="2495">
              <a:solidFill>
                <a:srgbClr val="000000"/>
              </a:solidFill>
              <a:latin typeface="Code Pro"/>
              <a:ea typeface="Code Pro"/>
              <a:cs typeface="Code Pro"/>
              <a:sym typeface="Code Pro"/>
            </a:endParaRPr>
          </a:p>
          <a:p>
            <a:pPr algn="l">
              <a:lnSpc>
                <a:spcPts val="3493"/>
              </a:lnSpc>
            </a:pPr>
            <a:r>
              <a:rPr lang="en-US" sz="2495" b="1">
                <a:solidFill>
                  <a:srgbClr val="642EC7"/>
                </a:solidFill>
                <a:latin typeface="Code Pro Bold"/>
                <a:ea typeface="Code Pro Bold"/>
                <a:cs typeface="Code Pro Bold"/>
                <a:sym typeface="Code Pro Bold"/>
              </a:rPr>
              <a:t>for</a:t>
            </a:r>
            <a:r>
              <a:rPr lang="en-US" sz="2495">
                <a:solidFill>
                  <a:srgbClr val="000000"/>
                </a:solidFill>
                <a:latin typeface="Code Pro"/>
                <a:ea typeface="Code Pro"/>
                <a:cs typeface="Code Pro"/>
                <a:sym typeface="Code Pro"/>
              </a:rPr>
              <a:t> i in </a:t>
            </a:r>
            <a:r>
              <a:rPr lang="en-US" sz="2495" b="1">
                <a:solidFill>
                  <a:srgbClr val="642EC7"/>
                </a:solidFill>
                <a:latin typeface="Code Pro Bold"/>
                <a:ea typeface="Code Pro Bold"/>
                <a:cs typeface="Code Pro Bold"/>
                <a:sym typeface="Code Pro Bold"/>
              </a:rPr>
              <a:t>range</a:t>
            </a:r>
            <a:r>
              <a:rPr lang="en-US" sz="2495">
                <a:solidFill>
                  <a:srgbClr val="000000"/>
                </a:solidFill>
                <a:latin typeface="Code Pro"/>
                <a:ea typeface="Code Pro"/>
                <a:cs typeface="Code Pro"/>
                <a:sym typeface="Code Pro"/>
              </a:rPr>
              <a:t>(len(my_list)): </a:t>
            </a:r>
          </a:p>
          <a:p>
            <a:pPr algn="l">
              <a:lnSpc>
                <a:spcPts val="3493"/>
              </a:lnSpc>
            </a:pPr>
            <a:r>
              <a:rPr lang="en-US" sz="2495">
                <a:solidFill>
                  <a:srgbClr val="000000"/>
                </a:solidFill>
                <a:latin typeface="Code Pro"/>
                <a:ea typeface="Code Pro"/>
                <a:cs typeface="Code Pro"/>
                <a:sym typeface="Code Pro"/>
              </a:rPr>
              <a:t>      if my_list[i] == target:</a:t>
            </a:r>
          </a:p>
          <a:p>
            <a:pPr algn="l">
              <a:lnSpc>
                <a:spcPts val="3493"/>
              </a:lnSpc>
            </a:pPr>
            <a:r>
              <a:rPr lang="en-US" sz="2495">
                <a:solidFill>
                  <a:srgbClr val="000000"/>
                </a:solidFill>
                <a:latin typeface="Code Pro"/>
                <a:ea typeface="Code Pro"/>
                <a:cs typeface="Code Pro"/>
                <a:sym typeface="Code Pro"/>
              </a:rPr>
              <a:t>             Found = </a:t>
            </a:r>
            <a:r>
              <a:rPr lang="en-US" sz="2495" b="1">
                <a:solidFill>
                  <a:srgbClr val="FF1495"/>
                </a:solidFill>
                <a:latin typeface="Code Pro Bold"/>
                <a:ea typeface="Code Pro Bold"/>
                <a:cs typeface="Code Pro Bold"/>
                <a:sym typeface="Code Pro Bold"/>
              </a:rPr>
              <a:t>True</a:t>
            </a:r>
          </a:p>
          <a:p>
            <a:pPr algn="l">
              <a:lnSpc>
                <a:spcPts val="3493"/>
              </a:lnSpc>
            </a:pPr>
            <a:r>
              <a:rPr lang="en-US" sz="2495">
                <a:solidFill>
                  <a:srgbClr val="000000"/>
                </a:solidFill>
                <a:latin typeface="Code Pro"/>
                <a:ea typeface="Code Pro"/>
                <a:cs typeface="Code Pro"/>
                <a:sym typeface="Code Pro"/>
              </a:rPr>
              <a:t>             </a:t>
            </a:r>
            <a:r>
              <a:rPr lang="en-US" sz="2495" b="1">
                <a:solidFill>
                  <a:srgbClr val="642EC7"/>
                </a:solidFill>
                <a:latin typeface="Code Pro Bold"/>
                <a:ea typeface="Code Pro Bold"/>
                <a:cs typeface="Code Pro Bold"/>
                <a:sym typeface="Code Pro Bold"/>
              </a:rPr>
              <a:t>break</a:t>
            </a:r>
          </a:p>
          <a:p>
            <a:pPr algn="l">
              <a:lnSpc>
                <a:spcPts val="3493"/>
              </a:lnSpc>
            </a:pPr>
            <a:endParaRPr lang="en-US" sz="2495" b="1">
              <a:solidFill>
                <a:srgbClr val="642EC7"/>
              </a:solidFill>
              <a:latin typeface="Code Pro Bold"/>
              <a:ea typeface="Code Pro Bold"/>
              <a:cs typeface="Code Pro Bold"/>
              <a:sym typeface="Code Pro Bold"/>
            </a:endParaRPr>
          </a:p>
          <a:p>
            <a:pPr algn="l">
              <a:lnSpc>
                <a:spcPts val="3493"/>
              </a:lnSpc>
            </a:pPr>
            <a:r>
              <a:rPr lang="en-US" sz="2495">
                <a:solidFill>
                  <a:srgbClr val="000000"/>
                </a:solidFill>
                <a:latin typeface="Code Pro"/>
                <a:ea typeface="Code Pro"/>
                <a:cs typeface="Code Pro"/>
                <a:sym typeface="Code Pro"/>
              </a:rPr>
              <a:t>if Found: </a:t>
            </a:r>
          </a:p>
          <a:p>
            <a:pPr algn="l">
              <a:lnSpc>
                <a:spcPts val="3493"/>
              </a:lnSpc>
            </a:pPr>
            <a:r>
              <a:rPr lang="en-US" sz="2495">
                <a:solidFill>
                  <a:srgbClr val="000000"/>
                </a:solidFill>
                <a:latin typeface="Code Pro"/>
                <a:ea typeface="Code Pro"/>
                <a:cs typeface="Code Pro"/>
                <a:sym typeface="Code Pro"/>
              </a:rPr>
              <a:t>     print(“Target found”)</a:t>
            </a:r>
          </a:p>
          <a:p>
            <a:pPr algn="l">
              <a:lnSpc>
                <a:spcPts val="3493"/>
              </a:lnSpc>
            </a:pPr>
            <a:r>
              <a:rPr lang="en-US" sz="2495">
                <a:solidFill>
                  <a:srgbClr val="000000"/>
                </a:solidFill>
                <a:latin typeface="Code Pro"/>
                <a:ea typeface="Code Pro"/>
                <a:cs typeface="Code Pro"/>
                <a:sym typeface="Code Pro"/>
              </a:rPr>
              <a:t>else: </a:t>
            </a:r>
          </a:p>
          <a:p>
            <a:pPr algn="l">
              <a:lnSpc>
                <a:spcPts val="3493"/>
              </a:lnSpc>
            </a:pPr>
            <a:r>
              <a:rPr lang="en-US" sz="2495">
                <a:solidFill>
                  <a:srgbClr val="000000"/>
                </a:solidFill>
                <a:latin typeface="Code Pro"/>
                <a:ea typeface="Code Pro"/>
                <a:cs typeface="Code Pro"/>
                <a:sym typeface="Code Pro"/>
              </a:rPr>
              <a:t>     print(“Target not found”)</a:t>
            </a:r>
          </a:p>
        </p:txBody>
      </p:sp>
      <p:sp>
        <p:nvSpPr>
          <p:cNvPr id="13" name="TextBox 13"/>
          <p:cNvSpPr txBox="1"/>
          <p:nvPr/>
        </p:nvSpPr>
        <p:spPr>
          <a:xfrm>
            <a:off x="677302" y="4635842"/>
            <a:ext cx="1656638"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my_list:</a:t>
            </a:r>
          </a:p>
        </p:txBody>
      </p:sp>
      <p:sp>
        <p:nvSpPr>
          <p:cNvPr id="14" name="TextBox 14"/>
          <p:cNvSpPr txBox="1"/>
          <p:nvPr/>
        </p:nvSpPr>
        <p:spPr>
          <a:xfrm>
            <a:off x="3054892" y="8466022"/>
            <a:ext cx="3542860"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target = 9</a:t>
            </a:r>
          </a:p>
        </p:txBody>
      </p:sp>
      <p:sp>
        <p:nvSpPr>
          <p:cNvPr id="15" name="TextBox 15"/>
          <p:cNvSpPr txBox="1"/>
          <p:nvPr/>
        </p:nvSpPr>
        <p:spPr>
          <a:xfrm>
            <a:off x="4924020" y="7493202"/>
            <a:ext cx="3542860" cy="51435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Found!</a:t>
            </a:r>
          </a:p>
        </p:txBody>
      </p:sp>
      <p:grpSp>
        <p:nvGrpSpPr>
          <p:cNvPr id="16" name="Group 16"/>
          <p:cNvGrpSpPr/>
          <p:nvPr/>
        </p:nvGrpSpPr>
        <p:grpSpPr>
          <a:xfrm>
            <a:off x="9963438" y="9525000"/>
            <a:ext cx="7722891" cy="694165"/>
            <a:chOff x="0" y="0"/>
            <a:chExt cx="1912982" cy="171947"/>
          </a:xfrm>
        </p:grpSpPr>
        <p:sp>
          <p:nvSpPr>
            <p:cNvPr id="17" name="Freeform 1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8" name="TextBox 1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9" name="TextBox 1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20" name="Group 20"/>
          <p:cNvGrpSpPr/>
          <p:nvPr/>
        </p:nvGrpSpPr>
        <p:grpSpPr>
          <a:xfrm>
            <a:off x="764470" y="9525000"/>
            <a:ext cx="7722891" cy="694165"/>
            <a:chOff x="0" y="0"/>
            <a:chExt cx="1912982" cy="171947"/>
          </a:xfrm>
        </p:grpSpPr>
        <p:sp>
          <p:nvSpPr>
            <p:cNvPr id="21" name="Freeform 2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22" name="TextBox 2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23" name="TextBox 2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963438"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0" name="Group 10"/>
          <p:cNvGrpSpPr/>
          <p:nvPr/>
        </p:nvGrpSpPr>
        <p:grpSpPr>
          <a:xfrm>
            <a:off x="764470"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4" name="Group 14"/>
          <p:cNvGrpSpPr/>
          <p:nvPr/>
        </p:nvGrpSpPr>
        <p:grpSpPr>
          <a:xfrm>
            <a:off x="9489638" y="2476528"/>
            <a:ext cx="8336492" cy="5199199"/>
            <a:chOff x="0" y="0"/>
            <a:chExt cx="2195619" cy="1369336"/>
          </a:xfrm>
        </p:grpSpPr>
        <p:sp>
          <p:nvSpPr>
            <p:cNvPr id="15" name="Freeform 15"/>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16" name="TextBox 16"/>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72956" y="7329249"/>
            <a:ext cx="983028" cy="338917"/>
          </a:xfrm>
          <a:prstGeom prst="rect">
            <a:avLst/>
          </a:prstGeom>
        </p:spPr>
        <p:txBody>
          <a:bodyPr lIns="0" tIns="0" rIns="0" bIns="0" rtlCol="0" anchor="t">
            <a:spAutoFit/>
          </a:bodyPr>
          <a:lstStyle/>
          <a:p>
            <a:pPr algn="ctr">
              <a:lnSpc>
                <a:spcPts val="2763"/>
              </a:lnSpc>
              <a:spcBef>
                <a:spcPct val="0"/>
              </a:spcBef>
            </a:pPr>
            <a:r>
              <a:rPr lang="en-US" sz="1973">
                <a:solidFill>
                  <a:srgbClr val="000000"/>
                </a:solidFill>
                <a:latin typeface="Open Sans"/>
                <a:ea typeface="Open Sans"/>
                <a:cs typeface="Open Sans"/>
                <a:sym typeface="Open Sans"/>
              </a:rPr>
              <a:t>i = 0</a:t>
            </a:r>
          </a:p>
        </p:txBody>
      </p:sp>
      <p:graphicFrame>
        <p:nvGraphicFramePr>
          <p:cNvPr id="18" name="Table 18"/>
          <p:cNvGraphicFramePr>
            <a:graphicFrameLocks noGrp="1"/>
          </p:cNvGraphicFramePr>
          <p:nvPr/>
        </p:nvGraphicFramePr>
        <p:xfrm>
          <a:off x="246002"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9" name="TextBox 19"/>
          <p:cNvSpPr txBox="1"/>
          <p:nvPr/>
        </p:nvSpPr>
        <p:spPr>
          <a:xfrm>
            <a:off x="757041"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0" name="TextBox 20"/>
          <p:cNvSpPr txBox="1"/>
          <p:nvPr/>
        </p:nvSpPr>
        <p:spPr>
          <a:xfrm>
            <a:off x="1878876"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1" name="TextBox 21"/>
          <p:cNvSpPr txBox="1"/>
          <p:nvPr/>
        </p:nvSpPr>
        <p:spPr>
          <a:xfrm>
            <a:off x="643690"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0</a:t>
            </a:r>
          </a:p>
        </p:txBody>
      </p:sp>
      <p:sp>
        <p:nvSpPr>
          <p:cNvPr id="22" name="TextBox 22"/>
          <p:cNvSpPr txBox="1"/>
          <p:nvPr/>
        </p:nvSpPr>
        <p:spPr>
          <a:xfrm>
            <a:off x="1935322" y="5157992"/>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23" name="Freeform 23"/>
          <p:cNvSpPr/>
          <p:nvPr/>
        </p:nvSpPr>
        <p:spPr>
          <a:xfrm rot="5400000">
            <a:off x="1134178" y="3915099"/>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4" name="TextBox 24"/>
          <p:cNvSpPr txBox="1"/>
          <p:nvPr/>
        </p:nvSpPr>
        <p:spPr>
          <a:xfrm>
            <a:off x="534748" y="3367805"/>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current_node</a:t>
            </a:r>
          </a:p>
        </p:txBody>
      </p:sp>
      <p:graphicFrame>
        <p:nvGraphicFramePr>
          <p:cNvPr id="25" name="Table 25"/>
          <p:cNvGraphicFramePr>
            <a:graphicFrameLocks noGrp="1"/>
          </p:cNvGraphicFramePr>
          <p:nvPr/>
        </p:nvGraphicFramePr>
        <p:xfrm>
          <a:off x="3513228"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6" name="TextBox 26"/>
          <p:cNvSpPr txBox="1"/>
          <p:nvPr/>
        </p:nvSpPr>
        <p:spPr>
          <a:xfrm>
            <a:off x="4024266"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7" name="TextBox 27"/>
          <p:cNvSpPr txBox="1"/>
          <p:nvPr/>
        </p:nvSpPr>
        <p:spPr>
          <a:xfrm>
            <a:off x="5146101"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8" name="TextBox 28"/>
          <p:cNvSpPr txBox="1"/>
          <p:nvPr/>
        </p:nvSpPr>
        <p:spPr>
          <a:xfrm>
            <a:off x="3910915"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29" name="TextBox 29"/>
          <p:cNvSpPr txBox="1"/>
          <p:nvPr/>
        </p:nvSpPr>
        <p:spPr>
          <a:xfrm>
            <a:off x="5202548" y="5157992"/>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30" name="Freeform 30"/>
          <p:cNvSpPr/>
          <p:nvPr/>
        </p:nvSpPr>
        <p:spPr>
          <a:xfrm rot="5400000">
            <a:off x="4401403" y="3915099"/>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1" name="TextBox 31"/>
          <p:cNvSpPr txBox="1"/>
          <p:nvPr/>
        </p:nvSpPr>
        <p:spPr>
          <a:xfrm>
            <a:off x="3801973" y="3367805"/>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new_node</a:t>
            </a:r>
          </a:p>
        </p:txBody>
      </p:sp>
      <p:sp>
        <p:nvSpPr>
          <p:cNvPr id="32" name="TextBox 32"/>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33" name="Freeform 33"/>
          <p:cNvSpPr/>
          <p:nvPr/>
        </p:nvSpPr>
        <p:spPr>
          <a:xfrm rot="5400000">
            <a:off x="1134178" y="2685892"/>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4" name="TextBox 34"/>
          <p:cNvSpPr txBox="1"/>
          <p:nvPr/>
        </p:nvSpPr>
        <p:spPr>
          <a:xfrm>
            <a:off x="534748" y="2138597"/>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head</a:t>
            </a:r>
          </a:p>
        </p:txBody>
      </p:sp>
      <p:sp>
        <p:nvSpPr>
          <p:cNvPr id="35" name="TextBox 35"/>
          <p:cNvSpPr txBox="1"/>
          <p:nvPr/>
        </p:nvSpPr>
        <p:spPr>
          <a:xfrm>
            <a:off x="9676750" y="2596599"/>
            <a:ext cx="8064801" cy="492095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a:solidFill>
                  <a:srgbClr val="000000"/>
                </a:solidFill>
                <a:latin typeface="Code Pro"/>
                <a:ea typeface="Code Pro"/>
                <a:cs typeface="Code Pro"/>
                <a:sym typeface="Code Pro"/>
              </a:rPr>
              <a:t>head = Node()</a:t>
            </a:r>
          </a:p>
          <a:p>
            <a:pPr algn="l">
              <a:lnSpc>
                <a:spcPts val="2816"/>
              </a:lnSpc>
            </a:pPr>
            <a:r>
              <a:rPr lang="en-US" sz="2011">
                <a:solidFill>
                  <a:srgbClr val="000000"/>
                </a:solidFill>
                <a:latin typeface="Code Pro"/>
                <a:ea typeface="Code Pro"/>
                <a:cs typeface="Code Pro"/>
                <a:sym typeface="Code Pro"/>
              </a:rPr>
              <a:t>current_node = head</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for i in range(4):</a:t>
            </a:r>
          </a:p>
          <a:p>
            <a:pPr algn="l">
              <a:lnSpc>
                <a:spcPts val="2816"/>
              </a:lnSpc>
            </a:pPr>
            <a:r>
              <a:rPr lang="en-US" sz="2011">
                <a:solidFill>
                  <a:srgbClr val="000000"/>
                </a:solidFill>
                <a:latin typeface="Code Pro"/>
                <a:ea typeface="Code Pro"/>
                <a:cs typeface="Code Pro"/>
                <a:sym typeface="Code Pro"/>
              </a:rPr>
              <a:t>    new_node = Node()</a:t>
            </a:r>
          </a:p>
          <a:p>
            <a:pPr algn="l">
              <a:lnSpc>
                <a:spcPts val="2816"/>
              </a:lnSpc>
            </a:pPr>
            <a:r>
              <a:rPr lang="en-US" sz="2011" b="1">
                <a:solidFill>
                  <a:srgbClr val="642EC7"/>
                </a:solidFill>
                <a:latin typeface="Code Pro Bold"/>
                <a:ea typeface="Code Pro Bold"/>
                <a:cs typeface="Code Pro Bold"/>
                <a:sym typeface="Code Pro Bold"/>
              </a:rPr>
              <a:t>    current_node.data = i * 2</a:t>
            </a:r>
          </a:p>
          <a:p>
            <a:pPr algn="l">
              <a:lnSpc>
                <a:spcPts val="2816"/>
              </a:lnSpc>
            </a:pPr>
            <a:r>
              <a:rPr lang="en-US" sz="2011">
                <a:solidFill>
                  <a:srgbClr val="000000"/>
                </a:solidFill>
                <a:latin typeface="Code Pro"/>
                <a:ea typeface="Code Pro"/>
                <a:cs typeface="Code Pro"/>
                <a:sym typeface="Code Pro"/>
              </a:rPr>
              <a:t>    current_node.pointer = new_node</a:t>
            </a:r>
          </a:p>
          <a:p>
            <a:pPr algn="l">
              <a:lnSpc>
                <a:spcPts val="2816"/>
              </a:lnSpc>
            </a:pPr>
            <a:r>
              <a:rPr lang="en-US" sz="2011">
                <a:solidFill>
                  <a:srgbClr val="000000"/>
                </a:solidFill>
                <a:latin typeface="Code Pro"/>
                <a:ea typeface="Code Pro"/>
                <a:cs typeface="Code Pro"/>
                <a:sym typeface="Code Pro"/>
              </a:rPr>
              <a:t>    current_node = new_node</a:t>
            </a:r>
          </a:p>
        </p:txBody>
      </p:sp>
      <p:sp>
        <p:nvSpPr>
          <p:cNvPr id="36" name="TextBox 36"/>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963438"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0" name="Group 10"/>
          <p:cNvGrpSpPr/>
          <p:nvPr/>
        </p:nvGrpSpPr>
        <p:grpSpPr>
          <a:xfrm>
            <a:off x="764470"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4" name="Group 14"/>
          <p:cNvGrpSpPr/>
          <p:nvPr/>
        </p:nvGrpSpPr>
        <p:grpSpPr>
          <a:xfrm>
            <a:off x="9489638" y="2476528"/>
            <a:ext cx="8336492" cy="5199199"/>
            <a:chOff x="0" y="0"/>
            <a:chExt cx="2195619" cy="1369336"/>
          </a:xfrm>
        </p:grpSpPr>
        <p:sp>
          <p:nvSpPr>
            <p:cNvPr id="15" name="Freeform 15"/>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16" name="TextBox 16"/>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72956" y="7329249"/>
            <a:ext cx="983028" cy="338917"/>
          </a:xfrm>
          <a:prstGeom prst="rect">
            <a:avLst/>
          </a:prstGeom>
        </p:spPr>
        <p:txBody>
          <a:bodyPr lIns="0" tIns="0" rIns="0" bIns="0" rtlCol="0" anchor="t">
            <a:spAutoFit/>
          </a:bodyPr>
          <a:lstStyle/>
          <a:p>
            <a:pPr algn="ctr">
              <a:lnSpc>
                <a:spcPts val="2763"/>
              </a:lnSpc>
              <a:spcBef>
                <a:spcPct val="0"/>
              </a:spcBef>
            </a:pPr>
            <a:r>
              <a:rPr lang="en-US" sz="1973">
                <a:solidFill>
                  <a:srgbClr val="000000"/>
                </a:solidFill>
                <a:latin typeface="Open Sans"/>
                <a:ea typeface="Open Sans"/>
                <a:cs typeface="Open Sans"/>
                <a:sym typeface="Open Sans"/>
              </a:rPr>
              <a:t>i = 0</a:t>
            </a:r>
          </a:p>
        </p:txBody>
      </p:sp>
      <p:graphicFrame>
        <p:nvGraphicFramePr>
          <p:cNvPr id="18" name="Table 18"/>
          <p:cNvGraphicFramePr>
            <a:graphicFrameLocks noGrp="1"/>
          </p:cNvGraphicFramePr>
          <p:nvPr/>
        </p:nvGraphicFramePr>
        <p:xfrm>
          <a:off x="246002"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9" name="TextBox 19"/>
          <p:cNvSpPr txBox="1"/>
          <p:nvPr/>
        </p:nvSpPr>
        <p:spPr>
          <a:xfrm>
            <a:off x="757041"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0" name="TextBox 20"/>
          <p:cNvSpPr txBox="1"/>
          <p:nvPr/>
        </p:nvSpPr>
        <p:spPr>
          <a:xfrm>
            <a:off x="1878876"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1" name="TextBox 21"/>
          <p:cNvSpPr txBox="1"/>
          <p:nvPr/>
        </p:nvSpPr>
        <p:spPr>
          <a:xfrm>
            <a:off x="643690"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0</a:t>
            </a:r>
          </a:p>
        </p:txBody>
      </p:sp>
      <p:sp>
        <p:nvSpPr>
          <p:cNvPr id="22" name="Freeform 22"/>
          <p:cNvSpPr/>
          <p:nvPr/>
        </p:nvSpPr>
        <p:spPr>
          <a:xfrm rot="5400000">
            <a:off x="1134178" y="3915099"/>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3" name="TextBox 23"/>
          <p:cNvSpPr txBox="1"/>
          <p:nvPr/>
        </p:nvSpPr>
        <p:spPr>
          <a:xfrm>
            <a:off x="534748" y="3367805"/>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current_node</a:t>
            </a:r>
          </a:p>
        </p:txBody>
      </p:sp>
      <p:graphicFrame>
        <p:nvGraphicFramePr>
          <p:cNvPr id="24" name="Table 24"/>
          <p:cNvGraphicFramePr>
            <a:graphicFrameLocks noGrp="1"/>
          </p:cNvGraphicFramePr>
          <p:nvPr/>
        </p:nvGraphicFramePr>
        <p:xfrm>
          <a:off x="3513228"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5" name="TextBox 25"/>
          <p:cNvSpPr txBox="1"/>
          <p:nvPr/>
        </p:nvSpPr>
        <p:spPr>
          <a:xfrm>
            <a:off x="4024266"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6" name="TextBox 26"/>
          <p:cNvSpPr txBox="1"/>
          <p:nvPr/>
        </p:nvSpPr>
        <p:spPr>
          <a:xfrm>
            <a:off x="5146101"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7" name="TextBox 27"/>
          <p:cNvSpPr txBox="1"/>
          <p:nvPr/>
        </p:nvSpPr>
        <p:spPr>
          <a:xfrm>
            <a:off x="3910915"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28" name="TextBox 28"/>
          <p:cNvSpPr txBox="1"/>
          <p:nvPr/>
        </p:nvSpPr>
        <p:spPr>
          <a:xfrm>
            <a:off x="5202548" y="5157992"/>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29" name="Freeform 29"/>
          <p:cNvSpPr/>
          <p:nvPr/>
        </p:nvSpPr>
        <p:spPr>
          <a:xfrm rot="5400000">
            <a:off x="4401403" y="3915099"/>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0" name="TextBox 30"/>
          <p:cNvSpPr txBox="1"/>
          <p:nvPr/>
        </p:nvSpPr>
        <p:spPr>
          <a:xfrm>
            <a:off x="3801973" y="3367805"/>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new_node</a:t>
            </a:r>
          </a:p>
        </p:txBody>
      </p:sp>
      <p:sp>
        <p:nvSpPr>
          <p:cNvPr id="31" name="AutoShape 31"/>
          <p:cNvSpPr/>
          <p:nvPr/>
        </p:nvSpPr>
        <p:spPr>
          <a:xfrm>
            <a:off x="2184274" y="5273271"/>
            <a:ext cx="1164919"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32" name="TextBox 32"/>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33" name="Freeform 33"/>
          <p:cNvSpPr/>
          <p:nvPr/>
        </p:nvSpPr>
        <p:spPr>
          <a:xfrm rot="5400000">
            <a:off x="1134178" y="2685892"/>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4" name="TextBox 34"/>
          <p:cNvSpPr txBox="1"/>
          <p:nvPr/>
        </p:nvSpPr>
        <p:spPr>
          <a:xfrm>
            <a:off x="534748" y="2138597"/>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head</a:t>
            </a:r>
          </a:p>
        </p:txBody>
      </p:sp>
      <p:sp>
        <p:nvSpPr>
          <p:cNvPr id="35" name="TextBox 35"/>
          <p:cNvSpPr txBox="1"/>
          <p:nvPr/>
        </p:nvSpPr>
        <p:spPr>
          <a:xfrm>
            <a:off x="9676750" y="2596599"/>
            <a:ext cx="8064801" cy="492095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a:solidFill>
                  <a:srgbClr val="000000"/>
                </a:solidFill>
                <a:latin typeface="Code Pro"/>
                <a:ea typeface="Code Pro"/>
                <a:cs typeface="Code Pro"/>
                <a:sym typeface="Code Pro"/>
              </a:rPr>
              <a:t>head = Node()</a:t>
            </a:r>
          </a:p>
          <a:p>
            <a:pPr algn="l">
              <a:lnSpc>
                <a:spcPts val="2816"/>
              </a:lnSpc>
            </a:pPr>
            <a:r>
              <a:rPr lang="en-US" sz="2011">
                <a:solidFill>
                  <a:srgbClr val="000000"/>
                </a:solidFill>
                <a:latin typeface="Code Pro"/>
                <a:ea typeface="Code Pro"/>
                <a:cs typeface="Code Pro"/>
                <a:sym typeface="Code Pro"/>
              </a:rPr>
              <a:t>current_node = head</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for i in range(4):</a:t>
            </a:r>
          </a:p>
          <a:p>
            <a:pPr algn="l">
              <a:lnSpc>
                <a:spcPts val="2816"/>
              </a:lnSpc>
            </a:pPr>
            <a:r>
              <a:rPr lang="en-US" sz="2011">
                <a:solidFill>
                  <a:srgbClr val="000000"/>
                </a:solidFill>
                <a:latin typeface="Code Pro"/>
                <a:ea typeface="Code Pro"/>
                <a:cs typeface="Code Pro"/>
                <a:sym typeface="Code Pro"/>
              </a:rPr>
              <a:t>    new_node = Node()</a:t>
            </a:r>
          </a:p>
          <a:p>
            <a:pPr algn="l">
              <a:lnSpc>
                <a:spcPts val="2816"/>
              </a:lnSpc>
            </a:pPr>
            <a:r>
              <a:rPr lang="en-US" sz="2011">
                <a:solidFill>
                  <a:srgbClr val="000000"/>
                </a:solidFill>
                <a:latin typeface="Code Pro"/>
                <a:ea typeface="Code Pro"/>
                <a:cs typeface="Code Pro"/>
                <a:sym typeface="Code Pro"/>
              </a:rPr>
              <a:t>    current_node.data = i * 2</a:t>
            </a:r>
          </a:p>
          <a:p>
            <a:pPr algn="l">
              <a:lnSpc>
                <a:spcPts val="2816"/>
              </a:lnSpc>
            </a:pPr>
            <a:r>
              <a:rPr lang="en-US" sz="2011" b="1">
                <a:solidFill>
                  <a:srgbClr val="642EC7"/>
                </a:solidFill>
                <a:latin typeface="Code Pro Bold"/>
                <a:ea typeface="Code Pro Bold"/>
                <a:cs typeface="Code Pro Bold"/>
                <a:sym typeface="Code Pro Bold"/>
              </a:rPr>
              <a:t>    current_node.pointer = new_node</a:t>
            </a:r>
          </a:p>
          <a:p>
            <a:pPr algn="l">
              <a:lnSpc>
                <a:spcPts val="2816"/>
              </a:lnSpc>
            </a:pPr>
            <a:r>
              <a:rPr lang="en-US" sz="2011">
                <a:solidFill>
                  <a:srgbClr val="000000"/>
                </a:solidFill>
                <a:latin typeface="Code Pro"/>
                <a:ea typeface="Code Pro"/>
                <a:cs typeface="Code Pro"/>
                <a:sym typeface="Code Pro"/>
              </a:rPr>
              <a:t>    current_node = new_node</a:t>
            </a:r>
          </a:p>
        </p:txBody>
      </p:sp>
      <p:grpSp>
        <p:nvGrpSpPr>
          <p:cNvPr id="36" name="Group 36"/>
          <p:cNvGrpSpPr/>
          <p:nvPr/>
        </p:nvGrpSpPr>
        <p:grpSpPr>
          <a:xfrm>
            <a:off x="16191896" y="100140"/>
            <a:ext cx="4620001" cy="497281"/>
            <a:chOff x="0" y="0"/>
            <a:chExt cx="6160002" cy="663041"/>
          </a:xfrm>
        </p:grpSpPr>
        <p:sp>
          <p:nvSpPr>
            <p:cNvPr id="37" name="Freeform 37"/>
            <p:cNvSpPr/>
            <p:nvPr/>
          </p:nvSpPr>
          <p:spPr>
            <a:xfrm>
              <a:off x="0" y="0"/>
              <a:ext cx="605853" cy="663041"/>
            </a:xfrm>
            <a:custGeom>
              <a:avLst/>
              <a:gdLst/>
              <a:ahLst/>
              <a:cxnLst/>
              <a:rect l="l" t="t" r="r" b="b"/>
              <a:pathLst>
                <a:path w="605853" h="663041">
                  <a:moveTo>
                    <a:pt x="0" y="0"/>
                  </a:moveTo>
                  <a:lnTo>
                    <a:pt x="605853" y="0"/>
                  </a:lnTo>
                  <a:lnTo>
                    <a:pt x="605853" y="663041"/>
                  </a:lnTo>
                  <a:lnTo>
                    <a:pt x="0" y="6630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8" name="TextBox 38"/>
            <p:cNvSpPr txBox="1"/>
            <p:nvPr/>
          </p:nvSpPr>
          <p:spPr>
            <a:xfrm>
              <a:off x="605853" y="72440"/>
              <a:ext cx="5554148" cy="441960"/>
            </a:xfrm>
            <a:prstGeom prst="rect">
              <a:avLst/>
            </a:prstGeom>
          </p:spPr>
          <p:txBody>
            <a:bodyPr lIns="0" tIns="0" rIns="0" bIns="0" rtlCol="0" anchor="t">
              <a:spAutoFit/>
            </a:bodyPr>
            <a:lstStyle/>
            <a:p>
              <a:pPr algn="l">
                <a:lnSpc>
                  <a:spcPts val="2700"/>
                </a:lnSpc>
              </a:pPr>
              <a:r>
                <a:rPr lang="en-US" sz="1800">
                  <a:solidFill>
                    <a:srgbClr val="000000"/>
                  </a:solidFill>
                  <a:latin typeface="Poppins"/>
                  <a:ea typeface="Poppins"/>
                  <a:cs typeface="Poppins"/>
                  <a:sym typeface="Poppins"/>
                </a:rPr>
                <a:t> James Gan</a:t>
              </a:r>
            </a:p>
          </p:txBody>
        </p:sp>
      </p:grpSp>
      <p:sp>
        <p:nvSpPr>
          <p:cNvPr id="39" name="TextBox 39"/>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963438"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0" name="Group 10"/>
          <p:cNvGrpSpPr/>
          <p:nvPr/>
        </p:nvGrpSpPr>
        <p:grpSpPr>
          <a:xfrm>
            <a:off x="764470"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4" name="Group 14"/>
          <p:cNvGrpSpPr/>
          <p:nvPr/>
        </p:nvGrpSpPr>
        <p:grpSpPr>
          <a:xfrm>
            <a:off x="9489638" y="2476528"/>
            <a:ext cx="8336492" cy="5199199"/>
            <a:chOff x="0" y="0"/>
            <a:chExt cx="2195619" cy="1369336"/>
          </a:xfrm>
        </p:grpSpPr>
        <p:sp>
          <p:nvSpPr>
            <p:cNvPr id="15" name="Freeform 15"/>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16" name="TextBox 16"/>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72956" y="7329249"/>
            <a:ext cx="983028" cy="338917"/>
          </a:xfrm>
          <a:prstGeom prst="rect">
            <a:avLst/>
          </a:prstGeom>
        </p:spPr>
        <p:txBody>
          <a:bodyPr lIns="0" tIns="0" rIns="0" bIns="0" rtlCol="0" anchor="t">
            <a:spAutoFit/>
          </a:bodyPr>
          <a:lstStyle/>
          <a:p>
            <a:pPr algn="ctr">
              <a:lnSpc>
                <a:spcPts val="2763"/>
              </a:lnSpc>
              <a:spcBef>
                <a:spcPct val="0"/>
              </a:spcBef>
            </a:pPr>
            <a:r>
              <a:rPr lang="en-US" sz="1973">
                <a:solidFill>
                  <a:srgbClr val="000000"/>
                </a:solidFill>
                <a:latin typeface="Open Sans"/>
                <a:ea typeface="Open Sans"/>
                <a:cs typeface="Open Sans"/>
                <a:sym typeface="Open Sans"/>
              </a:rPr>
              <a:t>i = 0</a:t>
            </a:r>
          </a:p>
        </p:txBody>
      </p:sp>
      <p:graphicFrame>
        <p:nvGraphicFramePr>
          <p:cNvPr id="18" name="Table 18"/>
          <p:cNvGraphicFramePr>
            <a:graphicFrameLocks noGrp="1"/>
          </p:cNvGraphicFramePr>
          <p:nvPr/>
        </p:nvGraphicFramePr>
        <p:xfrm>
          <a:off x="246002"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9" name="TextBox 19"/>
          <p:cNvSpPr txBox="1"/>
          <p:nvPr/>
        </p:nvSpPr>
        <p:spPr>
          <a:xfrm>
            <a:off x="757041"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0" name="TextBox 20"/>
          <p:cNvSpPr txBox="1"/>
          <p:nvPr/>
        </p:nvSpPr>
        <p:spPr>
          <a:xfrm>
            <a:off x="1878876"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1" name="TextBox 21"/>
          <p:cNvSpPr txBox="1"/>
          <p:nvPr/>
        </p:nvSpPr>
        <p:spPr>
          <a:xfrm>
            <a:off x="643690"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0</a:t>
            </a:r>
          </a:p>
        </p:txBody>
      </p:sp>
      <p:sp>
        <p:nvSpPr>
          <p:cNvPr id="22" name="Freeform 22"/>
          <p:cNvSpPr/>
          <p:nvPr/>
        </p:nvSpPr>
        <p:spPr>
          <a:xfrm rot="5400000">
            <a:off x="4293006" y="3078813"/>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3" name="TextBox 23"/>
          <p:cNvSpPr txBox="1"/>
          <p:nvPr/>
        </p:nvSpPr>
        <p:spPr>
          <a:xfrm>
            <a:off x="3693576" y="2531519"/>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current_node</a:t>
            </a:r>
          </a:p>
        </p:txBody>
      </p:sp>
      <p:graphicFrame>
        <p:nvGraphicFramePr>
          <p:cNvPr id="24" name="Table 24"/>
          <p:cNvGraphicFramePr>
            <a:graphicFrameLocks noGrp="1"/>
          </p:cNvGraphicFramePr>
          <p:nvPr/>
        </p:nvGraphicFramePr>
        <p:xfrm>
          <a:off x="3513228"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5" name="TextBox 25"/>
          <p:cNvSpPr txBox="1"/>
          <p:nvPr/>
        </p:nvSpPr>
        <p:spPr>
          <a:xfrm>
            <a:off x="4024266"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6" name="TextBox 26"/>
          <p:cNvSpPr txBox="1"/>
          <p:nvPr/>
        </p:nvSpPr>
        <p:spPr>
          <a:xfrm>
            <a:off x="5146101"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7" name="TextBox 27"/>
          <p:cNvSpPr txBox="1"/>
          <p:nvPr/>
        </p:nvSpPr>
        <p:spPr>
          <a:xfrm>
            <a:off x="3910915"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28" name="TextBox 28"/>
          <p:cNvSpPr txBox="1"/>
          <p:nvPr/>
        </p:nvSpPr>
        <p:spPr>
          <a:xfrm>
            <a:off x="5202548" y="5157992"/>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29" name="Freeform 29"/>
          <p:cNvSpPr/>
          <p:nvPr/>
        </p:nvSpPr>
        <p:spPr>
          <a:xfrm rot="5400000">
            <a:off x="4293006" y="4054726"/>
            <a:ext cx="559063" cy="235505"/>
          </a:xfrm>
          <a:custGeom>
            <a:avLst/>
            <a:gdLst/>
            <a:ahLst/>
            <a:cxnLst/>
            <a:rect l="l" t="t" r="r" b="b"/>
            <a:pathLst>
              <a:path w="559063" h="235505">
                <a:moveTo>
                  <a:pt x="0" y="0"/>
                </a:moveTo>
                <a:lnTo>
                  <a:pt x="559063" y="0"/>
                </a:lnTo>
                <a:lnTo>
                  <a:pt x="559063" y="235506"/>
                </a:lnTo>
                <a:lnTo>
                  <a:pt x="0" y="2355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0" name="TextBox 30"/>
          <p:cNvSpPr txBox="1"/>
          <p:nvPr/>
        </p:nvSpPr>
        <p:spPr>
          <a:xfrm>
            <a:off x="3693576" y="3507432"/>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new_node</a:t>
            </a:r>
          </a:p>
        </p:txBody>
      </p:sp>
      <p:sp>
        <p:nvSpPr>
          <p:cNvPr id="31" name="AutoShape 31"/>
          <p:cNvSpPr/>
          <p:nvPr/>
        </p:nvSpPr>
        <p:spPr>
          <a:xfrm>
            <a:off x="2184274" y="5273271"/>
            <a:ext cx="1164919"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32" name="TextBox 32"/>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33" name="Freeform 33"/>
          <p:cNvSpPr/>
          <p:nvPr/>
        </p:nvSpPr>
        <p:spPr>
          <a:xfrm rot="5400000">
            <a:off x="1025781" y="4054726"/>
            <a:ext cx="559063" cy="235505"/>
          </a:xfrm>
          <a:custGeom>
            <a:avLst/>
            <a:gdLst/>
            <a:ahLst/>
            <a:cxnLst/>
            <a:rect l="l" t="t" r="r" b="b"/>
            <a:pathLst>
              <a:path w="559063" h="235505">
                <a:moveTo>
                  <a:pt x="0" y="0"/>
                </a:moveTo>
                <a:lnTo>
                  <a:pt x="559063" y="0"/>
                </a:lnTo>
                <a:lnTo>
                  <a:pt x="559063" y="235506"/>
                </a:lnTo>
                <a:lnTo>
                  <a:pt x="0" y="2355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4" name="TextBox 34"/>
          <p:cNvSpPr txBox="1"/>
          <p:nvPr/>
        </p:nvSpPr>
        <p:spPr>
          <a:xfrm>
            <a:off x="426351" y="3507432"/>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head</a:t>
            </a:r>
          </a:p>
        </p:txBody>
      </p:sp>
      <p:sp>
        <p:nvSpPr>
          <p:cNvPr id="35" name="TextBox 35"/>
          <p:cNvSpPr txBox="1"/>
          <p:nvPr/>
        </p:nvSpPr>
        <p:spPr>
          <a:xfrm>
            <a:off x="9676750" y="2596599"/>
            <a:ext cx="8064801" cy="492095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a:solidFill>
                  <a:srgbClr val="000000"/>
                </a:solidFill>
                <a:latin typeface="Code Pro"/>
                <a:ea typeface="Code Pro"/>
                <a:cs typeface="Code Pro"/>
                <a:sym typeface="Code Pro"/>
              </a:rPr>
              <a:t>head = Node()</a:t>
            </a:r>
          </a:p>
          <a:p>
            <a:pPr algn="l">
              <a:lnSpc>
                <a:spcPts val="2816"/>
              </a:lnSpc>
            </a:pPr>
            <a:r>
              <a:rPr lang="en-US" sz="2011">
                <a:solidFill>
                  <a:srgbClr val="000000"/>
                </a:solidFill>
                <a:latin typeface="Code Pro"/>
                <a:ea typeface="Code Pro"/>
                <a:cs typeface="Code Pro"/>
                <a:sym typeface="Code Pro"/>
              </a:rPr>
              <a:t>current_node = head</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for i in range(4):</a:t>
            </a:r>
          </a:p>
          <a:p>
            <a:pPr algn="l">
              <a:lnSpc>
                <a:spcPts val="2816"/>
              </a:lnSpc>
            </a:pPr>
            <a:r>
              <a:rPr lang="en-US" sz="2011">
                <a:solidFill>
                  <a:srgbClr val="000000"/>
                </a:solidFill>
                <a:latin typeface="Code Pro"/>
                <a:ea typeface="Code Pro"/>
                <a:cs typeface="Code Pro"/>
                <a:sym typeface="Code Pro"/>
              </a:rPr>
              <a:t>    new_node = Node()</a:t>
            </a:r>
          </a:p>
          <a:p>
            <a:pPr algn="l">
              <a:lnSpc>
                <a:spcPts val="2816"/>
              </a:lnSpc>
            </a:pPr>
            <a:r>
              <a:rPr lang="en-US" sz="2011">
                <a:solidFill>
                  <a:srgbClr val="000000"/>
                </a:solidFill>
                <a:latin typeface="Code Pro"/>
                <a:ea typeface="Code Pro"/>
                <a:cs typeface="Code Pro"/>
                <a:sym typeface="Code Pro"/>
              </a:rPr>
              <a:t>    current_node.data = i * 2</a:t>
            </a:r>
          </a:p>
          <a:p>
            <a:pPr algn="l">
              <a:lnSpc>
                <a:spcPts val="2816"/>
              </a:lnSpc>
            </a:pPr>
            <a:r>
              <a:rPr lang="en-US" sz="2011" b="1">
                <a:solidFill>
                  <a:srgbClr val="642EC7"/>
                </a:solidFill>
                <a:latin typeface="Code Pro Bold"/>
                <a:ea typeface="Code Pro Bold"/>
                <a:cs typeface="Code Pro Bold"/>
                <a:sym typeface="Code Pro Bold"/>
              </a:rPr>
              <a:t>   </a:t>
            </a:r>
            <a:r>
              <a:rPr lang="en-US" sz="2011">
                <a:solidFill>
                  <a:srgbClr val="000000"/>
                </a:solidFill>
                <a:latin typeface="Code Pro"/>
                <a:ea typeface="Code Pro"/>
                <a:cs typeface="Code Pro"/>
                <a:sym typeface="Code Pro"/>
              </a:rPr>
              <a:t> current_node.pointer = new_node</a:t>
            </a:r>
          </a:p>
          <a:p>
            <a:pPr algn="l">
              <a:lnSpc>
                <a:spcPts val="2816"/>
              </a:lnSpc>
            </a:pPr>
            <a:r>
              <a:rPr lang="en-US" sz="2011" b="1">
                <a:solidFill>
                  <a:srgbClr val="642EC7"/>
                </a:solidFill>
                <a:latin typeface="Code Pro Bold"/>
                <a:ea typeface="Code Pro Bold"/>
                <a:cs typeface="Code Pro Bold"/>
                <a:sym typeface="Code Pro Bold"/>
              </a:rPr>
              <a:t>    current_node = new_node</a:t>
            </a:r>
          </a:p>
        </p:txBody>
      </p:sp>
      <p:sp>
        <p:nvSpPr>
          <p:cNvPr id="36" name="TextBox 36"/>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963438"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0" name="Group 10"/>
          <p:cNvGrpSpPr/>
          <p:nvPr/>
        </p:nvGrpSpPr>
        <p:grpSpPr>
          <a:xfrm>
            <a:off x="764470"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4" name="Group 14"/>
          <p:cNvGrpSpPr/>
          <p:nvPr/>
        </p:nvGrpSpPr>
        <p:grpSpPr>
          <a:xfrm>
            <a:off x="9489638" y="2476528"/>
            <a:ext cx="8336492" cy="5199199"/>
            <a:chOff x="0" y="0"/>
            <a:chExt cx="2195619" cy="1369336"/>
          </a:xfrm>
        </p:grpSpPr>
        <p:sp>
          <p:nvSpPr>
            <p:cNvPr id="15" name="Freeform 15"/>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16" name="TextBox 16"/>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72956" y="7329249"/>
            <a:ext cx="983028" cy="338917"/>
          </a:xfrm>
          <a:prstGeom prst="rect">
            <a:avLst/>
          </a:prstGeom>
        </p:spPr>
        <p:txBody>
          <a:bodyPr lIns="0" tIns="0" rIns="0" bIns="0" rtlCol="0" anchor="t">
            <a:spAutoFit/>
          </a:bodyPr>
          <a:lstStyle/>
          <a:p>
            <a:pPr algn="ctr">
              <a:lnSpc>
                <a:spcPts val="2763"/>
              </a:lnSpc>
              <a:spcBef>
                <a:spcPct val="0"/>
              </a:spcBef>
            </a:pPr>
            <a:r>
              <a:rPr lang="en-US" sz="1973">
                <a:solidFill>
                  <a:srgbClr val="000000"/>
                </a:solidFill>
                <a:latin typeface="Open Sans"/>
                <a:ea typeface="Open Sans"/>
                <a:cs typeface="Open Sans"/>
                <a:sym typeface="Open Sans"/>
              </a:rPr>
              <a:t>i = 1</a:t>
            </a:r>
          </a:p>
        </p:txBody>
      </p:sp>
      <p:graphicFrame>
        <p:nvGraphicFramePr>
          <p:cNvPr id="18" name="Table 18"/>
          <p:cNvGraphicFramePr>
            <a:graphicFrameLocks noGrp="1"/>
          </p:cNvGraphicFramePr>
          <p:nvPr/>
        </p:nvGraphicFramePr>
        <p:xfrm>
          <a:off x="246002"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9" name="TextBox 19"/>
          <p:cNvSpPr txBox="1"/>
          <p:nvPr/>
        </p:nvSpPr>
        <p:spPr>
          <a:xfrm>
            <a:off x="757041"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0" name="TextBox 20"/>
          <p:cNvSpPr txBox="1"/>
          <p:nvPr/>
        </p:nvSpPr>
        <p:spPr>
          <a:xfrm>
            <a:off x="1878876"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1" name="TextBox 21"/>
          <p:cNvSpPr txBox="1"/>
          <p:nvPr/>
        </p:nvSpPr>
        <p:spPr>
          <a:xfrm>
            <a:off x="643690"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0</a:t>
            </a:r>
          </a:p>
        </p:txBody>
      </p:sp>
      <p:sp>
        <p:nvSpPr>
          <p:cNvPr id="22" name="Freeform 22"/>
          <p:cNvSpPr/>
          <p:nvPr/>
        </p:nvSpPr>
        <p:spPr>
          <a:xfrm rot="5400000">
            <a:off x="4401403" y="4100885"/>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3" name="TextBox 23"/>
          <p:cNvSpPr txBox="1"/>
          <p:nvPr/>
        </p:nvSpPr>
        <p:spPr>
          <a:xfrm>
            <a:off x="3801973" y="3553590"/>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current_node</a:t>
            </a:r>
          </a:p>
        </p:txBody>
      </p:sp>
      <p:graphicFrame>
        <p:nvGraphicFramePr>
          <p:cNvPr id="24" name="Table 24"/>
          <p:cNvGraphicFramePr>
            <a:graphicFrameLocks noGrp="1"/>
          </p:cNvGraphicFramePr>
          <p:nvPr/>
        </p:nvGraphicFramePr>
        <p:xfrm>
          <a:off x="3513228"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5" name="TextBox 25"/>
          <p:cNvSpPr txBox="1"/>
          <p:nvPr/>
        </p:nvSpPr>
        <p:spPr>
          <a:xfrm>
            <a:off x="4024266"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6" name="TextBox 26"/>
          <p:cNvSpPr txBox="1"/>
          <p:nvPr/>
        </p:nvSpPr>
        <p:spPr>
          <a:xfrm>
            <a:off x="5146101"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7" name="TextBox 27"/>
          <p:cNvSpPr txBox="1"/>
          <p:nvPr/>
        </p:nvSpPr>
        <p:spPr>
          <a:xfrm>
            <a:off x="3910915"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28" name="TextBox 28"/>
          <p:cNvSpPr txBox="1"/>
          <p:nvPr/>
        </p:nvSpPr>
        <p:spPr>
          <a:xfrm>
            <a:off x="5202548" y="5157992"/>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29" name="Freeform 29"/>
          <p:cNvSpPr/>
          <p:nvPr/>
        </p:nvSpPr>
        <p:spPr>
          <a:xfrm rot="5400000">
            <a:off x="7573165" y="4100885"/>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0" name="TextBox 30"/>
          <p:cNvSpPr txBox="1"/>
          <p:nvPr/>
        </p:nvSpPr>
        <p:spPr>
          <a:xfrm>
            <a:off x="6973735" y="3553590"/>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new_node</a:t>
            </a:r>
          </a:p>
        </p:txBody>
      </p:sp>
      <p:sp>
        <p:nvSpPr>
          <p:cNvPr id="31" name="AutoShape 31"/>
          <p:cNvSpPr/>
          <p:nvPr/>
        </p:nvSpPr>
        <p:spPr>
          <a:xfrm>
            <a:off x="2184274" y="5273271"/>
            <a:ext cx="1164919" cy="0"/>
          </a:xfrm>
          <a:prstGeom prst="line">
            <a:avLst/>
          </a:prstGeom>
          <a:ln w="38100" cap="flat">
            <a:solidFill>
              <a:srgbClr val="000000"/>
            </a:solidFill>
            <a:prstDash val="solid"/>
            <a:headEnd type="none" w="sm" len="sm"/>
            <a:tailEnd type="arrow" w="med" len="sm"/>
          </a:ln>
        </p:spPr>
        <p:txBody>
          <a:bodyPr/>
          <a:lstStyle/>
          <a:p>
            <a:endParaRPr lang="en-PH"/>
          </a:p>
        </p:txBody>
      </p:sp>
      <p:graphicFrame>
        <p:nvGraphicFramePr>
          <p:cNvPr id="32" name="Table 32"/>
          <p:cNvGraphicFramePr>
            <a:graphicFrameLocks noGrp="1"/>
          </p:cNvGraphicFramePr>
          <p:nvPr/>
        </p:nvGraphicFramePr>
        <p:xfrm>
          <a:off x="6576047" y="4995241"/>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3" name="TextBox 33"/>
          <p:cNvSpPr txBox="1"/>
          <p:nvPr/>
        </p:nvSpPr>
        <p:spPr>
          <a:xfrm>
            <a:off x="7087086" y="4698194"/>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34" name="TextBox 34"/>
          <p:cNvSpPr txBox="1"/>
          <p:nvPr/>
        </p:nvSpPr>
        <p:spPr>
          <a:xfrm>
            <a:off x="8208921" y="4751559"/>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35" name="TextBox 35"/>
          <p:cNvSpPr txBox="1"/>
          <p:nvPr/>
        </p:nvSpPr>
        <p:spPr>
          <a:xfrm>
            <a:off x="6973735" y="5134857"/>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36" name="TextBox 36"/>
          <p:cNvSpPr txBox="1"/>
          <p:nvPr/>
        </p:nvSpPr>
        <p:spPr>
          <a:xfrm>
            <a:off x="8265367" y="5147000"/>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37" name="TextBox 37"/>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38" name="Freeform 38"/>
          <p:cNvSpPr/>
          <p:nvPr/>
        </p:nvSpPr>
        <p:spPr>
          <a:xfrm rot="5400000">
            <a:off x="1025781" y="4054726"/>
            <a:ext cx="559063" cy="235505"/>
          </a:xfrm>
          <a:custGeom>
            <a:avLst/>
            <a:gdLst/>
            <a:ahLst/>
            <a:cxnLst/>
            <a:rect l="l" t="t" r="r" b="b"/>
            <a:pathLst>
              <a:path w="559063" h="235505">
                <a:moveTo>
                  <a:pt x="0" y="0"/>
                </a:moveTo>
                <a:lnTo>
                  <a:pt x="559063" y="0"/>
                </a:lnTo>
                <a:lnTo>
                  <a:pt x="559063" y="235506"/>
                </a:lnTo>
                <a:lnTo>
                  <a:pt x="0" y="2355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9" name="TextBox 39"/>
          <p:cNvSpPr txBox="1"/>
          <p:nvPr/>
        </p:nvSpPr>
        <p:spPr>
          <a:xfrm>
            <a:off x="426351" y="3507432"/>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head</a:t>
            </a:r>
          </a:p>
        </p:txBody>
      </p:sp>
      <p:sp>
        <p:nvSpPr>
          <p:cNvPr id="40" name="TextBox 40"/>
          <p:cNvSpPr txBox="1"/>
          <p:nvPr/>
        </p:nvSpPr>
        <p:spPr>
          <a:xfrm>
            <a:off x="9676750" y="2596599"/>
            <a:ext cx="8064801" cy="492095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a:solidFill>
                  <a:srgbClr val="000000"/>
                </a:solidFill>
                <a:latin typeface="Code Pro"/>
                <a:ea typeface="Code Pro"/>
                <a:cs typeface="Code Pro"/>
                <a:sym typeface="Code Pro"/>
              </a:rPr>
              <a:t>head = Node()</a:t>
            </a:r>
          </a:p>
          <a:p>
            <a:pPr algn="l">
              <a:lnSpc>
                <a:spcPts val="2816"/>
              </a:lnSpc>
            </a:pPr>
            <a:r>
              <a:rPr lang="en-US" sz="2011">
                <a:solidFill>
                  <a:srgbClr val="000000"/>
                </a:solidFill>
                <a:latin typeface="Code Pro"/>
                <a:ea typeface="Code Pro"/>
                <a:cs typeface="Code Pro"/>
                <a:sym typeface="Code Pro"/>
              </a:rPr>
              <a:t>current_node = head</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b="1">
                <a:solidFill>
                  <a:srgbClr val="642EC7"/>
                </a:solidFill>
                <a:latin typeface="Code Pro Bold"/>
                <a:ea typeface="Code Pro Bold"/>
                <a:cs typeface="Code Pro Bold"/>
                <a:sym typeface="Code Pro Bold"/>
              </a:rPr>
              <a:t>for i in range(4):</a:t>
            </a:r>
          </a:p>
          <a:p>
            <a:pPr algn="l">
              <a:lnSpc>
                <a:spcPts val="2816"/>
              </a:lnSpc>
            </a:pPr>
            <a:r>
              <a:rPr lang="en-US" sz="2011" b="1">
                <a:solidFill>
                  <a:srgbClr val="642EC7"/>
                </a:solidFill>
                <a:latin typeface="Code Pro Bold"/>
                <a:ea typeface="Code Pro Bold"/>
                <a:cs typeface="Code Pro Bold"/>
                <a:sym typeface="Code Pro Bold"/>
              </a:rPr>
              <a:t>    new_node = Node()</a:t>
            </a:r>
          </a:p>
          <a:p>
            <a:pPr algn="l">
              <a:lnSpc>
                <a:spcPts val="2816"/>
              </a:lnSpc>
            </a:pPr>
            <a:r>
              <a:rPr lang="en-US" sz="2011">
                <a:solidFill>
                  <a:srgbClr val="000000"/>
                </a:solidFill>
                <a:latin typeface="Code Pro"/>
                <a:ea typeface="Code Pro"/>
                <a:cs typeface="Code Pro"/>
                <a:sym typeface="Code Pro"/>
              </a:rPr>
              <a:t>    current_node.data = i * 2</a:t>
            </a:r>
          </a:p>
          <a:p>
            <a:pPr algn="l">
              <a:lnSpc>
                <a:spcPts val="2816"/>
              </a:lnSpc>
            </a:pPr>
            <a:r>
              <a:rPr lang="en-US" sz="2011">
                <a:solidFill>
                  <a:srgbClr val="000000"/>
                </a:solidFill>
                <a:latin typeface="Code Pro"/>
                <a:ea typeface="Code Pro"/>
                <a:cs typeface="Code Pro"/>
                <a:sym typeface="Code Pro"/>
              </a:rPr>
              <a:t>    current_node.pointer = new_node</a:t>
            </a:r>
          </a:p>
          <a:p>
            <a:pPr algn="l">
              <a:lnSpc>
                <a:spcPts val="2816"/>
              </a:lnSpc>
            </a:pPr>
            <a:r>
              <a:rPr lang="en-US" sz="2011">
                <a:solidFill>
                  <a:srgbClr val="000000"/>
                </a:solidFill>
                <a:latin typeface="Code Pro"/>
                <a:ea typeface="Code Pro"/>
                <a:cs typeface="Code Pro"/>
                <a:sym typeface="Code Pro"/>
              </a:rPr>
              <a:t>    current_node = new_node</a:t>
            </a:r>
          </a:p>
        </p:txBody>
      </p:sp>
      <p:sp>
        <p:nvSpPr>
          <p:cNvPr id="41" name="TextBox 41"/>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963438"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0" name="Group 10"/>
          <p:cNvGrpSpPr/>
          <p:nvPr/>
        </p:nvGrpSpPr>
        <p:grpSpPr>
          <a:xfrm>
            <a:off x="764470"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4" name="Group 14"/>
          <p:cNvGrpSpPr/>
          <p:nvPr/>
        </p:nvGrpSpPr>
        <p:grpSpPr>
          <a:xfrm>
            <a:off x="9489638" y="2476528"/>
            <a:ext cx="8336492" cy="5199199"/>
            <a:chOff x="0" y="0"/>
            <a:chExt cx="2195619" cy="1369336"/>
          </a:xfrm>
        </p:grpSpPr>
        <p:sp>
          <p:nvSpPr>
            <p:cNvPr id="15" name="Freeform 15"/>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16" name="TextBox 16"/>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72956" y="7329249"/>
            <a:ext cx="983028" cy="338917"/>
          </a:xfrm>
          <a:prstGeom prst="rect">
            <a:avLst/>
          </a:prstGeom>
        </p:spPr>
        <p:txBody>
          <a:bodyPr lIns="0" tIns="0" rIns="0" bIns="0" rtlCol="0" anchor="t">
            <a:spAutoFit/>
          </a:bodyPr>
          <a:lstStyle/>
          <a:p>
            <a:pPr algn="ctr">
              <a:lnSpc>
                <a:spcPts val="2763"/>
              </a:lnSpc>
              <a:spcBef>
                <a:spcPct val="0"/>
              </a:spcBef>
            </a:pPr>
            <a:r>
              <a:rPr lang="en-US" sz="1973">
                <a:solidFill>
                  <a:srgbClr val="000000"/>
                </a:solidFill>
                <a:latin typeface="Open Sans"/>
                <a:ea typeface="Open Sans"/>
                <a:cs typeface="Open Sans"/>
                <a:sym typeface="Open Sans"/>
              </a:rPr>
              <a:t>i = 1</a:t>
            </a:r>
          </a:p>
        </p:txBody>
      </p:sp>
      <p:graphicFrame>
        <p:nvGraphicFramePr>
          <p:cNvPr id="18" name="Table 18"/>
          <p:cNvGraphicFramePr>
            <a:graphicFrameLocks noGrp="1"/>
          </p:cNvGraphicFramePr>
          <p:nvPr/>
        </p:nvGraphicFramePr>
        <p:xfrm>
          <a:off x="246002"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9" name="TextBox 19"/>
          <p:cNvSpPr txBox="1"/>
          <p:nvPr/>
        </p:nvSpPr>
        <p:spPr>
          <a:xfrm>
            <a:off x="757041"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0" name="TextBox 20"/>
          <p:cNvSpPr txBox="1"/>
          <p:nvPr/>
        </p:nvSpPr>
        <p:spPr>
          <a:xfrm>
            <a:off x="1878876"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1" name="TextBox 21"/>
          <p:cNvSpPr txBox="1"/>
          <p:nvPr/>
        </p:nvSpPr>
        <p:spPr>
          <a:xfrm>
            <a:off x="643690"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0</a:t>
            </a:r>
          </a:p>
        </p:txBody>
      </p:sp>
      <p:graphicFrame>
        <p:nvGraphicFramePr>
          <p:cNvPr id="22" name="Table 22"/>
          <p:cNvGraphicFramePr>
            <a:graphicFrameLocks noGrp="1"/>
          </p:cNvGraphicFramePr>
          <p:nvPr/>
        </p:nvGraphicFramePr>
        <p:xfrm>
          <a:off x="3513228"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3" name="TextBox 23"/>
          <p:cNvSpPr txBox="1"/>
          <p:nvPr/>
        </p:nvSpPr>
        <p:spPr>
          <a:xfrm>
            <a:off x="4024266"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4" name="TextBox 24"/>
          <p:cNvSpPr txBox="1"/>
          <p:nvPr/>
        </p:nvSpPr>
        <p:spPr>
          <a:xfrm>
            <a:off x="5146101"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5" name="TextBox 25"/>
          <p:cNvSpPr txBox="1"/>
          <p:nvPr/>
        </p:nvSpPr>
        <p:spPr>
          <a:xfrm>
            <a:off x="3910915"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2</a:t>
            </a:r>
          </a:p>
        </p:txBody>
      </p:sp>
      <p:sp>
        <p:nvSpPr>
          <p:cNvPr id="26" name="TextBox 26"/>
          <p:cNvSpPr txBox="1"/>
          <p:nvPr/>
        </p:nvSpPr>
        <p:spPr>
          <a:xfrm>
            <a:off x="5202548" y="5157992"/>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27" name="AutoShape 27"/>
          <p:cNvSpPr/>
          <p:nvPr/>
        </p:nvSpPr>
        <p:spPr>
          <a:xfrm>
            <a:off x="2184274" y="5273271"/>
            <a:ext cx="1164919"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8" name="Freeform 28"/>
          <p:cNvSpPr/>
          <p:nvPr/>
        </p:nvSpPr>
        <p:spPr>
          <a:xfrm rot="5400000">
            <a:off x="4401403" y="4100885"/>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9" name="TextBox 29"/>
          <p:cNvSpPr txBox="1"/>
          <p:nvPr/>
        </p:nvSpPr>
        <p:spPr>
          <a:xfrm>
            <a:off x="3801973" y="3553590"/>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current_node</a:t>
            </a:r>
          </a:p>
        </p:txBody>
      </p:sp>
      <p:sp>
        <p:nvSpPr>
          <p:cNvPr id="30" name="Freeform 30"/>
          <p:cNvSpPr/>
          <p:nvPr/>
        </p:nvSpPr>
        <p:spPr>
          <a:xfrm rot="5400000">
            <a:off x="7573165" y="4100885"/>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1" name="TextBox 31"/>
          <p:cNvSpPr txBox="1"/>
          <p:nvPr/>
        </p:nvSpPr>
        <p:spPr>
          <a:xfrm>
            <a:off x="6973735" y="3553590"/>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new_node</a:t>
            </a:r>
          </a:p>
        </p:txBody>
      </p:sp>
      <p:graphicFrame>
        <p:nvGraphicFramePr>
          <p:cNvPr id="32" name="Table 32"/>
          <p:cNvGraphicFramePr>
            <a:graphicFrameLocks noGrp="1"/>
          </p:cNvGraphicFramePr>
          <p:nvPr/>
        </p:nvGraphicFramePr>
        <p:xfrm>
          <a:off x="6576047" y="4995241"/>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3" name="TextBox 33"/>
          <p:cNvSpPr txBox="1"/>
          <p:nvPr/>
        </p:nvSpPr>
        <p:spPr>
          <a:xfrm>
            <a:off x="7087086" y="4698194"/>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34" name="TextBox 34"/>
          <p:cNvSpPr txBox="1"/>
          <p:nvPr/>
        </p:nvSpPr>
        <p:spPr>
          <a:xfrm>
            <a:off x="8208921" y="4751559"/>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35" name="TextBox 35"/>
          <p:cNvSpPr txBox="1"/>
          <p:nvPr/>
        </p:nvSpPr>
        <p:spPr>
          <a:xfrm>
            <a:off x="6973735" y="5134857"/>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36" name="TextBox 36"/>
          <p:cNvSpPr txBox="1"/>
          <p:nvPr/>
        </p:nvSpPr>
        <p:spPr>
          <a:xfrm>
            <a:off x="8265367" y="5147000"/>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37" name="TextBox 37"/>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38" name="Freeform 38"/>
          <p:cNvSpPr/>
          <p:nvPr/>
        </p:nvSpPr>
        <p:spPr>
          <a:xfrm rot="5400000">
            <a:off x="1025781" y="4054726"/>
            <a:ext cx="559063" cy="235505"/>
          </a:xfrm>
          <a:custGeom>
            <a:avLst/>
            <a:gdLst/>
            <a:ahLst/>
            <a:cxnLst/>
            <a:rect l="l" t="t" r="r" b="b"/>
            <a:pathLst>
              <a:path w="559063" h="235505">
                <a:moveTo>
                  <a:pt x="0" y="0"/>
                </a:moveTo>
                <a:lnTo>
                  <a:pt x="559063" y="0"/>
                </a:lnTo>
                <a:lnTo>
                  <a:pt x="559063" y="235506"/>
                </a:lnTo>
                <a:lnTo>
                  <a:pt x="0" y="2355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9" name="TextBox 39"/>
          <p:cNvSpPr txBox="1"/>
          <p:nvPr/>
        </p:nvSpPr>
        <p:spPr>
          <a:xfrm>
            <a:off x="426351" y="3507432"/>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head</a:t>
            </a:r>
          </a:p>
        </p:txBody>
      </p:sp>
      <p:sp>
        <p:nvSpPr>
          <p:cNvPr id="40" name="TextBox 40"/>
          <p:cNvSpPr txBox="1"/>
          <p:nvPr/>
        </p:nvSpPr>
        <p:spPr>
          <a:xfrm>
            <a:off x="9676750" y="2596599"/>
            <a:ext cx="8064801" cy="492095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a:solidFill>
                  <a:srgbClr val="000000"/>
                </a:solidFill>
                <a:latin typeface="Code Pro"/>
                <a:ea typeface="Code Pro"/>
                <a:cs typeface="Code Pro"/>
                <a:sym typeface="Code Pro"/>
              </a:rPr>
              <a:t>head = Node()</a:t>
            </a:r>
          </a:p>
          <a:p>
            <a:pPr algn="l">
              <a:lnSpc>
                <a:spcPts val="2816"/>
              </a:lnSpc>
            </a:pPr>
            <a:r>
              <a:rPr lang="en-US" sz="2011">
                <a:solidFill>
                  <a:srgbClr val="000000"/>
                </a:solidFill>
                <a:latin typeface="Code Pro"/>
                <a:ea typeface="Code Pro"/>
                <a:cs typeface="Code Pro"/>
                <a:sym typeface="Code Pro"/>
              </a:rPr>
              <a:t>current_node = head</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for i in range(4):</a:t>
            </a:r>
          </a:p>
          <a:p>
            <a:pPr algn="l">
              <a:lnSpc>
                <a:spcPts val="2816"/>
              </a:lnSpc>
            </a:pPr>
            <a:r>
              <a:rPr lang="en-US" sz="2011">
                <a:solidFill>
                  <a:srgbClr val="000000"/>
                </a:solidFill>
                <a:latin typeface="Code Pro"/>
                <a:ea typeface="Code Pro"/>
                <a:cs typeface="Code Pro"/>
                <a:sym typeface="Code Pro"/>
              </a:rPr>
              <a:t>    new_node = Node()</a:t>
            </a:r>
          </a:p>
          <a:p>
            <a:pPr algn="l">
              <a:lnSpc>
                <a:spcPts val="2816"/>
              </a:lnSpc>
            </a:pPr>
            <a:r>
              <a:rPr lang="en-US" sz="2011" b="1">
                <a:solidFill>
                  <a:srgbClr val="642EC7"/>
                </a:solidFill>
                <a:latin typeface="Code Pro Bold"/>
                <a:ea typeface="Code Pro Bold"/>
                <a:cs typeface="Code Pro Bold"/>
                <a:sym typeface="Code Pro Bold"/>
              </a:rPr>
              <a:t>    current_node.data = i * 2</a:t>
            </a:r>
          </a:p>
          <a:p>
            <a:pPr algn="l">
              <a:lnSpc>
                <a:spcPts val="2816"/>
              </a:lnSpc>
            </a:pPr>
            <a:r>
              <a:rPr lang="en-US" sz="2011">
                <a:solidFill>
                  <a:srgbClr val="000000"/>
                </a:solidFill>
                <a:latin typeface="Code Pro"/>
                <a:ea typeface="Code Pro"/>
                <a:cs typeface="Code Pro"/>
                <a:sym typeface="Code Pro"/>
              </a:rPr>
              <a:t>    current_node.pointer = new_node</a:t>
            </a:r>
          </a:p>
          <a:p>
            <a:pPr algn="l">
              <a:lnSpc>
                <a:spcPts val="2816"/>
              </a:lnSpc>
            </a:pPr>
            <a:r>
              <a:rPr lang="en-US" sz="2011">
                <a:solidFill>
                  <a:srgbClr val="000000"/>
                </a:solidFill>
                <a:latin typeface="Code Pro"/>
                <a:ea typeface="Code Pro"/>
                <a:cs typeface="Code Pro"/>
                <a:sym typeface="Code Pro"/>
              </a:rPr>
              <a:t>    current_node = new_node</a:t>
            </a:r>
          </a:p>
        </p:txBody>
      </p:sp>
      <p:sp>
        <p:nvSpPr>
          <p:cNvPr id="41" name="TextBox 41"/>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963438"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0" name="Group 10"/>
          <p:cNvGrpSpPr/>
          <p:nvPr/>
        </p:nvGrpSpPr>
        <p:grpSpPr>
          <a:xfrm>
            <a:off x="764470"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4" name="Group 14"/>
          <p:cNvGrpSpPr/>
          <p:nvPr/>
        </p:nvGrpSpPr>
        <p:grpSpPr>
          <a:xfrm>
            <a:off x="9489638" y="2476528"/>
            <a:ext cx="8336492" cy="5199199"/>
            <a:chOff x="0" y="0"/>
            <a:chExt cx="2195619" cy="1369336"/>
          </a:xfrm>
        </p:grpSpPr>
        <p:sp>
          <p:nvSpPr>
            <p:cNvPr id="15" name="Freeform 15"/>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16" name="TextBox 16"/>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72956" y="7329249"/>
            <a:ext cx="983028" cy="338917"/>
          </a:xfrm>
          <a:prstGeom prst="rect">
            <a:avLst/>
          </a:prstGeom>
        </p:spPr>
        <p:txBody>
          <a:bodyPr lIns="0" tIns="0" rIns="0" bIns="0" rtlCol="0" anchor="t">
            <a:spAutoFit/>
          </a:bodyPr>
          <a:lstStyle/>
          <a:p>
            <a:pPr algn="ctr">
              <a:lnSpc>
                <a:spcPts val="2763"/>
              </a:lnSpc>
              <a:spcBef>
                <a:spcPct val="0"/>
              </a:spcBef>
            </a:pPr>
            <a:r>
              <a:rPr lang="en-US" sz="1973">
                <a:solidFill>
                  <a:srgbClr val="000000"/>
                </a:solidFill>
                <a:latin typeface="Open Sans"/>
                <a:ea typeface="Open Sans"/>
                <a:cs typeface="Open Sans"/>
                <a:sym typeface="Open Sans"/>
              </a:rPr>
              <a:t>i = 1</a:t>
            </a:r>
          </a:p>
        </p:txBody>
      </p:sp>
      <p:graphicFrame>
        <p:nvGraphicFramePr>
          <p:cNvPr id="18" name="Table 18"/>
          <p:cNvGraphicFramePr>
            <a:graphicFrameLocks noGrp="1"/>
          </p:cNvGraphicFramePr>
          <p:nvPr/>
        </p:nvGraphicFramePr>
        <p:xfrm>
          <a:off x="246002"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9" name="TextBox 19"/>
          <p:cNvSpPr txBox="1"/>
          <p:nvPr/>
        </p:nvSpPr>
        <p:spPr>
          <a:xfrm>
            <a:off x="757041"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0" name="TextBox 20"/>
          <p:cNvSpPr txBox="1"/>
          <p:nvPr/>
        </p:nvSpPr>
        <p:spPr>
          <a:xfrm>
            <a:off x="1878876"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1" name="TextBox 21"/>
          <p:cNvSpPr txBox="1"/>
          <p:nvPr/>
        </p:nvSpPr>
        <p:spPr>
          <a:xfrm>
            <a:off x="643690"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0</a:t>
            </a:r>
          </a:p>
        </p:txBody>
      </p:sp>
      <p:graphicFrame>
        <p:nvGraphicFramePr>
          <p:cNvPr id="22" name="Table 22"/>
          <p:cNvGraphicFramePr>
            <a:graphicFrameLocks noGrp="1"/>
          </p:cNvGraphicFramePr>
          <p:nvPr/>
        </p:nvGraphicFramePr>
        <p:xfrm>
          <a:off x="3513228"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3" name="TextBox 23"/>
          <p:cNvSpPr txBox="1"/>
          <p:nvPr/>
        </p:nvSpPr>
        <p:spPr>
          <a:xfrm>
            <a:off x="4024266"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4" name="TextBox 24"/>
          <p:cNvSpPr txBox="1"/>
          <p:nvPr/>
        </p:nvSpPr>
        <p:spPr>
          <a:xfrm>
            <a:off x="5146101"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5" name="TextBox 25"/>
          <p:cNvSpPr txBox="1"/>
          <p:nvPr/>
        </p:nvSpPr>
        <p:spPr>
          <a:xfrm>
            <a:off x="3910915"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2</a:t>
            </a:r>
          </a:p>
        </p:txBody>
      </p:sp>
      <p:sp>
        <p:nvSpPr>
          <p:cNvPr id="26" name="AutoShape 26"/>
          <p:cNvSpPr/>
          <p:nvPr/>
        </p:nvSpPr>
        <p:spPr>
          <a:xfrm>
            <a:off x="2184274" y="5273271"/>
            <a:ext cx="1164919"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7" name="Freeform 27"/>
          <p:cNvSpPr/>
          <p:nvPr/>
        </p:nvSpPr>
        <p:spPr>
          <a:xfrm rot="5400000">
            <a:off x="4401403" y="4100885"/>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8" name="TextBox 28"/>
          <p:cNvSpPr txBox="1"/>
          <p:nvPr/>
        </p:nvSpPr>
        <p:spPr>
          <a:xfrm>
            <a:off x="3801973" y="3553590"/>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current_node</a:t>
            </a:r>
          </a:p>
        </p:txBody>
      </p:sp>
      <p:sp>
        <p:nvSpPr>
          <p:cNvPr id="29" name="Freeform 29"/>
          <p:cNvSpPr/>
          <p:nvPr/>
        </p:nvSpPr>
        <p:spPr>
          <a:xfrm rot="5400000">
            <a:off x="7573165" y="4100885"/>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0" name="TextBox 30"/>
          <p:cNvSpPr txBox="1"/>
          <p:nvPr/>
        </p:nvSpPr>
        <p:spPr>
          <a:xfrm>
            <a:off x="6973735" y="3553590"/>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new_node</a:t>
            </a:r>
          </a:p>
        </p:txBody>
      </p:sp>
      <p:graphicFrame>
        <p:nvGraphicFramePr>
          <p:cNvPr id="31" name="Table 31"/>
          <p:cNvGraphicFramePr>
            <a:graphicFrameLocks noGrp="1"/>
          </p:cNvGraphicFramePr>
          <p:nvPr/>
        </p:nvGraphicFramePr>
        <p:xfrm>
          <a:off x="6576047" y="4995241"/>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2" name="TextBox 32"/>
          <p:cNvSpPr txBox="1"/>
          <p:nvPr/>
        </p:nvSpPr>
        <p:spPr>
          <a:xfrm>
            <a:off x="7087086" y="4698194"/>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33" name="TextBox 33"/>
          <p:cNvSpPr txBox="1"/>
          <p:nvPr/>
        </p:nvSpPr>
        <p:spPr>
          <a:xfrm>
            <a:off x="8208921" y="4751559"/>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34" name="TextBox 34"/>
          <p:cNvSpPr txBox="1"/>
          <p:nvPr/>
        </p:nvSpPr>
        <p:spPr>
          <a:xfrm>
            <a:off x="6973735" y="5134857"/>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35" name="TextBox 35"/>
          <p:cNvSpPr txBox="1"/>
          <p:nvPr/>
        </p:nvSpPr>
        <p:spPr>
          <a:xfrm>
            <a:off x="8265367" y="5147000"/>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36" name="AutoShape 36"/>
          <p:cNvSpPr/>
          <p:nvPr/>
        </p:nvSpPr>
        <p:spPr>
          <a:xfrm>
            <a:off x="5411128" y="5264915"/>
            <a:ext cx="1164919"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37" name="TextBox 37"/>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38" name="Freeform 38"/>
          <p:cNvSpPr/>
          <p:nvPr/>
        </p:nvSpPr>
        <p:spPr>
          <a:xfrm rot="5400000">
            <a:off x="1025781" y="4054726"/>
            <a:ext cx="559063" cy="235505"/>
          </a:xfrm>
          <a:custGeom>
            <a:avLst/>
            <a:gdLst/>
            <a:ahLst/>
            <a:cxnLst/>
            <a:rect l="l" t="t" r="r" b="b"/>
            <a:pathLst>
              <a:path w="559063" h="235505">
                <a:moveTo>
                  <a:pt x="0" y="0"/>
                </a:moveTo>
                <a:lnTo>
                  <a:pt x="559063" y="0"/>
                </a:lnTo>
                <a:lnTo>
                  <a:pt x="559063" y="235506"/>
                </a:lnTo>
                <a:lnTo>
                  <a:pt x="0" y="2355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9" name="TextBox 39"/>
          <p:cNvSpPr txBox="1"/>
          <p:nvPr/>
        </p:nvSpPr>
        <p:spPr>
          <a:xfrm>
            <a:off x="426351" y="3507432"/>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head</a:t>
            </a:r>
          </a:p>
        </p:txBody>
      </p:sp>
      <p:sp>
        <p:nvSpPr>
          <p:cNvPr id="40" name="TextBox 40"/>
          <p:cNvSpPr txBox="1"/>
          <p:nvPr/>
        </p:nvSpPr>
        <p:spPr>
          <a:xfrm>
            <a:off x="9676750" y="2596599"/>
            <a:ext cx="8064801" cy="492095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a:solidFill>
                  <a:srgbClr val="000000"/>
                </a:solidFill>
                <a:latin typeface="Code Pro"/>
                <a:ea typeface="Code Pro"/>
                <a:cs typeface="Code Pro"/>
                <a:sym typeface="Code Pro"/>
              </a:rPr>
              <a:t>head = Node()</a:t>
            </a:r>
          </a:p>
          <a:p>
            <a:pPr algn="l">
              <a:lnSpc>
                <a:spcPts val="2816"/>
              </a:lnSpc>
            </a:pPr>
            <a:r>
              <a:rPr lang="en-US" sz="2011">
                <a:solidFill>
                  <a:srgbClr val="000000"/>
                </a:solidFill>
                <a:latin typeface="Code Pro"/>
                <a:ea typeface="Code Pro"/>
                <a:cs typeface="Code Pro"/>
                <a:sym typeface="Code Pro"/>
              </a:rPr>
              <a:t>current_node = head</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for i in range(4):</a:t>
            </a:r>
          </a:p>
          <a:p>
            <a:pPr algn="l">
              <a:lnSpc>
                <a:spcPts val="2816"/>
              </a:lnSpc>
            </a:pPr>
            <a:r>
              <a:rPr lang="en-US" sz="2011">
                <a:solidFill>
                  <a:srgbClr val="000000"/>
                </a:solidFill>
                <a:latin typeface="Code Pro"/>
                <a:ea typeface="Code Pro"/>
                <a:cs typeface="Code Pro"/>
                <a:sym typeface="Code Pro"/>
              </a:rPr>
              <a:t>    new_node = Node()</a:t>
            </a:r>
          </a:p>
          <a:p>
            <a:pPr algn="l">
              <a:lnSpc>
                <a:spcPts val="2816"/>
              </a:lnSpc>
            </a:pPr>
            <a:r>
              <a:rPr lang="en-US" sz="2011">
                <a:solidFill>
                  <a:srgbClr val="000000"/>
                </a:solidFill>
                <a:latin typeface="Code Pro"/>
                <a:ea typeface="Code Pro"/>
                <a:cs typeface="Code Pro"/>
                <a:sym typeface="Code Pro"/>
              </a:rPr>
              <a:t>    current_node.data = i * 2</a:t>
            </a:r>
          </a:p>
          <a:p>
            <a:pPr algn="l">
              <a:lnSpc>
                <a:spcPts val="2816"/>
              </a:lnSpc>
            </a:pPr>
            <a:r>
              <a:rPr lang="en-US" sz="2011" b="1">
                <a:solidFill>
                  <a:srgbClr val="642EC7"/>
                </a:solidFill>
                <a:latin typeface="Code Pro Bold"/>
                <a:ea typeface="Code Pro Bold"/>
                <a:cs typeface="Code Pro Bold"/>
                <a:sym typeface="Code Pro Bold"/>
              </a:rPr>
              <a:t>    current_node.pointer = new_node</a:t>
            </a:r>
          </a:p>
          <a:p>
            <a:pPr algn="l">
              <a:lnSpc>
                <a:spcPts val="2816"/>
              </a:lnSpc>
            </a:pPr>
            <a:r>
              <a:rPr lang="en-US" sz="2011">
                <a:solidFill>
                  <a:srgbClr val="000000"/>
                </a:solidFill>
                <a:latin typeface="Code Pro"/>
                <a:ea typeface="Code Pro"/>
                <a:cs typeface="Code Pro"/>
                <a:sym typeface="Code Pro"/>
              </a:rPr>
              <a:t>    current_node = new_node</a:t>
            </a:r>
          </a:p>
        </p:txBody>
      </p:sp>
      <p:sp>
        <p:nvSpPr>
          <p:cNvPr id="41" name="TextBox 41"/>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963438"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0" name="Group 10"/>
          <p:cNvGrpSpPr/>
          <p:nvPr/>
        </p:nvGrpSpPr>
        <p:grpSpPr>
          <a:xfrm>
            <a:off x="764470"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4" name="Group 14"/>
          <p:cNvGrpSpPr/>
          <p:nvPr/>
        </p:nvGrpSpPr>
        <p:grpSpPr>
          <a:xfrm>
            <a:off x="9489638" y="2476528"/>
            <a:ext cx="8336492" cy="5199199"/>
            <a:chOff x="0" y="0"/>
            <a:chExt cx="2195619" cy="1369336"/>
          </a:xfrm>
        </p:grpSpPr>
        <p:sp>
          <p:nvSpPr>
            <p:cNvPr id="15" name="Freeform 15"/>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16" name="TextBox 16"/>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272956" y="7329249"/>
            <a:ext cx="983028" cy="338917"/>
          </a:xfrm>
          <a:prstGeom prst="rect">
            <a:avLst/>
          </a:prstGeom>
        </p:spPr>
        <p:txBody>
          <a:bodyPr lIns="0" tIns="0" rIns="0" bIns="0" rtlCol="0" anchor="t">
            <a:spAutoFit/>
          </a:bodyPr>
          <a:lstStyle/>
          <a:p>
            <a:pPr algn="ctr">
              <a:lnSpc>
                <a:spcPts val="2763"/>
              </a:lnSpc>
              <a:spcBef>
                <a:spcPct val="0"/>
              </a:spcBef>
            </a:pPr>
            <a:r>
              <a:rPr lang="en-US" sz="1973">
                <a:solidFill>
                  <a:srgbClr val="000000"/>
                </a:solidFill>
                <a:latin typeface="Open Sans"/>
                <a:ea typeface="Open Sans"/>
                <a:cs typeface="Open Sans"/>
                <a:sym typeface="Open Sans"/>
              </a:rPr>
              <a:t>i = 1</a:t>
            </a:r>
          </a:p>
        </p:txBody>
      </p:sp>
      <p:graphicFrame>
        <p:nvGraphicFramePr>
          <p:cNvPr id="18" name="Table 18"/>
          <p:cNvGraphicFramePr>
            <a:graphicFrameLocks noGrp="1"/>
          </p:cNvGraphicFramePr>
          <p:nvPr/>
        </p:nvGraphicFramePr>
        <p:xfrm>
          <a:off x="246002"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9" name="TextBox 19"/>
          <p:cNvSpPr txBox="1"/>
          <p:nvPr/>
        </p:nvSpPr>
        <p:spPr>
          <a:xfrm>
            <a:off x="757041"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0" name="TextBox 20"/>
          <p:cNvSpPr txBox="1"/>
          <p:nvPr/>
        </p:nvSpPr>
        <p:spPr>
          <a:xfrm>
            <a:off x="1878876"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1" name="TextBox 21"/>
          <p:cNvSpPr txBox="1"/>
          <p:nvPr/>
        </p:nvSpPr>
        <p:spPr>
          <a:xfrm>
            <a:off x="643690"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0</a:t>
            </a:r>
          </a:p>
        </p:txBody>
      </p:sp>
      <p:graphicFrame>
        <p:nvGraphicFramePr>
          <p:cNvPr id="22" name="Table 22"/>
          <p:cNvGraphicFramePr>
            <a:graphicFrameLocks noGrp="1"/>
          </p:cNvGraphicFramePr>
          <p:nvPr/>
        </p:nvGraphicFramePr>
        <p:xfrm>
          <a:off x="3513228" y="5006233"/>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3" name="TextBox 23"/>
          <p:cNvSpPr txBox="1"/>
          <p:nvPr/>
        </p:nvSpPr>
        <p:spPr>
          <a:xfrm>
            <a:off x="4024266" y="4709186"/>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24" name="TextBox 24"/>
          <p:cNvSpPr txBox="1"/>
          <p:nvPr/>
        </p:nvSpPr>
        <p:spPr>
          <a:xfrm>
            <a:off x="5146101" y="4762551"/>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25" name="TextBox 25"/>
          <p:cNvSpPr txBox="1"/>
          <p:nvPr/>
        </p:nvSpPr>
        <p:spPr>
          <a:xfrm>
            <a:off x="3910915" y="5145849"/>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2</a:t>
            </a:r>
          </a:p>
        </p:txBody>
      </p:sp>
      <p:sp>
        <p:nvSpPr>
          <p:cNvPr id="26" name="AutoShape 26"/>
          <p:cNvSpPr/>
          <p:nvPr/>
        </p:nvSpPr>
        <p:spPr>
          <a:xfrm>
            <a:off x="2184274" y="5273271"/>
            <a:ext cx="1164919"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7" name="Freeform 27"/>
          <p:cNvSpPr/>
          <p:nvPr/>
        </p:nvSpPr>
        <p:spPr>
          <a:xfrm rot="5400000">
            <a:off x="7569722" y="2994381"/>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8" name="TextBox 28"/>
          <p:cNvSpPr txBox="1"/>
          <p:nvPr/>
        </p:nvSpPr>
        <p:spPr>
          <a:xfrm>
            <a:off x="6970292" y="2447086"/>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current_node</a:t>
            </a:r>
          </a:p>
        </p:txBody>
      </p:sp>
      <p:sp>
        <p:nvSpPr>
          <p:cNvPr id="29" name="Freeform 29"/>
          <p:cNvSpPr/>
          <p:nvPr/>
        </p:nvSpPr>
        <p:spPr>
          <a:xfrm rot="5400000">
            <a:off x="7573165" y="4100885"/>
            <a:ext cx="559063" cy="235505"/>
          </a:xfrm>
          <a:custGeom>
            <a:avLst/>
            <a:gdLst/>
            <a:ahLst/>
            <a:cxnLst/>
            <a:rect l="l" t="t" r="r" b="b"/>
            <a:pathLst>
              <a:path w="559063" h="235505">
                <a:moveTo>
                  <a:pt x="0" y="0"/>
                </a:moveTo>
                <a:lnTo>
                  <a:pt x="559063" y="0"/>
                </a:lnTo>
                <a:lnTo>
                  <a:pt x="559063" y="235505"/>
                </a:lnTo>
                <a:lnTo>
                  <a:pt x="0" y="235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0" name="TextBox 30"/>
          <p:cNvSpPr txBox="1"/>
          <p:nvPr/>
        </p:nvSpPr>
        <p:spPr>
          <a:xfrm>
            <a:off x="6973735" y="3553590"/>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new_node</a:t>
            </a:r>
          </a:p>
        </p:txBody>
      </p:sp>
      <p:graphicFrame>
        <p:nvGraphicFramePr>
          <p:cNvPr id="31" name="Table 31"/>
          <p:cNvGraphicFramePr>
            <a:graphicFrameLocks noGrp="1"/>
          </p:cNvGraphicFramePr>
          <p:nvPr/>
        </p:nvGraphicFramePr>
        <p:xfrm>
          <a:off x="6576047" y="4995241"/>
          <a:ext cx="1363419" cy="337542"/>
        </p:xfrm>
        <a:graphic>
          <a:graphicData uri="http://schemas.openxmlformats.org/drawingml/2006/table">
            <a:tbl>
              <a:tblPr/>
              <a:tblGrid>
                <a:gridCol w="1001265">
                  <a:extLst>
                    <a:ext uri="{9D8B030D-6E8A-4147-A177-3AD203B41FA5}">
                      <a16:colId xmlns:a16="http://schemas.microsoft.com/office/drawing/2014/main" val="20000"/>
                    </a:ext>
                  </a:extLst>
                </a:gridCol>
                <a:gridCol w="362154">
                  <a:extLst>
                    <a:ext uri="{9D8B030D-6E8A-4147-A177-3AD203B41FA5}">
                      <a16:colId xmlns:a16="http://schemas.microsoft.com/office/drawing/2014/main" val="20001"/>
                    </a:ext>
                  </a:extLst>
                </a:gridCol>
              </a:tblGrid>
              <a:tr h="337542">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1150"/>
                        </a:lnSpc>
                        <a:defRPr/>
                      </a:pPr>
                      <a:endParaRPr lang="en-US" sz="1100"/>
                    </a:p>
                  </a:txBody>
                  <a:tcPr marL="104321" marR="104321" marT="104321" marB="10432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2" name="TextBox 32"/>
          <p:cNvSpPr txBox="1"/>
          <p:nvPr/>
        </p:nvSpPr>
        <p:spPr>
          <a:xfrm>
            <a:off x="7087086" y="4698194"/>
            <a:ext cx="610796" cy="279500"/>
          </a:xfrm>
          <a:prstGeom prst="rect">
            <a:avLst/>
          </a:prstGeom>
        </p:spPr>
        <p:txBody>
          <a:bodyPr lIns="0" tIns="0" rIns="0" bIns="0" rtlCol="0" anchor="t">
            <a:spAutoFit/>
          </a:bodyPr>
          <a:lstStyle/>
          <a:p>
            <a:pPr algn="ctr">
              <a:lnSpc>
                <a:spcPts val="2219"/>
              </a:lnSpc>
              <a:spcBef>
                <a:spcPct val="0"/>
              </a:spcBef>
            </a:pPr>
            <a:r>
              <a:rPr lang="en-US" sz="1585" b="1">
                <a:solidFill>
                  <a:srgbClr val="000000"/>
                </a:solidFill>
                <a:latin typeface="Open Sans Bold"/>
                <a:ea typeface="Open Sans Bold"/>
                <a:cs typeface="Open Sans Bold"/>
                <a:sym typeface="Open Sans Bold"/>
              </a:rPr>
              <a:t>Data</a:t>
            </a:r>
          </a:p>
        </p:txBody>
      </p:sp>
      <p:sp>
        <p:nvSpPr>
          <p:cNvPr id="33" name="TextBox 33"/>
          <p:cNvSpPr txBox="1"/>
          <p:nvPr/>
        </p:nvSpPr>
        <p:spPr>
          <a:xfrm>
            <a:off x="8208921" y="4751559"/>
            <a:ext cx="610796" cy="191820"/>
          </a:xfrm>
          <a:prstGeom prst="rect">
            <a:avLst/>
          </a:prstGeom>
        </p:spPr>
        <p:txBody>
          <a:bodyPr lIns="0" tIns="0" rIns="0" bIns="0" rtlCol="0" anchor="t">
            <a:spAutoFit/>
          </a:bodyPr>
          <a:lstStyle/>
          <a:p>
            <a:pPr algn="ctr">
              <a:lnSpc>
                <a:spcPts val="1651"/>
              </a:lnSpc>
              <a:spcBef>
                <a:spcPct val="0"/>
              </a:spcBef>
            </a:pPr>
            <a:r>
              <a:rPr lang="en-US" sz="1179" b="1">
                <a:solidFill>
                  <a:srgbClr val="000000"/>
                </a:solidFill>
                <a:latin typeface="Open Sans Bold"/>
                <a:ea typeface="Open Sans Bold"/>
                <a:cs typeface="Open Sans Bold"/>
                <a:sym typeface="Open Sans Bold"/>
              </a:rPr>
              <a:t>Pointer</a:t>
            </a:r>
          </a:p>
        </p:txBody>
      </p:sp>
      <p:sp>
        <p:nvSpPr>
          <p:cNvPr id="34" name="TextBox 34"/>
          <p:cNvSpPr txBox="1"/>
          <p:nvPr/>
        </p:nvSpPr>
        <p:spPr>
          <a:xfrm>
            <a:off x="6973735" y="5134857"/>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None</a:t>
            </a:r>
          </a:p>
        </p:txBody>
      </p:sp>
      <p:sp>
        <p:nvSpPr>
          <p:cNvPr id="35" name="TextBox 35"/>
          <p:cNvSpPr txBox="1"/>
          <p:nvPr/>
        </p:nvSpPr>
        <p:spPr>
          <a:xfrm>
            <a:off x="8265367" y="5147000"/>
            <a:ext cx="497903" cy="230558"/>
          </a:xfrm>
          <a:prstGeom prst="rect">
            <a:avLst/>
          </a:prstGeom>
        </p:spPr>
        <p:txBody>
          <a:bodyPr lIns="0" tIns="0" rIns="0" bIns="0" rtlCol="0" anchor="t">
            <a:spAutoFit/>
          </a:bodyPr>
          <a:lstStyle/>
          <a:p>
            <a:pPr algn="ctr">
              <a:lnSpc>
                <a:spcPts val="1803"/>
              </a:lnSpc>
              <a:spcBef>
                <a:spcPct val="0"/>
              </a:spcBef>
            </a:pPr>
            <a:r>
              <a:rPr lang="en-US" sz="1287" b="1" i="1">
                <a:solidFill>
                  <a:srgbClr val="000000"/>
                </a:solidFill>
                <a:latin typeface="Open Sans Bold Italics"/>
                <a:ea typeface="Open Sans Bold Italics"/>
                <a:cs typeface="Open Sans Bold Italics"/>
                <a:sym typeface="Open Sans Bold Italics"/>
              </a:rPr>
              <a:t>None</a:t>
            </a:r>
          </a:p>
        </p:txBody>
      </p:sp>
      <p:sp>
        <p:nvSpPr>
          <p:cNvPr id="36" name="AutoShape 36"/>
          <p:cNvSpPr/>
          <p:nvPr/>
        </p:nvSpPr>
        <p:spPr>
          <a:xfrm>
            <a:off x="5411128" y="5264915"/>
            <a:ext cx="1164919"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37" name="TextBox 37"/>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38" name="Freeform 38"/>
          <p:cNvSpPr/>
          <p:nvPr/>
        </p:nvSpPr>
        <p:spPr>
          <a:xfrm rot="5400000">
            <a:off x="1025781" y="4054726"/>
            <a:ext cx="559063" cy="235505"/>
          </a:xfrm>
          <a:custGeom>
            <a:avLst/>
            <a:gdLst/>
            <a:ahLst/>
            <a:cxnLst/>
            <a:rect l="l" t="t" r="r" b="b"/>
            <a:pathLst>
              <a:path w="559063" h="235505">
                <a:moveTo>
                  <a:pt x="0" y="0"/>
                </a:moveTo>
                <a:lnTo>
                  <a:pt x="559063" y="0"/>
                </a:lnTo>
                <a:lnTo>
                  <a:pt x="559063" y="235506"/>
                </a:lnTo>
                <a:lnTo>
                  <a:pt x="0" y="2355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9" name="TextBox 39"/>
          <p:cNvSpPr txBox="1"/>
          <p:nvPr/>
        </p:nvSpPr>
        <p:spPr>
          <a:xfrm>
            <a:off x="426351" y="3507432"/>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head</a:t>
            </a:r>
          </a:p>
        </p:txBody>
      </p:sp>
      <p:sp>
        <p:nvSpPr>
          <p:cNvPr id="40" name="TextBox 40"/>
          <p:cNvSpPr txBox="1"/>
          <p:nvPr/>
        </p:nvSpPr>
        <p:spPr>
          <a:xfrm>
            <a:off x="9676750" y="2596599"/>
            <a:ext cx="8064801" cy="4920956"/>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a:solidFill>
                  <a:srgbClr val="000000"/>
                </a:solidFill>
                <a:latin typeface="Code Pro"/>
                <a:ea typeface="Code Pro"/>
                <a:cs typeface="Code Pro"/>
                <a:sym typeface="Code Pro"/>
              </a:rPr>
              <a:t>head = Node()</a:t>
            </a:r>
          </a:p>
          <a:p>
            <a:pPr algn="l">
              <a:lnSpc>
                <a:spcPts val="2816"/>
              </a:lnSpc>
            </a:pPr>
            <a:r>
              <a:rPr lang="en-US" sz="2011">
                <a:solidFill>
                  <a:srgbClr val="000000"/>
                </a:solidFill>
                <a:latin typeface="Code Pro"/>
                <a:ea typeface="Code Pro"/>
                <a:cs typeface="Code Pro"/>
                <a:sym typeface="Code Pro"/>
              </a:rPr>
              <a:t>current_node = head</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for i in range(4):</a:t>
            </a:r>
          </a:p>
          <a:p>
            <a:pPr algn="l">
              <a:lnSpc>
                <a:spcPts val="2816"/>
              </a:lnSpc>
            </a:pPr>
            <a:r>
              <a:rPr lang="en-US" sz="2011">
                <a:solidFill>
                  <a:srgbClr val="000000"/>
                </a:solidFill>
                <a:latin typeface="Code Pro"/>
                <a:ea typeface="Code Pro"/>
                <a:cs typeface="Code Pro"/>
                <a:sym typeface="Code Pro"/>
              </a:rPr>
              <a:t>    new_node = Node()</a:t>
            </a:r>
          </a:p>
          <a:p>
            <a:pPr algn="l">
              <a:lnSpc>
                <a:spcPts val="2816"/>
              </a:lnSpc>
            </a:pPr>
            <a:r>
              <a:rPr lang="en-US" sz="2011">
                <a:solidFill>
                  <a:srgbClr val="000000"/>
                </a:solidFill>
                <a:latin typeface="Code Pro"/>
                <a:ea typeface="Code Pro"/>
                <a:cs typeface="Code Pro"/>
                <a:sym typeface="Code Pro"/>
              </a:rPr>
              <a:t>    current_node.data = i * 2</a:t>
            </a:r>
          </a:p>
          <a:p>
            <a:pPr algn="l">
              <a:lnSpc>
                <a:spcPts val="2816"/>
              </a:lnSpc>
            </a:pPr>
            <a:r>
              <a:rPr lang="en-US" sz="2011">
                <a:solidFill>
                  <a:srgbClr val="000000"/>
                </a:solidFill>
                <a:latin typeface="Code Pro"/>
                <a:ea typeface="Code Pro"/>
                <a:cs typeface="Code Pro"/>
                <a:sym typeface="Code Pro"/>
              </a:rPr>
              <a:t>    current_node.pointer = new_node</a:t>
            </a:r>
          </a:p>
          <a:p>
            <a:pPr algn="l">
              <a:lnSpc>
                <a:spcPts val="2816"/>
              </a:lnSpc>
            </a:pPr>
            <a:r>
              <a:rPr lang="en-US" sz="2011" b="1">
                <a:solidFill>
                  <a:srgbClr val="642EC7"/>
                </a:solidFill>
                <a:latin typeface="Code Pro Bold"/>
                <a:ea typeface="Code Pro Bold"/>
                <a:cs typeface="Code Pro Bold"/>
                <a:sym typeface="Code Pro Bold"/>
              </a:rPr>
              <a:t>    current_node = new_node</a:t>
            </a:r>
          </a:p>
        </p:txBody>
      </p:sp>
      <p:sp>
        <p:nvSpPr>
          <p:cNvPr id="41" name="TextBox 41"/>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9963438" y="9525000"/>
            <a:ext cx="7722891" cy="694165"/>
            <a:chOff x="0" y="0"/>
            <a:chExt cx="1912982" cy="171947"/>
          </a:xfrm>
        </p:grpSpPr>
        <p:sp>
          <p:nvSpPr>
            <p:cNvPr id="7" name="Freeform 7"/>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0269341"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Code View</a:t>
            </a:r>
          </a:p>
        </p:txBody>
      </p:sp>
      <p:grpSp>
        <p:nvGrpSpPr>
          <p:cNvPr id="10" name="Group 10"/>
          <p:cNvGrpSpPr/>
          <p:nvPr/>
        </p:nvGrpSpPr>
        <p:grpSpPr>
          <a:xfrm>
            <a:off x="764470" y="9525000"/>
            <a:ext cx="7722891" cy="694165"/>
            <a:chOff x="0" y="0"/>
            <a:chExt cx="1912982" cy="171947"/>
          </a:xfrm>
        </p:grpSpPr>
        <p:sp>
          <p:nvSpPr>
            <p:cNvPr id="11" name="Freeform 11"/>
            <p:cNvSpPr/>
            <p:nvPr/>
          </p:nvSpPr>
          <p:spPr>
            <a:xfrm>
              <a:off x="0" y="0"/>
              <a:ext cx="1912982" cy="171947"/>
            </a:xfrm>
            <a:custGeom>
              <a:avLst/>
              <a:gdLst/>
              <a:ahLst/>
              <a:cxnLst/>
              <a:rect l="l" t="t" r="r" b="b"/>
              <a:pathLst>
                <a:path w="1912982" h="171947">
                  <a:moveTo>
                    <a:pt x="51126" y="0"/>
                  </a:moveTo>
                  <a:lnTo>
                    <a:pt x="1861856" y="0"/>
                  </a:lnTo>
                  <a:cubicBezTo>
                    <a:pt x="1890092" y="0"/>
                    <a:pt x="1912982" y="22890"/>
                    <a:pt x="1912982" y="51126"/>
                  </a:cubicBezTo>
                  <a:lnTo>
                    <a:pt x="1912982" y="120821"/>
                  </a:lnTo>
                  <a:cubicBezTo>
                    <a:pt x="1912982" y="134380"/>
                    <a:pt x="1907595" y="147384"/>
                    <a:pt x="1898008" y="156972"/>
                  </a:cubicBezTo>
                  <a:cubicBezTo>
                    <a:pt x="1888420" y="166560"/>
                    <a:pt x="1875416" y="171947"/>
                    <a:pt x="1861856" y="171947"/>
                  </a:cubicBezTo>
                  <a:lnTo>
                    <a:pt x="51126" y="171947"/>
                  </a:lnTo>
                  <a:cubicBezTo>
                    <a:pt x="22890" y="171947"/>
                    <a:pt x="0" y="149057"/>
                    <a:pt x="0" y="120821"/>
                  </a:cubicBezTo>
                  <a:lnTo>
                    <a:pt x="0" y="51126"/>
                  </a:lnTo>
                  <a:cubicBezTo>
                    <a:pt x="0" y="37566"/>
                    <a:pt x="5386" y="24562"/>
                    <a:pt x="14974" y="14974"/>
                  </a:cubicBezTo>
                  <a:cubicBezTo>
                    <a:pt x="24562" y="5386"/>
                    <a:pt x="37566" y="0"/>
                    <a:pt x="51126"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12" name="TextBox 12"/>
            <p:cNvSpPr txBox="1"/>
            <p:nvPr/>
          </p:nvSpPr>
          <p:spPr>
            <a:xfrm>
              <a:off x="0" y="-28575"/>
              <a:ext cx="1912982" cy="200522"/>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1070373" y="9570504"/>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Diagram View</a:t>
            </a:r>
          </a:p>
        </p:txBody>
      </p:sp>
      <p:grpSp>
        <p:nvGrpSpPr>
          <p:cNvPr id="14" name="Group 14"/>
          <p:cNvGrpSpPr/>
          <p:nvPr/>
        </p:nvGrpSpPr>
        <p:grpSpPr>
          <a:xfrm>
            <a:off x="9489638" y="2476528"/>
            <a:ext cx="8336492" cy="5199199"/>
            <a:chOff x="0" y="0"/>
            <a:chExt cx="2195619" cy="1369336"/>
          </a:xfrm>
        </p:grpSpPr>
        <p:sp>
          <p:nvSpPr>
            <p:cNvPr id="15" name="Freeform 15"/>
            <p:cNvSpPr/>
            <p:nvPr/>
          </p:nvSpPr>
          <p:spPr>
            <a:xfrm>
              <a:off x="0" y="0"/>
              <a:ext cx="2195619" cy="1369336"/>
            </a:xfrm>
            <a:custGeom>
              <a:avLst/>
              <a:gdLst/>
              <a:ahLst/>
              <a:cxnLst/>
              <a:rect l="l" t="t" r="r" b="b"/>
              <a:pathLst>
                <a:path w="2195619" h="1369336">
                  <a:moveTo>
                    <a:pt x="0" y="0"/>
                  </a:moveTo>
                  <a:lnTo>
                    <a:pt x="2195619" y="0"/>
                  </a:lnTo>
                  <a:lnTo>
                    <a:pt x="2195619" y="1369336"/>
                  </a:lnTo>
                  <a:lnTo>
                    <a:pt x="0" y="1369336"/>
                  </a:lnTo>
                  <a:close/>
                </a:path>
              </a:pathLst>
            </a:custGeom>
            <a:solidFill>
              <a:srgbClr val="F4F2F2"/>
            </a:solidFill>
          </p:spPr>
          <p:txBody>
            <a:bodyPr/>
            <a:lstStyle/>
            <a:p>
              <a:endParaRPr lang="en-PH"/>
            </a:p>
          </p:txBody>
        </p:sp>
        <p:sp>
          <p:nvSpPr>
            <p:cNvPr id="16" name="TextBox 16"/>
            <p:cNvSpPr txBox="1"/>
            <p:nvPr/>
          </p:nvSpPr>
          <p:spPr>
            <a:xfrm>
              <a:off x="0" y="-28575"/>
              <a:ext cx="2195619" cy="1397911"/>
            </a:xfrm>
            <a:prstGeom prst="rect">
              <a:avLst/>
            </a:prstGeom>
          </p:spPr>
          <p:txBody>
            <a:bodyPr lIns="50800" tIns="50800" rIns="50800" bIns="50800" rtlCol="0" anchor="ctr"/>
            <a:lstStyle/>
            <a:p>
              <a:pPr algn="ctr">
                <a:lnSpc>
                  <a:spcPts val="2595"/>
                </a:lnSpc>
              </a:pPr>
              <a:endParaRPr/>
            </a:p>
          </p:txBody>
        </p:sp>
      </p:grpSp>
      <p:graphicFrame>
        <p:nvGraphicFramePr>
          <p:cNvPr id="17" name="Table 17"/>
          <p:cNvGraphicFramePr>
            <a:graphicFrameLocks noGrp="1"/>
          </p:cNvGraphicFramePr>
          <p:nvPr/>
        </p:nvGraphicFramePr>
        <p:xfrm>
          <a:off x="246002" y="4866451"/>
          <a:ext cx="592677" cy="146729"/>
        </p:xfrm>
        <a:graphic>
          <a:graphicData uri="http://schemas.openxmlformats.org/drawingml/2006/table">
            <a:tbl>
              <a:tblPr/>
              <a:tblGrid>
                <a:gridCol w="435249">
                  <a:extLst>
                    <a:ext uri="{9D8B030D-6E8A-4147-A177-3AD203B41FA5}">
                      <a16:colId xmlns:a16="http://schemas.microsoft.com/office/drawing/2014/main" val="20000"/>
                    </a:ext>
                  </a:extLst>
                </a:gridCol>
                <a:gridCol w="162962">
                  <a:extLst>
                    <a:ext uri="{9D8B030D-6E8A-4147-A177-3AD203B41FA5}">
                      <a16:colId xmlns:a16="http://schemas.microsoft.com/office/drawing/2014/main" val="20001"/>
                    </a:ext>
                  </a:extLst>
                </a:gridCol>
              </a:tblGrid>
              <a:tr h="0">
                <a:tc>
                  <a:txBody>
                    <a:bodyPr/>
                    <a:lstStyle/>
                    <a:p>
                      <a:pPr algn="ctr">
                        <a:lnSpc>
                          <a:spcPts val="758"/>
                        </a:lnSpc>
                        <a:defRPr/>
                      </a:pPr>
                      <a:endParaRPr lang="en-US" sz="1100"/>
                    </a:p>
                  </a:txBody>
                  <a:tcPr marL="68781" marR="68781" marT="68781" marB="687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58"/>
                        </a:lnSpc>
                        <a:defRPr/>
                      </a:pPr>
                      <a:endParaRPr lang="en-US" sz="1100"/>
                    </a:p>
                  </a:txBody>
                  <a:tcPr marL="68781" marR="68781" marT="68781" marB="687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8" name="Table 18"/>
          <p:cNvGraphicFramePr>
            <a:graphicFrameLocks noGrp="1"/>
          </p:cNvGraphicFramePr>
          <p:nvPr/>
        </p:nvGraphicFramePr>
        <p:xfrm>
          <a:off x="2139360" y="4866451"/>
          <a:ext cx="534103" cy="132228"/>
        </p:xfrm>
        <a:graphic>
          <a:graphicData uri="http://schemas.openxmlformats.org/drawingml/2006/table">
            <a:tbl>
              <a:tblPr/>
              <a:tblGrid>
                <a:gridCol w="392234">
                  <a:extLst>
                    <a:ext uri="{9D8B030D-6E8A-4147-A177-3AD203B41FA5}">
                      <a16:colId xmlns:a16="http://schemas.microsoft.com/office/drawing/2014/main" val="20000"/>
                    </a:ext>
                  </a:extLst>
                </a:gridCol>
                <a:gridCol w="162962">
                  <a:extLst>
                    <a:ext uri="{9D8B030D-6E8A-4147-A177-3AD203B41FA5}">
                      <a16:colId xmlns:a16="http://schemas.microsoft.com/office/drawing/2014/main" val="20001"/>
                    </a:ext>
                  </a:extLst>
                </a:gridCol>
              </a:tblGrid>
              <a:tr h="0">
                <a:tc>
                  <a:txBody>
                    <a:bodyPr/>
                    <a:lstStyle/>
                    <a:p>
                      <a:pPr algn="ctr">
                        <a:lnSpc>
                          <a:spcPts val="758"/>
                        </a:lnSpc>
                        <a:defRPr/>
                      </a:pPr>
                      <a:endParaRPr lang="en-US" sz="1100"/>
                    </a:p>
                  </a:txBody>
                  <a:tcPr marL="68781" marR="68781" marT="68781" marB="687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58"/>
                        </a:lnSpc>
                        <a:defRPr/>
                      </a:pPr>
                      <a:endParaRPr lang="en-US" sz="1100"/>
                    </a:p>
                  </a:txBody>
                  <a:tcPr marL="68781" marR="68781" marT="68781" marB="687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9" name="Table 19"/>
          <p:cNvGraphicFramePr>
            <a:graphicFrameLocks noGrp="1"/>
          </p:cNvGraphicFramePr>
          <p:nvPr/>
        </p:nvGraphicFramePr>
        <p:xfrm>
          <a:off x="7406945" y="4840864"/>
          <a:ext cx="534103" cy="132228"/>
        </p:xfrm>
        <a:graphic>
          <a:graphicData uri="http://schemas.openxmlformats.org/drawingml/2006/table">
            <a:tbl>
              <a:tblPr/>
              <a:tblGrid>
                <a:gridCol w="392234">
                  <a:extLst>
                    <a:ext uri="{9D8B030D-6E8A-4147-A177-3AD203B41FA5}">
                      <a16:colId xmlns:a16="http://schemas.microsoft.com/office/drawing/2014/main" val="20000"/>
                    </a:ext>
                  </a:extLst>
                </a:gridCol>
                <a:gridCol w="162962">
                  <a:extLst>
                    <a:ext uri="{9D8B030D-6E8A-4147-A177-3AD203B41FA5}">
                      <a16:colId xmlns:a16="http://schemas.microsoft.com/office/drawing/2014/main" val="20001"/>
                    </a:ext>
                  </a:extLst>
                </a:gridCol>
              </a:tblGrid>
              <a:tr h="0">
                <a:tc>
                  <a:txBody>
                    <a:bodyPr/>
                    <a:lstStyle/>
                    <a:p>
                      <a:pPr algn="ctr">
                        <a:lnSpc>
                          <a:spcPts val="758"/>
                        </a:lnSpc>
                        <a:defRPr/>
                      </a:pPr>
                      <a:endParaRPr lang="en-US" sz="1100"/>
                    </a:p>
                  </a:txBody>
                  <a:tcPr marL="68781" marR="68781" marT="68781" marB="687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58"/>
                        </a:lnSpc>
                        <a:defRPr/>
                      </a:pPr>
                      <a:endParaRPr lang="en-US" sz="1100"/>
                    </a:p>
                  </a:txBody>
                  <a:tcPr marL="68781" marR="68781" marT="68781" marB="687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0" name="AutoShape 20"/>
          <p:cNvSpPr/>
          <p:nvPr/>
        </p:nvSpPr>
        <p:spPr>
          <a:xfrm>
            <a:off x="1474082" y="5057197"/>
            <a:ext cx="573586"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21" name="Group 21"/>
          <p:cNvGrpSpPr/>
          <p:nvPr/>
        </p:nvGrpSpPr>
        <p:grpSpPr>
          <a:xfrm>
            <a:off x="642194" y="4347175"/>
            <a:ext cx="706150" cy="234697"/>
            <a:chOff x="0" y="0"/>
            <a:chExt cx="464201" cy="154282"/>
          </a:xfrm>
        </p:grpSpPr>
        <p:sp>
          <p:nvSpPr>
            <p:cNvPr id="22" name="Freeform 22"/>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23" name="TextBox 23"/>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4" name="TextBox 24"/>
          <p:cNvSpPr txBox="1"/>
          <p:nvPr/>
        </p:nvSpPr>
        <p:spPr>
          <a:xfrm>
            <a:off x="784293" y="4366900"/>
            <a:ext cx="402708" cy="168684"/>
          </a:xfrm>
          <a:prstGeom prst="rect">
            <a:avLst/>
          </a:prstGeom>
        </p:spPr>
        <p:txBody>
          <a:bodyPr lIns="0" tIns="0" rIns="0" bIns="0" rtlCol="0" anchor="t">
            <a:spAutoFit/>
          </a:bodyPr>
          <a:lstStyle/>
          <a:p>
            <a:pPr algn="ctr">
              <a:lnSpc>
                <a:spcPts val="1463"/>
              </a:lnSpc>
              <a:spcBef>
                <a:spcPct val="0"/>
              </a:spcBef>
            </a:pPr>
            <a:r>
              <a:rPr lang="en-US" sz="1045" b="1">
                <a:solidFill>
                  <a:srgbClr val="000000"/>
                </a:solidFill>
                <a:latin typeface="Open Sans Bold"/>
                <a:ea typeface="Open Sans Bold"/>
                <a:cs typeface="Open Sans Bold"/>
                <a:sym typeface="Open Sans Bold"/>
              </a:rPr>
              <a:t>Node</a:t>
            </a:r>
          </a:p>
        </p:txBody>
      </p:sp>
      <p:sp>
        <p:nvSpPr>
          <p:cNvPr id="25" name="TextBox 25"/>
          <p:cNvSpPr txBox="1"/>
          <p:nvPr/>
        </p:nvSpPr>
        <p:spPr>
          <a:xfrm>
            <a:off x="582939" y="4686198"/>
            <a:ext cx="402708" cy="168684"/>
          </a:xfrm>
          <a:prstGeom prst="rect">
            <a:avLst/>
          </a:prstGeom>
        </p:spPr>
        <p:txBody>
          <a:bodyPr lIns="0" tIns="0" rIns="0" bIns="0" rtlCol="0" anchor="t">
            <a:spAutoFit/>
          </a:bodyPr>
          <a:lstStyle/>
          <a:p>
            <a:pPr algn="ctr">
              <a:lnSpc>
                <a:spcPts val="1463"/>
              </a:lnSpc>
              <a:spcBef>
                <a:spcPct val="0"/>
              </a:spcBef>
            </a:pPr>
            <a:r>
              <a:rPr lang="en-US" sz="1045" b="1">
                <a:solidFill>
                  <a:srgbClr val="000000"/>
                </a:solidFill>
                <a:latin typeface="Open Sans Bold"/>
                <a:ea typeface="Open Sans Bold"/>
                <a:cs typeface="Open Sans Bold"/>
                <a:sym typeface="Open Sans Bold"/>
              </a:rPr>
              <a:t>Data</a:t>
            </a:r>
          </a:p>
        </p:txBody>
      </p:sp>
      <p:sp>
        <p:nvSpPr>
          <p:cNvPr id="26" name="TextBox 26"/>
          <p:cNvSpPr txBox="1"/>
          <p:nvPr/>
        </p:nvSpPr>
        <p:spPr>
          <a:xfrm>
            <a:off x="1322584" y="4708822"/>
            <a:ext cx="402708" cy="123435"/>
          </a:xfrm>
          <a:prstGeom prst="rect">
            <a:avLst/>
          </a:prstGeom>
        </p:spPr>
        <p:txBody>
          <a:bodyPr lIns="0" tIns="0" rIns="0" bIns="0" rtlCol="0" anchor="t">
            <a:spAutoFit/>
          </a:bodyPr>
          <a:lstStyle/>
          <a:p>
            <a:pPr algn="ctr">
              <a:lnSpc>
                <a:spcPts val="1089"/>
              </a:lnSpc>
              <a:spcBef>
                <a:spcPct val="0"/>
              </a:spcBef>
            </a:pPr>
            <a:r>
              <a:rPr lang="en-US" sz="777" b="1">
                <a:solidFill>
                  <a:srgbClr val="000000"/>
                </a:solidFill>
                <a:latin typeface="Open Sans Bold"/>
                <a:ea typeface="Open Sans Bold"/>
                <a:cs typeface="Open Sans Bold"/>
                <a:sym typeface="Open Sans Bold"/>
              </a:rPr>
              <a:t>Pointer</a:t>
            </a:r>
          </a:p>
        </p:txBody>
      </p:sp>
      <p:sp>
        <p:nvSpPr>
          <p:cNvPr id="27" name="TextBox 27"/>
          <p:cNvSpPr txBox="1"/>
          <p:nvPr/>
        </p:nvSpPr>
        <p:spPr>
          <a:xfrm>
            <a:off x="2476296" y="4705399"/>
            <a:ext cx="402708" cy="168684"/>
          </a:xfrm>
          <a:prstGeom prst="rect">
            <a:avLst/>
          </a:prstGeom>
        </p:spPr>
        <p:txBody>
          <a:bodyPr lIns="0" tIns="0" rIns="0" bIns="0" rtlCol="0" anchor="t">
            <a:spAutoFit/>
          </a:bodyPr>
          <a:lstStyle/>
          <a:p>
            <a:pPr algn="ctr">
              <a:lnSpc>
                <a:spcPts val="1463"/>
              </a:lnSpc>
              <a:spcBef>
                <a:spcPct val="0"/>
              </a:spcBef>
            </a:pPr>
            <a:r>
              <a:rPr lang="en-US" sz="1045" b="1">
                <a:solidFill>
                  <a:srgbClr val="000000"/>
                </a:solidFill>
                <a:latin typeface="Open Sans Bold"/>
                <a:ea typeface="Open Sans Bold"/>
                <a:cs typeface="Open Sans Bold"/>
                <a:sym typeface="Open Sans Bold"/>
              </a:rPr>
              <a:t>Data</a:t>
            </a:r>
          </a:p>
        </p:txBody>
      </p:sp>
      <p:sp>
        <p:nvSpPr>
          <p:cNvPr id="28" name="TextBox 28"/>
          <p:cNvSpPr txBox="1"/>
          <p:nvPr/>
        </p:nvSpPr>
        <p:spPr>
          <a:xfrm>
            <a:off x="3215941" y="4728023"/>
            <a:ext cx="402708" cy="123435"/>
          </a:xfrm>
          <a:prstGeom prst="rect">
            <a:avLst/>
          </a:prstGeom>
        </p:spPr>
        <p:txBody>
          <a:bodyPr lIns="0" tIns="0" rIns="0" bIns="0" rtlCol="0" anchor="t">
            <a:spAutoFit/>
          </a:bodyPr>
          <a:lstStyle/>
          <a:p>
            <a:pPr algn="ctr">
              <a:lnSpc>
                <a:spcPts val="1089"/>
              </a:lnSpc>
              <a:spcBef>
                <a:spcPct val="0"/>
              </a:spcBef>
            </a:pPr>
            <a:r>
              <a:rPr lang="en-US" sz="777" b="1">
                <a:solidFill>
                  <a:srgbClr val="000000"/>
                </a:solidFill>
                <a:latin typeface="Open Sans Bold"/>
                <a:ea typeface="Open Sans Bold"/>
                <a:cs typeface="Open Sans Bold"/>
                <a:sym typeface="Open Sans Bold"/>
              </a:rPr>
              <a:t>Pointer</a:t>
            </a:r>
          </a:p>
        </p:txBody>
      </p:sp>
      <p:graphicFrame>
        <p:nvGraphicFramePr>
          <p:cNvPr id="29" name="Table 29"/>
          <p:cNvGraphicFramePr>
            <a:graphicFrameLocks noGrp="1"/>
          </p:cNvGraphicFramePr>
          <p:nvPr/>
        </p:nvGraphicFramePr>
        <p:xfrm>
          <a:off x="3907629" y="4855856"/>
          <a:ext cx="534103" cy="132228"/>
        </p:xfrm>
        <a:graphic>
          <a:graphicData uri="http://schemas.openxmlformats.org/drawingml/2006/table">
            <a:tbl>
              <a:tblPr/>
              <a:tblGrid>
                <a:gridCol w="392234">
                  <a:extLst>
                    <a:ext uri="{9D8B030D-6E8A-4147-A177-3AD203B41FA5}">
                      <a16:colId xmlns:a16="http://schemas.microsoft.com/office/drawing/2014/main" val="20000"/>
                    </a:ext>
                  </a:extLst>
                </a:gridCol>
                <a:gridCol w="162962">
                  <a:extLst>
                    <a:ext uri="{9D8B030D-6E8A-4147-A177-3AD203B41FA5}">
                      <a16:colId xmlns:a16="http://schemas.microsoft.com/office/drawing/2014/main" val="20001"/>
                    </a:ext>
                  </a:extLst>
                </a:gridCol>
              </a:tblGrid>
              <a:tr h="0">
                <a:tc>
                  <a:txBody>
                    <a:bodyPr/>
                    <a:lstStyle/>
                    <a:p>
                      <a:pPr algn="ctr">
                        <a:lnSpc>
                          <a:spcPts val="758"/>
                        </a:lnSpc>
                        <a:defRPr/>
                      </a:pPr>
                      <a:endParaRPr lang="en-US" sz="1100"/>
                    </a:p>
                  </a:txBody>
                  <a:tcPr marL="68781" marR="68781" marT="68781" marB="687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58"/>
                        </a:lnSpc>
                        <a:defRPr/>
                      </a:pPr>
                      <a:endParaRPr lang="en-US" sz="1100"/>
                    </a:p>
                  </a:txBody>
                  <a:tcPr marL="68781" marR="68781" marT="68781" marB="687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0" name="AutoShape 30"/>
          <p:cNvSpPr/>
          <p:nvPr/>
        </p:nvSpPr>
        <p:spPr>
          <a:xfrm>
            <a:off x="3412575" y="5049564"/>
            <a:ext cx="573586"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1" name="TextBox 31"/>
          <p:cNvSpPr txBox="1"/>
          <p:nvPr/>
        </p:nvSpPr>
        <p:spPr>
          <a:xfrm>
            <a:off x="4244566" y="4694804"/>
            <a:ext cx="402708" cy="168684"/>
          </a:xfrm>
          <a:prstGeom prst="rect">
            <a:avLst/>
          </a:prstGeom>
        </p:spPr>
        <p:txBody>
          <a:bodyPr lIns="0" tIns="0" rIns="0" bIns="0" rtlCol="0" anchor="t">
            <a:spAutoFit/>
          </a:bodyPr>
          <a:lstStyle/>
          <a:p>
            <a:pPr algn="ctr">
              <a:lnSpc>
                <a:spcPts val="1463"/>
              </a:lnSpc>
              <a:spcBef>
                <a:spcPct val="0"/>
              </a:spcBef>
            </a:pPr>
            <a:r>
              <a:rPr lang="en-US" sz="1045" b="1">
                <a:solidFill>
                  <a:srgbClr val="000000"/>
                </a:solidFill>
                <a:latin typeface="Open Sans Bold"/>
                <a:ea typeface="Open Sans Bold"/>
                <a:cs typeface="Open Sans Bold"/>
                <a:sym typeface="Open Sans Bold"/>
              </a:rPr>
              <a:t>Data</a:t>
            </a:r>
          </a:p>
        </p:txBody>
      </p:sp>
      <p:sp>
        <p:nvSpPr>
          <p:cNvPr id="32" name="TextBox 32"/>
          <p:cNvSpPr txBox="1"/>
          <p:nvPr/>
        </p:nvSpPr>
        <p:spPr>
          <a:xfrm>
            <a:off x="4984210" y="4717429"/>
            <a:ext cx="402708" cy="123435"/>
          </a:xfrm>
          <a:prstGeom prst="rect">
            <a:avLst/>
          </a:prstGeom>
        </p:spPr>
        <p:txBody>
          <a:bodyPr lIns="0" tIns="0" rIns="0" bIns="0" rtlCol="0" anchor="t">
            <a:spAutoFit/>
          </a:bodyPr>
          <a:lstStyle/>
          <a:p>
            <a:pPr algn="ctr">
              <a:lnSpc>
                <a:spcPts val="1089"/>
              </a:lnSpc>
              <a:spcBef>
                <a:spcPct val="0"/>
              </a:spcBef>
            </a:pPr>
            <a:r>
              <a:rPr lang="en-US" sz="777" b="1">
                <a:solidFill>
                  <a:srgbClr val="000000"/>
                </a:solidFill>
                <a:latin typeface="Open Sans Bold"/>
                <a:ea typeface="Open Sans Bold"/>
                <a:cs typeface="Open Sans Bold"/>
                <a:sym typeface="Open Sans Bold"/>
              </a:rPr>
              <a:t>Pointer</a:t>
            </a:r>
          </a:p>
        </p:txBody>
      </p:sp>
      <p:graphicFrame>
        <p:nvGraphicFramePr>
          <p:cNvPr id="33" name="Table 33"/>
          <p:cNvGraphicFramePr>
            <a:graphicFrameLocks noGrp="1"/>
          </p:cNvGraphicFramePr>
          <p:nvPr/>
        </p:nvGraphicFramePr>
        <p:xfrm>
          <a:off x="5673354" y="4855856"/>
          <a:ext cx="534103" cy="132228"/>
        </p:xfrm>
        <a:graphic>
          <a:graphicData uri="http://schemas.openxmlformats.org/drawingml/2006/table">
            <a:tbl>
              <a:tblPr/>
              <a:tblGrid>
                <a:gridCol w="392234">
                  <a:extLst>
                    <a:ext uri="{9D8B030D-6E8A-4147-A177-3AD203B41FA5}">
                      <a16:colId xmlns:a16="http://schemas.microsoft.com/office/drawing/2014/main" val="20000"/>
                    </a:ext>
                  </a:extLst>
                </a:gridCol>
                <a:gridCol w="162962">
                  <a:extLst>
                    <a:ext uri="{9D8B030D-6E8A-4147-A177-3AD203B41FA5}">
                      <a16:colId xmlns:a16="http://schemas.microsoft.com/office/drawing/2014/main" val="20001"/>
                    </a:ext>
                  </a:extLst>
                </a:gridCol>
              </a:tblGrid>
              <a:tr h="0">
                <a:tc>
                  <a:txBody>
                    <a:bodyPr/>
                    <a:lstStyle/>
                    <a:p>
                      <a:pPr algn="ctr">
                        <a:lnSpc>
                          <a:spcPts val="758"/>
                        </a:lnSpc>
                        <a:defRPr/>
                      </a:pPr>
                      <a:endParaRPr lang="en-US" sz="1100"/>
                    </a:p>
                  </a:txBody>
                  <a:tcPr marL="68781" marR="68781" marT="68781" marB="687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758"/>
                        </a:lnSpc>
                        <a:defRPr/>
                      </a:pPr>
                      <a:endParaRPr lang="en-US" sz="1100"/>
                    </a:p>
                  </a:txBody>
                  <a:tcPr marL="68781" marR="68781" marT="68781" marB="6878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4" name="AutoShape 34"/>
          <p:cNvSpPr/>
          <p:nvPr/>
        </p:nvSpPr>
        <p:spPr>
          <a:xfrm>
            <a:off x="5180845" y="5038970"/>
            <a:ext cx="573586"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5" name="AutoShape 35"/>
          <p:cNvSpPr/>
          <p:nvPr/>
        </p:nvSpPr>
        <p:spPr>
          <a:xfrm>
            <a:off x="6946569" y="5038970"/>
            <a:ext cx="573586"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6" name="TextBox 36"/>
          <p:cNvSpPr txBox="1"/>
          <p:nvPr/>
        </p:nvSpPr>
        <p:spPr>
          <a:xfrm>
            <a:off x="6010290" y="4694804"/>
            <a:ext cx="402708" cy="168684"/>
          </a:xfrm>
          <a:prstGeom prst="rect">
            <a:avLst/>
          </a:prstGeom>
        </p:spPr>
        <p:txBody>
          <a:bodyPr lIns="0" tIns="0" rIns="0" bIns="0" rtlCol="0" anchor="t">
            <a:spAutoFit/>
          </a:bodyPr>
          <a:lstStyle/>
          <a:p>
            <a:pPr algn="ctr">
              <a:lnSpc>
                <a:spcPts val="1463"/>
              </a:lnSpc>
              <a:spcBef>
                <a:spcPct val="0"/>
              </a:spcBef>
            </a:pPr>
            <a:r>
              <a:rPr lang="en-US" sz="1045" b="1">
                <a:solidFill>
                  <a:srgbClr val="000000"/>
                </a:solidFill>
                <a:latin typeface="Open Sans Bold"/>
                <a:ea typeface="Open Sans Bold"/>
                <a:cs typeface="Open Sans Bold"/>
                <a:sym typeface="Open Sans Bold"/>
              </a:rPr>
              <a:t>Data</a:t>
            </a:r>
          </a:p>
        </p:txBody>
      </p:sp>
      <p:sp>
        <p:nvSpPr>
          <p:cNvPr id="37" name="TextBox 37"/>
          <p:cNvSpPr txBox="1"/>
          <p:nvPr/>
        </p:nvSpPr>
        <p:spPr>
          <a:xfrm>
            <a:off x="6749935" y="4717429"/>
            <a:ext cx="402708" cy="123435"/>
          </a:xfrm>
          <a:prstGeom prst="rect">
            <a:avLst/>
          </a:prstGeom>
        </p:spPr>
        <p:txBody>
          <a:bodyPr lIns="0" tIns="0" rIns="0" bIns="0" rtlCol="0" anchor="t">
            <a:spAutoFit/>
          </a:bodyPr>
          <a:lstStyle/>
          <a:p>
            <a:pPr algn="ctr">
              <a:lnSpc>
                <a:spcPts val="1089"/>
              </a:lnSpc>
              <a:spcBef>
                <a:spcPct val="0"/>
              </a:spcBef>
            </a:pPr>
            <a:r>
              <a:rPr lang="en-US" sz="777" b="1">
                <a:solidFill>
                  <a:srgbClr val="000000"/>
                </a:solidFill>
                <a:latin typeface="Open Sans Bold"/>
                <a:ea typeface="Open Sans Bold"/>
                <a:cs typeface="Open Sans Bold"/>
                <a:sym typeface="Open Sans Bold"/>
              </a:rPr>
              <a:t>Pointer</a:t>
            </a:r>
          </a:p>
        </p:txBody>
      </p:sp>
      <p:sp>
        <p:nvSpPr>
          <p:cNvPr id="38" name="TextBox 38"/>
          <p:cNvSpPr txBox="1"/>
          <p:nvPr/>
        </p:nvSpPr>
        <p:spPr>
          <a:xfrm>
            <a:off x="7743882" y="4682228"/>
            <a:ext cx="402708" cy="168684"/>
          </a:xfrm>
          <a:prstGeom prst="rect">
            <a:avLst/>
          </a:prstGeom>
        </p:spPr>
        <p:txBody>
          <a:bodyPr lIns="0" tIns="0" rIns="0" bIns="0" rtlCol="0" anchor="t">
            <a:spAutoFit/>
          </a:bodyPr>
          <a:lstStyle/>
          <a:p>
            <a:pPr algn="ctr">
              <a:lnSpc>
                <a:spcPts val="1463"/>
              </a:lnSpc>
              <a:spcBef>
                <a:spcPct val="0"/>
              </a:spcBef>
            </a:pPr>
            <a:r>
              <a:rPr lang="en-US" sz="1045" b="1">
                <a:solidFill>
                  <a:srgbClr val="000000"/>
                </a:solidFill>
                <a:latin typeface="Open Sans Bold"/>
                <a:ea typeface="Open Sans Bold"/>
                <a:cs typeface="Open Sans Bold"/>
                <a:sym typeface="Open Sans Bold"/>
              </a:rPr>
              <a:t>Data</a:t>
            </a:r>
          </a:p>
        </p:txBody>
      </p:sp>
      <p:sp>
        <p:nvSpPr>
          <p:cNvPr id="39" name="TextBox 39"/>
          <p:cNvSpPr txBox="1"/>
          <p:nvPr/>
        </p:nvSpPr>
        <p:spPr>
          <a:xfrm>
            <a:off x="8483526" y="4704852"/>
            <a:ext cx="402708" cy="123435"/>
          </a:xfrm>
          <a:prstGeom prst="rect">
            <a:avLst/>
          </a:prstGeom>
        </p:spPr>
        <p:txBody>
          <a:bodyPr lIns="0" tIns="0" rIns="0" bIns="0" rtlCol="0" anchor="t">
            <a:spAutoFit/>
          </a:bodyPr>
          <a:lstStyle/>
          <a:p>
            <a:pPr algn="ctr">
              <a:lnSpc>
                <a:spcPts val="1089"/>
              </a:lnSpc>
              <a:spcBef>
                <a:spcPct val="0"/>
              </a:spcBef>
            </a:pPr>
            <a:r>
              <a:rPr lang="en-US" sz="777" b="1">
                <a:solidFill>
                  <a:srgbClr val="000000"/>
                </a:solidFill>
                <a:latin typeface="Open Sans Bold"/>
                <a:ea typeface="Open Sans Bold"/>
                <a:cs typeface="Open Sans Bold"/>
                <a:sym typeface="Open Sans Bold"/>
              </a:rPr>
              <a:t>Pointer</a:t>
            </a:r>
          </a:p>
        </p:txBody>
      </p:sp>
      <p:grpSp>
        <p:nvGrpSpPr>
          <p:cNvPr id="40" name="Group 40"/>
          <p:cNvGrpSpPr/>
          <p:nvPr/>
        </p:nvGrpSpPr>
        <p:grpSpPr>
          <a:xfrm>
            <a:off x="2509791" y="4338656"/>
            <a:ext cx="706150" cy="234697"/>
            <a:chOff x="0" y="0"/>
            <a:chExt cx="464201" cy="154282"/>
          </a:xfrm>
        </p:grpSpPr>
        <p:sp>
          <p:nvSpPr>
            <p:cNvPr id="41" name="Freeform 41"/>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2" name="TextBox 42"/>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2651890" y="4358380"/>
            <a:ext cx="402708" cy="168684"/>
          </a:xfrm>
          <a:prstGeom prst="rect">
            <a:avLst/>
          </a:prstGeom>
        </p:spPr>
        <p:txBody>
          <a:bodyPr lIns="0" tIns="0" rIns="0" bIns="0" rtlCol="0" anchor="t">
            <a:spAutoFit/>
          </a:bodyPr>
          <a:lstStyle/>
          <a:p>
            <a:pPr algn="ctr">
              <a:lnSpc>
                <a:spcPts val="1463"/>
              </a:lnSpc>
              <a:spcBef>
                <a:spcPct val="0"/>
              </a:spcBef>
            </a:pPr>
            <a:r>
              <a:rPr lang="en-US" sz="1045" b="1">
                <a:solidFill>
                  <a:srgbClr val="000000"/>
                </a:solidFill>
                <a:latin typeface="Open Sans Bold"/>
                <a:ea typeface="Open Sans Bold"/>
                <a:cs typeface="Open Sans Bold"/>
                <a:sym typeface="Open Sans Bold"/>
              </a:rPr>
              <a:t>Node</a:t>
            </a:r>
          </a:p>
        </p:txBody>
      </p:sp>
      <p:grpSp>
        <p:nvGrpSpPr>
          <p:cNvPr id="44" name="Group 44"/>
          <p:cNvGrpSpPr/>
          <p:nvPr/>
        </p:nvGrpSpPr>
        <p:grpSpPr>
          <a:xfrm>
            <a:off x="4244566" y="4353051"/>
            <a:ext cx="706150" cy="234697"/>
            <a:chOff x="0" y="0"/>
            <a:chExt cx="464201" cy="154282"/>
          </a:xfrm>
        </p:grpSpPr>
        <p:sp>
          <p:nvSpPr>
            <p:cNvPr id="45" name="Freeform 45"/>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6" name="TextBox 46"/>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7" name="TextBox 47"/>
          <p:cNvSpPr txBox="1"/>
          <p:nvPr/>
        </p:nvSpPr>
        <p:spPr>
          <a:xfrm>
            <a:off x="4386665" y="4372775"/>
            <a:ext cx="402708" cy="168684"/>
          </a:xfrm>
          <a:prstGeom prst="rect">
            <a:avLst/>
          </a:prstGeom>
        </p:spPr>
        <p:txBody>
          <a:bodyPr lIns="0" tIns="0" rIns="0" bIns="0" rtlCol="0" anchor="t">
            <a:spAutoFit/>
          </a:bodyPr>
          <a:lstStyle/>
          <a:p>
            <a:pPr algn="ctr">
              <a:lnSpc>
                <a:spcPts val="1463"/>
              </a:lnSpc>
              <a:spcBef>
                <a:spcPct val="0"/>
              </a:spcBef>
            </a:pPr>
            <a:r>
              <a:rPr lang="en-US" sz="1045" b="1">
                <a:solidFill>
                  <a:srgbClr val="000000"/>
                </a:solidFill>
                <a:latin typeface="Open Sans Bold"/>
                <a:ea typeface="Open Sans Bold"/>
                <a:cs typeface="Open Sans Bold"/>
                <a:sym typeface="Open Sans Bold"/>
              </a:rPr>
              <a:t>Node</a:t>
            </a:r>
          </a:p>
        </p:txBody>
      </p:sp>
      <p:grpSp>
        <p:nvGrpSpPr>
          <p:cNvPr id="48" name="Group 48"/>
          <p:cNvGrpSpPr/>
          <p:nvPr/>
        </p:nvGrpSpPr>
        <p:grpSpPr>
          <a:xfrm>
            <a:off x="6112163" y="4344531"/>
            <a:ext cx="706150" cy="234697"/>
            <a:chOff x="0" y="0"/>
            <a:chExt cx="464201" cy="154282"/>
          </a:xfrm>
        </p:grpSpPr>
        <p:sp>
          <p:nvSpPr>
            <p:cNvPr id="49" name="Freeform 49"/>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0" name="TextBox 50"/>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1" name="TextBox 51"/>
          <p:cNvSpPr txBox="1"/>
          <p:nvPr/>
        </p:nvSpPr>
        <p:spPr>
          <a:xfrm>
            <a:off x="6254262" y="4364255"/>
            <a:ext cx="402708" cy="168684"/>
          </a:xfrm>
          <a:prstGeom prst="rect">
            <a:avLst/>
          </a:prstGeom>
        </p:spPr>
        <p:txBody>
          <a:bodyPr lIns="0" tIns="0" rIns="0" bIns="0" rtlCol="0" anchor="t">
            <a:spAutoFit/>
          </a:bodyPr>
          <a:lstStyle/>
          <a:p>
            <a:pPr algn="ctr">
              <a:lnSpc>
                <a:spcPts val="1463"/>
              </a:lnSpc>
              <a:spcBef>
                <a:spcPct val="0"/>
              </a:spcBef>
            </a:pPr>
            <a:r>
              <a:rPr lang="en-US" sz="1045" b="1">
                <a:solidFill>
                  <a:srgbClr val="000000"/>
                </a:solidFill>
                <a:latin typeface="Open Sans Bold"/>
                <a:ea typeface="Open Sans Bold"/>
                <a:cs typeface="Open Sans Bold"/>
                <a:sym typeface="Open Sans Bold"/>
              </a:rPr>
              <a:t>Node</a:t>
            </a:r>
          </a:p>
        </p:txBody>
      </p:sp>
      <p:grpSp>
        <p:nvGrpSpPr>
          <p:cNvPr id="52" name="Group 52"/>
          <p:cNvGrpSpPr/>
          <p:nvPr/>
        </p:nvGrpSpPr>
        <p:grpSpPr>
          <a:xfrm>
            <a:off x="7797067" y="4344531"/>
            <a:ext cx="706150" cy="234697"/>
            <a:chOff x="0" y="0"/>
            <a:chExt cx="464201" cy="154282"/>
          </a:xfrm>
        </p:grpSpPr>
        <p:sp>
          <p:nvSpPr>
            <p:cNvPr id="53" name="Freeform 53"/>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4" name="TextBox 54"/>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5" name="TextBox 55"/>
          <p:cNvSpPr txBox="1"/>
          <p:nvPr/>
        </p:nvSpPr>
        <p:spPr>
          <a:xfrm>
            <a:off x="7939166" y="4364255"/>
            <a:ext cx="402708" cy="168684"/>
          </a:xfrm>
          <a:prstGeom prst="rect">
            <a:avLst/>
          </a:prstGeom>
        </p:spPr>
        <p:txBody>
          <a:bodyPr lIns="0" tIns="0" rIns="0" bIns="0" rtlCol="0" anchor="t">
            <a:spAutoFit/>
          </a:bodyPr>
          <a:lstStyle/>
          <a:p>
            <a:pPr algn="ctr">
              <a:lnSpc>
                <a:spcPts val="1463"/>
              </a:lnSpc>
              <a:spcBef>
                <a:spcPct val="0"/>
              </a:spcBef>
            </a:pPr>
            <a:r>
              <a:rPr lang="en-US" sz="1045" b="1">
                <a:solidFill>
                  <a:srgbClr val="000000"/>
                </a:solidFill>
                <a:latin typeface="Open Sans Bold"/>
                <a:ea typeface="Open Sans Bold"/>
                <a:cs typeface="Open Sans Bold"/>
                <a:sym typeface="Open Sans Bold"/>
              </a:rPr>
              <a:t>Node</a:t>
            </a:r>
          </a:p>
        </p:txBody>
      </p:sp>
      <p:sp>
        <p:nvSpPr>
          <p:cNvPr id="56" name="TextBox 56"/>
          <p:cNvSpPr txBox="1"/>
          <p:nvPr/>
        </p:nvSpPr>
        <p:spPr>
          <a:xfrm>
            <a:off x="399283" y="4910725"/>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0</a:t>
            </a:r>
          </a:p>
        </p:txBody>
      </p:sp>
      <p:sp>
        <p:nvSpPr>
          <p:cNvPr id="57" name="TextBox 57"/>
          <p:cNvSpPr txBox="1"/>
          <p:nvPr/>
        </p:nvSpPr>
        <p:spPr>
          <a:xfrm>
            <a:off x="2266880" y="4892498"/>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2</a:t>
            </a:r>
          </a:p>
        </p:txBody>
      </p:sp>
      <p:sp>
        <p:nvSpPr>
          <p:cNvPr id="58" name="TextBox 58"/>
          <p:cNvSpPr txBox="1"/>
          <p:nvPr/>
        </p:nvSpPr>
        <p:spPr>
          <a:xfrm>
            <a:off x="4060910" y="4892498"/>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4</a:t>
            </a:r>
          </a:p>
        </p:txBody>
      </p:sp>
      <p:sp>
        <p:nvSpPr>
          <p:cNvPr id="59" name="TextBox 59"/>
          <p:cNvSpPr txBox="1"/>
          <p:nvPr/>
        </p:nvSpPr>
        <p:spPr>
          <a:xfrm>
            <a:off x="5826634" y="4892498"/>
            <a:ext cx="770020" cy="264369"/>
          </a:xfrm>
          <a:prstGeom prst="rect">
            <a:avLst/>
          </a:prstGeom>
        </p:spPr>
        <p:txBody>
          <a:bodyPr lIns="0" tIns="0" rIns="0" bIns="0" rtlCol="0" anchor="t">
            <a:spAutoFit/>
          </a:bodyPr>
          <a:lstStyle/>
          <a:p>
            <a:pPr algn="ctr">
              <a:lnSpc>
                <a:spcPts val="2228"/>
              </a:lnSpc>
              <a:spcBef>
                <a:spcPct val="0"/>
              </a:spcBef>
            </a:pPr>
            <a:r>
              <a:rPr lang="en-US" sz="1591" b="1" i="1">
                <a:solidFill>
                  <a:srgbClr val="FFFFFF"/>
                </a:solidFill>
                <a:latin typeface="Open Sans Bold Italics"/>
                <a:ea typeface="Open Sans Bold Italics"/>
                <a:cs typeface="Open Sans Bold Italics"/>
                <a:sym typeface="Open Sans Bold Italics"/>
              </a:rPr>
              <a:t>6</a:t>
            </a:r>
          </a:p>
        </p:txBody>
      </p:sp>
      <p:sp>
        <p:nvSpPr>
          <p:cNvPr id="60" name="TextBox 60"/>
          <p:cNvSpPr txBox="1"/>
          <p:nvPr/>
        </p:nvSpPr>
        <p:spPr>
          <a:xfrm>
            <a:off x="5163525" y="1201346"/>
            <a:ext cx="7129379"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Creating a linked list</a:t>
            </a:r>
          </a:p>
        </p:txBody>
      </p:sp>
      <p:sp>
        <p:nvSpPr>
          <p:cNvPr id="61" name="Freeform 61"/>
          <p:cNvSpPr/>
          <p:nvPr/>
        </p:nvSpPr>
        <p:spPr>
          <a:xfrm rot="5400000">
            <a:off x="998713" y="3759391"/>
            <a:ext cx="559063" cy="235505"/>
          </a:xfrm>
          <a:custGeom>
            <a:avLst/>
            <a:gdLst/>
            <a:ahLst/>
            <a:cxnLst/>
            <a:rect l="l" t="t" r="r" b="b"/>
            <a:pathLst>
              <a:path w="559063" h="235505">
                <a:moveTo>
                  <a:pt x="0" y="0"/>
                </a:moveTo>
                <a:lnTo>
                  <a:pt x="559064" y="0"/>
                </a:lnTo>
                <a:lnTo>
                  <a:pt x="559064" y="235505"/>
                </a:lnTo>
                <a:lnTo>
                  <a:pt x="0" y="2355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2" name="TextBox 62"/>
          <p:cNvSpPr txBox="1"/>
          <p:nvPr/>
        </p:nvSpPr>
        <p:spPr>
          <a:xfrm>
            <a:off x="399283" y="3212097"/>
            <a:ext cx="1757923" cy="337890"/>
          </a:xfrm>
          <a:prstGeom prst="rect">
            <a:avLst/>
          </a:prstGeom>
        </p:spPr>
        <p:txBody>
          <a:bodyPr lIns="0" tIns="0" rIns="0" bIns="0" rtlCol="0" anchor="t">
            <a:spAutoFit/>
          </a:bodyPr>
          <a:lstStyle/>
          <a:p>
            <a:pPr algn="ctr">
              <a:lnSpc>
                <a:spcPts val="2749"/>
              </a:lnSpc>
              <a:spcBef>
                <a:spcPct val="0"/>
              </a:spcBef>
            </a:pPr>
            <a:r>
              <a:rPr lang="en-US" sz="1963" b="1">
                <a:solidFill>
                  <a:srgbClr val="000000"/>
                </a:solidFill>
                <a:latin typeface="Open Sans Bold"/>
                <a:ea typeface="Open Sans Bold"/>
                <a:cs typeface="Open Sans Bold"/>
                <a:sym typeface="Open Sans Bold"/>
              </a:rPr>
              <a:t>head</a:t>
            </a:r>
          </a:p>
        </p:txBody>
      </p:sp>
      <p:sp>
        <p:nvSpPr>
          <p:cNvPr id="63" name="TextBox 63"/>
          <p:cNvSpPr txBox="1"/>
          <p:nvPr/>
        </p:nvSpPr>
        <p:spPr>
          <a:xfrm>
            <a:off x="9676750" y="2596599"/>
            <a:ext cx="8064801" cy="4920493"/>
          </a:xfrm>
          <a:prstGeom prst="rect">
            <a:avLst/>
          </a:prstGeom>
        </p:spPr>
        <p:txBody>
          <a:bodyPr lIns="0" tIns="0" rIns="0" bIns="0" rtlCol="0" anchor="t">
            <a:spAutoFit/>
          </a:bodyPr>
          <a:lstStyle/>
          <a:p>
            <a:pPr algn="l">
              <a:lnSpc>
                <a:spcPts val="2816"/>
              </a:lnSpc>
            </a:pPr>
            <a:r>
              <a:rPr lang="en-US" sz="2011">
                <a:solidFill>
                  <a:srgbClr val="000000"/>
                </a:solidFill>
                <a:latin typeface="Code Pro"/>
                <a:ea typeface="Code Pro"/>
                <a:cs typeface="Code Pro"/>
                <a:sym typeface="Code Pro"/>
              </a:rPr>
              <a:t>class Node:</a:t>
            </a:r>
          </a:p>
          <a:p>
            <a:pPr algn="l">
              <a:lnSpc>
                <a:spcPts val="2816"/>
              </a:lnSpc>
            </a:pPr>
            <a:r>
              <a:rPr lang="en-US" sz="2011">
                <a:solidFill>
                  <a:srgbClr val="000000"/>
                </a:solidFill>
                <a:latin typeface="Code Pro"/>
                <a:ea typeface="Code Pro"/>
                <a:cs typeface="Code Pro"/>
                <a:sym typeface="Code Pro"/>
              </a:rPr>
              <a:t>    def __init__(self):</a:t>
            </a:r>
          </a:p>
          <a:p>
            <a:pPr algn="l">
              <a:lnSpc>
                <a:spcPts val="2816"/>
              </a:lnSpc>
            </a:pPr>
            <a:r>
              <a:rPr lang="en-US" sz="2011">
                <a:solidFill>
                  <a:srgbClr val="000000"/>
                </a:solidFill>
                <a:latin typeface="Code Pro"/>
                <a:ea typeface="Code Pro"/>
                <a:cs typeface="Code Pro"/>
                <a:sym typeface="Code Pro"/>
              </a:rPr>
              <a:t>        self.data = None</a:t>
            </a:r>
          </a:p>
          <a:p>
            <a:pPr algn="l">
              <a:lnSpc>
                <a:spcPts val="2816"/>
              </a:lnSpc>
            </a:pPr>
            <a:r>
              <a:rPr lang="en-US" sz="2011">
                <a:solidFill>
                  <a:srgbClr val="000000"/>
                </a:solidFill>
                <a:latin typeface="Code Pro"/>
                <a:ea typeface="Code Pro"/>
                <a:cs typeface="Code Pro"/>
                <a:sym typeface="Code Pro"/>
              </a:rPr>
              <a:t>        self.pointer = None</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 Create a linked list with 5 nodes</a:t>
            </a:r>
          </a:p>
          <a:p>
            <a:pPr algn="l">
              <a:lnSpc>
                <a:spcPts val="2816"/>
              </a:lnSpc>
            </a:pPr>
            <a:r>
              <a:rPr lang="en-US" sz="2011">
                <a:solidFill>
                  <a:srgbClr val="000000"/>
                </a:solidFill>
                <a:latin typeface="Code Pro"/>
                <a:ea typeface="Code Pro"/>
                <a:cs typeface="Code Pro"/>
                <a:sym typeface="Code Pro"/>
              </a:rPr>
              <a:t>head = Node()</a:t>
            </a:r>
          </a:p>
          <a:p>
            <a:pPr algn="l">
              <a:lnSpc>
                <a:spcPts val="2816"/>
              </a:lnSpc>
            </a:pPr>
            <a:r>
              <a:rPr lang="en-US" sz="2011">
                <a:solidFill>
                  <a:srgbClr val="000000"/>
                </a:solidFill>
                <a:latin typeface="Code Pro"/>
                <a:ea typeface="Code Pro"/>
                <a:cs typeface="Code Pro"/>
                <a:sym typeface="Code Pro"/>
              </a:rPr>
              <a:t>current_node = head</a:t>
            </a:r>
          </a:p>
          <a:p>
            <a:pPr algn="l">
              <a:lnSpc>
                <a:spcPts val="2816"/>
              </a:lnSpc>
            </a:pPr>
            <a:endParaRPr lang="en-US" sz="2011">
              <a:solidFill>
                <a:srgbClr val="000000"/>
              </a:solidFill>
              <a:latin typeface="Code Pro"/>
              <a:ea typeface="Code Pro"/>
              <a:cs typeface="Code Pro"/>
              <a:sym typeface="Code Pro"/>
            </a:endParaRPr>
          </a:p>
          <a:p>
            <a:pPr algn="l">
              <a:lnSpc>
                <a:spcPts val="2816"/>
              </a:lnSpc>
            </a:pPr>
            <a:r>
              <a:rPr lang="en-US" sz="2011">
                <a:solidFill>
                  <a:srgbClr val="000000"/>
                </a:solidFill>
                <a:latin typeface="Code Pro"/>
                <a:ea typeface="Code Pro"/>
                <a:cs typeface="Code Pro"/>
                <a:sym typeface="Code Pro"/>
              </a:rPr>
              <a:t>for i in range(4):</a:t>
            </a:r>
          </a:p>
          <a:p>
            <a:pPr algn="l">
              <a:lnSpc>
                <a:spcPts val="2816"/>
              </a:lnSpc>
            </a:pPr>
            <a:r>
              <a:rPr lang="en-US" sz="2011">
                <a:solidFill>
                  <a:srgbClr val="000000"/>
                </a:solidFill>
                <a:latin typeface="Code Pro"/>
                <a:ea typeface="Code Pro"/>
                <a:cs typeface="Code Pro"/>
                <a:sym typeface="Code Pro"/>
              </a:rPr>
              <a:t>    new_node = Node()</a:t>
            </a:r>
          </a:p>
          <a:p>
            <a:pPr algn="l">
              <a:lnSpc>
                <a:spcPts val="2816"/>
              </a:lnSpc>
            </a:pPr>
            <a:r>
              <a:rPr lang="en-US" sz="2011">
                <a:solidFill>
                  <a:srgbClr val="000000"/>
                </a:solidFill>
                <a:latin typeface="Code Pro"/>
                <a:ea typeface="Code Pro"/>
                <a:cs typeface="Code Pro"/>
                <a:sym typeface="Code Pro"/>
              </a:rPr>
              <a:t>    current_node.data = i * 2</a:t>
            </a:r>
          </a:p>
          <a:p>
            <a:pPr algn="l">
              <a:lnSpc>
                <a:spcPts val="2816"/>
              </a:lnSpc>
            </a:pPr>
            <a:r>
              <a:rPr lang="en-US" sz="2011">
                <a:solidFill>
                  <a:srgbClr val="000000"/>
                </a:solidFill>
                <a:latin typeface="Code Pro"/>
                <a:ea typeface="Code Pro"/>
                <a:cs typeface="Code Pro"/>
                <a:sym typeface="Code Pro"/>
              </a:rPr>
              <a:t>    current_node.pointer = new_node</a:t>
            </a:r>
          </a:p>
          <a:p>
            <a:pPr algn="l">
              <a:lnSpc>
                <a:spcPts val="2816"/>
              </a:lnSpc>
            </a:pPr>
            <a:r>
              <a:rPr lang="en-US" sz="2011">
                <a:solidFill>
                  <a:srgbClr val="000000"/>
                </a:solidFill>
                <a:latin typeface="Code Pro"/>
                <a:ea typeface="Code Pro"/>
                <a:cs typeface="Code Pro"/>
                <a:sym typeface="Code Pro"/>
              </a:rPr>
              <a:t>    current_node = new_node</a:t>
            </a:r>
          </a:p>
        </p:txBody>
      </p:sp>
      <p:sp>
        <p:nvSpPr>
          <p:cNvPr id="64" name="TextBox 6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358349" y="3836425"/>
            <a:ext cx="3029349" cy="2327442"/>
            <a:chOff x="0" y="0"/>
            <a:chExt cx="951477" cy="731018"/>
          </a:xfrm>
        </p:grpSpPr>
        <p:sp>
          <p:nvSpPr>
            <p:cNvPr id="7" name="Freeform 7"/>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8" name="TextBox 8"/>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987058" y="4349470"/>
            <a:ext cx="1771930" cy="1129904"/>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Creating a linked list</a:t>
            </a:r>
          </a:p>
        </p:txBody>
      </p:sp>
      <p:grpSp>
        <p:nvGrpSpPr>
          <p:cNvPr id="10" name="Group 10"/>
          <p:cNvGrpSpPr/>
          <p:nvPr/>
        </p:nvGrpSpPr>
        <p:grpSpPr>
          <a:xfrm>
            <a:off x="3893366" y="3836425"/>
            <a:ext cx="3029349" cy="2327442"/>
            <a:chOff x="0" y="0"/>
            <a:chExt cx="951477" cy="731018"/>
          </a:xfrm>
        </p:grpSpPr>
        <p:sp>
          <p:nvSpPr>
            <p:cNvPr id="11" name="Freeform 11"/>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2" name="TextBox 12"/>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1121233" y="3836425"/>
            <a:ext cx="3029349" cy="2327442"/>
            <a:chOff x="0" y="0"/>
            <a:chExt cx="951477" cy="731018"/>
          </a:xfrm>
        </p:grpSpPr>
        <p:sp>
          <p:nvSpPr>
            <p:cNvPr id="14" name="Freeform 14"/>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5" name="TextBox 15"/>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1409354" y="3774398"/>
            <a:ext cx="2453108"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Delete a node from an ordered linked list</a:t>
            </a:r>
          </a:p>
        </p:txBody>
      </p:sp>
      <p:grpSp>
        <p:nvGrpSpPr>
          <p:cNvPr id="17" name="Group 17"/>
          <p:cNvGrpSpPr/>
          <p:nvPr/>
        </p:nvGrpSpPr>
        <p:grpSpPr>
          <a:xfrm>
            <a:off x="14653770" y="3836425"/>
            <a:ext cx="3029349" cy="2327442"/>
            <a:chOff x="0" y="0"/>
            <a:chExt cx="951477" cy="731018"/>
          </a:xfrm>
        </p:grpSpPr>
        <p:sp>
          <p:nvSpPr>
            <p:cNvPr id="18" name="Freeform 18"/>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19" name="TextBox 19"/>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14941306" y="3774398"/>
            <a:ext cx="2400640"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Access all nodes stored in the linked list</a:t>
            </a:r>
          </a:p>
        </p:txBody>
      </p:sp>
      <p:sp>
        <p:nvSpPr>
          <p:cNvPr id="21" name="TextBox 21"/>
          <p:cNvSpPr txBox="1"/>
          <p:nvPr/>
        </p:nvSpPr>
        <p:spPr>
          <a:xfrm>
            <a:off x="4073395" y="3774398"/>
            <a:ext cx="2666810" cy="2280048"/>
          </a:xfrm>
          <a:prstGeom prst="rect">
            <a:avLst/>
          </a:prstGeom>
        </p:spPr>
        <p:txBody>
          <a:bodyPr lIns="0" tIns="0" rIns="0" bIns="0" rtlCol="0" anchor="t">
            <a:spAutoFit/>
          </a:bodyPr>
          <a:lstStyle/>
          <a:p>
            <a:pPr algn="ctr">
              <a:lnSpc>
                <a:spcPts val="4528"/>
              </a:lnSpc>
            </a:pPr>
            <a:r>
              <a:rPr lang="en-US" sz="2515">
                <a:solidFill>
                  <a:srgbClr val="FFFFFF"/>
                </a:solidFill>
                <a:latin typeface="Poppins"/>
                <a:ea typeface="Poppins"/>
                <a:cs typeface="Poppins"/>
                <a:sym typeface="Poppins"/>
              </a:rPr>
              <a:t>Insert a new node into an ordered linked list</a:t>
            </a:r>
          </a:p>
        </p:txBody>
      </p:sp>
      <p:grpSp>
        <p:nvGrpSpPr>
          <p:cNvPr id="22" name="Group 22"/>
          <p:cNvGrpSpPr/>
          <p:nvPr/>
        </p:nvGrpSpPr>
        <p:grpSpPr>
          <a:xfrm>
            <a:off x="7498234" y="3836425"/>
            <a:ext cx="3029349" cy="2327442"/>
            <a:chOff x="0" y="0"/>
            <a:chExt cx="951477" cy="731018"/>
          </a:xfrm>
        </p:grpSpPr>
        <p:sp>
          <p:nvSpPr>
            <p:cNvPr id="23" name="Freeform 23"/>
            <p:cNvSpPr/>
            <p:nvPr/>
          </p:nvSpPr>
          <p:spPr>
            <a:xfrm>
              <a:off x="0" y="0"/>
              <a:ext cx="951477" cy="731018"/>
            </a:xfrm>
            <a:custGeom>
              <a:avLst/>
              <a:gdLst/>
              <a:ahLst/>
              <a:cxnLst/>
              <a:rect l="l" t="t" r="r" b="b"/>
              <a:pathLst>
                <a:path w="951477" h="731018">
                  <a:moveTo>
                    <a:pt x="130338" y="0"/>
                  </a:moveTo>
                  <a:lnTo>
                    <a:pt x="821139" y="0"/>
                  </a:lnTo>
                  <a:cubicBezTo>
                    <a:pt x="855707" y="0"/>
                    <a:pt x="888859" y="13732"/>
                    <a:pt x="913302" y="38175"/>
                  </a:cubicBezTo>
                  <a:cubicBezTo>
                    <a:pt x="937745" y="62618"/>
                    <a:pt x="951477" y="95770"/>
                    <a:pt x="951477" y="130338"/>
                  </a:cubicBezTo>
                  <a:lnTo>
                    <a:pt x="951477" y="600680"/>
                  </a:lnTo>
                  <a:cubicBezTo>
                    <a:pt x="951477" y="635248"/>
                    <a:pt x="937745" y="668400"/>
                    <a:pt x="913302" y="692843"/>
                  </a:cubicBezTo>
                  <a:cubicBezTo>
                    <a:pt x="888859" y="717286"/>
                    <a:pt x="855707" y="731018"/>
                    <a:pt x="821139" y="731018"/>
                  </a:cubicBezTo>
                  <a:lnTo>
                    <a:pt x="130338" y="731018"/>
                  </a:lnTo>
                  <a:cubicBezTo>
                    <a:pt x="95770" y="731018"/>
                    <a:pt x="62618" y="717286"/>
                    <a:pt x="38175" y="692843"/>
                  </a:cubicBezTo>
                  <a:cubicBezTo>
                    <a:pt x="13732" y="668400"/>
                    <a:pt x="0" y="635248"/>
                    <a:pt x="0" y="600680"/>
                  </a:cubicBezTo>
                  <a:lnTo>
                    <a:pt x="0" y="130338"/>
                  </a:lnTo>
                  <a:cubicBezTo>
                    <a:pt x="0" y="95770"/>
                    <a:pt x="13732" y="62618"/>
                    <a:pt x="38175" y="38175"/>
                  </a:cubicBezTo>
                  <a:cubicBezTo>
                    <a:pt x="62618" y="13732"/>
                    <a:pt x="95770" y="0"/>
                    <a:pt x="130338" y="0"/>
                  </a:cubicBezTo>
                  <a:close/>
                </a:path>
              </a:pathLst>
            </a:custGeom>
            <a:gradFill rotWithShape="1">
              <a:gsLst>
                <a:gs pos="0">
                  <a:srgbClr val="FF3131">
                    <a:alpha val="15000"/>
                  </a:srgbClr>
                </a:gs>
                <a:gs pos="100000">
                  <a:srgbClr val="FF914D">
                    <a:alpha val="15000"/>
                  </a:srgbClr>
                </a:gs>
              </a:gsLst>
              <a:lin ang="0"/>
            </a:gradFill>
          </p:spPr>
          <p:txBody>
            <a:bodyPr/>
            <a:lstStyle/>
            <a:p>
              <a:endParaRPr lang="en-PH"/>
            </a:p>
          </p:txBody>
        </p:sp>
        <p:sp>
          <p:nvSpPr>
            <p:cNvPr id="24" name="TextBox 24"/>
            <p:cNvSpPr txBox="1"/>
            <p:nvPr/>
          </p:nvSpPr>
          <p:spPr>
            <a:xfrm>
              <a:off x="0" y="-28575"/>
              <a:ext cx="951477" cy="759593"/>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7786354" y="3774398"/>
            <a:ext cx="2453108" cy="2280048"/>
          </a:xfrm>
          <a:prstGeom prst="rect">
            <a:avLst/>
          </a:prstGeom>
        </p:spPr>
        <p:txBody>
          <a:bodyPr lIns="0" tIns="0" rIns="0" bIns="0" rtlCol="0" anchor="t">
            <a:spAutoFit/>
          </a:bodyPr>
          <a:lstStyle/>
          <a:p>
            <a:pPr algn="ctr">
              <a:lnSpc>
                <a:spcPts val="4528"/>
              </a:lnSpc>
            </a:pPr>
            <a:r>
              <a:rPr lang="en-US" sz="2515">
                <a:solidFill>
                  <a:srgbClr val="FFFFFF">
                    <a:alpha val="14902"/>
                  </a:srgbClr>
                </a:solidFill>
                <a:latin typeface="Poppins"/>
                <a:ea typeface="Poppins"/>
                <a:cs typeface="Poppins"/>
                <a:sym typeface="Poppins"/>
              </a:rPr>
              <a:t>Find an element in an ordered linked list</a:t>
            </a:r>
          </a:p>
        </p:txBody>
      </p:sp>
      <p:sp>
        <p:nvSpPr>
          <p:cNvPr id="26" name="TextBox 26"/>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265404" y="3098123"/>
            <a:ext cx="2556223" cy="2045377"/>
            <a:chOff x="0" y="0"/>
            <a:chExt cx="700148" cy="560228"/>
          </a:xfrm>
        </p:grpSpPr>
        <p:sp>
          <p:nvSpPr>
            <p:cNvPr id="7" name="Freeform 7"/>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8" name="TextBox 8"/>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1629346" y="3852136"/>
            <a:ext cx="1828339" cy="489726"/>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Code View</a:t>
            </a:r>
          </a:p>
        </p:txBody>
      </p:sp>
      <p:grpSp>
        <p:nvGrpSpPr>
          <p:cNvPr id="10" name="Group 10"/>
          <p:cNvGrpSpPr/>
          <p:nvPr/>
        </p:nvGrpSpPr>
        <p:grpSpPr>
          <a:xfrm>
            <a:off x="4625915" y="1159872"/>
            <a:ext cx="11995363" cy="6382698"/>
            <a:chOff x="0" y="0"/>
            <a:chExt cx="3159272" cy="1681040"/>
          </a:xfrm>
        </p:grpSpPr>
        <p:sp>
          <p:nvSpPr>
            <p:cNvPr id="11" name="Freeform 11"/>
            <p:cNvSpPr/>
            <p:nvPr/>
          </p:nvSpPr>
          <p:spPr>
            <a:xfrm>
              <a:off x="0" y="0"/>
              <a:ext cx="3159272" cy="1681040"/>
            </a:xfrm>
            <a:custGeom>
              <a:avLst/>
              <a:gdLst/>
              <a:ahLst/>
              <a:cxnLst/>
              <a:rect l="l" t="t" r="r" b="b"/>
              <a:pathLst>
                <a:path w="3159272" h="1681040">
                  <a:moveTo>
                    <a:pt x="0" y="0"/>
                  </a:moveTo>
                  <a:lnTo>
                    <a:pt x="3159272" y="0"/>
                  </a:lnTo>
                  <a:lnTo>
                    <a:pt x="3159272" y="1681040"/>
                  </a:lnTo>
                  <a:lnTo>
                    <a:pt x="0" y="1681040"/>
                  </a:lnTo>
                  <a:close/>
                </a:path>
              </a:pathLst>
            </a:custGeom>
            <a:solidFill>
              <a:srgbClr val="F4F2F2"/>
            </a:solidFill>
          </p:spPr>
          <p:txBody>
            <a:bodyPr/>
            <a:lstStyle/>
            <a:p>
              <a:endParaRPr lang="en-PH"/>
            </a:p>
          </p:txBody>
        </p:sp>
        <p:sp>
          <p:nvSpPr>
            <p:cNvPr id="12" name="TextBox 12"/>
            <p:cNvSpPr txBox="1"/>
            <p:nvPr/>
          </p:nvSpPr>
          <p:spPr>
            <a:xfrm>
              <a:off x="0" y="-28575"/>
              <a:ext cx="3159272" cy="1709615"/>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4872719" y="1265488"/>
            <a:ext cx="9864949" cy="6121071"/>
          </a:xfrm>
          <a:prstGeom prst="rect">
            <a:avLst/>
          </a:prstGeom>
        </p:spPr>
        <p:txBody>
          <a:bodyPr lIns="0" tIns="0" rIns="0" bIns="0" rtlCol="0" anchor="t">
            <a:spAutoFit/>
          </a:bodyPr>
          <a:lstStyle/>
          <a:p>
            <a:pPr algn="l">
              <a:lnSpc>
                <a:spcPts val="2331"/>
              </a:lnSpc>
            </a:pPr>
            <a:r>
              <a:rPr lang="en-US" sz="1665">
                <a:solidFill>
                  <a:srgbClr val="000000"/>
                </a:solidFill>
                <a:latin typeface="Code Pro"/>
                <a:ea typeface="Code Pro"/>
                <a:cs typeface="Code Pro"/>
                <a:sym typeface="Code Pro"/>
              </a:rPr>
              <a:t>def insert_into_ordered_list(head, new_data):</a:t>
            </a:r>
          </a:p>
          <a:p>
            <a:pPr algn="l">
              <a:lnSpc>
                <a:spcPts val="2331"/>
              </a:lnSpc>
            </a:pPr>
            <a:r>
              <a:rPr lang="en-US" sz="1665">
                <a:solidFill>
                  <a:srgbClr val="000000"/>
                </a:solidFill>
                <a:latin typeface="Code Pro"/>
                <a:ea typeface="Code Pro"/>
                <a:cs typeface="Code Pro"/>
                <a:sym typeface="Code Pro"/>
              </a:rPr>
              <a:t>    new_node = Node(new_data)</a:t>
            </a:r>
          </a:p>
          <a:p>
            <a:pPr algn="l">
              <a:lnSpc>
                <a:spcPts val="2331"/>
              </a:lnSpc>
            </a:pPr>
            <a:r>
              <a:rPr lang="en-US" sz="1665">
                <a:solidFill>
                  <a:srgbClr val="000000"/>
                </a:solidFill>
                <a:latin typeface="Code Pro"/>
                <a:ea typeface="Code Pro"/>
                <a:cs typeface="Code Pro"/>
                <a:sym typeface="Code Pro"/>
              </a:rPr>
              <a:t>    new_node.data = new_data</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    if head is None or new_data &lt; head.data:</a:t>
            </a:r>
          </a:p>
          <a:p>
            <a:pPr algn="l">
              <a:lnSpc>
                <a:spcPts val="2331"/>
              </a:lnSpc>
            </a:pPr>
            <a:r>
              <a:rPr lang="en-US" sz="1665">
                <a:solidFill>
                  <a:srgbClr val="000000"/>
                </a:solidFill>
                <a:latin typeface="Code Pro"/>
                <a:ea typeface="Code Pro"/>
                <a:cs typeface="Code Pro"/>
                <a:sym typeface="Code Pro"/>
              </a:rPr>
              <a:t>        new_node.pointer = head</a:t>
            </a:r>
          </a:p>
          <a:p>
            <a:pPr algn="l">
              <a:lnSpc>
                <a:spcPts val="2331"/>
              </a:lnSpc>
            </a:pPr>
            <a:r>
              <a:rPr lang="en-US" sz="1665">
                <a:solidFill>
                  <a:srgbClr val="000000"/>
                </a:solidFill>
                <a:latin typeface="Code Pro"/>
                <a:ea typeface="Code Pro"/>
                <a:cs typeface="Code Pro"/>
                <a:sym typeface="Code Pro"/>
              </a:rPr>
              <a:t>        return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current_node = head</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Find the correct position to insert the new node</a:t>
            </a:r>
          </a:p>
          <a:p>
            <a:pPr algn="l">
              <a:lnSpc>
                <a:spcPts val="2331"/>
              </a:lnSpc>
            </a:pPr>
            <a:r>
              <a:rPr lang="en-US" sz="1665">
                <a:solidFill>
                  <a:srgbClr val="000000"/>
                </a:solidFill>
                <a:latin typeface="Code Pro"/>
                <a:ea typeface="Code Pro"/>
                <a:cs typeface="Code Pro"/>
                <a:sym typeface="Code Pro"/>
              </a:rPr>
              <a:t>    while current_node.pointer is not None and current_node.pointer.data &lt; new_data:</a:t>
            </a:r>
          </a:p>
          <a:p>
            <a:pPr algn="l">
              <a:lnSpc>
                <a:spcPts val="2331"/>
              </a:lnSpc>
            </a:pPr>
            <a:r>
              <a:rPr lang="en-US" sz="1665">
                <a:solidFill>
                  <a:srgbClr val="000000"/>
                </a:solidFill>
                <a:latin typeface="Code Pro"/>
                <a:ea typeface="Code Pro"/>
                <a:cs typeface="Code Pro"/>
                <a:sym typeface="Code Pro"/>
              </a:rPr>
              <a:t>        current_node = current_node.next_node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 Insert the new node into the correct position</a:t>
            </a:r>
          </a:p>
          <a:p>
            <a:pPr algn="l">
              <a:lnSpc>
                <a:spcPts val="2331"/>
              </a:lnSpc>
            </a:pPr>
            <a:r>
              <a:rPr lang="en-US" sz="1665">
                <a:solidFill>
                  <a:srgbClr val="000000"/>
                </a:solidFill>
                <a:latin typeface="Code Pro"/>
                <a:ea typeface="Code Pro"/>
                <a:cs typeface="Code Pro"/>
                <a:sym typeface="Code Pro"/>
              </a:rPr>
              <a:t>    new_node.pointer = current_node.next_node</a:t>
            </a:r>
          </a:p>
          <a:p>
            <a:pPr algn="l">
              <a:lnSpc>
                <a:spcPts val="2331"/>
              </a:lnSpc>
            </a:pPr>
            <a:r>
              <a:rPr lang="en-US" sz="1665">
                <a:solidFill>
                  <a:srgbClr val="000000"/>
                </a:solidFill>
                <a:latin typeface="Code Pro"/>
                <a:ea typeface="Code Pro"/>
                <a:cs typeface="Code Pro"/>
                <a:sym typeface="Code Pro"/>
              </a:rPr>
              <a:t>    current_node.pointer = new_node</a:t>
            </a:r>
          </a:p>
          <a:p>
            <a:pPr algn="l">
              <a:lnSpc>
                <a:spcPts val="2331"/>
              </a:lnSpc>
            </a:pPr>
            <a:r>
              <a:rPr lang="en-US" sz="1665">
                <a:solidFill>
                  <a:srgbClr val="000000"/>
                </a:solidFill>
                <a:latin typeface="Code Pro"/>
                <a:ea typeface="Code Pro"/>
                <a:cs typeface="Code Pro"/>
                <a:sym typeface="Code Pro"/>
              </a:rPr>
              <a:t>    </a:t>
            </a:r>
          </a:p>
          <a:p>
            <a:pPr algn="l">
              <a:lnSpc>
                <a:spcPts val="2331"/>
              </a:lnSpc>
            </a:pPr>
            <a:r>
              <a:rPr lang="en-US" sz="1665">
                <a:solidFill>
                  <a:srgbClr val="000000"/>
                </a:solidFill>
                <a:latin typeface="Code Pro"/>
                <a:ea typeface="Code Pro"/>
                <a:cs typeface="Code Pro"/>
                <a:sym typeface="Code Pro"/>
              </a:rPr>
              <a:t>    return head</a:t>
            </a:r>
          </a:p>
          <a:p>
            <a:pPr algn="l">
              <a:lnSpc>
                <a:spcPts val="2331"/>
              </a:lnSpc>
            </a:pPr>
            <a:endParaRPr lang="en-US" sz="1665">
              <a:solidFill>
                <a:srgbClr val="000000"/>
              </a:solidFill>
              <a:latin typeface="Code Pro"/>
              <a:ea typeface="Code Pro"/>
              <a:cs typeface="Code Pro"/>
              <a:sym typeface="Code Pro"/>
            </a:endParaRPr>
          </a:p>
          <a:p>
            <a:pPr algn="l">
              <a:lnSpc>
                <a:spcPts val="2331"/>
              </a:lnSpc>
            </a:pPr>
            <a:r>
              <a:rPr lang="en-US" sz="1665">
                <a:solidFill>
                  <a:srgbClr val="000000"/>
                </a:solidFill>
                <a:latin typeface="Code Pro"/>
                <a:ea typeface="Code Pro"/>
                <a:cs typeface="Code Pro"/>
                <a:sym typeface="Code Pro"/>
              </a:rPr>
              <a:t>ordered_list_head = insert_into_ordered_list(head, 5) </a:t>
            </a:r>
          </a:p>
        </p:txBody>
      </p:sp>
      <p:graphicFrame>
        <p:nvGraphicFramePr>
          <p:cNvPr id="14" name="Table 14"/>
          <p:cNvGraphicFramePr>
            <a:graphicFrameLocks noGrp="1"/>
          </p:cNvGraphicFramePr>
          <p:nvPr/>
        </p:nvGraphicFramePr>
        <p:xfrm>
          <a:off x="5040047" y="9615300"/>
          <a:ext cx="806505" cy="199666"/>
        </p:xfrm>
        <a:graphic>
          <a:graphicData uri="http://schemas.openxmlformats.org/drawingml/2006/table">
            <a:tbl>
              <a:tblPr/>
              <a:tblGrid>
                <a:gridCol w="592279">
                  <a:extLst>
                    <a:ext uri="{9D8B030D-6E8A-4147-A177-3AD203B41FA5}">
                      <a16:colId xmlns:a16="http://schemas.microsoft.com/office/drawing/2014/main" val="20000"/>
                    </a:ext>
                  </a:extLst>
                </a:gridCol>
                <a:gridCol w="214225">
                  <a:extLst>
                    <a:ext uri="{9D8B030D-6E8A-4147-A177-3AD203B41FA5}">
                      <a16:colId xmlns:a16="http://schemas.microsoft.com/office/drawing/2014/main" val="20001"/>
                    </a:ext>
                  </a:extLst>
                </a:gridCol>
              </a:tblGrid>
              <a:tr h="199666">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7248698" y="9615300"/>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graphicFrame>
        <p:nvGraphicFramePr>
          <p:cNvPr id="16" name="Table 16"/>
          <p:cNvGraphicFramePr>
            <a:graphicFrameLocks noGrp="1"/>
          </p:cNvGraphicFramePr>
          <p:nvPr/>
        </p:nvGraphicFramePr>
        <p:xfrm>
          <a:off x="13393474" y="9585452"/>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17" name="AutoShape 17"/>
          <p:cNvSpPr/>
          <p:nvPr/>
        </p:nvSpPr>
        <p:spPr>
          <a:xfrm>
            <a:off x="6472634" y="9837811"/>
            <a:ext cx="669103" cy="0"/>
          </a:xfrm>
          <a:prstGeom prst="line">
            <a:avLst/>
          </a:prstGeom>
          <a:ln w="19050" cap="flat">
            <a:solidFill>
              <a:srgbClr val="000000"/>
            </a:solidFill>
            <a:prstDash val="solid"/>
            <a:headEnd type="none" w="sm" len="sm"/>
            <a:tailEnd type="arrow" w="med" len="sm"/>
          </a:ln>
        </p:spPr>
        <p:txBody>
          <a:bodyPr/>
          <a:lstStyle/>
          <a:p>
            <a:endParaRPr lang="en-PH"/>
          </a:p>
        </p:txBody>
      </p:sp>
      <p:grpSp>
        <p:nvGrpSpPr>
          <p:cNvPr id="18" name="Group 18"/>
          <p:cNvGrpSpPr/>
          <p:nvPr/>
        </p:nvGrpSpPr>
        <p:grpSpPr>
          <a:xfrm>
            <a:off x="5502215" y="9009552"/>
            <a:ext cx="823743" cy="273780"/>
            <a:chOff x="0" y="0"/>
            <a:chExt cx="464201" cy="154282"/>
          </a:xfrm>
        </p:grpSpPr>
        <p:sp>
          <p:nvSpPr>
            <p:cNvPr id="19" name="Freeform 19"/>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20" name="TextBox 20"/>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5667977" y="9024622"/>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22" name="TextBox 22"/>
          <p:cNvSpPr txBox="1"/>
          <p:nvPr/>
        </p:nvSpPr>
        <p:spPr>
          <a:xfrm>
            <a:off x="5433092" y="939709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3" name="TextBox 23"/>
          <p:cNvSpPr txBox="1"/>
          <p:nvPr/>
        </p:nvSpPr>
        <p:spPr>
          <a:xfrm>
            <a:off x="6295907" y="942348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24" name="TextBox 24"/>
          <p:cNvSpPr txBox="1"/>
          <p:nvPr/>
        </p:nvSpPr>
        <p:spPr>
          <a:xfrm>
            <a:off x="7641743" y="941949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5" name="TextBox 25"/>
          <p:cNvSpPr txBox="1"/>
          <p:nvPr/>
        </p:nvSpPr>
        <p:spPr>
          <a:xfrm>
            <a:off x="8504558" y="944588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26" name="Table 26"/>
          <p:cNvGraphicFramePr>
            <a:graphicFrameLocks noGrp="1"/>
          </p:cNvGraphicFramePr>
          <p:nvPr/>
        </p:nvGraphicFramePr>
        <p:xfrm>
          <a:off x="9311430"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27" name="AutoShape 27"/>
          <p:cNvSpPr/>
          <p:nvPr/>
        </p:nvSpPr>
        <p:spPr>
          <a:xfrm>
            <a:off x="8733937" y="9828907"/>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28" name="TextBox 28"/>
          <p:cNvSpPr txBox="1"/>
          <p:nvPr/>
        </p:nvSpPr>
        <p:spPr>
          <a:xfrm>
            <a:off x="9704475"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29" name="TextBox 29"/>
          <p:cNvSpPr txBox="1"/>
          <p:nvPr/>
        </p:nvSpPr>
        <p:spPr>
          <a:xfrm>
            <a:off x="10567290"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aphicFrame>
        <p:nvGraphicFramePr>
          <p:cNvPr id="30" name="Table 30"/>
          <p:cNvGraphicFramePr>
            <a:graphicFrameLocks noGrp="1"/>
          </p:cNvGraphicFramePr>
          <p:nvPr/>
        </p:nvGraphicFramePr>
        <p:xfrm>
          <a:off x="11371194" y="9602941"/>
          <a:ext cx="726798" cy="179934"/>
        </p:xfrm>
        <a:graphic>
          <a:graphicData uri="http://schemas.openxmlformats.org/drawingml/2006/table">
            <a:tbl>
              <a:tblPr/>
              <a:tblGrid>
                <a:gridCol w="533745">
                  <a:extLst>
                    <a:ext uri="{9D8B030D-6E8A-4147-A177-3AD203B41FA5}">
                      <a16:colId xmlns:a16="http://schemas.microsoft.com/office/drawing/2014/main" val="20000"/>
                    </a:ext>
                  </a:extLst>
                </a:gridCol>
                <a:gridCol w="193054">
                  <a:extLst>
                    <a:ext uri="{9D8B030D-6E8A-4147-A177-3AD203B41FA5}">
                      <a16:colId xmlns:a16="http://schemas.microsoft.com/office/drawing/2014/main" val="20001"/>
                    </a:ext>
                  </a:extLst>
                </a:gridCol>
              </a:tblGrid>
              <a:tr h="0">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1495"/>
                    </a:solidFill>
                  </a:tcPr>
                </a:tc>
                <a:tc>
                  <a:txBody>
                    <a:bodyPr/>
                    <a:lstStyle/>
                    <a:p>
                      <a:pPr algn="ctr">
                        <a:lnSpc>
                          <a:spcPts val="885"/>
                        </a:lnSpc>
                        <a:defRPr/>
                      </a:pPr>
                      <a:endParaRPr lang="en-US" sz="1100"/>
                    </a:p>
                  </a:txBody>
                  <a:tcPr marL="80235" marR="80235" marT="80235" marB="80235"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A8D8"/>
                    </a:solidFill>
                  </a:tcPr>
                </a:tc>
                <a:extLst>
                  <a:ext uri="{0D108BD9-81ED-4DB2-BD59-A6C34878D82A}">
                    <a16:rowId xmlns:a16="http://schemas.microsoft.com/office/drawing/2014/main" val="10000"/>
                  </a:ext>
                </a:extLst>
              </a:tr>
            </a:tbl>
          </a:graphicData>
        </a:graphic>
      </p:graphicFrame>
      <p:sp>
        <p:nvSpPr>
          <p:cNvPr id="31" name="AutoShape 31"/>
          <p:cNvSpPr/>
          <p:nvPr/>
        </p:nvSpPr>
        <p:spPr>
          <a:xfrm>
            <a:off x="10796669"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2" name="AutoShape 32"/>
          <p:cNvSpPr/>
          <p:nvPr/>
        </p:nvSpPr>
        <p:spPr>
          <a:xfrm>
            <a:off x="12856433" y="9816548"/>
            <a:ext cx="669103" cy="0"/>
          </a:xfrm>
          <a:prstGeom prst="line">
            <a:avLst/>
          </a:prstGeom>
          <a:ln w="19050" cap="flat">
            <a:solidFill>
              <a:srgbClr val="000000"/>
            </a:solidFill>
            <a:prstDash val="solid"/>
            <a:headEnd type="none" w="sm" len="sm"/>
            <a:tailEnd type="arrow" w="med" len="sm"/>
          </a:ln>
        </p:spPr>
        <p:txBody>
          <a:bodyPr/>
          <a:lstStyle/>
          <a:p>
            <a:endParaRPr lang="en-PH"/>
          </a:p>
        </p:txBody>
      </p:sp>
      <p:sp>
        <p:nvSpPr>
          <p:cNvPr id="33" name="TextBox 33"/>
          <p:cNvSpPr txBox="1"/>
          <p:nvPr/>
        </p:nvSpPr>
        <p:spPr>
          <a:xfrm>
            <a:off x="11764239" y="9407131"/>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4" name="TextBox 34"/>
          <p:cNvSpPr txBox="1"/>
          <p:nvPr/>
        </p:nvSpPr>
        <p:spPr>
          <a:xfrm>
            <a:off x="12627054" y="9433523"/>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sp>
        <p:nvSpPr>
          <p:cNvPr id="35" name="TextBox 35"/>
          <p:cNvSpPr txBox="1"/>
          <p:nvPr/>
        </p:nvSpPr>
        <p:spPr>
          <a:xfrm>
            <a:off x="13786519" y="9392460"/>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Data</a:t>
            </a:r>
          </a:p>
        </p:txBody>
      </p:sp>
      <p:sp>
        <p:nvSpPr>
          <p:cNvPr id="36" name="TextBox 36"/>
          <p:cNvSpPr txBox="1"/>
          <p:nvPr/>
        </p:nvSpPr>
        <p:spPr>
          <a:xfrm>
            <a:off x="14649334" y="9418852"/>
            <a:ext cx="469770" cy="151929"/>
          </a:xfrm>
          <a:prstGeom prst="rect">
            <a:avLst/>
          </a:prstGeom>
        </p:spPr>
        <p:txBody>
          <a:bodyPr lIns="0" tIns="0" rIns="0" bIns="0" rtlCol="0" anchor="t">
            <a:spAutoFit/>
          </a:bodyPr>
          <a:lstStyle/>
          <a:p>
            <a:pPr algn="ctr">
              <a:lnSpc>
                <a:spcPts val="1270"/>
              </a:lnSpc>
              <a:spcBef>
                <a:spcPct val="0"/>
              </a:spcBef>
            </a:pPr>
            <a:r>
              <a:rPr lang="en-US" sz="907" b="1">
                <a:solidFill>
                  <a:srgbClr val="000000"/>
                </a:solidFill>
                <a:latin typeface="Open Sans Bold"/>
                <a:ea typeface="Open Sans Bold"/>
                <a:cs typeface="Open Sans Bold"/>
                <a:sym typeface="Open Sans Bold"/>
              </a:rPr>
              <a:t>Pointer</a:t>
            </a:r>
          </a:p>
        </p:txBody>
      </p:sp>
      <p:grpSp>
        <p:nvGrpSpPr>
          <p:cNvPr id="37" name="Group 37"/>
          <p:cNvGrpSpPr/>
          <p:nvPr/>
        </p:nvGrpSpPr>
        <p:grpSpPr>
          <a:xfrm>
            <a:off x="7680815" y="8999614"/>
            <a:ext cx="823743" cy="273780"/>
            <a:chOff x="0" y="0"/>
            <a:chExt cx="464201" cy="154282"/>
          </a:xfrm>
        </p:grpSpPr>
        <p:sp>
          <p:nvSpPr>
            <p:cNvPr id="38" name="Freeform 38"/>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39" name="TextBox 39"/>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0" name="TextBox 40"/>
          <p:cNvSpPr txBox="1"/>
          <p:nvPr/>
        </p:nvSpPr>
        <p:spPr>
          <a:xfrm>
            <a:off x="7846578" y="9014684"/>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1" name="Group 41"/>
          <p:cNvGrpSpPr/>
          <p:nvPr/>
        </p:nvGrpSpPr>
        <p:grpSpPr>
          <a:xfrm>
            <a:off x="9704475" y="9016406"/>
            <a:ext cx="823743" cy="273780"/>
            <a:chOff x="0" y="0"/>
            <a:chExt cx="464201" cy="154282"/>
          </a:xfrm>
        </p:grpSpPr>
        <p:sp>
          <p:nvSpPr>
            <p:cNvPr id="42" name="Freeform 42"/>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3" name="TextBox 43"/>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4" name="TextBox 44"/>
          <p:cNvSpPr txBox="1"/>
          <p:nvPr/>
        </p:nvSpPr>
        <p:spPr>
          <a:xfrm>
            <a:off x="9870238" y="9031476"/>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5" name="Group 45"/>
          <p:cNvGrpSpPr/>
          <p:nvPr/>
        </p:nvGrpSpPr>
        <p:grpSpPr>
          <a:xfrm>
            <a:off x="11883076" y="9006467"/>
            <a:ext cx="823743" cy="273780"/>
            <a:chOff x="0" y="0"/>
            <a:chExt cx="464201" cy="154282"/>
          </a:xfrm>
        </p:grpSpPr>
        <p:sp>
          <p:nvSpPr>
            <p:cNvPr id="46" name="Freeform 46"/>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47" name="TextBox 47"/>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48" name="TextBox 48"/>
          <p:cNvSpPr txBox="1"/>
          <p:nvPr/>
        </p:nvSpPr>
        <p:spPr>
          <a:xfrm>
            <a:off x="12048838"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grpSp>
        <p:nvGrpSpPr>
          <p:cNvPr id="49" name="Group 49"/>
          <p:cNvGrpSpPr/>
          <p:nvPr/>
        </p:nvGrpSpPr>
        <p:grpSpPr>
          <a:xfrm>
            <a:off x="13848561" y="9006467"/>
            <a:ext cx="823743" cy="273780"/>
            <a:chOff x="0" y="0"/>
            <a:chExt cx="464201" cy="154282"/>
          </a:xfrm>
        </p:grpSpPr>
        <p:sp>
          <p:nvSpPr>
            <p:cNvPr id="50" name="Freeform 50"/>
            <p:cNvSpPr/>
            <p:nvPr/>
          </p:nvSpPr>
          <p:spPr>
            <a:xfrm>
              <a:off x="0" y="0"/>
              <a:ext cx="464201" cy="154282"/>
            </a:xfrm>
            <a:custGeom>
              <a:avLst/>
              <a:gdLst/>
              <a:ahLst/>
              <a:cxnLst/>
              <a:rect l="l" t="t" r="r" b="b"/>
              <a:pathLst>
                <a:path w="464201" h="154282">
                  <a:moveTo>
                    <a:pt x="77141" y="0"/>
                  </a:moveTo>
                  <a:lnTo>
                    <a:pt x="387060" y="0"/>
                  </a:lnTo>
                  <a:cubicBezTo>
                    <a:pt x="429664" y="0"/>
                    <a:pt x="464201" y="34537"/>
                    <a:pt x="464201" y="77141"/>
                  </a:cubicBezTo>
                  <a:lnTo>
                    <a:pt x="464201" y="77141"/>
                  </a:lnTo>
                  <a:cubicBezTo>
                    <a:pt x="464201" y="97600"/>
                    <a:pt x="456074" y="117221"/>
                    <a:pt x="441607" y="131688"/>
                  </a:cubicBezTo>
                  <a:cubicBezTo>
                    <a:pt x="427140" y="146155"/>
                    <a:pt x="407519" y="154282"/>
                    <a:pt x="387060" y="154282"/>
                  </a:cubicBezTo>
                  <a:lnTo>
                    <a:pt x="77141" y="154282"/>
                  </a:lnTo>
                  <a:cubicBezTo>
                    <a:pt x="56682" y="154282"/>
                    <a:pt x="37061" y="146155"/>
                    <a:pt x="22594" y="131688"/>
                  </a:cubicBezTo>
                  <a:cubicBezTo>
                    <a:pt x="8127" y="117221"/>
                    <a:pt x="0" y="97600"/>
                    <a:pt x="0" y="77141"/>
                  </a:cubicBezTo>
                  <a:lnTo>
                    <a:pt x="0" y="77141"/>
                  </a:lnTo>
                  <a:cubicBezTo>
                    <a:pt x="0" y="56682"/>
                    <a:pt x="8127" y="37061"/>
                    <a:pt x="22594" y="22594"/>
                  </a:cubicBezTo>
                  <a:cubicBezTo>
                    <a:pt x="37061" y="8127"/>
                    <a:pt x="56682" y="0"/>
                    <a:pt x="77141" y="0"/>
                  </a:cubicBezTo>
                  <a:close/>
                </a:path>
              </a:pathLst>
            </a:custGeom>
            <a:solidFill>
              <a:srgbClr val="AFFFF2"/>
            </a:solidFill>
          </p:spPr>
          <p:txBody>
            <a:bodyPr/>
            <a:lstStyle/>
            <a:p>
              <a:endParaRPr lang="en-PH"/>
            </a:p>
          </p:txBody>
        </p:sp>
        <p:sp>
          <p:nvSpPr>
            <p:cNvPr id="51" name="TextBox 51"/>
            <p:cNvSpPr txBox="1"/>
            <p:nvPr/>
          </p:nvSpPr>
          <p:spPr>
            <a:xfrm>
              <a:off x="0" y="-28575"/>
              <a:ext cx="464201" cy="182857"/>
            </a:xfrm>
            <a:prstGeom prst="rect">
              <a:avLst/>
            </a:prstGeom>
          </p:spPr>
          <p:txBody>
            <a:bodyPr lIns="50800" tIns="50800" rIns="50800" bIns="50800" rtlCol="0" anchor="ctr"/>
            <a:lstStyle/>
            <a:p>
              <a:pPr algn="ctr">
                <a:lnSpc>
                  <a:spcPts val="2595"/>
                </a:lnSpc>
              </a:pPr>
              <a:endParaRPr/>
            </a:p>
          </p:txBody>
        </p:sp>
      </p:grpSp>
      <p:sp>
        <p:nvSpPr>
          <p:cNvPr id="52" name="TextBox 52"/>
          <p:cNvSpPr txBox="1"/>
          <p:nvPr/>
        </p:nvSpPr>
        <p:spPr>
          <a:xfrm>
            <a:off x="14014323" y="9021537"/>
            <a:ext cx="469770" cy="204713"/>
          </a:xfrm>
          <a:prstGeom prst="rect">
            <a:avLst/>
          </a:prstGeom>
        </p:spPr>
        <p:txBody>
          <a:bodyPr lIns="0" tIns="0" rIns="0" bIns="0" rtlCol="0" anchor="t">
            <a:spAutoFit/>
          </a:bodyPr>
          <a:lstStyle/>
          <a:p>
            <a:pPr algn="ctr">
              <a:lnSpc>
                <a:spcPts val="1707"/>
              </a:lnSpc>
              <a:spcBef>
                <a:spcPct val="0"/>
              </a:spcBef>
            </a:pPr>
            <a:r>
              <a:rPr lang="en-US" sz="1219" b="1">
                <a:solidFill>
                  <a:srgbClr val="000000"/>
                </a:solidFill>
                <a:latin typeface="Open Sans Bold"/>
                <a:ea typeface="Open Sans Bold"/>
                <a:cs typeface="Open Sans Bold"/>
                <a:sym typeface="Open Sans Bold"/>
              </a:rPr>
              <a:t>Node</a:t>
            </a:r>
          </a:p>
        </p:txBody>
      </p:sp>
      <p:sp>
        <p:nvSpPr>
          <p:cNvPr id="53" name="TextBox 53"/>
          <p:cNvSpPr txBox="1"/>
          <p:nvPr/>
        </p:nvSpPr>
        <p:spPr>
          <a:xfrm>
            <a:off x="5218853" y="9671705"/>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0</a:t>
            </a:r>
          </a:p>
        </p:txBody>
      </p:sp>
      <p:sp>
        <p:nvSpPr>
          <p:cNvPr id="54" name="TextBox 54"/>
          <p:cNvSpPr txBox="1"/>
          <p:nvPr/>
        </p:nvSpPr>
        <p:spPr>
          <a:xfrm>
            <a:off x="7397454"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2</a:t>
            </a:r>
          </a:p>
        </p:txBody>
      </p:sp>
      <p:sp>
        <p:nvSpPr>
          <p:cNvPr id="55" name="TextBox 55"/>
          <p:cNvSpPr txBox="1"/>
          <p:nvPr/>
        </p:nvSpPr>
        <p:spPr>
          <a:xfrm>
            <a:off x="9490236"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4</a:t>
            </a:r>
          </a:p>
        </p:txBody>
      </p:sp>
      <p:sp>
        <p:nvSpPr>
          <p:cNvPr id="56" name="TextBox 56"/>
          <p:cNvSpPr txBox="1"/>
          <p:nvPr/>
        </p:nvSpPr>
        <p:spPr>
          <a:xfrm>
            <a:off x="11550000" y="9650443"/>
            <a:ext cx="898248" cy="303635"/>
          </a:xfrm>
          <a:prstGeom prst="rect">
            <a:avLst/>
          </a:prstGeom>
        </p:spPr>
        <p:txBody>
          <a:bodyPr lIns="0" tIns="0" rIns="0" bIns="0" rtlCol="0" anchor="t">
            <a:spAutoFit/>
          </a:bodyPr>
          <a:lstStyle/>
          <a:p>
            <a:pPr algn="ctr">
              <a:lnSpc>
                <a:spcPts val="2599"/>
              </a:lnSpc>
              <a:spcBef>
                <a:spcPct val="0"/>
              </a:spcBef>
            </a:pPr>
            <a:r>
              <a:rPr lang="en-US" sz="1856" b="1" i="1">
                <a:solidFill>
                  <a:srgbClr val="FFFFFF"/>
                </a:solidFill>
                <a:latin typeface="Open Sans Bold Italics"/>
                <a:ea typeface="Open Sans Bold Italics"/>
                <a:cs typeface="Open Sans Bold Italics"/>
                <a:sym typeface="Open Sans Bold Italics"/>
              </a:rPr>
              <a:t>6</a:t>
            </a:r>
          </a:p>
        </p:txBody>
      </p:sp>
      <p:sp>
        <p:nvSpPr>
          <p:cNvPr id="57" name="TextBox 57"/>
          <p:cNvSpPr txBox="1"/>
          <p:nvPr/>
        </p:nvSpPr>
        <p:spPr>
          <a:xfrm>
            <a:off x="9926913" y="282951"/>
            <a:ext cx="8116924" cy="546006"/>
          </a:xfrm>
          <a:prstGeom prst="rect">
            <a:avLst/>
          </a:prstGeom>
        </p:spPr>
        <p:txBody>
          <a:bodyPr lIns="0" tIns="0" rIns="0" bIns="0" rtlCol="0" anchor="t">
            <a:spAutoFit/>
          </a:bodyPr>
          <a:lstStyle/>
          <a:p>
            <a:pPr algn="ctr">
              <a:lnSpc>
                <a:spcPts val="4513"/>
              </a:lnSpc>
            </a:pPr>
            <a:r>
              <a:rPr lang="en-US" sz="3223">
                <a:solidFill>
                  <a:srgbClr val="000000"/>
                </a:solidFill>
                <a:latin typeface="Alatsi"/>
                <a:ea typeface="Alatsi"/>
                <a:cs typeface="Alatsi"/>
                <a:sym typeface="Alatsi"/>
              </a:rPr>
              <a:t>Insert a new node into an ordered linked list</a:t>
            </a:r>
          </a:p>
        </p:txBody>
      </p:sp>
      <p:sp>
        <p:nvSpPr>
          <p:cNvPr id="58" name="Freeform 58"/>
          <p:cNvSpPr/>
          <p:nvPr/>
        </p:nvSpPr>
        <p:spPr>
          <a:xfrm rot="5400000">
            <a:off x="5739298" y="8334997"/>
            <a:ext cx="652162" cy="274723"/>
          </a:xfrm>
          <a:custGeom>
            <a:avLst/>
            <a:gdLst/>
            <a:ahLst/>
            <a:cxnLst/>
            <a:rect l="l" t="t" r="r" b="b"/>
            <a:pathLst>
              <a:path w="652162" h="274723">
                <a:moveTo>
                  <a:pt x="0" y="0"/>
                </a:moveTo>
                <a:lnTo>
                  <a:pt x="652162" y="0"/>
                </a:lnTo>
                <a:lnTo>
                  <a:pt x="652162" y="274723"/>
                </a:lnTo>
                <a:lnTo>
                  <a:pt x="0" y="2747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59" name="TextBox 59"/>
          <p:cNvSpPr txBox="1"/>
          <p:nvPr/>
        </p:nvSpPr>
        <p:spPr>
          <a:xfrm>
            <a:off x="5040047" y="7704495"/>
            <a:ext cx="2050664" cy="386227"/>
          </a:xfrm>
          <a:prstGeom prst="rect">
            <a:avLst/>
          </a:prstGeom>
        </p:spPr>
        <p:txBody>
          <a:bodyPr lIns="0" tIns="0" rIns="0" bIns="0" rtlCol="0" anchor="t">
            <a:spAutoFit/>
          </a:bodyPr>
          <a:lstStyle/>
          <a:p>
            <a:pPr algn="ctr">
              <a:lnSpc>
                <a:spcPts val="3206"/>
              </a:lnSpc>
              <a:spcBef>
                <a:spcPct val="0"/>
              </a:spcBef>
            </a:pPr>
            <a:r>
              <a:rPr lang="en-US" sz="2290" b="1">
                <a:solidFill>
                  <a:srgbClr val="000000"/>
                </a:solidFill>
                <a:latin typeface="Open Sans Bold"/>
                <a:ea typeface="Open Sans Bold"/>
                <a:cs typeface="Open Sans Bold"/>
                <a:sym typeface="Open Sans Bold"/>
              </a:rPr>
              <a:t>head</a:t>
            </a:r>
          </a:p>
        </p:txBody>
      </p:sp>
      <p:grpSp>
        <p:nvGrpSpPr>
          <p:cNvPr id="60" name="Group 60"/>
          <p:cNvGrpSpPr/>
          <p:nvPr/>
        </p:nvGrpSpPr>
        <p:grpSpPr>
          <a:xfrm>
            <a:off x="1186418" y="7874628"/>
            <a:ext cx="2556223" cy="2045377"/>
            <a:chOff x="0" y="0"/>
            <a:chExt cx="700148" cy="560228"/>
          </a:xfrm>
        </p:grpSpPr>
        <p:sp>
          <p:nvSpPr>
            <p:cNvPr id="61" name="Freeform 61"/>
            <p:cNvSpPr/>
            <p:nvPr/>
          </p:nvSpPr>
          <p:spPr>
            <a:xfrm>
              <a:off x="0" y="0"/>
              <a:ext cx="700148" cy="560228"/>
            </a:xfrm>
            <a:custGeom>
              <a:avLst/>
              <a:gdLst/>
              <a:ahLst/>
              <a:cxnLst/>
              <a:rect l="l" t="t" r="r" b="b"/>
              <a:pathLst>
                <a:path w="700148" h="560228">
                  <a:moveTo>
                    <a:pt x="154461" y="0"/>
                  </a:moveTo>
                  <a:lnTo>
                    <a:pt x="545687" y="0"/>
                  </a:lnTo>
                  <a:cubicBezTo>
                    <a:pt x="586652" y="0"/>
                    <a:pt x="625940" y="16274"/>
                    <a:pt x="654908" y="45241"/>
                  </a:cubicBezTo>
                  <a:cubicBezTo>
                    <a:pt x="683875" y="74208"/>
                    <a:pt x="700148" y="113496"/>
                    <a:pt x="700148" y="154461"/>
                  </a:cubicBezTo>
                  <a:lnTo>
                    <a:pt x="700148" y="405766"/>
                  </a:lnTo>
                  <a:cubicBezTo>
                    <a:pt x="700148" y="491073"/>
                    <a:pt x="630993" y="560228"/>
                    <a:pt x="545687" y="560228"/>
                  </a:cubicBezTo>
                  <a:lnTo>
                    <a:pt x="154461" y="560228"/>
                  </a:lnTo>
                  <a:cubicBezTo>
                    <a:pt x="69155" y="560228"/>
                    <a:pt x="0" y="491073"/>
                    <a:pt x="0" y="405766"/>
                  </a:cubicBezTo>
                  <a:lnTo>
                    <a:pt x="0" y="154461"/>
                  </a:lnTo>
                  <a:cubicBezTo>
                    <a:pt x="0" y="69155"/>
                    <a:pt x="69155" y="0"/>
                    <a:pt x="154461" y="0"/>
                  </a:cubicBezTo>
                  <a:close/>
                </a:path>
              </a:pathLst>
            </a:custGeom>
            <a:gradFill rotWithShape="1">
              <a:gsLst>
                <a:gs pos="0">
                  <a:srgbClr val="CDFFD8">
                    <a:alpha val="100000"/>
                  </a:srgbClr>
                </a:gs>
                <a:gs pos="100000">
                  <a:srgbClr val="94B9FF">
                    <a:alpha val="100000"/>
                  </a:srgbClr>
                </a:gs>
              </a:gsLst>
              <a:lin ang="0"/>
            </a:gradFill>
          </p:spPr>
          <p:txBody>
            <a:bodyPr/>
            <a:lstStyle/>
            <a:p>
              <a:endParaRPr lang="en-PH"/>
            </a:p>
          </p:txBody>
        </p:sp>
        <p:sp>
          <p:nvSpPr>
            <p:cNvPr id="62" name="TextBox 62"/>
            <p:cNvSpPr txBox="1"/>
            <p:nvPr/>
          </p:nvSpPr>
          <p:spPr>
            <a:xfrm>
              <a:off x="0" y="-28575"/>
              <a:ext cx="700148" cy="588803"/>
            </a:xfrm>
            <a:prstGeom prst="rect">
              <a:avLst/>
            </a:prstGeom>
          </p:spPr>
          <p:txBody>
            <a:bodyPr lIns="50800" tIns="50800" rIns="50800" bIns="50800" rtlCol="0" anchor="ctr"/>
            <a:lstStyle/>
            <a:p>
              <a:pPr algn="ctr">
                <a:lnSpc>
                  <a:spcPts val="2595"/>
                </a:lnSpc>
              </a:pPr>
              <a:endParaRPr/>
            </a:p>
          </p:txBody>
        </p:sp>
      </p:grpSp>
      <p:sp>
        <p:nvSpPr>
          <p:cNvPr id="63" name="TextBox 63"/>
          <p:cNvSpPr txBox="1"/>
          <p:nvPr/>
        </p:nvSpPr>
        <p:spPr>
          <a:xfrm>
            <a:off x="1550360" y="8406035"/>
            <a:ext cx="1828339" cy="1005879"/>
          </a:xfrm>
          <a:prstGeom prst="rect">
            <a:avLst/>
          </a:prstGeom>
        </p:spPr>
        <p:txBody>
          <a:bodyPr lIns="0" tIns="0" rIns="0" bIns="0" rtlCol="0" anchor="t">
            <a:spAutoFit/>
          </a:bodyPr>
          <a:lstStyle/>
          <a:p>
            <a:pPr algn="ctr">
              <a:lnSpc>
                <a:spcPts val="4081"/>
              </a:lnSpc>
            </a:pPr>
            <a:r>
              <a:rPr lang="en-US" sz="2915">
                <a:solidFill>
                  <a:srgbClr val="000000"/>
                </a:solidFill>
                <a:latin typeface="Alatsi"/>
                <a:ea typeface="Alatsi"/>
                <a:cs typeface="Alatsi"/>
                <a:sym typeface="Alatsi"/>
              </a:rPr>
              <a:t>Diagram View</a:t>
            </a:r>
          </a:p>
        </p:txBody>
      </p:sp>
      <p:sp>
        <p:nvSpPr>
          <p:cNvPr id="64" name="TextBox 64"/>
          <p:cNvSpPr txBox="1"/>
          <p:nvPr/>
        </p:nvSpPr>
        <p:spPr>
          <a:xfrm>
            <a:off x="246002" y="107311"/>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23.8 Linked Lists</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TotalTime>
  <Words>32839</Words>
  <Application>Microsoft Office PowerPoint</Application>
  <PresentationFormat>Custom</PresentationFormat>
  <Paragraphs>6982</Paragraphs>
  <Slides>196</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196</vt:i4>
      </vt:variant>
    </vt:vector>
  </HeadingPairs>
  <TitlesOfParts>
    <vt:vector size="213" baseType="lpstr">
      <vt:lpstr>Big Shoulders Display Bold</vt:lpstr>
      <vt:lpstr>Times New Roman</vt:lpstr>
      <vt:lpstr>Alatsi</vt:lpstr>
      <vt:lpstr>Canva Sans Bold</vt:lpstr>
      <vt:lpstr>Code Pro Bold</vt:lpstr>
      <vt:lpstr>Aptos</vt:lpstr>
      <vt:lpstr>Open Sans Italics</vt:lpstr>
      <vt:lpstr>Open Sans Bold Italics</vt:lpstr>
      <vt:lpstr>Poppins</vt:lpstr>
      <vt:lpstr>Poppins Bold Italics</vt:lpstr>
      <vt:lpstr>Open Sans</vt:lpstr>
      <vt:lpstr>Aptos Display</vt:lpstr>
      <vt:lpstr>Poppins Bold</vt:lpstr>
      <vt:lpstr>Code Pro</vt:lpstr>
      <vt:lpstr>Open Sans Bold</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 Chapter 23</dc:title>
  <dc:creator>John</dc:creator>
  <cp:lastModifiedBy>Chezka Mae Madrona</cp:lastModifiedBy>
  <cp:revision>5</cp:revision>
  <dcterms:created xsi:type="dcterms:W3CDTF">2006-08-16T00:00:00Z</dcterms:created>
  <dcterms:modified xsi:type="dcterms:W3CDTF">2024-10-11T10:59:03Z</dcterms:modified>
  <dc:identifier>DAGQlXoWDGU</dc:identifier>
</cp:coreProperties>
</file>