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2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18288000" cy="10287000"/>
  <p:notesSz cx="6858000" cy="9144000"/>
  <p:embeddedFontLst>
    <p:embeddedFont>
      <p:font typeface="Alatsi" panose="020B0604020202020204" charset="0"/>
      <p:regular r:id="rId71"/>
    </p:embeddedFont>
    <p:embeddedFont>
      <p:font typeface="Canva Sans" panose="020B0604020202020204" charset="0"/>
      <p:regular r:id="rId72"/>
    </p:embeddedFont>
    <p:embeddedFont>
      <p:font typeface="Canva Sans Bold" panose="020B0604020202020204" charset="0"/>
      <p:regular r:id="rId73"/>
      <p:bold r:id="rId74"/>
    </p:embeddedFont>
    <p:embeddedFont>
      <p:font typeface="Norwester" panose="020B0604020202020204" charset="0"/>
      <p:regular r:id="rId75"/>
    </p:embeddedFont>
    <p:embeddedFont>
      <p:font typeface="Open Sans" panose="020B0606030504020204" pitchFamily="34" charset="0"/>
      <p:regular r:id="rId76"/>
      <p:bold r:id="rId77"/>
      <p:italic r:id="rId78"/>
      <p:boldItalic r:id="rId79"/>
    </p:embeddedFont>
    <p:embeddedFont>
      <p:font typeface="Open Sans Bold" panose="020B0806030504020204" charset="0"/>
      <p:regular r:id="rId80"/>
      <p:bold r:id="rId81"/>
    </p:embeddedFont>
    <p:embeddedFont>
      <p:font typeface="Open Sans Bold Italics" panose="020B0604020202020204" charset="0"/>
      <p:regular r:id="rId82"/>
      <p:bold r:id="rId83"/>
      <p:italic r:id="rId84"/>
      <p:boldItalic r:id="rId85"/>
    </p:embeddedFont>
    <p:embeddedFont>
      <p:font typeface="Open Sans Italics" panose="020B0604020202020204" charset="0"/>
      <p:regular r:id="rId86"/>
      <p:italic r:id="rId87"/>
    </p:embeddedFont>
    <p:embeddedFont>
      <p:font typeface="Poppins" panose="00000500000000000000" pitchFamily="2" charset="0"/>
      <p:regular r:id="rId88"/>
      <p:bold r:id="rId89"/>
      <p:italic r:id="rId90"/>
      <p:boldItalic r:id="rId91"/>
    </p:embeddedFont>
    <p:embeddedFont>
      <p:font typeface="Poppins Bold" panose="00000800000000000000" charset="0"/>
      <p:regular r:id="rId92"/>
      <p:bold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17" autoAdjust="0"/>
    <p:restoredTop sz="94622" autoAdjust="0"/>
  </p:normalViewPr>
  <p:slideViewPr>
    <p:cSldViewPr>
      <p:cViewPr varScale="1">
        <p:scale>
          <a:sx n="45" d="100"/>
          <a:sy n="45" d="100"/>
        </p:scale>
        <p:origin x="17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font" Target="fonts/font20.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10.fntdata"/><Relationship Id="rId85"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fntdata"/><Relationship Id="rId92"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7.fntdata"/><Relationship Id="rId61" Type="http://schemas.openxmlformats.org/officeDocument/2006/relationships/slide" Target="slides/slide60.xml"/><Relationship Id="rId82"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93" Type="http://schemas.openxmlformats.org/officeDocument/2006/relationships/font" Target="fonts/font2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50CE-F285-2578-DCFE-C3FF1F6E6363}"/>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79D9B909-1E35-15C1-291D-9F0F092B9F8F}"/>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EE5C497E-10E1-2B46-77B8-CD90DA55B603}"/>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5" name="Footer Placeholder 4">
            <a:extLst>
              <a:ext uri="{FF2B5EF4-FFF2-40B4-BE49-F238E27FC236}">
                <a16:creationId xmlns:a16="http://schemas.microsoft.com/office/drawing/2014/main" id="{A09FB303-3149-D3D0-D375-DCCEDDF7EBE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6B533CF-03E5-9B99-DB78-BD9E01E2A7BA}"/>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112681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4436-FC33-2CC4-23C9-27752FA5DF73}"/>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DEA082EC-1482-B701-BEC5-AE92206822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F48755A-7743-2315-CF5B-5F488EDD4049}"/>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5" name="Footer Placeholder 4">
            <a:extLst>
              <a:ext uri="{FF2B5EF4-FFF2-40B4-BE49-F238E27FC236}">
                <a16:creationId xmlns:a16="http://schemas.microsoft.com/office/drawing/2014/main" id="{019EBBD9-AB05-5843-90F6-9169A2733B4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D83CFF6-2F72-74AE-C0C1-54AF227C41ED}"/>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62876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22F4E-C1BC-DD0F-B1A0-3C64025DD14B}"/>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1574283-2FCC-9B48-99B9-BD3D3EE9E987}"/>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50F0FF6-0578-9B7D-DCDD-C78C3867462D}"/>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5" name="Footer Placeholder 4">
            <a:extLst>
              <a:ext uri="{FF2B5EF4-FFF2-40B4-BE49-F238E27FC236}">
                <a16:creationId xmlns:a16="http://schemas.microsoft.com/office/drawing/2014/main" id="{8DC7F87B-A0EC-8434-146E-71FE219703D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46901E0-EA8C-0721-D1DA-98D117F70C6D}"/>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16583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3209-FEB6-AC61-A3F7-2758B1784360}"/>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6CAFC54F-F059-8D66-5134-2824605EC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D591960-371B-8FDA-AA6E-471DFD98C00C}"/>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5" name="Footer Placeholder 4">
            <a:extLst>
              <a:ext uri="{FF2B5EF4-FFF2-40B4-BE49-F238E27FC236}">
                <a16:creationId xmlns:a16="http://schemas.microsoft.com/office/drawing/2014/main" id="{500F0697-25F7-8331-B420-8F1D3B772A0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B27F6B3-FD49-9AC8-5CF8-C8DA9B136E6C}"/>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281479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C5C0-4392-48C8-4CFD-B4AEB458D895}"/>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880067CB-96BD-1AFA-6E95-AF6AA24109B5}"/>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AA007-BA51-1312-29F1-02901FD7CF8B}"/>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5" name="Footer Placeholder 4">
            <a:extLst>
              <a:ext uri="{FF2B5EF4-FFF2-40B4-BE49-F238E27FC236}">
                <a16:creationId xmlns:a16="http://schemas.microsoft.com/office/drawing/2014/main" id="{88742FB5-7A0C-C14E-2525-96E494ECE13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9BF8A11-0B23-B8B6-D485-BF9718E8E919}"/>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205236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B86F-0411-DF6F-6ABA-972EFA510F3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0A71B18F-ECC7-1300-AADF-F83D308CB007}"/>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DEAB6511-C1D0-ADBD-8E72-67163617F72A}"/>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F4751071-3A3C-2BEA-CC6F-56CC7FF16C01}"/>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6" name="Footer Placeholder 5">
            <a:extLst>
              <a:ext uri="{FF2B5EF4-FFF2-40B4-BE49-F238E27FC236}">
                <a16:creationId xmlns:a16="http://schemas.microsoft.com/office/drawing/2014/main" id="{3A79A965-C53E-B25E-144A-A452B4031FB9}"/>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C641B9BD-640D-979D-3E71-86D7BB640AEA}"/>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71051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2C0E-E938-AD3F-3272-C9AC86E72802}"/>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361C2A17-3514-112A-97AC-275ECB8AB6DF}"/>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0CD44-8B55-2165-4011-4DA26EE506C4}"/>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8F0420EB-4F54-76A4-199C-7EE66E9CF6B6}"/>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2890EF-6B3E-124A-45C7-3E41EA45F0F0}"/>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89C5E863-E8F9-43E6-F454-0052AC01BA73}"/>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8" name="Footer Placeholder 7">
            <a:extLst>
              <a:ext uri="{FF2B5EF4-FFF2-40B4-BE49-F238E27FC236}">
                <a16:creationId xmlns:a16="http://schemas.microsoft.com/office/drawing/2014/main" id="{DAD16E12-7D37-2387-79A0-D82D1B33B76E}"/>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919B69DE-790B-D8A9-7D17-0AEB93D17BB1}"/>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62484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0F17-E4C9-6C11-9105-22D889E5AF32}"/>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E2AE0FA5-95FD-C45A-AE78-F754E2FD9173}"/>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4" name="Footer Placeholder 3">
            <a:extLst>
              <a:ext uri="{FF2B5EF4-FFF2-40B4-BE49-F238E27FC236}">
                <a16:creationId xmlns:a16="http://schemas.microsoft.com/office/drawing/2014/main" id="{23530B94-25A3-C3FF-6125-C26C318321DA}"/>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7FF6025C-F761-85AB-3803-55B79A593202}"/>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164148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8BD21-A7FF-837D-C065-BFD0503331D4}"/>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3" name="Footer Placeholder 2">
            <a:extLst>
              <a:ext uri="{FF2B5EF4-FFF2-40B4-BE49-F238E27FC236}">
                <a16:creationId xmlns:a16="http://schemas.microsoft.com/office/drawing/2014/main" id="{04263F92-7DE1-6D5A-8FB0-1D6C37D9B177}"/>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A4005DB8-4B6F-9E4D-6972-B5D704C8EDE8}"/>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337165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1A45-FD1D-AD85-5596-48B9B6826797}"/>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1376C3BD-6686-AAF1-1E52-7CCC976AB96D}"/>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BC37A2A5-9587-FE42-36BE-F6715949075B}"/>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4D7D7-458C-FA52-E79B-055FA232878A}"/>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6" name="Footer Placeholder 5">
            <a:extLst>
              <a:ext uri="{FF2B5EF4-FFF2-40B4-BE49-F238E27FC236}">
                <a16:creationId xmlns:a16="http://schemas.microsoft.com/office/drawing/2014/main" id="{810258DE-273B-9E04-FE54-581A3C00621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2032FDA-8FDA-08B2-4368-197C9BD4D60A}"/>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8741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F038-6874-0B89-A560-AF4957444582}"/>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EF71DA40-B398-DB6F-9AF8-099843B0B782}"/>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7D9EF6F5-BD6F-23CF-27C3-872F61925591}"/>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2F921-48B1-0CA2-3097-4AC776C94D13}"/>
              </a:ext>
            </a:extLst>
          </p:cNvPr>
          <p:cNvSpPr>
            <a:spLocks noGrp="1"/>
          </p:cNvSpPr>
          <p:nvPr>
            <p:ph type="dt" sz="half" idx="10"/>
          </p:nvPr>
        </p:nvSpPr>
        <p:spPr/>
        <p:txBody>
          <a:bodyPr/>
          <a:lstStyle/>
          <a:p>
            <a:fld id="{EF2D31A6-251C-43F9-A496-CFE706FF5CFE}" type="datetimeFigureOut">
              <a:rPr lang="en-PH" smtClean="0"/>
              <a:t>11/10/2024</a:t>
            </a:fld>
            <a:endParaRPr lang="en-PH"/>
          </a:p>
        </p:txBody>
      </p:sp>
      <p:sp>
        <p:nvSpPr>
          <p:cNvPr id="6" name="Footer Placeholder 5">
            <a:extLst>
              <a:ext uri="{FF2B5EF4-FFF2-40B4-BE49-F238E27FC236}">
                <a16:creationId xmlns:a16="http://schemas.microsoft.com/office/drawing/2014/main" id="{9D0F916E-B570-27AC-3ECF-096DAC55FA3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37B65A5-AE09-9B8F-C1E6-98BAD60C4310}"/>
              </a:ext>
            </a:extLst>
          </p:cNvPr>
          <p:cNvSpPr>
            <a:spLocks noGrp="1"/>
          </p:cNvSpPr>
          <p:nvPr>
            <p:ph type="sldNum" sz="quarter" idx="12"/>
          </p:nvPr>
        </p:nvSpPr>
        <p:spPr/>
        <p:txBody>
          <a:bodyPr/>
          <a:lstStyle/>
          <a:p>
            <a:fld id="{4EB979A4-1B70-41F5-899F-83B21EA51736}" type="slidenum">
              <a:rPr lang="en-PH" smtClean="0"/>
              <a:t>‹#›</a:t>
            </a:fld>
            <a:endParaRPr lang="en-PH"/>
          </a:p>
        </p:txBody>
      </p:sp>
    </p:spTree>
    <p:extLst>
      <p:ext uri="{BB962C8B-B14F-4D97-AF65-F5344CB8AC3E}">
        <p14:creationId xmlns:p14="http://schemas.microsoft.com/office/powerpoint/2010/main" val="30177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F9392-C919-BA65-6965-63D41990C007}"/>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dirty="0"/>
              <a:t>Click to edit Master title style</a:t>
            </a:r>
            <a:endParaRPr lang="en-PH" dirty="0"/>
          </a:p>
        </p:txBody>
      </p:sp>
      <p:sp>
        <p:nvSpPr>
          <p:cNvPr id="3" name="Text Placeholder 2">
            <a:extLst>
              <a:ext uri="{FF2B5EF4-FFF2-40B4-BE49-F238E27FC236}">
                <a16:creationId xmlns:a16="http://schemas.microsoft.com/office/drawing/2014/main" id="{2EF79FC3-840B-6CB8-8855-5AD4EFEE5872}"/>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6B54C65-8143-FE16-0BEF-B6F8283C3A60}"/>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EF2D31A6-251C-43F9-A496-CFE706FF5CFE}" type="datetimeFigureOut">
              <a:rPr lang="en-PH" smtClean="0"/>
              <a:t>11/10/2024</a:t>
            </a:fld>
            <a:endParaRPr lang="en-PH"/>
          </a:p>
        </p:txBody>
      </p:sp>
      <p:sp>
        <p:nvSpPr>
          <p:cNvPr id="5" name="Footer Placeholder 4">
            <a:extLst>
              <a:ext uri="{FF2B5EF4-FFF2-40B4-BE49-F238E27FC236}">
                <a16:creationId xmlns:a16="http://schemas.microsoft.com/office/drawing/2014/main" id="{C53D65B0-7DCA-A4CC-2344-95BABC6CF545}"/>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FC2B17CD-372F-4A2E-B99D-11CE0EBC04AA}"/>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4EB979A4-1B70-41F5-899F-83B21EA51736}" type="slidenum">
              <a:rPr lang="en-PH" smtClean="0"/>
              <a:t>‹#›</a:t>
            </a:fld>
            <a:endParaRPr lang="en-PH"/>
          </a:p>
        </p:txBody>
      </p:sp>
      <p:pic>
        <p:nvPicPr>
          <p:cNvPr id="7" name="Picture 6">
            <a:extLst>
              <a:ext uri="{FF2B5EF4-FFF2-40B4-BE49-F238E27FC236}">
                <a16:creationId xmlns:a16="http://schemas.microsoft.com/office/drawing/2014/main" id="{BDB737B7-375B-7B99-4ABD-B19868B06AD7}"/>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A0DBF040-C42C-40BA-FEEE-1E0A25F0B57A}"/>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B71D352-2ACD-B4DD-627E-2674F7FAF26D}"/>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A9CBA398-4533-1D77-29FA-5ADC6E0C0F3D}"/>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114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2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sv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31.svg"/></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svg"/><Relationship Id="rId7" Type="http://schemas.openxmlformats.org/officeDocument/2006/relationships/image" Target="../media/image28.svg"/><Relationship Id="rId12" Type="http://schemas.openxmlformats.org/officeDocument/2006/relationships/image" Target="../media/image3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6.png"/><Relationship Id="rId5" Type="http://schemas.openxmlformats.org/officeDocument/2006/relationships/image" Target="../media/image15.svg"/><Relationship Id="rId10" Type="http://schemas.openxmlformats.org/officeDocument/2006/relationships/image" Target="../media/image35.svg"/><Relationship Id="rId4" Type="http://schemas.openxmlformats.org/officeDocument/2006/relationships/image" Target="../media/image14.png"/><Relationship Id="rId9" Type="http://schemas.openxmlformats.org/officeDocument/2006/relationships/image" Target="../media/image34.png"/></Relationships>
</file>

<file path=ppt/slides/_rels/slide5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6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4.svg"/></Relationships>
</file>

<file path=ppt/slides/_rels/slide6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0.svg"/></Relationships>
</file>

<file path=ppt/slides/_rels/slide6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34E8-155E-CB6E-B151-B40FA9285D9B}"/>
              </a:ext>
            </a:extLst>
          </p:cNvPr>
          <p:cNvSpPr>
            <a:spLocks noGrp="1"/>
          </p:cNvSpPr>
          <p:nvPr/>
        </p:nvSpPr>
        <p:spPr>
          <a:xfrm>
            <a:off x="3648075" y="1562100"/>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3B97765E-7EE9-C327-6157-8BAB23F41F1C}"/>
              </a:ext>
            </a:extLst>
          </p:cNvPr>
          <p:cNvSpPr>
            <a:spLocks noGrp="1"/>
          </p:cNvSpPr>
          <p:nvPr/>
        </p:nvSpPr>
        <p:spPr>
          <a:xfrm>
            <a:off x="4762500" y="5151474"/>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 Level in Computer Science, either in preparation for their A Level exam, or more likely </a:t>
            </a:r>
            <a:r>
              <a:rPr lang="en-GB" sz="3200" u="sng" dirty="0"/>
              <a:t>alongside year 2 </a:t>
            </a:r>
            <a:r>
              <a:rPr lang="en-GB" sz="3200" dirty="0"/>
              <a:t>of the course to improve fluency, recall and pace </a:t>
            </a:r>
            <a:r>
              <a:rPr lang="en-GB" sz="3200"/>
              <a:t>on AS &amp; A </a:t>
            </a:r>
            <a:r>
              <a:rPr lang="en-GB" sz="3200" dirty="0"/>
              <a:t>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9BFAD516-647D-8A9C-2BEE-9A07624681B3}"/>
              </a:ext>
            </a:extLst>
          </p:cNvPr>
          <p:cNvSpPr/>
          <p:nvPr/>
        </p:nvSpPr>
        <p:spPr>
          <a:xfrm>
            <a:off x="3648075" y="4271574"/>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Artificial Intelligence (AI)</a:t>
            </a:r>
          </a:p>
        </p:txBody>
      </p:sp>
    </p:spTree>
    <p:extLst>
      <p:ext uri="{BB962C8B-B14F-4D97-AF65-F5344CB8AC3E}">
        <p14:creationId xmlns:p14="http://schemas.microsoft.com/office/powerpoint/2010/main" val="13959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1302095" y="3056673"/>
            <a:ext cx="1130934" cy="1130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8810136" y="5000959"/>
            <a:ext cx="1130934" cy="1130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A</a:t>
              </a:r>
            </a:p>
          </p:txBody>
        </p:sp>
      </p:grpSp>
      <p:grpSp>
        <p:nvGrpSpPr>
          <p:cNvPr id="12" name="Group 12"/>
          <p:cNvGrpSpPr/>
          <p:nvPr/>
        </p:nvGrpSpPr>
        <p:grpSpPr>
          <a:xfrm>
            <a:off x="9922791" y="6458202"/>
            <a:ext cx="1130934" cy="1130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12036943" y="5000959"/>
            <a:ext cx="1130934" cy="1130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16128366" y="3988476"/>
            <a:ext cx="1130934" cy="113093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14052710" y="8127366"/>
            <a:ext cx="1130934" cy="113093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9723751" y="3792187"/>
            <a:ext cx="1566708" cy="1208772"/>
          </a:xfrm>
          <a:prstGeom prst="line">
            <a:avLst/>
          </a:prstGeom>
          <a:ln w="38100" cap="flat">
            <a:solidFill>
              <a:srgbClr val="000000"/>
            </a:solidFill>
            <a:prstDash val="solid"/>
            <a:headEnd type="none" w="sm" len="sm"/>
            <a:tailEnd type="none" w="sm" len="sm"/>
          </a:ln>
        </p:spPr>
        <p:txBody>
          <a:bodyPr/>
          <a:lstStyle/>
          <a:p>
            <a:endParaRPr lang="en-PH"/>
          </a:p>
        </p:txBody>
      </p:sp>
      <p:sp>
        <p:nvSpPr>
          <p:cNvPr id="25" name="AutoShape 25"/>
          <p:cNvSpPr/>
          <p:nvPr/>
        </p:nvSpPr>
        <p:spPr>
          <a:xfrm flipH="1" flipV="1">
            <a:off x="9798487" y="6034363"/>
            <a:ext cx="124303" cy="423839"/>
          </a:xfrm>
          <a:prstGeom prst="line">
            <a:avLst/>
          </a:prstGeom>
          <a:ln w="38100" cap="flat">
            <a:solidFill>
              <a:srgbClr val="019D97"/>
            </a:solidFill>
            <a:prstDash val="solid"/>
            <a:headEnd type="none" w="sm" len="sm"/>
            <a:tailEnd type="none" w="sm" len="sm"/>
          </a:ln>
        </p:spPr>
        <p:txBody>
          <a:bodyPr/>
          <a:lstStyle/>
          <a:p>
            <a:endParaRPr lang="en-PH"/>
          </a:p>
        </p:txBody>
      </p:sp>
      <p:sp>
        <p:nvSpPr>
          <p:cNvPr id="26" name="AutoShape 26"/>
          <p:cNvSpPr/>
          <p:nvPr/>
        </p:nvSpPr>
        <p:spPr>
          <a:xfrm flipH="1">
            <a:off x="9941071" y="5547376"/>
            <a:ext cx="2010525" cy="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11056033" y="7560925"/>
            <a:ext cx="2939025" cy="760238"/>
          </a:xfrm>
          <a:prstGeom prst="line">
            <a:avLst/>
          </a:prstGeom>
          <a:ln w="38100" cap="flat">
            <a:solidFill>
              <a:srgbClr val="019D97"/>
            </a:solidFill>
            <a:prstDash val="solid"/>
            <a:headEnd type="none" w="sm" len="sm"/>
            <a:tailEnd type="none" w="sm" len="sm"/>
          </a:ln>
        </p:spPr>
        <p:txBody>
          <a:bodyPr/>
          <a:lstStyle/>
          <a:p>
            <a:endParaRPr lang="en-PH"/>
          </a:p>
        </p:txBody>
      </p:sp>
      <p:sp>
        <p:nvSpPr>
          <p:cNvPr id="28" name="AutoShape 28"/>
          <p:cNvSpPr/>
          <p:nvPr/>
        </p:nvSpPr>
        <p:spPr>
          <a:xfrm flipH="1">
            <a:off x="14915010" y="5148569"/>
            <a:ext cx="1433918" cy="2892853"/>
          </a:xfrm>
          <a:prstGeom prst="line">
            <a:avLst/>
          </a:prstGeom>
          <a:ln w="38100" cap="flat">
            <a:solidFill>
              <a:srgbClr val="019D97"/>
            </a:solidFill>
            <a:prstDash val="solid"/>
            <a:headEnd type="none" w="sm" len="sm"/>
            <a:tailEnd type="none" w="sm" len="sm"/>
          </a:ln>
        </p:spPr>
        <p:txBody>
          <a:bodyPr/>
          <a:lstStyle/>
          <a:p>
            <a:endParaRPr lang="en-PH"/>
          </a:p>
        </p:txBody>
      </p:sp>
      <p:sp>
        <p:nvSpPr>
          <p:cNvPr id="29" name="AutoShape 29"/>
          <p:cNvSpPr/>
          <p:nvPr/>
        </p:nvSpPr>
        <p:spPr>
          <a:xfrm flipH="1" flipV="1">
            <a:off x="12525545" y="3640753"/>
            <a:ext cx="3474485" cy="757680"/>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13198644" y="4723536"/>
            <a:ext cx="2839066" cy="760725"/>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V="1">
            <a:off x="11165448" y="5988803"/>
            <a:ext cx="859795" cy="669086"/>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32" name="Group 32"/>
          <p:cNvGrpSpPr/>
          <p:nvPr/>
        </p:nvGrpSpPr>
        <p:grpSpPr>
          <a:xfrm>
            <a:off x="246002" y="3872058"/>
            <a:ext cx="8131383" cy="851479"/>
            <a:chOff x="0" y="0"/>
            <a:chExt cx="2141599" cy="224258"/>
          </a:xfrm>
        </p:grpSpPr>
        <p:sp>
          <p:nvSpPr>
            <p:cNvPr id="33" name="Freeform 33"/>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alpha val="67843"/>
              </a:srgbClr>
            </a:solidFill>
          </p:spPr>
          <p:txBody>
            <a:bodyPr/>
            <a:lstStyle/>
            <a:p>
              <a:endParaRPr lang="en-PH"/>
            </a:p>
          </p:txBody>
        </p:sp>
        <p:sp>
          <p:nvSpPr>
            <p:cNvPr id="34" name="TextBox 34"/>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35" name="TextBox 35"/>
          <p:cNvSpPr txBox="1"/>
          <p:nvPr/>
        </p:nvSpPr>
        <p:spPr>
          <a:xfrm>
            <a:off x="373598" y="1906733"/>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Shortest path problem</a:t>
            </a:r>
          </a:p>
        </p:txBody>
      </p:sp>
      <p:sp>
        <p:nvSpPr>
          <p:cNvPr id="36" name="TextBox 36"/>
          <p:cNvSpPr txBox="1"/>
          <p:nvPr/>
        </p:nvSpPr>
        <p:spPr>
          <a:xfrm>
            <a:off x="9960813" y="5907094"/>
            <a:ext cx="362322"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10</a:t>
            </a:r>
          </a:p>
        </p:txBody>
      </p:sp>
      <p:sp>
        <p:nvSpPr>
          <p:cNvPr id="37" name="TextBox 37"/>
          <p:cNvSpPr txBox="1"/>
          <p:nvPr/>
        </p:nvSpPr>
        <p:spPr>
          <a:xfrm>
            <a:off x="10660387" y="4933154"/>
            <a:ext cx="456430"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8" name="TextBox 38"/>
          <p:cNvSpPr txBox="1"/>
          <p:nvPr/>
        </p:nvSpPr>
        <p:spPr>
          <a:xfrm rot="-2428734">
            <a:off x="9985073" y="3709338"/>
            <a:ext cx="628093"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9" name="TextBox 39"/>
          <p:cNvSpPr txBox="1"/>
          <p:nvPr/>
        </p:nvSpPr>
        <p:spPr>
          <a:xfrm rot="808393">
            <a:off x="14006189" y="3383356"/>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0" name="TextBox 40"/>
          <p:cNvSpPr txBox="1"/>
          <p:nvPr/>
        </p:nvSpPr>
        <p:spPr>
          <a:xfrm rot="1015414">
            <a:off x="12239292" y="7312632"/>
            <a:ext cx="745644"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40</a:t>
            </a:r>
          </a:p>
        </p:txBody>
      </p:sp>
      <p:sp>
        <p:nvSpPr>
          <p:cNvPr id="41" name="TextBox 41"/>
          <p:cNvSpPr txBox="1"/>
          <p:nvPr/>
        </p:nvSpPr>
        <p:spPr>
          <a:xfrm rot="-904506">
            <a:off x="13990759" y="4509978"/>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42" name="TextBox 42"/>
          <p:cNvSpPr txBox="1"/>
          <p:nvPr/>
        </p:nvSpPr>
        <p:spPr>
          <a:xfrm>
            <a:off x="11769506" y="6149311"/>
            <a:ext cx="34852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15</a:t>
            </a:r>
          </a:p>
        </p:txBody>
      </p:sp>
      <p:sp>
        <p:nvSpPr>
          <p:cNvPr id="43" name="TextBox 43"/>
          <p:cNvSpPr txBox="1"/>
          <p:nvPr/>
        </p:nvSpPr>
        <p:spPr>
          <a:xfrm rot="-104300">
            <a:off x="15591397" y="6720824"/>
            <a:ext cx="528731"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50</a:t>
            </a:r>
          </a:p>
        </p:txBody>
      </p:sp>
      <p:sp>
        <p:nvSpPr>
          <p:cNvPr id="44" name="TextBox 44"/>
          <p:cNvSpPr txBox="1"/>
          <p:nvPr/>
        </p:nvSpPr>
        <p:spPr>
          <a:xfrm>
            <a:off x="439878" y="3982345"/>
            <a:ext cx="7743632" cy="547507"/>
          </a:xfrm>
          <a:prstGeom prst="rect">
            <a:avLst/>
          </a:prstGeom>
        </p:spPr>
        <p:txBody>
          <a:bodyPr lIns="0" tIns="0" rIns="0" bIns="0" rtlCol="0" anchor="t">
            <a:spAutoFit/>
          </a:bodyPr>
          <a:lstStyle/>
          <a:p>
            <a:pPr algn="l">
              <a:lnSpc>
                <a:spcPts val="4472"/>
              </a:lnSpc>
            </a:pPr>
            <a:r>
              <a:rPr lang="en-US" sz="3194">
                <a:solidFill>
                  <a:srgbClr val="FFFFFF">
                    <a:alpha val="67843"/>
                  </a:srgbClr>
                </a:solidFill>
                <a:latin typeface="Alatsi"/>
                <a:ea typeface="Alatsi"/>
                <a:cs typeface="Alatsi"/>
                <a:sym typeface="Alatsi"/>
              </a:rPr>
              <a:t>A -&gt; D -&gt; F                                      = 80</a:t>
            </a:r>
          </a:p>
        </p:txBody>
      </p:sp>
      <p:grpSp>
        <p:nvGrpSpPr>
          <p:cNvPr id="45" name="Group 45"/>
          <p:cNvGrpSpPr/>
          <p:nvPr/>
        </p:nvGrpSpPr>
        <p:grpSpPr>
          <a:xfrm>
            <a:off x="246002" y="4817723"/>
            <a:ext cx="8131383" cy="851479"/>
            <a:chOff x="0" y="0"/>
            <a:chExt cx="2141599" cy="224258"/>
          </a:xfrm>
        </p:grpSpPr>
        <p:sp>
          <p:nvSpPr>
            <p:cNvPr id="46" name="Freeform 46"/>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alpha val="76863"/>
              </a:srgbClr>
            </a:solidFill>
          </p:spPr>
          <p:txBody>
            <a:bodyPr/>
            <a:lstStyle/>
            <a:p>
              <a:endParaRPr lang="en-PH"/>
            </a:p>
          </p:txBody>
        </p:sp>
        <p:sp>
          <p:nvSpPr>
            <p:cNvPr id="47" name="TextBox 47"/>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48" name="TextBox 48"/>
          <p:cNvSpPr txBox="1"/>
          <p:nvPr/>
        </p:nvSpPr>
        <p:spPr>
          <a:xfrm>
            <a:off x="439878" y="4928010"/>
            <a:ext cx="7743632" cy="547507"/>
          </a:xfrm>
          <a:prstGeom prst="rect">
            <a:avLst/>
          </a:prstGeom>
        </p:spPr>
        <p:txBody>
          <a:bodyPr lIns="0" tIns="0" rIns="0" bIns="0" rtlCol="0" anchor="t">
            <a:spAutoFit/>
          </a:bodyPr>
          <a:lstStyle/>
          <a:p>
            <a:pPr algn="l">
              <a:lnSpc>
                <a:spcPts val="4472"/>
              </a:lnSpc>
            </a:pPr>
            <a:r>
              <a:rPr lang="en-US" sz="3194">
                <a:solidFill>
                  <a:srgbClr val="FFFFFF">
                    <a:alpha val="76863"/>
                  </a:srgbClr>
                </a:solidFill>
                <a:latin typeface="Alatsi"/>
                <a:ea typeface="Alatsi"/>
                <a:cs typeface="Alatsi"/>
                <a:sym typeface="Alatsi"/>
              </a:rPr>
              <a:t>A -&gt; C -&gt; F                                      = 70</a:t>
            </a:r>
          </a:p>
        </p:txBody>
      </p:sp>
      <p:grpSp>
        <p:nvGrpSpPr>
          <p:cNvPr id="49" name="Group 49"/>
          <p:cNvGrpSpPr/>
          <p:nvPr/>
        </p:nvGrpSpPr>
        <p:grpSpPr>
          <a:xfrm>
            <a:off x="246002" y="5764452"/>
            <a:ext cx="8131383" cy="851479"/>
            <a:chOff x="0" y="0"/>
            <a:chExt cx="2141599" cy="224258"/>
          </a:xfrm>
        </p:grpSpPr>
        <p:sp>
          <p:nvSpPr>
            <p:cNvPr id="50" name="Freeform 50"/>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solidFill>
          </p:spPr>
          <p:txBody>
            <a:bodyPr/>
            <a:lstStyle/>
            <a:p>
              <a:endParaRPr lang="en-PH"/>
            </a:p>
          </p:txBody>
        </p:sp>
        <p:sp>
          <p:nvSpPr>
            <p:cNvPr id="51" name="TextBox 51"/>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52" name="TextBox 52"/>
          <p:cNvSpPr txBox="1"/>
          <p:nvPr/>
        </p:nvSpPr>
        <p:spPr>
          <a:xfrm>
            <a:off x="439878" y="5874739"/>
            <a:ext cx="7743632" cy="547507"/>
          </a:xfrm>
          <a:prstGeom prst="rect">
            <a:avLst/>
          </a:prstGeom>
        </p:spPr>
        <p:txBody>
          <a:bodyPr lIns="0" tIns="0" rIns="0" bIns="0" rtlCol="0" anchor="t">
            <a:spAutoFit/>
          </a:bodyPr>
          <a:lstStyle/>
          <a:p>
            <a:pPr algn="l">
              <a:lnSpc>
                <a:spcPts val="4472"/>
              </a:lnSpc>
            </a:pPr>
            <a:r>
              <a:rPr lang="en-US" sz="3194">
                <a:solidFill>
                  <a:srgbClr val="FFFFFF"/>
                </a:solidFill>
                <a:latin typeface="Alatsi"/>
                <a:ea typeface="Alatsi"/>
                <a:cs typeface="Alatsi"/>
                <a:sym typeface="Alatsi"/>
              </a:rPr>
              <a:t>A -&gt; B -&gt; C -&gt; F                            = 65</a:t>
            </a:r>
          </a:p>
        </p:txBody>
      </p:sp>
      <p:grpSp>
        <p:nvGrpSpPr>
          <p:cNvPr id="53" name="Group 53"/>
          <p:cNvGrpSpPr/>
          <p:nvPr/>
        </p:nvGrpSpPr>
        <p:grpSpPr>
          <a:xfrm>
            <a:off x="246002" y="6709447"/>
            <a:ext cx="8131383" cy="851479"/>
            <a:chOff x="0" y="0"/>
            <a:chExt cx="2141599" cy="224258"/>
          </a:xfrm>
        </p:grpSpPr>
        <p:sp>
          <p:nvSpPr>
            <p:cNvPr id="54" name="Freeform 54"/>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alpha val="82745"/>
              </a:srgbClr>
            </a:solidFill>
          </p:spPr>
          <p:txBody>
            <a:bodyPr/>
            <a:lstStyle/>
            <a:p>
              <a:endParaRPr lang="en-PH"/>
            </a:p>
          </p:txBody>
        </p:sp>
        <p:sp>
          <p:nvSpPr>
            <p:cNvPr id="55" name="TextBox 55"/>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56" name="TextBox 56"/>
          <p:cNvSpPr txBox="1"/>
          <p:nvPr/>
        </p:nvSpPr>
        <p:spPr>
          <a:xfrm>
            <a:off x="439878" y="6819734"/>
            <a:ext cx="7743632" cy="547507"/>
          </a:xfrm>
          <a:prstGeom prst="rect">
            <a:avLst/>
          </a:prstGeom>
        </p:spPr>
        <p:txBody>
          <a:bodyPr lIns="0" tIns="0" rIns="0" bIns="0" rtlCol="0" anchor="t">
            <a:spAutoFit/>
          </a:bodyPr>
          <a:lstStyle/>
          <a:p>
            <a:pPr algn="l">
              <a:lnSpc>
                <a:spcPts val="4472"/>
              </a:lnSpc>
            </a:pPr>
            <a:r>
              <a:rPr lang="en-US" sz="3194">
                <a:solidFill>
                  <a:srgbClr val="FFFFFF">
                    <a:alpha val="82745"/>
                  </a:srgbClr>
                </a:solidFill>
                <a:latin typeface="Alatsi"/>
                <a:ea typeface="Alatsi"/>
                <a:cs typeface="Alatsi"/>
                <a:sym typeface="Alatsi"/>
              </a:rPr>
              <a:t>A -&gt; B -&gt; E -&gt; F                            = 100</a:t>
            </a:r>
          </a:p>
        </p:txBody>
      </p:sp>
      <p:sp>
        <p:nvSpPr>
          <p:cNvPr id="57" name="TextBox 57"/>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1500312" y="3500490"/>
            <a:ext cx="1076047" cy="107604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9129294" y="5350414"/>
            <a:ext cx="1076047" cy="107604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A</a:t>
              </a:r>
            </a:p>
          </p:txBody>
        </p:sp>
      </p:grpSp>
      <p:grpSp>
        <p:nvGrpSpPr>
          <p:cNvPr id="12" name="Group 12"/>
          <p:cNvGrpSpPr/>
          <p:nvPr/>
        </p:nvGrpSpPr>
        <p:grpSpPr>
          <a:xfrm>
            <a:off x="10187949" y="6736933"/>
            <a:ext cx="1076047" cy="107604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12199495" y="5350414"/>
            <a:ext cx="1076047" cy="107604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16092350" y="4387069"/>
            <a:ext cx="1076047" cy="107604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14117432" y="8325088"/>
            <a:ext cx="1076047" cy="107604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9998569" y="4200307"/>
            <a:ext cx="1490671" cy="1150107"/>
          </a:xfrm>
          <a:prstGeom prst="line">
            <a:avLst/>
          </a:prstGeom>
          <a:ln w="38100" cap="flat">
            <a:solidFill>
              <a:srgbClr val="000000"/>
            </a:solidFill>
            <a:prstDash val="solid"/>
            <a:headEnd type="none" w="sm" len="sm"/>
            <a:tailEnd type="none" w="sm" len="sm"/>
          </a:ln>
        </p:spPr>
        <p:txBody>
          <a:bodyPr/>
          <a:lstStyle/>
          <a:p>
            <a:endParaRPr lang="en-PH"/>
          </a:p>
        </p:txBody>
      </p:sp>
      <p:sp>
        <p:nvSpPr>
          <p:cNvPr id="25" name="AutoShape 25"/>
          <p:cNvSpPr/>
          <p:nvPr/>
        </p:nvSpPr>
        <p:spPr>
          <a:xfrm flipH="1" flipV="1">
            <a:off x="10069678" y="6333664"/>
            <a:ext cx="118271" cy="403269"/>
          </a:xfrm>
          <a:prstGeom prst="line">
            <a:avLst/>
          </a:prstGeom>
          <a:ln w="38100"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H="1">
            <a:off x="10205341" y="5870312"/>
            <a:ext cx="1912948" cy="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11266191" y="7786139"/>
            <a:ext cx="2796386" cy="723342"/>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14937882" y="5490860"/>
            <a:ext cx="1364326" cy="2752455"/>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12664384" y="4056223"/>
            <a:ext cx="3305859" cy="720908"/>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13304816" y="5086456"/>
            <a:ext cx="2701279" cy="723805"/>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V="1">
            <a:off x="11370297" y="6290316"/>
            <a:ext cx="818067" cy="636614"/>
          </a:xfrm>
          <a:prstGeom prst="line">
            <a:avLst/>
          </a:prstGeom>
          <a:ln w="38100" cap="flat">
            <a:solidFill>
              <a:srgbClr val="000000"/>
            </a:solidFill>
            <a:prstDash val="solid"/>
            <a:headEnd type="none" w="sm" len="sm"/>
            <a:tailEnd type="none" w="sm" len="sm"/>
          </a:ln>
        </p:spPr>
        <p:txBody>
          <a:bodyPr/>
          <a:lstStyle/>
          <a:p>
            <a:endParaRPr lang="en-PH"/>
          </a:p>
        </p:txBody>
      </p:sp>
      <p:sp>
        <p:nvSpPr>
          <p:cNvPr id="32" name="TextBox 32"/>
          <p:cNvSpPr txBox="1"/>
          <p:nvPr/>
        </p:nvSpPr>
        <p:spPr>
          <a:xfrm>
            <a:off x="373598" y="1906733"/>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Dijkstra’s algorithm</a:t>
            </a:r>
          </a:p>
        </p:txBody>
      </p:sp>
      <p:sp>
        <p:nvSpPr>
          <p:cNvPr id="33" name="TextBox 33"/>
          <p:cNvSpPr txBox="1"/>
          <p:nvPr/>
        </p:nvSpPr>
        <p:spPr>
          <a:xfrm>
            <a:off x="10224126" y="6218861"/>
            <a:ext cx="344738"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10</a:t>
            </a:r>
          </a:p>
        </p:txBody>
      </p:sp>
      <p:sp>
        <p:nvSpPr>
          <p:cNvPr id="34" name="TextBox 34"/>
          <p:cNvSpPr txBox="1"/>
          <p:nvPr/>
        </p:nvSpPr>
        <p:spPr>
          <a:xfrm>
            <a:off x="10889748" y="5292189"/>
            <a:ext cx="434278"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30</a:t>
            </a:r>
          </a:p>
        </p:txBody>
      </p:sp>
      <p:sp>
        <p:nvSpPr>
          <p:cNvPr id="35" name="TextBox 35"/>
          <p:cNvSpPr txBox="1"/>
          <p:nvPr/>
        </p:nvSpPr>
        <p:spPr>
          <a:xfrm rot="-2428734">
            <a:off x="10249250" y="4127016"/>
            <a:ext cx="597610"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30</a:t>
            </a:r>
          </a:p>
        </p:txBody>
      </p:sp>
      <p:sp>
        <p:nvSpPr>
          <p:cNvPr id="36" name="TextBox 36"/>
          <p:cNvSpPr txBox="1"/>
          <p:nvPr/>
        </p:nvSpPr>
        <p:spPr>
          <a:xfrm rot="808393">
            <a:off x="14072437" y="3817520"/>
            <a:ext cx="503071"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50</a:t>
            </a:r>
          </a:p>
        </p:txBody>
      </p:sp>
      <p:sp>
        <p:nvSpPr>
          <p:cNvPr id="37" name="TextBox 37"/>
          <p:cNvSpPr txBox="1"/>
          <p:nvPr/>
        </p:nvSpPr>
        <p:spPr>
          <a:xfrm rot="1015414">
            <a:off x="12391109" y="7556047"/>
            <a:ext cx="709456"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40</a:t>
            </a:r>
          </a:p>
        </p:txBody>
      </p:sp>
      <p:sp>
        <p:nvSpPr>
          <p:cNvPr id="38" name="TextBox 38"/>
          <p:cNvSpPr txBox="1"/>
          <p:nvPr/>
        </p:nvSpPr>
        <p:spPr>
          <a:xfrm rot="-904506">
            <a:off x="14059306" y="4889443"/>
            <a:ext cx="709456"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40</a:t>
            </a:r>
          </a:p>
        </p:txBody>
      </p:sp>
      <p:sp>
        <p:nvSpPr>
          <p:cNvPr id="39" name="TextBox 39"/>
          <p:cNvSpPr txBox="1"/>
          <p:nvPr/>
        </p:nvSpPr>
        <p:spPr>
          <a:xfrm>
            <a:off x="11945038" y="6449322"/>
            <a:ext cx="331609"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15</a:t>
            </a:r>
          </a:p>
        </p:txBody>
      </p:sp>
      <p:sp>
        <p:nvSpPr>
          <p:cNvPr id="40" name="TextBox 40"/>
          <p:cNvSpPr txBox="1"/>
          <p:nvPr/>
        </p:nvSpPr>
        <p:spPr>
          <a:xfrm rot="-104300">
            <a:off x="15581537" y="6993098"/>
            <a:ext cx="503071" cy="518072"/>
          </a:xfrm>
          <a:prstGeom prst="rect">
            <a:avLst/>
          </a:prstGeom>
        </p:spPr>
        <p:txBody>
          <a:bodyPr lIns="0" tIns="0" rIns="0" bIns="0" rtlCol="0" anchor="t">
            <a:spAutoFit/>
          </a:bodyPr>
          <a:lstStyle/>
          <a:p>
            <a:pPr algn="ctr">
              <a:lnSpc>
                <a:spcPts val="4255"/>
              </a:lnSpc>
            </a:pPr>
            <a:r>
              <a:rPr lang="en-US" sz="3039">
                <a:solidFill>
                  <a:srgbClr val="000000"/>
                </a:solidFill>
                <a:latin typeface="Alatsi"/>
                <a:ea typeface="Alatsi"/>
                <a:cs typeface="Alatsi"/>
                <a:sym typeface="Alatsi"/>
              </a:rPr>
              <a:t>50</a:t>
            </a:r>
          </a:p>
        </p:txBody>
      </p:sp>
      <p:sp>
        <p:nvSpPr>
          <p:cNvPr id="41" name="TextBox 41"/>
          <p:cNvSpPr txBox="1"/>
          <p:nvPr/>
        </p:nvSpPr>
        <p:spPr>
          <a:xfrm>
            <a:off x="373598" y="2797417"/>
            <a:ext cx="7482754" cy="406148"/>
          </a:xfrm>
          <a:prstGeom prst="rect">
            <a:avLst/>
          </a:prstGeom>
        </p:spPr>
        <p:txBody>
          <a:bodyPr lIns="0" tIns="0" rIns="0" bIns="0" rtlCol="0" anchor="t">
            <a:spAutoFit/>
          </a:bodyPr>
          <a:lstStyle/>
          <a:p>
            <a:pPr algn="l">
              <a:lnSpc>
                <a:spcPts val="3338"/>
              </a:lnSpc>
            </a:pPr>
            <a:r>
              <a:rPr lang="en-US" sz="2384" b="1">
                <a:solidFill>
                  <a:srgbClr val="000000"/>
                </a:solidFill>
                <a:latin typeface="Canva Sans Bold"/>
                <a:ea typeface="Canva Sans Bold"/>
                <a:cs typeface="Canva Sans Bold"/>
                <a:sym typeface="Canva Sans Bold"/>
              </a:rPr>
              <a:t>Identify the source node</a:t>
            </a:r>
          </a:p>
        </p:txBody>
      </p:sp>
      <p:sp>
        <p:nvSpPr>
          <p:cNvPr id="45" name="TextBox 4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2844337" y="3814908"/>
            <a:ext cx="923414" cy="9234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809639" y="5402427"/>
            <a:ext cx="923414" cy="92341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FFFFFF"/>
                  </a:solidFill>
                  <a:latin typeface="Poppins Bold"/>
                  <a:ea typeface="Poppins Bold"/>
                  <a:cs typeface="Poppins Bold"/>
                  <a:sym typeface="Poppins Bold"/>
                </a:rPr>
                <a:t>A</a:t>
              </a:r>
            </a:p>
          </p:txBody>
        </p:sp>
      </p:grpSp>
      <p:grpSp>
        <p:nvGrpSpPr>
          <p:cNvPr id="12" name="Group 12"/>
          <p:cNvGrpSpPr/>
          <p:nvPr/>
        </p:nvGrpSpPr>
        <p:grpSpPr>
          <a:xfrm>
            <a:off x="1718127" y="6592274"/>
            <a:ext cx="923414" cy="92341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3444344" y="5402427"/>
            <a:ext cx="923414" cy="92341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6785012" y="4575729"/>
            <a:ext cx="923414" cy="92341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5090228" y="7955155"/>
            <a:ext cx="923414" cy="92341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1555610" y="4415458"/>
            <a:ext cx="1279225" cy="986969"/>
          </a:xfrm>
          <a:prstGeom prst="line">
            <a:avLst/>
          </a:prstGeom>
          <a:ln w="28575" cap="flat">
            <a:solidFill>
              <a:srgbClr val="000000"/>
            </a:solidFill>
            <a:prstDash val="solid"/>
            <a:headEnd type="none" w="sm" len="sm"/>
            <a:tailEnd type="none" w="sm" len="sm"/>
          </a:ln>
        </p:spPr>
        <p:txBody>
          <a:bodyPr/>
          <a:lstStyle/>
          <a:p>
            <a:endParaRPr lang="en-PH"/>
          </a:p>
        </p:txBody>
      </p:sp>
      <p:sp>
        <p:nvSpPr>
          <p:cNvPr id="25" name="AutoShape 25"/>
          <p:cNvSpPr/>
          <p:nvPr/>
        </p:nvSpPr>
        <p:spPr>
          <a:xfrm flipH="1" flipV="1">
            <a:off x="1616633" y="6246207"/>
            <a:ext cx="101494" cy="346067"/>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H="1">
            <a:off x="1733053" y="5848580"/>
            <a:ext cx="1641604" cy="0"/>
          </a:xfrm>
          <a:prstGeom prst="line">
            <a:avLst/>
          </a:prstGeom>
          <a:ln w="28575"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2643425" y="7492654"/>
            <a:ext cx="2399729" cy="620738"/>
          </a:xfrm>
          <a:prstGeom prst="line">
            <a:avLst/>
          </a:prstGeom>
          <a:ln w="28575"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5794300" y="5522952"/>
            <a:ext cx="1170802" cy="2362030"/>
          </a:xfrm>
          <a:prstGeom prst="line">
            <a:avLst/>
          </a:prstGeom>
          <a:ln w="28575"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3843290" y="4291812"/>
            <a:ext cx="2836936" cy="618650"/>
          </a:xfrm>
          <a:prstGeom prst="line">
            <a:avLst/>
          </a:prstGeom>
          <a:ln w="28575"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4392879" y="5175910"/>
            <a:ext cx="2318113" cy="621136"/>
          </a:xfrm>
          <a:prstGeom prst="line">
            <a:avLst/>
          </a:prstGeom>
          <a:ln w="28575"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V="1">
            <a:off x="2732764" y="6209007"/>
            <a:ext cx="702027" cy="546312"/>
          </a:xfrm>
          <a:prstGeom prst="line">
            <a:avLst/>
          </a:prstGeom>
          <a:ln w="28575" cap="flat">
            <a:solidFill>
              <a:srgbClr val="000000"/>
            </a:solidFill>
            <a:prstDash val="solid"/>
            <a:headEnd type="none" w="sm" len="sm"/>
            <a:tailEnd type="none" w="sm" len="sm"/>
          </a:ln>
        </p:spPr>
        <p:txBody>
          <a:bodyPr/>
          <a:lstStyle/>
          <a:p>
            <a:endParaRPr lang="en-PH"/>
          </a:p>
        </p:txBody>
      </p:sp>
      <p:graphicFrame>
        <p:nvGraphicFramePr>
          <p:cNvPr id="32" name="Table 32"/>
          <p:cNvGraphicFramePr>
            <a:graphicFrameLocks noGrp="1"/>
          </p:cNvGraphicFramePr>
          <p:nvPr/>
        </p:nvGraphicFramePr>
        <p:xfrm>
          <a:off x="9472556" y="5897755"/>
          <a:ext cx="7315200" cy="2057400"/>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1028700">
                <a:tc>
                  <a:txBody>
                    <a:bodyPr/>
                    <a:lstStyle/>
                    <a:p>
                      <a:pPr algn="ctr">
                        <a:lnSpc>
                          <a:spcPts val="2939"/>
                        </a:lnSpc>
                        <a:defRPr/>
                      </a:pPr>
                      <a:r>
                        <a:rPr lang="en-US" sz="2099">
                          <a:solidFill>
                            <a:srgbClr val="000000"/>
                          </a:solidFill>
                          <a:latin typeface="Alatsi"/>
                          <a:ea typeface="Alatsi"/>
                          <a:cs typeface="Alatsi"/>
                          <a:sym typeface="Alatsi"/>
                        </a:rPr>
                        <a:t>ShortestPath set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39"/>
                        </a:lnSpc>
                        <a:defRPr/>
                      </a:pPr>
                      <a:r>
                        <a:rPr lang="en-US" sz="2099">
                          <a:solidFill>
                            <a:srgbClr val="000000"/>
                          </a:solidFill>
                          <a:latin typeface="Alatsi"/>
                          <a:ea typeface="Alatsi"/>
                          <a:cs typeface="Alatsi"/>
                          <a:sym typeface="Alatsi"/>
                        </a:rPr>
                        <a:t>RemainingNodes set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28700">
                <a:tc>
                  <a:txBody>
                    <a:bodyPr/>
                    <a:lstStyle/>
                    <a:p>
                      <a:pPr algn="ctr">
                        <a:lnSpc>
                          <a:spcPts val="2939"/>
                        </a:lnSpc>
                        <a:defRPr/>
                      </a:pPr>
                      <a:r>
                        <a:rPr lang="en-US" sz="2099">
                          <a:solidFill>
                            <a:srgbClr val="000000"/>
                          </a:solidFill>
                          <a:latin typeface="Alatsi"/>
                          <a:ea typeface="Alatsi"/>
                          <a:cs typeface="Alatsi"/>
                          <a:sym typeface="Alatsi"/>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39"/>
                        </a:lnSpc>
                        <a:defRPr/>
                      </a:pPr>
                      <a:r>
                        <a:rPr lang="en-US" sz="2099">
                          <a:solidFill>
                            <a:srgbClr val="000000"/>
                          </a:solidFill>
                          <a:latin typeface="Alatsi"/>
                          <a:ea typeface="Alatsi"/>
                          <a:cs typeface="Alatsi"/>
                          <a:sym typeface="Alatsi"/>
                        </a:rPr>
                        <a:t>{A,B,C,D,E,F}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33" name="TextBox 33"/>
          <p:cNvSpPr txBox="1"/>
          <p:nvPr/>
        </p:nvSpPr>
        <p:spPr>
          <a:xfrm>
            <a:off x="373598" y="1906733"/>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Dijkstra’s algorithm</a:t>
            </a:r>
          </a:p>
        </p:txBody>
      </p:sp>
      <p:sp>
        <p:nvSpPr>
          <p:cNvPr id="34" name="TextBox 34"/>
          <p:cNvSpPr txBox="1"/>
          <p:nvPr/>
        </p:nvSpPr>
        <p:spPr>
          <a:xfrm>
            <a:off x="1749172" y="6149107"/>
            <a:ext cx="295838"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10</a:t>
            </a:r>
          </a:p>
        </p:txBody>
      </p:sp>
      <p:sp>
        <p:nvSpPr>
          <p:cNvPr id="35" name="TextBox 35"/>
          <p:cNvSpPr txBox="1"/>
          <p:nvPr/>
        </p:nvSpPr>
        <p:spPr>
          <a:xfrm>
            <a:off x="2320379" y="5353880"/>
            <a:ext cx="372677"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30</a:t>
            </a:r>
          </a:p>
        </p:txBody>
      </p:sp>
      <p:sp>
        <p:nvSpPr>
          <p:cNvPr id="36" name="TextBox 36"/>
          <p:cNvSpPr txBox="1"/>
          <p:nvPr/>
        </p:nvSpPr>
        <p:spPr>
          <a:xfrm rot="-2428734">
            <a:off x="1771194" y="4353812"/>
            <a:ext cx="512842"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30</a:t>
            </a:r>
          </a:p>
        </p:txBody>
      </p:sp>
      <p:sp>
        <p:nvSpPr>
          <p:cNvPr id="37" name="TextBox 37"/>
          <p:cNvSpPr txBox="1"/>
          <p:nvPr/>
        </p:nvSpPr>
        <p:spPr>
          <a:xfrm rot="808393">
            <a:off x="5051450" y="4088368"/>
            <a:ext cx="431712"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50</a:t>
            </a:r>
          </a:p>
        </p:txBody>
      </p:sp>
      <p:sp>
        <p:nvSpPr>
          <p:cNvPr id="38" name="TextBox 38"/>
          <p:cNvSpPr txBox="1"/>
          <p:nvPr/>
        </p:nvSpPr>
        <p:spPr>
          <a:xfrm rot="1015414">
            <a:off x="3608572" y="7296588"/>
            <a:ext cx="608822"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40</a:t>
            </a:r>
          </a:p>
        </p:txBody>
      </p:sp>
      <p:sp>
        <p:nvSpPr>
          <p:cNvPr id="39" name="TextBox 39"/>
          <p:cNvSpPr txBox="1"/>
          <p:nvPr/>
        </p:nvSpPr>
        <p:spPr>
          <a:xfrm rot="-904506">
            <a:off x="5040532" y="5008237"/>
            <a:ext cx="608822"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40</a:t>
            </a:r>
          </a:p>
        </p:txBody>
      </p:sp>
      <p:sp>
        <p:nvSpPr>
          <p:cNvPr id="40" name="TextBox 40"/>
          <p:cNvSpPr txBox="1"/>
          <p:nvPr/>
        </p:nvSpPr>
        <p:spPr>
          <a:xfrm>
            <a:off x="3225980" y="6346878"/>
            <a:ext cx="284572"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15</a:t>
            </a:r>
          </a:p>
        </p:txBody>
      </p:sp>
      <p:sp>
        <p:nvSpPr>
          <p:cNvPr id="41" name="TextBox 41"/>
          <p:cNvSpPr txBox="1"/>
          <p:nvPr/>
        </p:nvSpPr>
        <p:spPr>
          <a:xfrm rot="-104300">
            <a:off x="6346678" y="6813521"/>
            <a:ext cx="431712" cy="443167"/>
          </a:xfrm>
          <a:prstGeom prst="rect">
            <a:avLst/>
          </a:prstGeom>
        </p:spPr>
        <p:txBody>
          <a:bodyPr lIns="0" tIns="0" rIns="0" bIns="0" rtlCol="0" anchor="t">
            <a:spAutoFit/>
          </a:bodyPr>
          <a:lstStyle/>
          <a:p>
            <a:pPr algn="ctr">
              <a:lnSpc>
                <a:spcPts val="3651"/>
              </a:lnSpc>
            </a:pPr>
            <a:r>
              <a:rPr lang="en-US" sz="2608">
                <a:solidFill>
                  <a:srgbClr val="000000"/>
                </a:solidFill>
                <a:latin typeface="Alatsi"/>
                <a:ea typeface="Alatsi"/>
                <a:cs typeface="Alatsi"/>
                <a:sym typeface="Alatsi"/>
              </a:rPr>
              <a:t>50</a:t>
            </a:r>
          </a:p>
        </p:txBody>
      </p:sp>
      <p:sp>
        <p:nvSpPr>
          <p:cNvPr id="42" name="TextBox 42"/>
          <p:cNvSpPr txBox="1"/>
          <p:nvPr/>
        </p:nvSpPr>
        <p:spPr>
          <a:xfrm>
            <a:off x="8946676" y="3597479"/>
            <a:ext cx="8366959" cy="1899350"/>
          </a:xfrm>
          <a:prstGeom prst="rect">
            <a:avLst/>
          </a:prstGeom>
        </p:spPr>
        <p:txBody>
          <a:bodyPr lIns="0" tIns="0" rIns="0" bIns="0" rtlCol="0" anchor="t">
            <a:spAutoFit/>
          </a:bodyPr>
          <a:lstStyle/>
          <a:p>
            <a:pPr marL="587038" lvl="1" indent="-293519" algn="l">
              <a:lnSpc>
                <a:spcPts val="3806"/>
              </a:lnSpc>
              <a:buAutoNum type="arabicPeriod"/>
            </a:pPr>
            <a:r>
              <a:rPr lang="en-US" sz="2719" b="1">
                <a:solidFill>
                  <a:srgbClr val="000000"/>
                </a:solidFill>
                <a:latin typeface="Canva Sans Bold"/>
                <a:ea typeface="Canva Sans Bold"/>
                <a:cs typeface="Canva Sans Bold"/>
                <a:sym typeface="Canva Sans Bold"/>
              </a:rPr>
              <a:t>Identify the source node (S)</a:t>
            </a:r>
          </a:p>
          <a:p>
            <a:pPr marL="587038" lvl="1" indent="-293519" algn="l">
              <a:lnSpc>
                <a:spcPts val="3806"/>
              </a:lnSpc>
              <a:buAutoNum type="arabicPeriod"/>
            </a:pPr>
            <a:r>
              <a:rPr lang="en-US" sz="2719" b="1">
                <a:solidFill>
                  <a:srgbClr val="000000"/>
                </a:solidFill>
                <a:latin typeface="Canva Sans Bold"/>
                <a:ea typeface="Canva Sans Bold"/>
                <a:cs typeface="Canva Sans Bold"/>
                <a:sym typeface="Canva Sans Bold"/>
              </a:rPr>
              <a:t>Create an empty set called ShortestPath set and another one called RemainingNodes set and put all the nodes including S into it. </a:t>
            </a:r>
          </a:p>
        </p:txBody>
      </p:sp>
      <p:sp>
        <p:nvSpPr>
          <p:cNvPr id="43" name="TextBox 43"/>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439129" y="5143500"/>
          <a:ext cx="16990749" cy="4671141"/>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142585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58605">
                <a:tc rowSpan="3">
                  <a:txBody>
                    <a:bodyPr/>
                    <a:lstStyle/>
                    <a:p>
                      <a:pPr algn="ctr">
                        <a:lnSpc>
                          <a:spcPts val="2020"/>
                        </a:lnSpc>
                        <a:defRPr/>
                      </a:pPr>
                      <a:r>
                        <a:rPr lang="en-US" sz="1443">
                          <a:solidFill>
                            <a:srgbClr val="000000"/>
                          </a:solidFill>
                          <a:latin typeface="Alatsi"/>
                          <a:ea typeface="Alatsi"/>
                          <a:cs typeface="Alatsi"/>
                          <a:sym typeface="Alatsi"/>
                        </a:rPr>
                        <a:t>{}</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193340">
                <a:tc vMerge="1">
                  <a:txBody>
                    <a:bodyPr/>
                    <a:lstStyle/>
                    <a:p>
                      <a:pPr algn="ctr">
                        <a:lnSpc>
                          <a:spcPts val="2020"/>
                        </a:lnSpc>
                        <a:defRPr/>
                      </a:pPr>
                      <a:r>
                        <a:rPr lang="en-US" sz="1443">
                          <a:solidFill>
                            <a:srgbClr val="000000"/>
                          </a:solidFill>
                          <a:latin typeface="Alatsi"/>
                          <a:ea typeface="Alatsi"/>
                          <a:cs typeface="Alatsi"/>
                          <a:sym typeface="Alatsi"/>
                        </a:rPr>
                        <a:t>{}</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193340">
                <a:tc vMerge="1">
                  <a:txBody>
                    <a:bodyPr/>
                    <a:lstStyle/>
                    <a:p>
                      <a:pPr algn="ctr">
                        <a:lnSpc>
                          <a:spcPts val="2020"/>
                        </a:lnSpc>
                        <a:defRPr/>
                      </a:pPr>
                      <a:r>
                        <a:rPr lang="en-US" sz="1443">
                          <a:solidFill>
                            <a:srgbClr val="000000"/>
                          </a:solidFill>
                          <a:latin typeface="Alatsi"/>
                          <a:ea typeface="Alatsi"/>
                          <a:cs typeface="Alatsi"/>
                          <a:sym typeface="Alatsi"/>
                        </a:rPr>
                        <a:t>{}</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7" name="Group 7"/>
          <p:cNvGrpSpPr/>
          <p:nvPr/>
        </p:nvGrpSpPr>
        <p:grpSpPr>
          <a:xfrm>
            <a:off x="11946480" y="295600"/>
            <a:ext cx="5312820" cy="3899572"/>
            <a:chOff x="0" y="0"/>
            <a:chExt cx="7083759" cy="5199430"/>
          </a:xfrm>
        </p:grpSpPr>
        <p:grpSp>
          <p:nvGrpSpPr>
            <p:cNvPr id="8" name="Group 8"/>
            <p:cNvGrpSpPr/>
            <p:nvPr/>
          </p:nvGrpSpPr>
          <p:grpSpPr>
            <a:xfrm>
              <a:off x="2089253" y="0"/>
              <a:ext cx="948173" cy="94817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0" name="TextBox 1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11" name="Group 11"/>
            <p:cNvGrpSpPr/>
            <p:nvPr/>
          </p:nvGrpSpPr>
          <p:grpSpPr>
            <a:xfrm>
              <a:off x="0" y="1630085"/>
              <a:ext cx="948173" cy="94817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3" name="TextBox 1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FFFFFF"/>
                    </a:solidFill>
                    <a:latin typeface="Poppins Bold"/>
                    <a:ea typeface="Poppins Bold"/>
                    <a:cs typeface="Poppins Bold"/>
                    <a:sym typeface="Poppins Bold"/>
                  </a:rPr>
                  <a:t>A</a:t>
                </a:r>
              </a:p>
            </p:txBody>
          </p:sp>
        </p:grpSp>
        <p:grpSp>
          <p:nvGrpSpPr>
            <p:cNvPr id="14" name="Group 14"/>
            <p:cNvGrpSpPr/>
            <p:nvPr/>
          </p:nvGrpSpPr>
          <p:grpSpPr>
            <a:xfrm>
              <a:off x="932847" y="2851834"/>
              <a:ext cx="948173" cy="94817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7" name="Group 17"/>
            <p:cNvGrpSpPr/>
            <p:nvPr/>
          </p:nvGrpSpPr>
          <p:grpSpPr>
            <a:xfrm>
              <a:off x="2705347" y="1630085"/>
              <a:ext cx="948173" cy="94817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20" name="Group 20"/>
            <p:cNvGrpSpPr/>
            <p:nvPr/>
          </p:nvGrpSpPr>
          <p:grpSpPr>
            <a:xfrm>
              <a:off x="6135587" y="781221"/>
              <a:ext cx="948173" cy="94817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3" name="Group 23"/>
            <p:cNvGrpSpPr/>
            <p:nvPr/>
          </p:nvGrpSpPr>
          <p:grpSpPr>
            <a:xfrm>
              <a:off x="4395362" y="4251257"/>
              <a:ext cx="948173" cy="94817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6" name="AutoShape 26"/>
            <p:cNvSpPr/>
            <p:nvPr/>
          </p:nvSpPr>
          <p:spPr>
            <a:xfrm flipH="1">
              <a:off x="765972" y="616653"/>
              <a:ext cx="1313524" cy="1013432"/>
            </a:xfrm>
            <a:prstGeom prst="line">
              <a:avLst/>
            </a:prstGeom>
            <a:ln w="26541"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828631" y="2496488"/>
              <a:ext cx="104216" cy="355346"/>
            </a:xfrm>
            <a:prstGeom prst="line">
              <a:avLst/>
            </a:prstGeom>
            <a:ln w="26541"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948173" y="2088200"/>
              <a:ext cx="1685619" cy="0"/>
            </a:xfrm>
            <a:prstGeom prst="line">
              <a:avLst/>
            </a:prstGeom>
            <a:ln w="26541"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1882954" y="3776355"/>
              <a:ext cx="2464072" cy="637382"/>
            </a:xfrm>
            <a:prstGeom prst="line">
              <a:avLst/>
            </a:prstGeom>
            <a:ln w="26541"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5118312" y="1753840"/>
              <a:ext cx="1202194" cy="2425361"/>
            </a:xfrm>
            <a:prstGeom prst="line">
              <a:avLst/>
            </a:prstGeom>
            <a:ln w="26541"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flipV="1">
              <a:off x="3114990" y="489691"/>
              <a:ext cx="2913001" cy="635237"/>
            </a:xfrm>
            <a:prstGeom prst="line">
              <a:avLst/>
            </a:prstGeom>
            <a:ln w="26541"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a:off x="3679315" y="1397494"/>
              <a:ext cx="2380266" cy="637790"/>
            </a:xfrm>
            <a:prstGeom prst="line">
              <a:avLst/>
            </a:prstGeom>
            <a:ln w="26541"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V="1">
              <a:off x="1974688" y="2458291"/>
              <a:ext cx="720850" cy="560960"/>
            </a:xfrm>
            <a:prstGeom prst="line">
              <a:avLst/>
            </a:prstGeom>
            <a:ln w="26541" cap="flat">
              <a:solidFill>
                <a:srgbClr val="000000"/>
              </a:solidFill>
              <a:prstDash val="solid"/>
              <a:headEnd type="none" w="sm" len="sm"/>
              <a:tailEnd type="none" w="sm" len="sm"/>
            </a:ln>
          </p:spPr>
          <p:txBody>
            <a:bodyPr/>
            <a:lstStyle/>
            <a:p>
              <a:endParaRPr lang="en-PH"/>
            </a:p>
          </p:txBody>
        </p:sp>
        <p:sp>
          <p:nvSpPr>
            <p:cNvPr id="34" name="TextBox 34"/>
            <p:cNvSpPr txBox="1"/>
            <p:nvPr/>
          </p:nvSpPr>
          <p:spPr>
            <a:xfrm>
              <a:off x="964725" y="2407586"/>
              <a:ext cx="303770"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10</a:t>
              </a:r>
            </a:p>
          </p:txBody>
        </p:sp>
        <p:sp>
          <p:nvSpPr>
            <p:cNvPr id="35" name="TextBox 35"/>
            <p:cNvSpPr txBox="1"/>
            <p:nvPr/>
          </p:nvSpPr>
          <p:spPr>
            <a:xfrm>
              <a:off x="1551246" y="1591037"/>
              <a:ext cx="382670"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30</a:t>
              </a:r>
            </a:p>
          </p:txBody>
        </p:sp>
        <p:sp>
          <p:nvSpPr>
            <p:cNvPr id="36" name="TextBox 36"/>
            <p:cNvSpPr txBox="1"/>
            <p:nvPr/>
          </p:nvSpPr>
          <p:spPr>
            <a:xfrm rot="-2428734">
              <a:off x="990842" y="562863"/>
              <a:ext cx="526592"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30</a:t>
              </a:r>
            </a:p>
          </p:txBody>
        </p:sp>
        <p:sp>
          <p:nvSpPr>
            <p:cNvPr id="37" name="TextBox 37"/>
            <p:cNvSpPr txBox="1"/>
            <p:nvPr/>
          </p:nvSpPr>
          <p:spPr>
            <a:xfrm rot="808393">
              <a:off x="4354285" y="291445"/>
              <a:ext cx="443287"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50</a:t>
              </a:r>
            </a:p>
          </p:txBody>
        </p:sp>
        <p:sp>
          <p:nvSpPr>
            <p:cNvPr id="38" name="TextBox 38"/>
            <p:cNvSpPr txBox="1"/>
            <p:nvPr/>
          </p:nvSpPr>
          <p:spPr>
            <a:xfrm rot="1015414">
              <a:off x="2872406" y="3585600"/>
              <a:ext cx="625146"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40</a:t>
              </a:r>
            </a:p>
          </p:txBody>
        </p:sp>
        <p:sp>
          <p:nvSpPr>
            <p:cNvPr id="39" name="TextBox 39"/>
            <p:cNvSpPr txBox="1"/>
            <p:nvPr/>
          </p:nvSpPr>
          <p:spPr>
            <a:xfrm rot="-904506">
              <a:off x="4345737" y="1235942"/>
              <a:ext cx="625146"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40</a:t>
              </a:r>
            </a:p>
          </p:txBody>
        </p:sp>
        <p:sp>
          <p:nvSpPr>
            <p:cNvPr id="40" name="TextBox 40"/>
            <p:cNvSpPr txBox="1"/>
            <p:nvPr/>
          </p:nvSpPr>
          <p:spPr>
            <a:xfrm>
              <a:off x="2481129" y="2610660"/>
              <a:ext cx="292202"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15</a:t>
              </a:r>
            </a:p>
          </p:txBody>
        </p:sp>
        <p:sp>
          <p:nvSpPr>
            <p:cNvPr id="41" name="TextBox 41"/>
            <p:cNvSpPr txBox="1"/>
            <p:nvPr/>
          </p:nvSpPr>
          <p:spPr>
            <a:xfrm rot="-104300">
              <a:off x="5685663" y="3089812"/>
              <a:ext cx="443287" cy="444247"/>
            </a:xfrm>
            <a:prstGeom prst="rect">
              <a:avLst/>
            </a:prstGeom>
          </p:spPr>
          <p:txBody>
            <a:bodyPr lIns="0" tIns="0" rIns="0" bIns="0" rtlCol="0" anchor="t">
              <a:spAutoFit/>
            </a:bodyPr>
            <a:lstStyle/>
            <a:p>
              <a:pPr algn="ctr">
                <a:lnSpc>
                  <a:spcPts val="2812"/>
                </a:lnSpc>
              </a:pPr>
              <a:r>
                <a:rPr lang="en-US" sz="2008">
                  <a:solidFill>
                    <a:srgbClr val="000000"/>
                  </a:solidFill>
                  <a:latin typeface="Alatsi"/>
                  <a:ea typeface="Alatsi"/>
                  <a:cs typeface="Alatsi"/>
                  <a:sym typeface="Alatsi"/>
                </a:rPr>
                <a:t>50</a:t>
              </a:r>
            </a:p>
          </p:txBody>
        </p:sp>
      </p:grpSp>
      <p:sp>
        <p:nvSpPr>
          <p:cNvPr id="42" name="Freeform 42"/>
          <p:cNvSpPr/>
          <p:nvPr/>
        </p:nvSpPr>
        <p:spPr>
          <a:xfrm>
            <a:off x="7162675" y="7864928"/>
            <a:ext cx="733318" cy="366659"/>
          </a:xfrm>
          <a:custGeom>
            <a:avLst/>
            <a:gdLst/>
            <a:ahLst/>
            <a:cxnLst/>
            <a:rect l="l" t="t" r="r" b="b"/>
            <a:pathLst>
              <a:path w="733318" h="366659">
                <a:moveTo>
                  <a:pt x="0" y="0"/>
                </a:moveTo>
                <a:lnTo>
                  <a:pt x="733318" y="0"/>
                </a:lnTo>
                <a:lnTo>
                  <a:pt x="733318" y="366659"/>
                </a:lnTo>
                <a:lnTo>
                  <a:pt x="0" y="366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3" name="Freeform 43"/>
          <p:cNvSpPr/>
          <p:nvPr/>
        </p:nvSpPr>
        <p:spPr>
          <a:xfrm>
            <a:off x="9310090" y="7864928"/>
            <a:ext cx="733318" cy="366659"/>
          </a:xfrm>
          <a:custGeom>
            <a:avLst/>
            <a:gdLst/>
            <a:ahLst/>
            <a:cxnLst/>
            <a:rect l="l" t="t" r="r" b="b"/>
            <a:pathLst>
              <a:path w="733318" h="366659">
                <a:moveTo>
                  <a:pt x="0" y="0"/>
                </a:moveTo>
                <a:lnTo>
                  <a:pt x="733319" y="0"/>
                </a:lnTo>
                <a:lnTo>
                  <a:pt x="733319" y="366659"/>
                </a:lnTo>
                <a:lnTo>
                  <a:pt x="0" y="366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4" name="Freeform 44"/>
          <p:cNvSpPr/>
          <p:nvPr/>
        </p:nvSpPr>
        <p:spPr>
          <a:xfrm>
            <a:off x="11585763" y="7864928"/>
            <a:ext cx="733318" cy="366659"/>
          </a:xfrm>
          <a:custGeom>
            <a:avLst/>
            <a:gdLst/>
            <a:ahLst/>
            <a:cxnLst/>
            <a:rect l="l" t="t" r="r" b="b"/>
            <a:pathLst>
              <a:path w="733318" h="366659">
                <a:moveTo>
                  <a:pt x="0" y="0"/>
                </a:moveTo>
                <a:lnTo>
                  <a:pt x="733319" y="0"/>
                </a:lnTo>
                <a:lnTo>
                  <a:pt x="733319" y="366659"/>
                </a:lnTo>
                <a:lnTo>
                  <a:pt x="0" y="366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5" name="Freeform 45"/>
          <p:cNvSpPr/>
          <p:nvPr/>
        </p:nvSpPr>
        <p:spPr>
          <a:xfrm>
            <a:off x="13862132" y="7864928"/>
            <a:ext cx="733318" cy="366659"/>
          </a:xfrm>
          <a:custGeom>
            <a:avLst/>
            <a:gdLst/>
            <a:ahLst/>
            <a:cxnLst/>
            <a:rect l="l" t="t" r="r" b="b"/>
            <a:pathLst>
              <a:path w="733318" h="366659">
                <a:moveTo>
                  <a:pt x="0" y="0"/>
                </a:moveTo>
                <a:lnTo>
                  <a:pt x="733318" y="0"/>
                </a:lnTo>
                <a:lnTo>
                  <a:pt x="733318" y="366659"/>
                </a:lnTo>
                <a:lnTo>
                  <a:pt x="0" y="366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a:off x="16008852" y="7864928"/>
            <a:ext cx="733318" cy="366659"/>
          </a:xfrm>
          <a:custGeom>
            <a:avLst/>
            <a:gdLst/>
            <a:ahLst/>
            <a:cxnLst/>
            <a:rect l="l" t="t" r="r" b="b"/>
            <a:pathLst>
              <a:path w="733318" h="366659">
                <a:moveTo>
                  <a:pt x="0" y="0"/>
                </a:moveTo>
                <a:lnTo>
                  <a:pt x="733318" y="0"/>
                </a:lnTo>
                <a:lnTo>
                  <a:pt x="733318" y="366659"/>
                </a:lnTo>
                <a:lnTo>
                  <a:pt x="0" y="366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TextBox 47"/>
          <p:cNvSpPr txBox="1"/>
          <p:nvPr/>
        </p:nvSpPr>
        <p:spPr>
          <a:xfrm>
            <a:off x="439129" y="1700675"/>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Initialisation</a:t>
            </a:r>
          </a:p>
        </p:txBody>
      </p:sp>
      <p:sp>
        <p:nvSpPr>
          <p:cNvPr id="48" name="TextBox 48"/>
          <p:cNvSpPr txBox="1"/>
          <p:nvPr/>
        </p:nvSpPr>
        <p:spPr>
          <a:xfrm>
            <a:off x="11946480" y="4362245"/>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{B,C,D,E,F}</a:t>
            </a:r>
          </a:p>
        </p:txBody>
      </p:sp>
      <p:sp>
        <p:nvSpPr>
          <p:cNvPr id="49" name="TextBox 49"/>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7" name="Group 7"/>
          <p:cNvGrpSpPr/>
          <p:nvPr/>
        </p:nvGrpSpPr>
        <p:grpSpPr>
          <a:xfrm>
            <a:off x="12944686" y="243972"/>
            <a:ext cx="5105447" cy="5265420"/>
            <a:chOff x="0" y="0"/>
            <a:chExt cx="1344645" cy="1386777"/>
          </a:xfrm>
        </p:grpSpPr>
        <p:sp>
          <p:nvSpPr>
            <p:cNvPr id="8" name="Freeform 8"/>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9" name="TextBox 9"/>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0" name="Group 10"/>
          <p:cNvGrpSpPr/>
          <p:nvPr/>
        </p:nvGrpSpPr>
        <p:grpSpPr>
          <a:xfrm>
            <a:off x="13123016" y="828957"/>
            <a:ext cx="4810202" cy="3530655"/>
            <a:chOff x="0" y="0"/>
            <a:chExt cx="6413603" cy="4707540"/>
          </a:xfrm>
        </p:grpSpPr>
        <p:grpSp>
          <p:nvGrpSpPr>
            <p:cNvPr id="11" name="Group 11"/>
            <p:cNvGrpSpPr/>
            <p:nvPr/>
          </p:nvGrpSpPr>
          <p:grpSpPr>
            <a:xfrm>
              <a:off x="1891600" y="0"/>
              <a:ext cx="858471" cy="858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4" name="Group 14"/>
            <p:cNvGrpSpPr/>
            <p:nvPr/>
          </p:nvGrpSpPr>
          <p:grpSpPr>
            <a:xfrm>
              <a:off x="0" y="1475871"/>
              <a:ext cx="858471" cy="8584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A</a:t>
                </a:r>
              </a:p>
            </p:txBody>
          </p:sp>
        </p:grpSp>
        <p:grpSp>
          <p:nvGrpSpPr>
            <p:cNvPr id="17" name="Group 17"/>
            <p:cNvGrpSpPr/>
            <p:nvPr/>
          </p:nvGrpSpPr>
          <p:grpSpPr>
            <a:xfrm>
              <a:off x="844595" y="2582037"/>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0" name="Group 20"/>
            <p:cNvGrpSpPr/>
            <p:nvPr/>
          </p:nvGrpSpPr>
          <p:grpSpPr>
            <a:xfrm>
              <a:off x="2449409"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3" name="Group 23"/>
            <p:cNvGrpSpPr/>
            <p:nvPr/>
          </p:nvGrpSpPr>
          <p:grpSpPr>
            <a:xfrm>
              <a:off x="5555132" y="707314"/>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26" name="Group 26"/>
            <p:cNvGrpSpPr/>
            <p:nvPr/>
          </p:nvGrpSpPr>
          <p:grpSpPr>
            <a:xfrm>
              <a:off x="3979540" y="3849068"/>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29" name="AutoShape 29"/>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TextBox 37"/>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38" name="TextBox 38"/>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39" name="TextBox 39"/>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0" name="TextBox 40"/>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1" name="TextBox 41"/>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2" name="TextBox 42"/>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3" name="TextBox 43"/>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4" name="TextBox 44"/>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5" name="Freeform 45"/>
          <p:cNvSpPr/>
          <p:nvPr/>
        </p:nvSpPr>
        <p:spPr>
          <a:xfrm>
            <a:off x="7372172"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a:off x="9519587"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Freeform 47"/>
          <p:cNvSpPr/>
          <p:nvPr/>
        </p:nvSpPr>
        <p:spPr>
          <a:xfrm>
            <a:off x="11795260"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8" name="Freeform 48"/>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9" name="Freeform 49"/>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0" name="TextBox 50"/>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{A,B,C,D,E,F}</a:t>
            </a:r>
          </a:p>
        </p:txBody>
      </p:sp>
      <p:sp>
        <p:nvSpPr>
          <p:cNvPr id="51" name="TextBox 51"/>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52" name="TextBox 52"/>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53" name="TextBox 53"/>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54" name="TextBox 54"/>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sp>
        <p:nvSpPr>
          <p:cNvPr id="55" name="TextBox 5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7" name="Group 7"/>
          <p:cNvGrpSpPr/>
          <p:nvPr/>
        </p:nvGrpSpPr>
        <p:grpSpPr>
          <a:xfrm>
            <a:off x="12944686" y="243972"/>
            <a:ext cx="5105447" cy="5265420"/>
            <a:chOff x="0" y="0"/>
            <a:chExt cx="1344645" cy="1386777"/>
          </a:xfrm>
        </p:grpSpPr>
        <p:sp>
          <p:nvSpPr>
            <p:cNvPr id="8" name="Freeform 8"/>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9" name="TextBox 9"/>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0" name="Group 10"/>
          <p:cNvGrpSpPr/>
          <p:nvPr/>
        </p:nvGrpSpPr>
        <p:grpSpPr>
          <a:xfrm>
            <a:off x="13123016" y="828957"/>
            <a:ext cx="4810202" cy="3530655"/>
            <a:chOff x="0" y="0"/>
            <a:chExt cx="6413603" cy="4707540"/>
          </a:xfrm>
        </p:grpSpPr>
        <p:grpSp>
          <p:nvGrpSpPr>
            <p:cNvPr id="11" name="Group 11"/>
            <p:cNvGrpSpPr/>
            <p:nvPr/>
          </p:nvGrpSpPr>
          <p:grpSpPr>
            <a:xfrm>
              <a:off x="1891600" y="0"/>
              <a:ext cx="858471" cy="858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4" name="Group 14"/>
            <p:cNvGrpSpPr/>
            <p:nvPr/>
          </p:nvGrpSpPr>
          <p:grpSpPr>
            <a:xfrm>
              <a:off x="0" y="1475871"/>
              <a:ext cx="858471" cy="8584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A</a:t>
                </a:r>
              </a:p>
            </p:txBody>
          </p:sp>
        </p:grpSp>
        <p:grpSp>
          <p:nvGrpSpPr>
            <p:cNvPr id="17" name="Group 17"/>
            <p:cNvGrpSpPr/>
            <p:nvPr/>
          </p:nvGrpSpPr>
          <p:grpSpPr>
            <a:xfrm>
              <a:off x="844595" y="2582037"/>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0" name="Group 20"/>
            <p:cNvGrpSpPr/>
            <p:nvPr/>
          </p:nvGrpSpPr>
          <p:grpSpPr>
            <a:xfrm>
              <a:off x="2449409"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3" name="Group 23"/>
            <p:cNvGrpSpPr/>
            <p:nvPr/>
          </p:nvGrpSpPr>
          <p:grpSpPr>
            <a:xfrm>
              <a:off x="5555132" y="707314"/>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26" name="Group 26"/>
            <p:cNvGrpSpPr/>
            <p:nvPr/>
          </p:nvGrpSpPr>
          <p:grpSpPr>
            <a:xfrm>
              <a:off x="3979540" y="3849068"/>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29" name="AutoShape 29"/>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TextBox 37"/>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38" name="TextBox 38"/>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39" name="TextBox 39"/>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0" name="TextBox 40"/>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1" name="TextBox 41"/>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2" name="TextBox 42"/>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3" name="TextBox 43"/>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4" name="TextBox 44"/>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5" name="Freeform 45"/>
          <p:cNvSpPr/>
          <p:nvPr/>
        </p:nvSpPr>
        <p:spPr>
          <a:xfrm>
            <a:off x="7372172"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a:off x="9519587"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Freeform 47"/>
          <p:cNvSpPr/>
          <p:nvPr/>
        </p:nvSpPr>
        <p:spPr>
          <a:xfrm>
            <a:off x="11795260"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8" name="Freeform 48"/>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9" name="Freeform 49"/>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0" name="TextBox 50"/>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{B,C,D,E,F}</a:t>
            </a:r>
          </a:p>
        </p:txBody>
      </p:sp>
      <p:sp>
        <p:nvSpPr>
          <p:cNvPr id="51" name="TextBox 51"/>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52" name="TextBox 52"/>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FF1495"/>
                </a:solidFill>
                <a:latin typeface="Alatsi"/>
                <a:ea typeface="Alatsi"/>
                <a:cs typeface="Alatsi"/>
                <a:sym typeface="Alatsi"/>
              </a:rPr>
              <a:t>Pick the node (N) from the remaining nodes set that has the lowest value. Add it into ShortestPath set. </a:t>
            </a:r>
          </a:p>
        </p:txBody>
      </p:sp>
      <p:sp>
        <p:nvSpPr>
          <p:cNvPr id="53" name="TextBox 53"/>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54" name="TextBox 54"/>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sp>
        <p:nvSpPr>
          <p:cNvPr id="55" name="TextBox 5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7" name="Group 7"/>
          <p:cNvGrpSpPr/>
          <p:nvPr/>
        </p:nvGrpSpPr>
        <p:grpSpPr>
          <a:xfrm>
            <a:off x="12944686" y="243972"/>
            <a:ext cx="5105447" cy="5265420"/>
            <a:chOff x="0" y="0"/>
            <a:chExt cx="1344645" cy="1386777"/>
          </a:xfrm>
        </p:grpSpPr>
        <p:sp>
          <p:nvSpPr>
            <p:cNvPr id="8" name="Freeform 8"/>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9" name="TextBox 9"/>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0" name="Group 10"/>
          <p:cNvGrpSpPr/>
          <p:nvPr/>
        </p:nvGrpSpPr>
        <p:grpSpPr>
          <a:xfrm>
            <a:off x="13123016" y="828957"/>
            <a:ext cx="4810202" cy="3530655"/>
            <a:chOff x="0" y="0"/>
            <a:chExt cx="6413603" cy="4707540"/>
          </a:xfrm>
        </p:grpSpPr>
        <p:grpSp>
          <p:nvGrpSpPr>
            <p:cNvPr id="11" name="Group 11"/>
            <p:cNvGrpSpPr/>
            <p:nvPr/>
          </p:nvGrpSpPr>
          <p:grpSpPr>
            <a:xfrm>
              <a:off x="1891600" y="0"/>
              <a:ext cx="858471" cy="858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4" name="Group 14"/>
            <p:cNvGrpSpPr/>
            <p:nvPr/>
          </p:nvGrpSpPr>
          <p:grpSpPr>
            <a:xfrm>
              <a:off x="0" y="1475871"/>
              <a:ext cx="858471" cy="8584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A</a:t>
                </a:r>
              </a:p>
            </p:txBody>
          </p:sp>
        </p:grpSp>
        <p:grpSp>
          <p:nvGrpSpPr>
            <p:cNvPr id="17" name="Group 17"/>
            <p:cNvGrpSpPr/>
            <p:nvPr/>
          </p:nvGrpSpPr>
          <p:grpSpPr>
            <a:xfrm>
              <a:off x="844595" y="2582037"/>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0" name="Group 20"/>
            <p:cNvGrpSpPr/>
            <p:nvPr/>
          </p:nvGrpSpPr>
          <p:grpSpPr>
            <a:xfrm>
              <a:off x="2449409"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3" name="Group 23"/>
            <p:cNvGrpSpPr/>
            <p:nvPr/>
          </p:nvGrpSpPr>
          <p:grpSpPr>
            <a:xfrm>
              <a:off x="5555132" y="707314"/>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26" name="Group 26"/>
            <p:cNvGrpSpPr/>
            <p:nvPr/>
          </p:nvGrpSpPr>
          <p:grpSpPr>
            <a:xfrm>
              <a:off x="3979540" y="3849068"/>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29" name="AutoShape 29"/>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TextBox 37"/>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38" name="TextBox 38"/>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39" name="TextBox 39"/>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0" name="TextBox 40"/>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1" name="TextBox 41"/>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2" name="TextBox 42"/>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3" name="TextBox 43"/>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4" name="TextBox 44"/>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5" name="Freeform 45"/>
          <p:cNvSpPr/>
          <p:nvPr/>
        </p:nvSpPr>
        <p:spPr>
          <a:xfrm>
            <a:off x="7372172"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a:off x="9519587"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Freeform 47"/>
          <p:cNvSpPr/>
          <p:nvPr/>
        </p:nvSpPr>
        <p:spPr>
          <a:xfrm>
            <a:off x="11795260"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8" name="Freeform 48"/>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9" name="Freeform 49"/>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0" name="TextBox 50"/>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{B,C,D,E,F}</a:t>
            </a:r>
          </a:p>
        </p:txBody>
      </p:sp>
      <p:sp>
        <p:nvSpPr>
          <p:cNvPr id="51" name="TextBox 51"/>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52" name="TextBox 52"/>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53" name="TextBox 53"/>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FF1495"/>
                </a:solidFill>
                <a:latin typeface="Alatsi"/>
                <a:ea typeface="Alatsi"/>
                <a:cs typeface="Alatsi"/>
                <a:sym typeface="Alatsi"/>
              </a:rPr>
              <a:t>For each node in the RemainingNodes set that is adjacent to N</a:t>
            </a:r>
          </a:p>
        </p:txBody>
      </p:sp>
      <p:sp>
        <p:nvSpPr>
          <p:cNvPr id="54" name="TextBox 54"/>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sp>
        <p:nvSpPr>
          <p:cNvPr id="55" name="TextBox 5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7" name="Group 7"/>
          <p:cNvGrpSpPr/>
          <p:nvPr/>
        </p:nvGrpSpPr>
        <p:grpSpPr>
          <a:xfrm>
            <a:off x="12944686" y="243972"/>
            <a:ext cx="5105447" cy="5265420"/>
            <a:chOff x="0" y="0"/>
            <a:chExt cx="1344645" cy="1386777"/>
          </a:xfrm>
        </p:grpSpPr>
        <p:sp>
          <p:nvSpPr>
            <p:cNvPr id="8" name="Freeform 8"/>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9" name="TextBox 9"/>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0" name="Group 10"/>
          <p:cNvGrpSpPr/>
          <p:nvPr/>
        </p:nvGrpSpPr>
        <p:grpSpPr>
          <a:xfrm>
            <a:off x="13123016" y="828957"/>
            <a:ext cx="4810202" cy="3530655"/>
            <a:chOff x="0" y="0"/>
            <a:chExt cx="6413603" cy="4707540"/>
          </a:xfrm>
        </p:grpSpPr>
        <p:grpSp>
          <p:nvGrpSpPr>
            <p:cNvPr id="11" name="Group 11"/>
            <p:cNvGrpSpPr/>
            <p:nvPr/>
          </p:nvGrpSpPr>
          <p:grpSpPr>
            <a:xfrm>
              <a:off x="1891600" y="0"/>
              <a:ext cx="858471" cy="858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4" name="Group 14"/>
            <p:cNvGrpSpPr/>
            <p:nvPr/>
          </p:nvGrpSpPr>
          <p:grpSpPr>
            <a:xfrm>
              <a:off x="0" y="1475871"/>
              <a:ext cx="858471" cy="8584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A</a:t>
                </a:r>
              </a:p>
            </p:txBody>
          </p:sp>
        </p:grpSp>
        <p:grpSp>
          <p:nvGrpSpPr>
            <p:cNvPr id="17" name="Group 17"/>
            <p:cNvGrpSpPr/>
            <p:nvPr/>
          </p:nvGrpSpPr>
          <p:grpSpPr>
            <a:xfrm>
              <a:off x="844595" y="2582037"/>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0" name="Group 20"/>
            <p:cNvGrpSpPr/>
            <p:nvPr/>
          </p:nvGrpSpPr>
          <p:grpSpPr>
            <a:xfrm>
              <a:off x="2449409"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3" name="Group 23"/>
            <p:cNvGrpSpPr/>
            <p:nvPr/>
          </p:nvGrpSpPr>
          <p:grpSpPr>
            <a:xfrm>
              <a:off x="5555132" y="707314"/>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26" name="Group 26"/>
            <p:cNvGrpSpPr/>
            <p:nvPr/>
          </p:nvGrpSpPr>
          <p:grpSpPr>
            <a:xfrm>
              <a:off x="3979540" y="3849068"/>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29" name="AutoShape 29"/>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TextBox 37"/>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38" name="TextBox 38"/>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39" name="TextBox 39"/>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0" name="TextBox 40"/>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1" name="TextBox 41"/>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2" name="TextBox 42"/>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3" name="TextBox 43"/>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4" name="TextBox 44"/>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5" name="Freeform 45"/>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TextBox 47"/>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{B,C,D,E,F}</a:t>
            </a:r>
          </a:p>
        </p:txBody>
      </p:sp>
      <p:sp>
        <p:nvSpPr>
          <p:cNvPr id="48" name="TextBox 48"/>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49" name="TextBox 49"/>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50" name="TextBox 50"/>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51" name="TextBox 51"/>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FF1495"/>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FF1495"/>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sp>
        <p:nvSpPr>
          <p:cNvPr id="52" name="TextBox 52"/>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7" name="Group 7"/>
          <p:cNvGrpSpPr/>
          <p:nvPr/>
        </p:nvGrpSpPr>
        <p:grpSpPr>
          <a:xfrm>
            <a:off x="12944686" y="243972"/>
            <a:ext cx="5105447" cy="5265420"/>
            <a:chOff x="0" y="0"/>
            <a:chExt cx="1344645" cy="1386777"/>
          </a:xfrm>
        </p:grpSpPr>
        <p:sp>
          <p:nvSpPr>
            <p:cNvPr id="8" name="Freeform 8"/>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9" name="TextBox 9"/>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0" name="Group 10"/>
          <p:cNvGrpSpPr/>
          <p:nvPr/>
        </p:nvGrpSpPr>
        <p:grpSpPr>
          <a:xfrm>
            <a:off x="13123016" y="828957"/>
            <a:ext cx="4810202" cy="3530655"/>
            <a:chOff x="0" y="0"/>
            <a:chExt cx="6413603" cy="4707540"/>
          </a:xfrm>
        </p:grpSpPr>
        <p:grpSp>
          <p:nvGrpSpPr>
            <p:cNvPr id="11" name="Group 11"/>
            <p:cNvGrpSpPr/>
            <p:nvPr/>
          </p:nvGrpSpPr>
          <p:grpSpPr>
            <a:xfrm>
              <a:off x="1891600" y="0"/>
              <a:ext cx="858471" cy="858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4" name="Group 14"/>
            <p:cNvGrpSpPr/>
            <p:nvPr/>
          </p:nvGrpSpPr>
          <p:grpSpPr>
            <a:xfrm>
              <a:off x="0" y="1475871"/>
              <a:ext cx="858471" cy="8584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A</a:t>
                </a:r>
              </a:p>
            </p:txBody>
          </p:sp>
        </p:grpSp>
        <p:grpSp>
          <p:nvGrpSpPr>
            <p:cNvPr id="17" name="Group 17"/>
            <p:cNvGrpSpPr/>
            <p:nvPr/>
          </p:nvGrpSpPr>
          <p:grpSpPr>
            <a:xfrm>
              <a:off x="844595" y="2582037"/>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0" name="Group 20"/>
            <p:cNvGrpSpPr/>
            <p:nvPr/>
          </p:nvGrpSpPr>
          <p:grpSpPr>
            <a:xfrm>
              <a:off x="2449409"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3" name="Group 23"/>
            <p:cNvGrpSpPr/>
            <p:nvPr/>
          </p:nvGrpSpPr>
          <p:grpSpPr>
            <a:xfrm>
              <a:off x="5555132" y="707314"/>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26" name="Group 26"/>
            <p:cNvGrpSpPr/>
            <p:nvPr/>
          </p:nvGrpSpPr>
          <p:grpSpPr>
            <a:xfrm>
              <a:off x="3979540" y="3849068"/>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29" name="AutoShape 29"/>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TextBox 37"/>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38" name="TextBox 38"/>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39" name="TextBox 39"/>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0" name="TextBox 40"/>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1" name="TextBox 41"/>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2" name="TextBox 42"/>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3" name="TextBox 43"/>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4" name="TextBox 44"/>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5" name="Freeform 45"/>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TextBox 47"/>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{B,C,D,E,F}</a:t>
            </a:r>
          </a:p>
        </p:txBody>
      </p:sp>
      <p:sp>
        <p:nvSpPr>
          <p:cNvPr id="48" name="TextBox 48"/>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49" name="TextBox 49"/>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50" name="TextBox 50"/>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51" name="TextBox 51"/>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FF1495"/>
                </a:solidFill>
                <a:latin typeface="Alatsi"/>
                <a:ea typeface="Alatsi"/>
                <a:cs typeface="Alatsi"/>
                <a:sym typeface="Alatsi"/>
              </a:rPr>
              <a:t>c. If a new value has been stored enter the sequence of nodes used to obtain this value. </a:t>
            </a:r>
          </a:p>
        </p:txBody>
      </p:sp>
      <p:sp>
        <p:nvSpPr>
          <p:cNvPr id="52" name="TextBox 52"/>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pSp>
        <p:nvGrpSpPr>
          <p:cNvPr id="7" name="Group 7"/>
          <p:cNvGrpSpPr/>
          <p:nvPr/>
        </p:nvGrpSpPr>
        <p:grpSpPr>
          <a:xfrm>
            <a:off x="12944686" y="243972"/>
            <a:ext cx="5105447" cy="5265420"/>
            <a:chOff x="0" y="0"/>
            <a:chExt cx="1344645" cy="1386777"/>
          </a:xfrm>
        </p:grpSpPr>
        <p:sp>
          <p:nvSpPr>
            <p:cNvPr id="8" name="Freeform 8"/>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9" name="TextBox 9"/>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0" name="Group 10"/>
          <p:cNvGrpSpPr/>
          <p:nvPr/>
        </p:nvGrpSpPr>
        <p:grpSpPr>
          <a:xfrm>
            <a:off x="13123016" y="828957"/>
            <a:ext cx="4810202" cy="3530655"/>
            <a:chOff x="0" y="0"/>
            <a:chExt cx="6413603" cy="4707540"/>
          </a:xfrm>
        </p:grpSpPr>
        <p:grpSp>
          <p:nvGrpSpPr>
            <p:cNvPr id="11" name="Group 11"/>
            <p:cNvGrpSpPr/>
            <p:nvPr/>
          </p:nvGrpSpPr>
          <p:grpSpPr>
            <a:xfrm>
              <a:off x="1891600" y="0"/>
              <a:ext cx="858471" cy="858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4" name="Group 14"/>
            <p:cNvGrpSpPr/>
            <p:nvPr/>
          </p:nvGrpSpPr>
          <p:grpSpPr>
            <a:xfrm>
              <a:off x="0" y="1475871"/>
              <a:ext cx="858471" cy="8584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17" name="Group 17"/>
            <p:cNvGrpSpPr/>
            <p:nvPr/>
          </p:nvGrpSpPr>
          <p:grpSpPr>
            <a:xfrm>
              <a:off x="844595" y="2582037"/>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B</a:t>
                </a:r>
              </a:p>
            </p:txBody>
          </p:sp>
        </p:grpSp>
        <p:grpSp>
          <p:nvGrpSpPr>
            <p:cNvPr id="20" name="Group 20"/>
            <p:cNvGrpSpPr/>
            <p:nvPr/>
          </p:nvGrpSpPr>
          <p:grpSpPr>
            <a:xfrm>
              <a:off x="2449409"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3" name="Group 23"/>
            <p:cNvGrpSpPr/>
            <p:nvPr/>
          </p:nvGrpSpPr>
          <p:grpSpPr>
            <a:xfrm>
              <a:off x="5555132" y="707314"/>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26" name="Group 26"/>
            <p:cNvGrpSpPr/>
            <p:nvPr/>
          </p:nvGrpSpPr>
          <p:grpSpPr>
            <a:xfrm>
              <a:off x="3979540" y="3849068"/>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29" name="AutoShape 29"/>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TextBox 37"/>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38" name="TextBox 38"/>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39" name="TextBox 39"/>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0" name="TextBox 40"/>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1" name="TextBox 41"/>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2" name="TextBox 42"/>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3" name="TextBox 43"/>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4" name="TextBox 44"/>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5" name="Freeform 45"/>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TextBox 47"/>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{C,D,E,F}</a:t>
            </a:r>
          </a:p>
        </p:txBody>
      </p:sp>
      <p:sp>
        <p:nvSpPr>
          <p:cNvPr id="48" name="TextBox 48"/>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49" name="TextBox 49"/>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FF1495"/>
                </a:solidFill>
                <a:latin typeface="Alatsi"/>
                <a:ea typeface="Alatsi"/>
                <a:cs typeface="Alatsi"/>
                <a:sym typeface="Alatsi"/>
              </a:rPr>
              <a:t>Pick the node (N) from the remaining nodes set that has the lowest value. Add it into ShortestPath set. </a:t>
            </a:r>
          </a:p>
        </p:txBody>
      </p:sp>
      <p:sp>
        <p:nvSpPr>
          <p:cNvPr id="50" name="TextBox 50"/>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51" name="TextBox 51"/>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sp>
        <p:nvSpPr>
          <p:cNvPr id="52" name="TextBox 52"/>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4802" y="8969446"/>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076261" y="1863473"/>
            <a:ext cx="9062456" cy="5754660"/>
          </a:xfrm>
          <a:custGeom>
            <a:avLst/>
            <a:gdLst/>
            <a:ahLst/>
            <a:cxnLst/>
            <a:rect l="l" t="t" r="r" b="b"/>
            <a:pathLst>
              <a:path w="9062456" h="5754660">
                <a:moveTo>
                  <a:pt x="0" y="0"/>
                </a:moveTo>
                <a:lnTo>
                  <a:pt x="9062456" y="0"/>
                </a:lnTo>
                <a:lnTo>
                  <a:pt x="9062456" y="5754660"/>
                </a:lnTo>
                <a:lnTo>
                  <a:pt x="0" y="5754660"/>
                </a:lnTo>
                <a:lnTo>
                  <a:pt x="0" y="0"/>
                </a:lnTo>
                <a:close/>
              </a:path>
            </a:pathLst>
          </a:custGeom>
          <a:blipFill>
            <a:blip r:embed="rId6"/>
            <a:stretch>
              <a:fillRect/>
            </a:stretch>
          </a:blipFill>
        </p:spPr>
        <p:txBody>
          <a:bodyPr/>
          <a:lstStyle/>
          <a:p>
            <a:endParaRPr lang="en-PH"/>
          </a:p>
        </p:txBody>
      </p:sp>
      <p:sp>
        <p:nvSpPr>
          <p:cNvPr id="16" name="TextBox 16"/>
          <p:cNvSpPr txBox="1"/>
          <p:nvPr/>
        </p:nvSpPr>
        <p:spPr>
          <a:xfrm>
            <a:off x="1133192" y="3467646"/>
            <a:ext cx="6103411" cy="2328170"/>
          </a:xfrm>
          <a:prstGeom prst="rect">
            <a:avLst/>
          </a:prstGeom>
        </p:spPr>
        <p:txBody>
          <a:bodyPr lIns="0" tIns="0" rIns="0" bIns="0" rtlCol="0" anchor="t">
            <a:spAutoFit/>
          </a:bodyPr>
          <a:lstStyle/>
          <a:p>
            <a:pPr marL="0" lvl="0" indent="0" algn="l">
              <a:lnSpc>
                <a:spcPts val="8848"/>
              </a:lnSpc>
              <a:spcBef>
                <a:spcPct val="0"/>
              </a:spcBef>
            </a:pPr>
            <a:r>
              <a:rPr lang="en-US" sz="7900" b="1" spc="-237">
                <a:solidFill>
                  <a:srgbClr val="3F4042"/>
                </a:solidFill>
                <a:latin typeface="Poppins Bold"/>
                <a:ea typeface="Poppins Bold"/>
                <a:cs typeface="Poppins Bold"/>
                <a:sym typeface="Poppins Bold"/>
              </a:rPr>
              <a:t>Artificial Intelligence</a:t>
            </a:r>
          </a:p>
        </p:txBody>
      </p:sp>
      <p:sp>
        <p:nvSpPr>
          <p:cNvPr id="18" name="TextBox 18"/>
          <p:cNvSpPr txBox="1"/>
          <p:nvPr/>
        </p:nvSpPr>
        <p:spPr>
          <a:xfrm>
            <a:off x="11734800" y="8700130"/>
            <a:ext cx="5524500"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19" name="TextBox 19"/>
          <p:cNvSpPr txBox="1"/>
          <p:nvPr/>
        </p:nvSpPr>
        <p:spPr>
          <a:xfrm>
            <a:off x="1133192" y="2364584"/>
            <a:ext cx="1255178" cy="337691"/>
          </a:xfrm>
          <a:prstGeom prst="rect">
            <a:avLst/>
          </a:prstGeom>
        </p:spPr>
        <p:txBody>
          <a:bodyPr lIns="0" tIns="0" rIns="0" bIns="0" rtlCol="0" anchor="t">
            <a:spAutoFit/>
          </a:bodyPr>
          <a:lstStyle/>
          <a:p>
            <a:pPr marL="0" lvl="0" indent="0" algn="ctr">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640583" y="2309152"/>
            <a:ext cx="1231276" cy="439030"/>
          </a:xfrm>
          <a:prstGeom prst="rect">
            <a:avLst/>
          </a:prstGeom>
        </p:spPr>
        <p:txBody>
          <a:bodyPr lIns="0" tIns="0" rIns="0" bIns="0" rtlCol="0" anchor="t">
            <a:spAutoFit/>
          </a:bodyPr>
          <a:lstStyle/>
          <a:p>
            <a:pPr marL="0" lvl="0" indent="0" algn="ctr">
              <a:lnSpc>
                <a:spcPts val="3246"/>
              </a:lnSpc>
              <a:spcBef>
                <a:spcPct val="0"/>
              </a:spcBef>
            </a:pPr>
            <a:r>
              <a:rPr lang="en-US" sz="2899" b="1" spc="-86">
                <a:solidFill>
                  <a:srgbClr val="FFDE59"/>
                </a:solidFill>
                <a:latin typeface="Poppins Bold"/>
                <a:ea typeface="Poppins Bold"/>
                <a:cs typeface="Poppins Bold"/>
                <a:sym typeface="Poppins Bold"/>
              </a:rPr>
              <a:t>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Freeform 7"/>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10" name="TextBox 10"/>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11" name="TextBox 11"/>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FF1495"/>
                </a:solidFill>
                <a:latin typeface="Alatsi"/>
                <a:ea typeface="Alatsi"/>
                <a:cs typeface="Alatsi"/>
                <a:sym typeface="Alatsi"/>
              </a:rPr>
              <a:t>For each node in the RemainingNodes set that is adjacent to N</a:t>
            </a:r>
          </a:p>
        </p:txBody>
      </p:sp>
      <p:sp>
        <p:nvSpPr>
          <p:cNvPr id="12" name="TextBox 12"/>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3" name="Group 13"/>
          <p:cNvGrpSpPr/>
          <p:nvPr/>
        </p:nvGrpSpPr>
        <p:grpSpPr>
          <a:xfrm>
            <a:off x="12944686" y="243972"/>
            <a:ext cx="5105447" cy="5265420"/>
            <a:chOff x="0" y="0"/>
            <a:chExt cx="1344645" cy="1386777"/>
          </a:xfrm>
        </p:grpSpPr>
        <p:sp>
          <p:nvSpPr>
            <p:cNvPr id="14" name="Freeform 14"/>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5" name="TextBox 15"/>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6" name="Group 16"/>
          <p:cNvGrpSpPr/>
          <p:nvPr/>
        </p:nvGrpSpPr>
        <p:grpSpPr>
          <a:xfrm>
            <a:off x="13123016" y="828957"/>
            <a:ext cx="4810202" cy="3530655"/>
            <a:chOff x="0" y="0"/>
            <a:chExt cx="6413603" cy="4707540"/>
          </a:xfrm>
        </p:grpSpPr>
        <p:grpSp>
          <p:nvGrpSpPr>
            <p:cNvPr id="17" name="Group 17"/>
            <p:cNvGrpSpPr/>
            <p:nvPr/>
          </p:nvGrpSpPr>
          <p:grpSpPr>
            <a:xfrm>
              <a:off x="1891600" y="0"/>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20" name="Group 20"/>
            <p:cNvGrpSpPr/>
            <p:nvPr/>
          </p:nvGrpSpPr>
          <p:grpSpPr>
            <a:xfrm>
              <a:off x="0"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3" name="Group 23"/>
            <p:cNvGrpSpPr/>
            <p:nvPr/>
          </p:nvGrpSpPr>
          <p:grpSpPr>
            <a:xfrm>
              <a:off x="844595" y="2582037"/>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B</a:t>
                </a:r>
              </a:p>
            </p:txBody>
          </p:sp>
        </p:grpSp>
        <p:grpSp>
          <p:nvGrpSpPr>
            <p:cNvPr id="26" name="Group 26"/>
            <p:cNvGrpSpPr/>
            <p:nvPr/>
          </p:nvGrpSpPr>
          <p:grpSpPr>
            <a:xfrm>
              <a:off x="2449409" y="1475871"/>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9" name="Group 29"/>
            <p:cNvGrpSpPr/>
            <p:nvPr/>
          </p:nvGrpSpPr>
          <p:grpSpPr>
            <a:xfrm>
              <a:off x="5555132" y="707314"/>
              <a:ext cx="858471" cy="858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2" name="Group 32"/>
            <p:cNvGrpSpPr/>
            <p:nvPr/>
          </p:nvGrpSpPr>
          <p:grpSpPr>
            <a:xfrm>
              <a:off x="3979540" y="3849068"/>
              <a:ext cx="858471" cy="8584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5" name="AutoShape 35"/>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3" name="TextBox 43"/>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4" name="TextBox 44"/>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6" name="TextBox 46"/>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7" name="TextBox 47"/>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9" name="TextBox 49"/>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50" name="TextBox 50"/>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1" name="TextBox 51"/>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{C,D,E,F}</a:t>
            </a:r>
          </a:p>
        </p:txBody>
      </p:sp>
      <p:sp>
        <p:nvSpPr>
          <p:cNvPr id="52" name="TextBox 52"/>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Freeform 7"/>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10" name="TextBox 10"/>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11" name="TextBox 11"/>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2" name="TextBox 12"/>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FF1495"/>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3" name="Group 13"/>
          <p:cNvGrpSpPr/>
          <p:nvPr/>
        </p:nvGrpSpPr>
        <p:grpSpPr>
          <a:xfrm>
            <a:off x="12944686" y="243972"/>
            <a:ext cx="5105447" cy="5265420"/>
            <a:chOff x="0" y="0"/>
            <a:chExt cx="1344645" cy="1386777"/>
          </a:xfrm>
        </p:grpSpPr>
        <p:sp>
          <p:nvSpPr>
            <p:cNvPr id="14" name="Freeform 14"/>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5" name="TextBox 15"/>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6" name="Group 16"/>
          <p:cNvGrpSpPr/>
          <p:nvPr/>
        </p:nvGrpSpPr>
        <p:grpSpPr>
          <a:xfrm>
            <a:off x="13123016" y="828957"/>
            <a:ext cx="4810202" cy="3530655"/>
            <a:chOff x="0" y="0"/>
            <a:chExt cx="6413603" cy="4707540"/>
          </a:xfrm>
        </p:grpSpPr>
        <p:grpSp>
          <p:nvGrpSpPr>
            <p:cNvPr id="17" name="Group 17"/>
            <p:cNvGrpSpPr/>
            <p:nvPr/>
          </p:nvGrpSpPr>
          <p:grpSpPr>
            <a:xfrm>
              <a:off x="1891600" y="0"/>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20" name="Group 20"/>
            <p:cNvGrpSpPr/>
            <p:nvPr/>
          </p:nvGrpSpPr>
          <p:grpSpPr>
            <a:xfrm>
              <a:off x="0"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3" name="Group 23"/>
            <p:cNvGrpSpPr/>
            <p:nvPr/>
          </p:nvGrpSpPr>
          <p:grpSpPr>
            <a:xfrm>
              <a:off x="844595" y="2582037"/>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B</a:t>
                </a:r>
              </a:p>
            </p:txBody>
          </p:sp>
        </p:grpSp>
        <p:grpSp>
          <p:nvGrpSpPr>
            <p:cNvPr id="26" name="Group 26"/>
            <p:cNvGrpSpPr/>
            <p:nvPr/>
          </p:nvGrpSpPr>
          <p:grpSpPr>
            <a:xfrm>
              <a:off x="2449409" y="1475871"/>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9" name="Group 29"/>
            <p:cNvGrpSpPr/>
            <p:nvPr/>
          </p:nvGrpSpPr>
          <p:grpSpPr>
            <a:xfrm>
              <a:off x="5555132" y="707314"/>
              <a:ext cx="858471" cy="858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2" name="Group 32"/>
            <p:cNvGrpSpPr/>
            <p:nvPr/>
          </p:nvGrpSpPr>
          <p:grpSpPr>
            <a:xfrm>
              <a:off x="3979540" y="3849068"/>
              <a:ext cx="858471" cy="8584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5" name="AutoShape 35"/>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3" name="TextBox 43"/>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4" name="TextBox 44"/>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6" name="TextBox 46"/>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7" name="TextBox 47"/>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9" name="TextBox 49"/>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50" name="TextBox 50"/>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1" name="TextBox 51"/>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{C,D,E,F}</a:t>
            </a:r>
          </a:p>
        </p:txBody>
      </p:sp>
      <p:sp>
        <p:nvSpPr>
          <p:cNvPr id="52" name="TextBox 52"/>
          <p:cNvSpPr txBox="1"/>
          <p:nvPr/>
        </p:nvSpPr>
        <p:spPr>
          <a:xfrm>
            <a:off x="8581839" y="7649723"/>
            <a:ext cx="839816" cy="827936"/>
          </a:xfrm>
          <a:prstGeom prst="rect">
            <a:avLst/>
          </a:prstGeom>
        </p:spPr>
        <p:txBody>
          <a:bodyPr lIns="0" tIns="0" rIns="0" bIns="0" rtlCol="0" anchor="t">
            <a:spAutoFit/>
          </a:bodyPr>
          <a:lstStyle/>
          <a:p>
            <a:pPr algn="ctr">
              <a:lnSpc>
                <a:spcPts val="3346"/>
              </a:lnSpc>
              <a:spcBef>
                <a:spcPct val="0"/>
              </a:spcBef>
            </a:pPr>
            <a:r>
              <a:rPr lang="en-US" sz="2390">
                <a:solidFill>
                  <a:srgbClr val="000000"/>
                </a:solidFill>
                <a:latin typeface="Alatsi"/>
                <a:ea typeface="Alatsi"/>
                <a:cs typeface="Alatsi"/>
                <a:sym typeface="Alatsi"/>
              </a:rPr>
              <a:t>15+10 = 25</a:t>
            </a:r>
          </a:p>
        </p:txBody>
      </p:sp>
      <p:grpSp>
        <p:nvGrpSpPr>
          <p:cNvPr id="53" name="Group 53"/>
          <p:cNvGrpSpPr/>
          <p:nvPr/>
        </p:nvGrpSpPr>
        <p:grpSpPr>
          <a:xfrm>
            <a:off x="15829298" y="277445"/>
            <a:ext cx="4620001" cy="497281"/>
            <a:chOff x="0" y="0"/>
            <a:chExt cx="6160002" cy="663041"/>
          </a:xfrm>
        </p:grpSpPr>
        <p:sp>
          <p:nvSpPr>
            <p:cNvPr id="54" name="Freeform 54"/>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55" name="TextBox 55"/>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
        <p:nvSpPr>
          <p:cNvPr id="56" name="TextBox 56"/>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Freeform 7"/>
          <p:cNvSpPr/>
          <p:nvPr/>
        </p:nvSpPr>
        <p:spPr>
          <a:xfrm>
            <a:off x="1407162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TextBox 9"/>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10" name="TextBox 10"/>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11" name="TextBox 11"/>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2" name="TextBox 12"/>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FF1495"/>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FF1495"/>
                </a:solidFill>
                <a:latin typeface="Alatsi"/>
                <a:ea typeface="Alatsi"/>
                <a:cs typeface="Alatsi"/>
                <a:sym typeface="Alatsi"/>
              </a:rPr>
              <a:t>c. If a new value has been stored enter the sequence of nodes used to obtain this value. </a:t>
            </a:r>
          </a:p>
        </p:txBody>
      </p:sp>
      <p:grpSp>
        <p:nvGrpSpPr>
          <p:cNvPr id="13" name="Group 13"/>
          <p:cNvGrpSpPr/>
          <p:nvPr/>
        </p:nvGrpSpPr>
        <p:grpSpPr>
          <a:xfrm>
            <a:off x="12944686" y="243972"/>
            <a:ext cx="5105447" cy="5265420"/>
            <a:chOff x="0" y="0"/>
            <a:chExt cx="1344645" cy="1386777"/>
          </a:xfrm>
        </p:grpSpPr>
        <p:sp>
          <p:nvSpPr>
            <p:cNvPr id="14" name="Freeform 14"/>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5" name="TextBox 15"/>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6" name="Group 16"/>
          <p:cNvGrpSpPr/>
          <p:nvPr/>
        </p:nvGrpSpPr>
        <p:grpSpPr>
          <a:xfrm>
            <a:off x="13123016" y="828957"/>
            <a:ext cx="4810202" cy="3530655"/>
            <a:chOff x="0" y="0"/>
            <a:chExt cx="6413603" cy="4707540"/>
          </a:xfrm>
        </p:grpSpPr>
        <p:grpSp>
          <p:nvGrpSpPr>
            <p:cNvPr id="17" name="Group 17"/>
            <p:cNvGrpSpPr/>
            <p:nvPr/>
          </p:nvGrpSpPr>
          <p:grpSpPr>
            <a:xfrm>
              <a:off x="1891600" y="0"/>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20" name="Group 20"/>
            <p:cNvGrpSpPr/>
            <p:nvPr/>
          </p:nvGrpSpPr>
          <p:grpSpPr>
            <a:xfrm>
              <a:off x="0"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3" name="Group 23"/>
            <p:cNvGrpSpPr/>
            <p:nvPr/>
          </p:nvGrpSpPr>
          <p:grpSpPr>
            <a:xfrm>
              <a:off x="844595" y="2582037"/>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B</a:t>
                </a:r>
              </a:p>
            </p:txBody>
          </p:sp>
        </p:grpSp>
        <p:grpSp>
          <p:nvGrpSpPr>
            <p:cNvPr id="26" name="Group 26"/>
            <p:cNvGrpSpPr/>
            <p:nvPr/>
          </p:nvGrpSpPr>
          <p:grpSpPr>
            <a:xfrm>
              <a:off x="2449409" y="1475871"/>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9" name="Group 29"/>
            <p:cNvGrpSpPr/>
            <p:nvPr/>
          </p:nvGrpSpPr>
          <p:grpSpPr>
            <a:xfrm>
              <a:off x="5555132" y="707314"/>
              <a:ext cx="858471" cy="858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2" name="Group 32"/>
            <p:cNvGrpSpPr/>
            <p:nvPr/>
          </p:nvGrpSpPr>
          <p:grpSpPr>
            <a:xfrm>
              <a:off x="3979540" y="3849068"/>
              <a:ext cx="858471" cy="8584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5" name="AutoShape 35"/>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3" name="TextBox 43"/>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4" name="TextBox 44"/>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6" name="TextBox 46"/>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7" name="TextBox 47"/>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9" name="TextBox 49"/>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50" name="TextBox 50"/>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1" name="TextBox 51"/>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{C,D,E,F}</a:t>
            </a:r>
          </a:p>
        </p:txBody>
      </p:sp>
      <p:sp>
        <p:nvSpPr>
          <p:cNvPr id="52" name="TextBox 52"/>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Freeform 7"/>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9" name="TextBox 9"/>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10" name="TextBox 10"/>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FF1495"/>
                </a:solidFill>
                <a:latin typeface="Alatsi"/>
                <a:ea typeface="Alatsi"/>
                <a:cs typeface="Alatsi"/>
                <a:sym typeface="Alatsi"/>
              </a:rPr>
              <a:t>For each node in the RemainingNodes set that is adjacent to N</a:t>
            </a:r>
          </a:p>
        </p:txBody>
      </p:sp>
      <p:sp>
        <p:nvSpPr>
          <p:cNvPr id="11" name="TextBox 11"/>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FF1495"/>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FF1495"/>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FF1495"/>
                </a:solidFill>
                <a:latin typeface="Alatsi"/>
                <a:ea typeface="Alatsi"/>
                <a:cs typeface="Alatsi"/>
                <a:sym typeface="Alatsi"/>
              </a:rPr>
              <a:t>c. If a new value has been stored enter the sequence of nodes used to obtain this value. </a:t>
            </a:r>
          </a:p>
        </p:txBody>
      </p:sp>
      <p:grpSp>
        <p:nvGrpSpPr>
          <p:cNvPr id="12" name="Group 12"/>
          <p:cNvGrpSpPr/>
          <p:nvPr/>
        </p:nvGrpSpPr>
        <p:grpSpPr>
          <a:xfrm>
            <a:off x="12944686" y="243972"/>
            <a:ext cx="5105447" cy="5265420"/>
            <a:chOff x="0" y="0"/>
            <a:chExt cx="1344645" cy="1386777"/>
          </a:xfrm>
        </p:grpSpPr>
        <p:sp>
          <p:nvSpPr>
            <p:cNvPr id="13" name="Freeform 13"/>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4" name="TextBox 14"/>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{C,D,E,F}</a:t>
            </a:r>
          </a:p>
        </p:txBody>
      </p:sp>
      <p:sp>
        <p:nvSpPr>
          <p:cNvPr id="51" name="TextBox 51"/>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Freeform 7"/>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9" name="TextBox 9"/>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FF1495"/>
                </a:solidFill>
                <a:latin typeface="Alatsi"/>
                <a:ea typeface="Alatsi"/>
                <a:cs typeface="Alatsi"/>
                <a:sym typeface="Alatsi"/>
              </a:rPr>
              <a:t>Pick the node (N) from the remaining nodes set that has the lowest value. Add it into ShortestPath set. </a:t>
            </a:r>
          </a:p>
        </p:txBody>
      </p:sp>
      <p:sp>
        <p:nvSpPr>
          <p:cNvPr id="10" name="TextBox 10"/>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1" name="TextBox 11"/>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2" name="Group 12"/>
          <p:cNvGrpSpPr/>
          <p:nvPr/>
        </p:nvGrpSpPr>
        <p:grpSpPr>
          <a:xfrm>
            <a:off x="12944686" y="243972"/>
            <a:ext cx="5105447" cy="5265420"/>
            <a:chOff x="0" y="0"/>
            <a:chExt cx="1344645" cy="1386777"/>
          </a:xfrm>
        </p:grpSpPr>
        <p:sp>
          <p:nvSpPr>
            <p:cNvPr id="13" name="Freeform 13"/>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4" name="TextBox 14"/>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{D,E,F}</a:t>
            </a:r>
          </a:p>
        </p:txBody>
      </p:sp>
      <p:sp>
        <p:nvSpPr>
          <p:cNvPr id="51" name="TextBox 51"/>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Freeform 7"/>
          <p:cNvSpPr/>
          <p:nvPr/>
        </p:nvSpPr>
        <p:spPr>
          <a:xfrm>
            <a:off x="16218348" y="8111000"/>
            <a:ext cx="733318" cy="366659"/>
          </a:xfrm>
          <a:custGeom>
            <a:avLst/>
            <a:gdLst/>
            <a:ahLst/>
            <a:cxnLst/>
            <a:rect l="l" t="t" r="r" b="b"/>
            <a:pathLst>
              <a:path w="733318" h="366659">
                <a:moveTo>
                  <a:pt x="0" y="0"/>
                </a:moveTo>
                <a:lnTo>
                  <a:pt x="733318" y="0"/>
                </a:lnTo>
                <a:lnTo>
                  <a:pt x="733318" y="366660"/>
                </a:lnTo>
                <a:lnTo>
                  <a:pt x="0" y="366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9" name="TextBox 9"/>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10" name="TextBox 10"/>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FF1495"/>
                </a:solidFill>
                <a:latin typeface="Alatsi"/>
                <a:ea typeface="Alatsi"/>
                <a:cs typeface="Alatsi"/>
                <a:sym typeface="Alatsi"/>
              </a:rPr>
              <a:t>For each node in the RemainingNodes set that is adjacent to N</a:t>
            </a:r>
          </a:p>
        </p:txBody>
      </p:sp>
      <p:sp>
        <p:nvSpPr>
          <p:cNvPr id="11" name="TextBox 11"/>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2" name="Group 12"/>
          <p:cNvGrpSpPr/>
          <p:nvPr/>
        </p:nvGrpSpPr>
        <p:grpSpPr>
          <a:xfrm>
            <a:off x="12944686" y="243972"/>
            <a:ext cx="5105447" cy="5265420"/>
            <a:chOff x="0" y="0"/>
            <a:chExt cx="1344645" cy="1386777"/>
          </a:xfrm>
        </p:grpSpPr>
        <p:sp>
          <p:nvSpPr>
            <p:cNvPr id="13" name="Freeform 13"/>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4" name="TextBox 14"/>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5" name="TextBox 15"/>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{D,E,F}</a:t>
            </a:r>
          </a:p>
        </p:txBody>
      </p:sp>
      <p:grpSp>
        <p:nvGrpSpPr>
          <p:cNvPr id="16" name="Group 16"/>
          <p:cNvGrpSpPr/>
          <p:nvPr/>
        </p:nvGrpSpPr>
        <p:grpSpPr>
          <a:xfrm>
            <a:off x="13123016" y="828957"/>
            <a:ext cx="4810202" cy="3530655"/>
            <a:chOff x="0" y="0"/>
            <a:chExt cx="6413603" cy="4707540"/>
          </a:xfrm>
        </p:grpSpPr>
        <p:grpSp>
          <p:nvGrpSpPr>
            <p:cNvPr id="17" name="Group 17"/>
            <p:cNvGrpSpPr/>
            <p:nvPr/>
          </p:nvGrpSpPr>
          <p:grpSpPr>
            <a:xfrm>
              <a:off x="1891600" y="0"/>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20" name="Group 20"/>
            <p:cNvGrpSpPr/>
            <p:nvPr/>
          </p:nvGrpSpPr>
          <p:grpSpPr>
            <a:xfrm>
              <a:off x="0"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3" name="Group 23"/>
            <p:cNvGrpSpPr/>
            <p:nvPr/>
          </p:nvGrpSpPr>
          <p:grpSpPr>
            <a:xfrm>
              <a:off x="844595" y="2582037"/>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6" name="Group 26"/>
            <p:cNvGrpSpPr/>
            <p:nvPr/>
          </p:nvGrpSpPr>
          <p:grpSpPr>
            <a:xfrm>
              <a:off x="2449409" y="1475871"/>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C</a:t>
                </a:r>
              </a:p>
            </p:txBody>
          </p:sp>
        </p:grpSp>
        <p:grpSp>
          <p:nvGrpSpPr>
            <p:cNvPr id="29" name="Group 29"/>
            <p:cNvGrpSpPr/>
            <p:nvPr/>
          </p:nvGrpSpPr>
          <p:grpSpPr>
            <a:xfrm>
              <a:off x="5555132" y="707314"/>
              <a:ext cx="858471" cy="858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2" name="Group 32"/>
            <p:cNvGrpSpPr/>
            <p:nvPr/>
          </p:nvGrpSpPr>
          <p:grpSpPr>
            <a:xfrm>
              <a:off x="3979540" y="3849068"/>
              <a:ext cx="858471" cy="8584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5" name="AutoShape 35"/>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3" name="TextBox 43"/>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4" name="TextBox 44"/>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6" name="TextBox 46"/>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7" name="TextBox 47"/>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9" name="TextBox 49"/>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50" name="TextBox 50"/>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1" name="TextBox 51"/>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260"/>
                        </a:lnSpc>
                        <a:defRPr/>
                      </a:pPr>
                      <a:r>
                        <a:rPr lang="en-US" sz="3043">
                          <a:solidFill>
                            <a:srgbClr val="000000"/>
                          </a:solidFill>
                          <a:latin typeface="Alatsi"/>
                          <a:ea typeface="Alatsi"/>
                          <a:cs typeface="Alatsi"/>
                          <a:sym typeface="Alatsi"/>
                        </a:rPr>
                        <a:t>{A,B,C}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FF1495"/>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FF1495"/>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FF1495"/>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{D,E,F}</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FF1495"/>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4" name="Group 14"/>
          <p:cNvGrpSpPr/>
          <p:nvPr/>
        </p:nvGrpSpPr>
        <p:grpSpPr>
          <a:xfrm>
            <a:off x="13123016" y="828957"/>
            <a:ext cx="4810202" cy="3530655"/>
            <a:chOff x="0" y="0"/>
            <a:chExt cx="6413603" cy="4707540"/>
          </a:xfrm>
        </p:grpSpPr>
        <p:grpSp>
          <p:nvGrpSpPr>
            <p:cNvPr id="15" name="Group 15"/>
            <p:cNvGrpSpPr/>
            <p:nvPr/>
          </p:nvGrpSpPr>
          <p:grpSpPr>
            <a:xfrm>
              <a:off x="1891600" y="0"/>
              <a:ext cx="858471" cy="8584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D</a:t>
                </a:r>
              </a:p>
            </p:txBody>
          </p:sp>
        </p:grpSp>
        <p:grpSp>
          <p:nvGrpSpPr>
            <p:cNvPr id="18" name="Group 18"/>
            <p:cNvGrpSpPr/>
            <p:nvPr/>
          </p:nvGrpSpPr>
          <p:grpSpPr>
            <a:xfrm>
              <a:off x="0" y="1475871"/>
              <a:ext cx="858471" cy="8584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1" name="Group 21"/>
            <p:cNvGrpSpPr/>
            <p:nvPr/>
          </p:nvGrpSpPr>
          <p:grpSpPr>
            <a:xfrm>
              <a:off x="844595" y="2582037"/>
              <a:ext cx="858471" cy="85847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3" name="TextBox 2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4" name="Group 24"/>
            <p:cNvGrpSpPr/>
            <p:nvPr/>
          </p:nvGrpSpPr>
          <p:grpSpPr>
            <a:xfrm>
              <a:off x="2449409" y="1475871"/>
              <a:ext cx="858471" cy="85847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7" name="Group 27"/>
            <p:cNvGrpSpPr/>
            <p:nvPr/>
          </p:nvGrpSpPr>
          <p:grpSpPr>
            <a:xfrm>
              <a:off x="5555132" y="707314"/>
              <a:ext cx="858471" cy="85847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0" name="Group 30"/>
            <p:cNvGrpSpPr/>
            <p:nvPr/>
          </p:nvGrpSpPr>
          <p:grpSpPr>
            <a:xfrm>
              <a:off x="3979540" y="3849068"/>
              <a:ext cx="858471" cy="85847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3" name="AutoShape 33"/>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TextBox 41"/>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2" name="TextBox 42"/>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3" name="TextBox 43"/>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5" name="TextBox 45"/>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6" name="TextBox 46"/>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8" name="TextBox 48"/>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9" name="TextBox 49"/>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{E,F}</a:t>
            </a:r>
          </a:p>
        </p:txBody>
      </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FF1495"/>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{E,F}</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FF1495"/>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{E,F}</a:t>
            </a:r>
          </a:p>
        </p:txBody>
      </p:sp>
      <p:sp>
        <p:nvSpPr>
          <p:cNvPr id="15" name="TextBox 15"/>
          <p:cNvSpPr txBox="1"/>
          <p:nvPr/>
        </p:nvSpPr>
        <p:spPr>
          <a:xfrm>
            <a:off x="15279669" y="7593189"/>
            <a:ext cx="1061717" cy="903040"/>
          </a:xfrm>
          <a:prstGeom prst="rect">
            <a:avLst/>
          </a:prstGeom>
        </p:spPr>
        <p:txBody>
          <a:bodyPr lIns="0" tIns="0" rIns="0" bIns="0" rtlCol="0" anchor="t">
            <a:spAutoFit/>
          </a:bodyPr>
          <a:lstStyle/>
          <a:p>
            <a:pPr algn="ctr">
              <a:lnSpc>
                <a:spcPts val="2410"/>
              </a:lnSpc>
            </a:pPr>
            <a:r>
              <a:rPr lang="en-US" sz="1721">
                <a:solidFill>
                  <a:srgbClr val="000000"/>
                </a:solidFill>
                <a:latin typeface="Alatsi"/>
                <a:ea typeface="Alatsi"/>
                <a:cs typeface="Alatsi"/>
                <a:sym typeface="Alatsi"/>
              </a:rPr>
              <a:t>30 + 50 = 80</a:t>
            </a:r>
          </a:p>
          <a:p>
            <a:pPr algn="ctr">
              <a:lnSpc>
                <a:spcPts val="2410"/>
              </a:lnSpc>
              <a:spcBef>
                <a:spcPct val="0"/>
              </a:spcBef>
            </a:pPr>
            <a:r>
              <a:rPr lang="en-US" sz="1721">
                <a:solidFill>
                  <a:srgbClr val="000000"/>
                </a:solidFill>
                <a:latin typeface="Alatsi"/>
                <a:ea typeface="Alatsi"/>
                <a:cs typeface="Alatsi"/>
                <a:sym typeface="Alatsi"/>
              </a:rPr>
              <a:t>(NOT &gt; 65)</a:t>
            </a:r>
          </a:p>
        </p:txBody>
      </p:sp>
      <p:grpSp>
        <p:nvGrpSpPr>
          <p:cNvPr id="16" name="Group 16"/>
          <p:cNvGrpSpPr/>
          <p:nvPr/>
        </p:nvGrpSpPr>
        <p:grpSpPr>
          <a:xfrm>
            <a:off x="13123016" y="828957"/>
            <a:ext cx="4810202" cy="3530655"/>
            <a:chOff x="0" y="0"/>
            <a:chExt cx="6413603" cy="4707540"/>
          </a:xfrm>
        </p:grpSpPr>
        <p:grpSp>
          <p:nvGrpSpPr>
            <p:cNvPr id="17" name="Group 17"/>
            <p:cNvGrpSpPr/>
            <p:nvPr/>
          </p:nvGrpSpPr>
          <p:grpSpPr>
            <a:xfrm>
              <a:off x="1891600" y="0"/>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D</a:t>
                </a:r>
              </a:p>
            </p:txBody>
          </p:sp>
        </p:grpSp>
        <p:grpSp>
          <p:nvGrpSpPr>
            <p:cNvPr id="20" name="Group 20"/>
            <p:cNvGrpSpPr/>
            <p:nvPr/>
          </p:nvGrpSpPr>
          <p:grpSpPr>
            <a:xfrm>
              <a:off x="0"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3" name="Group 23"/>
            <p:cNvGrpSpPr/>
            <p:nvPr/>
          </p:nvGrpSpPr>
          <p:grpSpPr>
            <a:xfrm>
              <a:off x="844595" y="2582037"/>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6" name="Group 26"/>
            <p:cNvGrpSpPr/>
            <p:nvPr/>
          </p:nvGrpSpPr>
          <p:grpSpPr>
            <a:xfrm>
              <a:off x="2449409" y="1475871"/>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9" name="Group 29"/>
            <p:cNvGrpSpPr/>
            <p:nvPr/>
          </p:nvGrpSpPr>
          <p:grpSpPr>
            <a:xfrm>
              <a:off x="5555132" y="707314"/>
              <a:ext cx="858471" cy="858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2" name="Group 32"/>
            <p:cNvGrpSpPr/>
            <p:nvPr/>
          </p:nvGrpSpPr>
          <p:grpSpPr>
            <a:xfrm>
              <a:off x="3979540" y="3849068"/>
              <a:ext cx="858471" cy="8584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5" name="AutoShape 35"/>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3" name="TextBox 43"/>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4" name="TextBox 44"/>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6" name="TextBox 46"/>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7" name="TextBox 47"/>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9" name="TextBox 49"/>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50" name="TextBox 50"/>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1" name="TextBox 51"/>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97815" y="4461857"/>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4" name="Group 4"/>
          <p:cNvGrpSpPr/>
          <p:nvPr/>
        </p:nvGrpSpPr>
        <p:grpSpPr>
          <a:xfrm>
            <a:off x="5619372" y="4461857"/>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6" name="Freeform 6"/>
          <p:cNvSpPr/>
          <p:nvPr/>
        </p:nvSpPr>
        <p:spPr>
          <a:xfrm rot="-5400000" flipH="1" flipV="1">
            <a:off x="10776259" y="4461857"/>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rot="-5400000">
            <a:off x="3040928" y="4461857"/>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5520947" y="2266048"/>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sp>
        <p:nvSpPr>
          <p:cNvPr id="9" name="TextBox 9"/>
          <p:cNvSpPr txBox="1"/>
          <p:nvPr/>
        </p:nvSpPr>
        <p:spPr>
          <a:xfrm>
            <a:off x="3688488" y="5671532"/>
            <a:ext cx="1780280" cy="4476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Overview</a:t>
            </a:r>
          </a:p>
        </p:txBody>
      </p:sp>
      <p:sp>
        <p:nvSpPr>
          <p:cNvPr id="10" name="TextBox 10"/>
          <p:cNvSpPr txBox="1"/>
          <p:nvPr/>
        </p:nvSpPr>
        <p:spPr>
          <a:xfrm>
            <a:off x="3688488" y="526822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22.1</a:t>
            </a:r>
          </a:p>
        </p:txBody>
      </p:sp>
      <p:sp>
        <p:nvSpPr>
          <p:cNvPr id="11" name="TextBox 11"/>
          <p:cNvSpPr txBox="1"/>
          <p:nvPr/>
        </p:nvSpPr>
        <p:spPr>
          <a:xfrm>
            <a:off x="5772769" y="5249177"/>
            <a:ext cx="2271649"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Dijkstra’s and A* Algorithms</a:t>
            </a:r>
          </a:p>
        </p:txBody>
      </p:sp>
      <p:sp>
        <p:nvSpPr>
          <p:cNvPr id="12" name="TextBox 12"/>
          <p:cNvSpPr txBox="1"/>
          <p:nvPr/>
        </p:nvSpPr>
        <p:spPr>
          <a:xfrm>
            <a:off x="3040928" y="387269"/>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22.2</a:t>
            </a:r>
          </a:p>
        </p:txBody>
      </p:sp>
      <p:sp>
        <p:nvSpPr>
          <p:cNvPr id="13" name="TextBox 13"/>
          <p:cNvSpPr txBox="1"/>
          <p:nvPr/>
        </p:nvSpPr>
        <p:spPr>
          <a:xfrm>
            <a:off x="8350215" y="5298642"/>
            <a:ext cx="2274641"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Introduction to Machine Learning</a:t>
            </a:r>
          </a:p>
        </p:txBody>
      </p:sp>
      <p:sp>
        <p:nvSpPr>
          <p:cNvPr id="14" name="TextBox 14"/>
          <p:cNvSpPr txBox="1"/>
          <p:nvPr/>
        </p:nvSpPr>
        <p:spPr>
          <a:xfrm>
            <a:off x="8655015" y="484912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22.3</a:t>
            </a:r>
          </a:p>
        </p:txBody>
      </p:sp>
      <p:sp>
        <p:nvSpPr>
          <p:cNvPr id="15" name="TextBox 15"/>
          <p:cNvSpPr txBox="1"/>
          <p:nvPr/>
        </p:nvSpPr>
        <p:spPr>
          <a:xfrm>
            <a:off x="11086343" y="5677802"/>
            <a:ext cx="1958275" cy="1214257"/>
          </a:xfrm>
          <a:prstGeom prst="rect">
            <a:avLst/>
          </a:prstGeom>
        </p:spPr>
        <p:txBody>
          <a:bodyPr lIns="0" tIns="0" rIns="0" bIns="0" rtlCol="0" anchor="t">
            <a:spAutoFit/>
          </a:bodyPr>
          <a:lstStyle/>
          <a:p>
            <a:pPr marL="0" lvl="0" indent="0" algn="ctr">
              <a:lnSpc>
                <a:spcPts val="2384"/>
              </a:lnSpc>
              <a:spcBef>
                <a:spcPct val="0"/>
              </a:spcBef>
            </a:pPr>
            <a:r>
              <a:rPr lang="en-US" sz="1987" b="1">
                <a:solidFill>
                  <a:srgbClr val="000000"/>
                </a:solidFill>
                <a:latin typeface="Poppins Bold"/>
                <a:ea typeface="Poppins Bold"/>
                <a:cs typeface="Poppins Bold"/>
                <a:sym typeface="Poppins Bold"/>
              </a:rPr>
              <a:t>Understanding Artificial Neural Networks</a:t>
            </a:r>
          </a:p>
        </p:txBody>
      </p:sp>
      <p:sp>
        <p:nvSpPr>
          <p:cNvPr id="16" name="TextBox 16"/>
          <p:cNvSpPr txBox="1"/>
          <p:nvPr/>
        </p:nvSpPr>
        <p:spPr>
          <a:xfrm>
            <a:off x="11204884" y="5271482"/>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22.4</a:t>
            </a:r>
          </a:p>
        </p:txBody>
      </p:sp>
      <p:sp>
        <p:nvSpPr>
          <p:cNvPr id="17" name="Freeform 17"/>
          <p:cNvSpPr/>
          <p:nvPr/>
        </p:nvSpPr>
        <p:spPr>
          <a:xfrm>
            <a:off x="13010759" y="3849002"/>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8" name="TextBox 18"/>
          <p:cNvSpPr txBox="1"/>
          <p:nvPr/>
        </p:nvSpPr>
        <p:spPr>
          <a:xfrm>
            <a:off x="6077615" y="484912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4120"/>
                        </a:lnSpc>
                        <a:defRPr/>
                      </a:pPr>
                      <a:r>
                        <a:rPr lang="en-US" sz="2943">
                          <a:solidFill>
                            <a:srgbClr val="000000"/>
                          </a:solidFill>
                          <a:latin typeface="Alatsi"/>
                          <a:ea typeface="Alatsi"/>
                          <a:cs typeface="Alatsi"/>
                          <a:sym typeface="Alatsi"/>
                        </a:rPr>
                        <a:t>{A,B,C,D}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FF1495"/>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FF1495"/>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FF1495"/>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{E,F}</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FF1495"/>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grpSp>
        <p:nvGrpSpPr>
          <p:cNvPr id="14" name="Group 14"/>
          <p:cNvGrpSpPr/>
          <p:nvPr/>
        </p:nvGrpSpPr>
        <p:grpSpPr>
          <a:xfrm>
            <a:off x="13123016" y="828957"/>
            <a:ext cx="4810202" cy="3530655"/>
            <a:chOff x="0" y="0"/>
            <a:chExt cx="6413603" cy="4707540"/>
          </a:xfrm>
        </p:grpSpPr>
        <p:grpSp>
          <p:nvGrpSpPr>
            <p:cNvPr id="15" name="Group 15"/>
            <p:cNvGrpSpPr/>
            <p:nvPr/>
          </p:nvGrpSpPr>
          <p:grpSpPr>
            <a:xfrm>
              <a:off x="1891600" y="0"/>
              <a:ext cx="858471" cy="8584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8" name="Group 18"/>
            <p:cNvGrpSpPr/>
            <p:nvPr/>
          </p:nvGrpSpPr>
          <p:grpSpPr>
            <a:xfrm>
              <a:off x="0" y="1475871"/>
              <a:ext cx="858471" cy="8584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1" name="Group 21"/>
            <p:cNvGrpSpPr/>
            <p:nvPr/>
          </p:nvGrpSpPr>
          <p:grpSpPr>
            <a:xfrm>
              <a:off x="844595" y="2582037"/>
              <a:ext cx="858471" cy="85847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3" name="TextBox 2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4" name="Group 24"/>
            <p:cNvGrpSpPr/>
            <p:nvPr/>
          </p:nvGrpSpPr>
          <p:grpSpPr>
            <a:xfrm>
              <a:off x="2449409" y="1475871"/>
              <a:ext cx="858471" cy="85847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7" name="Group 27"/>
            <p:cNvGrpSpPr/>
            <p:nvPr/>
          </p:nvGrpSpPr>
          <p:grpSpPr>
            <a:xfrm>
              <a:off x="5555132" y="707314"/>
              <a:ext cx="858471" cy="85847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0" name="Group 30"/>
            <p:cNvGrpSpPr/>
            <p:nvPr/>
          </p:nvGrpSpPr>
          <p:grpSpPr>
            <a:xfrm>
              <a:off x="3979540" y="3849068"/>
              <a:ext cx="858471" cy="85847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2" name="TextBox 3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E</a:t>
                </a:r>
              </a:p>
            </p:txBody>
          </p:sp>
        </p:grpSp>
        <p:sp>
          <p:nvSpPr>
            <p:cNvPr id="33" name="AutoShape 33"/>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4" name="AutoShape 34"/>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TextBox 41"/>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2" name="TextBox 42"/>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3" name="TextBox 43"/>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5" name="TextBox 45"/>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6" name="TextBox 46"/>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8" name="TextBox 48"/>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49" name="TextBox 49"/>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{F}</a:t>
            </a:r>
          </a:p>
        </p:txBody>
      </p:sp>
      <p:grpSp>
        <p:nvGrpSpPr>
          <p:cNvPr id="50" name="Group 50"/>
          <p:cNvGrpSpPr/>
          <p:nvPr/>
        </p:nvGrpSpPr>
        <p:grpSpPr>
          <a:xfrm>
            <a:off x="15829298" y="215908"/>
            <a:ext cx="4620001" cy="497281"/>
            <a:chOff x="0" y="0"/>
            <a:chExt cx="6160002" cy="663041"/>
          </a:xfrm>
        </p:grpSpPr>
        <p:sp>
          <p:nvSpPr>
            <p:cNvPr id="51" name="Freeform 51"/>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2" name="TextBox 52"/>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
        <p:nvSpPr>
          <p:cNvPr id="53" name="TextBox 53"/>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FF1495"/>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{F}</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FF1495"/>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{F}</a:t>
            </a:r>
          </a:p>
        </p:txBody>
      </p:sp>
      <p:sp>
        <p:nvSpPr>
          <p:cNvPr id="15" name="TextBox 15"/>
          <p:cNvSpPr txBox="1"/>
          <p:nvPr/>
        </p:nvSpPr>
        <p:spPr>
          <a:xfrm>
            <a:off x="15279669" y="7593189"/>
            <a:ext cx="1061717" cy="903040"/>
          </a:xfrm>
          <a:prstGeom prst="rect">
            <a:avLst/>
          </a:prstGeom>
        </p:spPr>
        <p:txBody>
          <a:bodyPr lIns="0" tIns="0" rIns="0" bIns="0" rtlCol="0" anchor="t">
            <a:spAutoFit/>
          </a:bodyPr>
          <a:lstStyle/>
          <a:p>
            <a:pPr algn="ctr">
              <a:lnSpc>
                <a:spcPts val="2410"/>
              </a:lnSpc>
            </a:pPr>
            <a:r>
              <a:rPr lang="en-US" sz="1721">
                <a:solidFill>
                  <a:srgbClr val="000000"/>
                </a:solidFill>
                <a:latin typeface="Alatsi"/>
                <a:ea typeface="Alatsi"/>
                <a:cs typeface="Alatsi"/>
                <a:sym typeface="Alatsi"/>
              </a:rPr>
              <a:t>50 + 50 = 100</a:t>
            </a:r>
          </a:p>
          <a:p>
            <a:pPr algn="ctr">
              <a:lnSpc>
                <a:spcPts val="2410"/>
              </a:lnSpc>
              <a:spcBef>
                <a:spcPct val="0"/>
              </a:spcBef>
            </a:pPr>
            <a:r>
              <a:rPr lang="en-US" sz="1721">
                <a:solidFill>
                  <a:srgbClr val="000000"/>
                </a:solidFill>
                <a:latin typeface="Alatsi"/>
                <a:ea typeface="Alatsi"/>
                <a:cs typeface="Alatsi"/>
                <a:sym typeface="Alatsi"/>
              </a:rPr>
              <a:t>(NOT &gt; 65)</a:t>
            </a:r>
          </a:p>
        </p:txBody>
      </p:sp>
      <p:grpSp>
        <p:nvGrpSpPr>
          <p:cNvPr id="16" name="Group 16"/>
          <p:cNvGrpSpPr/>
          <p:nvPr/>
        </p:nvGrpSpPr>
        <p:grpSpPr>
          <a:xfrm>
            <a:off x="13123016" y="828957"/>
            <a:ext cx="4810202" cy="3530655"/>
            <a:chOff x="0" y="0"/>
            <a:chExt cx="6413603" cy="4707540"/>
          </a:xfrm>
        </p:grpSpPr>
        <p:grpSp>
          <p:nvGrpSpPr>
            <p:cNvPr id="17" name="Group 17"/>
            <p:cNvGrpSpPr/>
            <p:nvPr/>
          </p:nvGrpSpPr>
          <p:grpSpPr>
            <a:xfrm>
              <a:off x="1891600" y="0"/>
              <a:ext cx="858471" cy="8584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20" name="Group 20"/>
            <p:cNvGrpSpPr/>
            <p:nvPr/>
          </p:nvGrpSpPr>
          <p:grpSpPr>
            <a:xfrm>
              <a:off x="0" y="1475871"/>
              <a:ext cx="858471" cy="8584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3" name="Group 23"/>
            <p:cNvGrpSpPr/>
            <p:nvPr/>
          </p:nvGrpSpPr>
          <p:grpSpPr>
            <a:xfrm>
              <a:off x="844595" y="2582037"/>
              <a:ext cx="858471" cy="858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6" name="Group 26"/>
            <p:cNvGrpSpPr/>
            <p:nvPr/>
          </p:nvGrpSpPr>
          <p:grpSpPr>
            <a:xfrm>
              <a:off x="2449409" y="1475871"/>
              <a:ext cx="858471" cy="858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9" name="Group 29"/>
            <p:cNvGrpSpPr/>
            <p:nvPr/>
          </p:nvGrpSpPr>
          <p:grpSpPr>
            <a:xfrm>
              <a:off x="5555132" y="707314"/>
              <a:ext cx="858471" cy="858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2" name="Group 32"/>
            <p:cNvGrpSpPr/>
            <p:nvPr/>
          </p:nvGrpSpPr>
          <p:grpSpPr>
            <a:xfrm>
              <a:off x="3979540" y="3849068"/>
              <a:ext cx="858471" cy="8584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E</a:t>
                </a:r>
              </a:p>
            </p:txBody>
          </p:sp>
        </p:grpSp>
        <p:sp>
          <p:nvSpPr>
            <p:cNvPr id="35" name="AutoShape 35"/>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3" name="TextBox 43"/>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4" name="TextBox 44"/>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6" name="TextBox 46"/>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7" name="TextBox 47"/>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9" name="TextBox 49"/>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50" name="TextBox 50"/>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1" name="TextBox 51"/>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FF1495"/>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3420"/>
                        </a:lnSpc>
                        <a:defRPr/>
                      </a:pPr>
                      <a:r>
                        <a:rPr lang="en-US" sz="2443">
                          <a:solidFill>
                            <a:srgbClr val="000000"/>
                          </a:solidFill>
                          <a:latin typeface="Alatsi"/>
                          <a:ea typeface="Alatsi"/>
                          <a:cs typeface="Alatsi"/>
                          <a:sym typeface="Alatsi"/>
                        </a:rPr>
                        <a:t>{A,B,C,D,E}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FF1495"/>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FF1495"/>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{F}</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AFAFA"/>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FF1495"/>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FF1495"/>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648626" y="5814192"/>
          <a:ext cx="16990749" cy="4247144"/>
        </p:xfrm>
        <a:graphic>
          <a:graphicData uri="http://schemas.openxmlformats.org/drawingml/2006/table">
            <a:tbl>
              <a:tblPr/>
              <a:tblGrid>
                <a:gridCol w="1843245">
                  <a:extLst>
                    <a:ext uri="{9D8B030D-6E8A-4147-A177-3AD203B41FA5}">
                      <a16:colId xmlns:a16="http://schemas.microsoft.com/office/drawing/2014/main" val="20000"/>
                    </a:ext>
                  </a:extLst>
                </a:gridCol>
                <a:gridCol w="1930387">
                  <a:extLst>
                    <a:ext uri="{9D8B030D-6E8A-4147-A177-3AD203B41FA5}">
                      <a16:colId xmlns:a16="http://schemas.microsoft.com/office/drawing/2014/main" val="20001"/>
                    </a:ext>
                  </a:extLst>
                </a:gridCol>
                <a:gridCol w="2202853">
                  <a:extLst>
                    <a:ext uri="{9D8B030D-6E8A-4147-A177-3AD203B41FA5}">
                      <a16:colId xmlns:a16="http://schemas.microsoft.com/office/drawing/2014/main" val="20002"/>
                    </a:ext>
                  </a:extLst>
                </a:gridCol>
                <a:gridCol w="2202853">
                  <a:extLst>
                    <a:ext uri="{9D8B030D-6E8A-4147-A177-3AD203B41FA5}">
                      <a16:colId xmlns:a16="http://schemas.microsoft.com/office/drawing/2014/main" val="20003"/>
                    </a:ext>
                  </a:extLst>
                </a:gridCol>
                <a:gridCol w="2202853">
                  <a:extLst>
                    <a:ext uri="{9D8B030D-6E8A-4147-A177-3AD203B41FA5}">
                      <a16:colId xmlns:a16="http://schemas.microsoft.com/office/drawing/2014/main" val="20004"/>
                    </a:ext>
                  </a:extLst>
                </a:gridCol>
                <a:gridCol w="2202853">
                  <a:extLst>
                    <a:ext uri="{9D8B030D-6E8A-4147-A177-3AD203B41FA5}">
                      <a16:colId xmlns:a16="http://schemas.microsoft.com/office/drawing/2014/main" val="20005"/>
                    </a:ext>
                  </a:extLst>
                </a:gridCol>
                <a:gridCol w="2202853">
                  <a:extLst>
                    <a:ext uri="{9D8B030D-6E8A-4147-A177-3AD203B41FA5}">
                      <a16:colId xmlns:a16="http://schemas.microsoft.com/office/drawing/2014/main" val="20006"/>
                    </a:ext>
                  </a:extLst>
                </a:gridCol>
                <a:gridCol w="2202853">
                  <a:extLst>
                    <a:ext uri="{9D8B030D-6E8A-4147-A177-3AD203B41FA5}">
                      <a16:colId xmlns:a16="http://schemas.microsoft.com/office/drawing/2014/main" val="20007"/>
                    </a:ext>
                  </a:extLst>
                </a:gridCol>
              </a:tblGrid>
              <a:tr h="964877">
                <a:tc>
                  <a:txBody>
                    <a:bodyPr/>
                    <a:lstStyle/>
                    <a:p>
                      <a:pPr algn="ctr">
                        <a:lnSpc>
                          <a:spcPts val="1740"/>
                        </a:lnSpc>
                        <a:defRPr/>
                      </a:pPr>
                      <a:r>
                        <a:rPr lang="en-US" sz="1243">
                          <a:solidFill>
                            <a:srgbClr val="000000"/>
                          </a:solidFill>
                          <a:latin typeface="Alatsi"/>
                          <a:ea typeface="Alatsi"/>
                          <a:cs typeface="Alatsi"/>
                          <a:sym typeface="Alatsi"/>
                        </a:rPr>
                        <a:t>Content of the ShortestPath set </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40"/>
                        </a:lnSpc>
                        <a:defRPr/>
                      </a:pPr>
                      <a:r>
                        <a:rPr lang="en-US" sz="1243">
                          <a:solidFill>
                            <a:srgbClr val="000000"/>
                          </a:solidFill>
                          <a:latin typeface="Alatsi"/>
                          <a:ea typeface="Alatsi"/>
                          <a:cs typeface="Alatsi"/>
                          <a:sym typeface="Alatsi"/>
                        </a:rPr>
                        <a:t>Label</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2204"/>
                        </a:lnSpc>
                        <a:defRPr/>
                      </a:pPr>
                      <a:r>
                        <a:rPr lang="en-US" sz="1575">
                          <a:solidFill>
                            <a:srgbClr val="000000"/>
                          </a:solidFill>
                          <a:latin typeface="Alatsi"/>
                          <a:ea typeface="Alatsi"/>
                          <a:cs typeface="Alatsi"/>
                          <a:sym typeface="Alatsi"/>
                        </a:rPr>
                        <a:t>Content of the record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8389">
                <a:tc rowSpan="3">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NodeName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437"/>
                        </a:lnSpc>
                        <a:defRPr/>
                      </a:pPr>
                      <a:r>
                        <a:rPr lang="en-US" sz="1740">
                          <a:solidFill>
                            <a:srgbClr val="000000"/>
                          </a:solidFill>
                          <a:latin typeface="Alatsi"/>
                          <a:ea typeface="Alatsi"/>
                          <a:cs typeface="Alatsi"/>
                          <a:sym typeface="Alatsi"/>
                        </a:rPr>
                        <a:t>A</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37"/>
                        </a:lnSpc>
                        <a:defRPr/>
                      </a:pPr>
                      <a:r>
                        <a:rPr lang="en-US" sz="1740">
                          <a:solidFill>
                            <a:srgbClr val="000000"/>
                          </a:solidFill>
                          <a:latin typeface="Alatsi"/>
                          <a:ea typeface="Alatsi"/>
                          <a:cs typeface="Alatsi"/>
                          <a:sym typeface="Alatsi"/>
                        </a:rPr>
                        <a:t>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206939">
                <a:tc vMerge="1">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Distance from the node to the source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3464"/>
                        </a:lnSpc>
                        <a:defRPr/>
                      </a:pPr>
                      <a:r>
                        <a:rPr lang="en-US" sz="2474">
                          <a:solidFill>
                            <a:srgbClr val="000000"/>
                          </a:solidFill>
                          <a:latin typeface="Alatsi"/>
                          <a:ea typeface="Alatsi"/>
                          <a:cs typeface="Alatsi"/>
                          <a:sym typeface="Alatsi"/>
                        </a:rPr>
                        <a:t>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10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72"/>
                        </a:lnSpc>
                        <a:defRPr/>
                      </a:pPr>
                      <a:r>
                        <a:rPr lang="en-US" sz="2480">
                          <a:solidFill>
                            <a:srgbClr val="000000"/>
                          </a:solidFill>
                          <a:latin typeface="Alatsi"/>
                          <a:ea typeface="Alatsi"/>
                          <a:cs typeface="Alatsi"/>
                          <a:sym typeface="Alatsi"/>
                        </a:rPr>
                        <a:t>25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30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50</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99"/>
                        </a:lnSpc>
                        <a:defRPr/>
                      </a:pPr>
                      <a:r>
                        <a:rPr lang="en-US" sz="2499">
                          <a:solidFill>
                            <a:srgbClr val="000000"/>
                          </a:solidFill>
                          <a:latin typeface="Alatsi"/>
                          <a:ea typeface="Alatsi"/>
                          <a:cs typeface="Alatsi"/>
                          <a:sym typeface="Alatsi"/>
                        </a:rPr>
                        <a:t>65</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206939">
                <a:tc vMerge="1">
                  <a:txBody>
                    <a:bodyPr/>
                    <a:lstStyle/>
                    <a:p>
                      <a:pPr algn="ctr">
                        <a:lnSpc>
                          <a:spcPts val="3000"/>
                        </a:lnSpc>
                        <a:defRPr/>
                      </a:pPr>
                      <a:r>
                        <a:rPr lang="en-US" sz="2143">
                          <a:solidFill>
                            <a:srgbClr val="000000"/>
                          </a:solidFill>
                          <a:latin typeface="Alatsi"/>
                          <a:ea typeface="Alatsi"/>
                          <a:cs typeface="Alatsi"/>
                          <a:sym typeface="Alatsi"/>
                        </a:rPr>
                        <a:t>{A,B,C,D,E,F}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020"/>
                        </a:lnSpc>
                        <a:defRPr/>
                      </a:pPr>
                      <a:r>
                        <a:rPr lang="en-US" sz="1443">
                          <a:solidFill>
                            <a:srgbClr val="000000"/>
                          </a:solidFill>
                          <a:latin typeface="Alatsi"/>
                          <a:ea typeface="Alatsi"/>
                          <a:cs typeface="Alatsi"/>
                          <a:sym typeface="Alatsi"/>
                        </a:rPr>
                        <a:t>Sequence of nodes in the route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204"/>
                        </a:lnSpc>
                        <a:defRPr/>
                      </a:pP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C</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D</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464"/>
                        </a:lnSpc>
                        <a:defRPr/>
                      </a:pPr>
                      <a:r>
                        <a:rPr lang="en-US" sz="2474">
                          <a:solidFill>
                            <a:srgbClr val="000000"/>
                          </a:solidFill>
                          <a:latin typeface="Alatsi"/>
                          <a:ea typeface="Alatsi"/>
                          <a:cs typeface="Alatsi"/>
                          <a:sym typeface="Alatsi"/>
                        </a:rPr>
                        <a:t>A -&gt; B -&gt; E</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04"/>
                        </a:lnSpc>
                        <a:defRPr/>
                      </a:pPr>
                      <a:r>
                        <a:rPr lang="en-US" sz="2074">
                          <a:solidFill>
                            <a:srgbClr val="000000"/>
                          </a:solidFill>
                          <a:latin typeface="Alatsi"/>
                          <a:ea typeface="Alatsi"/>
                          <a:cs typeface="Alatsi"/>
                          <a:sym typeface="Alatsi"/>
                        </a:rPr>
                        <a:t>A -&gt; B -&gt; C -&gt; F</a:t>
                      </a:r>
                      <a:endParaRPr lang="en-US" sz="1100"/>
                    </a:p>
                  </a:txBody>
                  <a:tcPr marL="157916" marR="157916" marT="157916" marB="15791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246002" y="1167113"/>
            <a:ext cx="10153129" cy="547507"/>
          </a:xfrm>
          <a:prstGeom prst="rect">
            <a:avLst/>
          </a:prstGeom>
        </p:spPr>
        <p:txBody>
          <a:bodyPr lIns="0" tIns="0" rIns="0" bIns="0" rtlCol="0" anchor="t">
            <a:spAutoFit/>
          </a:bodyPr>
          <a:lstStyle/>
          <a:p>
            <a:pPr algn="l">
              <a:lnSpc>
                <a:spcPts val="4472"/>
              </a:lnSpc>
              <a:spcBef>
                <a:spcPct val="0"/>
              </a:spcBef>
            </a:pPr>
            <a:r>
              <a:rPr lang="en-US" sz="3194">
                <a:solidFill>
                  <a:srgbClr val="000000"/>
                </a:solidFill>
                <a:latin typeface="Alatsi"/>
                <a:ea typeface="Alatsi"/>
                <a:cs typeface="Alatsi"/>
                <a:sym typeface="Alatsi"/>
              </a:rPr>
              <a:t>While ShortestPath set does not contain all the nodes DO</a:t>
            </a:r>
          </a:p>
        </p:txBody>
      </p:sp>
      <p:sp>
        <p:nvSpPr>
          <p:cNvPr id="8" name="TextBox 8"/>
          <p:cNvSpPr txBox="1"/>
          <p:nvPr/>
        </p:nvSpPr>
        <p:spPr>
          <a:xfrm>
            <a:off x="1275763" y="1716930"/>
            <a:ext cx="11751142" cy="825227"/>
          </a:xfrm>
          <a:prstGeom prst="rect">
            <a:avLst/>
          </a:prstGeom>
        </p:spPr>
        <p:txBody>
          <a:bodyPr lIns="0" tIns="0" rIns="0" bIns="0" rtlCol="0" anchor="t">
            <a:spAutoFit/>
          </a:bodyPr>
          <a:lstStyle/>
          <a:p>
            <a:pPr algn="l">
              <a:lnSpc>
                <a:spcPts val="3340"/>
              </a:lnSpc>
              <a:spcBef>
                <a:spcPct val="0"/>
              </a:spcBef>
            </a:pPr>
            <a:r>
              <a:rPr lang="en-US" sz="2385">
                <a:solidFill>
                  <a:srgbClr val="000000"/>
                </a:solidFill>
                <a:latin typeface="Alatsi"/>
                <a:ea typeface="Alatsi"/>
                <a:cs typeface="Alatsi"/>
                <a:sym typeface="Alatsi"/>
              </a:rPr>
              <a:t>Pick the node (N) from the remaining nodes set that has the lowest value. Add it into ShortestPath set. </a:t>
            </a:r>
          </a:p>
        </p:txBody>
      </p:sp>
      <p:sp>
        <p:nvSpPr>
          <p:cNvPr id="9" name="TextBox 9"/>
          <p:cNvSpPr txBox="1"/>
          <p:nvPr/>
        </p:nvSpPr>
        <p:spPr>
          <a:xfrm>
            <a:off x="1275763" y="2572259"/>
            <a:ext cx="11728459" cy="40576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Alatsi"/>
                <a:ea typeface="Alatsi"/>
                <a:cs typeface="Alatsi"/>
                <a:sym typeface="Alatsi"/>
              </a:rPr>
              <a:t>For each node in the RemainingNodes set that is adjacent to N</a:t>
            </a:r>
          </a:p>
        </p:txBody>
      </p:sp>
      <p:sp>
        <p:nvSpPr>
          <p:cNvPr id="10" name="TextBox 10"/>
          <p:cNvSpPr txBox="1"/>
          <p:nvPr/>
        </p:nvSpPr>
        <p:spPr>
          <a:xfrm>
            <a:off x="2133672" y="3008127"/>
            <a:ext cx="10893233" cy="2501265"/>
          </a:xfrm>
          <a:prstGeom prst="rect">
            <a:avLst/>
          </a:prstGeom>
        </p:spPr>
        <p:txBody>
          <a:bodyPr lIns="0" tIns="0" rIns="0" bIns="0" rtlCol="0" anchor="t">
            <a:spAutoFit/>
          </a:bodyPr>
          <a:lstStyle/>
          <a:p>
            <a:pPr algn="l">
              <a:lnSpc>
                <a:spcPts val="3359"/>
              </a:lnSpc>
            </a:pPr>
            <a:r>
              <a:rPr lang="en-US" sz="2399">
                <a:solidFill>
                  <a:srgbClr val="000000"/>
                </a:solidFill>
                <a:latin typeface="Alatsi"/>
                <a:ea typeface="Alatsi"/>
                <a:cs typeface="Alatsi"/>
                <a:sym typeface="Alatsi"/>
              </a:rPr>
              <a:t>a. Calculate a new distance value by adding the value given by the label for the edge connecting the two nodes to the already stored distance for N.</a:t>
            </a:r>
          </a:p>
          <a:p>
            <a:pPr algn="l">
              <a:lnSpc>
                <a:spcPts val="3359"/>
              </a:lnSpc>
            </a:pPr>
            <a:r>
              <a:rPr lang="en-US" sz="2399">
                <a:solidFill>
                  <a:srgbClr val="000000"/>
                </a:solidFill>
                <a:latin typeface="Alatsi"/>
                <a:ea typeface="Alatsi"/>
                <a:cs typeface="Alatsi"/>
                <a:sym typeface="Alatsi"/>
              </a:rPr>
              <a:t>b. If this value is less than the value currently stored replace this stored value by the new one that has been calculated. </a:t>
            </a:r>
          </a:p>
          <a:p>
            <a:pPr algn="l">
              <a:lnSpc>
                <a:spcPts val="3359"/>
              </a:lnSpc>
              <a:spcBef>
                <a:spcPct val="0"/>
              </a:spcBef>
            </a:pPr>
            <a:r>
              <a:rPr lang="en-US" sz="2399">
                <a:solidFill>
                  <a:srgbClr val="000000"/>
                </a:solidFill>
                <a:latin typeface="Alatsi"/>
                <a:ea typeface="Alatsi"/>
                <a:cs typeface="Alatsi"/>
                <a:sym typeface="Alatsi"/>
              </a:rPr>
              <a:t>c. If a new value has been stored enter the sequence of nodes used to obtain this value. </a:t>
            </a:r>
          </a:p>
        </p:txBody>
      </p:sp>
      <p:grpSp>
        <p:nvGrpSpPr>
          <p:cNvPr id="11" name="Group 11"/>
          <p:cNvGrpSpPr/>
          <p:nvPr/>
        </p:nvGrpSpPr>
        <p:grpSpPr>
          <a:xfrm>
            <a:off x="12944686" y="243972"/>
            <a:ext cx="5105447" cy="5265420"/>
            <a:chOff x="0" y="0"/>
            <a:chExt cx="1344645" cy="1386777"/>
          </a:xfrm>
        </p:grpSpPr>
        <p:sp>
          <p:nvSpPr>
            <p:cNvPr id="12" name="Freeform 12"/>
            <p:cNvSpPr/>
            <p:nvPr/>
          </p:nvSpPr>
          <p:spPr>
            <a:xfrm>
              <a:off x="0" y="0"/>
              <a:ext cx="1344645" cy="1386777"/>
            </a:xfrm>
            <a:custGeom>
              <a:avLst/>
              <a:gdLst/>
              <a:ahLst/>
              <a:cxnLst/>
              <a:rect l="l" t="t" r="r" b="b"/>
              <a:pathLst>
                <a:path w="1344645" h="1386777">
                  <a:moveTo>
                    <a:pt x="77337" y="0"/>
                  </a:moveTo>
                  <a:lnTo>
                    <a:pt x="1267308" y="0"/>
                  </a:lnTo>
                  <a:cubicBezTo>
                    <a:pt x="1310020" y="0"/>
                    <a:pt x="1344645" y="34625"/>
                    <a:pt x="1344645" y="77337"/>
                  </a:cubicBezTo>
                  <a:lnTo>
                    <a:pt x="1344645" y="1309441"/>
                  </a:lnTo>
                  <a:cubicBezTo>
                    <a:pt x="1344645" y="1352153"/>
                    <a:pt x="1310020" y="1386777"/>
                    <a:pt x="1267308" y="1386777"/>
                  </a:cubicBezTo>
                  <a:lnTo>
                    <a:pt x="77337" y="1386777"/>
                  </a:lnTo>
                  <a:cubicBezTo>
                    <a:pt x="34625" y="1386777"/>
                    <a:pt x="0" y="1352153"/>
                    <a:pt x="0" y="1309441"/>
                  </a:cubicBezTo>
                  <a:lnTo>
                    <a:pt x="0" y="77337"/>
                  </a:lnTo>
                  <a:cubicBezTo>
                    <a:pt x="0" y="34625"/>
                    <a:pt x="34625" y="0"/>
                    <a:pt x="77337" y="0"/>
                  </a:cubicBezTo>
                  <a:close/>
                </a:path>
              </a:pathLst>
            </a:custGeom>
            <a:solidFill>
              <a:srgbClr val="D8E3F1"/>
            </a:solidFill>
          </p:spPr>
          <p:txBody>
            <a:bodyPr/>
            <a:lstStyle/>
            <a:p>
              <a:endParaRPr lang="en-PH"/>
            </a:p>
          </p:txBody>
        </p:sp>
        <p:sp>
          <p:nvSpPr>
            <p:cNvPr id="13" name="TextBox 13"/>
            <p:cNvSpPr txBox="1"/>
            <p:nvPr/>
          </p:nvSpPr>
          <p:spPr>
            <a:xfrm>
              <a:off x="0" y="-76200"/>
              <a:ext cx="1344645" cy="1462977"/>
            </a:xfrm>
            <a:prstGeom prst="rect">
              <a:avLst/>
            </a:prstGeom>
          </p:spPr>
          <p:txBody>
            <a:bodyPr lIns="50800" tIns="50800" rIns="50800" bIns="50800" rtlCol="0" anchor="ctr"/>
            <a:lstStyle/>
            <a:p>
              <a:pPr algn="ctr">
                <a:lnSpc>
                  <a:spcPts val="2700"/>
                </a:lnSpc>
              </a:pPr>
              <a:endParaRPr/>
            </a:p>
          </p:txBody>
        </p:sp>
      </p:grpSp>
      <p:sp>
        <p:nvSpPr>
          <p:cNvPr id="14" name="TextBox 14"/>
          <p:cNvSpPr txBox="1"/>
          <p:nvPr/>
        </p:nvSpPr>
        <p:spPr>
          <a:xfrm>
            <a:off x="12855521" y="4595993"/>
            <a:ext cx="5283778" cy="547507"/>
          </a:xfrm>
          <a:prstGeom prst="rect">
            <a:avLst/>
          </a:prstGeom>
        </p:spPr>
        <p:txBody>
          <a:bodyPr lIns="0" tIns="0" rIns="0" bIns="0" rtlCol="0" anchor="t">
            <a:spAutoFit/>
          </a:bodyPr>
          <a:lstStyle/>
          <a:p>
            <a:pPr algn="ctr">
              <a:lnSpc>
                <a:spcPts val="4472"/>
              </a:lnSpc>
              <a:spcBef>
                <a:spcPct val="0"/>
              </a:spcBef>
            </a:pPr>
            <a:r>
              <a:rPr lang="en-US" sz="3194">
                <a:solidFill>
                  <a:srgbClr val="000000"/>
                </a:solidFill>
                <a:latin typeface="Alatsi"/>
                <a:ea typeface="Alatsi"/>
                <a:cs typeface="Alatsi"/>
                <a:sym typeface="Alatsi"/>
              </a:rPr>
              <a:t>Remaining Set  = {}</a:t>
            </a:r>
          </a:p>
        </p:txBody>
      </p:sp>
      <p:grpSp>
        <p:nvGrpSpPr>
          <p:cNvPr id="15" name="Group 15"/>
          <p:cNvGrpSpPr/>
          <p:nvPr/>
        </p:nvGrpSpPr>
        <p:grpSpPr>
          <a:xfrm>
            <a:off x="13123016" y="828957"/>
            <a:ext cx="4810202" cy="3530655"/>
            <a:chOff x="0" y="0"/>
            <a:chExt cx="6413603" cy="4707540"/>
          </a:xfrm>
        </p:grpSpPr>
        <p:grpSp>
          <p:nvGrpSpPr>
            <p:cNvPr id="16" name="Group 16"/>
            <p:cNvGrpSpPr/>
            <p:nvPr/>
          </p:nvGrpSpPr>
          <p:grpSpPr>
            <a:xfrm>
              <a:off x="1891600" y="0"/>
              <a:ext cx="858471" cy="8584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D</a:t>
                </a:r>
              </a:p>
            </p:txBody>
          </p:sp>
        </p:grpSp>
        <p:grpSp>
          <p:nvGrpSpPr>
            <p:cNvPr id="19" name="Group 19"/>
            <p:cNvGrpSpPr/>
            <p:nvPr/>
          </p:nvGrpSpPr>
          <p:grpSpPr>
            <a:xfrm>
              <a:off x="0" y="1475871"/>
              <a:ext cx="858471" cy="8584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A</a:t>
                </a:r>
              </a:p>
            </p:txBody>
          </p:sp>
        </p:grpSp>
        <p:grpSp>
          <p:nvGrpSpPr>
            <p:cNvPr id="22" name="Group 22"/>
            <p:cNvGrpSpPr/>
            <p:nvPr/>
          </p:nvGrpSpPr>
          <p:grpSpPr>
            <a:xfrm>
              <a:off x="844595" y="2582037"/>
              <a:ext cx="858471" cy="8584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DB6C"/>
              </a:solidFill>
            </p:spPr>
            <p:txBody>
              <a:bodyPr/>
              <a:lstStyle/>
              <a:p>
                <a:endParaRPr lang="en-PH"/>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B</a:t>
                </a:r>
              </a:p>
            </p:txBody>
          </p:sp>
        </p:grpSp>
        <p:grpSp>
          <p:nvGrpSpPr>
            <p:cNvPr id="25" name="Group 25"/>
            <p:cNvGrpSpPr/>
            <p:nvPr/>
          </p:nvGrpSpPr>
          <p:grpSpPr>
            <a:xfrm>
              <a:off x="2449409" y="1475871"/>
              <a:ext cx="858471" cy="8584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C</a:t>
                </a:r>
              </a:p>
            </p:txBody>
          </p:sp>
        </p:grpSp>
        <p:grpSp>
          <p:nvGrpSpPr>
            <p:cNvPr id="28" name="Group 28"/>
            <p:cNvGrpSpPr/>
            <p:nvPr/>
          </p:nvGrpSpPr>
          <p:grpSpPr>
            <a:xfrm>
              <a:off x="5555132" y="707314"/>
              <a:ext cx="858471" cy="8584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FFFFFF"/>
                    </a:solidFill>
                    <a:latin typeface="Poppins Bold"/>
                    <a:ea typeface="Poppins Bold"/>
                    <a:cs typeface="Poppins Bold"/>
                    <a:sym typeface="Poppins Bold"/>
                  </a:rPr>
                  <a:t>F</a:t>
                </a:r>
              </a:p>
            </p:txBody>
          </p:sp>
        </p:grpSp>
        <p:grpSp>
          <p:nvGrpSpPr>
            <p:cNvPr id="31" name="Group 31"/>
            <p:cNvGrpSpPr/>
            <p:nvPr/>
          </p:nvGrpSpPr>
          <p:grpSpPr>
            <a:xfrm>
              <a:off x="3979540" y="3849068"/>
              <a:ext cx="858471" cy="8584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2699"/>
                  </a:lnSpc>
                </a:pPr>
                <a:r>
                  <a:rPr lang="en-US" sz="1799" b="1">
                    <a:solidFill>
                      <a:srgbClr val="000000"/>
                    </a:solidFill>
                    <a:latin typeface="Poppins Bold"/>
                    <a:ea typeface="Poppins Bold"/>
                    <a:cs typeface="Poppins Bold"/>
                    <a:sym typeface="Poppins Bold"/>
                  </a:rPr>
                  <a:t>E</a:t>
                </a:r>
              </a:p>
            </p:txBody>
          </p:sp>
        </p:grpSp>
        <p:sp>
          <p:nvSpPr>
            <p:cNvPr id="34" name="AutoShape 34"/>
            <p:cNvSpPr/>
            <p:nvPr/>
          </p:nvSpPr>
          <p:spPr>
            <a:xfrm flipH="1">
              <a:off x="693508" y="558315"/>
              <a:ext cx="1189259" cy="917557"/>
            </a:xfrm>
            <a:prstGeom prst="line">
              <a:avLst/>
            </a:prstGeom>
            <a:ln w="2403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50239" y="2260309"/>
              <a:ext cx="94356" cy="321729"/>
            </a:xfrm>
            <a:prstGeom prst="line">
              <a:avLst/>
            </a:prstGeom>
            <a:ln w="24030" cap="flat">
              <a:solidFill>
                <a:srgbClr val="000000"/>
              </a:solidFill>
              <a:prstDash val="solid"/>
              <a:headEnd type="none" w="sm" len="sm"/>
              <a:tailEnd type="none" w="sm" len="sm"/>
            </a:ln>
          </p:spPr>
          <p:txBody>
            <a:bodyPr/>
            <a:lstStyle/>
            <a:p>
              <a:endParaRPr lang="en-PH"/>
            </a:p>
          </p:txBody>
        </p:sp>
        <p:sp>
          <p:nvSpPr>
            <p:cNvPr id="36" name="AutoShape 36"/>
            <p:cNvSpPr/>
            <p:nvPr/>
          </p:nvSpPr>
          <p:spPr>
            <a:xfrm flipH="1">
              <a:off x="858471" y="1890646"/>
              <a:ext cx="1526152" cy="0"/>
            </a:xfrm>
            <a:prstGeom prst="line">
              <a:avLst/>
            </a:prstGeom>
            <a:ln w="24030" cap="flat">
              <a:solidFill>
                <a:srgbClr val="000000"/>
              </a:solidFill>
              <a:prstDash val="solid"/>
              <a:headEnd type="none" w="sm" len="sm"/>
              <a:tailEnd type="none" w="sm" len="sm"/>
            </a:ln>
          </p:spPr>
          <p:txBody>
            <a:bodyPr/>
            <a:lstStyle/>
            <a:p>
              <a:endParaRPr lang="en-PH"/>
            </a:p>
          </p:txBody>
        </p:sp>
        <p:sp>
          <p:nvSpPr>
            <p:cNvPr id="37" name="AutoShape 37"/>
            <p:cNvSpPr/>
            <p:nvPr/>
          </p:nvSpPr>
          <p:spPr>
            <a:xfrm flipH="1" flipV="1">
              <a:off x="1704818" y="3419094"/>
              <a:ext cx="2230959" cy="577083"/>
            </a:xfrm>
            <a:prstGeom prst="line">
              <a:avLst/>
            </a:prstGeom>
            <a:ln w="2403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a:off x="4634096" y="1587919"/>
              <a:ext cx="1088461" cy="2195911"/>
            </a:xfrm>
            <a:prstGeom prst="line">
              <a:avLst/>
            </a:prstGeom>
            <a:ln w="24030" cap="flat">
              <a:solidFill>
                <a:srgbClr val="000000"/>
              </a:solidFill>
              <a:prstDash val="solid"/>
              <a:headEnd type="none" w="sm" len="sm"/>
              <a:tailEnd type="none" w="sm" len="sm"/>
            </a:ln>
          </p:spPr>
          <p:txBody>
            <a:bodyPr/>
            <a:lstStyle/>
            <a:p>
              <a:endParaRPr lang="en-PH"/>
            </a:p>
          </p:txBody>
        </p:sp>
        <p:sp>
          <p:nvSpPr>
            <p:cNvPr id="39" name="AutoShape 39"/>
            <p:cNvSpPr/>
            <p:nvPr/>
          </p:nvSpPr>
          <p:spPr>
            <a:xfrm flipH="1" flipV="1">
              <a:off x="2820298" y="443364"/>
              <a:ext cx="2637417" cy="575141"/>
            </a:xfrm>
            <a:prstGeom prst="line">
              <a:avLst/>
            </a:prstGeom>
            <a:ln w="2403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H="1">
              <a:off x="3331235" y="1265285"/>
              <a:ext cx="2155082" cy="577453"/>
            </a:xfrm>
            <a:prstGeom prst="line">
              <a:avLst/>
            </a:prstGeom>
            <a:ln w="2403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1787874" y="2225725"/>
              <a:ext cx="652655" cy="507891"/>
            </a:xfrm>
            <a:prstGeom prst="line">
              <a:avLst/>
            </a:prstGeom>
            <a:ln w="24030" cap="flat">
              <a:solidFill>
                <a:srgbClr val="000000"/>
              </a:solidFill>
              <a:prstDash val="solid"/>
              <a:headEnd type="none" w="sm" len="sm"/>
              <a:tailEnd type="none" w="sm" len="sm"/>
            </a:ln>
          </p:spPr>
          <p:txBody>
            <a:bodyPr/>
            <a:lstStyle/>
            <a:p>
              <a:endParaRPr lang="en-PH"/>
            </a:p>
          </p:txBody>
        </p:sp>
        <p:sp>
          <p:nvSpPr>
            <p:cNvPr id="42" name="TextBox 42"/>
            <p:cNvSpPr txBox="1"/>
            <p:nvPr/>
          </p:nvSpPr>
          <p:spPr>
            <a:xfrm>
              <a:off x="873457" y="2185738"/>
              <a:ext cx="275032"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10</a:t>
              </a:r>
            </a:p>
          </p:txBody>
        </p:sp>
        <p:sp>
          <p:nvSpPr>
            <p:cNvPr id="43" name="TextBox 43"/>
            <p:cNvSpPr txBox="1"/>
            <p:nvPr/>
          </p:nvSpPr>
          <p:spPr>
            <a:xfrm>
              <a:off x="1404491" y="1446438"/>
              <a:ext cx="346467"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4" name="TextBox 44"/>
            <p:cNvSpPr txBox="1"/>
            <p:nvPr/>
          </p:nvSpPr>
          <p:spPr>
            <a:xfrm rot="-2428734">
              <a:off x="899026" y="514826"/>
              <a:ext cx="47677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30</a:t>
              </a:r>
            </a:p>
          </p:txBody>
        </p:sp>
        <p:sp>
          <p:nvSpPr>
            <p:cNvPr id="45" name="TextBox 45"/>
            <p:cNvSpPr txBox="1"/>
            <p:nvPr/>
          </p:nvSpPr>
          <p:spPr>
            <a:xfrm rot="808393">
              <a:off x="3941660" y="269712"/>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sp>
          <p:nvSpPr>
            <p:cNvPr id="46" name="TextBox 46"/>
            <p:cNvSpPr txBox="1"/>
            <p:nvPr/>
          </p:nvSpPr>
          <p:spPr>
            <a:xfrm rot="1015414">
              <a:off x="2599802" y="3252179"/>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7" name="TextBox 47"/>
            <p:cNvSpPr txBox="1"/>
            <p:nvPr/>
          </p:nvSpPr>
          <p:spPr>
            <a:xfrm rot="-904506">
              <a:off x="3935380" y="1124835"/>
              <a:ext cx="566004"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40</a:t>
              </a:r>
            </a:p>
          </p:txBody>
        </p:sp>
        <p:sp>
          <p:nvSpPr>
            <p:cNvPr id="48" name="TextBox 48"/>
            <p:cNvSpPr txBox="1"/>
            <p:nvPr/>
          </p:nvSpPr>
          <p:spPr>
            <a:xfrm>
              <a:off x="2246402" y="2369600"/>
              <a:ext cx="264558"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15</a:t>
              </a:r>
            </a:p>
          </p:txBody>
        </p:sp>
        <p:sp>
          <p:nvSpPr>
            <p:cNvPr id="49" name="TextBox 49"/>
            <p:cNvSpPr txBox="1"/>
            <p:nvPr/>
          </p:nvSpPr>
          <p:spPr>
            <a:xfrm rot="-104300">
              <a:off x="5147864" y="2803421"/>
              <a:ext cx="401350" cy="396299"/>
            </a:xfrm>
            <a:prstGeom prst="rect">
              <a:avLst/>
            </a:prstGeom>
          </p:spPr>
          <p:txBody>
            <a:bodyPr lIns="0" tIns="0" rIns="0" bIns="0" rtlCol="0" anchor="t">
              <a:spAutoFit/>
            </a:bodyPr>
            <a:lstStyle/>
            <a:p>
              <a:pPr algn="ctr">
                <a:lnSpc>
                  <a:spcPts val="2546"/>
                </a:lnSpc>
              </a:pPr>
              <a:r>
                <a:rPr lang="en-US" sz="1818">
                  <a:solidFill>
                    <a:srgbClr val="000000"/>
                  </a:solidFill>
                  <a:latin typeface="Alatsi"/>
                  <a:ea typeface="Alatsi"/>
                  <a:cs typeface="Alatsi"/>
                  <a:sym typeface="Alatsi"/>
                </a:rPr>
                <a:t>50</a:t>
              </a:r>
            </a:p>
          </p:txBody>
        </p:sp>
      </p:grpSp>
      <p:sp>
        <p:nvSpPr>
          <p:cNvPr id="50" name="TextBox 50"/>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7444001" y="4966922"/>
            <a:ext cx="717077" cy="71707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A</a:t>
              </a:r>
            </a:p>
          </p:txBody>
        </p:sp>
      </p:grpSp>
      <p:sp>
        <p:nvSpPr>
          <p:cNvPr id="9" name="TextBox 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10" name="TextBox 10"/>
          <p:cNvSpPr txBox="1"/>
          <p:nvPr/>
        </p:nvSpPr>
        <p:spPr>
          <a:xfrm>
            <a:off x="384809" y="2724548"/>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(A-star) algorithm is a pathfinding and graph traversal algorithm that efficiently finds the shortest path between two points by combining the benefits of Dijkstra's algorithm </a:t>
            </a:r>
            <a:r>
              <a:rPr lang="en-US" sz="3000" b="1">
                <a:solidFill>
                  <a:srgbClr val="642EC7"/>
                </a:solidFill>
                <a:latin typeface="Open Sans Bold"/>
                <a:ea typeface="Open Sans Bold"/>
                <a:cs typeface="Open Sans Bold"/>
                <a:sym typeface="Open Sans Bold"/>
              </a:rPr>
              <a:t>with a heuristic</a:t>
            </a:r>
            <a:r>
              <a:rPr lang="en-US" sz="3000">
                <a:solidFill>
                  <a:srgbClr val="000000"/>
                </a:solidFill>
                <a:latin typeface="Open Sans"/>
                <a:ea typeface="Open Sans"/>
                <a:cs typeface="Open Sans"/>
                <a:sym typeface="Open Sans"/>
              </a:rPr>
              <a:t> to prioritise paths likely to lead to the goal.</a:t>
            </a:r>
          </a:p>
        </p:txBody>
      </p:sp>
      <p:grpSp>
        <p:nvGrpSpPr>
          <p:cNvPr id="11" name="Group 11"/>
          <p:cNvGrpSpPr/>
          <p:nvPr/>
        </p:nvGrpSpPr>
        <p:grpSpPr>
          <a:xfrm>
            <a:off x="10729981" y="4816556"/>
            <a:ext cx="717077" cy="7170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4" name="Group 14"/>
          <p:cNvGrpSpPr/>
          <p:nvPr/>
        </p:nvGrpSpPr>
        <p:grpSpPr>
          <a:xfrm>
            <a:off x="5977551" y="6064453"/>
            <a:ext cx="717077" cy="71707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C</a:t>
              </a:r>
            </a:p>
          </p:txBody>
        </p:sp>
      </p:grpSp>
      <p:grpSp>
        <p:nvGrpSpPr>
          <p:cNvPr id="17" name="Group 17"/>
          <p:cNvGrpSpPr/>
          <p:nvPr/>
        </p:nvGrpSpPr>
        <p:grpSpPr>
          <a:xfrm>
            <a:off x="7545531" y="6777332"/>
            <a:ext cx="717077" cy="7170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E</a:t>
              </a:r>
            </a:p>
          </p:txBody>
        </p:sp>
      </p:grpSp>
      <p:grpSp>
        <p:nvGrpSpPr>
          <p:cNvPr id="20" name="Group 20"/>
          <p:cNvGrpSpPr/>
          <p:nvPr/>
        </p:nvGrpSpPr>
        <p:grpSpPr>
          <a:xfrm>
            <a:off x="6252129" y="7494409"/>
            <a:ext cx="717077" cy="71707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2" name="TextBox 2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3" name="Group 23"/>
          <p:cNvGrpSpPr/>
          <p:nvPr/>
        </p:nvGrpSpPr>
        <p:grpSpPr>
          <a:xfrm>
            <a:off x="9433043" y="5884690"/>
            <a:ext cx="717077" cy="71707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5" name="TextBox 2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6" name="Group 26"/>
          <p:cNvGrpSpPr/>
          <p:nvPr/>
        </p:nvGrpSpPr>
        <p:grpSpPr>
          <a:xfrm>
            <a:off x="11427707" y="7211316"/>
            <a:ext cx="717077" cy="7170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8" name="TextBox 2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9" name="Group 29"/>
          <p:cNvGrpSpPr/>
          <p:nvPr/>
        </p:nvGrpSpPr>
        <p:grpSpPr>
          <a:xfrm>
            <a:off x="9917669" y="7209319"/>
            <a:ext cx="717077" cy="71707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1" name="TextBox 3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2" name="Group 32"/>
          <p:cNvGrpSpPr/>
          <p:nvPr/>
        </p:nvGrpSpPr>
        <p:grpSpPr>
          <a:xfrm>
            <a:off x="7329809" y="8797622"/>
            <a:ext cx="717077" cy="71707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4" name="TextBox 3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5" name="Group 35"/>
          <p:cNvGrpSpPr/>
          <p:nvPr/>
        </p:nvGrpSpPr>
        <p:grpSpPr>
          <a:xfrm>
            <a:off x="10423248" y="9391215"/>
            <a:ext cx="717077" cy="717077"/>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7" name="TextBox 3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8" name="AutoShape 38"/>
          <p:cNvSpPr/>
          <p:nvPr/>
        </p:nvSpPr>
        <p:spPr>
          <a:xfrm flipV="1">
            <a:off x="6547878" y="5498218"/>
            <a:ext cx="896123" cy="566235"/>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6379137" y="6813970"/>
            <a:ext cx="171356" cy="606058"/>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a:off x="10387115" y="7931232"/>
            <a:ext cx="231457" cy="1318259"/>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8168030" y="5458293"/>
            <a:ext cx="1265013" cy="591285"/>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V="1">
            <a:off x="8168518" y="5191507"/>
            <a:ext cx="2466227" cy="73247"/>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a:off x="6913865" y="8095421"/>
            <a:ext cx="588793" cy="702201"/>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flipH="1">
            <a:off x="7704566" y="7506091"/>
            <a:ext cx="203636" cy="128896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flipV="1">
            <a:off x="8055631" y="7740230"/>
            <a:ext cx="1779041" cy="1119590"/>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9933207" y="6607075"/>
            <a:ext cx="202689" cy="593264"/>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a:off x="11215665" y="5531176"/>
            <a:ext cx="598904" cy="1672608"/>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8060571" y="9300381"/>
            <a:ext cx="2362677" cy="449372"/>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AutoShape 49"/>
          <p:cNvSpPr/>
          <p:nvPr/>
        </p:nvSpPr>
        <p:spPr>
          <a:xfrm flipH="1" flipV="1">
            <a:off x="10685655" y="7565861"/>
            <a:ext cx="742052" cy="3993"/>
          </a:xfrm>
          <a:prstGeom prst="line">
            <a:avLst/>
          </a:prstGeom>
          <a:ln w="38100" cap="flat">
            <a:solidFill>
              <a:srgbClr val="000000"/>
            </a:solidFill>
            <a:prstDash val="solid"/>
            <a:headEnd type="none" w="sm" len="sm"/>
            <a:tailEnd type="none" w="sm" len="sm"/>
          </a:ln>
        </p:spPr>
        <p:txBody>
          <a:bodyPr/>
          <a:lstStyle/>
          <a:p>
            <a:endParaRPr lang="en-PH"/>
          </a:p>
        </p:txBody>
      </p:sp>
      <p:sp>
        <p:nvSpPr>
          <p:cNvPr id="50" name="AutoShape 50"/>
          <p:cNvSpPr/>
          <p:nvPr/>
        </p:nvSpPr>
        <p:spPr>
          <a:xfrm>
            <a:off x="6657000" y="6622332"/>
            <a:ext cx="882460" cy="351130"/>
          </a:xfrm>
          <a:prstGeom prst="line">
            <a:avLst/>
          </a:prstGeom>
          <a:ln w="38100" cap="flat">
            <a:solidFill>
              <a:srgbClr val="000000"/>
            </a:solidFill>
            <a:prstDash val="solid"/>
            <a:headEnd type="none" w="sm" len="sm"/>
            <a:tailEnd type="none" w="sm" len="sm"/>
          </a:ln>
        </p:spPr>
        <p:txBody>
          <a:bodyPr/>
          <a:lstStyle/>
          <a:p>
            <a:endParaRPr lang="en-PH"/>
          </a:p>
        </p:txBody>
      </p:sp>
      <p:sp>
        <p:nvSpPr>
          <p:cNvPr id="51" name="AutoShape 51"/>
          <p:cNvSpPr/>
          <p:nvPr/>
        </p:nvSpPr>
        <p:spPr>
          <a:xfrm flipV="1">
            <a:off x="8384311" y="6360312"/>
            <a:ext cx="975603" cy="540662"/>
          </a:xfrm>
          <a:prstGeom prst="line">
            <a:avLst/>
          </a:prstGeom>
          <a:ln w="28575" cap="flat">
            <a:solidFill>
              <a:srgbClr val="000000"/>
            </a:solidFill>
            <a:prstDash val="solid"/>
            <a:headEnd type="none" w="sm" len="sm"/>
            <a:tailEnd type="none" w="sm" len="sm"/>
          </a:ln>
        </p:spPr>
        <p:txBody>
          <a:bodyPr/>
          <a:lstStyle/>
          <a:p>
            <a:endParaRPr lang="en-PH"/>
          </a:p>
        </p:txBody>
      </p:sp>
      <p:sp>
        <p:nvSpPr>
          <p:cNvPr id="52" name="TextBox 52"/>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A</a:t>
              </a:r>
            </a:p>
          </p:txBody>
        </p:sp>
      </p:grpSp>
      <p:sp>
        <p:nvSpPr>
          <p:cNvPr id="9" name="TextBox 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grpSp>
        <p:nvGrpSpPr>
          <p:cNvPr id="10" name="Group 10"/>
          <p:cNvGrpSpPr/>
          <p:nvPr/>
        </p:nvGrpSpPr>
        <p:grpSpPr>
          <a:xfrm>
            <a:off x="7267966" y="3264494"/>
            <a:ext cx="869342" cy="86934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2" name="TextBox 1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3" name="Group 13"/>
          <p:cNvGrpSpPr/>
          <p:nvPr/>
        </p:nvGrpSpPr>
        <p:grpSpPr>
          <a:xfrm>
            <a:off x="1506394" y="4777373"/>
            <a:ext cx="869342" cy="86934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5" name="TextBox 1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C</a:t>
              </a:r>
            </a:p>
          </p:txBody>
        </p:sp>
      </p:grpSp>
      <p:grpSp>
        <p:nvGrpSpPr>
          <p:cNvPr id="16" name="Group 16"/>
          <p:cNvGrpSpPr/>
          <p:nvPr/>
        </p:nvGrpSpPr>
        <p:grpSpPr>
          <a:xfrm>
            <a:off x="3407323" y="5641626"/>
            <a:ext cx="869342" cy="86934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E</a:t>
              </a:r>
            </a:p>
          </p:txBody>
        </p:sp>
      </p:grpSp>
      <p:grpSp>
        <p:nvGrpSpPr>
          <p:cNvPr id="19" name="Group 19"/>
          <p:cNvGrpSpPr/>
          <p:nvPr/>
        </p:nvGrpSpPr>
        <p:grpSpPr>
          <a:xfrm>
            <a:off x="1839276" y="6510969"/>
            <a:ext cx="869342" cy="86934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2" name="Group 22"/>
          <p:cNvGrpSpPr/>
          <p:nvPr/>
        </p:nvGrpSpPr>
        <p:grpSpPr>
          <a:xfrm>
            <a:off x="5695633" y="4559439"/>
            <a:ext cx="869342" cy="86934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5" name="Group 25"/>
          <p:cNvGrpSpPr/>
          <p:nvPr/>
        </p:nvGrpSpPr>
        <p:grpSpPr>
          <a:xfrm>
            <a:off x="8113848" y="6167763"/>
            <a:ext cx="869342" cy="86934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8" name="Group 28"/>
          <p:cNvGrpSpPr/>
          <p:nvPr/>
        </p:nvGrpSpPr>
        <p:grpSpPr>
          <a:xfrm>
            <a:off x="6283165" y="6165343"/>
            <a:ext cx="869342" cy="869342"/>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1" name="Group 31"/>
          <p:cNvGrpSpPr/>
          <p:nvPr/>
        </p:nvGrpSpPr>
        <p:grpSpPr>
          <a:xfrm>
            <a:off x="3145793" y="8090909"/>
            <a:ext cx="869342" cy="86934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4" name="Group 34"/>
          <p:cNvGrpSpPr/>
          <p:nvPr/>
        </p:nvGrpSpPr>
        <p:grpSpPr>
          <a:xfrm>
            <a:off x="6896100" y="8810547"/>
            <a:ext cx="869342" cy="869342"/>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6" name="TextBox 3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7" name="AutoShape 37"/>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AutoShape 49"/>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688165" y="4738696"/>
            <a:ext cx="6859747" cy="1064141"/>
          </a:xfrm>
          <a:prstGeom prst="rect">
            <a:avLst/>
          </a:prstGeom>
        </p:spPr>
        <p:txBody>
          <a:bodyPr lIns="0" tIns="0" rIns="0" bIns="0" rtlCol="0" anchor="t">
            <a:spAutoFit/>
          </a:bodyPr>
          <a:lstStyle/>
          <a:p>
            <a:pPr algn="ctr">
              <a:lnSpc>
                <a:spcPts val="4346"/>
              </a:lnSpc>
            </a:pPr>
            <a:r>
              <a:rPr lang="en-US" sz="3104" b="1">
                <a:solidFill>
                  <a:srgbClr val="000000"/>
                </a:solidFill>
                <a:latin typeface="Open Sans Bold"/>
                <a:ea typeface="Open Sans Bold"/>
                <a:cs typeface="Open Sans Bold"/>
                <a:sym typeface="Open Sans Bold"/>
              </a:rPr>
              <a:t>Problem Statement:</a:t>
            </a:r>
          </a:p>
          <a:p>
            <a:pPr algn="ctr">
              <a:lnSpc>
                <a:spcPts val="4346"/>
              </a:lnSpc>
              <a:spcBef>
                <a:spcPct val="0"/>
              </a:spcBef>
            </a:pPr>
            <a:r>
              <a:rPr lang="en-US" sz="3104">
                <a:solidFill>
                  <a:srgbClr val="000000"/>
                </a:solidFill>
                <a:latin typeface="Open Sans"/>
                <a:ea typeface="Open Sans"/>
                <a:cs typeface="Open Sans"/>
                <a:sym typeface="Open Sans"/>
              </a:rPr>
              <a:t>What is the shortest path from A to J?</a:t>
            </a:r>
          </a:p>
        </p:txBody>
      </p:sp>
      <p:sp>
        <p:nvSpPr>
          <p:cNvPr id="64" name="AutoShape 64"/>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65" name="TextBox 65"/>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6" name="TextBox 66"/>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22.1 Overview</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1259321" y="3684951"/>
            <a:ext cx="7869974" cy="5322070"/>
          </a:xfrm>
          <a:custGeom>
            <a:avLst/>
            <a:gdLst/>
            <a:ahLst/>
            <a:cxnLst/>
            <a:rect l="l" t="t" r="r" b="b"/>
            <a:pathLst>
              <a:path w="7869974" h="5322070">
                <a:moveTo>
                  <a:pt x="0" y="0"/>
                </a:moveTo>
                <a:lnTo>
                  <a:pt x="7869973" y="0"/>
                </a:lnTo>
                <a:lnTo>
                  <a:pt x="7869973" y="5322070"/>
                </a:lnTo>
                <a:lnTo>
                  <a:pt x="0" y="53220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a:off x="12264106" y="1880760"/>
            <a:ext cx="5197769" cy="3467345"/>
          </a:xfrm>
          <a:custGeom>
            <a:avLst/>
            <a:gdLst/>
            <a:ahLst/>
            <a:cxnLst/>
            <a:rect l="l" t="t" r="r" b="b"/>
            <a:pathLst>
              <a:path w="5197769" h="3467345">
                <a:moveTo>
                  <a:pt x="0" y="0"/>
                </a:moveTo>
                <a:lnTo>
                  <a:pt x="5197769" y="0"/>
                </a:lnTo>
                <a:lnTo>
                  <a:pt x="5197769" y="3467345"/>
                </a:lnTo>
                <a:lnTo>
                  <a:pt x="0" y="3467345"/>
                </a:lnTo>
                <a:lnTo>
                  <a:pt x="0" y="0"/>
                </a:lnTo>
                <a:close/>
              </a:path>
            </a:pathLst>
          </a:custGeom>
          <a:blipFill>
            <a:blip r:embed="rId6"/>
            <a:stretch>
              <a:fillRect/>
            </a:stretch>
          </a:blipFill>
        </p:spPr>
        <p:txBody>
          <a:bodyPr/>
          <a:lstStyle/>
          <a:p>
            <a:endParaRPr lang="en-PH"/>
          </a:p>
        </p:txBody>
      </p:sp>
      <p:sp>
        <p:nvSpPr>
          <p:cNvPr id="8" name="Freeform 8"/>
          <p:cNvSpPr/>
          <p:nvPr/>
        </p:nvSpPr>
        <p:spPr>
          <a:xfrm>
            <a:off x="10013370" y="6270794"/>
            <a:ext cx="4025119" cy="3018839"/>
          </a:xfrm>
          <a:custGeom>
            <a:avLst/>
            <a:gdLst/>
            <a:ahLst/>
            <a:cxnLst/>
            <a:rect l="l" t="t" r="r" b="b"/>
            <a:pathLst>
              <a:path w="4025119" h="3018839">
                <a:moveTo>
                  <a:pt x="0" y="0"/>
                </a:moveTo>
                <a:lnTo>
                  <a:pt x="4025119" y="0"/>
                </a:lnTo>
                <a:lnTo>
                  <a:pt x="4025119" y="3018839"/>
                </a:lnTo>
                <a:lnTo>
                  <a:pt x="0" y="3018839"/>
                </a:lnTo>
                <a:lnTo>
                  <a:pt x="0" y="0"/>
                </a:lnTo>
                <a:close/>
              </a:path>
            </a:pathLst>
          </a:custGeom>
          <a:blipFill>
            <a:blip r:embed="rId7"/>
            <a:stretch>
              <a:fillRect/>
            </a:stretch>
          </a:blipFill>
        </p:spPr>
        <p:txBody>
          <a:bodyPr/>
          <a:lstStyle/>
          <a:p>
            <a:endParaRPr lang="en-PH"/>
          </a:p>
        </p:txBody>
      </p:sp>
      <p:sp>
        <p:nvSpPr>
          <p:cNvPr id="9" name="TextBox 9"/>
          <p:cNvSpPr txBox="1"/>
          <p:nvPr/>
        </p:nvSpPr>
        <p:spPr>
          <a:xfrm>
            <a:off x="384809" y="1938701"/>
            <a:ext cx="1033766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What is Artificial Intelligence?</a:t>
            </a:r>
          </a:p>
        </p:txBody>
      </p:sp>
      <p:sp>
        <p:nvSpPr>
          <p:cNvPr id="10" name="TextBox 10"/>
          <p:cNvSpPr txBox="1"/>
          <p:nvPr/>
        </p:nvSpPr>
        <p:spPr>
          <a:xfrm>
            <a:off x="1621842" y="5718344"/>
            <a:ext cx="7144931" cy="1047750"/>
          </a:xfrm>
          <a:prstGeom prst="rect">
            <a:avLst/>
          </a:prstGeom>
        </p:spPr>
        <p:txBody>
          <a:bodyPr lIns="0" tIns="0" rIns="0" bIns="0" rtlCol="0" anchor="t">
            <a:spAutoFit/>
          </a:bodyPr>
          <a:lstStyle/>
          <a:p>
            <a:pPr algn="l">
              <a:lnSpc>
                <a:spcPts val="4200"/>
              </a:lnSpc>
              <a:spcBef>
                <a:spcPct val="0"/>
              </a:spcBef>
            </a:pPr>
            <a:r>
              <a:rPr lang="en-US" sz="3000" i="1">
                <a:solidFill>
                  <a:srgbClr val="000000"/>
                </a:solidFill>
                <a:latin typeface="Open Sans Italics"/>
                <a:ea typeface="Open Sans Italics"/>
                <a:cs typeface="Open Sans Italics"/>
                <a:sym typeface="Open Sans Italics"/>
              </a:rPr>
              <a:t>How to make computers do things at which, at the moment, people are better. </a:t>
            </a:r>
          </a:p>
        </p:txBody>
      </p:sp>
      <p:sp>
        <p:nvSpPr>
          <p:cNvPr id="11" name="TextBox 11"/>
          <p:cNvSpPr txBox="1"/>
          <p:nvPr/>
        </p:nvSpPr>
        <p:spPr>
          <a:xfrm>
            <a:off x="13433459" y="5290955"/>
            <a:ext cx="2859063" cy="484539"/>
          </a:xfrm>
          <a:prstGeom prst="rect">
            <a:avLst/>
          </a:prstGeom>
        </p:spPr>
        <p:txBody>
          <a:bodyPr lIns="0" tIns="0" rIns="0" bIns="0" rtlCol="0" anchor="t">
            <a:spAutoFit/>
          </a:bodyPr>
          <a:lstStyle/>
          <a:p>
            <a:pPr algn="ctr">
              <a:lnSpc>
                <a:spcPts val="3926"/>
              </a:lnSpc>
              <a:spcBef>
                <a:spcPct val="0"/>
              </a:spcBef>
            </a:pPr>
            <a:r>
              <a:rPr lang="en-US" sz="2804" i="1">
                <a:solidFill>
                  <a:srgbClr val="000000"/>
                </a:solidFill>
                <a:latin typeface="Open Sans Italics"/>
                <a:ea typeface="Open Sans Italics"/>
                <a:cs typeface="Open Sans Italics"/>
                <a:sym typeface="Open Sans Italics"/>
              </a:rPr>
              <a:t>Self driving car</a:t>
            </a:r>
          </a:p>
        </p:txBody>
      </p:sp>
      <p:sp>
        <p:nvSpPr>
          <p:cNvPr id="12" name="TextBox 12"/>
          <p:cNvSpPr txBox="1"/>
          <p:nvPr/>
        </p:nvSpPr>
        <p:spPr>
          <a:xfrm>
            <a:off x="10596398" y="9232483"/>
            <a:ext cx="2859063" cy="484539"/>
          </a:xfrm>
          <a:prstGeom prst="rect">
            <a:avLst/>
          </a:prstGeom>
        </p:spPr>
        <p:txBody>
          <a:bodyPr lIns="0" tIns="0" rIns="0" bIns="0" rtlCol="0" anchor="t">
            <a:spAutoFit/>
          </a:bodyPr>
          <a:lstStyle/>
          <a:p>
            <a:pPr algn="ctr">
              <a:lnSpc>
                <a:spcPts val="3926"/>
              </a:lnSpc>
              <a:spcBef>
                <a:spcPct val="0"/>
              </a:spcBef>
            </a:pPr>
            <a:r>
              <a:rPr lang="en-US" sz="2804" i="1">
                <a:solidFill>
                  <a:srgbClr val="000000"/>
                </a:solidFill>
                <a:latin typeface="Open Sans Italics"/>
                <a:ea typeface="Open Sans Italics"/>
                <a:cs typeface="Open Sans Italics"/>
                <a:sym typeface="Open Sans Italics"/>
              </a:rPr>
              <a:t>Chatbot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95633" y="4559439"/>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Freeform 49"/>
          <p:cNvSpPr/>
          <p:nvPr/>
        </p:nvSpPr>
        <p:spPr>
          <a:xfrm>
            <a:off x="11954990" y="6525131"/>
            <a:ext cx="4856107" cy="3417408"/>
          </a:xfrm>
          <a:custGeom>
            <a:avLst/>
            <a:gdLst/>
            <a:ahLst/>
            <a:cxnLst/>
            <a:rect l="l" t="t" r="r" b="b"/>
            <a:pathLst>
              <a:path w="4856107" h="3417408">
                <a:moveTo>
                  <a:pt x="0" y="0"/>
                </a:moveTo>
                <a:lnTo>
                  <a:pt x="4856108" y="0"/>
                </a:lnTo>
                <a:lnTo>
                  <a:pt x="4856108" y="3417408"/>
                </a:lnTo>
                <a:lnTo>
                  <a:pt x="0" y="3417408"/>
                </a:lnTo>
                <a:lnTo>
                  <a:pt x="0" y="0"/>
                </a:lnTo>
                <a:close/>
              </a:path>
            </a:pathLst>
          </a:custGeom>
          <a:blipFill>
            <a:blip r:embed="rId4"/>
            <a:stretch>
              <a:fillRect t="-30158" b="-11940"/>
            </a:stretch>
          </a:blipFill>
        </p:spPr>
        <p:txBody>
          <a:bodyPr/>
          <a:lstStyle/>
          <a:p>
            <a:endParaRPr lang="en-PH"/>
          </a:p>
        </p:txBody>
      </p:sp>
      <p:sp>
        <p:nvSpPr>
          <p:cNvPr id="50" name="TextBox 50"/>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1" name="TextBox 51"/>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2" name="TextBox 52"/>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3" name="TextBox 53"/>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4" name="TextBox 54"/>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5" name="TextBox 55"/>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6" name="TextBox 56"/>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7" name="TextBox 57"/>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8" name="TextBox 58"/>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9" name="TextBox 59"/>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60" name="TextBox 60"/>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1" name="TextBox 61"/>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2" name="TextBox 62"/>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3" name="TextBox 63"/>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4" name="TextBox 64"/>
          <p:cNvSpPr txBox="1"/>
          <p:nvPr/>
        </p:nvSpPr>
        <p:spPr>
          <a:xfrm>
            <a:off x="10526240" y="1346981"/>
            <a:ext cx="7319415" cy="4864616"/>
          </a:xfrm>
          <a:prstGeom prst="rect">
            <a:avLst/>
          </a:prstGeom>
        </p:spPr>
        <p:txBody>
          <a:bodyPr lIns="0" tIns="0" rIns="0" bIns="0" rtlCol="0" anchor="t">
            <a:spAutoFit/>
          </a:bodyPr>
          <a:lstStyle/>
          <a:p>
            <a:pPr algn="ctr">
              <a:lnSpc>
                <a:spcPts val="4346"/>
              </a:lnSpc>
            </a:pPr>
            <a:r>
              <a:rPr lang="en-US" sz="3104" b="1">
                <a:solidFill>
                  <a:srgbClr val="000000"/>
                </a:solidFill>
                <a:latin typeface="Open Sans Bold"/>
                <a:ea typeface="Open Sans Bold"/>
                <a:cs typeface="Open Sans Bold"/>
                <a:sym typeface="Open Sans Bold"/>
              </a:rPr>
              <a:t>Unlike, in Dijkstra, the A* algorithm uses a heuristic value too when determining the shortest path. </a:t>
            </a:r>
          </a:p>
          <a:p>
            <a:pPr algn="ctr">
              <a:lnSpc>
                <a:spcPts val="4346"/>
              </a:lnSpc>
            </a:pPr>
            <a:endParaRPr lang="en-US" sz="3104" b="1">
              <a:solidFill>
                <a:srgbClr val="000000"/>
              </a:solidFill>
              <a:latin typeface="Open Sans Bold"/>
              <a:ea typeface="Open Sans Bold"/>
              <a:cs typeface="Open Sans Bold"/>
              <a:sym typeface="Open Sans Bold"/>
            </a:endParaRPr>
          </a:p>
          <a:p>
            <a:pPr algn="ctr">
              <a:lnSpc>
                <a:spcPts val="4346"/>
              </a:lnSpc>
              <a:spcBef>
                <a:spcPct val="0"/>
              </a:spcBef>
            </a:pPr>
            <a:r>
              <a:rPr lang="en-US" sz="3104" b="1">
                <a:solidFill>
                  <a:srgbClr val="000000"/>
                </a:solidFill>
                <a:latin typeface="Open Sans Bold"/>
                <a:ea typeface="Open Sans Bold"/>
                <a:cs typeface="Open Sans Bold"/>
                <a:sym typeface="Open Sans Bold"/>
              </a:rPr>
              <a:t>The heuristic in A* is typically calculated as the estimated cost from the current node to the goal using a </a:t>
            </a:r>
            <a:r>
              <a:rPr lang="en-US" sz="3104" b="1">
                <a:solidFill>
                  <a:srgbClr val="642EC7"/>
                </a:solidFill>
                <a:latin typeface="Open Sans Bold"/>
                <a:ea typeface="Open Sans Bold"/>
                <a:cs typeface="Open Sans Bold"/>
                <a:sym typeface="Open Sans Bold"/>
              </a:rPr>
              <a:t>heuristic function</a:t>
            </a:r>
            <a:r>
              <a:rPr lang="en-US" sz="3104" b="1">
                <a:solidFill>
                  <a:srgbClr val="000000"/>
                </a:solidFill>
                <a:latin typeface="Open Sans Bold"/>
                <a:ea typeface="Open Sans Bold"/>
                <a:cs typeface="Open Sans Bold"/>
                <a:sym typeface="Open Sans Bold"/>
              </a:rPr>
              <a:t>, eg. the Euclidean distance. </a:t>
            </a:r>
          </a:p>
        </p:txBody>
      </p:sp>
      <p:sp>
        <p:nvSpPr>
          <p:cNvPr id="65" name="TextBox 65"/>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6" name="TextBox 66"/>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7" name="TextBox 67"/>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8" name="TextBox 68"/>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9" name="TextBox 69"/>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1" name="TextBox 71"/>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2" name="TextBox 72"/>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3" name="TextBox 73"/>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4" name="AutoShape 74"/>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5" name="TextBox 75"/>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6" name="TextBox 76"/>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95633" y="4559439"/>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546372" y="3867672"/>
            <a:ext cx="6790869" cy="1654240"/>
          </a:xfrm>
          <a:prstGeom prst="rect">
            <a:avLst/>
          </a:prstGeom>
        </p:spPr>
        <p:txBody>
          <a:bodyPr lIns="0" tIns="0" rIns="0" bIns="0" rtlCol="0" anchor="t">
            <a:spAutoFit/>
          </a:bodyPr>
          <a:lstStyle/>
          <a:p>
            <a:pPr algn="ctr">
              <a:lnSpc>
                <a:spcPts val="4478"/>
              </a:lnSpc>
            </a:pPr>
            <a:r>
              <a:rPr lang="en-US" sz="3199" b="1" u="sng">
                <a:solidFill>
                  <a:srgbClr val="000000"/>
                </a:solidFill>
                <a:latin typeface="Open Sans Bold"/>
                <a:ea typeface="Open Sans Bold"/>
                <a:cs typeface="Open Sans Bold"/>
                <a:sym typeface="Open Sans Bold"/>
              </a:rPr>
              <a:t>Starting from A</a:t>
            </a:r>
          </a:p>
          <a:p>
            <a:pPr algn="ctr">
              <a:lnSpc>
                <a:spcPts val="4478"/>
              </a:lnSpc>
            </a:pPr>
            <a:endParaRPr lang="en-US" sz="3199" b="1" u="sng">
              <a:solidFill>
                <a:srgbClr val="000000"/>
              </a:solidFill>
              <a:latin typeface="Open Sans Bold"/>
              <a:ea typeface="Open Sans Bold"/>
              <a:cs typeface="Open Sans Bold"/>
              <a:sym typeface="Open Sans Bold"/>
            </a:endParaRPr>
          </a:p>
          <a:p>
            <a:pPr algn="ctr">
              <a:lnSpc>
                <a:spcPts val="4478"/>
              </a:lnSpc>
              <a:spcBef>
                <a:spcPct val="0"/>
              </a:spcBef>
            </a:pPr>
            <a:endParaRPr lang="en-US" sz="3199" b="1" u="sng">
              <a:solidFill>
                <a:srgbClr val="000000"/>
              </a:solidFill>
              <a:latin typeface="Open Sans Bold"/>
              <a:ea typeface="Open Sans Bold"/>
              <a:cs typeface="Open Sans Bold"/>
              <a:sym typeface="Open Sans Bold"/>
            </a:endParaRP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8" name="TextBox 78"/>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95633" y="4559439"/>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546372" y="3867672"/>
            <a:ext cx="6790869" cy="3892038"/>
          </a:xfrm>
          <a:prstGeom prst="rect">
            <a:avLst/>
          </a:prstGeom>
        </p:spPr>
        <p:txBody>
          <a:bodyPr lIns="0" tIns="0" rIns="0" bIns="0" rtlCol="0" anchor="t">
            <a:spAutoFit/>
          </a:bodyPr>
          <a:lstStyle/>
          <a:p>
            <a:pPr algn="ctr">
              <a:lnSpc>
                <a:spcPts val="4478"/>
              </a:lnSpc>
            </a:pPr>
            <a:r>
              <a:rPr lang="en-US" sz="3199" b="1" u="sng">
                <a:solidFill>
                  <a:srgbClr val="000000"/>
                </a:solidFill>
                <a:latin typeface="Open Sans Bold"/>
                <a:ea typeface="Open Sans Bold"/>
                <a:cs typeface="Open Sans Bold"/>
                <a:sym typeface="Open Sans Bold"/>
              </a:rPr>
              <a:t>Starting from A</a:t>
            </a:r>
          </a:p>
          <a:p>
            <a:pPr algn="ctr">
              <a:lnSpc>
                <a:spcPts val="4478"/>
              </a:lnSpc>
            </a:pPr>
            <a:endParaRPr lang="en-US" sz="3199" b="1" u="sng">
              <a:solidFill>
                <a:srgbClr val="000000"/>
              </a:solidFill>
              <a:latin typeface="Open Sans Bold"/>
              <a:ea typeface="Open Sans Bold"/>
              <a:cs typeface="Open Sans Bold"/>
              <a:sym typeface="Open Sans Bold"/>
            </a:endParaRPr>
          </a:p>
          <a:p>
            <a:pPr algn="ctr">
              <a:lnSpc>
                <a:spcPts val="4478"/>
              </a:lnSpc>
            </a:pPr>
            <a:r>
              <a:rPr lang="en-US" sz="3199" b="1">
                <a:solidFill>
                  <a:srgbClr val="000000"/>
                </a:solidFill>
                <a:latin typeface="Open Sans Bold"/>
                <a:ea typeface="Open Sans Bold"/>
                <a:cs typeface="Open Sans Bold"/>
                <a:sym typeface="Open Sans Bold"/>
              </a:rPr>
              <a:t>Go node C = 3 + </a:t>
            </a:r>
            <a:r>
              <a:rPr lang="en-US" sz="3199" b="1" i="1">
                <a:solidFill>
                  <a:srgbClr val="FF1495"/>
                </a:solidFill>
                <a:latin typeface="Open Sans Bold Italics"/>
                <a:ea typeface="Open Sans Bold Italics"/>
                <a:cs typeface="Open Sans Bold Italics"/>
                <a:sym typeface="Open Sans Bold Italics"/>
              </a:rPr>
              <a:t>6 = 9</a:t>
            </a:r>
          </a:p>
          <a:p>
            <a:pPr algn="ctr">
              <a:lnSpc>
                <a:spcPts val="4478"/>
              </a:lnSpc>
            </a:pPr>
            <a:r>
              <a:rPr lang="en-US" sz="3199" b="1">
                <a:solidFill>
                  <a:srgbClr val="000000"/>
                </a:solidFill>
                <a:latin typeface="Open Sans Bold"/>
                <a:ea typeface="Open Sans Bold"/>
                <a:cs typeface="Open Sans Bold"/>
                <a:sym typeface="Open Sans Bold"/>
              </a:rPr>
              <a:t>Go node B = 6 + </a:t>
            </a:r>
            <a:r>
              <a:rPr lang="en-US" sz="3199" b="1" i="1">
                <a:solidFill>
                  <a:srgbClr val="FF1495"/>
                </a:solidFill>
                <a:latin typeface="Open Sans Bold Italics"/>
                <a:ea typeface="Open Sans Bold Italics"/>
                <a:cs typeface="Open Sans Bold Italics"/>
                <a:sym typeface="Open Sans Bold Italics"/>
              </a:rPr>
              <a:t>8 = 14 </a:t>
            </a:r>
          </a:p>
          <a:p>
            <a:pPr algn="ctr">
              <a:lnSpc>
                <a:spcPts val="4478"/>
              </a:lnSpc>
            </a:pPr>
            <a:endParaRPr lang="en-US" sz="3199" b="1" i="1">
              <a:solidFill>
                <a:srgbClr val="FF1495"/>
              </a:solidFill>
              <a:latin typeface="Open Sans Bold Italics"/>
              <a:ea typeface="Open Sans Bold Italics"/>
              <a:cs typeface="Open Sans Bold Italics"/>
              <a:sym typeface="Open Sans Bold Italics"/>
            </a:endParaRPr>
          </a:p>
          <a:p>
            <a:pPr algn="ctr">
              <a:lnSpc>
                <a:spcPts val="4478"/>
              </a:lnSpc>
              <a:spcBef>
                <a:spcPct val="0"/>
              </a:spcBef>
            </a:pPr>
            <a:r>
              <a:rPr lang="en-US" sz="3199" b="1">
                <a:solidFill>
                  <a:srgbClr val="000000"/>
                </a:solidFill>
                <a:latin typeface="Open Sans Bold"/>
                <a:ea typeface="Open Sans Bold"/>
                <a:cs typeface="Open Sans Bold"/>
                <a:sym typeface="Open Sans Bold"/>
              </a:rPr>
              <a:t>Pick the path that has the lowest value. Therefore, go </a:t>
            </a:r>
            <a:r>
              <a:rPr lang="en-US" sz="3199" b="1" i="1">
                <a:solidFill>
                  <a:srgbClr val="FF1495"/>
                </a:solidFill>
                <a:latin typeface="Open Sans Bold Italics"/>
                <a:ea typeface="Open Sans Bold Italics"/>
                <a:cs typeface="Open Sans Bold Italics"/>
                <a:sym typeface="Open Sans Bold Italics"/>
              </a:rPr>
              <a:t>node C</a:t>
            </a:r>
            <a:r>
              <a:rPr lang="en-US" sz="3199" b="1">
                <a:solidFill>
                  <a:srgbClr val="000000"/>
                </a:solidFill>
                <a:latin typeface="Open Sans Bold"/>
                <a:ea typeface="Open Sans Bold"/>
                <a:cs typeface="Open Sans Bold"/>
                <a:sym typeface="Open Sans Bold"/>
              </a:rPr>
              <a:t>.</a:t>
            </a: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5" name="TextBox 7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95633" y="4559439"/>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546372" y="3867672"/>
            <a:ext cx="6790869" cy="1654240"/>
          </a:xfrm>
          <a:prstGeom prst="rect">
            <a:avLst/>
          </a:prstGeom>
        </p:spPr>
        <p:txBody>
          <a:bodyPr lIns="0" tIns="0" rIns="0" bIns="0" rtlCol="0" anchor="t">
            <a:spAutoFit/>
          </a:bodyPr>
          <a:lstStyle/>
          <a:p>
            <a:pPr algn="ctr">
              <a:lnSpc>
                <a:spcPts val="4478"/>
              </a:lnSpc>
            </a:pPr>
            <a:r>
              <a:rPr lang="en-US" sz="3199" b="1" u="sng">
                <a:solidFill>
                  <a:srgbClr val="000000"/>
                </a:solidFill>
                <a:latin typeface="Open Sans Bold"/>
                <a:ea typeface="Open Sans Bold"/>
                <a:cs typeface="Open Sans Bold"/>
                <a:sym typeface="Open Sans Bold"/>
              </a:rPr>
              <a:t>Starting from C</a:t>
            </a:r>
          </a:p>
          <a:p>
            <a:pPr algn="ctr">
              <a:lnSpc>
                <a:spcPts val="4478"/>
              </a:lnSpc>
            </a:pPr>
            <a:endParaRPr lang="en-US" sz="3199" b="1" u="sng">
              <a:solidFill>
                <a:srgbClr val="000000"/>
              </a:solidFill>
              <a:latin typeface="Open Sans Bold"/>
              <a:ea typeface="Open Sans Bold"/>
              <a:cs typeface="Open Sans Bold"/>
              <a:sym typeface="Open Sans Bold"/>
            </a:endParaRPr>
          </a:p>
          <a:p>
            <a:pPr algn="ctr">
              <a:lnSpc>
                <a:spcPts val="4478"/>
              </a:lnSpc>
              <a:spcBef>
                <a:spcPct val="0"/>
              </a:spcBef>
            </a:pPr>
            <a:endParaRPr lang="en-US" sz="3199" b="1" u="sng">
              <a:solidFill>
                <a:srgbClr val="000000"/>
              </a:solidFill>
              <a:latin typeface="Open Sans Bold"/>
              <a:ea typeface="Open Sans Bold"/>
              <a:cs typeface="Open Sans Bold"/>
              <a:sym typeface="Open Sans Bold"/>
            </a:endParaRP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5" name="TextBox 7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95633" y="4559439"/>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546372" y="3867672"/>
            <a:ext cx="6790869" cy="3909716"/>
          </a:xfrm>
          <a:prstGeom prst="rect">
            <a:avLst/>
          </a:prstGeom>
        </p:spPr>
        <p:txBody>
          <a:bodyPr lIns="0" tIns="0" rIns="0" bIns="0" rtlCol="0" anchor="t">
            <a:spAutoFit/>
          </a:bodyPr>
          <a:lstStyle/>
          <a:p>
            <a:pPr algn="ctr">
              <a:lnSpc>
                <a:spcPts val="4478"/>
              </a:lnSpc>
            </a:pPr>
            <a:r>
              <a:rPr lang="en-US" sz="3199" b="1" u="sng">
                <a:solidFill>
                  <a:srgbClr val="000000"/>
                </a:solidFill>
                <a:latin typeface="Open Sans Bold"/>
                <a:ea typeface="Open Sans Bold"/>
                <a:cs typeface="Open Sans Bold"/>
                <a:sym typeface="Open Sans Bold"/>
              </a:rPr>
              <a:t>Starting from C</a:t>
            </a:r>
          </a:p>
          <a:p>
            <a:pPr algn="ctr">
              <a:lnSpc>
                <a:spcPts val="4478"/>
              </a:lnSpc>
            </a:pPr>
            <a:endParaRPr lang="en-US" sz="3199" b="1" u="sng">
              <a:solidFill>
                <a:srgbClr val="000000"/>
              </a:solidFill>
              <a:latin typeface="Open Sans Bold"/>
              <a:ea typeface="Open Sans Bold"/>
              <a:cs typeface="Open Sans Bold"/>
              <a:sym typeface="Open Sans Bold"/>
            </a:endParaRPr>
          </a:p>
          <a:p>
            <a:pPr algn="ctr">
              <a:lnSpc>
                <a:spcPts val="4478"/>
              </a:lnSpc>
            </a:pPr>
            <a:r>
              <a:rPr lang="en-US" sz="3199" b="1">
                <a:solidFill>
                  <a:srgbClr val="000000"/>
                </a:solidFill>
                <a:latin typeface="Open Sans Bold"/>
                <a:ea typeface="Open Sans Bold"/>
                <a:cs typeface="Open Sans Bold"/>
                <a:sym typeface="Open Sans Bold"/>
              </a:rPr>
              <a:t>Go to D = 2 + </a:t>
            </a:r>
            <a:r>
              <a:rPr lang="en-US" sz="3199" b="1" i="1">
                <a:solidFill>
                  <a:srgbClr val="FF1495"/>
                </a:solidFill>
                <a:latin typeface="Open Sans Bold Italics"/>
                <a:ea typeface="Open Sans Bold Italics"/>
                <a:cs typeface="Open Sans Bold Italics"/>
                <a:sym typeface="Open Sans Bold Italics"/>
              </a:rPr>
              <a:t>4 = 6 </a:t>
            </a:r>
          </a:p>
          <a:p>
            <a:pPr algn="ctr">
              <a:lnSpc>
                <a:spcPts val="4478"/>
              </a:lnSpc>
            </a:pPr>
            <a:r>
              <a:rPr lang="en-US" sz="3199" b="1">
                <a:solidFill>
                  <a:srgbClr val="000000"/>
                </a:solidFill>
                <a:latin typeface="Open Sans Bold"/>
                <a:ea typeface="Open Sans Bold"/>
                <a:cs typeface="Open Sans Bold"/>
                <a:sym typeface="Open Sans Bold"/>
              </a:rPr>
              <a:t>Go to E = 1 + </a:t>
            </a:r>
            <a:r>
              <a:rPr lang="en-US" sz="3199" b="1" i="1">
                <a:solidFill>
                  <a:srgbClr val="FF1495"/>
                </a:solidFill>
                <a:latin typeface="Open Sans Bold Italics"/>
                <a:ea typeface="Open Sans Bold Italics"/>
                <a:cs typeface="Open Sans Bold Italics"/>
                <a:sym typeface="Open Sans Bold Italics"/>
              </a:rPr>
              <a:t>3 = 4</a:t>
            </a:r>
          </a:p>
          <a:p>
            <a:pPr algn="ctr">
              <a:lnSpc>
                <a:spcPts val="4478"/>
              </a:lnSpc>
            </a:pPr>
            <a:endParaRPr lang="en-US" sz="3199" b="1" i="1">
              <a:solidFill>
                <a:srgbClr val="FF1495"/>
              </a:solidFill>
              <a:latin typeface="Open Sans Bold Italics"/>
              <a:ea typeface="Open Sans Bold Italics"/>
              <a:cs typeface="Open Sans Bold Italics"/>
              <a:sym typeface="Open Sans Bold Italics"/>
            </a:endParaRPr>
          </a:p>
          <a:p>
            <a:pPr algn="ctr">
              <a:lnSpc>
                <a:spcPts val="4478"/>
              </a:lnSpc>
              <a:spcBef>
                <a:spcPct val="0"/>
              </a:spcBef>
            </a:pPr>
            <a:r>
              <a:rPr lang="en-US" sz="3199" b="1" i="1">
                <a:solidFill>
                  <a:srgbClr val="000000"/>
                </a:solidFill>
                <a:latin typeface="Open Sans Bold Italics"/>
                <a:ea typeface="Open Sans Bold Italics"/>
                <a:cs typeface="Open Sans Bold Italics"/>
                <a:sym typeface="Open Sans Bold Italics"/>
              </a:rPr>
              <a:t>Pick the path that has the lowest value. Therefore, go node E.</a:t>
            </a: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5" name="TextBox 7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60208" y="4653986"/>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555897" y="4091627"/>
            <a:ext cx="6790869" cy="1661816"/>
          </a:xfrm>
          <a:prstGeom prst="rect">
            <a:avLst/>
          </a:prstGeom>
        </p:spPr>
        <p:txBody>
          <a:bodyPr lIns="0" tIns="0" rIns="0" bIns="0" rtlCol="0" anchor="t">
            <a:spAutoFit/>
          </a:bodyPr>
          <a:lstStyle/>
          <a:p>
            <a:pPr algn="ctr">
              <a:lnSpc>
                <a:spcPts val="4478"/>
              </a:lnSpc>
            </a:pPr>
            <a:r>
              <a:rPr lang="en-US" sz="3199" b="1" u="sng">
                <a:solidFill>
                  <a:srgbClr val="000000"/>
                </a:solidFill>
                <a:latin typeface="Open Sans Bold"/>
                <a:ea typeface="Open Sans Bold"/>
                <a:cs typeface="Open Sans Bold"/>
                <a:sym typeface="Open Sans Bold"/>
              </a:rPr>
              <a:t>Starting from E</a:t>
            </a:r>
          </a:p>
          <a:p>
            <a:pPr algn="ctr">
              <a:lnSpc>
                <a:spcPts val="4478"/>
              </a:lnSpc>
            </a:pPr>
            <a:endParaRPr lang="en-US" sz="3199" b="1" u="sng">
              <a:solidFill>
                <a:srgbClr val="000000"/>
              </a:solidFill>
              <a:latin typeface="Open Sans Bold"/>
              <a:ea typeface="Open Sans Bold"/>
              <a:cs typeface="Open Sans Bold"/>
              <a:sym typeface="Open Sans Bold"/>
            </a:endParaRPr>
          </a:p>
          <a:p>
            <a:pPr algn="ctr">
              <a:lnSpc>
                <a:spcPts val="4478"/>
              </a:lnSpc>
              <a:spcBef>
                <a:spcPct val="0"/>
              </a:spcBef>
            </a:pPr>
            <a:endParaRPr lang="en-US" sz="3199" b="1" u="sng">
              <a:solidFill>
                <a:srgbClr val="000000"/>
              </a:solidFill>
              <a:latin typeface="Open Sans Bold"/>
              <a:ea typeface="Open Sans Bold"/>
              <a:cs typeface="Open Sans Bold"/>
              <a:sym typeface="Open Sans Bold"/>
            </a:endParaRP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5" name="TextBox 7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60208" y="4653986"/>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525100" y="3740332"/>
            <a:ext cx="6790869" cy="3909716"/>
          </a:xfrm>
          <a:prstGeom prst="rect">
            <a:avLst/>
          </a:prstGeom>
        </p:spPr>
        <p:txBody>
          <a:bodyPr lIns="0" tIns="0" rIns="0" bIns="0" rtlCol="0" anchor="t">
            <a:spAutoFit/>
          </a:bodyPr>
          <a:lstStyle/>
          <a:p>
            <a:pPr algn="ctr">
              <a:lnSpc>
                <a:spcPts val="4478"/>
              </a:lnSpc>
            </a:pPr>
            <a:r>
              <a:rPr lang="en-US" sz="3199" b="1" u="sng">
                <a:solidFill>
                  <a:srgbClr val="000000"/>
                </a:solidFill>
                <a:latin typeface="Open Sans Bold"/>
                <a:ea typeface="Open Sans Bold"/>
                <a:cs typeface="Open Sans Bold"/>
                <a:sym typeface="Open Sans Bold"/>
              </a:rPr>
              <a:t>Starting from E</a:t>
            </a:r>
          </a:p>
          <a:p>
            <a:pPr algn="ctr">
              <a:lnSpc>
                <a:spcPts val="4478"/>
              </a:lnSpc>
            </a:pPr>
            <a:endParaRPr lang="en-US" sz="3199" b="1" u="sng">
              <a:solidFill>
                <a:srgbClr val="000000"/>
              </a:solidFill>
              <a:latin typeface="Open Sans Bold"/>
              <a:ea typeface="Open Sans Bold"/>
              <a:cs typeface="Open Sans Bold"/>
              <a:sym typeface="Open Sans Bold"/>
            </a:endParaRPr>
          </a:p>
          <a:p>
            <a:pPr algn="ctr">
              <a:lnSpc>
                <a:spcPts val="4478"/>
              </a:lnSpc>
            </a:pPr>
            <a:r>
              <a:rPr lang="en-US" sz="3199" b="1">
                <a:solidFill>
                  <a:srgbClr val="000000"/>
                </a:solidFill>
                <a:latin typeface="Open Sans Bold"/>
                <a:ea typeface="Open Sans Bold"/>
                <a:cs typeface="Open Sans Bold"/>
                <a:sym typeface="Open Sans Bold"/>
              </a:rPr>
              <a:t>Go to G = 5 + </a:t>
            </a:r>
            <a:r>
              <a:rPr lang="en-US" sz="3199" b="1" i="1">
                <a:solidFill>
                  <a:srgbClr val="FF1495"/>
                </a:solidFill>
                <a:latin typeface="Open Sans Bold Italics"/>
                <a:ea typeface="Open Sans Bold Italics"/>
                <a:cs typeface="Open Sans Bold Italics"/>
                <a:sym typeface="Open Sans Bold Italics"/>
              </a:rPr>
              <a:t>9 = 14</a:t>
            </a:r>
          </a:p>
          <a:p>
            <a:pPr algn="ctr">
              <a:lnSpc>
                <a:spcPts val="4478"/>
              </a:lnSpc>
            </a:pPr>
            <a:r>
              <a:rPr lang="en-US" sz="3199" b="1">
                <a:solidFill>
                  <a:srgbClr val="000000"/>
                </a:solidFill>
                <a:latin typeface="Open Sans Bold"/>
                <a:ea typeface="Open Sans Bold"/>
                <a:cs typeface="Open Sans Bold"/>
                <a:sym typeface="Open Sans Bold"/>
              </a:rPr>
              <a:t>Go to F = 5 + </a:t>
            </a:r>
            <a:r>
              <a:rPr lang="en-US" sz="3199" b="1" i="1">
                <a:solidFill>
                  <a:srgbClr val="FF1495"/>
                </a:solidFill>
                <a:latin typeface="Open Sans Bold Italics"/>
                <a:ea typeface="Open Sans Bold Italics"/>
                <a:cs typeface="Open Sans Bold Italics"/>
                <a:sym typeface="Open Sans Bold Italics"/>
              </a:rPr>
              <a:t>3 = 8</a:t>
            </a:r>
          </a:p>
          <a:p>
            <a:pPr algn="ctr">
              <a:lnSpc>
                <a:spcPts val="4478"/>
              </a:lnSpc>
            </a:pPr>
            <a:endParaRPr lang="en-US" sz="3199" b="1" i="1">
              <a:solidFill>
                <a:srgbClr val="FF1495"/>
              </a:solidFill>
              <a:latin typeface="Open Sans Bold Italics"/>
              <a:ea typeface="Open Sans Bold Italics"/>
              <a:cs typeface="Open Sans Bold Italics"/>
              <a:sym typeface="Open Sans Bold Italics"/>
            </a:endParaRPr>
          </a:p>
          <a:p>
            <a:pPr algn="ctr">
              <a:lnSpc>
                <a:spcPts val="4478"/>
              </a:lnSpc>
              <a:spcBef>
                <a:spcPct val="0"/>
              </a:spcBef>
            </a:pPr>
            <a:r>
              <a:rPr lang="en-US" sz="3199" b="1" i="1">
                <a:solidFill>
                  <a:srgbClr val="000000"/>
                </a:solidFill>
                <a:latin typeface="Open Sans Bold Italics"/>
                <a:ea typeface="Open Sans Bold Italics"/>
                <a:cs typeface="Open Sans Bold Italics"/>
                <a:sym typeface="Open Sans Bold Italics"/>
              </a:rPr>
              <a:t>Pick the path that has the lowest value. Therefore, go node F.</a:t>
            </a: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5" name="TextBox 7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60208" y="4653986"/>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FFFFF"/>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525100" y="3740332"/>
            <a:ext cx="6790869" cy="3909716"/>
          </a:xfrm>
          <a:prstGeom prst="rect">
            <a:avLst/>
          </a:prstGeom>
        </p:spPr>
        <p:txBody>
          <a:bodyPr lIns="0" tIns="0" rIns="0" bIns="0" rtlCol="0" anchor="t">
            <a:spAutoFit/>
          </a:bodyPr>
          <a:lstStyle/>
          <a:p>
            <a:pPr algn="ctr">
              <a:lnSpc>
                <a:spcPts val="4478"/>
              </a:lnSpc>
            </a:pPr>
            <a:r>
              <a:rPr lang="en-US" sz="3199" b="1" u="sng">
                <a:solidFill>
                  <a:srgbClr val="000000"/>
                </a:solidFill>
                <a:latin typeface="Open Sans Bold"/>
                <a:ea typeface="Open Sans Bold"/>
                <a:cs typeface="Open Sans Bold"/>
                <a:sym typeface="Open Sans Bold"/>
              </a:rPr>
              <a:t>Starting from F</a:t>
            </a:r>
          </a:p>
          <a:p>
            <a:pPr algn="ctr">
              <a:lnSpc>
                <a:spcPts val="4478"/>
              </a:lnSpc>
            </a:pPr>
            <a:endParaRPr lang="en-US" sz="3199" b="1" u="sng">
              <a:solidFill>
                <a:srgbClr val="000000"/>
              </a:solidFill>
              <a:latin typeface="Open Sans Bold"/>
              <a:ea typeface="Open Sans Bold"/>
              <a:cs typeface="Open Sans Bold"/>
              <a:sym typeface="Open Sans Bold"/>
            </a:endParaRPr>
          </a:p>
          <a:p>
            <a:pPr algn="ctr">
              <a:lnSpc>
                <a:spcPts val="4478"/>
              </a:lnSpc>
            </a:pPr>
            <a:r>
              <a:rPr lang="en-US" sz="3199">
                <a:solidFill>
                  <a:srgbClr val="000000"/>
                </a:solidFill>
                <a:latin typeface="Open Sans"/>
                <a:ea typeface="Open Sans"/>
                <a:cs typeface="Open Sans"/>
                <a:sym typeface="Open Sans"/>
              </a:rPr>
              <a:t>Only one way to J. </a:t>
            </a:r>
          </a:p>
          <a:p>
            <a:pPr algn="ctr">
              <a:lnSpc>
                <a:spcPts val="4478"/>
              </a:lnSpc>
            </a:pPr>
            <a:endParaRPr lang="en-US" sz="3199">
              <a:solidFill>
                <a:srgbClr val="000000"/>
              </a:solidFill>
              <a:latin typeface="Open Sans"/>
              <a:ea typeface="Open Sans"/>
              <a:cs typeface="Open Sans"/>
              <a:sym typeface="Open Sans"/>
            </a:endParaRPr>
          </a:p>
          <a:p>
            <a:pPr algn="ctr">
              <a:lnSpc>
                <a:spcPts val="4478"/>
              </a:lnSpc>
            </a:pPr>
            <a:r>
              <a:rPr lang="en-US" sz="3199">
                <a:solidFill>
                  <a:srgbClr val="000000"/>
                </a:solidFill>
                <a:latin typeface="Open Sans"/>
                <a:ea typeface="Open Sans"/>
                <a:cs typeface="Open Sans"/>
                <a:sym typeface="Open Sans"/>
              </a:rPr>
              <a:t>Go to J. </a:t>
            </a:r>
          </a:p>
          <a:p>
            <a:pPr algn="ctr">
              <a:lnSpc>
                <a:spcPts val="4478"/>
              </a:lnSpc>
            </a:pPr>
            <a:endParaRPr lang="en-US" sz="3199">
              <a:solidFill>
                <a:srgbClr val="000000"/>
              </a:solidFill>
              <a:latin typeface="Open Sans"/>
              <a:ea typeface="Open Sans"/>
              <a:cs typeface="Open Sans"/>
              <a:sym typeface="Open Sans"/>
            </a:endParaRPr>
          </a:p>
          <a:p>
            <a:pPr algn="ctr">
              <a:lnSpc>
                <a:spcPts val="4478"/>
              </a:lnSpc>
              <a:spcBef>
                <a:spcPct val="0"/>
              </a:spcBef>
            </a:pPr>
            <a:r>
              <a:rPr lang="en-US" sz="3199">
                <a:solidFill>
                  <a:srgbClr val="000000"/>
                </a:solidFill>
                <a:latin typeface="Open Sans"/>
                <a:ea typeface="Open Sans"/>
                <a:cs typeface="Open Sans"/>
                <a:sym typeface="Open Sans"/>
              </a:rPr>
              <a:t>The shortest path has been found.</a:t>
            </a: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5" name="TextBox 7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284233" y="3446789"/>
            <a:ext cx="869342" cy="8693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A</a:t>
              </a:r>
            </a:p>
          </p:txBody>
        </p:sp>
      </p:grpSp>
      <p:grpSp>
        <p:nvGrpSpPr>
          <p:cNvPr id="9" name="Group 9"/>
          <p:cNvGrpSpPr/>
          <p:nvPr/>
        </p:nvGrpSpPr>
        <p:grpSpPr>
          <a:xfrm>
            <a:off x="7267966" y="3264494"/>
            <a:ext cx="869342" cy="86934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B</a:t>
              </a:r>
            </a:p>
          </p:txBody>
        </p:sp>
      </p:grpSp>
      <p:grpSp>
        <p:nvGrpSpPr>
          <p:cNvPr id="12" name="Group 12"/>
          <p:cNvGrpSpPr/>
          <p:nvPr/>
        </p:nvGrpSpPr>
        <p:grpSpPr>
          <a:xfrm>
            <a:off x="1506394" y="4777373"/>
            <a:ext cx="869342" cy="8693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C</a:t>
              </a:r>
            </a:p>
          </p:txBody>
        </p:sp>
      </p:grpSp>
      <p:grpSp>
        <p:nvGrpSpPr>
          <p:cNvPr id="15" name="Group 15"/>
          <p:cNvGrpSpPr/>
          <p:nvPr/>
        </p:nvGrpSpPr>
        <p:grpSpPr>
          <a:xfrm>
            <a:off x="3407323" y="5641626"/>
            <a:ext cx="869342" cy="8693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E</a:t>
              </a:r>
            </a:p>
          </p:txBody>
        </p:sp>
      </p:grpSp>
      <p:grpSp>
        <p:nvGrpSpPr>
          <p:cNvPr id="18" name="Group 18"/>
          <p:cNvGrpSpPr/>
          <p:nvPr/>
        </p:nvGrpSpPr>
        <p:grpSpPr>
          <a:xfrm>
            <a:off x="1839276" y="6510969"/>
            <a:ext cx="869342" cy="8693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D</a:t>
              </a:r>
            </a:p>
          </p:txBody>
        </p:sp>
      </p:grpSp>
      <p:grpSp>
        <p:nvGrpSpPr>
          <p:cNvPr id="21" name="Group 21"/>
          <p:cNvGrpSpPr/>
          <p:nvPr/>
        </p:nvGrpSpPr>
        <p:grpSpPr>
          <a:xfrm>
            <a:off x="5660208" y="4653986"/>
            <a:ext cx="869342" cy="86934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G</a:t>
              </a:r>
            </a:p>
          </p:txBody>
        </p:sp>
      </p:grpSp>
      <p:grpSp>
        <p:nvGrpSpPr>
          <p:cNvPr id="24" name="Group 24"/>
          <p:cNvGrpSpPr/>
          <p:nvPr/>
        </p:nvGrpSpPr>
        <p:grpSpPr>
          <a:xfrm>
            <a:off x="8113848" y="6167763"/>
            <a:ext cx="869342" cy="86934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H</a:t>
              </a:r>
            </a:p>
          </p:txBody>
        </p:sp>
      </p:grpSp>
      <p:grpSp>
        <p:nvGrpSpPr>
          <p:cNvPr id="27" name="Group 27"/>
          <p:cNvGrpSpPr/>
          <p:nvPr/>
        </p:nvGrpSpPr>
        <p:grpSpPr>
          <a:xfrm>
            <a:off x="6283165" y="6165343"/>
            <a:ext cx="869342" cy="86934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000000"/>
                  </a:solidFill>
                  <a:latin typeface="Poppins Bold"/>
                  <a:ea typeface="Poppins Bold"/>
                  <a:cs typeface="Poppins Bold"/>
                  <a:sym typeface="Poppins Bold"/>
                </a:rPr>
                <a:t>I</a:t>
              </a:r>
            </a:p>
          </p:txBody>
        </p:sp>
      </p:grpSp>
      <p:grpSp>
        <p:nvGrpSpPr>
          <p:cNvPr id="30" name="Group 30"/>
          <p:cNvGrpSpPr/>
          <p:nvPr/>
        </p:nvGrpSpPr>
        <p:grpSpPr>
          <a:xfrm>
            <a:off x="3145793" y="8090909"/>
            <a:ext cx="869342" cy="869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2" name="TextBox 32"/>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AFAFA"/>
                  </a:solidFill>
                  <a:latin typeface="Poppins Bold"/>
                  <a:ea typeface="Poppins Bold"/>
                  <a:cs typeface="Poppins Bold"/>
                  <a:sym typeface="Poppins Bold"/>
                </a:rPr>
                <a:t>F</a:t>
              </a:r>
            </a:p>
          </p:txBody>
        </p:sp>
      </p:grpSp>
      <p:grpSp>
        <p:nvGrpSpPr>
          <p:cNvPr id="33" name="Group 33"/>
          <p:cNvGrpSpPr/>
          <p:nvPr/>
        </p:nvGrpSpPr>
        <p:grpSpPr>
          <a:xfrm>
            <a:off x="6896100" y="8810547"/>
            <a:ext cx="869342" cy="869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2EC7"/>
            </a:solidFill>
          </p:spPr>
          <p:txBody>
            <a:bodyPr/>
            <a:lstStyle/>
            <a:p>
              <a:endParaRPr lang="en-PH"/>
            </a:p>
          </p:txBody>
        </p:sp>
        <p:sp>
          <p:nvSpPr>
            <p:cNvPr id="35" name="TextBox 35"/>
            <p:cNvSpPr txBox="1"/>
            <p:nvPr/>
          </p:nvSpPr>
          <p:spPr>
            <a:xfrm>
              <a:off x="76200" y="0"/>
              <a:ext cx="660400" cy="736600"/>
            </a:xfrm>
            <a:prstGeom prst="rect">
              <a:avLst/>
            </a:prstGeom>
          </p:spPr>
          <p:txBody>
            <a:bodyPr lIns="50800" tIns="50800" rIns="50800" bIns="50800" rtlCol="0" anchor="ctr"/>
            <a:lstStyle/>
            <a:p>
              <a:pPr algn="ctr">
                <a:lnSpc>
                  <a:spcPts val="2853"/>
                </a:lnSpc>
              </a:pPr>
              <a:r>
                <a:rPr lang="en-US" sz="1902" b="1">
                  <a:solidFill>
                    <a:srgbClr val="FFFFFF"/>
                  </a:solidFill>
                  <a:latin typeface="Poppins Bold"/>
                  <a:ea typeface="Poppins Bold"/>
                  <a:cs typeface="Poppins Bold"/>
                  <a:sym typeface="Poppins Bold"/>
                </a:rPr>
                <a:t>J</a:t>
              </a:r>
            </a:p>
          </p:txBody>
        </p:sp>
      </p:grpSp>
      <p:sp>
        <p:nvSpPr>
          <p:cNvPr id="36" name="AutoShape 36"/>
          <p:cNvSpPr/>
          <p:nvPr/>
        </p:nvSpPr>
        <p:spPr>
          <a:xfrm flipV="1">
            <a:off x="2197825" y="4090903"/>
            <a:ext cx="1086408" cy="686470"/>
          </a:xfrm>
          <a:prstGeom prst="line">
            <a:avLst/>
          </a:prstGeom>
          <a:ln w="38100" cap="flat">
            <a:solidFill>
              <a:srgbClr val="000000"/>
            </a:solidFill>
            <a:prstDash val="solid"/>
            <a:headEnd type="none" w="sm" len="sm"/>
            <a:tailEnd type="none" w="sm" len="sm"/>
          </a:ln>
        </p:spPr>
        <p:txBody>
          <a:bodyPr/>
          <a:lstStyle/>
          <a:p>
            <a:endParaRPr lang="en-PH"/>
          </a:p>
        </p:txBody>
      </p:sp>
      <p:sp>
        <p:nvSpPr>
          <p:cNvPr id="37" name="AutoShape 37"/>
          <p:cNvSpPr/>
          <p:nvPr/>
        </p:nvSpPr>
        <p:spPr>
          <a:xfrm>
            <a:off x="1993254" y="5686044"/>
            <a:ext cx="207742" cy="734750"/>
          </a:xfrm>
          <a:prstGeom prst="line">
            <a:avLst/>
          </a:prstGeom>
          <a:ln w="38100" cap="flat">
            <a:solidFill>
              <a:srgbClr val="000000"/>
            </a:solidFill>
            <a:prstDash val="solid"/>
            <a:headEnd type="none" w="sm" len="sm"/>
            <a:tailEnd type="none" w="sm" len="sm"/>
          </a:ln>
        </p:spPr>
        <p:txBody>
          <a:bodyPr/>
          <a:lstStyle/>
          <a:p>
            <a:endParaRPr lang="en-PH"/>
          </a:p>
        </p:txBody>
      </p:sp>
      <p:sp>
        <p:nvSpPr>
          <p:cNvPr id="38" name="AutoShape 38"/>
          <p:cNvSpPr/>
          <p:nvPr/>
        </p:nvSpPr>
        <p:spPr>
          <a:xfrm>
            <a:off x="6852294" y="7040548"/>
            <a:ext cx="280606" cy="1598181"/>
          </a:xfrm>
          <a:prstGeom prst="line">
            <a:avLst/>
          </a:prstGeom>
          <a:ln w="38100" cap="flat">
            <a:solidFill>
              <a:srgbClr val="000000"/>
            </a:solidFill>
            <a:prstDash val="solid"/>
            <a:headEnd type="none" w="sm" len="sm"/>
            <a:tailEnd type="none" w="sm" len="sm"/>
          </a:ln>
        </p:spPr>
        <p:txBody>
          <a:bodyPr/>
          <a:lstStyle/>
          <a:p>
            <a:endParaRPr lang="en-PH"/>
          </a:p>
        </p:txBody>
      </p:sp>
      <p:sp>
        <p:nvSpPr>
          <p:cNvPr id="39" name="AutoShape 39"/>
          <p:cNvSpPr/>
          <p:nvPr/>
        </p:nvSpPr>
        <p:spPr>
          <a:xfrm>
            <a:off x="4162005" y="4042499"/>
            <a:ext cx="1533628" cy="716839"/>
          </a:xfrm>
          <a:prstGeom prst="line">
            <a:avLst/>
          </a:prstGeom>
          <a:ln w="38100" cap="flat">
            <a:solidFill>
              <a:srgbClr val="000000"/>
            </a:solidFill>
            <a:prstDash val="solid"/>
            <a:headEnd type="none" w="sm" len="sm"/>
            <a:tailEnd type="none" w="sm" len="sm"/>
          </a:ln>
        </p:spPr>
        <p:txBody>
          <a:bodyPr/>
          <a:lstStyle/>
          <a:p>
            <a:endParaRPr lang="en-PH"/>
          </a:p>
        </p:txBody>
      </p:sp>
      <p:sp>
        <p:nvSpPr>
          <p:cNvPr id="40" name="AutoShape 40"/>
          <p:cNvSpPr/>
          <p:nvPr/>
        </p:nvSpPr>
        <p:spPr>
          <a:xfrm flipV="1">
            <a:off x="4162596" y="3719064"/>
            <a:ext cx="2989912" cy="88801"/>
          </a:xfrm>
          <a:prstGeom prst="line">
            <a:avLst/>
          </a:prstGeom>
          <a:ln w="38100" cap="flat">
            <a:solidFill>
              <a:srgbClr val="000000"/>
            </a:solidFill>
            <a:prstDash val="solid"/>
            <a:headEnd type="none" w="sm" len="sm"/>
            <a:tailEnd type="none" w="sm" len="sm"/>
          </a:ln>
        </p:spPr>
        <p:txBody>
          <a:bodyPr/>
          <a:lstStyle/>
          <a:p>
            <a:endParaRPr lang="en-PH"/>
          </a:p>
        </p:txBody>
      </p:sp>
      <p:sp>
        <p:nvSpPr>
          <p:cNvPr id="41" name="AutoShape 41"/>
          <p:cNvSpPr/>
          <p:nvPr/>
        </p:nvSpPr>
        <p:spPr>
          <a:xfrm>
            <a:off x="2641527" y="7239601"/>
            <a:ext cx="713819" cy="851308"/>
          </a:xfrm>
          <a:prstGeom prst="line">
            <a:avLst/>
          </a:prstGeom>
          <a:ln w="38100" cap="flat">
            <a:solidFill>
              <a:srgbClr val="000000"/>
            </a:solidFill>
            <a:prstDash val="solid"/>
            <a:headEnd type="none" w="sm" len="sm"/>
            <a:tailEnd type="none" w="sm" len="sm"/>
          </a:ln>
        </p:spPr>
        <p:txBody>
          <a:bodyPr/>
          <a:lstStyle/>
          <a:p>
            <a:endParaRPr lang="en-PH"/>
          </a:p>
        </p:txBody>
      </p:sp>
      <p:sp>
        <p:nvSpPr>
          <p:cNvPr id="42" name="AutoShape 42"/>
          <p:cNvSpPr/>
          <p:nvPr/>
        </p:nvSpPr>
        <p:spPr>
          <a:xfrm flipH="1">
            <a:off x="3600127" y="6525131"/>
            <a:ext cx="246877" cy="1562672"/>
          </a:xfrm>
          <a:prstGeom prst="line">
            <a:avLst/>
          </a:prstGeom>
          <a:ln w="3810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4025738" y="6808988"/>
            <a:ext cx="2156806" cy="1357327"/>
          </a:xfrm>
          <a:prstGeom prst="line">
            <a:avLst/>
          </a:prstGeom>
          <a:ln w="38100" cap="flat">
            <a:solidFill>
              <a:srgbClr val="000000"/>
            </a:solidFill>
            <a:prstDash val="solid"/>
            <a:headEnd type="none" w="sm" len="sm"/>
            <a:tailEnd type="none" w="sm" len="sm"/>
          </a:ln>
        </p:spPr>
        <p:txBody>
          <a:bodyPr/>
          <a:lstStyle/>
          <a:p>
            <a:endParaRPr lang="en-PH"/>
          </a:p>
        </p:txBody>
      </p:sp>
      <p:sp>
        <p:nvSpPr>
          <p:cNvPr id="44" name="AutoShape 44"/>
          <p:cNvSpPr/>
          <p:nvPr/>
        </p:nvSpPr>
        <p:spPr>
          <a:xfrm>
            <a:off x="6302003" y="5435217"/>
            <a:ext cx="245729" cy="719239"/>
          </a:xfrm>
          <a:prstGeom prst="line">
            <a:avLst/>
          </a:prstGeom>
          <a:ln w="38100" cap="flat">
            <a:solidFill>
              <a:srgbClr val="000000"/>
            </a:solidFill>
            <a:prstDash val="solid"/>
            <a:headEnd type="none" w="sm" len="sm"/>
            <a:tailEnd type="none" w="sm" len="sm"/>
          </a:ln>
        </p:spPr>
        <p:txBody>
          <a:bodyPr/>
          <a:lstStyle/>
          <a:p>
            <a:endParaRPr lang="en-PH"/>
          </a:p>
        </p:txBody>
      </p:sp>
      <p:sp>
        <p:nvSpPr>
          <p:cNvPr id="45" name="AutoShape 45"/>
          <p:cNvSpPr/>
          <p:nvPr/>
        </p:nvSpPr>
        <p:spPr>
          <a:xfrm>
            <a:off x="7856781" y="4130859"/>
            <a:ext cx="726077" cy="2027773"/>
          </a:xfrm>
          <a:prstGeom prst="line">
            <a:avLst/>
          </a:prstGeom>
          <a:ln w="38100" cap="flat">
            <a:solidFill>
              <a:srgbClr val="000000"/>
            </a:solidFill>
            <a:prstDash val="solid"/>
            <a:headEnd type="none" w="sm" len="sm"/>
            <a:tailEnd type="none" w="sm" len="sm"/>
          </a:ln>
        </p:spPr>
        <p:txBody>
          <a:bodyPr/>
          <a:lstStyle/>
          <a:p>
            <a:endParaRPr lang="en-PH"/>
          </a:p>
        </p:txBody>
      </p:sp>
      <p:sp>
        <p:nvSpPr>
          <p:cNvPr id="46" name="AutoShape 46"/>
          <p:cNvSpPr/>
          <p:nvPr/>
        </p:nvSpPr>
        <p:spPr>
          <a:xfrm>
            <a:off x="4031727" y="8700426"/>
            <a:ext cx="2864373" cy="544793"/>
          </a:xfrm>
          <a:prstGeom prst="line">
            <a:avLst/>
          </a:prstGeom>
          <a:ln w="38100" cap="flat">
            <a:solidFill>
              <a:srgbClr val="000000"/>
            </a:solidFill>
            <a:prstDash val="solid"/>
            <a:headEnd type="none" w="sm" len="sm"/>
            <a:tailEnd type="none" w="sm" len="sm"/>
          </a:ln>
        </p:spPr>
        <p:txBody>
          <a:bodyPr/>
          <a:lstStyle/>
          <a:p>
            <a:endParaRPr lang="en-PH"/>
          </a:p>
        </p:txBody>
      </p:sp>
      <p:sp>
        <p:nvSpPr>
          <p:cNvPr id="47" name="AutoShape 47"/>
          <p:cNvSpPr/>
          <p:nvPr/>
        </p:nvSpPr>
        <p:spPr>
          <a:xfrm flipH="1" flipV="1">
            <a:off x="7214227" y="6597593"/>
            <a:ext cx="899621" cy="4841"/>
          </a:xfrm>
          <a:prstGeom prst="line">
            <a:avLst/>
          </a:prstGeom>
          <a:ln w="38100" cap="flat">
            <a:solidFill>
              <a:srgbClr val="000000"/>
            </a:solidFill>
            <a:prstDash val="solid"/>
            <a:headEnd type="none" w="sm" len="sm"/>
            <a:tailEnd type="none" w="sm" len="sm"/>
          </a:ln>
        </p:spPr>
        <p:txBody>
          <a:bodyPr/>
          <a:lstStyle/>
          <a:p>
            <a:endParaRPr lang="en-PH"/>
          </a:p>
        </p:txBody>
      </p:sp>
      <p:sp>
        <p:nvSpPr>
          <p:cNvPr id="48" name="AutoShape 48"/>
          <p:cNvSpPr/>
          <p:nvPr/>
        </p:nvSpPr>
        <p:spPr>
          <a:xfrm>
            <a:off x="2330119" y="5453714"/>
            <a:ext cx="1069844" cy="425690"/>
          </a:xfrm>
          <a:prstGeom prst="line">
            <a:avLst/>
          </a:prstGeom>
          <a:ln w="38100" cap="flat">
            <a:solidFill>
              <a:srgbClr val="000000"/>
            </a:solidFill>
            <a:prstDash val="solid"/>
            <a:headEnd type="none" w="sm" len="sm"/>
            <a:tailEnd type="none" w="sm" len="sm"/>
          </a:ln>
        </p:spPr>
        <p:txBody>
          <a:bodyPr/>
          <a:lstStyle/>
          <a:p>
            <a:endParaRPr lang="en-PH"/>
          </a:p>
        </p:txBody>
      </p:sp>
      <p:sp>
        <p:nvSpPr>
          <p:cNvPr id="49" name="TextBox 49"/>
          <p:cNvSpPr txBox="1"/>
          <p:nvPr/>
        </p:nvSpPr>
        <p:spPr>
          <a:xfrm>
            <a:off x="384809" y="1938701"/>
            <a:ext cx="36011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 algorithm</a:t>
            </a:r>
          </a:p>
        </p:txBody>
      </p:sp>
      <p:sp>
        <p:nvSpPr>
          <p:cNvPr id="50" name="TextBox 50"/>
          <p:cNvSpPr txBox="1"/>
          <p:nvPr/>
        </p:nvSpPr>
        <p:spPr>
          <a:xfrm>
            <a:off x="2330119" y="3840111"/>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1" name="TextBox 51"/>
          <p:cNvSpPr txBox="1"/>
          <p:nvPr/>
        </p:nvSpPr>
        <p:spPr>
          <a:xfrm>
            <a:off x="5467891" y="31688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6</a:t>
            </a:r>
          </a:p>
        </p:txBody>
      </p:sp>
      <p:sp>
        <p:nvSpPr>
          <p:cNvPr id="52" name="TextBox 52"/>
          <p:cNvSpPr txBox="1"/>
          <p:nvPr/>
        </p:nvSpPr>
        <p:spPr>
          <a:xfrm>
            <a:off x="5012407" y="392397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53" name="TextBox 53"/>
          <p:cNvSpPr txBox="1"/>
          <p:nvPr/>
        </p:nvSpPr>
        <p:spPr>
          <a:xfrm>
            <a:off x="2785603" y="511641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1</a:t>
            </a:r>
          </a:p>
        </p:txBody>
      </p:sp>
      <p:sp>
        <p:nvSpPr>
          <p:cNvPr id="54" name="TextBox 54"/>
          <p:cNvSpPr txBox="1"/>
          <p:nvPr/>
        </p:nvSpPr>
        <p:spPr>
          <a:xfrm>
            <a:off x="1420226" y="5785116"/>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55" name="TextBox 55"/>
          <p:cNvSpPr txBox="1"/>
          <p:nvPr/>
        </p:nvSpPr>
        <p:spPr>
          <a:xfrm>
            <a:off x="2413785" y="763601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6" name="TextBox 56"/>
          <p:cNvSpPr txBox="1"/>
          <p:nvPr/>
        </p:nvSpPr>
        <p:spPr>
          <a:xfrm>
            <a:off x="3847004" y="6888490"/>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57" name="TextBox 57"/>
          <p:cNvSpPr txBox="1"/>
          <p:nvPr/>
        </p:nvSpPr>
        <p:spPr>
          <a:xfrm>
            <a:off x="6547732" y="539656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3</a:t>
            </a:r>
          </a:p>
        </p:txBody>
      </p:sp>
      <p:sp>
        <p:nvSpPr>
          <p:cNvPr id="58" name="TextBox 58"/>
          <p:cNvSpPr txBox="1"/>
          <p:nvPr/>
        </p:nvSpPr>
        <p:spPr>
          <a:xfrm>
            <a:off x="8355116" y="4879838"/>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8</a:t>
            </a:r>
          </a:p>
        </p:txBody>
      </p:sp>
      <p:sp>
        <p:nvSpPr>
          <p:cNvPr id="59" name="TextBox 59"/>
          <p:cNvSpPr txBox="1"/>
          <p:nvPr/>
        </p:nvSpPr>
        <p:spPr>
          <a:xfrm>
            <a:off x="7421143" y="6545284"/>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2</a:t>
            </a:r>
          </a:p>
        </p:txBody>
      </p:sp>
      <p:sp>
        <p:nvSpPr>
          <p:cNvPr id="60" name="TextBox 60"/>
          <p:cNvSpPr txBox="1"/>
          <p:nvPr/>
        </p:nvSpPr>
        <p:spPr>
          <a:xfrm>
            <a:off x="7040224"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4</a:t>
            </a:r>
          </a:p>
        </p:txBody>
      </p:sp>
      <p:sp>
        <p:nvSpPr>
          <p:cNvPr id="61" name="TextBox 61"/>
          <p:cNvSpPr txBox="1"/>
          <p:nvPr/>
        </p:nvSpPr>
        <p:spPr>
          <a:xfrm>
            <a:off x="5121935" y="7422622"/>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62" name="TextBox 62"/>
          <p:cNvSpPr txBox="1"/>
          <p:nvPr/>
        </p:nvSpPr>
        <p:spPr>
          <a:xfrm>
            <a:off x="5012407" y="8951493"/>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9</a:t>
            </a:r>
          </a:p>
        </p:txBody>
      </p:sp>
      <p:sp>
        <p:nvSpPr>
          <p:cNvPr id="63" name="TextBox 63"/>
          <p:cNvSpPr txBox="1"/>
          <p:nvPr/>
        </p:nvSpPr>
        <p:spPr>
          <a:xfrm>
            <a:off x="10898797" y="3934644"/>
            <a:ext cx="6790869" cy="3909716"/>
          </a:xfrm>
          <a:prstGeom prst="rect">
            <a:avLst/>
          </a:prstGeom>
        </p:spPr>
        <p:txBody>
          <a:bodyPr lIns="0" tIns="0" rIns="0" bIns="0" rtlCol="0" anchor="t">
            <a:spAutoFit/>
          </a:bodyPr>
          <a:lstStyle/>
          <a:p>
            <a:pPr algn="ctr">
              <a:lnSpc>
                <a:spcPts val="4478"/>
              </a:lnSpc>
              <a:spcBef>
                <a:spcPct val="0"/>
              </a:spcBef>
            </a:pPr>
            <a:r>
              <a:rPr lang="en-US" sz="3199">
                <a:solidFill>
                  <a:srgbClr val="000000"/>
                </a:solidFill>
                <a:latin typeface="Open Sans"/>
                <a:ea typeface="Open Sans"/>
                <a:cs typeface="Open Sans"/>
                <a:sym typeface="Open Sans"/>
              </a:rPr>
              <a:t>A* can be superior to Dijkstra's algorithm by incorporating a heuristic that guides the search towards the goal, resulting in a more efficient exploration of paths and often finding the shortest path more quickly.</a:t>
            </a:r>
          </a:p>
        </p:txBody>
      </p:sp>
      <p:sp>
        <p:nvSpPr>
          <p:cNvPr id="64" name="TextBox 64"/>
          <p:cNvSpPr txBox="1"/>
          <p:nvPr/>
        </p:nvSpPr>
        <p:spPr>
          <a:xfrm>
            <a:off x="3491162" y="29160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10</a:t>
            </a:r>
          </a:p>
        </p:txBody>
      </p:sp>
      <p:sp>
        <p:nvSpPr>
          <p:cNvPr id="65" name="TextBox 65"/>
          <p:cNvSpPr txBox="1"/>
          <p:nvPr/>
        </p:nvSpPr>
        <p:spPr>
          <a:xfrm>
            <a:off x="1050910" y="462228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6</a:t>
            </a:r>
          </a:p>
        </p:txBody>
      </p:sp>
      <p:sp>
        <p:nvSpPr>
          <p:cNvPr id="66" name="TextBox 66"/>
          <p:cNvSpPr txBox="1"/>
          <p:nvPr/>
        </p:nvSpPr>
        <p:spPr>
          <a:xfrm>
            <a:off x="7537700" y="274327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8</a:t>
            </a:r>
          </a:p>
        </p:txBody>
      </p:sp>
      <p:sp>
        <p:nvSpPr>
          <p:cNvPr id="67" name="TextBox 67"/>
          <p:cNvSpPr txBox="1"/>
          <p:nvPr/>
        </p:nvSpPr>
        <p:spPr>
          <a:xfrm>
            <a:off x="1383792" y="695041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4</a:t>
            </a:r>
          </a:p>
        </p:txBody>
      </p:sp>
      <p:sp>
        <p:nvSpPr>
          <p:cNvPr id="68" name="TextBox 68"/>
          <p:cNvSpPr txBox="1"/>
          <p:nvPr/>
        </p:nvSpPr>
        <p:spPr>
          <a:xfrm>
            <a:off x="4371915" y="5628894"/>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69" name="TextBox 69"/>
          <p:cNvSpPr txBox="1"/>
          <p:nvPr/>
        </p:nvSpPr>
        <p:spPr>
          <a:xfrm>
            <a:off x="2869269" y="8719460"/>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3</a:t>
            </a:r>
          </a:p>
        </p:txBody>
      </p:sp>
      <p:sp>
        <p:nvSpPr>
          <p:cNvPr id="70" name="TextBox 70"/>
          <p:cNvSpPr txBox="1"/>
          <p:nvPr/>
        </p:nvSpPr>
        <p:spPr>
          <a:xfrm>
            <a:off x="6319990" y="4238123"/>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9</a:t>
            </a:r>
          </a:p>
        </p:txBody>
      </p:sp>
      <p:sp>
        <p:nvSpPr>
          <p:cNvPr id="71" name="TextBox 71"/>
          <p:cNvSpPr txBox="1"/>
          <p:nvPr/>
        </p:nvSpPr>
        <p:spPr>
          <a:xfrm>
            <a:off x="5827681" y="6026235"/>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2</a:t>
            </a:r>
          </a:p>
        </p:txBody>
      </p:sp>
      <p:sp>
        <p:nvSpPr>
          <p:cNvPr id="72" name="TextBox 72"/>
          <p:cNvSpPr txBox="1"/>
          <p:nvPr/>
        </p:nvSpPr>
        <p:spPr>
          <a:xfrm>
            <a:off x="9024088" y="6154448"/>
            <a:ext cx="455484" cy="521216"/>
          </a:xfrm>
          <a:prstGeom prst="rect">
            <a:avLst/>
          </a:prstGeom>
        </p:spPr>
        <p:txBody>
          <a:bodyPr lIns="0" tIns="0" rIns="0" bIns="0" rtlCol="0" anchor="t">
            <a:spAutoFit/>
          </a:bodyPr>
          <a:lstStyle/>
          <a:p>
            <a:pPr algn="ctr">
              <a:lnSpc>
                <a:spcPts val="4346"/>
              </a:lnSpc>
              <a:spcBef>
                <a:spcPct val="0"/>
              </a:spcBef>
            </a:pPr>
            <a:r>
              <a:rPr lang="en-US" sz="3104" b="1" i="1">
                <a:solidFill>
                  <a:srgbClr val="FF1495"/>
                </a:solidFill>
                <a:latin typeface="Open Sans Bold Italics"/>
                <a:ea typeface="Open Sans Bold Italics"/>
                <a:cs typeface="Open Sans Bold Italics"/>
                <a:sym typeface="Open Sans Bold Italics"/>
              </a:rPr>
              <a:t>5</a:t>
            </a:r>
          </a:p>
        </p:txBody>
      </p:sp>
      <p:sp>
        <p:nvSpPr>
          <p:cNvPr id="73" name="AutoShape 73"/>
          <p:cNvSpPr/>
          <p:nvPr/>
        </p:nvSpPr>
        <p:spPr>
          <a:xfrm flipV="1">
            <a:off x="4320928" y="5106187"/>
            <a:ext cx="1314071" cy="728235"/>
          </a:xfrm>
          <a:prstGeom prst="line">
            <a:avLst/>
          </a:prstGeom>
          <a:ln w="38100" cap="flat">
            <a:solidFill>
              <a:srgbClr val="000000"/>
            </a:solidFill>
            <a:prstDash val="solid"/>
            <a:headEnd type="none" w="sm" len="sm"/>
            <a:tailEnd type="none" w="sm" len="sm"/>
          </a:ln>
        </p:spPr>
        <p:txBody>
          <a:bodyPr/>
          <a:lstStyle/>
          <a:p>
            <a:endParaRPr lang="en-PH"/>
          </a:p>
        </p:txBody>
      </p:sp>
      <p:sp>
        <p:nvSpPr>
          <p:cNvPr id="74" name="TextBox 74"/>
          <p:cNvSpPr txBox="1"/>
          <p:nvPr/>
        </p:nvSpPr>
        <p:spPr>
          <a:xfrm>
            <a:off x="4668570" y="4871847"/>
            <a:ext cx="455484" cy="530302"/>
          </a:xfrm>
          <a:prstGeom prst="rect">
            <a:avLst/>
          </a:prstGeom>
        </p:spPr>
        <p:txBody>
          <a:bodyPr lIns="0" tIns="0" rIns="0" bIns="0" rtlCol="0" anchor="t">
            <a:spAutoFit/>
          </a:bodyPr>
          <a:lstStyle/>
          <a:p>
            <a:pPr algn="ctr">
              <a:lnSpc>
                <a:spcPts val="4346"/>
              </a:lnSpc>
              <a:spcBef>
                <a:spcPct val="0"/>
              </a:spcBef>
            </a:pPr>
            <a:r>
              <a:rPr lang="en-US" sz="3104">
                <a:solidFill>
                  <a:srgbClr val="000000"/>
                </a:solidFill>
                <a:latin typeface="Open Sans"/>
                <a:ea typeface="Open Sans"/>
                <a:cs typeface="Open Sans"/>
                <a:sym typeface="Open Sans"/>
              </a:rPr>
              <a:t>5</a:t>
            </a:r>
          </a:p>
        </p:txBody>
      </p:sp>
      <p:sp>
        <p:nvSpPr>
          <p:cNvPr id="75" name="TextBox 7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928663" y="4963602"/>
            <a:ext cx="3586160" cy="4294698"/>
            <a:chOff x="0" y="0"/>
            <a:chExt cx="944503" cy="1131114"/>
          </a:xfrm>
        </p:grpSpPr>
        <p:sp>
          <p:nvSpPr>
            <p:cNvPr id="8" name="Freeform 8"/>
            <p:cNvSpPr/>
            <p:nvPr/>
          </p:nvSpPr>
          <p:spPr>
            <a:xfrm>
              <a:off x="0" y="0"/>
              <a:ext cx="944503" cy="1131114"/>
            </a:xfrm>
            <a:custGeom>
              <a:avLst/>
              <a:gdLst/>
              <a:ahLst/>
              <a:cxnLst/>
              <a:rect l="l" t="t" r="r" b="b"/>
              <a:pathLst>
                <a:path w="944503" h="1131114">
                  <a:moveTo>
                    <a:pt x="110100" y="0"/>
                  </a:moveTo>
                  <a:lnTo>
                    <a:pt x="834403" y="0"/>
                  </a:lnTo>
                  <a:cubicBezTo>
                    <a:pt x="863603" y="0"/>
                    <a:pt x="891607" y="11600"/>
                    <a:pt x="912255" y="32248"/>
                  </a:cubicBezTo>
                  <a:cubicBezTo>
                    <a:pt x="932903" y="52896"/>
                    <a:pt x="944503" y="80900"/>
                    <a:pt x="944503" y="110100"/>
                  </a:cubicBezTo>
                  <a:lnTo>
                    <a:pt x="944503" y="1021014"/>
                  </a:lnTo>
                  <a:cubicBezTo>
                    <a:pt x="944503" y="1050214"/>
                    <a:pt x="932903" y="1078218"/>
                    <a:pt x="912255" y="1098866"/>
                  </a:cubicBezTo>
                  <a:cubicBezTo>
                    <a:pt x="891607" y="1119514"/>
                    <a:pt x="863603" y="1131114"/>
                    <a:pt x="834403" y="1131114"/>
                  </a:cubicBezTo>
                  <a:lnTo>
                    <a:pt x="110100" y="1131114"/>
                  </a:lnTo>
                  <a:cubicBezTo>
                    <a:pt x="80900" y="1131114"/>
                    <a:pt x="52896" y="1119514"/>
                    <a:pt x="32248" y="1098866"/>
                  </a:cubicBezTo>
                  <a:cubicBezTo>
                    <a:pt x="11600" y="1078218"/>
                    <a:pt x="0" y="1050214"/>
                    <a:pt x="0" y="1021014"/>
                  </a:cubicBezTo>
                  <a:lnTo>
                    <a:pt x="0" y="110100"/>
                  </a:lnTo>
                  <a:cubicBezTo>
                    <a:pt x="0" y="80900"/>
                    <a:pt x="11600" y="52896"/>
                    <a:pt x="32248" y="32248"/>
                  </a:cubicBezTo>
                  <a:cubicBezTo>
                    <a:pt x="52896" y="11600"/>
                    <a:pt x="80900" y="0"/>
                    <a:pt x="110100"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9" name="TextBox 9"/>
            <p:cNvSpPr txBox="1"/>
            <p:nvPr/>
          </p:nvSpPr>
          <p:spPr>
            <a:xfrm>
              <a:off x="0" y="-76200"/>
              <a:ext cx="944503" cy="1207314"/>
            </a:xfrm>
            <a:prstGeom prst="rect">
              <a:avLst/>
            </a:prstGeom>
          </p:spPr>
          <p:txBody>
            <a:bodyPr lIns="50800" tIns="50800" rIns="50800" bIns="50800" rtlCol="0" anchor="ctr"/>
            <a:lstStyle/>
            <a:p>
              <a:pPr algn="ctr">
                <a:lnSpc>
                  <a:spcPts val="2853"/>
                </a:lnSpc>
              </a:pPr>
              <a:endParaRPr/>
            </a:p>
          </p:txBody>
        </p:sp>
      </p:grpSp>
      <p:sp>
        <p:nvSpPr>
          <p:cNvPr id="10" name="TextBox 10"/>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
        <p:nvSpPr>
          <p:cNvPr id="11" name="TextBox 11"/>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Definition</a:t>
            </a:r>
          </a:p>
        </p:txBody>
      </p:sp>
      <p:sp>
        <p:nvSpPr>
          <p:cNvPr id="12" name="TextBox 12"/>
          <p:cNvSpPr txBox="1"/>
          <p:nvPr/>
        </p:nvSpPr>
        <p:spPr>
          <a:xfrm>
            <a:off x="402046"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Machine learning, a subset of artificial intelligence, involves the development of algorithms that </a:t>
            </a:r>
            <a:r>
              <a:rPr lang="en-US" sz="3000" b="1">
                <a:solidFill>
                  <a:srgbClr val="642EC7"/>
                </a:solidFill>
                <a:latin typeface="Open Sans Bold"/>
                <a:ea typeface="Open Sans Bold"/>
                <a:cs typeface="Open Sans Bold"/>
                <a:sym typeface="Open Sans Bold"/>
              </a:rPr>
              <a:t>enable systems to learn from data</a:t>
            </a:r>
            <a:r>
              <a:rPr lang="en-US" sz="3000">
                <a:solidFill>
                  <a:srgbClr val="000000"/>
                </a:solidFill>
                <a:latin typeface="Open Sans"/>
                <a:ea typeface="Open Sans"/>
                <a:cs typeface="Open Sans"/>
                <a:sym typeface="Open Sans"/>
              </a:rPr>
              <a:t>, </a:t>
            </a:r>
            <a:r>
              <a:rPr lang="en-US" sz="3000" b="1">
                <a:solidFill>
                  <a:srgbClr val="FF1495"/>
                </a:solidFill>
                <a:latin typeface="Open Sans Bold"/>
                <a:ea typeface="Open Sans Bold"/>
                <a:cs typeface="Open Sans Bold"/>
                <a:sym typeface="Open Sans Bold"/>
              </a:rPr>
              <a:t>identify patterns</a:t>
            </a:r>
            <a:r>
              <a:rPr lang="en-US" sz="3000">
                <a:solidFill>
                  <a:srgbClr val="000000"/>
                </a:solidFill>
                <a:latin typeface="Open Sans"/>
                <a:ea typeface="Open Sans"/>
                <a:cs typeface="Open Sans"/>
                <a:sym typeface="Open Sans"/>
              </a:rPr>
              <a:t>, and </a:t>
            </a:r>
            <a:r>
              <a:rPr lang="en-US" sz="3000" b="1">
                <a:solidFill>
                  <a:srgbClr val="642EC7"/>
                </a:solidFill>
                <a:latin typeface="Open Sans Bold"/>
                <a:ea typeface="Open Sans Bold"/>
                <a:cs typeface="Open Sans Bold"/>
                <a:sym typeface="Open Sans Bold"/>
              </a:rPr>
              <a:t>make predictions</a:t>
            </a:r>
            <a:r>
              <a:rPr lang="en-US" sz="3000">
                <a:solidFill>
                  <a:srgbClr val="000000"/>
                </a:solidFill>
                <a:latin typeface="Open Sans"/>
                <a:ea typeface="Open Sans"/>
                <a:cs typeface="Open Sans"/>
                <a:sym typeface="Open Sans"/>
              </a:rPr>
              <a:t> or decisions without explicit programming.</a:t>
            </a:r>
          </a:p>
        </p:txBody>
      </p:sp>
      <p:grpSp>
        <p:nvGrpSpPr>
          <p:cNvPr id="13" name="Group 13"/>
          <p:cNvGrpSpPr/>
          <p:nvPr/>
        </p:nvGrpSpPr>
        <p:grpSpPr>
          <a:xfrm>
            <a:off x="7209711" y="4963602"/>
            <a:ext cx="3586160" cy="4294698"/>
            <a:chOff x="0" y="0"/>
            <a:chExt cx="944503" cy="1131114"/>
          </a:xfrm>
        </p:grpSpPr>
        <p:sp>
          <p:nvSpPr>
            <p:cNvPr id="14" name="Freeform 14"/>
            <p:cNvSpPr/>
            <p:nvPr/>
          </p:nvSpPr>
          <p:spPr>
            <a:xfrm>
              <a:off x="0" y="0"/>
              <a:ext cx="944503" cy="1131114"/>
            </a:xfrm>
            <a:custGeom>
              <a:avLst/>
              <a:gdLst/>
              <a:ahLst/>
              <a:cxnLst/>
              <a:rect l="l" t="t" r="r" b="b"/>
              <a:pathLst>
                <a:path w="944503" h="1131114">
                  <a:moveTo>
                    <a:pt x="110100" y="0"/>
                  </a:moveTo>
                  <a:lnTo>
                    <a:pt x="834403" y="0"/>
                  </a:lnTo>
                  <a:cubicBezTo>
                    <a:pt x="863603" y="0"/>
                    <a:pt x="891607" y="11600"/>
                    <a:pt x="912255" y="32248"/>
                  </a:cubicBezTo>
                  <a:cubicBezTo>
                    <a:pt x="932903" y="52896"/>
                    <a:pt x="944503" y="80900"/>
                    <a:pt x="944503" y="110100"/>
                  </a:cubicBezTo>
                  <a:lnTo>
                    <a:pt x="944503" y="1021014"/>
                  </a:lnTo>
                  <a:cubicBezTo>
                    <a:pt x="944503" y="1050214"/>
                    <a:pt x="932903" y="1078218"/>
                    <a:pt x="912255" y="1098866"/>
                  </a:cubicBezTo>
                  <a:cubicBezTo>
                    <a:pt x="891607" y="1119514"/>
                    <a:pt x="863603" y="1131114"/>
                    <a:pt x="834403" y="1131114"/>
                  </a:cubicBezTo>
                  <a:lnTo>
                    <a:pt x="110100" y="1131114"/>
                  </a:lnTo>
                  <a:cubicBezTo>
                    <a:pt x="80900" y="1131114"/>
                    <a:pt x="52896" y="1119514"/>
                    <a:pt x="32248" y="1098866"/>
                  </a:cubicBezTo>
                  <a:cubicBezTo>
                    <a:pt x="11600" y="1078218"/>
                    <a:pt x="0" y="1050214"/>
                    <a:pt x="0" y="1021014"/>
                  </a:cubicBezTo>
                  <a:lnTo>
                    <a:pt x="0" y="110100"/>
                  </a:lnTo>
                  <a:cubicBezTo>
                    <a:pt x="0" y="80900"/>
                    <a:pt x="11600" y="52896"/>
                    <a:pt x="32248" y="32248"/>
                  </a:cubicBezTo>
                  <a:cubicBezTo>
                    <a:pt x="52896" y="11600"/>
                    <a:pt x="80900" y="0"/>
                    <a:pt x="110100"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15" name="TextBox 15"/>
            <p:cNvSpPr txBox="1"/>
            <p:nvPr/>
          </p:nvSpPr>
          <p:spPr>
            <a:xfrm>
              <a:off x="0" y="-76200"/>
              <a:ext cx="944503" cy="1207314"/>
            </a:xfrm>
            <a:prstGeom prst="rect">
              <a:avLst/>
            </a:prstGeom>
          </p:spPr>
          <p:txBody>
            <a:bodyPr lIns="50800" tIns="50800" rIns="50800" bIns="50800" rtlCol="0" anchor="ctr"/>
            <a:lstStyle/>
            <a:p>
              <a:pPr algn="ctr">
                <a:lnSpc>
                  <a:spcPts val="2853"/>
                </a:lnSpc>
              </a:pPr>
              <a:endParaRPr/>
            </a:p>
          </p:txBody>
        </p:sp>
      </p:grpSp>
      <p:grpSp>
        <p:nvGrpSpPr>
          <p:cNvPr id="16" name="Group 16"/>
          <p:cNvGrpSpPr/>
          <p:nvPr/>
        </p:nvGrpSpPr>
        <p:grpSpPr>
          <a:xfrm>
            <a:off x="11491196" y="4963602"/>
            <a:ext cx="3586160" cy="4294698"/>
            <a:chOff x="0" y="0"/>
            <a:chExt cx="944503" cy="1131114"/>
          </a:xfrm>
        </p:grpSpPr>
        <p:sp>
          <p:nvSpPr>
            <p:cNvPr id="17" name="Freeform 17"/>
            <p:cNvSpPr/>
            <p:nvPr/>
          </p:nvSpPr>
          <p:spPr>
            <a:xfrm>
              <a:off x="0" y="0"/>
              <a:ext cx="944503" cy="1131114"/>
            </a:xfrm>
            <a:custGeom>
              <a:avLst/>
              <a:gdLst/>
              <a:ahLst/>
              <a:cxnLst/>
              <a:rect l="l" t="t" r="r" b="b"/>
              <a:pathLst>
                <a:path w="944503" h="1131114">
                  <a:moveTo>
                    <a:pt x="110100" y="0"/>
                  </a:moveTo>
                  <a:lnTo>
                    <a:pt x="834403" y="0"/>
                  </a:lnTo>
                  <a:cubicBezTo>
                    <a:pt x="863603" y="0"/>
                    <a:pt x="891607" y="11600"/>
                    <a:pt x="912255" y="32248"/>
                  </a:cubicBezTo>
                  <a:cubicBezTo>
                    <a:pt x="932903" y="52896"/>
                    <a:pt x="944503" y="80900"/>
                    <a:pt x="944503" y="110100"/>
                  </a:cubicBezTo>
                  <a:lnTo>
                    <a:pt x="944503" y="1021014"/>
                  </a:lnTo>
                  <a:cubicBezTo>
                    <a:pt x="944503" y="1050214"/>
                    <a:pt x="932903" y="1078218"/>
                    <a:pt x="912255" y="1098866"/>
                  </a:cubicBezTo>
                  <a:cubicBezTo>
                    <a:pt x="891607" y="1119514"/>
                    <a:pt x="863603" y="1131114"/>
                    <a:pt x="834403" y="1131114"/>
                  </a:cubicBezTo>
                  <a:lnTo>
                    <a:pt x="110100" y="1131114"/>
                  </a:lnTo>
                  <a:cubicBezTo>
                    <a:pt x="80900" y="1131114"/>
                    <a:pt x="52896" y="1119514"/>
                    <a:pt x="32248" y="1098866"/>
                  </a:cubicBezTo>
                  <a:cubicBezTo>
                    <a:pt x="11600" y="1078218"/>
                    <a:pt x="0" y="1050214"/>
                    <a:pt x="0" y="1021014"/>
                  </a:cubicBezTo>
                  <a:lnTo>
                    <a:pt x="0" y="110100"/>
                  </a:lnTo>
                  <a:cubicBezTo>
                    <a:pt x="0" y="80900"/>
                    <a:pt x="11600" y="52896"/>
                    <a:pt x="32248" y="32248"/>
                  </a:cubicBezTo>
                  <a:cubicBezTo>
                    <a:pt x="52896" y="11600"/>
                    <a:pt x="80900" y="0"/>
                    <a:pt x="110100" y="0"/>
                  </a:cubicBezTo>
                  <a:close/>
                </a:path>
              </a:pathLst>
            </a:custGeom>
            <a:gradFill rotWithShape="1">
              <a:gsLst>
                <a:gs pos="0">
                  <a:srgbClr val="0097B2">
                    <a:alpha val="100000"/>
                  </a:srgbClr>
                </a:gs>
                <a:gs pos="100000">
                  <a:srgbClr val="7ED957">
                    <a:alpha val="100000"/>
                  </a:srgbClr>
                </a:gs>
              </a:gsLst>
              <a:lin ang="0"/>
            </a:gradFill>
          </p:spPr>
          <p:txBody>
            <a:bodyPr/>
            <a:lstStyle/>
            <a:p>
              <a:endParaRPr lang="en-PH"/>
            </a:p>
          </p:txBody>
        </p:sp>
        <p:sp>
          <p:nvSpPr>
            <p:cNvPr id="18" name="TextBox 18"/>
            <p:cNvSpPr txBox="1"/>
            <p:nvPr/>
          </p:nvSpPr>
          <p:spPr>
            <a:xfrm>
              <a:off x="0" y="-76200"/>
              <a:ext cx="944503" cy="1207314"/>
            </a:xfrm>
            <a:prstGeom prst="rect">
              <a:avLst/>
            </a:prstGeom>
          </p:spPr>
          <p:txBody>
            <a:bodyPr lIns="50800" tIns="50800" rIns="50800" bIns="50800" rtlCol="0" anchor="ctr"/>
            <a:lstStyle/>
            <a:p>
              <a:pPr algn="ctr">
                <a:lnSpc>
                  <a:spcPts val="2853"/>
                </a:lnSpc>
              </a:pPr>
              <a:endParaRPr/>
            </a:p>
          </p:txBody>
        </p:sp>
      </p:grpSp>
      <p:sp>
        <p:nvSpPr>
          <p:cNvPr id="19" name="TextBox 19"/>
          <p:cNvSpPr txBox="1"/>
          <p:nvPr/>
        </p:nvSpPr>
        <p:spPr>
          <a:xfrm>
            <a:off x="3142316" y="6558501"/>
            <a:ext cx="3103029" cy="1047750"/>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Alatsi"/>
                <a:ea typeface="Alatsi"/>
                <a:cs typeface="Alatsi"/>
                <a:sym typeface="Alatsi"/>
              </a:rPr>
              <a:t>Unsupervised Learning</a:t>
            </a:r>
          </a:p>
        </p:txBody>
      </p:sp>
      <p:sp>
        <p:nvSpPr>
          <p:cNvPr id="20" name="TextBox 20"/>
          <p:cNvSpPr txBox="1"/>
          <p:nvPr/>
        </p:nvSpPr>
        <p:spPr>
          <a:xfrm>
            <a:off x="7451495" y="6558501"/>
            <a:ext cx="3103029" cy="1047750"/>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Alatsi"/>
                <a:ea typeface="Alatsi"/>
                <a:cs typeface="Alatsi"/>
                <a:sym typeface="Alatsi"/>
              </a:rPr>
              <a:t>Supervised Learning</a:t>
            </a:r>
          </a:p>
        </p:txBody>
      </p:sp>
      <p:sp>
        <p:nvSpPr>
          <p:cNvPr id="21" name="TextBox 21"/>
          <p:cNvSpPr txBox="1"/>
          <p:nvPr/>
        </p:nvSpPr>
        <p:spPr>
          <a:xfrm>
            <a:off x="11757896" y="6558501"/>
            <a:ext cx="3103029" cy="1047750"/>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Alatsi"/>
                <a:ea typeface="Alatsi"/>
                <a:cs typeface="Alatsi"/>
                <a:sym typeface="Alatsi"/>
              </a:rPr>
              <a:t>Reinforcement Learning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7298212" y="2896185"/>
            <a:ext cx="1130934" cy="1130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4806252" y="4840470"/>
            <a:ext cx="1130934" cy="1130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A</a:t>
              </a:r>
            </a:p>
          </p:txBody>
        </p:sp>
      </p:grpSp>
      <p:grpSp>
        <p:nvGrpSpPr>
          <p:cNvPr id="12" name="Group 12"/>
          <p:cNvGrpSpPr/>
          <p:nvPr/>
        </p:nvGrpSpPr>
        <p:grpSpPr>
          <a:xfrm>
            <a:off x="5918907" y="6297713"/>
            <a:ext cx="1130934" cy="1130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8033059" y="4840470"/>
            <a:ext cx="1130934" cy="1130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12124482" y="3827987"/>
            <a:ext cx="1130934" cy="113093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10048826" y="7966877"/>
            <a:ext cx="1130934" cy="113093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5719867" y="3631698"/>
            <a:ext cx="1566708" cy="1208772"/>
          </a:xfrm>
          <a:prstGeom prst="line">
            <a:avLst/>
          </a:prstGeom>
          <a:ln w="38100" cap="flat">
            <a:solidFill>
              <a:srgbClr val="000000"/>
            </a:solidFill>
            <a:prstDash val="solid"/>
            <a:headEnd type="none" w="sm" len="sm"/>
            <a:tailEnd type="none" w="sm" len="sm"/>
          </a:ln>
        </p:spPr>
        <p:txBody>
          <a:bodyPr/>
          <a:lstStyle/>
          <a:p>
            <a:endParaRPr lang="en-PH"/>
          </a:p>
        </p:txBody>
      </p:sp>
      <p:sp>
        <p:nvSpPr>
          <p:cNvPr id="25" name="AutoShape 25"/>
          <p:cNvSpPr/>
          <p:nvPr/>
        </p:nvSpPr>
        <p:spPr>
          <a:xfrm flipH="1" flipV="1">
            <a:off x="5794603" y="5873874"/>
            <a:ext cx="124303" cy="423839"/>
          </a:xfrm>
          <a:prstGeom prst="line">
            <a:avLst/>
          </a:prstGeom>
          <a:ln w="38100"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H="1">
            <a:off x="5937187" y="5386887"/>
            <a:ext cx="2010525" cy="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7052149" y="7400437"/>
            <a:ext cx="2939025" cy="760238"/>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10911126" y="4988080"/>
            <a:ext cx="1433918" cy="2892853"/>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8521661" y="3480264"/>
            <a:ext cx="3474485" cy="757680"/>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9194760" y="4563048"/>
            <a:ext cx="2839066" cy="760725"/>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V="1">
            <a:off x="7161564" y="5828315"/>
            <a:ext cx="859795" cy="669086"/>
          </a:xfrm>
          <a:prstGeom prst="line">
            <a:avLst/>
          </a:prstGeom>
          <a:ln w="38100" cap="flat">
            <a:solidFill>
              <a:srgbClr val="000000"/>
            </a:solidFill>
            <a:prstDash val="solid"/>
            <a:headEnd type="none" w="sm" len="sm"/>
            <a:tailEnd type="none" w="sm" len="sm"/>
          </a:ln>
        </p:spPr>
        <p:txBody>
          <a:bodyPr/>
          <a:lstStyle/>
          <a:p>
            <a:endParaRPr lang="en-PH"/>
          </a:p>
        </p:txBody>
      </p:sp>
      <p:sp>
        <p:nvSpPr>
          <p:cNvPr id="32" name="TextBox 32"/>
          <p:cNvSpPr txBox="1"/>
          <p:nvPr/>
        </p:nvSpPr>
        <p:spPr>
          <a:xfrm>
            <a:off x="528850" y="2178635"/>
            <a:ext cx="427740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Graphs</a:t>
            </a:r>
          </a:p>
        </p:txBody>
      </p:sp>
      <p:sp>
        <p:nvSpPr>
          <p:cNvPr id="33" name="TextBox 33"/>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
        <p:nvSpPr>
          <p:cNvPr id="34" name="TextBox 34"/>
          <p:cNvSpPr txBox="1"/>
          <p:nvPr/>
        </p:nvSpPr>
        <p:spPr>
          <a:xfrm>
            <a:off x="5956929" y="5746605"/>
            <a:ext cx="362322"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10</a:t>
            </a:r>
          </a:p>
        </p:txBody>
      </p:sp>
      <p:sp>
        <p:nvSpPr>
          <p:cNvPr id="35" name="TextBox 35"/>
          <p:cNvSpPr txBox="1"/>
          <p:nvPr/>
        </p:nvSpPr>
        <p:spPr>
          <a:xfrm>
            <a:off x="6656504" y="4772665"/>
            <a:ext cx="456430"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6" name="TextBox 36"/>
          <p:cNvSpPr txBox="1"/>
          <p:nvPr/>
        </p:nvSpPr>
        <p:spPr>
          <a:xfrm rot="-2428734">
            <a:off x="5981189" y="3548849"/>
            <a:ext cx="628093"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7" name="TextBox 37"/>
          <p:cNvSpPr txBox="1"/>
          <p:nvPr/>
        </p:nvSpPr>
        <p:spPr>
          <a:xfrm rot="808393">
            <a:off x="10002305" y="3222867"/>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38" name="TextBox 38"/>
          <p:cNvSpPr txBox="1"/>
          <p:nvPr/>
        </p:nvSpPr>
        <p:spPr>
          <a:xfrm rot="1015414">
            <a:off x="8235408" y="7152143"/>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39" name="TextBox 39"/>
          <p:cNvSpPr txBox="1"/>
          <p:nvPr/>
        </p:nvSpPr>
        <p:spPr>
          <a:xfrm rot="-904506">
            <a:off x="9986875" y="4349490"/>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40" name="TextBox 40"/>
          <p:cNvSpPr txBox="1"/>
          <p:nvPr/>
        </p:nvSpPr>
        <p:spPr>
          <a:xfrm>
            <a:off x="7765622" y="5988822"/>
            <a:ext cx="34852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15</a:t>
            </a:r>
          </a:p>
        </p:txBody>
      </p:sp>
      <p:sp>
        <p:nvSpPr>
          <p:cNvPr id="41" name="TextBox 41"/>
          <p:cNvSpPr txBox="1"/>
          <p:nvPr/>
        </p:nvSpPr>
        <p:spPr>
          <a:xfrm rot="-104300">
            <a:off x="11587513" y="6560336"/>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2" name="Freeform 42"/>
          <p:cNvSpPr/>
          <p:nvPr/>
        </p:nvSpPr>
        <p:spPr>
          <a:xfrm rot="-3101725" flipH="1">
            <a:off x="12591477" y="2479857"/>
            <a:ext cx="1976990" cy="706774"/>
          </a:xfrm>
          <a:custGeom>
            <a:avLst/>
            <a:gdLst/>
            <a:ahLst/>
            <a:cxnLst/>
            <a:rect l="l" t="t" r="r" b="b"/>
            <a:pathLst>
              <a:path w="1976990" h="706774">
                <a:moveTo>
                  <a:pt x="1976990" y="0"/>
                </a:moveTo>
                <a:lnTo>
                  <a:pt x="0" y="0"/>
                </a:lnTo>
                <a:lnTo>
                  <a:pt x="0" y="706774"/>
                </a:lnTo>
                <a:lnTo>
                  <a:pt x="1976990" y="706774"/>
                </a:lnTo>
                <a:lnTo>
                  <a:pt x="197699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3" name="TextBox 43"/>
          <p:cNvSpPr txBox="1"/>
          <p:nvPr/>
        </p:nvSpPr>
        <p:spPr>
          <a:xfrm>
            <a:off x="14469994" y="1921226"/>
            <a:ext cx="1182864" cy="551108"/>
          </a:xfrm>
          <a:prstGeom prst="rect">
            <a:avLst/>
          </a:prstGeom>
        </p:spPr>
        <p:txBody>
          <a:bodyPr lIns="0" tIns="0" rIns="0" bIns="0" rtlCol="0" anchor="t">
            <a:spAutoFit/>
          </a:bodyPr>
          <a:lstStyle/>
          <a:p>
            <a:pPr algn="ctr">
              <a:lnSpc>
                <a:spcPts val="4472"/>
              </a:lnSpc>
            </a:pPr>
            <a:r>
              <a:rPr lang="en-US" sz="3194">
                <a:solidFill>
                  <a:srgbClr val="642EC7"/>
                </a:solidFill>
                <a:latin typeface="Alatsi"/>
                <a:ea typeface="Alatsi"/>
                <a:cs typeface="Alatsi"/>
                <a:sym typeface="Alatsi"/>
              </a:rPr>
              <a:t>Node</a:t>
            </a:r>
          </a:p>
        </p:txBody>
      </p:sp>
      <p:sp>
        <p:nvSpPr>
          <p:cNvPr id="44" name="Freeform 44"/>
          <p:cNvSpPr/>
          <p:nvPr/>
        </p:nvSpPr>
        <p:spPr>
          <a:xfrm rot="2606223" flipH="1">
            <a:off x="12039586" y="5702110"/>
            <a:ext cx="1976990" cy="706774"/>
          </a:xfrm>
          <a:custGeom>
            <a:avLst/>
            <a:gdLst/>
            <a:ahLst/>
            <a:cxnLst/>
            <a:rect l="l" t="t" r="r" b="b"/>
            <a:pathLst>
              <a:path w="1976990" h="706774">
                <a:moveTo>
                  <a:pt x="1976990" y="0"/>
                </a:moveTo>
                <a:lnTo>
                  <a:pt x="0" y="0"/>
                </a:lnTo>
                <a:lnTo>
                  <a:pt x="0" y="706774"/>
                </a:lnTo>
                <a:lnTo>
                  <a:pt x="1976990" y="706774"/>
                </a:lnTo>
                <a:lnTo>
                  <a:pt x="197699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5" name="TextBox 45"/>
          <p:cNvSpPr txBox="1"/>
          <p:nvPr/>
        </p:nvSpPr>
        <p:spPr>
          <a:xfrm>
            <a:off x="13287130" y="6925074"/>
            <a:ext cx="1182864" cy="551108"/>
          </a:xfrm>
          <a:prstGeom prst="rect">
            <a:avLst/>
          </a:prstGeom>
        </p:spPr>
        <p:txBody>
          <a:bodyPr lIns="0" tIns="0" rIns="0" bIns="0" rtlCol="0" anchor="t">
            <a:spAutoFit/>
          </a:bodyPr>
          <a:lstStyle/>
          <a:p>
            <a:pPr algn="ctr">
              <a:lnSpc>
                <a:spcPts val="4472"/>
              </a:lnSpc>
            </a:pPr>
            <a:r>
              <a:rPr lang="en-US" sz="3194">
                <a:solidFill>
                  <a:srgbClr val="642EC7"/>
                </a:solidFill>
                <a:latin typeface="Alatsi"/>
                <a:ea typeface="Alatsi"/>
                <a:cs typeface="Alatsi"/>
                <a:sym typeface="Alatsi"/>
              </a:rPr>
              <a:t>Edge</a:t>
            </a:r>
          </a:p>
        </p:txBody>
      </p:sp>
      <p:sp>
        <p:nvSpPr>
          <p:cNvPr id="46" name="Freeform 46"/>
          <p:cNvSpPr/>
          <p:nvPr/>
        </p:nvSpPr>
        <p:spPr>
          <a:xfrm rot="4599988" flipH="1">
            <a:off x="11617158" y="7613490"/>
            <a:ext cx="1976990" cy="706774"/>
          </a:xfrm>
          <a:custGeom>
            <a:avLst/>
            <a:gdLst/>
            <a:ahLst/>
            <a:cxnLst/>
            <a:rect l="l" t="t" r="r" b="b"/>
            <a:pathLst>
              <a:path w="1976990" h="706774">
                <a:moveTo>
                  <a:pt x="1976990" y="0"/>
                </a:moveTo>
                <a:lnTo>
                  <a:pt x="0" y="0"/>
                </a:lnTo>
                <a:lnTo>
                  <a:pt x="0" y="706774"/>
                </a:lnTo>
                <a:lnTo>
                  <a:pt x="1976990" y="706774"/>
                </a:lnTo>
                <a:lnTo>
                  <a:pt x="197699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TextBox 47"/>
          <p:cNvSpPr txBox="1"/>
          <p:nvPr/>
        </p:nvSpPr>
        <p:spPr>
          <a:xfrm>
            <a:off x="12124482" y="8943549"/>
            <a:ext cx="1182864" cy="1116684"/>
          </a:xfrm>
          <a:prstGeom prst="rect">
            <a:avLst/>
          </a:prstGeom>
        </p:spPr>
        <p:txBody>
          <a:bodyPr lIns="0" tIns="0" rIns="0" bIns="0" rtlCol="0" anchor="t">
            <a:spAutoFit/>
          </a:bodyPr>
          <a:lstStyle/>
          <a:p>
            <a:pPr algn="ctr">
              <a:lnSpc>
                <a:spcPts val="4472"/>
              </a:lnSpc>
            </a:pPr>
            <a:r>
              <a:rPr lang="en-US" sz="3194">
                <a:solidFill>
                  <a:srgbClr val="642EC7"/>
                </a:solidFill>
                <a:latin typeface="Alatsi"/>
                <a:ea typeface="Alatsi"/>
                <a:cs typeface="Alatsi"/>
                <a:sym typeface="Alatsi"/>
              </a:rPr>
              <a:t>Edge Label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Unsupervised Learning </a:t>
            </a:r>
          </a:p>
        </p:txBody>
      </p:sp>
      <p:sp>
        <p:nvSpPr>
          <p:cNvPr id="8" name="TextBox 8"/>
          <p:cNvSpPr txBox="1"/>
          <p:nvPr/>
        </p:nvSpPr>
        <p:spPr>
          <a:xfrm>
            <a:off x="402046" y="2694896"/>
            <a:ext cx="17352717" cy="3714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Unsupervised learning is a machine learning paradigm where algorithms are trained on </a:t>
            </a:r>
            <a:r>
              <a:rPr lang="en-US" sz="3000" b="1">
                <a:solidFill>
                  <a:srgbClr val="642EC7"/>
                </a:solidFill>
                <a:latin typeface="Open Sans Bold"/>
                <a:ea typeface="Open Sans Bold"/>
                <a:cs typeface="Open Sans Bold"/>
                <a:sym typeface="Open Sans Bold"/>
              </a:rPr>
              <a:t>unlabelled data</a:t>
            </a:r>
            <a:r>
              <a:rPr lang="en-US" sz="3000">
                <a:solidFill>
                  <a:srgbClr val="000000"/>
                </a:solidFill>
                <a:latin typeface="Open Sans"/>
                <a:ea typeface="Open Sans"/>
                <a:cs typeface="Open Sans"/>
                <a:sym typeface="Open Sans"/>
              </a:rPr>
              <a:t> to discover patterns, structures, or relationships within the data without explicit guidance or predefined target outputs.</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In unsupervised learning, conceptual clusters are utilised to automatically group and organise similar patterns or entities within data, enabling the algorithm to uncover inherent structures and relationships without predefined labels or categories.</a:t>
            </a:r>
          </a:p>
        </p:txBody>
      </p:sp>
      <p:sp>
        <p:nvSpPr>
          <p:cNvPr id="9" name="TextBox 9"/>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628077" y="5723301"/>
            <a:ext cx="17109449" cy="1126372"/>
          </a:xfrm>
          <a:custGeom>
            <a:avLst/>
            <a:gdLst/>
            <a:ahLst/>
            <a:cxnLst/>
            <a:rect l="l" t="t" r="r" b="b"/>
            <a:pathLst>
              <a:path w="17109449" h="1126372">
                <a:moveTo>
                  <a:pt x="0" y="0"/>
                </a:moveTo>
                <a:lnTo>
                  <a:pt x="17109449" y="0"/>
                </a:lnTo>
                <a:lnTo>
                  <a:pt x="17109449" y="1126372"/>
                </a:lnTo>
                <a:lnTo>
                  <a:pt x="0" y="1126372"/>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Unsupervised Learning </a:t>
            </a:r>
          </a:p>
        </p:txBody>
      </p:sp>
      <p:sp>
        <p:nvSpPr>
          <p:cNvPr id="9" name="TextBox 9"/>
          <p:cNvSpPr txBox="1"/>
          <p:nvPr/>
        </p:nvSpPr>
        <p:spPr>
          <a:xfrm>
            <a:off x="384809" y="2599101"/>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Unsupervised learning can be employed to categorise news on Google by analysing patterns and similarities within the content, allowing the algorithm to automatically cluster and organise news articles into relevant categories without the need for explicit labelling.</a:t>
            </a:r>
          </a:p>
        </p:txBody>
      </p:sp>
      <p:sp>
        <p:nvSpPr>
          <p:cNvPr id="13" name="TextBox 13"/>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7003767" y="48930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Unsupervised Learning </a:t>
            </a:r>
          </a:p>
        </p:txBody>
      </p:sp>
      <p:sp>
        <p:nvSpPr>
          <p:cNvPr id="9" name="TextBox 9"/>
          <p:cNvSpPr txBox="1"/>
          <p:nvPr/>
        </p:nvSpPr>
        <p:spPr>
          <a:xfrm>
            <a:off x="384809" y="2599101"/>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Unsupervised learning can be applied to categorise videos on YouTube by analysing patterns and similarities within the video content, enabling the algorithm to automatically group and organise videos into relevant categories without the need for manual labelling.</a:t>
            </a:r>
          </a:p>
        </p:txBody>
      </p:sp>
      <p:sp>
        <p:nvSpPr>
          <p:cNvPr id="10" name="TextBox 10"/>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618600" y="3143805"/>
            <a:ext cx="8412963" cy="6472084"/>
          </a:xfrm>
          <a:custGeom>
            <a:avLst/>
            <a:gdLst/>
            <a:ahLst/>
            <a:cxnLst/>
            <a:rect l="l" t="t" r="r" b="b"/>
            <a:pathLst>
              <a:path w="8412963" h="6472084">
                <a:moveTo>
                  <a:pt x="0" y="0"/>
                </a:moveTo>
                <a:lnTo>
                  <a:pt x="8412963" y="0"/>
                </a:lnTo>
                <a:lnTo>
                  <a:pt x="8412963" y="6472084"/>
                </a:lnTo>
                <a:lnTo>
                  <a:pt x="0" y="6472084"/>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384809" y="1938701"/>
            <a:ext cx="143320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Unsupervised Learning - K-means clustering</a:t>
            </a:r>
          </a:p>
        </p:txBody>
      </p:sp>
      <p:sp>
        <p:nvSpPr>
          <p:cNvPr id="9" name="TextBox 9"/>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Supervised learning </a:t>
            </a:r>
          </a:p>
        </p:txBody>
      </p:sp>
      <p:sp>
        <p:nvSpPr>
          <p:cNvPr id="8" name="TextBox 8"/>
          <p:cNvSpPr txBox="1"/>
          <p:nvPr/>
        </p:nvSpPr>
        <p:spPr>
          <a:xfrm>
            <a:off x="402046"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Supervised learning is a machine learning paradigm where algorithms are trained on labeled data to predict or classify new instances based on the correlation between </a:t>
            </a:r>
            <a:r>
              <a:rPr lang="en-US" sz="3000" b="1">
                <a:solidFill>
                  <a:srgbClr val="000000"/>
                </a:solidFill>
                <a:latin typeface="Open Sans Bold"/>
                <a:ea typeface="Open Sans Bold"/>
                <a:cs typeface="Open Sans Bold"/>
                <a:sym typeface="Open Sans Bold"/>
              </a:rPr>
              <a:t>input features</a:t>
            </a:r>
            <a:r>
              <a:rPr lang="en-US" sz="3000">
                <a:solidFill>
                  <a:srgbClr val="000000"/>
                </a:solidFill>
                <a:latin typeface="Open Sans"/>
                <a:ea typeface="Open Sans"/>
                <a:cs typeface="Open Sans"/>
                <a:sym typeface="Open Sans"/>
              </a:rPr>
              <a:t> and </a:t>
            </a:r>
            <a:r>
              <a:rPr lang="en-US" sz="3000" b="1">
                <a:solidFill>
                  <a:srgbClr val="000000"/>
                </a:solidFill>
                <a:latin typeface="Open Sans Bold"/>
                <a:ea typeface="Open Sans Bold"/>
                <a:cs typeface="Open Sans Bold"/>
                <a:sym typeface="Open Sans Bold"/>
              </a:rPr>
              <a:t>known output labels.</a:t>
            </a:r>
          </a:p>
        </p:txBody>
      </p:sp>
      <p:sp>
        <p:nvSpPr>
          <p:cNvPr id="9" name="TextBox 9"/>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1852261" y="4869649"/>
            <a:ext cx="2470868" cy="2260844"/>
          </a:xfrm>
          <a:custGeom>
            <a:avLst/>
            <a:gdLst/>
            <a:ahLst/>
            <a:cxnLst/>
            <a:rect l="l" t="t" r="r" b="b"/>
            <a:pathLst>
              <a:path w="2470868" h="2260844">
                <a:moveTo>
                  <a:pt x="0" y="0"/>
                </a:moveTo>
                <a:lnTo>
                  <a:pt x="2470868" y="0"/>
                </a:lnTo>
                <a:lnTo>
                  <a:pt x="2470868" y="2260845"/>
                </a:lnTo>
                <a:lnTo>
                  <a:pt x="0" y="2260845"/>
                </a:lnTo>
                <a:lnTo>
                  <a:pt x="0" y="0"/>
                </a:lnTo>
                <a:close/>
              </a:path>
            </a:pathLst>
          </a:custGeom>
          <a:blipFill>
            <a:blip r:embed="rId8"/>
            <a:stretch>
              <a:fillRect/>
            </a:stretch>
          </a:blipFill>
        </p:spPr>
        <p:txBody>
          <a:bodyPr/>
          <a:lstStyle/>
          <a:p>
            <a:endParaRPr lang="en-PH"/>
          </a:p>
        </p:txBody>
      </p:sp>
      <p:sp>
        <p:nvSpPr>
          <p:cNvPr id="8" name="Freeform 8"/>
          <p:cNvSpPr/>
          <p:nvPr/>
        </p:nvSpPr>
        <p:spPr>
          <a:xfrm>
            <a:off x="1852261" y="7475644"/>
            <a:ext cx="2367194" cy="2382082"/>
          </a:xfrm>
          <a:custGeom>
            <a:avLst/>
            <a:gdLst/>
            <a:ahLst/>
            <a:cxnLst/>
            <a:rect l="l" t="t" r="r" b="b"/>
            <a:pathLst>
              <a:path w="2367194" h="2382082">
                <a:moveTo>
                  <a:pt x="0" y="0"/>
                </a:moveTo>
                <a:lnTo>
                  <a:pt x="2367193" y="0"/>
                </a:lnTo>
                <a:lnTo>
                  <a:pt x="2367193" y="2382082"/>
                </a:lnTo>
                <a:lnTo>
                  <a:pt x="0" y="23820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9" name="Freeform 9"/>
          <p:cNvSpPr/>
          <p:nvPr/>
        </p:nvSpPr>
        <p:spPr>
          <a:xfrm rot="3314271">
            <a:off x="6324325" y="5847681"/>
            <a:ext cx="2140233" cy="1564316"/>
          </a:xfrm>
          <a:custGeom>
            <a:avLst/>
            <a:gdLst/>
            <a:ahLst/>
            <a:cxnLst/>
            <a:rect l="l" t="t" r="r" b="b"/>
            <a:pathLst>
              <a:path w="2140233" h="1564316">
                <a:moveTo>
                  <a:pt x="0" y="0"/>
                </a:moveTo>
                <a:lnTo>
                  <a:pt x="2140233" y="0"/>
                </a:lnTo>
                <a:lnTo>
                  <a:pt x="2140233" y="1564315"/>
                </a:lnTo>
                <a:lnTo>
                  <a:pt x="0" y="15643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0" name="Freeform 10"/>
          <p:cNvSpPr/>
          <p:nvPr/>
        </p:nvSpPr>
        <p:spPr>
          <a:xfrm rot="-3254453" flipV="1">
            <a:off x="6316977" y="8018942"/>
            <a:ext cx="2140233" cy="1564316"/>
          </a:xfrm>
          <a:custGeom>
            <a:avLst/>
            <a:gdLst/>
            <a:ahLst/>
            <a:cxnLst/>
            <a:rect l="l" t="t" r="r" b="b"/>
            <a:pathLst>
              <a:path w="2140233" h="1564316">
                <a:moveTo>
                  <a:pt x="0" y="1564316"/>
                </a:moveTo>
                <a:lnTo>
                  <a:pt x="2140233" y="1564316"/>
                </a:lnTo>
                <a:lnTo>
                  <a:pt x="2140233" y="0"/>
                </a:lnTo>
                <a:lnTo>
                  <a:pt x="0" y="0"/>
                </a:lnTo>
                <a:lnTo>
                  <a:pt x="0" y="1564316"/>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grpSp>
        <p:nvGrpSpPr>
          <p:cNvPr id="11" name="Group 11"/>
          <p:cNvGrpSpPr/>
          <p:nvPr/>
        </p:nvGrpSpPr>
        <p:grpSpPr>
          <a:xfrm>
            <a:off x="8469914" y="7309535"/>
            <a:ext cx="3086100" cy="920065"/>
            <a:chOff x="0" y="0"/>
            <a:chExt cx="812800" cy="242322"/>
          </a:xfrm>
        </p:grpSpPr>
        <p:sp>
          <p:nvSpPr>
            <p:cNvPr id="12" name="Freeform 12"/>
            <p:cNvSpPr/>
            <p:nvPr/>
          </p:nvSpPr>
          <p:spPr>
            <a:xfrm>
              <a:off x="0" y="0"/>
              <a:ext cx="812800" cy="242322"/>
            </a:xfrm>
            <a:custGeom>
              <a:avLst/>
              <a:gdLst/>
              <a:ahLst/>
              <a:cxnLst/>
              <a:rect l="l" t="t" r="r" b="b"/>
              <a:pathLst>
                <a:path w="812800" h="242322">
                  <a:moveTo>
                    <a:pt x="0" y="0"/>
                  </a:moveTo>
                  <a:lnTo>
                    <a:pt x="812800" y="0"/>
                  </a:lnTo>
                  <a:lnTo>
                    <a:pt x="812800" y="242322"/>
                  </a:lnTo>
                  <a:lnTo>
                    <a:pt x="0" y="242322"/>
                  </a:lnTo>
                  <a:close/>
                </a:path>
              </a:pathLst>
            </a:custGeom>
            <a:solidFill>
              <a:srgbClr val="019D97"/>
            </a:solidFill>
          </p:spPr>
          <p:txBody>
            <a:bodyPr/>
            <a:lstStyle/>
            <a:p>
              <a:endParaRPr lang="en-PH"/>
            </a:p>
          </p:txBody>
        </p:sp>
        <p:sp>
          <p:nvSpPr>
            <p:cNvPr id="13" name="TextBox 13"/>
            <p:cNvSpPr txBox="1"/>
            <p:nvPr/>
          </p:nvSpPr>
          <p:spPr>
            <a:xfrm>
              <a:off x="0" y="-123825"/>
              <a:ext cx="812800" cy="366147"/>
            </a:xfrm>
            <a:prstGeom prst="rect">
              <a:avLst/>
            </a:prstGeom>
          </p:spPr>
          <p:txBody>
            <a:bodyPr lIns="50800" tIns="50800" rIns="50800" bIns="50800" rtlCol="0" anchor="ctr"/>
            <a:lstStyle/>
            <a:p>
              <a:pPr algn="ctr">
                <a:lnSpc>
                  <a:spcPts val="4653"/>
                </a:lnSpc>
              </a:pPr>
              <a:r>
                <a:rPr lang="en-US" sz="3102" b="1">
                  <a:solidFill>
                    <a:srgbClr val="FFFFFF"/>
                  </a:solidFill>
                  <a:latin typeface="Poppins Bold"/>
                  <a:ea typeface="Poppins Bold"/>
                  <a:cs typeface="Poppins Bold"/>
                  <a:sym typeface="Poppins Bold"/>
                </a:rPr>
                <a:t>Algorithm</a:t>
              </a:r>
            </a:p>
          </p:txBody>
        </p:sp>
      </p:grpSp>
      <p:sp>
        <p:nvSpPr>
          <p:cNvPr id="14" name="TextBox 14"/>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Supervised learning </a:t>
            </a:r>
          </a:p>
        </p:txBody>
      </p:sp>
      <p:sp>
        <p:nvSpPr>
          <p:cNvPr id="15" name="TextBox 15"/>
          <p:cNvSpPr txBox="1"/>
          <p:nvPr/>
        </p:nvSpPr>
        <p:spPr>
          <a:xfrm>
            <a:off x="402046"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classic example of supervised learning is a spam email filter, where the algorithm is trained on a </a:t>
            </a:r>
            <a:r>
              <a:rPr lang="en-US" sz="3000" b="1">
                <a:solidFill>
                  <a:srgbClr val="000000"/>
                </a:solidFill>
                <a:latin typeface="Open Sans Bold"/>
                <a:ea typeface="Open Sans Bold"/>
                <a:cs typeface="Open Sans Bold"/>
                <a:sym typeface="Open Sans Bold"/>
              </a:rPr>
              <a:t>labeled dataset of emails (spam or not spam)</a:t>
            </a:r>
            <a:r>
              <a:rPr lang="en-US" sz="3000">
                <a:solidFill>
                  <a:srgbClr val="000000"/>
                </a:solidFill>
                <a:latin typeface="Open Sans"/>
                <a:ea typeface="Open Sans"/>
                <a:cs typeface="Open Sans"/>
                <a:sym typeface="Open Sans"/>
              </a:rPr>
              <a:t> to learn patterns and features associated with each category, allowing it to predict and classify new, unseen emails as either spam or non-spam.</a:t>
            </a:r>
          </a:p>
        </p:txBody>
      </p:sp>
      <p:sp>
        <p:nvSpPr>
          <p:cNvPr id="16" name="TextBox 16"/>
          <p:cNvSpPr txBox="1"/>
          <p:nvPr/>
        </p:nvSpPr>
        <p:spPr>
          <a:xfrm>
            <a:off x="4459678" y="5942921"/>
            <a:ext cx="1442481"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x 10000</a:t>
            </a:r>
          </a:p>
        </p:txBody>
      </p:sp>
      <p:sp>
        <p:nvSpPr>
          <p:cNvPr id="17" name="TextBox 17"/>
          <p:cNvSpPr txBox="1"/>
          <p:nvPr/>
        </p:nvSpPr>
        <p:spPr>
          <a:xfrm>
            <a:off x="4503841" y="8870755"/>
            <a:ext cx="1442481" cy="5143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x 10000</a:t>
            </a:r>
          </a:p>
        </p:txBody>
      </p:sp>
      <p:sp>
        <p:nvSpPr>
          <p:cNvPr id="18" name="AutoShape 18"/>
          <p:cNvSpPr/>
          <p:nvPr/>
        </p:nvSpPr>
        <p:spPr>
          <a:xfrm>
            <a:off x="11748208" y="7750518"/>
            <a:ext cx="1324945"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9" name="Group 19"/>
          <p:cNvGrpSpPr/>
          <p:nvPr/>
        </p:nvGrpSpPr>
        <p:grpSpPr>
          <a:xfrm>
            <a:off x="13263653" y="6440297"/>
            <a:ext cx="4211493" cy="2620441"/>
            <a:chOff x="0" y="0"/>
            <a:chExt cx="1109200" cy="690157"/>
          </a:xfrm>
        </p:grpSpPr>
        <p:sp>
          <p:nvSpPr>
            <p:cNvPr id="20" name="Freeform 20"/>
            <p:cNvSpPr/>
            <p:nvPr/>
          </p:nvSpPr>
          <p:spPr>
            <a:xfrm>
              <a:off x="0" y="0"/>
              <a:ext cx="1109200" cy="690157"/>
            </a:xfrm>
            <a:custGeom>
              <a:avLst/>
              <a:gdLst/>
              <a:ahLst/>
              <a:cxnLst/>
              <a:rect l="l" t="t" r="r" b="b"/>
              <a:pathLst>
                <a:path w="1109200" h="690157">
                  <a:moveTo>
                    <a:pt x="0" y="0"/>
                  </a:moveTo>
                  <a:lnTo>
                    <a:pt x="1109200" y="0"/>
                  </a:lnTo>
                  <a:lnTo>
                    <a:pt x="1109200" y="690157"/>
                  </a:lnTo>
                  <a:lnTo>
                    <a:pt x="0" y="690157"/>
                  </a:lnTo>
                  <a:close/>
                </a:path>
              </a:pathLst>
            </a:custGeom>
            <a:solidFill>
              <a:srgbClr val="019D97"/>
            </a:solidFill>
          </p:spPr>
          <p:txBody>
            <a:bodyPr/>
            <a:lstStyle/>
            <a:p>
              <a:endParaRPr lang="en-PH"/>
            </a:p>
          </p:txBody>
        </p:sp>
        <p:sp>
          <p:nvSpPr>
            <p:cNvPr id="21" name="TextBox 21"/>
            <p:cNvSpPr txBox="1"/>
            <p:nvPr/>
          </p:nvSpPr>
          <p:spPr>
            <a:xfrm>
              <a:off x="0" y="-123825"/>
              <a:ext cx="1109200" cy="813982"/>
            </a:xfrm>
            <a:prstGeom prst="rect">
              <a:avLst/>
            </a:prstGeom>
          </p:spPr>
          <p:txBody>
            <a:bodyPr lIns="50800" tIns="50800" rIns="50800" bIns="50800" rtlCol="0" anchor="ctr"/>
            <a:lstStyle/>
            <a:p>
              <a:pPr algn="ctr">
                <a:lnSpc>
                  <a:spcPts val="4653"/>
                </a:lnSpc>
              </a:pPr>
              <a:r>
                <a:rPr lang="en-US" sz="3102" b="1">
                  <a:solidFill>
                    <a:srgbClr val="FFFFFF"/>
                  </a:solidFill>
                  <a:latin typeface="Poppins Bold"/>
                  <a:ea typeface="Poppins Bold"/>
                  <a:cs typeface="Poppins Bold"/>
                  <a:sym typeface="Poppins Bold"/>
                </a:rPr>
                <a:t>Algorithm that knows how to classify email into spam and not spam</a:t>
              </a:r>
            </a:p>
          </p:txBody>
        </p:sp>
      </p:grpSp>
      <p:sp>
        <p:nvSpPr>
          <p:cNvPr id="22" name="TextBox 22"/>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5154275" y="4529070"/>
            <a:ext cx="8264762" cy="5476820"/>
          </a:xfrm>
          <a:custGeom>
            <a:avLst/>
            <a:gdLst/>
            <a:ahLst/>
            <a:cxnLst/>
            <a:rect l="l" t="t" r="r" b="b"/>
            <a:pathLst>
              <a:path w="8264762" h="5476820">
                <a:moveTo>
                  <a:pt x="0" y="0"/>
                </a:moveTo>
                <a:lnTo>
                  <a:pt x="8264761" y="0"/>
                </a:lnTo>
                <a:lnTo>
                  <a:pt x="8264761" y="5476820"/>
                </a:lnTo>
                <a:lnTo>
                  <a:pt x="0" y="5476820"/>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Supervised learning </a:t>
            </a:r>
          </a:p>
        </p:txBody>
      </p:sp>
      <p:sp>
        <p:nvSpPr>
          <p:cNvPr id="9" name="TextBox 9"/>
          <p:cNvSpPr txBox="1"/>
          <p:nvPr/>
        </p:nvSpPr>
        <p:spPr>
          <a:xfrm>
            <a:off x="402046"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Another example of supervised learning is handwriting recognition, where the algorithm is trained on a labeled dataset of handwritten characters to learn the patterns associated with each letter or digit, enabling it to accurately classify and recognise handwritten input in the future.</a:t>
            </a:r>
          </a:p>
        </p:txBody>
      </p:sp>
      <p:sp>
        <p:nvSpPr>
          <p:cNvPr id="10" name="TextBox 10"/>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Supervised learning - Expert System</a:t>
            </a:r>
          </a:p>
        </p:txBody>
      </p:sp>
      <p:sp>
        <p:nvSpPr>
          <p:cNvPr id="8" name="TextBox 8"/>
          <p:cNvSpPr txBox="1"/>
          <p:nvPr/>
        </p:nvSpPr>
        <p:spPr>
          <a:xfrm>
            <a:off x="402046" y="2694896"/>
            <a:ext cx="17352717"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An expert system is a computer program that utilizes knowledge and decision rules provided by human experts, akin to supervised learning, where the system is trained on labeled data with explicit guidance to make informed decisions and predictions in a specific domain.</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If performance is poor, then further data and conclusions are input to the system.</a:t>
            </a:r>
          </a:p>
        </p:txBody>
      </p:sp>
      <p:sp>
        <p:nvSpPr>
          <p:cNvPr id="9" name="TextBox 9"/>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Reinforcement Learning</a:t>
            </a:r>
          </a:p>
        </p:txBody>
      </p:sp>
      <p:sp>
        <p:nvSpPr>
          <p:cNvPr id="8" name="TextBox 8"/>
          <p:cNvSpPr txBox="1"/>
          <p:nvPr/>
        </p:nvSpPr>
        <p:spPr>
          <a:xfrm>
            <a:off x="402046"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Reinforcement learning is a machine learning paradigm in which an agent learns to make decisions by interacting with an environment, receiving feedback in the form of rewards or punishments, and adjusting its strategy to maximize cumulative reward over time.</a:t>
            </a:r>
          </a:p>
        </p:txBody>
      </p:sp>
      <p:sp>
        <p:nvSpPr>
          <p:cNvPr id="9" name="TextBox 9"/>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616598" y="5438096"/>
            <a:ext cx="5208483" cy="4416794"/>
          </a:xfrm>
          <a:custGeom>
            <a:avLst/>
            <a:gdLst/>
            <a:ahLst/>
            <a:cxnLst/>
            <a:rect l="l" t="t" r="r" b="b"/>
            <a:pathLst>
              <a:path w="5208483" h="4416794">
                <a:moveTo>
                  <a:pt x="0" y="0"/>
                </a:moveTo>
                <a:lnTo>
                  <a:pt x="5208484" y="0"/>
                </a:lnTo>
                <a:lnTo>
                  <a:pt x="5208484" y="4416794"/>
                </a:lnTo>
                <a:lnTo>
                  <a:pt x="0" y="4416794"/>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Reinforcement Learning</a:t>
            </a:r>
          </a:p>
        </p:txBody>
      </p:sp>
      <p:sp>
        <p:nvSpPr>
          <p:cNvPr id="9" name="TextBox 9"/>
          <p:cNvSpPr txBox="1"/>
          <p:nvPr/>
        </p:nvSpPr>
        <p:spPr>
          <a:xfrm>
            <a:off x="402046" y="2694896"/>
            <a:ext cx="17352717" cy="26479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 example of reinforcement learning is training a computer program to play a game. The agent (program) interacts with the game environment, takes actions (such as making moves in chess or playing moves in a video game), receives feedback in the form of rewards or penalties based on its performance, and adjusts its strategy over time to optimize its overall score or success in the game.</a:t>
            </a:r>
          </a:p>
        </p:txBody>
      </p:sp>
      <p:sp>
        <p:nvSpPr>
          <p:cNvPr id="10" name="TextBox 10"/>
          <p:cNvSpPr txBox="1"/>
          <p:nvPr/>
        </p:nvSpPr>
        <p:spPr>
          <a:xfrm>
            <a:off x="9731705" y="7280833"/>
            <a:ext cx="6210970" cy="727610"/>
          </a:xfrm>
          <a:prstGeom prst="rect">
            <a:avLst/>
          </a:prstGeom>
        </p:spPr>
        <p:txBody>
          <a:bodyPr lIns="0" tIns="0" rIns="0" bIns="0" rtlCol="0" anchor="t">
            <a:spAutoFit/>
          </a:bodyPr>
          <a:lstStyle/>
          <a:p>
            <a:pPr algn="ctr">
              <a:lnSpc>
                <a:spcPts val="2853"/>
              </a:lnSpc>
              <a:spcBef>
                <a:spcPct val="0"/>
              </a:spcBef>
            </a:pPr>
            <a:r>
              <a:rPr lang="en-US" sz="1902" b="1">
                <a:solidFill>
                  <a:srgbClr val="000000"/>
                </a:solidFill>
                <a:latin typeface="Poppins Bold"/>
                <a:ea typeface="Poppins Bold"/>
                <a:cs typeface="Poppins Bold"/>
                <a:sym typeface="Poppins Bold"/>
              </a:rPr>
              <a:t>Unity Machine Learning - Reinforcement Learning </a:t>
            </a:r>
          </a:p>
          <a:p>
            <a:pPr algn="ctr">
              <a:lnSpc>
                <a:spcPts val="2853"/>
              </a:lnSpc>
              <a:spcBef>
                <a:spcPct val="0"/>
              </a:spcBef>
            </a:pPr>
            <a:r>
              <a:rPr lang="en-US" sz="1902" b="1">
                <a:solidFill>
                  <a:srgbClr val="000000"/>
                </a:solidFill>
                <a:latin typeface="Poppins Bold"/>
                <a:ea typeface="Poppins Bold"/>
                <a:cs typeface="Poppins Bold"/>
                <a:sym typeface="Poppins Bold"/>
              </a:rPr>
              <a:t>Demo [Search on YouTube]</a:t>
            </a:r>
          </a:p>
        </p:txBody>
      </p:sp>
      <p:sp>
        <p:nvSpPr>
          <p:cNvPr id="11" name="TextBox 11"/>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7117874" y="3658996"/>
            <a:ext cx="1130934" cy="1130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4625915" y="5603282"/>
            <a:ext cx="1130934" cy="1130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A</a:t>
              </a:r>
            </a:p>
          </p:txBody>
        </p:sp>
      </p:grpSp>
      <p:grpSp>
        <p:nvGrpSpPr>
          <p:cNvPr id="12" name="Group 12"/>
          <p:cNvGrpSpPr/>
          <p:nvPr/>
        </p:nvGrpSpPr>
        <p:grpSpPr>
          <a:xfrm>
            <a:off x="5738570" y="7060525"/>
            <a:ext cx="1130934" cy="1130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7852722" y="5603282"/>
            <a:ext cx="1130934" cy="1130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11944145" y="4590798"/>
            <a:ext cx="1130934" cy="113093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9868489" y="8729688"/>
            <a:ext cx="1130934" cy="113093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5539530" y="4394509"/>
            <a:ext cx="1566708" cy="1208772"/>
          </a:xfrm>
          <a:prstGeom prst="line">
            <a:avLst/>
          </a:prstGeom>
          <a:ln w="38100" cap="flat">
            <a:solidFill>
              <a:srgbClr val="000000"/>
            </a:solidFill>
            <a:prstDash val="solid"/>
            <a:headEnd type="none" w="sm" len="sm"/>
            <a:tailEnd type="none" w="sm" len="sm"/>
          </a:ln>
        </p:spPr>
        <p:txBody>
          <a:bodyPr/>
          <a:lstStyle/>
          <a:p>
            <a:endParaRPr lang="en-PH"/>
          </a:p>
        </p:txBody>
      </p:sp>
      <p:sp>
        <p:nvSpPr>
          <p:cNvPr id="25" name="AutoShape 25"/>
          <p:cNvSpPr/>
          <p:nvPr/>
        </p:nvSpPr>
        <p:spPr>
          <a:xfrm flipH="1" flipV="1">
            <a:off x="5614266" y="6636685"/>
            <a:ext cx="124303" cy="423839"/>
          </a:xfrm>
          <a:prstGeom prst="line">
            <a:avLst/>
          </a:prstGeom>
          <a:ln w="38100"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H="1">
            <a:off x="5756850" y="6149699"/>
            <a:ext cx="2010525" cy="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6871812" y="8163248"/>
            <a:ext cx="2939025" cy="760238"/>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10730789" y="5750892"/>
            <a:ext cx="1433918" cy="2892853"/>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8341324" y="4243076"/>
            <a:ext cx="3474485" cy="757680"/>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9014423" y="5325859"/>
            <a:ext cx="2839066" cy="760725"/>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V="1">
            <a:off x="6981227" y="6591126"/>
            <a:ext cx="859795" cy="669086"/>
          </a:xfrm>
          <a:prstGeom prst="line">
            <a:avLst/>
          </a:prstGeom>
          <a:ln w="38100" cap="flat">
            <a:solidFill>
              <a:srgbClr val="000000"/>
            </a:solidFill>
            <a:prstDash val="solid"/>
            <a:headEnd type="none" w="sm" len="sm"/>
            <a:tailEnd type="none" w="sm" len="sm"/>
          </a:ln>
        </p:spPr>
        <p:txBody>
          <a:bodyPr/>
          <a:lstStyle/>
          <a:p>
            <a:endParaRPr lang="en-PH"/>
          </a:p>
        </p:txBody>
      </p:sp>
      <p:sp>
        <p:nvSpPr>
          <p:cNvPr id="32" name="TextBox 32"/>
          <p:cNvSpPr txBox="1"/>
          <p:nvPr/>
        </p:nvSpPr>
        <p:spPr>
          <a:xfrm>
            <a:off x="373598" y="1906733"/>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Shortest path problem</a:t>
            </a:r>
          </a:p>
        </p:txBody>
      </p:sp>
      <p:sp>
        <p:nvSpPr>
          <p:cNvPr id="33" name="TextBox 33"/>
          <p:cNvSpPr txBox="1"/>
          <p:nvPr/>
        </p:nvSpPr>
        <p:spPr>
          <a:xfrm>
            <a:off x="5776592" y="6509417"/>
            <a:ext cx="362322"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10</a:t>
            </a:r>
          </a:p>
        </p:txBody>
      </p:sp>
      <p:sp>
        <p:nvSpPr>
          <p:cNvPr id="34" name="TextBox 34"/>
          <p:cNvSpPr txBox="1"/>
          <p:nvPr/>
        </p:nvSpPr>
        <p:spPr>
          <a:xfrm>
            <a:off x="6476166" y="5535477"/>
            <a:ext cx="456430"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5" name="TextBox 35"/>
          <p:cNvSpPr txBox="1"/>
          <p:nvPr/>
        </p:nvSpPr>
        <p:spPr>
          <a:xfrm rot="-2428734">
            <a:off x="5800852" y="4311661"/>
            <a:ext cx="628093"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6" name="TextBox 36"/>
          <p:cNvSpPr txBox="1"/>
          <p:nvPr/>
        </p:nvSpPr>
        <p:spPr>
          <a:xfrm rot="808393">
            <a:off x="9821968" y="3985679"/>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37" name="TextBox 37"/>
          <p:cNvSpPr txBox="1"/>
          <p:nvPr/>
        </p:nvSpPr>
        <p:spPr>
          <a:xfrm rot="1015414">
            <a:off x="8055071" y="7914954"/>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38" name="TextBox 38"/>
          <p:cNvSpPr txBox="1"/>
          <p:nvPr/>
        </p:nvSpPr>
        <p:spPr>
          <a:xfrm rot="-904506">
            <a:off x="9806538" y="5112301"/>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39" name="TextBox 39"/>
          <p:cNvSpPr txBox="1"/>
          <p:nvPr/>
        </p:nvSpPr>
        <p:spPr>
          <a:xfrm>
            <a:off x="7585285" y="6751633"/>
            <a:ext cx="34852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15</a:t>
            </a:r>
          </a:p>
        </p:txBody>
      </p:sp>
      <p:sp>
        <p:nvSpPr>
          <p:cNvPr id="40" name="TextBox 40"/>
          <p:cNvSpPr txBox="1"/>
          <p:nvPr/>
        </p:nvSpPr>
        <p:spPr>
          <a:xfrm rot="-104300">
            <a:off x="11407176" y="7323147"/>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1" name="TextBox 41"/>
          <p:cNvSpPr txBox="1"/>
          <p:nvPr/>
        </p:nvSpPr>
        <p:spPr>
          <a:xfrm>
            <a:off x="373598" y="2725491"/>
            <a:ext cx="7743632" cy="547507"/>
          </a:xfrm>
          <a:prstGeom prst="rect">
            <a:avLst/>
          </a:prstGeom>
        </p:spPr>
        <p:txBody>
          <a:bodyPr lIns="0" tIns="0" rIns="0" bIns="0" rtlCol="0" anchor="t">
            <a:spAutoFit/>
          </a:bodyPr>
          <a:lstStyle/>
          <a:p>
            <a:pPr algn="l">
              <a:lnSpc>
                <a:spcPts val="4472"/>
              </a:lnSpc>
            </a:pPr>
            <a:r>
              <a:rPr lang="en-US" sz="3194">
                <a:solidFill>
                  <a:srgbClr val="000000"/>
                </a:solidFill>
                <a:latin typeface="Alatsi"/>
                <a:ea typeface="Alatsi"/>
                <a:cs typeface="Alatsi"/>
                <a:sym typeface="Alatsi"/>
              </a:rPr>
              <a:t>Which path is the shortest path from A to F?</a:t>
            </a:r>
          </a:p>
        </p:txBody>
      </p:sp>
      <p:sp>
        <p:nvSpPr>
          <p:cNvPr id="42" name="TextBox 42"/>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Regression Analysis Methods </a:t>
            </a:r>
          </a:p>
        </p:txBody>
      </p:sp>
      <p:sp>
        <p:nvSpPr>
          <p:cNvPr id="8" name="TextBox 8"/>
          <p:cNvSpPr txBox="1"/>
          <p:nvPr/>
        </p:nvSpPr>
        <p:spPr>
          <a:xfrm>
            <a:off x="402046" y="2694896"/>
            <a:ext cx="17352717" cy="15811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Regression analysis is a statistical technique that models the relationship between variables using a mathematical function. This function will takes in input and predict what the outputs will be. </a:t>
            </a:r>
          </a:p>
          <a:p>
            <a:pPr algn="l">
              <a:lnSpc>
                <a:spcPts val="4200"/>
              </a:lnSpc>
              <a:spcBef>
                <a:spcPct val="0"/>
              </a:spcBef>
            </a:pPr>
            <a:r>
              <a:rPr lang="en-US" sz="3000" b="1" i="1">
                <a:solidFill>
                  <a:srgbClr val="642EC7"/>
                </a:solidFill>
                <a:latin typeface="Open Sans Bold Italics"/>
                <a:ea typeface="Open Sans Bold Italics"/>
                <a:cs typeface="Open Sans Bold Italics"/>
                <a:sym typeface="Open Sans Bold Italics"/>
              </a:rPr>
              <a:t>Eg. Linear Regression.</a:t>
            </a:r>
          </a:p>
        </p:txBody>
      </p:sp>
      <p:grpSp>
        <p:nvGrpSpPr>
          <p:cNvPr id="9" name="Group 9"/>
          <p:cNvGrpSpPr/>
          <p:nvPr/>
        </p:nvGrpSpPr>
        <p:grpSpPr>
          <a:xfrm>
            <a:off x="4323129" y="5143500"/>
            <a:ext cx="10122274" cy="4696665"/>
            <a:chOff x="0" y="0"/>
            <a:chExt cx="13496365" cy="6262220"/>
          </a:xfrm>
        </p:grpSpPr>
        <p:sp>
          <p:nvSpPr>
            <p:cNvPr id="10" name="AutoShape 10"/>
            <p:cNvSpPr/>
            <p:nvPr/>
          </p:nvSpPr>
          <p:spPr>
            <a:xfrm flipV="1">
              <a:off x="1583003" y="989004"/>
              <a:ext cx="0" cy="4099769"/>
            </a:xfrm>
            <a:prstGeom prst="line">
              <a:avLst/>
            </a:prstGeom>
            <a:ln w="54448" cap="rnd">
              <a:solidFill>
                <a:srgbClr val="000000"/>
              </a:solidFill>
              <a:prstDash val="solid"/>
              <a:headEnd type="none" w="sm" len="sm"/>
              <a:tailEnd type="none" w="sm" len="sm"/>
            </a:ln>
          </p:spPr>
          <p:txBody>
            <a:bodyPr/>
            <a:lstStyle/>
            <a:p>
              <a:endParaRPr lang="en-PH"/>
            </a:p>
          </p:txBody>
        </p:sp>
        <p:sp>
          <p:nvSpPr>
            <p:cNvPr id="11" name="AutoShape 11"/>
            <p:cNvSpPr/>
            <p:nvPr/>
          </p:nvSpPr>
          <p:spPr>
            <a:xfrm>
              <a:off x="1557677" y="5114099"/>
              <a:ext cx="7476243" cy="54755"/>
            </a:xfrm>
            <a:prstGeom prst="line">
              <a:avLst/>
            </a:prstGeom>
            <a:ln w="54448" cap="rnd">
              <a:solidFill>
                <a:srgbClr val="000000"/>
              </a:solidFill>
              <a:prstDash val="solid"/>
              <a:headEnd type="none" w="sm" len="sm"/>
              <a:tailEnd type="none" w="sm" len="sm"/>
            </a:ln>
          </p:spPr>
          <p:txBody>
            <a:bodyPr/>
            <a:lstStyle/>
            <a:p>
              <a:endParaRPr lang="en-PH"/>
            </a:p>
          </p:txBody>
        </p:sp>
        <p:grpSp>
          <p:nvGrpSpPr>
            <p:cNvPr id="12" name="Group 12"/>
            <p:cNvGrpSpPr/>
            <p:nvPr/>
          </p:nvGrpSpPr>
          <p:grpSpPr>
            <a:xfrm>
              <a:off x="2204334" y="3845759"/>
              <a:ext cx="512478" cy="512478"/>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14" name="Group 14"/>
            <p:cNvGrpSpPr/>
            <p:nvPr/>
          </p:nvGrpSpPr>
          <p:grpSpPr>
            <a:xfrm>
              <a:off x="3183225" y="3118581"/>
              <a:ext cx="512478" cy="51247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16" name="Group 16"/>
            <p:cNvGrpSpPr/>
            <p:nvPr/>
          </p:nvGrpSpPr>
          <p:grpSpPr>
            <a:xfrm>
              <a:off x="4477483" y="2763791"/>
              <a:ext cx="512478" cy="512478"/>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18" name="Group 18"/>
            <p:cNvGrpSpPr/>
            <p:nvPr/>
          </p:nvGrpSpPr>
          <p:grpSpPr>
            <a:xfrm>
              <a:off x="2716812" y="2862342"/>
              <a:ext cx="512478" cy="512478"/>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20" name="Group 20"/>
            <p:cNvGrpSpPr/>
            <p:nvPr/>
          </p:nvGrpSpPr>
          <p:grpSpPr>
            <a:xfrm>
              <a:off x="4477483" y="1981682"/>
              <a:ext cx="512478" cy="512478"/>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22" name="Group 22"/>
            <p:cNvGrpSpPr/>
            <p:nvPr/>
          </p:nvGrpSpPr>
          <p:grpSpPr>
            <a:xfrm>
              <a:off x="5927149" y="1725443"/>
              <a:ext cx="512478" cy="512478"/>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24" name="Group 24"/>
            <p:cNvGrpSpPr/>
            <p:nvPr/>
          </p:nvGrpSpPr>
          <p:grpSpPr>
            <a:xfrm>
              <a:off x="6183388" y="1226384"/>
              <a:ext cx="512478" cy="512478"/>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sp>
          <p:nvSpPr>
            <p:cNvPr id="26" name="AutoShape 26"/>
            <p:cNvSpPr/>
            <p:nvPr/>
          </p:nvSpPr>
          <p:spPr>
            <a:xfrm>
              <a:off x="1287718" y="3633705"/>
              <a:ext cx="641221" cy="0"/>
            </a:xfrm>
            <a:prstGeom prst="line">
              <a:avLst/>
            </a:prstGeom>
            <a:ln w="54448" cap="rnd">
              <a:solidFill>
                <a:srgbClr val="000000"/>
              </a:solidFill>
              <a:prstDash val="solid"/>
              <a:headEnd type="none" w="sm" len="sm"/>
              <a:tailEnd type="none" w="sm" len="sm"/>
            </a:ln>
          </p:spPr>
          <p:txBody>
            <a:bodyPr/>
            <a:lstStyle/>
            <a:p>
              <a:endParaRPr lang="en-PH"/>
            </a:p>
          </p:txBody>
        </p:sp>
        <p:sp>
          <p:nvSpPr>
            <p:cNvPr id="27" name="AutoShape 27"/>
            <p:cNvSpPr/>
            <p:nvPr/>
          </p:nvSpPr>
          <p:spPr>
            <a:xfrm>
              <a:off x="1287718" y="4491672"/>
              <a:ext cx="641221" cy="0"/>
            </a:xfrm>
            <a:prstGeom prst="line">
              <a:avLst/>
            </a:prstGeom>
            <a:ln w="54448" cap="rnd">
              <a:solidFill>
                <a:srgbClr val="000000"/>
              </a:solidFill>
              <a:prstDash val="solid"/>
              <a:headEnd type="none" w="sm" len="sm"/>
              <a:tailEnd type="none" w="sm" len="sm"/>
            </a:ln>
          </p:spPr>
          <p:txBody>
            <a:bodyPr/>
            <a:lstStyle/>
            <a:p>
              <a:endParaRPr lang="en-PH"/>
            </a:p>
          </p:txBody>
        </p:sp>
        <p:sp>
          <p:nvSpPr>
            <p:cNvPr id="28" name="TextBox 28"/>
            <p:cNvSpPr txBox="1"/>
            <p:nvPr/>
          </p:nvSpPr>
          <p:spPr>
            <a:xfrm>
              <a:off x="393896" y="-85725"/>
              <a:ext cx="2832223" cy="855689"/>
            </a:xfrm>
            <a:prstGeom prst="rect">
              <a:avLst/>
            </a:prstGeom>
          </p:spPr>
          <p:txBody>
            <a:bodyPr lIns="0" tIns="0" rIns="0" bIns="0" rtlCol="0" anchor="t">
              <a:spAutoFit/>
            </a:bodyPr>
            <a:lstStyle/>
            <a:p>
              <a:pPr algn="ctr">
                <a:lnSpc>
                  <a:spcPts val="5304"/>
                </a:lnSpc>
              </a:pPr>
              <a:r>
                <a:rPr lang="en-US" sz="3789">
                  <a:solidFill>
                    <a:srgbClr val="642EC7"/>
                  </a:solidFill>
                  <a:latin typeface="Norwester"/>
                  <a:ea typeface="Norwester"/>
                  <a:cs typeface="Norwester"/>
                  <a:sym typeface="Norwester"/>
                </a:rPr>
                <a:t>Sales (k$)</a:t>
              </a:r>
            </a:p>
          </p:txBody>
        </p:sp>
        <p:sp>
          <p:nvSpPr>
            <p:cNvPr id="29" name="TextBox 29"/>
            <p:cNvSpPr txBox="1"/>
            <p:nvPr/>
          </p:nvSpPr>
          <p:spPr>
            <a:xfrm>
              <a:off x="9033920" y="4698147"/>
              <a:ext cx="4462445" cy="855689"/>
            </a:xfrm>
            <a:prstGeom prst="rect">
              <a:avLst/>
            </a:prstGeom>
          </p:spPr>
          <p:txBody>
            <a:bodyPr lIns="0" tIns="0" rIns="0" bIns="0" rtlCol="0" anchor="t">
              <a:spAutoFit/>
            </a:bodyPr>
            <a:lstStyle/>
            <a:p>
              <a:pPr algn="ctr">
                <a:lnSpc>
                  <a:spcPts val="5304"/>
                </a:lnSpc>
              </a:pPr>
              <a:r>
                <a:rPr lang="en-US" sz="3789">
                  <a:solidFill>
                    <a:srgbClr val="642EC7"/>
                  </a:solidFill>
                  <a:latin typeface="Norwester"/>
                  <a:ea typeface="Norwester"/>
                  <a:cs typeface="Norwester"/>
                  <a:sym typeface="Norwester"/>
                </a:rPr>
                <a:t>Advertising(K$)</a:t>
              </a:r>
            </a:p>
          </p:txBody>
        </p:sp>
        <p:sp>
          <p:nvSpPr>
            <p:cNvPr id="30" name="TextBox 30"/>
            <p:cNvSpPr txBox="1"/>
            <p:nvPr/>
          </p:nvSpPr>
          <p:spPr>
            <a:xfrm>
              <a:off x="0" y="3141084"/>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400</a:t>
              </a:r>
            </a:p>
          </p:txBody>
        </p:sp>
        <p:sp>
          <p:nvSpPr>
            <p:cNvPr id="31" name="TextBox 31"/>
            <p:cNvSpPr txBox="1"/>
            <p:nvPr/>
          </p:nvSpPr>
          <p:spPr>
            <a:xfrm>
              <a:off x="0" y="3935009"/>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200</a:t>
              </a:r>
            </a:p>
          </p:txBody>
        </p:sp>
        <p:sp>
          <p:nvSpPr>
            <p:cNvPr id="32" name="AutoShape 32"/>
            <p:cNvSpPr/>
            <p:nvPr/>
          </p:nvSpPr>
          <p:spPr>
            <a:xfrm>
              <a:off x="1287718" y="2023712"/>
              <a:ext cx="641221" cy="0"/>
            </a:xfrm>
            <a:prstGeom prst="line">
              <a:avLst/>
            </a:prstGeom>
            <a:ln w="54448" cap="rnd">
              <a:solidFill>
                <a:srgbClr val="000000"/>
              </a:solidFill>
              <a:prstDash val="solid"/>
              <a:headEnd type="none" w="sm" len="sm"/>
              <a:tailEnd type="none" w="sm" len="sm"/>
            </a:ln>
          </p:spPr>
          <p:txBody>
            <a:bodyPr/>
            <a:lstStyle/>
            <a:p>
              <a:endParaRPr lang="en-PH"/>
            </a:p>
          </p:txBody>
        </p:sp>
        <p:sp>
          <p:nvSpPr>
            <p:cNvPr id="33" name="AutoShape 33"/>
            <p:cNvSpPr/>
            <p:nvPr/>
          </p:nvSpPr>
          <p:spPr>
            <a:xfrm>
              <a:off x="1287718" y="2881680"/>
              <a:ext cx="641221" cy="0"/>
            </a:xfrm>
            <a:prstGeom prst="line">
              <a:avLst/>
            </a:prstGeom>
            <a:ln w="54448" cap="rnd">
              <a:solidFill>
                <a:srgbClr val="000000"/>
              </a:solidFill>
              <a:prstDash val="solid"/>
              <a:headEnd type="none" w="sm" len="sm"/>
              <a:tailEnd type="none" w="sm" len="sm"/>
            </a:ln>
          </p:spPr>
          <p:txBody>
            <a:bodyPr/>
            <a:lstStyle/>
            <a:p>
              <a:endParaRPr lang="en-PH"/>
            </a:p>
          </p:txBody>
        </p:sp>
        <p:sp>
          <p:nvSpPr>
            <p:cNvPr id="34" name="TextBox 34"/>
            <p:cNvSpPr txBox="1"/>
            <p:nvPr/>
          </p:nvSpPr>
          <p:spPr>
            <a:xfrm>
              <a:off x="0" y="1531092"/>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800</a:t>
              </a:r>
            </a:p>
          </p:txBody>
        </p:sp>
        <p:sp>
          <p:nvSpPr>
            <p:cNvPr id="35" name="TextBox 35"/>
            <p:cNvSpPr txBox="1"/>
            <p:nvPr/>
          </p:nvSpPr>
          <p:spPr>
            <a:xfrm>
              <a:off x="0" y="2325016"/>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600</a:t>
              </a:r>
            </a:p>
          </p:txBody>
        </p:sp>
        <p:sp>
          <p:nvSpPr>
            <p:cNvPr id="36" name="AutoShape 36"/>
            <p:cNvSpPr/>
            <p:nvPr/>
          </p:nvSpPr>
          <p:spPr>
            <a:xfrm>
              <a:off x="3740263" y="4864593"/>
              <a:ext cx="0" cy="641221"/>
            </a:xfrm>
            <a:prstGeom prst="line">
              <a:avLst/>
            </a:prstGeom>
            <a:ln w="54448" cap="rnd">
              <a:solidFill>
                <a:srgbClr val="000000"/>
              </a:solidFill>
              <a:prstDash val="solid"/>
              <a:headEnd type="none" w="sm" len="sm"/>
              <a:tailEnd type="none" w="sm" len="sm"/>
            </a:ln>
          </p:spPr>
          <p:txBody>
            <a:bodyPr/>
            <a:lstStyle/>
            <a:p>
              <a:endParaRPr lang="en-PH"/>
            </a:p>
          </p:txBody>
        </p:sp>
        <p:sp>
          <p:nvSpPr>
            <p:cNvPr id="37" name="AutoShape 37"/>
            <p:cNvSpPr/>
            <p:nvPr/>
          </p:nvSpPr>
          <p:spPr>
            <a:xfrm>
              <a:off x="2487797" y="4864593"/>
              <a:ext cx="0" cy="641221"/>
            </a:xfrm>
            <a:prstGeom prst="line">
              <a:avLst/>
            </a:prstGeom>
            <a:ln w="54448" cap="rnd">
              <a:solidFill>
                <a:srgbClr val="000000"/>
              </a:solidFill>
              <a:prstDash val="solid"/>
              <a:headEnd type="none" w="sm" len="sm"/>
              <a:tailEnd type="none" w="sm" len="sm"/>
            </a:ln>
          </p:spPr>
          <p:txBody>
            <a:bodyPr/>
            <a:lstStyle/>
            <a:p>
              <a:endParaRPr lang="en-PH"/>
            </a:p>
          </p:txBody>
        </p:sp>
        <p:sp>
          <p:nvSpPr>
            <p:cNvPr id="38" name="TextBox 38"/>
            <p:cNvSpPr txBox="1"/>
            <p:nvPr/>
          </p:nvSpPr>
          <p:spPr>
            <a:xfrm>
              <a:off x="1804265" y="5413356"/>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10</a:t>
              </a:r>
            </a:p>
          </p:txBody>
        </p:sp>
        <p:sp>
          <p:nvSpPr>
            <p:cNvPr id="39" name="TextBox 39"/>
            <p:cNvSpPr txBox="1"/>
            <p:nvPr/>
          </p:nvSpPr>
          <p:spPr>
            <a:xfrm>
              <a:off x="3111311" y="5413356"/>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20</a:t>
              </a:r>
            </a:p>
          </p:txBody>
        </p:sp>
        <p:sp>
          <p:nvSpPr>
            <p:cNvPr id="40" name="AutoShape 40"/>
            <p:cNvSpPr/>
            <p:nvPr/>
          </p:nvSpPr>
          <p:spPr>
            <a:xfrm>
              <a:off x="6357660" y="4855022"/>
              <a:ext cx="0" cy="641221"/>
            </a:xfrm>
            <a:prstGeom prst="line">
              <a:avLst/>
            </a:prstGeom>
            <a:ln w="54448" cap="rnd">
              <a:solidFill>
                <a:srgbClr val="000000"/>
              </a:solidFill>
              <a:prstDash val="solid"/>
              <a:headEnd type="none" w="sm" len="sm"/>
              <a:tailEnd type="none" w="sm" len="sm"/>
            </a:ln>
          </p:spPr>
          <p:txBody>
            <a:bodyPr/>
            <a:lstStyle/>
            <a:p>
              <a:endParaRPr lang="en-PH"/>
            </a:p>
          </p:txBody>
        </p:sp>
        <p:sp>
          <p:nvSpPr>
            <p:cNvPr id="41" name="AutoShape 41"/>
            <p:cNvSpPr/>
            <p:nvPr/>
          </p:nvSpPr>
          <p:spPr>
            <a:xfrm>
              <a:off x="5105194" y="4855022"/>
              <a:ext cx="0" cy="641221"/>
            </a:xfrm>
            <a:prstGeom prst="line">
              <a:avLst/>
            </a:prstGeom>
            <a:ln w="54448" cap="rnd">
              <a:solidFill>
                <a:srgbClr val="000000"/>
              </a:solidFill>
              <a:prstDash val="solid"/>
              <a:headEnd type="none" w="sm" len="sm"/>
              <a:tailEnd type="none" w="sm" len="sm"/>
            </a:ln>
          </p:spPr>
          <p:txBody>
            <a:bodyPr/>
            <a:lstStyle/>
            <a:p>
              <a:endParaRPr lang="en-PH"/>
            </a:p>
          </p:txBody>
        </p:sp>
        <p:sp>
          <p:nvSpPr>
            <p:cNvPr id="42" name="TextBox 42"/>
            <p:cNvSpPr txBox="1"/>
            <p:nvPr/>
          </p:nvSpPr>
          <p:spPr>
            <a:xfrm>
              <a:off x="4421662" y="5403786"/>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30</a:t>
              </a:r>
            </a:p>
          </p:txBody>
        </p:sp>
        <p:sp>
          <p:nvSpPr>
            <p:cNvPr id="43" name="TextBox 43"/>
            <p:cNvSpPr txBox="1"/>
            <p:nvPr/>
          </p:nvSpPr>
          <p:spPr>
            <a:xfrm>
              <a:off x="5728707" y="5403786"/>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40</a:t>
              </a:r>
            </a:p>
          </p:txBody>
        </p:sp>
        <p:sp>
          <p:nvSpPr>
            <p:cNvPr id="44" name="AutoShape 44"/>
            <p:cNvSpPr/>
            <p:nvPr/>
          </p:nvSpPr>
          <p:spPr>
            <a:xfrm>
              <a:off x="7753962" y="4855022"/>
              <a:ext cx="0" cy="641221"/>
            </a:xfrm>
            <a:prstGeom prst="line">
              <a:avLst/>
            </a:prstGeom>
            <a:ln w="54448" cap="rnd">
              <a:solidFill>
                <a:srgbClr val="000000"/>
              </a:solidFill>
              <a:prstDash val="solid"/>
              <a:headEnd type="none" w="sm" len="sm"/>
              <a:tailEnd type="none" w="sm" len="sm"/>
            </a:ln>
          </p:spPr>
          <p:txBody>
            <a:bodyPr/>
            <a:lstStyle/>
            <a:p>
              <a:endParaRPr lang="en-PH"/>
            </a:p>
          </p:txBody>
        </p:sp>
        <p:sp>
          <p:nvSpPr>
            <p:cNvPr id="45" name="TextBox 45"/>
            <p:cNvSpPr txBox="1"/>
            <p:nvPr/>
          </p:nvSpPr>
          <p:spPr>
            <a:xfrm>
              <a:off x="7125009" y="5403786"/>
              <a:ext cx="1168786" cy="848864"/>
            </a:xfrm>
            <a:prstGeom prst="rect">
              <a:avLst/>
            </a:prstGeom>
          </p:spPr>
          <p:txBody>
            <a:bodyPr lIns="0" tIns="0" rIns="0" bIns="0" rtlCol="0" anchor="t">
              <a:spAutoFit/>
            </a:bodyPr>
            <a:lstStyle/>
            <a:p>
              <a:pPr algn="ctr">
                <a:lnSpc>
                  <a:spcPts val="5304"/>
                </a:lnSpc>
              </a:pPr>
              <a:r>
                <a:rPr lang="en-US" sz="3789">
                  <a:solidFill>
                    <a:srgbClr val="121866"/>
                  </a:solidFill>
                  <a:latin typeface="Norwester"/>
                  <a:ea typeface="Norwester"/>
                  <a:cs typeface="Norwester"/>
                  <a:sym typeface="Norwester"/>
                </a:rPr>
                <a:t>50</a:t>
              </a:r>
            </a:p>
          </p:txBody>
        </p:sp>
      </p:grpSp>
      <p:sp>
        <p:nvSpPr>
          <p:cNvPr id="46" name="TextBox 46"/>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Regression Analysis Methods </a:t>
            </a:r>
          </a:p>
        </p:txBody>
      </p:sp>
      <p:sp>
        <p:nvSpPr>
          <p:cNvPr id="8" name="TextBox 8"/>
          <p:cNvSpPr txBox="1"/>
          <p:nvPr/>
        </p:nvSpPr>
        <p:spPr>
          <a:xfrm>
            <a:off x="402046" y="2694896"/>
            <a:ext cx="17352717"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line of best fit, characterised by a function can be created based on the input data. </a:t>
            </a:r>
          </a:p>
        </p:txBody>
      </p:sp>
      <p:grpSp>
        <p:nvGrpSpPr>
          <p:cNvPr id="9" name="Group 9"/>
          <p:cNvGrpSpPr/>
          <p:nvPr/>
        </p:nvGrpSpPr>
        <p:grpSpPr>
          <a:xfrm>
            <a:off x="4072249" y="4081510"/>
            <a:ext cx="11566978" cy="5366997"/>
            <a:chOff x="0" y="0"/>
            <a:chExt cx="15422637" cy="7155996"/>
          </a:xfrm>
        </p:grpSpPr>
        <p:sp>
          <p:nvSpPr>
            <p:cNvPr id="10" name="AutoShape 10"/>
            <p:cNvSpPr/>
            <p:nvPr/>
          </p:nvSpPr>
          <p:spPr>
            <a:xfrm flipV="1">
              <a:off x="1808937" y="1130160"/>
              <a:ext cx="0" cy="4684910"/>
            </a:xfrm>
            <a:prstGeom prst="line">
              <a:avLst/>
            </a:prstGeom>
            <a:ln w="62219" cap="rnd">
              <a:solidFill>
                <a:srgbClr val="000000"/>
              </a:solidFill>
              <a:prstDash val="solid"/>
              <a:headEnd type="none" w="sm" len="sm"/>
              <a:tailEnd type="none" w="sm" len="sm"/>
            </a:ln>
          </p:spPr>
          <p:txBody>
            <a:bodyPr/>
            <a:lstStyle/>
            <a:p>
              <a:endParaRPr lang="en-PH"/>
            </a:p>
          </p:txBody>
        </p:sp>
        <p:sp>
          <p:nvSpPr>
            <p:cNvPr id="11" name="AutoShape 11"/>
            <p:cNvSpPr/>
            <p:nvPr/>
          </p:nvSpPr>
          <p:spPr>
            <a:xfrm>
              <a:off x="1779997" y="5844010"/>
              <a:ext cx="8543291" cy="62570"/>
            </a:xfrm>
            <a:prstGeom prst="line">
              <a:avLst/>
            </a:prstGeom>
            <a:ln w="62219" cap="rnd">
              <a:solidFill>
                <a:srgbClr val="000000"/>
              </a:solidFill>
              <a:prstDash val="solid"/>
              <a:headEnd type="none" w="sm" len="sm"/>
              <a:tailEnd type="none" w="sm" len="sm"/>
            </a:ln>
          </p:spPr>
          <p:txBody>
            <a:bodyPr/>
            <a:lstStyle/>
            <a:p>
              <a:endParaRPr lang="en-PH"/>
            </a:p>
          </p:txBody>
        </p:sp>
        <p:grpSp>
          <p:nvGrpSpPr>
            <p:cNvPr id="12" name="Group 12"/>
            <p:cNvGrpSpPr/>
            <p:nvPr/>
          </p:nvGrpSpPr>
          <p:grpSpPr>
            <a:xfrm>
              <a:off x="2518948" y="4394645"/>
              <a:ext cx="585622" cy="58562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14" name="Group 14"/>
            <p:cNvGrpSpPr/>
            <p:nvPr/>
          </p:nvGrpSpPr>
          <p:grpSpPr>
            <a:xfrm>
              <a:off x="3637552" y="3563681"/>
              <a:ext cx="585622" cy="585622"/>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16" name="Group 16"/>
            <p:cNvGrpSpPr/>
            <p:nvPr/>
          </p:nvGrpSpPr>
          <p:grpSpPr>
            <a:xfrm>
              <a:off x="5116533" y="3158253"/>
              <a:ext cx="585622" cy="585622"/>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18" name="Group 18"/>
            <p:cNvGrpSpPr/>
            <p:nvPr/>
          </p:nvGrpSpPr>
          <p:grpSpPr>
            <a:xfrm>
              <a:off x="3104570" y="3270870"/>
              <a:ext cx="585622" cy="585622"/>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20" name="Group 20"/>
            <p:cNvGrpSpPr/>
            <p:nvPr/>
          </p:nvGrpSpPr>
          <p:grpSpPr>
            <a:xfrm>
              <a:off x="5116533" y="2264518"/>
              <a:ext cx="585622" cy="585622"/>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22" name="Group 22"/>
            <p:cNvGrpSpPr/>
            <p:nvPr/>
          </p:nvGrpSpPr>
          <p:grpSpPr>
            <a:xfrm>
              <a:off x="6773103" y="1971707"/>
              <a:ext cx="585622" cy="58562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grpSp>
          <p:nvGrpSpPr>
            <p:cNvPr id="24" name="Group 24"/>
            <p:cNvGrpSpPr/>
            <p:nvPr/>
          </p:nvGrpSpPr>
          <p:grpSpPr>
            <a:xfrm>
              <a:off x="7065914" y="1401420"/>
              <a:ext cx="585622" cy="585622"/>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21866"/>
              </a:solidFill>
            </p:spPr>
            <p:txBody>
              <a:bodyPr/>
              <a:lstStyle/>
              <a:p>
                <a:endParaRPr lang="en-PH"/>
              </a:p>
            </p:txBody>
          </p:sp>
        </p:grpSp>
        <p:sp>
          <p:nvSpPr>
            <p:cNvPr id="26" name="AutoShape 26"/>
            <p:cNvSpPr/>
            <p:nvPr/>
          </p:nvSpPr>
          <p:spPr>
            <a:xfrm>
              <a:off x="1471508" y="4152326"/>
              <a:ext cx="732739" cy="0"/>
            </a:xfrm>
            <a:prstGeom prst="line">
              <a:avLst/>
            </a:prstGeom>
            <a:ln w="62219" cap="rnd">
              <a:solidFill>
                <a:srgbClr val="000000"/>
              </a:solidFill>
              <a:prstDash val="solid"/>
              <a:headEnd type="none" w="sm" len="sm"/>
              <a:tailEnd type="none" w="sm" len="sm"/>
            </a:ln>
          </p:spPr>
          <p:txBody>
            <a:bodyPr/>
            <a:lstStyle/>
            <a:p>
              <a:endParaRPr lang="en-PH"/>
            </a:p>
          </p:txBody>
        </p:sp>
        <p:sp>
          <p:nvSpPr>
            <p:cNvPr id="27" name="AutoShape 27"/>
            <p:cNvSpPr/>
            <p:nvPr/>
          </p:nvSpPr>
          <p:spPr>
            <a:xfrm>
              <a:off x="1471508" y="5132747"/>
              <a:ext cx="732739" cy="0"/>
            </a:xfrm>
            <a:prstGeom prst="line">
              <a:avLst/>
            </a:prstGeom>
            <a:ln w="62219" cap="rnd">
              <a:solidFill>
                <a:srgbClr val="000000"/>
              </a:solidFill>
              <a:prstDash val="solid"/>
              <a:headEnd type="none" w="sm" len="sm"/>
              <a:tailEnd type="none" w="sm" len="sm"/>
            </a:ln>
          </p:spPr>
          <p:txBody>
            <a:bodyPr/>
            <a:lstStyle/>
            <a:p>
              <a:endParaRPr lang="en-PH"/>
            </a:p>
          </p:txBody>
        </p:sp>
        <p:sp>
          <p:nvSpPr>
            <p:cNvPr id="28" name="TextBox 28"/>
            <p:cNvSpPr txBox="1"/>
            <p:nvPr/>
          </p:nvSpPr>
          <p:spPr>
            <a:xfrm>
              <a:off x="450115" y="-85725"/>
              <a:ext cx="3236453" cy="965582"/>
            </a:xfrm>
            <a:prstGeom prst="rect">
              <a:avLst/>
            </a:prstGeom>
          </p:spPr>
          <p:txBody>
            <a:bodyPr lIns="0" tIns="0" rIns="0" bIns="0" rtlCol="0" anchor="t">
              <a:spAutoFit/>
            </a:bodyPr>
            <a:lstStyle/>
            <a:p>
              <a:pPr algn="ctr">
                <a:lnSpc>
                  <a:spcPts val="6062"/>
                </a:lnSpc>
              </a:pPr>
              <a:r>
                <a:rPr lang="en-US" sz="4330">
                  <a:solidFill>
                    <a:srgbClr val="642EC7"/>
                  </a:solidFill>
                  <a:latin typeface="Norwester"/>
                  <a:ea typeface="Norwester"/>
                  <a:cs typeface="Norwester"/>
                  <a:sym typeface="Norwester"/>
                </a:rPr>
                <a:t>Sales (k$)</a:t>
              </a:r>
            </a:p>
          </p:txBody>
        </p:sp>
        <p:sp>
          <p:nvSpPr>
            <p:cNvPr id="29" name="TextBox 29"/>
            <p:cNvSpPr txBox="1"/>
            <p:nvPr/>
          </p:nvSpPr>
          <p:spPr>
            <a:xfrm>
              <a:off x="10323288" y="5380927"/>
              <a:ext cx="5099349" cy="965582"/>
            </a:xfrm>
            <a:prstGeom prst="rect">
              <a:avLst/>
            </a:prstGeom>
          </p:spPr>
          <p:txBody>
            <a:bodyPr lIns="0" tIns="0" rIns="0" bIns="0" rtlCol="0" anchor="t">
              <a:spAutoFit/>
            </a:bodyPr>
            <a:lstStyle/>
            <a:p>
              <a:pPr algn="ctr">
                <a:lnSpc>
                  <a:spcPts val="6062"/>
                </a:lnSpc>
              </a:pPr>
              <a:r>
                <a:rPr lang="en-US" sz="4330">
                  <a:solidFill>
                    <a:srgbClr val="642EC7"/>
                  </a:solidFill>
                  <a:latin typeface="Norwester"/>
                  <a:ea typeface="Norwester"/>
                  <a:cs typeface="Norwester"/>
                  <a:sym typeface="Norwester"/>
                </a:rPr>
                <a:t>Advertising(K$)</a:t>
              </a:r>
            </a:p>
          </p:txBody>
        </p:sp>
        <p:sp>
          <p:nvSpPr>
            <p:cNvPr id="30" name="TextBox 30"/>
            <p:cNvSpPr txBox="1"/>
            <p:nvPr/>
          </p:nvSpPr>
          <p:spPr>
            <a:xfrm>
              <a:off x="0" y="3601632"/>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400</a:t>
              </a:r>
            </a:p>
          </p:txBody>
        </p:sp>
        <p:sp>
          <p:nvSpPr>
            <p:cNvPr id="31" name="TextBox 31"/>
            <p:cNvSpPr txBox="1"/>
            <p:nvPr/>
          </p:nvSpPr>
          <p:spPr>
            <a:xfrm>
              <a:off x="0" y="4508869"/>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200</a:t>
              </a:r>
            </a:p>
          </p:txBody>
        </p:sp>
        <p:sp>
          <p:nvSpPr>
            <p:cNvPr id="32" name="AutoShape 32"/>
            <p:cNvSpPr/>
            <p:nvPr/>
          </p:nvSpPr>
          <p:spPr>
            <a:xfrm>
              <a:off x="1471508" y="2312547"/>
              <a:ext cx="732739" cy="0"/>
            </a:xfrm>
            <a:prstGeom prst="line">
              <a:avLst/>
            </a:prstGeom>
            <a:ln w="62219" cap="rnd">
              <a:solidFill>
                <a:srgbClr val="000000"/>
              </a:solidFill>
              <a:prstDash val="solid"/>
              <a:headEnd type="none" w="sm" len="sm"/>
              <a:tailEnd type="none" w="sm" len="sm"/>
            </a:ln>
          </p:spPr>
          <p:txBody>
            <a:bodyPr/>
            <a:lstStyle/>
            <a:p>
              <a:endParaRPr lang="en-PH"/>
            </a:p>
          </p:txBody>
        </p:sp>
        <p:sp>
          <p:nvSpPr>
            <p:cNvPr id="33" name="AutoShape 33"/>
            <p:cNvSpPr/>
            <p:nvPr/>
          </p:nvSpPr>
          <p:spPr>
            <a:xfrm>
              <a:off x="1471508" y="3292968"/>
              <a:ext cx="732739" cy="0"/>
            </a:xfrm>
            <a:prstGeom prst="line">
              <a:avLst/>
            </a:prstGeom>
            <a:ln w="62219" cap="rnd">
              <a:solidFill>
                <a:srgbClr val="000000"/>
              </a:solidFill>
              <a:prstDash val="solid"/>
              <a:headEnd type="none" w="sm" len="sm"/>
              <a:tailEnd type="none" w="sm" len="sm"/>
            </a:ln>
          </p:spPr>
          <p:txBody>
            <a:bodyPr/>
            <a:lstStyle/>
            <a:p>
              <a:endParaRPr lang="en-PH"/>
            </a:p>
          </p:txBody>
        </p:sp>
        <p:sp>
          <p:nvSpPr>
            <p:cNvPr id="34" name="TextBox 34"/>
            <p:cNvSpPr txBox="1"/>
            <p:nvPr/>
          </p:nvSpPr>
          <p:spPr>
            <a:xfrm>
              <a:off x="0" y="1761853"/>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800</a:t>
              </a:r>
            </a:p>
          </p:txBody>
        </p:sp>
        <p:sp>
          <p:nvSpPr>
            <p:cNvPr id="35" name="TextBox 35"/>
            <p:cNvSpPr txBox="1"/>
            <p:nvPr/>
          </p:nvSpPr>
          <p:spPr>
            <a:xfrm>
              <a:off x="0" y="2669090"/>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600</a:t>
              </a:r>
            </a:p>
          </p:txBody>
        </p:sp>
        <p:sp>
          <p:nvSpPr>
            <p:cNvPr id="36" name="AutoShape 36"/>
            <p:cNvSpPr/>
            <p:nvPr/>
          </p:nvSpPr>
          <p:spPr>
            <a:xfrm>
              <a:off x="4274093" y="5558893"/>
              <a:ext cx="0" cy="732739"/>
            </a:xfrm>
            <a:prstGeom prst="line">
              <a:avLst/>
            </a:prstGeom>
            <a:ln w="62219" cap="rnd">
              <a:solidFill>
                <a:srgbClr val="000000"/>
              </a:solidFill>
              <a:prstDash val="solid"/>
              <a:headEnd type="none" w="sm" len="sm"/>
              <a:tailEnd type="none" w="sm" len="sm"/>
            </a:ln>
          </p:spPr>
          <p:txBody>
            <a:bodyPr/>
            <a:lstStyle/>
            <a:p>
              <a:endParaRPr lang="en-PH"/>
            </a:p>
          </p:txBody>
        </p:sp>
        <p:sp>
          <p:nvSpPr>
            <p:cNvPr id="37" name="AutoShape 37"/>
            <p:cNvSpPr/>
            <p:nvPr/>
          </p:nvSpPr>
          <p:spPr>
            <a:xfrm>
              <a:off x="2842868" y="5558893"/>
              <a:ext cx="0" cy="732739"/>
            </a:xfrm>
            <a:prstGeom prst="line">
              <a:avLst/>
            </a:prstGeom>
            <a:ln w="62219" cap="rnd">
              <a:solidFill>
                <a:srgbClr val="000000"/>
              </a:solidFill>
              <a:prstDash val="solid"/>
              <a:headEnd type="none" w="sm" len="sm"/>
              <a:tailEnd type="none" w="sm" len="sm"/>
            </a:ln>
          </p:spPr>
          <p:txBody>
            <a:bodyPr/>
            <a:lstStyle/>
            <a:p>
              <a:endParaRPr lang="en-PH"/>
            </a:p>
          </p:txBody>
        </p:sp>
        <p:sp>
          <p:nvSpPr>
            <p:cNvPr id="38" name="TextBox 38"/>
            <p:cNvSpPr txBox="1"/>
            <p:nvPr/>
          </p:nvSpPr>
          <p:spPr>
            <a:xfrm>
              <a:off x="2061779" y="6198214"/>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10</a:t>
              </a:r>
            </a:p>
          </p:txBody>
        </p:sp>
        <p:sp>
          <p:nvSpPr>
            <p:cNvPr id="39" name="TextBox 39"/>
            <p:cNvSpPr txBox="1"/>
            <p:nvPr/>
          </p:nvSpPr>
          <p:spPr>
            <a:xfrm>
              <a:off x="3555373" y="6198214"/>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20</a:t>
              </a:r>
            </a:p>
          </p:txBody>
        </p:sp>
        <p:sp>
          <p:nvSpPr>
            <p:cNvPr id="40" name="AutoShape 40"/>
            <p:cNvSpPr/>
            <p:nvPr/>
          </p:nvSpPr>
          <p:spPr>
            <a:xfrm>
              <a:off x="7265058" y="5547957"/>
              <a:ext cx="0" cy="732739"/>
            </a:xfrm>
            <a:prstGeom prst="line">
              <a:avLst/>
            </a:prstGeom>
            <a:ln w="62219" cap="rnd">
              <a:solidFill>
                <a:srgbClr val="000000"/>
              </a:solidFill>
              <a:prstDash val="solid"/>
              <a:headEnd type="none" w="sm" len="sm"/>
              <a:tailEnd type="none" w="sm" len="sm"/>
            </a:ln>
          </p:spPr>
          <p:txBody>
            <a:bodyPr/>
            <a:lstStyle/>
            <a:p>
              <a:endParaRPr lang="en-PH"/>
            </a:p>
          </p:txBody>
        </p:sp>
        <p:sp>
          <p:nvSpPr>
            <p:cNvPr id="41" name="AutoShape 41"/>
            <p:cNvSpPr/>
            <p:nvPr/>
          </p:nvSpPr>
          <p:spPr>
            <a:xfrm>
              <a:off x="5833834" y="5547957"/>
              <a:ext cx="0" cy="732739"/>
            </a:xfrm>
            <a:prstGeom prst="line">
              <a:avLst/>
            </a:prstGeom>
            <a:ln w="62219" cap="rnd">
              <a:solidFill>
                <a:srgbClr val="000000"/>
              </a:solidFill>
              <a:prstDash val="solid"/>
              <a:headEnd type="none" w="sm" len="sm"/>
              <a:tailEnd type="none" w="sm" len="sm"/>
            </a:ln>
          </p:spPr>
          <p:txBody>
            <a:bodyPr/>
            <a:lstStyle/>
            <a:p>
              <a:endParaRPr lang="en-PH"/>
            </a:p>
          </p:txBody>
        </p:sp>
        <p:sp>
          <p:nvSpPr>
            <p:cNvPr id="42" name="TextBox 42"/>
            <p:cNvSpPr txBox="1"/>
            <p:nvPr/>
          </p:nvSpPr>
          <p:spPr>
            <a:xfrm>
              <a:off x="5052744" y="6187277"/>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30</a:t>
              </a:r>
            </a:p>
          </p:txBody>
        </p:sp>
        <p:sp>
          <p:nvSpPr>
            <p:cNvPr id="43" name="TextBox 43"/>
            <p:cNvSpPr txBox="1"/>
            <p:nvPr/>
          </p:nvSpPr>
          <p:spPr>
            <a:xfrm>
              <a:off x="6546338" y="6187277"/>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40</a:t>
              </a:r>
            </a:p>
          </p:txBody>
        </p:sp>
        <p:sp>
          <p:nvSpPr>
            <p:cNvPr id="44" name="AutoShape 44"/>
            <p:cNvSpPr/>
            <p:nvPr/>
          </p:nvSpPr>
          <p:spPr>
            <a:xfrm>
              <a:off x="8860647" y="5547957"/>
              <a:ext cx="0" cy="732739"/>
            </a:xfrm>
            <a:prstGeom prst="line">
              <a:avLst/>
            </a:prstGeom>
            <a:ln w="62219" cap="rnd">
              <a:solidFill>
                <a:srgbClr val="000000"/>
              </a:solidFill>
              <a:prstDash val="solid"/>
              <a:headEnd type="none" w="sm" len="sm"/>
              <a:tailEnd type="none" w="sm" len="sm"/>
            </a:ln>
          </p:spPr>
          <p:txBody>
            <a:bodyPr/>
            <a:lstStyle/>
            <a:p>
              <a:endParaRPr lang="en-PH"/>
            </a:p>
          </p:txBody>
        </p:sp>
        <p:sp>
          <p:nvSpPr>
            <p:cNvPr id="45" name="TextBox 45"/>
            <p:cNvSpPr txBox="1"/>
            <p:nvPr/>
          </p:nvSpPr>
          <p:spPr>
            <a:xfrm>
              <a:off x="8141927" y="6187277"/>
              <a:ext cx="1335602" cy="957783"/>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50</a:t>
              </a:r>
            </a:p>
          </p:txBody>
        </p:sp>
      </p:grpSp>
      <p:sp>
        <p:nvSpPr>
          <p:cNvPr id="46" name="AutoShape 46"/>
          <p:cNvSpPr/>
          <p:nvPr/>
        </p:nvSpPr>
        <p:spPr>
          <a:xfrm flipV="1">
            <a:off x="5626077" y="5160273"/>
            <a:ext cx="4505118" cy="2425981"/>
          </a:xfrm>
          <a:prstGeom prst="line">
            <a:avLst/>
          </a:prstGeom>
          <a:ln w="38100" cap="flat">
            <a:solidFill>
              <a:srgbClr val="38B6FF"/>
            </a:solidFill>
            <a:prstDash val="solid"/>
            <a:headEnd type="none" w="sm" len="sm"/>
            <a:tailEnd type="none" w="sm" len="sm"/>
          </a:ln>
        </p:spPr>
        <p:txBody>
          <a:bodyPr/>
          <a:lstStyle/>
          <a:p>
            <a:endParaRPr lang="en-PH"/>
          </a:p>
        </p:txBody>
      </p:sp>
      <p:sp>
        <p:nvSpPr>
          <p:cNvPr id="47" name="TextBox 47"/>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Regression Analysis Methods </a:t>
            </a:r>
          </a:p>
        </p:txBody>
      </p:sp>
      <p:sp>
        <p:nvSpPr>
          <p:cNvPr id="8" name="TextBox 8"/>
          <p:cNvSpPr txBox="1"/>
          <p:nvPr/>
        </p:nvSpPr>
        <p:spPr>
          <a:xfrm>
            <a:off x="402046" y="2694896"/>
            <a:ext cx="17352717"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function created can be used to predict the output for unseen/new data. Eg. How much sales will we get if we spend $30k in advertising?</a:t>
            </a:r>
          </a:p>
        </p:txBody>
      </p:sp>
      <p:sp>
        <p:nvSpPr>
          <p:cNvPr id="9" name="AutoShape 9"/>
          <p:cNvSpPr/>
          <p:nvPr/>
        </p:nvSpPr>
        <p:spPr>
          <a:xfrm flipV="1">
            <a:off x="5473774" y="5293694"/>
            <a:ext cx="0" cy="3513682"/>
          </a:xfrm>
          <a:prstGeom prst="line">
            <a:avLst/>
          </a:prstGeom>
          <a:ln w="47625" cap="rnd">
            <a:solidFill>
              <a:srgbClr val="000000"/>
            </a:solidFill>
            <a:prstDash val="solid"/>
            <a:headEnd type="none" w="sm" len="sm"/>
            <a:tailEnd type="none" w="sm" len="sm"/>
          </a:ln>
        </p:spPr>
        <p:txBody>
          <a:bodyPr/>
          <a:lstStyle/>
          <a:p>
            <a:endParaRPr lang="en-PH"/>
          </a:p>
        </p:txBody>
      </p:sp>
      <p:sp>
        <p:nvSpPr>
          <p:cNvPr id="10" name="AutoShape 10"/>
          <p:cNvSpPr/>
          <p:nvPr/>
        </p:nvSpPr>
        <p:spPr>
          <a:xfrm>
            <a:off x="5452069" y="8829081"/>
            <a:ext cx="6407469" cy="46927"/>
          </a:xfrm>
          <a:prstGeom prst="line">
            <a:avLst/>
          </a:prstGeom>
          <a:ln w="47625" cap="rnd">
            <a:solidFill>
              <a:srgbClr val="000000"/>
            </a:solidFill>
            <a:prstDash val="solid"/>
            <a:headEnd type="none" w="sm" len="sm"/>
            <a:tailEnd type="none" w="sm" len="sm"/>
          </a:ln>
        </p:spPr>
        <p:txBody>
          <a:bodyPr/>
          <a:lstStyle/>
          <a:p>
            <a:endParaRPr lang="en-PH"/>
          </a:p>
        </p:txBody>
      </p:sp>
      <p:sp>
        <p:nvSpPr>
          <p:cNvPr id="11" name="AutoShape 11"/>
          <p:cNvSpPr/>
          <p:nvPr/>
        </p:nvSpPr>
        <p:spPr>
          <a:xfrm>
            <a:off x="5220702" y="7560318"/>
            <a:ext cx="549555" cy="0"/>
          </a:xfrm>
          <a:prstGeom prst="line">
            <a:avLst/>
          </a:prstGeom>
          <a:ln w="47625" cap="rnd">
            <a:solidFill>
              <a:srgbClr val="000000"/>
            </a:solidFill>
            <a:prstDash val="solid"/>
            <a:headEnd type="none" w="sm" len="sm"/>
            <a:tailEnd type="none" w="sm" len="sm"/>
          </a:ln>
        </p:spPr>
        <p:txBody>
          <a:bodyPr/>
          <a:lstStyle/>
          <a:p>
            <a:endParaRPr lang="en-PH"/>
          </a:p>
        </p:txBody>
      </p:sp>
      <p:sp>
        <p:nvSpPr>
          <p:cNvPr id="12" name="AutoShape 12"/>
          <p:cNvSpPr/>
          <p:nvPr/>
        </p:nvSpPr>
        <p:spPr>
          <a:xfrm>
            <a:off x="5220702" y="8295634"/>
            <a:ext cx="549555" cy="0"/>
          </a:xfrm>
          <a:prstGeom prst="line">
            <a:avLst/>
          </a:prstGeom>
          <a:ln w="47625" cap="rnd">
            <a:solidFill>
              <a:srgbClr val="000000"/>
            </a:solidFill>
            <a:prstDash val="solid"/>
            <a:headEnd type="none" w="sm" len="sm"/>
            <a:tailEnd type="none" w="sm" len="sm"/>
          </a:ln>
        </p:spPr>
        <p:txBody>
          <a:bodyPr/>
          <a:lstStyle/>
          <a:p>
            <a:endParaRPr lang="en-PH"/>
          </a:p>
        </p:txBody>
      </p:sp>
      <p:sp>
        <p:nvSpPr>
          <p:cNvPr id="13" name="TextBox 13"/>
          <p:cNvSpPr txBox="1"/>
          <p:nvPr/>
        </p:nvSpPr>
        <p:spPr>
          <a:xfrm>
            <a:off x="4454657" y="4360349"/>
            <a:ext cx="2427339" cy="745618"/>
          </a:xfrm>
          <a:prstGeom prst="rect">
            <a:avLst/>
          </a:prstGeom>
        </p:spPr>
        <p:txBody>
          <a:bodyPr lIns="0" tIns="0" rIns="0" bIns="0" rtlCol="0" anchor="t">
            <a:spAutoFit/>
          </a:bodyPr>
          <a:lstStyle/>
          <a:p>
            <a:pPr algn="ctr">
              <a:lnSpc>
                <a:spcPts val="6062"/>
              </a:lnSpc>
            </a:pPr>
            <a:r>
              <a:rPr lang="en-US" sz="4330">
                <a:solidFill>
                  <a:srgbClr val="642EC7"/>
                </a:solidFill>
                <a:latin typeface="Norwester"/>
                <a:ea typeface="Norwester"/>
                <a:cs typeface="Norwester"/>
                <a:sym typeface="Norwester"/>
              </a:rPr>
              <a:t>Sales (k$)</a:t>
            </a:r>
          </a:p>
        </p:txBody>
      </p:sp>
      <p:sp>
        <p:nvSpPr>
          <p:cNvPr id="14" name="TextBox 14"/>
          <p:cNvSpPr txBox="1"/>
          <p:nvPr/>
        </p:nvSpPr>
        <p:spPr>
          <a:xfrm>
            <a:off x="11859537" y="8460337"/>
            <a:ext cx="3824512" cy="745618"/>
          </a:xfrm>
          <a:prstGeom prst="rect">
            <a:avLst/>
          </a:prstGeom>
        </p:spPr>
        <p:txBody>
          <a:bodyPr lIns="0" tIns="0" rIns="0" bIns="0" rtlCol="0" anchor="t">
            <a:spAutoFit/>
          </a:bodyPr>
          <a:lstStyle/>
          <a:p>
            <a:pPr algn="ctr">
              <a:lnSpc>
                <a:spcPts val="6062"/>
              </a:lnSpc>
            </a:pPr>
            <a:r>
              <a:rPr lang="en-US" sz="4330">
                <a:solidFill>
                  <a:srgbClr val="642EC7"/>
                </a:solidFill>
                <a:latin typeface="Norwester"/>
                <a:ea typeface="Norwester"/>
                <a:cs typeface="Norwester"/>
                <a:sym typeface="Norwester"/>
              </a:rPr>
              <a:t>Advertising(K$)</a:t>
            </a:r>
          </a:p>
        </p:txBody>
      </p:sp>
      <p:sp>
        <p:nvSpPr>
          <p:cNvPr id="15" name="TextBox 15"/>
          <p:cNvSpPr txBox="1"/>
          <p:nvPr/>
        </p:nvSpPr>
        <p:spPr>
          <a:xfrm>
            <a:off x="4117071" y="7125866"/>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400</a:t>
            </a:r>
          </a:p>
        </p:txBody>
      </p:sp>
      <p:sp>
        <p:nvSpPr>
          <p:cNvPr id="16" name="TextBox 16"/>
          <p:cNvSpPr txBox="1"/>
          <p:nvPr/>
        </p:nvSpPr>
        <p:spPr>
          <a:xfrm>
            <a:off x="4117071" y="7806294"/>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200</a:t>
            </a:r>
          </a:p>
        </p:txBody>
      </p:sp>
      <p:sp>
        <p:nvSpPr>
          <p:cNvPr id="17" name="AutoShape 17"/>
          <p:cNvSpPr/>
          <p:nvPr/>
        </p:nvSpPr>
        <p:spPr>
          <a:xfrm>
            <a:off x="5220702" y="6180484"/>
            <a:ext cx="549555" cy="0"/>
          </a:xfrm>
          <a:prstGeom prst="line">
            <a:avLst/>
          </a:prstGeom>
          <a:ln w="47625" cap="rnd">
            <a:solidFill>
              <a:srgbClr val="000000"/>
            </a:solidFill>
            <a:prstDash val="solid"/>
            <a:headEnd type="none" w="sm" len="sm"/>
            <a:tailEnd type="none" w="sm" len="sm"/>
          </a:ln>
        </p:spPr>
        <p:txBody>
          <a:bodyPr/>
          <a:lstStyle/>
          <a:p>
            <a:endParaRPr lang="en-PH"/>
          </a:p>
        </p:txBody>
      </p:sp>
      <p:sp>
        <p:nvSpPr>
          <p:cNvPr id="18" name="AutoShape 18"/>
          <p:cNvSpPr/>
          <p:nvPr/>
        </p:nvSpPr>
        <p:spPr>
          <a:xfrm>
            <a:off x="5220702" y="6915800"/>
            <a:ext cx="549555" cy="0"/>
          </a:xfrm>
          <a:prstGeom prst="line">
            <a:avLst/>
          </a:prstGeom>
          <a:ln w="47625" cap="rnd">
            <a:solidFill>
              <a:srgbClr val="000000"/>
            </a:solidFill>
            <a:prstDash val="solid"/>
            <a:headEnd type="none" w="sm" len="sm"/>
            <a:tailEnd type="none" w="sm" len="sm"/>
          </a:ln>
        </p:spPr>
        <p:txBody>
          <a:bodyPr/>
          <a:lstStyle/>
          <a:p>
            <a:endParaRPr lang="en-PH"/>
          </a:p>
        </p:txBody>
      </p:sp>
      <p:sp>
        <p:nvSpPr>
          <p:cNvPr id="19" name="TextBox 19"/>
          <p:cNvSpPr txBox="1"/>
          <p:nvPr/>
        </p:nvSpPr>
        <p:spPr>
          <a:xfrm>
            <a:off x="4117071" y="5746032"/>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800</a:t>
            </a:r>
          </a:p>
        </p:txBody>
      </p:sp>
      <p:sp>
        <p:nvSpPr>
          <p:cNvPr id="20" name="TextBox 20"/>
          <p:cNvSpPr txBox="1"/>
          <p:nvPr/>
        </p:nvSpPr>
        <p:spPr>
          <a:xfrm>
            <a:off x="4117071" y="6426460"/>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600</a:t>
            </a:r>
          </a:p>
        </p:txBody>
      </p:sp>
      <p:sp>
        <p:nvSpPr>
          <p:cNvPr id="21" name="AutoShape 21"/>
          <p:cNvSpPr/>
          <p:nvPr/>
        </p:nvSpPr>
        <p:spPr>
          <a:xfrm>
            <a:off x="7322641" y="8615243"/>
            <a:ext cx="0" cy="549555"/>
          </a:xfrm>
          <a:prstGeom prst="line">
            <a:avLst/>
          </a:prstGeom>
          <a:ln w="47625" cap="rnd">
            <a:solidFill>
              <a:srgbClr val="000000"/>
            </a:solidFill>
            <a:prstDash val="solid"/>
            <a:headEnd type="none" w="sm" len="sm"/>
            <a:tailEnd type="none" w="sm" len="sm"/>
          </a:ln>
        </p:spPr>
        <p:txBody>
          <a:bodyPr/>
          <a:lstStyle/>
          <a:p>
            <a:endParaRPr lang="en-PH"/>
          </a:p>
        </p:txBody>
      </p:sp>
      <p:sp>
        <p:nvSpPr>
          <p:cNvPr id="22" name="AutoShape 22"/>
          <p:cNvSpPr/>
          <p:nvPr/>
        </p:nvSpPr>
        <p:spPr>
          <a:xfrm>
            <a:off x="6249222" y="8615243"/>
            <a:ext cx="0" cy="549555"/>
          </a:xfrm>
          <a:prstGeom prst="line">
            <a:avLst/>
          </a:prstGeom>
          <a:ln w="47625" cap="rnd">
            <a:solidFill>
              <a:srgbClr val="000000"/>
            </a:solidFill>
            <a:prstDash val="solid"/>
            <a:headEnd type="none" w="sm" len="sm"/>
            <a:tailEnd type="none" w="sm" len="sm"/>
          </a:ln>
        </p:spPr>
        <p:txBody>
          <a:bodyPr/>
          <a:lstStyle/>
          <a:p>
            <a:endParaRPr lang="en-PH"/>
          </a:p>
        </p:txBody>
      </p:sp>
      <p:sp>
        <p:nvSpPr>
          <p:cNvPr id="23" name="TextBox 23"/>
          <p:cNvSpPr txBox="1"/>
          <p:nvPr/>
        </p:nvSpPr>
        <p:spPr>
          <a:xfrm>
            <a:off x="5663405" y="9073303"/>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10</a:t>
            </a:r>
          </a:p>
        </p:txBody>
      </p:sp>
      <p:sp>
        <p:nvSpPr>
          <p:cNvPr id="24" name="TextBox 24"/>
          <p:cNvSpPr txBox="1"/>
          <p:nvPr/>
        </p:nvSpPr>
        <p:spPr>
          <a:xfrm>
            <a:off x="6783601" y="9073303"/>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20</a:t>
            </a:r>
          </a:p>
        </p:txBody>
      </p:sp>
      <p:sp>
        <p:nvSpPr>
          <p:cNvPr id="25" name="AutoShape 25"/>
          <p:cNvSpPr/>
          <p:nvPr/>
        </p:nvSpPr>
        <p:spPr>
          <a:xfrm>
            <a:off x="9565865" y="8607041"/>
            <a:ext cx="0" cy="549555"/>
          </a:xfrm>
          <a:prstGeom prst="line">
            <a:avLst/>
          </a:prstGeom>
          <a:ln w="47625" cap="rnd">
            <a:solidFill>
              <a:srgbClr val="000000"/>
            </a:solidFill>
            <a:prstDash val="solid"/>
            <a:headEnd type="none" w="sm" len="sm"/>
            <a:tailEnd type="none" w="sm" len="sm"/>
          </a:ln>
        </p:spPr>
        <p:txBody>
          <a:bodyPr/>
          <a:lstStyle/>
          <a:p>
            <a:endParaRPr lang="en-PH"/>
          </a:p>
        </p:txBody>
      </p:sp>
      <p:sp>
        <p:nvSpPr>
          <p:cNvPr id="26" name="AutoShape 26"/>
          <p:cNvSpPr/>
          <p:nvPr/>
        </p:nvSpPr>
        <p:spPr>
          <a:xfrm>
            <a:off x="8492446" y="8607041"/>
            <a:ext cx="0" cy="549555"/>
          </a:xfrm>
          <a:prstGeom prst="line">
            <a:avLst/>
          </a:prstGeom>
          <a:ln w="47625" cap="rnd">
            <a:solidFill>
              <a:srgbClr val="000000"/>
            </a:solidFill>
            <a:prstDash val="solid"/>
            <a:headEnd type="none" w="sm" len="sm"/>
            <a:tailEnd type="none" w="sm" len="sm"/>
          </a:ln>
        </p:spPr>
        <p:txBody>
          <a:bodyPr/>
          <a:lstStyle/>
          <a:p>
            <a:endParaRPr lang="en-PH"/>
          </a:p>
        </p:txBody>
      </p:sp>
      <p:sp>
        <p:nvSpPr>
          <p:cNvPr id="27" name="TextBox 27"/>
          <p:cNvSpPr txBox="1"/>
          <p:nvPr/>
        </p:nvSpPr>
        <p:spPr>
          <a:xfrm>
            <a:off x="7906629" y="9065100"/>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30</a:t>
            </a:r>
          </a:p>
        </p:txBody>
      </p:sp>
      <p:sp>
        <p:nvSpPr>
          <p:cNvPr id="28" name="TextBox 28"/>
          <p:cNvSpPr txBox="1"/>
          <p:nvPr/>
        </p:nvSpPr>
        <p:spPr>
          <a:xfrm>
            <a:off x="9026825" y="9065100"/>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40</a:t>
            </a:r>
          </a:p>
        </p:txBody>
      </p:sp>
      <p:sp>
        <p:nvSpPr>
          <p:cNvPr id="29" name="AutoShape 29"/>
          <p:cNvSpPr/>
          <p:nvPr/>
        </p:nvSpPr>
        <p:spPr>
          <a:xfrm>
            <a:off x="10762557" y="8607041"/>
            <a:ext cx="0" cy="549555"/>
          </a:xfrm>
          <a:prstGeom prst="line">
            <a:avLst/>
          </a:prstGeom>
          <a:ln w="47625" cap="rnd">
            <a:solidFill>
              <a:srgbClr val="000000"/>
            </a:solidFill>
            <a:prstDash val="solid"/>
            <a:headEnd type="none" w="sm" len="sm"/>
            <a:tailEnd type="none" w="sm" len="sm"/>
          </a:ln>
        </p:spPr>
        <p:txBody>
          <a:bodyPr/>
          <a:lstStyle/>
          <a:p>
            <a:endParaRPr lang="en-PH"/>
          </a:p>
        </p:txBody>
      </p:sp>
      <p:sp>
        <p:nvSpPr>
          <p:cNvPr id="30" name="TextBox 30"/>
          <p:cNvSpPr txBox="1"/>
          <p:nvPr/>
        </p:nvSpPr>
        <p:spPr>
          <a:xfrm>
            <a:off x="10223517" y="9065100"/>
            <a:ext cx="1001701" cy="739768"/>
          </a:xfrm>
          <a:prstGeom prst="rect">
            <a:avLst/>
          </a:prstGeom>
        </p:spPr>
        <p:txBody>
          <a:bodyPr lIns="0" tIns="0" rIns="0" bIns="0" rtlCol="0" anchor="t">
            <a:spAutoFit/>
          </a:bodyPr>
          <a:lstStyle/>
          <a:p>
            <a:pPr algn="ctr">
              <a:lnSpc>
                <a:spcPts val="6062"/>
              </a:lnSpc>
            </a:pPr>
            <a:r>
              <a:rPr lang="en-US" sz="4330">
                <a:solidFill>
                  <a:srgbClr val="121866"/>
                </a:solidFill>
                <a:latin typeface="Norwester"/>
                <a:ea typeface="Norwester"/>
                <a:cs typeface="Norwester"/>
                <a:sym typeface="Norwester"/>
              </a:rPr>
              <a:t>50</a:t>
            </a:r>
          </a:p>
        </p:txBody>
      </p:sp>
      <p:sp>
        <p:nvSpPr>
          <p:cNvPr id="31" name="AutoShape 31"/>
          <p:cNvSpPr/>
          <p:nvPr/>
        </p:nvSpPr>
        <p:spPr>
          <a:xfrm flipV="1">
            <a:off x="5532743" y="5626216"/>
            <a:ext cx="4505118" cy="2425981"/>
          </a:xfrm>
          <a:prstGeom prst="line">
            <a:avLst/>
          </a:prstGeom>
          <a:ln w="38100" cap="flat">
            <a:solidFill>
              <a:srgbClr val="38B6FF"/>
            </a:solidFill>
            <a:prstDash val="solid"/>
            <a:headEnd type="none" w="sm" len="sm"/>
            <a:tailEnd type="none" w="sm" len="sm"/>
          </a:ln>
        </p:spPr>
        <p:txBody>
          <a:bodyPr/>
          <a:lstStyle/>
          <a:p>
            <a:endParaRPr lang="en-PH"/>
          </a:p>
        </p:txBody>
      </p:sp>
      <p:sp>
        <p:nvSpPr>
          <p:cNvPr id="32" name="AutoShape 32"/>
          <p:cNvSpPr/>
          <p:nvPr/>
        </p:nvSpPr>
        <p:spPr>
          <a:xfrm>
            <a:off x="8473396" y="6600731"/>
            <a:ext cx="0" cy="1945332"/>
          </a:xfrm>
          <a:prstGeom prst="line">
            <a:avLst/>
          </a:prstGeom>
          <a:ln w="38100" cap="flat">
            <a:solidFill>
              <a:srgbClr val="000000"/>
            </a:solidFill>
            <a:prstDash val="sysDash"/>
            <a:headEnd type="none" w="sm" len="sm"/>
            <a:tailEnd type="none" w="sm" len="sm"/>
          </a:ln>
        </p:spPr>
        <p:txBody>
          <a:bodyPr/>
          <a:lstStyle/>
          <a:p>
            <a:endParaRPr lang="en-PH"/>
          </a:p>
        </p:txBody>
      </p:sp>
      <p:sp>
        <p:nvSpPr>
          <p:cNvPr id="33" name="AutoShape 33"/>
          <p:cNvSpPr/>
          <p:nvPr/>
        </p:nvSpPr>
        <p:spPr>
          <a:xfrm>
            <a:off x="5473774" y="6466750"/>
            <a:ext cx="2874660" cy="0"/>
          </a:xfrm>
          <a:prstGeom prst="line">
            <a:avLst/>
          </a:prstGeom>
          <a:ln w="38100" cap="flat">
            <a:solidFill>
              <a:srgbClr val="000000"/>
            </a:solidFill>
            <a:prstDash val="sysDash"/>
            <a:headEnd type="none" w="sm" len="sm"/>
            <a:tailEnd type="none" w="sm" len="sm"/>
          </a:ln>
        </p:spPr>
        <p:txBody>
          <a:bodyPr/>
          <a:lstStyle/>
          <a:p>
            <a:endParaRPr lang="en-PH"/>
          </a:p>
        </p:txBody>
      </p:sp>
      <p:sp>
        <p:nvSpPr>
          <p:cNvPr id="37" name="TextBox 37"/>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810840" y="3818301"/>
            <a:ext cx="8535129" cy="6348002"/>
          </a:xfrm>
          <a:custGeom>
            <a:avLst/>
            <a:gdLst/>
            <a:ahLst/>
            <a:cxnLst/>
            <a:rect l="l" t="t" r="r" b="b"/>
            <a:pathLst>
              <a:path w="8535129" h="6348002">
                <a:moveTo>
                  <a:pt x="0" y="0"/>
                </a:moveTo>
                <a:lnTo>
                  <a:pt x="8535129" y="0"/>
                </a:lnTo>
                <a:lnTo>
                  <a:pt x="8535129" y="6348003"/>
                </a:lnTo>
                <a:lnTo>
                  <a:pt x="0" y="6348003"/>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384809" y="1938701"/>
            <a:ext cx="10084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Regression Analysis Methods </a:t>
            </a:r>
          </a:p>
        </p:txBody>
      </p:sp>
      <p:sp>
        <p:nvSpPr>
          <p:cNvPr id="9" name="TextBox 9"/>
          <p:cNvSpPr txBox="1"/>
          <p:nvPr/>
        </p:nvSpPr>
        <p:spPr>
          <a:xfrm>
            <a:off x="402046" y="2694896"/>
            <a:ext cx="17352717"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Polynomial regression: A statistical method that extends linear regression by fitting a polynomial function to the relationship between a dependent variable and one or more independent variables.</a:t>
            </a:r>
          </a:p>
        </p:txBody>
      </p:sp>
      <p:sp>
        <p:nvSpPr>
          <p:cNvPr id="10" name="TextBox 10"/>
          <p:cNvSpPr txBox="1"/>
          <p:nvPr/>
        </p:nvSpPr>
        <p:spPr>
          <a:xfrm>
            <a:off x="1028700" y="-9525"/>
            <a:ext cx="7315058" cy="1038225"/>
          </a:xfrm>
          <a:prstGeom prst="rect">
            <a:avLst/>
          </a:prstGeom>
        </p:spPr>
        <p:txBody>
          <a:bodyPr lIns="0" tIns="0" rIns="0" bIns="0" rtlCol="0" anchor="t">
            <a:spAutoFit/>
          </a:bodyPr>
          <a:lstStyle/>
          <a:p>
            <a:pPr marL="0" lvl="0" indent="0" algn="l">
              <a:lnSpc>
                <a:spcPts val="3936"/>
              </a:lnSpc>
              <a:spcBef>
                <a:spcPct val="0"/>
              </a:spcBef>
            </a:pPr>
            <a:r>
              <a:rPr lang="en-US" sz="3514" b="1" spc="-105">
                <a:solidFill>
                  <a:srgbClr val="FFFFFF"/>
                </a:solidFill>
                <a:latin typeface="Poppins Bold"/>
                <a:ea typeface="Poppins Bold"/>
                <a:cs typeface="Poppins Bold"/>
                <a:sym typeface="Poppins Bold"/>
              </a:rPr>
              <a:t>22.3 Introduction to Machine Learning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921680" y="2785060"/>
          <a:ext cx="14162659" cy="7113595"/>
        </p:xfrm>
        <a:graphic>
          <a:graphicData uri="http://schemas.openxmlformats.org/drawingml/2006/table">
            <a:tbl>
              <a:tblPr/>
              <a:tblGrid>
                <a:gridCol w="7081329">
                  <a:extLst>
                    <a:ext uri="{9D8B030D-6E8A-4147-A177-3AD203B41FA5}">
                      <a16:colId xmlns:a16="http://schemas.microsoft.com/office/drawing/2014/main" val="20000"/>
                    </a:ext>
                  </a:extLst>
                </a:gridCol>
                <a:gridCol w="7081329">
                  <a:extLst>
                    <a:ext uri="{9D8B030D-6E8A-4147-A177-3AD203B41FA5}">
                      <a16:colId xmlns:a16="http://schemas.microsoft.com/office/drawing/2014/main" val="20001"/>
                    </a:ext>
                  </a:extLst>
                </a:gridCol>
              </a:tblGrid>
              <a:tr h="1159808">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5953786">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grpSp>
        <p:nvGrpSpPr>
          <p:cNvPr id="8" name="Group 8"/>
          <p:cNvGrpSpPr/>
          <p:nvPr/>
        </p:nvGrpSpPr>
        <p:grpSpPr>
          <a:xfrm>
            <a:off x="2459272" y="4353708"/>
            <a:ext cx="5641090" cy="3535423"/>
            <a:chOff x="0" y="0"/>
            <a:chExt cx="7521454" cy="4713897"/>
          </a:xfrm>
        </p:grpSpPr>
        <p:sp>
          <p:nvSpPr>
            <p:cNvPr id="9" name="Freeform 9"/>
            <p:cNvSpPr/>
            <p:nvPr/>
          </p:nvSpPr>
          <p:spPr>
            <a:xfrm rot="1929392">
              <a:off x="128082" y="1258722"/>
              <a:ext cx="4455409" cy="1765456"/>
            </a:xfrm>
            <a:custGeom>
              <a:avLst/>
              <a:gdLst/>
              <a:ahLst/>
              <a:cxnLst/>
              <a:rect l="l" t="t" r="r" b="b"/>
              <a:pathLst>
                <a:path w="4455409" h="1765456">
                  <a:moveTo>
                    <a:pt x="0" y="0"/>
                  </a:moveTo>
                  <a:lnTo>
                    <a:pt x="4455409" y="0"/>
                  </a:lnTo>
                  <a:lnTo>
                    <a:pt x="4455409" y="1765456"/>
                  </a:lnTo>
                  <a:lnTo>
                    <a:pt x="0" y="1765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rot="513260">
              <a:off x="2959524" y="2325096"/>
              <a:ext cx="4455409" cy="1765456"/>
            </a:xfrm>
            <a:custGeom>
              <a:avLst/>
              <a:gdLst/>
              <a:ahLst/>
              <a:cxnLst/>
              <a:rect l="l" t="t" r="r" b="b"/>
              <a:pathLst>
                <a:path w="4455409" h="1765456">
                  <a:moveTo>
                    <a:pt x="0" y="0"/>
                  </a:moveTo>
                  <a:lnTo>
                    <a:pt x="4455409" y="0"/>
                  </a:lnTo>
                  <a:lnTo>
                    <a:pt x="4455409" y="1765456"/>
                  </a:lnTo>
                  <a:lnTo>
                    <a:pt x="0" y="1765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248704" y="-38100"/>
              <a:ext cx="2107082" cy="455048"/>
            </a:xfrm>
            <a:prstGeom prst="rect">
              <a:avLst/>
            </a:prstGeom>
          </p:spPr>
          <p:txBody>
            <a:bodyPr lIns="0" tIns="0" rIns="0" bIns="0" rtlCol="0" anchor="t">
              <a:spAutoFit/>
            </a:bodyPr>
            <a:lstStyle/>
            <a:p>
              <a:pPr algn="ctr">
                <a:lnSpc>
                  <a:spcPts val="2872"/>
                </a:lnSpc>
                <a:spcBef>
                  <a:spcPct val="0"/>
                </a:spcBef>
              </a:pPr>
              <a:r>
                <a:rPr lang="en-US" sz="2051">
                  <a:solidFill>
                    <a:srgbClr val="000000"/>
                  </a:solidFill>
                  <a:latin typeface="Open Sans"/>
                  <a:ea typeface="Open Sans"/>
                  <a:cs typeface="Open Sans"/>
                  <a:sym typeface="Open Sans"/>
                </a:rPr>
                <a:t>Dendrites</a:t>
              </a:r>
            </a:p>
          </p:txBody>
        </p:sp>
        <p:sp>
          <p:nvSpPr>
            <p:cNvPr id="12" name="TextBox 12"/>
            <p:cNvSpPr txBox="1"/>
            <p:nvPr/>
          </p:nvSpPr>
          <p:spPr>
            <a:xfrm>
              <a:off x="0" y="2357247"/>
              <a:ext cx="2107082" cy="455048"/>
            </a:xfrm>
            <a:prstGeom prst="rect">
              <a:avLst/>
            </a:prstGeom>
          </p:spPr>
          <p:txBody>
            <a:bodyPr lIns="0" tIns="0" rIns="0" bIns="0" rtlCol="0" anchor="t">
              <a:spAutoFit/>
            </a:bodyPr>
            <a:lstStyle/>
            <a:p>
              <a:pPr algn="ctr">
                <a:lnSpc>
                  <a:spcPts val="2872"/>
                </a:lnSpc>
                <a:spcBef>
                  <a:spcPct val="0"/>
                </a:spcBef>
              </a:pPr>
              <a:r>
                <a:rPr lang="en-US" sz="2051">
                  <a:solidFill>
                    <a:srgbClr val="000000"/>
                  </a:solidFill>
                  <a:latin typeface="Open Sans"/>
                  <a:ea typeface="Open Sans"/>
                  <a:cs typeface="Open Sans"/>
                  <a:sym typeface="Open Sans"/>
                </a:rPr>
                <a:t>Cell Body</a:t>
              </a:r>
            </a:p>
          </p:txBody>
        </p:sp>
        <p:sp>
          <p:nvSpPr>
            <p:cNvPr id="13" name="TextBox 13"/>
            <p:cNvSpPr txBox="1"/>
            <p:nvPr/>
          </p:nvSpPr>
          <p:spPr>
            <a:xfrm>
              <a:off x="1787615" y="1370661"/>
              <a:ext cx="1947549" cy="455048"/>
            </a:xfrm>
            <a:prstGeom prst="rect">
              <a:avLst/>
            </a:prstGeom>
          </p:spPr>
          <p:txBody>
            <a:bodyPr lIns="0" tIns="0" rIns="0" bIns="0" rtlCol="0" anchor="t">
              <a:spAutoFit/>
            </a:bodyPr>
            <a:lstStyle/>
            <a:p>
              <a:pPr algn="ctr">
                <a:lnSpc>
                  <a:spcPts val="2872"/>
                </a:lnSpc>
                <a:spcBef>
                  <a:spcPct val="0"/>
                </a:spcBef>
              </a:pPr>
              <a:r>
                <a:rPr lang="en-US" sz="2051">
                  <a:solidFill>
                    <a:srgbClr val="000000"/>
                  </a:solidFill>
                  <a:latin typeface="Open Sans"/>
                  <a:ea typeface="Open Sans"/>
                  <a:cs typeface="Open Sans"/>
                  <a:sym typeface="Open Sans"/>
                </a:rPr>
                <a:t>Axon</a:t>
              </a:r>
            </a:p>
          </p:txBody>
        </p:sp>
        <p:sp>
          <p:nvSpPr>
            <p:cNvPr id="14" name="TextBox 14"/>
            <p:cNvSpPr txBox="1"/>
            <p:nvPr/>
          </p:nvSpPr>
          <p:spPr>
            <a:xfrm>
              <a:off x="2650506" y="3772410"/>
              <a:ext cx="1947549" cy="941487"/>
            </a:xfrm>
            <a:prstGeom prst="rect">
              <a:avLst/>
            </a:prstGeom>
          </p:spPr>
          <p:txBody>
            <a:bodyPr lIns="0" tIns="0" rIns="0" bIns="0" rtlCol="0" anchor="t">
              <a:spAutoFit/>
            </a:bodyPr>
            <a:lstStyle/>
            <a:p>
              <a:pPr algn="ctr">
                <a:lnSpc>
                  <a:spcPts val="2872"/>
                </a:lnSpc>
                <a:spcBef>
                  <a:spcPct val="0"/>
                </a:spcBef>
              </a:pPr>
              <a:r>
                <a:rPr lang="en-US" sz="2051">
                  <a:solidFill>
                    <a:srgbClr val="000000"/>
                  </a:solidFill>
                  <a:latin typeface="Open Sans"/>
                  <a:ea typeface="Open Sans"/>
                  <a:cs typeface="Open Sans"/>
                  <a:sym typeface="Open Sans"/>
                </a:rPr>
                <a:t>Synaptic terminals</a:t>
              </a:r>
            </a:p>
          </p:txBody>
        </p:sp>
        <p:sp>
          <p:nvSpPr>
            <p:cNvPr id="15" name="TextBox 15"/>
            <p:cNvSpPr txBox="1"/>
            <p:nvPr/>
          </p:nvSpPr>
          <p:spPr>
            <a:xfrm>
              <a:off x="3614158" y="1686402"/>
              <a:ext cx="3146141" cy="455048"/>
            </a:xfrm>
            <a:prstGeom prst="rect">
              <a:avLst/>
            </a:prstGeom>
          </p:spPr>
          <p:txBody>
            <a:bodyPr lIns="0" tIns="0" rIns="0" bIns="0" rtlCol="0" anchor="t">
              <a:spAutoFit/>
            </a:bodyPr>
            <a:lstStyle/>
            <a:p>
              <a:pPr algn="ctr">
                <a:lnSpc>
                  <a:spcPts val="2872"/>
                </a:lnSpc>
                <a:spcBef>
                  <a:spcPct val="0"/>
                </a:spcBef>
              </a:pPr>
              <a:r>
                <a:rPr lang="en-US" sz="2051">
                  <a:solidFill>
                    <a:srgbClr val="000000"/>
                  </a:solidFill>
                  <a:latin typeface="Open Sans"/>
                  <a:ea typeface="Open Sans"/>
                  <a:cs typeface="Open Sans"/>
                  <a:sym typeface="Open Sans"/>
                </a:rPr>
                <a:t>Postsynaptic cell</a:t>
              </a:r>
            </a:p>
          </p:txBody>
        </p:sp>
      </p:grpSp>
      <p:sp>
        <p:nvSpPr>
          <p:cNvPr id="16" name="Freeform 16"/>
          <p:cNvSpPr/>
          <p:nvPr/>
        </p:nvSpPr>
        <p:spPr>
          <a:xfrm>
            <a:off x="10173946" y="4353708"/>
            <a:ext cx="4565659" cy="4114800"/>
          </a:xfrm>
          <a:custGeom>
            <a:avLst/>
            <a:gdLst/>
            <a:ahLst/>
            <a:cxnLst/>
            <a:rect l="l" t="t" r="r" b="b"/>
            <a:pathLst>
              <a:path w="4565659" h="4114800">
                <a:moveTo>
                  <a:pt x="0" y="0"/>
                </a:moveTo>
                <a:lnTo>
                  <a:pt x="4565659" y="0"/>
                </a:lnTo>
                <a:lnTo>
                  <a:pt x="456565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Freeform 17"/>
          <p:cNvSpPr/>
          <p:nvPr/>
        </p:nvSpPr>
        <p:spPr>
          <a:xfrm rot="4211076">
            <a:off x="9777068" y="2464730"/>
            <a:ext cx="2926116" cy="826628"/>
          </a:xfrm>
          <a:custGeom>
            <a:avLst/>
            <a:gdLst/>
            <a:ahLst/>
            <a:cxnLst/>
            <a:rect l="l" t="t" r="r" b="b"/>
            <a:pathLst>
              <a:path w="2926116" h="826628">
                <a:moveTo>
                  <a:pt x="0" y="0"/>
                </a:moveTo>
                <a:lnTo>
                  <a:pt x="2926116" y="0"/>
                </a:lnTo>
                <a:lnTo>
                  <a:pt x="2926116" y="826628"/>
                </a:lnTo>
                <a:lnTo>
                  <a:pt x="0" y="8266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8" name="TextBox 18"/>
          <p:cNvSpPr txBox="1"/>
          <p:nvPr/>
        </p:nvSpPr>
        <p:spPr>
          <a:xfrm>
            <a:off x="1135659" y="-58026"/>
            <a:ext cx="6793182" cy="1086726"/>
          </a:xfrm>
          <a:prstGeom prst="rect">
            <a:avLst/>
          </a:prstGeom>
        </p:spPr>
        <p:txBody>
          <a:bodyPr lIns="0" tIns="0" rIns="0" bIns="0" rtlCol="0" anchor="t">
            <a:spAutoFit/>
          </a:bodyPr>
          <a:lstStyle/>
          <a:p>
            <a:pPr marL="0" lvl="0" indent="0" algn="l">
              <a:lnSpc>
                <a:spcPts val="4170"/>
              </a:lnSpc>
              <a:spcBef>
                <a:spcPct val="0"/>
              </a:spcBef>
            </a:pPr>
            <a:r>
              <a:rPr lang="en-US" sz="3723" b="1" spc="-111">
                <a:solidFill>
                  <a:srgbClr val="FF1495"/>
                </a:solidFill>
                <a:latin typeface="Poppins Bold"/>
                <a:ea typeface="Poppins Bold"/>
                <a:cs typeface="Poppins Bold"/>
                <a:sym typeface="Poppins Bold"/>
              </a:rPr>
              <a:t>22.4 Understanding Artificial Neural Networks</a:t>
            </a:r>
          </a:p>
        </p:txBody>
      </p:sp>
      <p:sp>
        <p:nvSpPr>
          <p:cNvPr id="19" name="TextBox 19"/>
          <p:cNvSpPr txBox="1"/>
          <p:nvPr/>
        </p:nvSpPr>
        <p:spPr>
          <a:xfrm>
            <a:off x="402046" y="1877010"/>
            <a:ext cx="102689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Natural vs Artifical Neural Network</a:t>
            </a:r>
          </a:p>
        </p:txBody>
      </p:sp>
      <p:sp>
        <p:nvSpPr>
          <p:cNvPr id="20" name="TextBox 20"/>
          <p:cNvSpPr txBox="1"/>
          <p:nvPr/>
        </p:nvSpPr>
        <p:spPr>
          <a:xfrm>
            <a:off x="2698996" y="3067540"/>
            <a:ext cx="5401366"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Neural Network in our brains</a:t>
            </a:r>
          </a:p>
        </p:txBody>
      </p:sp>
      <p:sp>
        <p:nvSpPr>
          <p:cNvPr id="21" name="TextBox 21"/>
          <p:cNvSpPr txBox="1"/>
          <p:nvPr/>
        </p:nvSpPr>
        <p:spPr>
          <a:xfrm>
            <a:off x="9873212" y="3067540"/>
            <a:ext cx="5401366"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Artificial Neural Network</a:t>
            </a:r>
          </a:p>
        </p:txBody>
      </p:sp>
      <p:sp>
        <p:nvSpPr>
          <p:cNvPr id="22" name="TextBox 22"/>
          <p:cNvSpPr txBox="1"/>
          <p:nvPr/>
        </p:nvSpPr>
        <p:spPr>
          <a:xfrm>
            <a:off x="9003010" y="7377942"/>
            <a:ext cx="2704623" cy="844736"/>
          </a:xfrm>
          <a:prstGeom prst="rect">
            <a:avLst/>
          </a:prstGeom>
        </p:spPr>
        <p:txBody>
          <a:bodyPr lIns="0" tIns="0" rIns="0" bIns="0" rtlCol="0" anchor="t">
            <a:spAutoFit/>
          </a:bodyPr>
          <a:lstStyle/>
          <a:p>
            <a:pPr algn="ctr">
              <a:lnSpc>
                <a:spcPts val="2259"/>
              </a:lnSpc>
            </a:pPr>
            <a:r>
              <a:rPr lang="en-US" sz="1613">
                <a:solidFill>
                  <a:srgbClr val="000000"/>
                </a:solidFill>
                <a:latin typeface="Canva Sans"/>
                <a:ea typeface="Canva Sans"/>
                <a:cs typeface="Canva Sans"/>
                <a:sym typeface="Canva Sans"/>
              </a:rPr>
              <a:t>Nodes =</a:t>
            </a:r>
          </a:p>
          <a:p>
            <a:pPr algn="ctr">
              <a:lnSpc>
                <a:spcPts val="2259"/>
              </a:lnSpc>
            </a:pPr>
            <a:r>
              <a:rPr lang="en-US" sz="1613">
                <a:solidFill>
                  <a:srgbClr val="000000"/>
                </a:solidFill>
                <a:latin typeface="Canva Sans"/>
                <a:ea typeface="Canva Sans"/>
                <a:cs typeface="Canva Sans"/>
                <a:sym typeface="Canva Sans"/>
              </a:rPr>
              <a:t>Represent artificial neurons</a:t>
            </a:r>
          </a:p>
        </p:txBody>
      </p:sp>
      <p:sp>
        <p:nvSpPr>
          <p:cNvPr id="23" name="TextBox 23"/>
          <p:cNvSpPr txBox="1"/>
          <p:nvPr/>
        </p:nvSpPr>
        <p:spPr>
          <a:xfrm>
            <a:off x="11548850" y="8545366"/>
            <a:ext cx="4194579" cy="844833"/>
          </a:xfrm>
          <a:prstGeom prst="rect">
            <a:avLst/>
          </a:prstGeom>
        </p:spPr>
        <p:txBody>
          <a:bodyPr lIns="0" tIns="0" rIns="0" bIns="0" rtlCol="0" anchor="t">
            <a:spAutoFit/>
          </a:bodyPr>
          <a:lstStyle/>
          <a:p>
            <a:pPr algn="ctr">
              <a:lnSpc>
                <a:spcPts val="2259"/>
              </a:lnSpc>
            </a:pPr>
            <a:r>
              <a:rPr lang="en-US" sz="1613">
                <a:solidFill>
                  <a:srgbClr val="000000"/>
                </a:solidFill>
                <a:latin typeface="Canva Sans"/>
                <a:ea typeface="Canva Sans"/>
                <a:cs typeface="Canva Sans"/>
                <a:sym typeface="Canva Sans"/>
              </a:rPr>
              <a:t>A node can receive one or more </a:t>
            </a:r>
          </a:p>
          <a:p>
            <a:pPr algn="ctr">
              <a:lnSpc>
                <a:spcPts val="2259"/>
              </a:lnSpc>
            </a:pPr>
            <a:r>
              <a:rPr lang="en-US" sz="1613" b="1">
                <a:solidFill>
                  <a:srgbClr val="000000"/>
                </a:solidFill>
                <a:latin typeface="Canva Sans Bold"/>
                <a:ea typeface="Canva Sans Bold"/>
                <a:cs typeface="Canva Sans Bold"/>
                <a:sym typeface="Canva Sans Bold"/>
              </a:rPr>
              <a:t>weighted</a:t>
            </a:r>
            <a:r>
              <a:rPr lang="en-US" sz="1613">
                <a:solidFill>
                  <a:srgbClr val="000000"/>
                </a:solidFill>
                <a:latin typeface="Canva Sans"/>
                <a:ea typeface="Canva Sans"/>
                <a:cs typeface="Canva Sans"/>
                <a:sym typeface="Canva Sans"/>
              </a:rPr>
              <a:t> </a:t>
            </a:r>
            <a:r>
              <a:rPr lang="en-US" sz="1613" b="1">
                <a:solidFill>
                  <a:srgbClr val="000000"/>
                </a:solidFill>
                <a:latin typeface="Canva Sans Bold"/>
                <a:ea typeface="Canva Sans Bold"/>
                <a:cs typeface="Canva Sans Bold"/>
                <a:sym typeface="Canva Sans Bold"/>
              </a:rPr>
              <a:t>inputs</a:t>
            </a:r>
            <a:r>
              <a:rPr lang="en-US" sz="1613">
                <a:solidFill>
                  <a:srgbClr val="000000"/>
                </a:solidFill>
                <a:latin typeface="Canva Sans"/>
                <a:ea typeface="Canva Sans"/>
                <a:cs typeface="Canva Sans"/>
                <a:sym typeface="Canva Sans"/>
              </a:rPr>
              <a:t> and can provide an output to one or more of the other nodes. </a:t>
            </a:r>
          </a:p>
        </p:txBody>
      </p:sp>
      <p:sp>
        <p:nvSpPr>
          <p:cNvPr id="24" name="TextBox 24"/>
          <p:cNvSpPr txBox="1"/>
          <p:nvPr/>
        </p:nvSpPr>
        <p:spPr>
          <a:xfrm>
            <a:off x="11273603" y="781926"/>
            <a:ext cx="5985697" cy="1130583"/>
          </a:xfrm>
          <a:prstGeom prst="rect">
            <a:avLst/>
          </a:prstGeom>
        </p:spPr>
        <p:txBody>
          <a:bodyPr lIns="0" tIns="0" rIns="0" bIns="0" rtlCol="0" anchor="t">
            <a:spAutoFit/>
          </a:bodyPr>
          <a:lstStyle/>
          <a:p>
            <a:pPr algn="ctr">
              <a:lnSpc>
                <a:spcPts val="2259"/>
              </a:lnSpc>
            </a:pPr>
            <a:r>
              <a:rPr lang="en-US" sz="1613">
                <a:solidFill>
                  <a:srgbClr val="000000"/>
                </a:solidFill>
                <a:latin typeface="Canva Sans"/>
                <a:ea typeface="Canva Sans"/>
                <a:cs typeface="Canva Sans"/>
                <a:sym typeface="Canva Sans"/>
              </a:rPr>
              <a:t>Each node contains an </a:t>
            </a:r>
            <a:r>
              <a:rPr lang="en-US" sz="1613" b="1">
                <a:solidFill>
                  <a:srgbClr val="000000"/>
                </a:solidFill>
                <a:latin typeface="Canva Sans Bold"/>
                <a:ea typeface="Canva Sans Bold"/>
                <a:cs typeface="Canva Sans Bold"/>
                <a:sym typeface="Canva Sans Bold"/>
              </a:rPr>
              <a:t>activation function</a:t>
            </a:r>
            <a:r>
              <a:rPr lang="en-US" sz="1613">
                <a:solidFill>
                  <a:srgbClr val="000000"/>
                </a:solidFill>
                <a:latin typeface="Canva Sans"/>
                <a:ea typeface="Canva Sans"/>
                <a:cs typeface="Canva Sans"/>
                <a:sym typeface="Canva Sans"/>
              </a:rPr>
              <a:t>, which in a is a mathematical operation applied to the weighted sum of input values, introducing non-linearity and determining the output of a node or neuron.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611353" y="5965204"/>
            <a:ext cx="8900260" cy="3293096"/>
          </a:xfrm>
          <a:custGeom>
            <a:avLst/>
            <a:gdLst/>
            <a:ahLst/>
            <a:cxnLst/>
            <a:rect l="l" t="t" r="r" b="b"/>
            <a:pathLst>
              <a:path w="8900260" h="3293096">
                <a:moveTo>
                  <a:pt x="0" y="0"/>
                </a:moveTo>
                <a:lnTo>
                  <a:pt x="8900260" y="0"/>
                </a:lnTo>
                <a:lnTo>
                  <a:pt x="8900260" y="3293096"/>
                </a:lnTo>
                <a:lnTo>
                  <a:pt x="0" y="32930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402046" y="1877010"/>
            <a:ext cx="12377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AI System that uses an artificial neural network</a:t>
            </a:r>
          </a:p>
        </p:txBody>
      </p:sp>
      <p:sp>
        <p:nvSpPr>
          <p:cNvPr id="9" name="TextBox 9"/>
          <p:cNvSpPr txBox="1"/>
          <p:nvPr/>
        </p:nvSpPr>
        <p:spPr>
          <a:xfrm>
            <a:off x="402046" y="2702974"/>
            <a:ext cx="17318875" cy="2647950"/>
          </a:xfrm>
          <a:prstGeom prst="rect">
            <a:avLst/>
          </a:prstGeom>
        </p:spPr>
        <p:txBody>
          <a:bodyPr lIns="0" tIns="0" rIns="0" bIns="0" rtlCol="0" anchor="t">
            <a:spAutoFit/>
          </a:bodyPr>
          <a:lstStyle/>
          <a:p>
            <a:pPr algn="l">
              <a:lnSpc>
                <a:spcPts val="4200"/>
              </a:lnSpc>
            </a:pPr>
            <a:r>
              <a:rPr lang="en-US" sz="3000">
                <a:solidFill>
                  <a:srgbClr val="000000"/>
                </a:solidFill>
                <a:latin typeface="Canva Sans"/>
                <a:ea typeface="Canva Sans"/>
                <a:cs typeface="Canva Sans"/>
                <a:sym typeface="Canva Sans"/>
              </a:rPr>
              <a:t>An AI system utilising an artificial neural network for sentiment analysis takes text as input and produces an output predicting the sentiment polarity (positive, negative, or neutral) of the given text.</a:t>
            </a:r>
          </a:p>
          <a:p>
            <a:pPr algn="l">
              <a:lnSpc>
                <a:spcPts val="4200"/>
              </a:lnSpc>
            </a:pPr>
            <a:endParaRPr lang="en-US" sz="3000">
              <a:solidFill>
                <a:srgbClr val="000000"/>
              </a:solidFill>
              <a:latin typeface="Canva Sans"/>
              <a:ea typeface="Canva Sans"/>
              <a:cs typeface="Canva Sans"/>
              <a:sym typeface="Canva Sans"/>
            </a:endParaRPr>
          </a:p>
          <a:p>
            <a:pPr algn="l">
              <a:lnSpc>
                <a:spcPts val="4200"/>
              </a:lnSpc>
            </a:pPr>
            <a:r>
              <a:rPr lang="en-US" sz="3000">
                <a:solidFill>
                  <a:srgbClr val="000000"/>
                </a:solidFill>
                <a:latin typeface="Canva Sans"/>
                <a:ea typeface="Canva Sans"/>
                <a:cs typeface="Canva Sans"/>
                <a:sym typeface="Canva Sans"/>
              </a:rPr>
              <a:t>Notes: The text has to be converted into numbers before being fed into the neural network.</a:t>
            </a:r>
          </a:p>
        </p:txBody>
      </p:sp>
      <p:sp>
        <p:nvSpPr>
          <p:cNvPr id="10" name="TextBox 10"/>
          <p:cNvSpPr txBox="1"/>
          <p:nvPr/>
        </p:nvSpPr>
        <p:spPr>
          <a:xfrm>
            <a:off x="1135659" y="-58026"/>
            <a:ext cx="6793182" cy="1086726"/>
          </a:xfrm>
          <a:prstGeom prst="rect">
            <a:avLst/>
          </a:prstGeom>
        </p:spPr>
        <p:txBody>
          <a:bodyPr lIns="0" tIns="0" rIns="0" bIns="0" rtlCol="0" anchor="t">
            <a:spAutoFit/>
          </a:bodyPr>
          <a:lstStyle/>
          <a:p>
            <a:pPr marL="0" lvl="0" indent="0" algn="l">
              <a:lnSpc>
                <a:spcPts val="4170"/>
              </a:lnSpc>
              <a:spcBef>
                <a:spcPct val="0"/>
              </a:spcBef>
            </a:pPr>
            <a:r>
              <a:rPr lang="en-US" sz="3723" b="1" spc="-111">
                <a:solidFill>
                  <a:srgbClr val="FF1495"/>
                </a:solidFill>
                <a:latin typeface="Poppins Bold"/>
                <a:ea typeface="Poppins Bold"/>
                <a:cs typeface="Poppins Bold"/>
                <a:sym typeface="Poppins Bold"/>
              </a:rPr>
              <a:t>22.4 Understanding Artificial Neural Networks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402046" y="1877010"/>
            <a:ext cx="12377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Back Propagation</a:t>
            </a:r>
          </a:p>
        </p:txBody>
      </p:sp>
      <p:sp>
        <p:nvSpPr>
          <p:cNvPr id="8" name="TextBox 8"/>
          <p:cNvSpPr txBox="1"/>
          <p:nvPr/>
        </p:nvSpPr>
        <p:spPr>
          <a:xfrm>
            <a:off x="402046" y="2702974"/>
            <a:ext cx="17318875" cy="1581150"/>
          </a:xfrm>
          <a:prstGeom prst="rect">
            <a:avLst/>
          </a:prstGeom>
        </p:spPr>
        <p:txBody>
          <a:bodyPr lIns="0" tIns="0" rIns="0" bIns="0" rtlCol="0" anchor="t">
            <a:spAutoFit/>
          </a:bodyPr>
          <a:lstStyle/>
          <a:p>
            <a:pPr algn="l">
              <a:lnSpc>
                <a:spcPts val="4200"/>
              </a:lnSpc>
            </a:pPr>
            <a:r>
              <a:rPr lang="en-US" sz="3000">
                <a:solidFill>
                  <a:srgbClr val="000000"/>
                </a:solidFill>
                <a:latin typeface="Canva Sans"/>
                <a:ea typeface="Canva Sans"/>
                <a:cs typeface="Canva Sans"/>
                <a:sym typeface="Canva Sans"/>
              </a:rPr>
              <a:t>Back-propagation is a training algorithm for neural networks that </a:t>
            </a:r>
            <a:r>
              <a:rPr lang="en-US" sz="3000" b="1" u="sng">
                <a:solidFill>
                  <a:srgbClr val="000000"/>
                </a:solidFill>
                <a:latin typeface="Canva Sans Bold"/>
                <a:ea typeface="Canva Sans Bold"/>
                <a:cs typeface="Canva Sans Bold"/>
                <a:sym typeface="Canva Sans Bold"/>
              </a:rPr>
              <a:t>adjusts the weights and biases</a:t>
            </a:r>
            <a:r>
              <a:rPr lang="en-US" sz="3000">
                <a:solidFill>
                  <a:srgbClr val="000000"/>
                </a:solidFill>
                <a:latin typeface="Canva Sans"/>
                <a:ea typeface="Canva Sans"/>
                <a:cs typeface="Canva Sans"/>
                <a:sym typeface="Canva Sans"/>
              </a:rPr>
              <a:t> by propagating the error </a:t>
            </a:r>
            <a:r>
              <a:rPr lang="en-US" sz="3000" b="1" u="sng">
                <a:solidFill>
                  <a:srgbClr val="000000"/>
                </a:solidFill>
                <a:latin typeface="Canva Sans Bold"/>
                <a:ea typeface="Canva Sans Bold"/>
                <a:cs typeface="Canva Sans Bold"/>
                <a:sym typeface="Canva Sans Bold"/>
              </a:rPr>
              <a:t>backward</a:t>
            </a:r>
            <a:r>
              <a:rPr lang="en-US" sz="3000">
                <a:solidFill>
                  <a:srgbClr val="000000"/>
                </a:solidFill>
                <a:latin typeface="Canva Sans"/>
                <a:ea typeface="Canva Sans"/>
                <a:cs typeface="Canva Sans"/>
                <a:sym typeface="Canva Sans"/>
              </a:rPr>
              <a:t> from the output layer to the input layer, enabling the network to learn and improve its predictions.</a:t>
            </a:r>
          </a:p>
        </p:txBody>
      </p:sp>
      <p:sp>
        <p:nvSpPr>
          <p:cNvPr id="9" name="Freeform 9"/>
          <p:cNvSpPr/>
          <p:nvPr/>
        </p:nvSpPr>
        <p:spPr>
          <a:xfrm>
            <a:off x="5987147" y="4599587"/>
            <a:ext cx="5675869" cy="5115377"/>
          </a:xfrm>
          <a:custGeom>
            <a:avLst/>
            <a:gdLst/>
            <a:ahLst/>
            <a:cxnLst/>
            <a:rect l="l" t="t" r="r" b="b"/>
            <a:pathLst>
              <a:path w="5675869" h="5115377">
                <a:moveTo>
                  <a:pt x="0" y="0"/>
                </a:moveTo>
                <a:lnTo>
                  <a:pt x="5675869" y="0"/>
                </a:lnTo>
                <a:lnTo>
                  <a:pt x="5675869" y="5115377"/>
                </a:lnTo>
                <a:lnTo>
                  <a:pt x="0" y="51153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TextBox 10"/>
          <p:cNvSpPr txBox="1"/>
          <p:nvPr/>
        </p:nvSpPr>
        <p:spPr>
          <a:xfrm>
            <a:off x="1135659" y="-58026"/>
            <a:ext cx="6793182" cy="1086726"/>
          </a:xfrm>
          <a:prstGeom prst="rect">
            <a:avLst/>
          </a:prstGeom>
        </p:spPr>
        <p:txBody>
          <a:bodyPr lIns="0" tIns="0" rIns="0" bIns="0" rtlCol="0" anchor="t">
            <a:spAutoFit/>
          </a:bodyPr>
          <a:lstStyle/>
          <a:p>
            <a:pPr marL="0" lvl="0" indent="0" algn="l">
              <a:lnSpc>
                <a:spcPts val="4170"/>
              </a:lnSpc>
              <a:spcBef>
                <a:spcPct val="0"/>
              </a:spcBef>
            </a:pPr>
            <a:r>
              <a:rPr lang="en-US" sz="3723" b="1" spc="-111">
                <a:solidFill>
                  <a:srgbClr val="FF1495"/>
                </a:solidFill>
                <a:latin typeface="Poppins Bold"/>
                <a:ea typeface="Poppins Bold"/>
                <a:cs typeface="Poppins Bold"/>
                <a:sym typeface="Poppins Bold"/>
              </a:rPr>
              <a:t>22.4 Understanding Artificial Neural Networks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34070" y="2594560"/>
            <a:ext cx="17219859" cy="1277512"/>
            <a:chOff x="0" y="0"/>
            <a:chExt cx="4648635" cy="344874"/>
          </a:xfrm>
        </p:grpSpPr>
        <p:sp>
          <p:nvSpPr>
            <p:cNvPr id="8" name="Freeform 8"/>
            <p:cNvSpPr/>
            <p:nvPr/>
          </p:nvSpPr>
          <p:spPr>
            <a:xfrm>
              <a:off x="0" y="0"/>
              <a:ext cx="4648635" cy="344874"/>
            </a:xfrm>
            <a:custGeom>
              <a:avLst/>
              <a:gdLst/>
              <a:ahLst/>
              <a:cxnLst/>
              <a:rect l="l" t="t" r="r" b="b"/>
              <a:pathLst>
                <a:path w="4648635" h="344874">
                  <a:moveTo>
                    <a:pt x="22929" y="0"/>
                  </a:moveTo>
                  <a:lnTo>
                    <a:pt x="4625706" y="0"/>
                  </a:lnTo>
                  <a:cubicBezTo>
                    <a:pt x="4631787" y="0"/>
                    <a:pt x="4637619" y="2416"/>
                    <a:pt x="4641919" y="6716"/>
                  </a:cubicBezTo>
                  <a:cubicBezTo>
                    <a:pt x="4646220" y="11016"/>
                    <a:pt x="4648635" y="16848"/>
                    <a:pt x="4648635" y="22929"/>
                  </a:cubicBezTo>
                  <a:lnTo>
                    <a:pt x="4648635" y="321945"/>
                  </a:lnTo>
                  <a:cubicBezTo>
                    <a:pt x="4648635" y="328026"/>
                    <a:pt x="4646220" y="333858"/>
                    <a:pt x="4641919" y="338159"/>
                  </a:cubicBezTo>
                  <a:cubicBezTo>
                    <a:pt x="4637619" y="342459"/>
                    <a:pt x="4631787" y="344874"/>
                    <a:pt x="4625706" y="344874"/>
                  </a:cubicBezTo>
                  <a:lnTo>
                    <a:pt x="22929" y="344874"/>
                  </a:lnTo>
                  <a:cubicBezTo>
                    <a:pt x="16848" y="344874"/>
                    <a:pt x="11016" y="342459"/>
                    <a:pt x="6716" y="338159"/>
                  </a:cubicBezTo>
                  <a:cubicBezTo>
                    <a:pt x="2416" y="333858"/>
                    <a:pt x="0" y="328026"/>
                    <a:pt x="0" y="321945"/>
                  </a:cubicBezTo>
                  <a:lnTo>
                    <a:pt x="0" y="22929"/>
                  </a:lnTo>
                  <a:cubicBezTo>
                    <a:pt x="0" y="16848"/>
                    <a:pt x="2416" y="11016"/>
                    <a:pt x="6716" y="6716"/>
                  </a:cubicBezTo>
                  <a:cubicBezTo>
                    <a:pt x="11016" y="2416"/>
                    <a:pt x="16848" y="0"/>
                    <a:pt x="22929" y="0"/>
                  </a:cubicBezTo>
                  <a:close/>
                </a:path>
              </a:pathLst>
            </a:custGeom>
            <a:solidFill>
              <a:srgbClr val="F4DB6C"/>
            </a:solidFill>
          </p:spPr>
          <p:txBody>
            <a:bodyPr/>
            <a:lstStyle/>
            <a:p>
              <a:endParaRPr lang="en-PH"/>
            </a:p>
          </p:txBody>
        </p:sp>
        <p:sp>
          <p:nvSpPr>
            <p:cNvPr id="9" name="TextBox 9"/>
            <p:cNvSpPr txBox="1"/>
            <p:nvPr/>
          </p:nvSpPr>
          <p:spPr>
            <a:xfrm>
              <a:off x="0" y="-76200"/>
              <a:ext cx="4648635" cy="421074"/>
            </a:xfrm>
            <a:prstGeom prst="rect">
              <a:avLst/>
            </a:prstGeom>
          </p:spPr>
          <p:txBody>
            <a:bodyPr lIns="50800" tIns="50800" rIns="50800" bIns="50800" rtlCol="0" anchor="ctr"/>
            <a:lstStyle/>
            <a:p>
              <a:pPr algn="ctr">
                <a:lnSpc>
                  <a:spcPts val="2853"/>
                </a:lnSpc>
              </a:pPr>
              <a:endParaRPr/>
            </a:p>
          </p:txBody>
        </p:sp>
      </p:grpSp>
      <p:sp>
        <p:nvSpPr>
          <p:cNvPr id="10" name="TextBox 10"/>
          <p:cNvSpPr txBox="1"/>
          <p:nvPr/>
        </p:nvSpPr>
        <p:spPr>
          <a:xfrm>
            <a:off x="358177" y="1762710"/>
            <a:ext cx="12377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Back Propagation - Summary (SA example)</a:t>
            </a:r>
          </a:p>
        </p:txBody>
      </p:sp>
      <p:grpSp>
        <p:nvGrpSpPr>
          <p:cNvPr id="11" name="Group 11"/>
          <p:cNvGrpSpPr/>
          <p:nvPr/>
        </p:nvGrpSpPr>
        <p:grpSpPr>
          <a:xfrm>
            <a:off x="684258" y="2776452"/>
            <a:ext cx="4380385" cy="913727"/>
            <a:chOff x="0" y="0"/>
            <a:chExt cx="1182519" cy="246668"/>
          </a:xfrm>
        </p:grpSpPr>
        <p:sp>
          <p:nvSpPr>
            <p:cNvPr id="12" name="Freeform 12"/>
            <p:cNvSpPr/>
            <p:nvPr/>
          </p:nvSpPr>
          <p:spPr>
            <a:xfrm>
              <a:off x="0" y="0"/>
              <a:ext cx="1182519" cy="246668"/>
            </a:xfrm>
            <a:custGeom>
              <a:avLst/>
              <a:gdLst/>
              <a:ahLst/>
              <a:cxnLst/>
              <a:rect l="l" t="t" r="r" b="b"/>
              <a:pathLst>
                <a:path w="1182519" h="246668">
                  <a:moveTo>
                    <a:pt x="90138" y="0"/>
                  </a:moveTo>
                  <a:lnTo>
                    <a:pt x="1092381" y="0"/>
                  </a:lnTo>
                  <a:cubicBezTo>
                    <a:pt x="1142163" y="0"/>
                    <a:pt x="1182519" y="40356"/>
                    <a:pt x="1182519" y="90138"/>
                  </a:cubicBezTo>
                  <a:lnTo>
                    <a:pt x="1182519" y="156530"/>
                  </a:lnTo>
                  <a:cubicBezTo>
                    <a:pt x="1182519" y="180436"/>
                    <a:pt x="1173022" y="203363"/>
                    <a:pt x="1156118" y="220267"/>
                  </a:cubicBezTo>
                  <a:cubicBezTo>
                    <a:pt x="1139214" y="237171"/>
                    <a:pt x="1116287" y="246668"/>
                    <a:pt x="1092381" y="246668"/>
                  </a:cubicBezTo>
                  <a:lnTo>
                    <a:pt x="90138" y="246668"/>
                  </a:lnTo>
                  <a:cubicBezTo>
                    <a:pt x="40356" y="246668"/>
                    <a:pt x="0" y="206312"/>
                    <a:pt x="0" y="156530"/>
                  </a:cubicBezTo>
                  <a:lnTo>
                    <a:pt x="0" y="90138"/>
                  </a:lnTo>
                  <a:cubicBezTo>
                    <a:pt x="0" y="40356"/>
                    <a:pt x="40356" y="0"/>
                    <a:pt x="90138" y="0"/>
                  </a:cubicBezTo>
                  <a:close/>
                </a:path>
              </a:pathLst>
            </a:custGeom>
            <a:solidFill>
              <a:srgbClr val="642EC7"/>
            </a:solidFill>
          </p:spPr>
          <p:txBody>
            <a:bodyPr/>
            <a:lstStyle/>
            <a:p>
              <a:endParaRPr lang="en-PH"/>
            </a:p>
          </p:txBody>
        </p:sp>
        <p:sp>
          <p:nvSpPr>
            <p:cNvPr id="13" name="TextBox 13"/>
            <p:cNvSpPr txBox="1"/>
            <p:nvPr/>
          </p:nvSpPr>
          <p:spPr>
            <a:xfrm>
              <a:off x="0" y="-76200"/>
              <a:ext cx="1182519" cy="322868"/>
            </a:xfrm>
            <a:prstGeom prst="rect">
              <a:avLst/>
            </a:prstGeom>
          </p:spPr>
          <p:txBody>
            <a:bodyPr lIns="50800" tIns="50800" rIns="50800" bIns="50800" rtlCol="0" anchor="ctr"/>
            <a:lstStyle/>
            <a:p>
              <a:pPr algn="ctr">
                <a:lnSpc>
                  <a:spcPts val="2853"/>
                </a:lnSpc>
              </a:pPr>
              <a:endParaRPr/>
            </a:p>
          </p:txBody>
        </p:sp>
      </p:grpSp>
      <p:grpSp>
        <p:nvGrpSpPr>
          <p:cNvPr id="14" name="Group 14"/>
          <p:cNvGrpSpPr/>
          <p:nvPr/>
        </p:nvGrpSpPr>
        <p:grpSpPr>
          <a:xfrm>
            <a:off x="534070" y="4122975"/>
            <a:ext cx="17219859" cy="1277512"/>
            <a:chOff x="0" y="0"/>
            <a:chExt cx="4648635" cy="344874"/>
          </a:xfrm>
        </p:grpSpPr>
        <p:sp>
          <p:nvSpPr>
            <p:cNvPr id="15" name="Freeform 15"/>
            <p:cNvSpPr/>
            <p:nvPr/>
          </p:nvSpPr>
          <p:spPr>
            <a:xfrm>
              <a:off x="0" y="0"/>
              <a:ext cx="4648635" cy="344874"/>
            </a:xfrm>
            <a:custGeom>
              <a:avLst/>
              <a:gdLst/>
              <a:ahLst/>
              <a:cxnLst/>
              <a:rect l="l" t="t" r="r" b="b"/>
              <a:pathLst>
                <a:path w="4648635" h="344874">
                  <a:moveTo>
                    <a:pt x="22929" y="0"/>
                  </a:moveTo>
                  <a:lnTo>
                    <a:pt x="4625706" y="0"/>
                  </a:lnTo>
                  <a:cubicBezTo>
                    <a:pt x="4631787" y="0"/>
                    <a:pt x="4637619" y="2416"/>
                    <a:pt x="4641919" y="6716"/>
                  </a:cubicBezTo>
                  <a:cubicBezTo>
                    <a:pt x="4646220" y="11016"/>
                    <a:pt x="4648635" y="16848"/>
                    <a:pt x="4648635" y="22929"/>
                  </a:cubicBezTo>
                  <a:lnTo>
                    <a:pt x="4648635" y="321945"/>
                  </a:lnTo>
                  <a:cubicBezTo>
                    <a:pt x="4648635" y="328026"/>
                    <a:pt x="4646220" y="333858"/>
                    <a:pt x="4641919" y="338159"/>
                  </a:cubicBezTo>
                  <a:cubicBezTo>
                    <a:pt x="4637619" y="342459"/>
                    <a:pt x="4631787" y="344874"/>
                    <a:pt x="4625706" y="344874"/>
                  </a:cubicBezTo>
                  <a:lnTo>
                    <a:pt x="22929" y="344874"/>
                  </a:lnTo>
                  <a:cubicBezTo>
                    <a:pt x="16848" y="344874"/>
                    <a:pt x="11016" y="342459"/>
                    <a:pt x="6716" y="338159"/>
                  </a:cubicBezTo>
                  <a:cubicBezTo>
                    <a:pt x="2416" y="333858"/>
                    <a:pt x="0" y="328026"/>
                    <a:pt x="0" y="321945"/>
                  </a:cubicBezTo>
                  <a:lnTo>
                    <a:pt x="0" y="22929"/>
                  </a:lnTo>
                  <a:cubicBezTo>
                    <a:pt x="0" y="16848"/>
                    <a:pt x="2416" y="11016"/>
                    <a:pt x="6716" y="6716"/>
                  </a:cubicBezTo>
                  <a:cubicBezTo>
                    <a:pt x="11016" y="2416"/>
                    <a:pt x="16848" y="0"/>
                    <a:pt x="22929" y="0"/>
                  </a:cubicBezTo>
                  <a:close/>
                </a:path>
              </a:pathLst>
            </a:custGeom>
            <a:solidFill>
              <a:srgbClr val="F4DB6C"/>
            </a:solidFill>
          </p:spPr>
          <p:txBody>
            <a:bodyPr/>
            <a:lstStyle/>
            <a:p>
              <a:endParaRPr lang="en-PH"/>
            </a:p>
          </p:txBody>
        </p:sp>
        <p:sp>
          <p:nvSpPr>
            <p:cNvPr id="16" name="TextBox 16"/>
            <p:cNvSpPr txBox="1"/>
            <p:nvPr/>
          </p:nvSpPr>
          <p:spPr>
            <a:xfrm>
              <a:off x="0" y="-76200"/>
              <a:ext cx="4648635" cy="421074"/>
            </a:xfrm>
            <a:prstGeom prst="rect">
              <a:avLst/>
            </a:prstGeom>
          </p:spPr>
          <p:txBody>
            <a:bodyPr lIns="50800" tIns="50800" rIns="50800" bIns="50800" rtlCol="0" anchor="ctr"/>
            <a:lstStyle/>
            <a:p>
              <a:pPr algn="ctr">
                <a:lnSpc>
                  <a:spcPts val="2853"/>
                </a:lnSpc>
              </a:pPr>
              <a:endParaRPr/>
            </a:p>
          </p:txBody>
        </p:sp>
      </p:grpSp>
      <p:grpSp>
        <p:nvGrpSpPr>
          <p:cNvPr id="17" name="Group 17"/>
          <p:cNvGrpSpPr/>
          <p:nvPr/>
        </p:nvGrpSpPr>
        <p:grpSpPr>
          <a:xfrm>
            <a:off x="684258" y="4304868"/>
            <a:ext cx="4380385" cy="913727"/>
            <a:chOff x="0" y="0"/>
            <a:chExt cx="1182519" cy="246668"/>
          </a:xfrm>
        </p:grpSpPr>
        <p:sp>
          <p:nvSpPr>
            <p:cNvPr id="18" name="Freeform 18"/>
            <p:cNvSpPr/>
            <p:nvPr/>
          </p:nvSpPr>
          <p:spPr>
            <a:xfrm>
              <a:off x="0" y="0"/>
              <a:ext cx="1182519" cy="246668"/>
            </a:xfrm>
            <a:custGeom>
              <a:avLst/>
              <a:gdLst/>
              <a:ahLst/>
              <a:cxnLst/>
              <a:rect l="l" t="t" r="r" b="b"/>
              <a:pathLst>
                <a:path w="1182519" h="246668">
                  <a:moveTo>
                    <a:pt x="90138" y="0"/>
                  </a:moveTo>
                  <a:lnTo>
                    <a:pt x="1092381" y="0"/>
                  </a:lnTo>
                  <a:cubicBezTo>
                    <a:pt x="1142163" y="0"/>
                    <a:pt x="1182519" y="40356"/>
                    <a:pt x="1182519" y="90138"/>
                  </a:cubicBezTo>
                  <a:lnTo>
                    <a:pt x="1182519" y="156530"/>
                  </a:lnTo>
                  <a:cubicBezTo>
                    <a:pt x="1182519" y="180436"/>
                    <a:pt x="1173022" y="203363"/>
                    <a:pt x="1156118" y="220267"/>
                  </a:cubicBezTo>
                  <a:cubicBezTo>
                    <a:pt x="1139214" y="237171"/>
                    <a:pt x="1116287" y="246668"/>
                    <a:pt x="1092381" y="246668"/>
                  </a:cubicBezTo>
                  <a:lnTo>
                    <a:pt x="90138" y="246668"/>
                  </a:lnTo>
                  <a:cubicBezTo>
                    <a:pt x="40356" y="246668"/>
                    <a:pt x="0" y="206312"/>
                    <a:pt x="0" y="156530"/>
                  </a:cubicBezTo>
                  <a:lnTo>
                    <a:pt x="0" y="90138"/>
                  </a:lnTo>
                  <a:cubicBezTo>
                    <a:pt x="0" y="40356"/>
                    <a:pt x="40356" y="0"/>
                    <a:pt x="90138" y="0"/>
                  </a:cubicBezTo>
                  <a:close/>
                </a:path>
              </a:pathLst>
            </a:custGeom>
            <a:solidFill>
              <a:srgbClr val="642EC7"/>
            </a:solidFill>
          </p:spPr>
          <p:txBody>
            <a:bodyPr/>
            <a:lstStyle/>
            <a:p>
              <a:endParaRPr lang="en-PH"/>
            </a:p>
          </p:txBody>
        </p:sp>
        <p:sp>
          <p:nvSpPr>
            <p:cNvPr id="19" name="TextBox 19"/>
            <p:cNvSpPr txBox="1"/>
            <p:nvPr/>
          </p:nvSpPr>
          <p:spPr>
            <a:xfrm>
              <a:off x="0" y="-76200"/>
              <a:ext cx="1182519" cy="322868"/>
            </a:xfrm>
            <a:prstGeom prst="rect">
              <a:avLst/>
            </a:prstGeom>
          </p:spPr>
          <p:txBody>
            <a:bodyPr lIns="50800" tIns="50800" rIns="50800" bIns="50800" rtlCol="0" anchor="ctr"/>
            <a:lstStyle/>
            <a:p>
              <a:pPr algn="ctr">
                <a:lnSpc>
                  <a:spcPts val="2853"/>
                </a:lnSpc>
              </a:pPr>
              <a:endParaRPr/>
            </a:p>
          </p:txBody>
        </p:sp>
      </p:grpSp>
      <p:grpSp>
        <p:nvGrpSpPr>
          <p:cNvPr id="20" name="Group 20"/>
          <p:cNvGrpSpPr/>
          <p:nvPr/>
        </p:nvGrpSpPr>
        <p:grpSpPr>
          <a:xfrm>
            <a:off x="534070" y="5651391"/>
            <a:ext cx="17219859" cy="1277512"/>
            <a:chOff x="0" y="0"/>
            <a:chExt cx="4648635" cy="344874"/>
          </a:xfrm>
        </p:grpSpPr>
        <p:sp>
          <p:nvSpPr>
            <p:cNvPr id="21" name="Freeform 21"/>
            <p:cNvSpPr/>
            <p:nvPr/>
          </p:nvSpPr>
          <p:spPr>
            <a:xfrm>
              <a:off x="0" y="0"/>
              <a:ext cx="4648635" cy="344874"/>
            </a:xfrm>
            <a:custGeom>
              <a:avLst/>
              <a:gdLst/>
              <a:ahLst/>
              <a:cxnLst/>
              <a:rect l="l" t="t" r="r" b="b"/>
              <a:pathLst>
                <a:path w="4648635" h="344874">
                  <a:moveTo>
                    <a:pt x="22929" y="0"/>
                  </a:moveTo>
                  <a:lnTo>
                    <a:pt x="4625706" y="0"/>
                  </a:lnTo>
                  <a:cubicBezTo>
                    <a:pt x="4631787" y="0"/>
                    <a:pt x="4637619" y="2416"/>
                    <a:pt x="4641919" y="6716"/>
                  </a:cubicBezTo>
                  <a:cubicBezTo>
                    <a:pt x="4646220" y="11016"/>
                    <a:pt x="4648635" y="16848"/>
                    <a:pt x="4648635" y="22929"/>
                  </a:cubicBezTo>
                  <a:lnTo>
                    <a:pt x="4648635" y="321945"/>
                  </a:lnTo>
                  <a:cubicBezTo>
                    <a:pt x="4648635" y="328026"/>
                    <a:pt x="4646220" y="333858"/>
                    <a:pt x="4641919" y="338159"/>
                  </a:cubicBezTo>
                  <a:cubicBezTo>
                    <a:pt x="4637619" y="342459"/>
                    <a:pt x="4631787" y="344874"/>
                    <a:pt x="4625706" y="344874"/>
                  </a:cubicBezTo>
                  <a:lnTo>
                    <a:pt x="22929" y="344874"/>
                  </a:lnTo>
                  <a:cubicBezTo>
                    <a:pt x="16848" y="344874"/>
                    <a:pt x="11016" y="342459"/>
                    <a:pt x="6716" y="338159"/>
                  </a:cubicBezTo>
                  <a:cubicBezTo>
                    <a:pt x="2416" y="333858"/>
                    <a:pt x="0" y="328026"/>
                    <a:pt x="0" y="321945"/>
                  </a:cubicBezTo>
                  <a:lnTo>
                    <a:pt x="0" y="22929"/>
                  </a:lnTo>
                  <a:cubicBezTo>
                    <a:pt x="0" y="16848"/>
                    <a:pt x="2416" y="11016"/>
                    <a:pt x="6716" y="6716"/>
                  </a:cubicBezTo>
                  <a:cubicBezTo>
                    <a:pt x="11016" y="2416"/>
                    <a:pt x="16848" y="0"/>
                    <a:pt x="22929" y="0"/>
                  </a:cubicBezTo>
                  <a:close/>
                </a:path>
              </a:pathLst>
            </a:custGeom>
            <a:solidFill>
              <a:srgbClr val="F4DB6C"/>
            </a:solidFill>
          </p:spPr>
          <p:txBody>
            <a:bodyPr/>
            <a:lstStyle/>
            <a:p>
              <a:endParaRPr lang="en-PH"/>
            </a:p>
          </p:txBody>
        </p:sp>
        <p:sp>
          <p:nvSpPr>
            <p:cNvPr id="22" name="TextBox 22"/>
            <p:cNvSpPr txBox="1"/>
            <p:nvPr/>
          </p:nvSpPr>
          <p:spPr>
            <a:xfrm>
              <a:off x="0" y="-76200"/>
              <a:ext cx="4648635" cy="421074"/>
            </a:xfrm>
            <a:prstGeom prst="rect">
              <a:avLst/>
            </a:prstGeom>
          </p:spPr>
          <p:txBody>
            <a:bodyPr lIns="50800" tIns="50800" rIns="50800" bIns="50800" rtlCol="0" anchor="ctr"/>
            <a:lstStyle/>
            <a:p>
              <a:pPr algn="ctr">
                <a:lnSpc>
                  <a:spcPts val="2853"/>
                </a:lnSpc>
              </a:pPr>
              <a:endParaRPr/>
            </a:p>
          </p:txBody>
        </p:sp>
      </p:grpSp>
      <p:grpSp>
        <p:nvGrpSpPr>
          <p:cNvPr id="23" name="Group 23"/>
          <p:cNvGrpSpPr/>
          <p:nvPr/>
        </p:nvGrpSpPr>
        <p:grpSpPr>
          <a:xfrm>
            <a:off x="684258" y="5833283"/>
            <a:ext cx="4380385" cy="913727"/>
            <a:chOff x="0" y="0"/>
            <a:chExt cx="1182519" cy="246668"/>
          </a:xfrm>
        </p:grpSpPr>
        <p:sp>
          <p:nvSpPr>
            <p:cNvPr id="24" name="Freeform 24"/>
            <p:cNvSpPr/>
            <p:nvPr/>
          </p:nvSpPr>
          <p:spPr>
            <a:xfrm>
              <a:off x="0" y="0"/>
              <a:ext cx="1182519" cy="246668"/>
            </a:xfrm>
            <a:custGeom>
              <a:avLst/>
              <a:gdLst/>
              <a:ahLst/>
              <a:cxnLst/>
              <a:rect l="l" t="t" r="r" b="b"/>
              <a:pathLst>
                <a:path w="1182519" h="246668">
                  <a:moveTo>
                    <a:pt x="90138" y="0"/>
                  </a:moveTo>
                  <a:lnTo>
                    <a:pt x="1092381" y="0"/>
                  </a:lnTo>
                  <a:cubicBezTo>
                    <a:pt x="1142163" y="0"/>
                    <a:pt x="1182519" y="40356"/>
                    <a:pt x="1182519" y="90138"/>
                  </a:cubicBezTo>
                  <a:lnTo>
                    <a:pt x="1182519" y="156530"/>
                  </a:lnTo>
                  <a:cubicBezTo>
                    <a:pt x="1182519" y="180436"/>
                    <a:pt x="1173022" y="203363"/>
                    <a:pt x="1156118" y="220267"/>
                  </a:cubicBezTo>
                  <a:cubicBezTo>
                    <a:pt x="1139214" y="237171"/>
                    <a:pt x="1116287" y="246668"/>
                    <a:pt x="1092381" y="246668"/>
                  </a:cubicBezTo>
                  <a:lnTo>
                    <a:pt x="90138" y="246668"/>
                  </a:lnTo>
                  <a:cubicBezTo>
                    <a:pt x="40356" y="246668"/>
                    <a:pt x="0" y="206312"/>
                    <a:pt x="0" y="156530"/>
                  </a:cubicBezTo>
                  <a:lnTo>
                    <a:pt x="0" y="90138"/>
                  </a:lnTo>
                  <a:cubicBezTo>
                    <a:pt x="0" y="40356"/>
                    <a:pt x="40356" y="0"/>
                    <a:pt x="90138" y="0"/>
                  </a:cubicBezTo>
                  <a:close/>
                </a:path>
              </a:pathLst>
            </a:custGeom>
            <a:solidFill>
              <a:srgbClr val="642EC7"/>
            </a:solidFill>
          </p:spPr>
          <p:txBody>
            <a:bodyPr/>
            <a:lstStyle/>
            <a:p>
              <a:endParaRPr lang="en-PH"/>
            </a:p>
          </p:txBody>
        </p:sp>
        <p:sp>
          <p:nvSpPr>
            <p:cNvPr id="25" name="TextBox 25"/>
            <p:cNvSpPr txBox="1"/>
            <p:nvPr/>
          </p:nvSpPr>
          <p:spPr>
            <a:xfrm>
              <a:off x="0" y="-76200"/>
              <a:ext cx="1182519" cy="322868"/>
            </a:xfrm>
            <a:prstGeom prst="rect">
              <a:avLst/>
            </a:prstGeom>
          </p:spPr>
          <p:txBody>
            <a:bodyPr lIns="50800" tIns="50800" rIns="50800" bIns="50800" rtlCol="0" anchor="ctr"/>
            <a:lstStyle/>
            <a:p>
              <a:pPr algn="ctr">
                <a:lnSpc>
                  <a:spcPts val="2853"/>
                </a:lnSpc>
              </a:pPr>
              <a:endParaRPr/>
            </a:p>
          </p:txBody>
        </p:sp>
      </p:grpSp>
      <p:grpSp>
        <p:nvGrpSpPr>
          <p:cNvPr id="26" name="Group 26"/>
          <p:cNvGrpSpPr/>
          <p:nvPr/>
        </p:nvGrpSpPr>
        <p:grpSpPr>
          <a:xfrm>
            <a:off x="534070" y="7179806"/>
            <a:ext cx="17219859" cy="1277512"/>
            <a:chOff x="0" y="0"/>
            <a:chExt cx="4648635" cy="344874"/>
          </a:xfrm>
        </p:grpSpPr>
        <p:sp>
          <p:nvSpPr>
            <p:cNvPr id="27" name="Freeform 27"/>
            <p:cNvSpPr/>
            <p:nvPr/>
          </p:nvSpPr>
          <p:spPr>
            <a:xfrm>
              <a:off x="0" y="0"/>
              <a:ext cx="4648635" cy="344874"/>
            </a:xfrm>
            <a:custGeom>
              <a:avLst/>
              <a:gdLst/>
              <a:ahLst/>
              <a:cxnLst/>
              <a:rect l="l" t="t" r="r" b="b"/>
              <a:pathLst>
                <a:path w="4648635" h="344874">
                  <a:moveTo>
                    <a:pt x="22929" y="0"/>
                  </a:moveTo>
                  <a:lnTo>
                    <a:pt x="4625706" y="0"/>
                  </a:lnTo>
                  <a:cubicBezTo>
                    <a:pt x="4631787" y="0"/>
                    <a:pt x="4637619" y="2416"/>
                    <a:pt x="4641919" y="6716"/>
                  </a:cubicBezTo>
                  <a:cubicBezTo>
                    <a:pt x="4646220" y="11016"/>
                    <a:pt x="4648635" y="16848"/>
                    <a:pt x="4648635" y="22929"/>
                  </a:cubicBezTo>
                  <a:lnTo>
                    <a:pt x="4648635" y="321945"/>
                  </a:lnTo>
                  <a:cubicBezTo>
                    <a:pt x="4648635" y="328026"/>
                    <a:pt x="4646220" y="333858"/>
                    <a:pt x="4641919" y="338159"/>
                  </a:cubicBezTo>
                  <a:cubicBezTo>
                    <a:pt x="4637619" y="342459"/>
                    <a:pt x="4631787" y="344874"/>
                    <a:pt x="4625706" y="344874"/>
                  </a:cubicBezTo>
                  <a:lnTo>
                    <a:pt x="22929" y="344874"/>
                  </a:lnTo>
                  <a:cubicBezTo>
                    <a:pt x="16848" y="344874"/>
                    <a:pt x="11016" y="342459"/>
                    <a:pt x="6716" y="338159"/>
                  </a:cubicBezTo>
                  <a:cubicBezTo>
                    <a:pt x="2416" y="333858"/>
                    <a:pt x="0" y="328026"/>
                    <a:pt x="0" y="321945"/>
                  </a:cubicBezTo>
                  <a:lnTo>
                    <a:pt x="0" y="22929"/>
                  </a:lnTo>
                  <a:cubicBezTo>
                    <a:pt x="0" y="16848"/>
                    <a:pt x="2416" y="11016"/>
                    <a:pt x="6716" y="6716"/>
                  </a:cubicBezTo>
                  <a:cubicBezTo>
                    <a:pt x="11016" y="2416"/>
                    <a:pt x="16848" y="0"/>
                    <a:pt x="22929" y="0"/>
                  </a:cubicBezTo>
                  <a:close/>
                </a:path>
              </a:pathLst>
            </a:custGeom>
            <a:solidFill>
              <a:srgbClr val="F4DB6C"/>
            </a:solidFill>
          </p:spPr>
          <p:txBody>
            <a:bodyPr/>
            <a:lstStyle/>
            <a:p>
              <a:endParaRPr lang="en-PH"/>
            </a:p>
          </p:txBody>
        </p:sp>
        <p:sp>
          <p:nvSpPr>
            <p:cNvPr id="28" name="TextBox 28"/>
            <p:cNvSpPr txBox="1"/>
            <p:nvPr/>
          </p:nvSpPr>
          <p:spPr>
            <a:xfrm>
              <a:off x="0" y="-76200"/>
              <a:ext cx="4648635" cy="421074"/>
            </a:xfrm>
            <a:prstGeom prst="rect">
              <a:avLst/>
            </a:prstGeom>
          </p:spPr>
          <p:txBody>
            <a:bodyPr lIns="50800" tIns="50800" rIns="50800" bIns="50800" rtlCol="0" anchor="ctr"/>
            <a:lstStyle/>
            <a:p>
              <a:pPr algn="ctr">
                <a:lnSpc>
                  <a:spcPts val="2853"/>
                </a:lnSpc>
              </a:pPr>
              <a:endParaRPr/>
            </a:p>
          </p:txBody>
        </p:sp>
      </p:grpSp>
      <p:grpSp>
        <p:nvGrpSpPr>
          <p:cNvPr id="29" name="Group 29"/>
          <p:cNvGrpSpPr/>
          <p:nvPr/>
        </p:nvGrpSpPr>
        <p:grpSpPr>
          <a:xfrm>
            <a:off x="684258" y="7361699"/>
            <a:ext cx="4380385" cy="913727"/>
            <a:chOff x="0" y="0"/>
            <a:chExt cx="1182519" cy="246668"/>
          </a:xfrm>
        </p:grpSpPr>
        <p:sp>
          <p:nvSpPr>
            <p:cNvPr id="30" name="Freeform 30"/>
            <p:cNvSpPr/>
            <p:nvPr/>
          </p:nvSpPr>
          <p:spPr>
            <a:xfrm>
              <a:off x="0" y="0"/>
              <a:ext cx="1182519" cy="246668"/>
            </a:xfrm>
            <a:custGeom>
              <a:avLst/>
              <a:gdLst/>
              <a:ahLst/>
              <a:cxnLst/>
              <a:rect l="l" t="t" r="r" b="b"/>
              <a:pathLst>
                <a:path w="1182519" h="246668">
                  <a:moveTo>
                    <a:pt x="90138" y="0"/>
                  </a:moveTo>
                  <a:lnTo>
                    <a:pt x="1092381" y="0"/>
                  </a:lnTo>
                  <a:cubicBezTo>
                    <a:pt x="1142163" y="0"/>
                    <a:pt x="1182519" y="40356"/>
                    <a:pt x="1182519" y="90138"/>
                  </a:cubicBezTo>
                  <a:lnTo>
                    <a:pt x="1182519" y="156530"/>
                  </a:lnTo>
                  <a:cubicBezTo>
                    <a:pt x="1182519" y="180436"/>
                    <a:pt x="1173022" y="203363"/>
                    <a:pt x="1156118" y="220267"/>
                  </a:cubicBezTo>
                  <a:cubicBezTo>
                    <a:pt x="1139214" y="237171"/>
                    <a:pt x="1116287" y="246668"/>
                    <a:pt x="1092381" y="246668"/>
                  </a:cubicBezTo>
                  <a:lnTo>
                    <a:pt x="90138" y="246668"/>
                  </a:lnTo>
                  <a:cubicBezTo>
                    <a:pt x="40356" y="246668"/>
                    <a:pt x="0" y="206312"/>
                    <a:pt x="0" y="156530"/>
                  </a:cubicBezTo>
                  <a:lnTo>
                    <a:pt x="0" y="90138"/>
                  </a:lnTo>
                  <a:cubicBezTo>
                    <a:pt x="0" y="40356"/>
                    <a:pt x="40356" y="0"/>
                    <a:pt x="90138" y="0"/>
                  </a:cubicBezTo>
                  <a:close/>
                </a:path>
              </a:pathLst>
            </a:custGeom>
            <a:solidFill>
              <a:srgbClr val="642EC7"/>
            </a:solidFill>
          </p:spPr>
          <p:txBody>
            <a:bodyPr/>
            <a:lstStyle/>
            <a:p>
              <a:endParaRPr lang="en-PH"/>
            </a:p>
          </p:txBody>
        </p:sp>
        <p:sp>
          <p:nvSpPr>
            <p:cNvPr id="31" name="TextBox 31"/>
            <p:cNvSpPr txBox="1"/>
            <p:nvPr/>
          </p:nvSpPr>
          <p:spPr>
            <a:xfrm>
              <a:off x="0" y="-76200"/>
              <a:ext cx="1182519" cy="322868"/>
            </a:xfrm>
            <a:prstGeom prst="rect">
              <a:avLst/>
            </a:prstGeom>
          </p:spPr>
          <p:txBody>
            <a:bodyPr lIns="50800" tIns="50800" rIns="50800" bIns="50800" rtlCol="0" anchor="ctr"/>
            <a:lstStyle/>
            <a:p>
              <a:pPr algn="ctr">
                <a:lnSpc>
                  <a:spcPts val="2853"/>
                </a:lnSpc>
              </a:pPr>
              <a:endParaRPr/>
            </a:p>
          </p:txBody>
        </p:sp>
      </p:grpSp>
      <p:grpSp>
        <p:nvGrpSpPr>
          <p:cNvPr id="32" name="Group 32"/>
          <p:cNvGrpSpPr/>
          <p:nvPr/>
        </p:nvGrpSpPr>
        <p:grpSpPr>
          <a:xfrm>
            <a:off x="534070" y="8704968"/>
            <a:ext cx="17219859" cy="1277512"/>
            <a:chOff x="0" y="0"/>
            <a:chExt cx="4648635" cy="344874"/>
          </a:xfrm>
        </p:grpSpPr>
        <p:sp>
          <p:nvSpPr>
            <p:cNvPr id="33" name="Freeform 33"/>
            <p:cNvSpPr/>
            <p:nvPr/>
          </p:nvSpPr>
          <p:spPr>
            <a:xfrm>
              <a:off x="0" y="0"/>
              <a:ext cx="4648635" cy="344874"/>
            </a:xfrm>
            <a:custGeom>
              <a:avLst/>
              <a:gdLst/>
              <a:ahLst/>
              <a:cxnLst/>
              <a:rect l="l" t="t" r="r" b="b"/>
              <a:pathLst>
                <a:path w="4648635" h="344874">
                  <a:moveTo>
                    <a:pt x="22929" y="0"/>
                  </a:moveTo>
                  <a:lnTo>
                    <a:pt x="4625706" y="0"/>
                  </a:lnTo>
                  <a:cubicBezTo>
                    <a:pt x="4631787" y="0"/>
                    <a:pt x="4637619" y="2416"/>
                    <a:pt x="4641919" y="6716"/>
                  </a:cubicBezTo>
                  <a:cubicBezTo>
                    <a:pt x="4646220" y="11016"/>
                    <a:pt x="4648635" y="16848"/>
                    <a:pt x="4648635" y="22929"/>
                  </a:cubicBezTo>
                  <a:lnTo>
                    <a:pt x="4648635" y="321945"/>
                  </a:lnTo>
                  <a:cubicBezTo>
                    <a:pt x="4648635" y="328026"/>
                    <a:pt x="4646220" y="333858"/>
                    <a:pt x="4641919" y="338159"/>
                  </a:cubicBezTo>
                  <a:cubicBezTo>
                    <a:pt x="4637619" y="342459"/>
                    <a:pt x="4631787" y="344874"/>
                    <a:pt x="4625706" y="344874"/>
                  </a:cubicBezTo>
                  <a:lnTo>
                    <a:pt x="22929" y="344874"/>
                  </a:lnTo>
                  <a:cubicBezTo>
                    <a:pt x="16848" y="344874"/>
                    <a:pt x="11016" y="342459"/>
                    <a:pt x="6716" y="338159"/>
                  </a:cubicBezTo>
                  <a:cubicBezTo>
                    <a:pt x="2416" y="333858"/>
                    <a:pt x="0" y="328026"/>
                    <a:pt x="0" y="321945"/>
                  </a:cubicBezTo>
                  <a:lnTo>
                    <a:pt x="0" y="22929"/>
                  </a:lnTo>
                  <a:cubicBezTo>
                    <a:pt x="0" y="16848"/>
                    <a:pt x="2416" y="11016"/>
                    <a:pt x="6716" y="6716"/>
                  </a:cubicBezTo>
                  <a:cubicBezTo>
                    <a:pt x="11016" y="2416"/>
                    <a:pt x="16848" y="0"/>
                    <a:pt x="22929" y="0"/>
                  </a:cubicBezTo>
                  <a:close/>
                </a:path>
              </a:pathLst>
            </a:custGeom>
            <a:solidFill>
              <a:srgbClr val="F4DB6C"/>
            </a:solidFill>
          </p:spPr>
          <p:txBody>
            <a:bodyPr/>
            <a:lstStyle/>
            <a:p>
              <a:endParaRPr lang="en-PH"/>
            </a:p>
          </p:txBody>
        </p:sp>
        <p:sp>
          <p:nvSpPr>
            <p:cNvPr id="34" name="TextBox 34"/>
            <p:cNvSpPr txBox="1"/>
            <p:nvPr/>
          </p:nvSpPr>
          <p:spPr>
            <a:xfrm>
              <a:off x="0" y="-76200"/>
              <a:ext cx="4648635" cy="421074"/>
            </a:xfrm>
            <a:prstGeom prst="rect">
              <a:avLst/>
            </a:prstGeom>
          </p:spPr>
          <p:txBody>
            <a:bodyPr lIns="50800" tIns="50800" rIns="50800" bIns="50800" rtlCol="0" anchor="ctr"/>
            <a:lstStyle/>
            <a:p>
              <a:pPr algn="ctr">
                <a:lnSpc>
                  <a:spcPts val="2853"/>
                </a:lnSpc>
              </a:pPr>
              <a:endParaRPr/>
            </a:p>
          </p:txBody>
        </p:sp>
      </p:grpSp>
      <p:grpSp>
        <p:nvGrpSpPr>
          <p:cNvPr id="35" name="Group 35"/>
          <p:cNvGrpSpPr/>
          <p:nvPr/>
        </p:nvGrpSpPr>
        <p:grpSpPr>
          <a:xfrm>
            <a:off x="684258" y="8886861"/>
            <a:ext cx="4380385" cy="913727"/>
            <a:chOff x="0" y="0"/>
            <a:chExt cx="1182519" cy="246668"/>
          </a:xfrm>
        </p:grpSpPr>
        <p:sp>
          <p:nvSpPr>
            <p:cNvPr id="36" name="Freeform 36"/>
            <p:cNvSpPr/>
            <p:nvPr/>
          </p:nvSpPr>
          <p:spPr>
            <a:xfrm>
              <a:off x="0" y="0"/>
              <a:ext cx="1182519" cy="246668"/>
            </a:xfrm>
            <a:custGeom>
              <a:avLst/>
              <a:gdLst/>
              <a:ahLst/>
              <a:cxnLst/>
              <a:rect l="l" t="t" r="r" b="b"/>
              <a:pathLst>
                <a:path w="1182519" h="246668">
                  <a:moveTo>
                    <a:pt x="90138" y="0"/>
                  </a:moveTo>
                  <a:lnTo>
                    <a:pt x="1092381" y="0"/>
                  </a:lnTo>
                  <a:cubicBezTo>
                    <a:pt x="1142163" y="0"/>
                    <a:pt x="1182519" y="40356"/>
                    <a:pt x="1182519" y="90138"/>
                  </a:cubicBezTo>
                  <a:lnTo>
                    <a:pt x="1182519" y="156530"/>
                  </a:lnTo>
                  <a:cubicBezTo>
                    <a:pt x="1182519" y="180436"/>
                    <a:pt x="1173022" y="203363"/>
                    <a:pt x="1156118" y="220267"/>
                  </a:cubicBezTo>
                  <a:cubicBezTo>
                    <a:pt x="1139214" y="237171"/>
                    <a:pt x="1116287" y="246668"/>
                    <a:pt x="1092381" y="246668"/>
                  </a:cubicBezTo>
                  <a:lnTo>
                    <a:pt x="90138" y="246668"/>
                  </a:lnTo>
                  <a:cubicBezTo>
                    <a:pt x="40356" y="246668"/>
                    <a:pt x="0" y="206312"/>
                    <a:pt x="0" y="156530"/>
                  </a:cubicBezTo>
                  <a:lnTo>
                    <a:pt x="0" y="90138"/>
                  </a:lnTo>
                  <a:cubicBezTo>
                    <a:pt x="0" y="40356"/>
                    <a:pt x="40356" y="0"/>
                    <a:pt x="90138" y="0"/>
                  </a:cubicBezTo>
                  <a:close/>
                </a:path>
              </a:pathLst>
            </a:custGeom>
            <a:solidFill>
              <a:srgbClr val="642EC7"/>
            </a:solidFill>
          </p:spPr>
          <p:txBody>
            <a:bodyPr/>
            <a:lstStyle/>
            <a:p>
              <a:endParaRPr lang="en-PH"/>
            </a:p>
          </p:txBody>
        </p:sp>
        <p:sp>
          <p:nvSpPr>
            <p:cNvPr id="37" name="TextBox 37"/>
            <p:cNvSpPr txBox="1"/>
            <p:nvPr/>
          </p:nvSpPr>
          <p:spPr>
            <a:xfrm>
              <a:off x="0" y="-76200"/>
              <a:ext cx="1182519" cy="322868"/>
            </a:xfrm>
            <a:prstGeom prst="rect">
              <a:avLst/>
            </a:prstGeom>
          </p:spPr>
          <p:txBody>
            <a:bodyPr lIns="50800" tIns="50800" rIns="50800" bIns="50800" rtlCol="0" anchor="ctr"/>
            <a:lstStyle/>
            <a:p>
              <a:pPr algn="ctr">
                <a:lnSpc>
                  <a:spcPts val="2853"/>
                </a:lnSpc>
              </a:pPr>
              <a:endParaRPr/>
            </a:p>
          </p:txBody>
        </p:sp>
      </p:grpSp>
      <p:sp>
        <p:nvSpPr>
          <p:cNvPr id="38" name="TextBox 38"/>
          <p:cNvSpPr txBox="1"/>
          <p:nvPr/>
        </p:nvSpPr>
        <p:spPr>
          <a:xfrm>
            <a:off x="1027804" y="2945196"/>
            <a:ext cx="3684911" cy="481330"/>
          </a:xfrm>
          <a:prstGeom prst="rect">
            <a:avLst/>
          </a:prstGeom>
        </p:spPr>
        <p:txBody>
          <a:bodyPr lIns="0" tIns="0" rIns="0" bIns="0" rtlCol="0" anchor="t">
            <a:spAutoFit/>
          </a:bodyPr>
          <a:lstStyle/>
          <a:p>
            <a:pPr algn="ctr">
              <a:lnSpc>
                <a:spcPts val="3920"/>
              </a:lnSpc>
            </a:pPr>
            <a:r>
              <a:rPr lang="en-US" sz="2800" b="1">
                <a:solidFill>
                  <a:srgbClr val="FAFAFA"/>
                </a:solidFill>
                <a:latin typeface="Canva Sans Bold"/>
                <a:ea typeface="Canva Sans Bold"/>
                <a:cs typeface="Canva Sans Bold"/>
                <a:sym typeface="Canva Sans Bold"/>
              </a:rPr>
              <a:t>Input Encoding</a:t>
            </a:r>
          </a:p>
        </p:txBody>
      </p:sp>
      <p:sp>
        <p:nvSpPr>
          <p:cNvPr id="39" name="TextBox 39"/>
          <p:cNvSpPr txBox="1"/>
          <p:nvPr/>
        </p:nvSpPr>
        <p:spPr>
          <a:xfrm>
            <a:off x="1027804" y="4241965"/>
            <a:ext cx="3684911" cy="976630"/>
          </a:xfrm>
          <a:prstGeom prst="rect">
            <a:avLst/>
          </a:prstGeom>
        </p:spPr>
        <p:txBody>
          <a:bodyPr lIns="0" tIns="0" rIns="0" bIns="0" rtlCol="0" anchor="t">
            <a:spAutoFit/>
          </a:bodyPr>
          <a:lstStyle/>
          <a:p>
            <a:pPr algn="ctr">
              <a:lnSpc>
                <a:spcPts val="3920"/>
              </a:lnSpc>
            </a:pPr>
            <a:r>
              <a:rPr lang="en-US" sz="2800" b="1">
                <a:solidFill>
                  <a:srgbClr val="FAFAFA"/>
                </a:solidFill>
                <a:latin typeface="Canva Sans Bold"/>
                <a:ea typeface="Canva Sans Bold"/>
                <a:cs typeface="Canva Sans Bold"/>
                <a:sym typeface="Canva Sans Bold"/>
              </a:rPr>
              <a:t>Neural Network Architecture</a:t>
            </a:r>
          </a:p>
        </p:txBody>
      </p:sp>
      <p:sp>
        <p:nvSpPr>
          <p:cNvPr id="40" name="TextBox 40"/>
          <p:cNvSpPr txBox="1"/>
          <p:nvPr/>
        </p:nvSpPr>
        <p:spPr>
          <a:xfrm>
            <a:off x="1027804" y="6000562"/>
            <a:ext cx="3684911" cy="481330"/>
          </a:xfrm>
          <a:prstGeom prst="rect">
            <a:avLst/>
          </a:prstGeom>
        </p:spPr>
        <p:txBody>
          <a:bodyPr lIns="0" tIns="0" rIns="0" bIns="0" rtlCol="0" anchor="t">
            <a:spAutoFit/>
          </a:bodyPr>
          <a:lstStyle/>
          <a:p>
            <a:pPr algn="ctr">
              <a:lnSpc>
                <a:spcPts val="3920"/>
              </a:lnSpc>
            </a:pPr>
            <a:r>
              <a:rPr lang="en-US" sz="2800" b="1">
                <a:solidFill>
                  <a:srgbClr val="FAFAFA"/>
                </a:solidFill>
                <a:latin typeface="Canva Sans Bold"/>
                <a:ea typeface="Canva Sans Bold"/>
                <a:cs typeface="Canva Sans Bold"/>
                <a:sym typeface="Canva Sans Bold"/>
              </a:rPr>
              <a:t>Forward Pass</a:t>
            </a:r>
          </a:p>
        </p:txBody>
      </p:sp>
      <p:sp>
        <p:nvSpPr>
          <p:cNvPr id="41" name="TextBox 41"/>
          <p:cNvSpPr txBox="1"/>
          <p:nvPr/>
        </p:nvSpPr>
        <p:spPr>
          <a:xfrm>
            <a:off x="1027804" y="7531348"/>
            <a:ext cx="3684911" cy="481330"/>
          </a:xfrm>
          <a:prstGeom prst="rect">
            <a:avLst/>
          </a:prstGeom>
        </p:spPr>
        <p:txBody>
          <a:bodyPr lIns="0" tIns="0" rIns="0" bIns="0" rtlCol="0" anchor="t">
            <a:spAutoFit/>
          </a:bodyPr>
          <a:lstStyle/>
          <a:p>
            <a:pPr algn="ctr">
              <a:lnSpc>
                <a:spcPts val="3920"/>
              </a:lnSpc>
            </a:pPr>
            <a:r>
              <a:rPr lang="en-US" sz="2800" b="1">
                <a:solidFill>
                  <a:srgbClr val="FAFAFA"/>
                </a:solidFill>
                <a:latin typeface="Canva Sans Bold"/>
                <a:ea typeface="Canva Sans Bold"/>
                <a:cs typeface="Canva Sans Bold"/>
                <a:sym typeface="Canva Sans Bold"/>
              </a:rPr>
              <a:t>Error Calculation</a:t>
            </a:r>
          </a:p>
        </p:txBody>
      </p:sp>
      <p:sp>
        <p:nvSpPr>
          <p:cNvPr id="42" name="TextBox 42"/>
          <p:cNvSpPr txBox="1"/>
          <p:nvPr/>
        </p:nvSpPr>
        <p:spPr>
          <a:xfrm>
            <a:off x="1027804" y="8828793"/>
            <a:ext cx="3684911" cy="976630"/>
          </a:xfrm>
          <a:prstGeom prst="rect">
            <a:avLst/>
          </a:prstGeom>
        </p:spPr>
        <p:txBody>
          <a:bodyPr lIns="0" tIns="0" rIns="0" bIns="0" rtlCol="0" anchor="t">
            <a:spAutoFit/>
          </a:bodyPr>
          <a:lstStyle/>
          <a:p>
            <a:pPr algn="ctr">
              <a:lnSpc>
                <a:spcPts val="3920"/>
              </a:lnSpc>
            </a:pPr>
            <a:r>
              <a:rPr lang="en-US" sz="2800" b="1">
                <a:solidFill>
                  <a:srgbClr val="FAFAFA"/>
                </a:solidFill>
                <a:latin typeface="Canva Sans Bold"/>
                <a:ea typeface="Canva Sans Bold"/>
                <a:cs typeface="Canva Sans Bold"/>
                <a:sym typeface="Canva Sans Bold"/>
              </a:rPr>
              <a:t>Backpropagation and Weight Update</a:t>
            </a:r>
          </a:p>
        </p:txBody>
      </p:sp>
      <p:sp>
        <p:nvSpPr>
          <p:cNvPr id="43" name="TextBox 43"/>
          <p:cNvSpPr txBox="1"/>
          <p:nvPr/>
        </p:nvSpPr>
        <p:spPr>
          <a:xfrm>
            <a:off x="5120262" y="2646795"/>
            <a:ext cx="12139038" cy="1030506"/>
          </a:xfrm>
          <a:prstGeom prst="rect">
            <a:avLst/>
          </a:prstGeom>
        </p:spPr>
        <p:txBody>
          <a:bodyPr lIns="0" tIns="0" rIns="0" bIns="0" rtlCol="0" anchor="t">
            <a:spAutoFit/>
          </a:bodyPr>
          <a:lstStyle/>
          <a:p>
            <a:pPr algn="ctr">
              <a:lnSpc>
                <a:spcPts val="4053"/>
              </a:lnSpc>
              <a:spcBef>
                <a:spcPct val="0"/>
              </a:spcBef>
            </a:pPr>
            <a:r>
              <a:rPr lang="en-US" sz="2702" b="1">
                <a:solidFill>
                  <a:srgbClr val="000000"/>
                </a:solidFill>
                <a:latin typeface="Poppins Bold"/>
                <a:ea typeface="Poppins Bold"/>
                <a:cs typeface="Poppins Bold"/>
                <a:sym typeface="Poppins Bold"/>
              </a:rPr>
              <a:t>Convert each word in the input sentence to a numerical representation (word embedding).</a:t>
            </a:r>
          </a:p>
        </p:txBody>
      </p:sp>
      <p:sp>
        <p:nvSpPr>
          <p:cNvPr id="44" name="TextBox 44"/>
          <p:cNvSpPr txBox="1"/>
          <p:nvPr/>
        </p:nvSpPr>
        <p:spPr>
          <a:xfrm>
            <a:off x="5342171" y="4201784"/>
            <a:ext cx="12139038" cy="1030506"/>
          </a:xfrm>
          <a:prstGeom prst="rect">
            <a:avLst/>
          </a:prstGeom>
        </p:spPr>
        <p:txBody>
          <a:bodyPr lIns="0" tIns="0" rIns="0" bIns="0" rtlCol="0" anchor="t">
            <a:spAutoFit/>
          </a:bodyPr>
          <a:lstStyle/>
          <a:p>
            <a:pPr algn="ctr">
              <a:lnSpc>
                <a:spcPts val="4053"/>
              </a:lnSpc>
              <a:spcBef>
                <a:spcPct val="0"/>
              </a:spcBef>
            </a:pPr>
            <a:r>
              <a:rPr lang="en-US" sz="2702" b="1">
                <a:solidFill>
                  <a:srgbClr val="000000"/>
                </a:solidFill>
                <a:latin typeface="Poppins Bold"/>
                <a:ea typeface="Poppins Bold"/>
                <a:cs typeface="Poppins Bold"/>
                <a:sym typeface="Poppins Bold"/>
              </a:rPr>
              <a:t>Set up a neural network with an input layer, one or more hidden layers, and an output layer.</a:t>
            </a:r>
          </a:p>
        </p:txBody>
      </p:sp>
      <p:sp>
        <p:nvSpPr>
          <p:cNvPr id="45" name="TextBox 45"/>
          <p:cNvSpPr txBox="1"/>
          <p:nvPr/>
        </p:nvSpPr>
        <p:spPr>
          <a:xfrm>
            <a:off x="5120262" y="5758775"/>
            <a:ext cx="12139038" cy="1030506"/>
          </a:xfrm>
          <a:prstGeom prst="rect">
            <a:avLst/>
          </a:prstGeom>
        </p:spPr>
        <p:txBody>
          <a:bodyPr lIns="0" tIns="0" rIns="0" bIns="0" rtlCol="0" anchor="t">
            <a:spAutoFit/>
          </a:bodyPr>
          <a:lstStyle/>
          <a:p>
            <a:pPr algn="ctr">
              <a:lnSpc>
                <a:spcPts val="4053"/>
              </a:lnSpc>
              <a:spcBef>
                <a:spcPct val="0"/>
              </a:spcBef>
            </a:pPr>
            <a:r>
              <a:rPr lang="en-US" sz="2702" b="1">
                <a:solidFill>
                  <a:srgbClr val="000000"/>
                </a:solidFill>
                <a:latin typeface="Poppins Bold"/>
                <a:ea typeface="Poppins Bold"/>
                <a:cs typeface="Poppins Bold"/>
                <a:sym typeface="Poppins Bold"/>
              </a:rPr>
              <a:t>Pass the numerical input through the neural network to get a predicted sentiment output.</a:t>
            </a:r>
          </a:p>
        </p:txBody>
      </p:sp>
      <p:sp>
        <p:nvSpPr>
          <p:cNvPr id="46" name="TextBox 46"/>
          <p:cNvSpPr txBox="1"/>
          <p:nvPr/>
        </p:nvSpPr>
        <p:spPr>
          <a:xfrm>
            <a:off x="5120262" y="7281806"/>
            <a:ext cx="12139038" cy="1030506"/>
          </a:xfrm>
          <a:prstGeom prst="rect">
            <a:avLst/>
          </a:prstGeom>
        </p:spPr>
        <p:txBody>
          <a:bodyPr lIns="0" tIns="0" rIns="0" bIns="0" rtlCol="0" anchor="t">
            <a:spAutoFit/>
          </a:bodyPr>
          <a:lstStyle/>
          <a:p>
            <a:pPr algn="ctr">
              <a:lnSpc>
                <a:spcPts val="4053"/>
              </a:lnSpc>
              <a:spcBef>
                <a:spcPct val="0"/>
              </a:spcBef>
            </a:pPr>
            <a:r>
              <a:rPr lang="en-US" sz="2702" b="1">
                <a:solidFill>
                  <a:srgbClr val="000000"/>
                </a:solidFill>
                <a:latin typeface="Poppins Bold"/>
                <a:ea typeface="Poppins Bold"/>
                <a:cs typeface="Poppins Bold"/>
                <a:sym typeface="Poppins Bold"/>
              </a:rPr>
              <a:t>Compare the predicted sentiment with the actual sentiment label, calculating the error (the difference between predicted and actual).</a:t>
            </a:r>
          </a:p>
        </p:txBody>
      </p:sp>
      <p:sp>
        <p:nvSpPr>
          <p:cNvPr id="47" name="TextBox 47"/>
          <p:cNvSpPr txBox="1"/>
          <p:nvPr/>
        </p:nvSpPr>
        <p:spPr>
          <a:xfrm>
            <a:off x="5342171" y="8743699"/>
            <a:ext cx="12139038" cy="1133375"/>
          </a:xfrm>
          <a:prstGeom prst="rect">
            <a:avLst/>
          </a:prstGeom>
        </p:spPr>
        <p:txBody>
          <a:bodyPr lIns="0" tIns="0" rIns="0" bIns="0" rtlCol="0" anchor="t">
            <a:spAutoFit/>
          </a:bodyPr>
          <a:lstStyle/>
          <a:p>
            <a:pPr algn="ctr">
              <a:lnSpc>
                <a:spcPts val="3003"/>
              </a:lnSpc>
              <a:spcBef>
                <a:spcPct val="0"/>
              </a:spcBef>
            </a:pPr>
            <a:r>
              <a:rPr lang="en-US" sz="2002" b="1">
                <a:solidFill>
                  <a:srgbClr val="000000"/>
                </a:solidFill>
                <a:latin typeface="Poppins Bold"/>
                <a:ea typeface="Poppins Bold"/>
                <a:cs typeface="Poppins Bold"/>
                <a:sym typeface="Poppins Bold"/>
              </a:rPr>
              <a:t>Propagate the error backward through the network, adjusting weights and biases using the back propagation algorithm to minimise the error, and repeat until the model learns to make accurate sentiment predictions.</a:t>
            </a:r>
          </a:p>
        </p:txBody>
      </p:sp>
      <p:sp>
        <p:nvSpPr>
          <p:cNvPr id="48" name="TextBox 48"/>
          <p:cNvSpPr txBox="1"/>
          <p:nvPr/>
        </p:nvSpPr>
        <p:spPr>
          <a:xfrm>
            <a:off x="1135659" y="-58026"/>
            <a:ext cx="6793182" cy="1086726"/>
          </a:xfrm>
          <a:prstGeom prst="rect">
            <a:avLst/>
          </a:prstGeom>
        </p:spPr>
        <p:txBody>
          <a:bodyPr lIns="0" tIns="0" rIns="0" bIns="0" rtlCol="0" anchor="t">
            <a:spAutoFit/>
          </a:bodyPr>
          <a:lstStyle/>
          <a:p>
            <a:pPr marL="0" lvl="0" indent="0" algn="l">
              <a:lnSpc>
                <a:spcPts val="4170"/>
              </a:lnSpc>
              <a:spcBef>
                <a:spcPct val="0"/>
              </a:spcBef>
            </a:pPr>
            <a:r>
              <a:rPr lang="en-US" sz="3723" b="1" spc="-111">
                <a:solidFill>
                  <a:srgbClr val="FF1495"/>
                </a:solidFill>
                <a:latin typeface="Poppins Bold"/>
                <a:ea typeface="Poppins Bold"/>
                <a:cs typeface="Poppins Bold"/>
                <a:sym typeface="Poppins Bold"/>
              </a:rPr>
              <a:t>22.4 Understanding Artificial Neural Networks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265390" y="3311978"/>
            <a:ext cx="11757220" cy="5946322"/>
          </a:xfrm>
          <a:custGeom>
            <a:avLst/>
            <a:gdLst/>
            <a:ahLst/>
            <a:cxnLst/>
            <a:rect l="l" t="t" r="r" b="b"/>
            <a:pathLst>
              <a:path w="11757220" h="5946322">
                <a:moveTo>
                  <a:pt x="0" y="0"/>
                </a:moveTo>
                <a:lnTo>
                  <a:pt x="11757220" y="0"/>
                </a:lnTo>
                <a:lnTo>
                  <a:pt x="11757220" y="5946322"/>
                </a:lnTo>
                <a:lnTo>
                  <a:pt x="0" y="5946322"/>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358177" y="1762710"/>
            <a:ext cx="12377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Back Propagation - Summary (SA example)</a:t>
            </a:r>
          </a:p>
        </p:txBody>
      </p:sp>
      <p:sp>
        <p:nvSpPr>
          <p:cNvPr id="9" name="TextBox 9"/>
          <p:cNvSpPr txBox="1"/>
          <p:nvPr/>
        </p:nvSpPr>
        <p:spPr>
          <a:xfrm>
            <a:off x="1135659" y="-58026"/>
            <a:ext cx="6793182" cy="1086726"/>
          </a:xfrm>
          <a:prstGeom prst="rect">
            <a:avLst/>
          </a:prstGeom>
        </p:spPr>
        <p:txBody>
          <a:bodyPr lIns="0" tIns="0" rIns="0" bIns="0" rtlCol="0" anchor="t">
            <a:spAutoFit/>
          </a:bodyPr>
          <a:lstStyle/>
          <a:p>
            <a:pPr marL="0" lvl="0" indent="0" algn="l">
              <a:lnSpc>
                <a:spcPts val="4170"/>
              </a:lnSpc>
              <a:spcBef>
                <a:spcPct val="0"/>
              </a:spcBef>
            </a:pPr>
            <a:r>
              <a:rPr lang="en-US" sz="3723" b="1" spc="-111">
                <a:solidFill>
                  <a:srgbClr val="FF1495"/>
                </a:solidFill>
                <a:latin typeface="Poppins Bold"/>
                <a:ea typeface="Poppins Bold"/>
                <a:cs typeface="Poppins Bold"/>
                <a:sym typeface="Poppins Bold"/>
              </a:rPr>
              <a:t>22.4 Understanding Artificial Neural Networks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2915629" y="2744657"/>
            <a:ext cx="12530617" cy="7048472"/>
          </a:xfrm>
          <a:custGeom>
            <a:avLst/>
            <a:gdLst/>
            <a:ahLst/>
            <a:cxnLst/>
            <a:rect l="l" t="t" r="r" b="b"/>
            <a:pathLst>
              <a:path w="12530617" h="7048472">
                <a:moveTo>
                  <a:pt x="0" y="0"/>
                </a:moveTo>
                <a:lnTo>
                  <a:pt x="12530617" y="0"/>
                </a:lnTo>
                <a:lnTo>
                  <a:pt x="12530617" y="7048471"/>
                </a:lnTo>
                <a:lnTo>
                  <a:pt x="0" y="7048471"/>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358177" y="1762710"/>
            <a:ext cx="1237705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Back Propagation - Better Explained by</a:t>
            </a:r>
          </a:p>
        </p:txBody>
      </p:sp>
      <p:sp>
        <p:nvSpPr>
          <p:cNvPr id="9" name="TextBox 9"/>
          <p:cNvSpPr txBox="1"/>
          <p:nvPr/>
        </p:nvSpPr>
        <p:spPr>
          <a:xfrm>
            <a:off x="1135659" y="-58026"/>
            <a:ext cx="6793182" cy="1086726"/>
          </a:xfrm>
          <a:prstGeom prst="rect">
            <a:avLst/>
          </a:prstGeom>
        </p:spPr>
        <p:txBody>
          <a:bodyPr lIns="0" tIns="0" rIns="0" bIns="0" rtlCol="0" anchor="t">
            <a:spAutoFit/>
          </a:bodyPr>
          <a:lstStyle/>
          <a:p>
            <a:pPr marL="0" lvl="0" indent="0" algn="l">
              <a:lnSpc>
                <a:spcPts val="4170"/>
              </a:lnSpc>
              <a:spcBef>
                <a:spcPct val="0"/>
              </a:spcBef>
            </a:pPr>
            <a:r>
              <a:rPr lang="en-US" sz="3723" b="1" spc="-111">
                <a:solidFill>
                  <a:srgbClr val="FF1495"/>
                </a:solidFill>
                <a:latin typeface="Poppins Bold"/>
                <a:ea typeface="Poppins Bold"/>
                <a:cs typeface="Poppins Bold"/>
                <a:sym typeface="Poppins Bold"/>
              </a:rPr>
              <a:t>22.4 Understanding Artificial Neural Networks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1302095" y="3056673"/>
            <a:ext cx="1130934" cy="1130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8810136" y="5000959"/>
            <a:ext cx="1130934" cy="1130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A</a:t>
              </a:r>
            </a:p>
          </p:txBody>
        </p:sp>
      </p:grpSp>
      <p:grpSp>
        <p:nvGrpSpPr>
          <p:cNvPr id="12" name="Group 12"/>
          <p:cNvGrpSpPr/>
          <p:nvPr/>
        </p:nvGrpSpPr>
        <p:grpSpPr>
          <a:xfrm>
            <a:off x="9922791" y="6458202"/>
            <a:ext cx="1130934" cy="1130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12036943" y="5000959"/>
            <a:ext cx="1130934" cy="1130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16128366" y="3988476"/>
            <a:ext cx="1130934" cy="113093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14052710" y="8127366"/>
            <a:ext cx="1130934" cy="113093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9723751" y="3792187"/>
            <a:ext cx="1566708" cy="1208772"/>
          </a:xfrm>
          <a:prstGeom prst="line">
            <a:avLst/>
          </a:prstGeom>
          <a:ln w="38100" cap="flat">
            <a:solidFill>
              <a:srgbClr val="019D97"/>
            </a:solidFill>
            <a:prstDash val="solid"/>
            <a:headEnd type="none" w="sm" len="sm"/>
            <a:tailEnd type="none" w="sm" len="sm"/>
          </a:ln>
        </p:spPr>
        <p:txBody>
          <a:bodyPr/>
          <a:lstStyle/>
          <a:p>
            <a:endParaRPr lang="en-PH"/>
          </a:p>
        </p:txBody>
      </p:sp>
      <p:sp>
        <p:nvSpPr>
          <p:cNvPr id="25" name="AutoShape 25"/>
          <p:cNvSpPr/>
          <p:nvPr/>
        </p:nvSpPr>
        <p:spPr>
          <a:xfrm flipH="1" flipV="1">
            <a:off x="9798487" y="6034363"/>
            <a:ext cx="124303" cy="423839"/>
          </a:xfrm>
          <a:prstGeom prst="line">
            <a:avLst/>
          </a:prstGeom>
          <a:ln w="38100"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H="1">
            <a:off x="9941071" y="5547376"/>
            <a:ext cx="2010525" cy="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11056033" y="7560925"/>
            <a:ext cx="2939025" cy="760238"/>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14915010" y="5148569"/>
            <a:ext cx="1433918" cy="2892853"/>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12525545" y="3640753"/>
            <a:ext cx="3474485" cy="757680"/>
          </a:xfrm>
          <a:prstGeom prst="line">
            <a:avLst/>
          </a:prstGeom>
          <a:ln w="38100" cap="flat">
            <a:solidFill>
              <a:srgbClr val="019D97"/>
            </a:solidFill>
            <a:prstDash val="solid"/>
            <a:headEnd type="none" w="sm" len="sm"/>
            <a:tailEnd type="none" w="sm" len="sm"/>
          </a:ln>
        </p:spPr>
        <p:txBody>
          <a:bodyPr/>
          <a:lstStyle/>
          <a:p>
            <a:endParaRPr lang="en-PH"/>
          </a:p>
        </p:txBody>
      </p:sp>
      <p:sp>
        <p:nvSpPr>
          <p:cNvPr id="30" name="AutoShape 30"/>
          <p:cNvSpPr/>
          <p:nvPr/>
        </p:nvSpPr>
        <p:spPr>
          <a:xfrm flipH="1">
            <a:off x="13198644" y="4723536"/>
            <a:ext cx="2839066" cy="760725"/>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V="1">
            <a:off x="11165448" y="5988803"/>
            <a:ext cx="859795" cy="669086"/>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32" name="Group 32"/>
          <p:cNvGrpSpPr/>
          <p:nvPr/>
        </p:nvGrpSpPr>
        <p:grpSpPr>
          <a:xfrm>
            <a:off x="246002" y="3872058"/>
            <a:ext cx="8131383" cy="851479"/>
            <a:chOff x="0" y="0"/>
            <a:chExt cx="2141599" cy="224258"/>
          </a:xfrm>
        </p:grpSpPr>
        <p:sp>
          <p:nvSpPr>
            <p:cNvPr id="33" name="Freeform 33"/>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solidFill>
          </p:spPr>
          <p:txBody>
            <a:bodyPr/>
            <a:lstStyle/>
            <a:p>
              <a:endParaRPr lang="en-PH"/>
            </a:p>
          </p:txBody>
        </p:sp>
        <p:sp>
          <p:nvSpPr>
            <p:cNvPr id="34" name="TextBox 34"/>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35" name="TextBox 35"/>
          <p:cNvSpPr txBox="1"/>
          <p:nvPr/>
        </p:nvSpPr>
        <p:spPr>
          <a:xfrm>
            <a:off x="373598" y="1906733"/>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Shortest path problem</a:t>
            </a:r>
          </a:p>
        </p:txBody>
      </p:sp>
      <p:sp>
        <p:nvSpPr>
          <p:cNvPr id="36" name="TextBox 36"/>
          <p:cNvSpPr txBox="1"/>
          <p:nvPr/>
        </p:nvSpPr>
        <p:spPr>
          <a:xfrm>
            <a:off x="9960813" y="5907094"/>
            <a:ext cx="362322"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10</a:t>
            </a:r>
          </a:p>
        </p:txBody>
      </p:sp>
      <p:sp>
        <p:nvSpPr>
          <p:cNvPr id="37" name="TextBox 37"/>
          <p:cNvSpPr txBox="1"/>
          <p:nvPr/>
        </p:nvSpPr>
        <p:spPr>
          <a:xfrm>
            <a:off x="10660387" y="4933154"/>
            <a:ext cx="456430"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8" name="TextBox 38"/>
          <p:cNvSpPr txBox="1"/>
          <p:nvPr/>
        </p:nvSpPr>
        <p:spPr>
          <a:xfrm rot="-2428734">
            <a:off x="9985073" y="3709338"/>
            <a:ext cx="628093"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30</a:t>
            </a:r>
          </a:p>
        </p:txBody>
      </p:sp>
      <p:sp>
        <p:nvSpPr>
          <p:cNvPr id="39" name="TextBox 39"/>
          <p:cNvSpPr txBox="1"/>
          <p:nvPr/>
        </p:nvSpPr>
        <p:spPr>
          <a:xfrm rot="808393">
            <a:off x="14006189" y="3383356"/>
            <a:ext cx="528731"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50</a:t>
            </a:r>
          </a:p>
        </p:txBody>
      </p:sp>
      <p:sp>
        <p:nvSpPr>
          <p:cNvPr id="40" name="TextBox 40"/>
          <p:cNvSpPr txBox="1"/>
          <p:nvPr/>
        </p:nvSpPr>
        <p:spPr>
          <a:xfrm rot="1015414">
            <a:off x="12239292" y="7312632"/>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41" name="TextBox 41"/>
          <p:cNvSpPr txBox="1"/>
          <p:nvPr/>
        </p:nvSpPr>
        <p:spPr>
          <a:xfrm rot="-904506">
            <a:off x="13990759" y="4509978"/>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42" name="TextBox 42"/>
          <p:cNvSpPr txBox="1"/>
          <p:nvPr/>
        </p:nvSpPr>
        <p:spPr>
          <a:xfrm>
            <a:off x="11769506" y="6149311"/>
            <a:ext cx="34852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15</a:t>
            </a:r>
          </a:p>
        </p:txBody>
      </p:sp>
      <p:sp>
        <p:nvSpPr>
          <p:cNvPr id="43" name="TextBox 43"/>
          <p:cNvSpPr txBox="1"/>
          <p:nvPr/>
        </p:nvSpPr>
        <p:spPr>
          <a:xfrm rot="-104300">
            <a:off x="15591397" y="6720824"/>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4" name="TextBox 44"/>
          <p:cNvSpPr txBox="1"/>
          <p:nvPr/>
        </p:nvSpPr>
        <p:spPr>
          <a:xfrm>
            <a:off x="439878" y="3982345"/>
            <a:ext cx="7743632" cy="547507"/>
          </a:xfrm>
          <a:prstGeom prst="rect">
            <a:avLst/>
          </a:prstGeom>
        </p:spPr>
        <p:txBody>
          <a:bodyPr lIns="0" tIns="0" rIns="0" bIns="0" rtlCol="0" anchor="t">
            <a:spAutoFit/>
          </a:bodyPr>
          <a:lstStyle/>
          <a:p>
            <a:pPr algn="l">
              <a:lnSpc>
                <a:spcPts val="4472"/>
              </a:lnSpc>
            </a:pPr>
            <a:r>
              <a:rPr lang="en-US" sz="3194">
                <a:solidFill>
                  <a:srgbClr val="FFFFFF"/>
                </a:solidFill>
                <a:latin typeface="Alatsi"/>
                <a:ea typeface="Alatsi"/>
                <a:cs typeface="Alatsi"/>
                <a:sym typeface="Alatsi"/>
              </a:rPr>
              <a:t>A -&gt; D -&gt; F                                      = 80</a:t>
            </a:r>
          </a:p>
        </p:txBody>
      </p:sp>
      <p:sp>
        <p:nvSpPr>
          <p:cNvPr id="45" name="TextBox 45"/>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1302095" y="3056673"/>
            <a:ext cx="1130934" cy="1130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8810136" y="5000959"/>
            <a:ext cx="1130934" cy="1130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A</a:t>
              </a:r>
            </a:p>
          </p:txBody>
        </p:sp>
      </p:grpSp>
      <p:grpSp>
        <p:nvGrpSpPr>
          <p:cNvPr id="12" name="Group 12"/>
          <p:cNvGrpSpPr/>
          <p:nvPr/>
        </p:nvGrpSpPr>
        <p:grpSpPr>
          <a:xfrm>
            <a:off x="9922791" y="6458202"/>
            <a:ext cx="1130934" cy="1130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12036943" y="5000959"/>
            <a:ext cx="1130934" cy="1130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16128366" y="3988476"/>
            <a:ext cx="1130934" cy="113093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14052710" y="8127366"/>
            <a:ext cx="1130934" cy="113093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9723751" y="3792187"/>
            <a:ext cx="1566708" cy="1208772"/>
          </a:xfrm>
          <a:prstGeom prst="line">
            <a:avLst/>
          </a:prstGeom>
          <a:ln w="38100" cap="flat">
            <a:solidFill>
              <a:srgbClr val="000000"/>
            </a:solidFill>
            <a:prstDash val="solid"/>
            <a:headEnd type="none" w="sm" len="sm"/>
            <a:tailEnd type="none" w="sm" len="sm"/>
          </a:ln>
        </p:spPr>
        <p:txBody>
          <a:bodyPr/>
          <a:lstStyle/>
          <a:p>
            <a:endParaRPr lang="en-PH"/>
          </a:p>
        </p:txBody>
      </p:sp>
      <p:sp>
        <p:nvSpPr>
          <p:cNvPr id="25" name="AutoShape 25"/>
          <p:cNvSpPr/>
          <p:nvPr/>
        </p:nvSpPr>
        <p:spPr>
          <a:xfrm flipH="1" flipV="1">
            <a:off x="9798487" y="6034363"/>
            <a:ext cx="124303" cy="423839"/>
          </a:xfrm>
          <a:prstGeom prst="line">
            <a:avLst/>
          </a:prstGeom>
          <a:ln w="38100"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H="1">
            <a:off x="9941071" y="5547376"/>
            <a:ext cx="2010525" cy="0"/>
          </a:xfrm>
          <a:prstGeom prst="line">
            <a:avLst/>
          </a:prstGeom>
          <a:ln w="38100" cap="flat">
            <a:solidFill>
              <a:srgbClr val="019D97"/>
            </a:solidFill>
            <a:prstDash val="solid"/>
            <a:headEnd type="none" w="sm" len="sm"/>
            <a:tailEnd type="none" w="sm" len="sm"/>
          </a:ln>
        </p:spPr>
        <p:txBody>
          <a:bodyPr/>
          <a:lstStyle/>
          <a:p>
            <a:endParaRPr lang="en-PH"/>
          </a:p>
        </p:txBody>
      </p:sp>
      <p:sp>
        <p:nvSpPr>
          <p:cNvPr id="27" name="AutoShape 27"/>
          <p:cNvSpPr/>
          <p:nvPr/>
        </p:nvSpPr>
        <p:spPr>
          <a:xfrm flipH="1" flipV="1">
            <a:off x="11056033" y="7560925"/>
            <a:ext cx="2939025" cy="760238"/>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14915010" y="5148569"/>
            <a:ext cx="1433918" cy="2892853"/>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12525545" y="3640753"/>
            <a:ext cx="3474485" cy="757680"/>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13198644" y="4723536"/>
            <a:ext cx="2839066" cy="760725"/>
          </a:xfrm>
          <a:prstGeom prst="line">
            <a:avLst/>
          </a:prstGeom>
          <a:ln w="38100" cap="flat">
            <a:solidFill>
              <a:srgbClr val="019D97"/>
            </a:solidFill>
            <a:prstDash val="solid"/>
            <a:headEnd type="none" w="sm" len="sm"/>
            <a:tailEnd type="none" w="sm" len="sm"/>
          </a:ln>
        </p:spPr>
        <p:txBody>
          <a:bodyPr/>
          <a:lstStyle/>
          <a:p>
            <a:endParaRPr lang="en-PH"/>
          </a:p>
        </p:txBody>
      </p:sp>
      <p:sp>
        <p:nvSpPr>
          <p:cNvPr id="31" name="AutoShape 31"/>
          <p:cNvSpPr/>
          <p:nvPr/>
        </p:nvSpPr>
        <p:spPr>
          <a:xfrm flipV="1">
            <a:off x="11165448" y="5988803"/>
            <a:ext cx="859795" cy="669086"/>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32" name="Group 32"/>
          <p:cNvGrpSpPr/>
          <p:nvPr/>
        </p:nvGrpSpPr>
        <p:grpSpPr>
          <a:xfrm>
            <a:off x="246002" y="3872058"/>
            <a:ext cx="8131383" cy="851479"/>
            <a:chOff x="0" y="0"/>
            <a:chExt cx="2141599" cy="224258"/>
          </a:xfrm>
        </p:grpSpPr>
        <p:sp>
          <p:nvSpPr>
            <p:cNvPr id="33" name="Freeform 33"/>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alpha val="67843"/>
              </a:srgbClr>
            </a:solidFill>
          </p:spPr>
          <p:txBody>
            <a:bodyPr/>
            <a:lstStyle/>
            <a:p>
              <a:endParaRPr lang="en-PH"/>
            </a:p>
          </p:txBody>
        </p:sp>
        <p:sp>
          <p:nvSpPr>
            <p:cNvPr id="34" name="TextBox 34"/>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35" name="TextBox 35"/>
          <p:cNvSpPr txBox="1"/>
          <p:nvPr/>
        </p:nvSpPr>
        <p:spPr>
          <a:xfrm>
            <a:off x="373598" y="1906733"/>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Shortest path problem</a:t>
            </a:r>
          </a:p>
        </p:txBody>
      </p:sp>
      <p:sp>
        <p:nvSpPr>
          <p:cNvPr id="36" name="TextBox 36"/>
          <p:cNvSpPr txBox="1"/>
          <p:nvPr/>
        </p:nvSpPr>
        <p:spPr>
          <a:xfrm>
            <a:off x="9960813" y="5907094"/>
            <a:ext cx="362322"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10</a:t>
            </a:r>
          </a:p>
        </p:txBody>
      </p:sp>
      <p:sp>
        <p:nvSpPr>
          <p:cNvPr id="37" name="TextBox 37"/>
          <p:cNvSpPr txBox="1"/>
          <p:nvPr/>
        </p:nvSpPr>
        <p:spPr>
          <a:xfrm>
            <a:off x="10660387" y="4933154"/>
            <a:ext cx="456430"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30</a:t>
            </a:r>
          </a:p>
        </p:txBody>
      </p:sp>
      <p:sp>
        <p:nvSpPr>
          <p:cNvPr id="38" name="TextBox 38"/>
          <p:cNvSpPr txBox="1"/>
          <p:nvPr/>
        </p:nvSpPr>
        <p:spPr>
          <a:xfrm rot="-2428734">
            <a:off x="9985073" y="3709338"/>
            <a:ext cx="628093"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9" name="TextBox 39"/>
          <p:cNvSpPr txBox="1"/>
          <p:nvPr/>
        </p:nvSpPr>
        <p:spPr>
          <a:xfrm rot="808393">
            <a:off x="14006189" y="3383356"/>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0" name="TextBox 40"/>
          <p:cNvSpPr txBox="1"/>
          <p:nvPr/>
        </p:nvSpPr>
        <p:spPr>
          <a:xfrm rot="1015414">
            <a:off x="12239292" y="7312632"/>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41" name="TextBox 41"/>
          <p:cNvSpPr txBox="1"/>
          <p:nvPr/>
        </p:nvSpPr>
        <p:spPr>
          <a:xfrm rot="-904506">
            <a:off x="13990759" y="4509978"/>
            <a:ext cx="745644"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40</a:t>
            </a:r>
          </a:p>
        </p:txBody>
      </p:sp>
      <p:sp>
        <p:nvSpPr>
          <p:cNvPr id="42" name="TextBox 42"/>
          <p:cNvSpPr txBox="1"/>
          <p:nvPr/>
        </p:nvSpPr>
        <p:spPr>
          <a:xfrm>
            <a:off x="11769506" y="6149311"/>
            <a:ext cx="34852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15</a:t>
            </a:r>
          </a:p>
        </p:txBody>
      </p:sp>
      <p:sp>
        <p:nvSpPr>
          <p:cNvPr id="43" name="TextBox 43"/>
          <p:cNvSpPr txBox="1"/>
          <p:nvPr/>
        </p:nvSpPr>
        <p:spPr>
          <a:xfrm rot="-104300">
            <a:off x="15591397" y="6720824"/>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4" name="TextBox 44"/>
          <p:cNvSpPr txBox="1"/>
          <p:nvPr/>
        </p:nvSpPr>
        <p:spPr>
          <a:xfrm>
            <a:off x="439878" y="3982345"/>
            <a:ext cx="7743632" cy="547507"/>
          </a:xfrm>
          <a:prstGeom prst="rect">
            <a:avLst/>
          </a:prstGeom>
        </p:spPr>
        <p:txBody>
          <a:bodyPr lIns="0" tIns="0" rIns="0" bIns="0" rtlCol="0" anchor="t">
            <a:spAutoFit/>
          </a:bodyPr>
          <a:lstStyle/>
          <a:p>
            <a:pPr algn="l">
              <a:lnSpc>
                <a:spcPts val="4472"/>
              </a:lnSpc>
            </a:pPr>
            <a:r>
              <a:rPr lang="en-US" sz="3194">
                <a:solidFill>
                  <a:srgbClr val="FFFFFF">
                    <a:alpha val="67843"/>
                  </a:srgbClr>
                </a:solidFill>
                <a:latin typeface="Alatsi"/>
                <a:ea typeface="Alatsi"/>
                <a:cs typeface="Alatsi"/>
                <a:sym typeface="Alatsi"/>
              </a:rPr>
              <a:t>A -&gt; D -&gt; F                                      = 80</a:t>
            </a:r>
          </a:p>
        </p:txBody>
      </p:sp>
      <p:grpSp>
        <p:nvGrpSpPr>
          <p:cNvPr id="45" name="Group 45"/>
          <p:cNvGrpSpPr/>
          <p:nvPr/>
        </p:nvGrpSpPr>
        <p:grpSpPr>
          <a:xfrm>
            <a:off x="246002" y="4817723"/>
            <a:ext cx="8131383" cy="851479"/>
            <a:chOff x="0" y="0"/>
            <a:chExt cx="2141599" cy="224258"/>
          </a:xfrm>
        </p:grpSpPr>
        <p:sp>
          <p:nvSpPr>
            <p:cNvPr id="46" name="Freeform 46"/>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solidFill>
          </p:spPr>
          <p:txBody>
            <a:bodyPr/>
            <a:lstStyle/>
            <a:p>
              <a:endParaRPr lang="en-PH"/>
            </a:p>
          </p:txBody>
        </p:sp>
        <p:sp>
          <p:nvSpPr>
            <p:cNvPr id="47" name="TextBox 47"/>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48" name="TextBox 48"/>
          <p:cNvSpPr txBox="1"/>
          <p:nvPr/>
        </p:nvSpPr>
        <p:spPr>
          <a:xfrm>
            <a:off x="439878" y="4928010"/>
            <a:ext cx="7743632" cy="547507"/>
          </a:xfrm>
          <a:prstGeom prst="rect">
            <a:avLst/>
          </a:prstGeom>
        </p:spPr>
        <p:txBody>
          <a:bodyPr lIns="0" tIns="0" rIns="0" bIns="0" rtlCol="0" anchor="t">
            <a:spAutoFit/>
          </a:bodyPr>
          <a:lstStyle/>
          <a:p>
            <a:pPr algn="l">
              <a:lnSpc>
                <a:spcPts val="4472"/>
              </a:lnSpc>
            </a:pPr>
            <a:r>
              <a:rPr lang="en-US" sz="3194">
                <a:solidFill>
                  <a:srgbClr val="FFFFFF"/>
                </a:solidFill>
                <a:latin typeface="Alatsi"/>
                <a:ea typeface="Alatsi"/>
                <a:cs typeface="Alatsi"/>
                <a:sym typeface="Alatsi"/>
              </a:rPr>
              <a:t>A -&gt; C -&gt; F                                      = 70</a:t>
            </a:r>
          </a:p>
        </p:txBody>
      </p:sp>
      <p:sp>
        <p:nvSpPr>
          <p:cNvPr id="49" name="TextBox 49"/>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1302095" y="3056673"/>
            <a:ext cx="1130934" cy="1130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D</a:t>
              </a:r>
            </a:p>
          </p:txBody>
        </p:sp>
      </p:grpSp>
      <p:grpSp>
        <p:nvGrpSpPr>
          <p:cNvPr id="9" name="Group 9"/>
          <p:cNvGrpSpPr/>
          <p:nvPr/>
        </p:nvGrpSpPr>
        <p:grpSpPr>
          <a:xfrm>
            <a:off x="8810136" y="5000959"/>
            <a:ext cx="1130934" cy="1130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A</a:t>
              </a:r>
            </a:p>
          </p:txBody>
        </p:sp>
      </p:grpSp>
      <p:grpSp>
        <p:nvGrpSpPr>
          <p:cNvPr id="12" name="Group 12"/>
          <p:cNvGrpSpPr/>
          <p:nvPr/>
        </p:nvGrpSpPr>
        <p:grpSpPr>
          <a:xfrm>
            <a:off x="9922791" y="6458202"/>
            <a:ext cx="1130934" cy="1130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B</a:t>
              </a:r>
            </a:p>
          </p:txBody>
        </p:sp>
      </p:grpSp>
      <p:grpSp>
        <p:nvGrpSpPr>
          <p:cNvPr id="15" name="Group 15"/>
          <p:cNvGrpSpPr/>
          <p:nvPr/>
        </p:nvGrpSpPr>
        <p:grpSpPr>
          <a:xfrm>
            <a:off x="12036943" y="5000959"/>
            <a:ext cx="1130934" cy="1130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7" name="TextBox 17"/>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C</a:t>
              </a:r>
            </a:p>
          </p:txBody>
        </p:sp>
      </p:grpSp>
      <p:grpSp>
        <p:nvGrpSpPr>
          <p:cNvPr id="18" name="Group 18"/>
          <p:cNvGrpSpPr/>
          <p:nvPr/>
        </p:nvGrpSpPr>
        <p:grpSpPr>
          <a:xfrm>
            <a:off x="16128366" y="3988476"/>
            <a:ext cx="1130934" cy="113093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0" name="TextBox 20"/>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F</a:t>
              </a:r>
            </a:p>
          </p:txBody>
        </p:sp>
      </p:grpSp>
      <p:grpSp>
        <p:nvGrpSpPr>
          <p:cNvPr id="21" name="Group 21"/>
          <p:cNvGrpSpPr/>
          <p:nvPr/>
        </p:nvGrpSpPr>
        <p:grpSpPr>
          <a:xfrm>
            <a:off x="14052710" y="8127366"/>
            <a:ext cx="1130934" cy="113093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2700"/>
                </a:lnSpc>
              </a:pPr>
              <a:r>
                <a:rPr lang="en-US" sz="1800" b="1">
                  <a:solidFill>
                    <a:srgbClr val="000000"/>
                  </a:solidFill>
                  <a:latin typeface="Poppins Bold"/>
                  <a:ea typeface="Poppins Bold"/>
                  <a:cs typeface="Poppins Bold"/>
                  <a:sym typeface="Poppins Bold"/>
                </a:rPr>
                <a:t>E</a:t>
              </a:r>
            </a:p>
          </p:txBody>
        </p:sp>
      </p:grpSp>
      <p:sp>
        <p:nvSpPr>
          <p:cNvPr id="24" name="AutoShape 24"/>
          <p:cNvSpPr/>
          <p:nvPr/>
        </p:nvSpPr>
        <p:spPr>
          <a:xfrm flipH="1">
            <a:off x="9723751" y="3792187"/>
            <a:ext cx="1566708" cy="1208772"/>
          </a:xfrm>
          <a:prstGeom prst="line">
            <a:avLst/>
          </a:prstGeom>
          <a:ln w="38100" cap="flat">
            <a:solidFill>
              <a:srgbClr val="000000"/>
            </a:solidFill>
            <a:prstDash val="solid"/>
            <a:headEnd type="none" w="sm" len="sm"/>
            <a:tailEnd type="none" w="sm" len="sm"/>
          </a:ln>
        </p:spPr>
        <p:txBody>
          <a:bodyPr/>
          <a:lstStyle/>
          <a:p>
            <a:endParaRPr lang="en-PH"/>
          </a:p>
        </p:txBody>
      </p:sp>
      <p:sp>
        <p:nvSpPr>
          <p:cNvPr id="25" name="AutoShape 25"/>
          <p:cNvSpPr/>
          <p:nvPr/>
        </p:nvSpPr>
        <p:spPr>
          <a:xfrm flipH="1" flipV="1">
            <a:off x="9798487" y="6034363"/>
            <a:ext cx="124303" cy="423839"/>
          </a:xfrm>
          <a:prstGeom prst="line">
            <a:avLst/>
          </a:prstGeom>
          <a:ln w="38100" cap="flat">
            <a:solidFill>
              <a:srgbClr val="019D97"/>
            </a:solidFill>
            <a:prstDash val="solid"/>
            <a:headEnd type="none" w="sm" len="sm"/>
            <a:tailEnd type="none" w="sm" len="sm"/>
          </a:ln>
        </p:spPr>
        <p:txBody>
          <a:bodyPr/>
          <a:lstStyle/>
          <a:p>
            <a:endParaRPr lang="en-PH"/>
          </a:p>
        </p:txBody>
      </p:sp>
      <p:sp>
        <p:nvSpPr>
          <p:cNvPr id="26" name="AutoShape 26"/>
          <p:cNvSpPr/>
          <p:nvPr/>
        </p:nvSpPr>
        <p:spPr>
          <a:xfrm flipH="1">
            <a:off x="9941071" y="5547376"/>
            <a:ext cx="2010525" cy="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H="1" flipV="1">
            <a:off x="11056033" y="7560925"/>
            <a:ext cx="2939025" cy="760238"/>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a:off x="14915010" y="5148569"/>
            <a:ext cx="1433918" cy="2892853"/>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H="1" flipV="1">
            <a:off x="12525545" y="3640753"/>
            <a:ext cx="3474485" cy="757680"/>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H="1">
            <a:off x="13198644" y="4723536"/>
            <a:ext cx="2839066" cy="760725"/>
          </a:xfrm>
          <a:prstGeom prst="line">
            <a:avLst/>
          </a:prstGeom>
          <a:ln w="38100" cap="flat">
            <a:solidFill>
              <a:srgbClr val="019D97"/>
            </a:solidFill>
            <a:prstDash val="solid"/>
            <a:headEnd type="none" w="sm" len="sm"/>
            <a:tailEnd type="none" w="sm" len="sm"/>
          </a:ln>
        </p:spPr>
        <p:txBody>
          <a:bodyPr/>
          <a:lstStyle/>
          <a:p>
            <a:endParaRPr lang="en-PH"/>
          </a:p>
        </p:txBody>
      </p:sp>
      <p:sp>
        <p:nvSpPr>
          <p:cNvPr id="31" name="AutoShape 31"/>
          <p:cNvSpPr/>
          <p:nvPr/>
        </p:nvSpPr>
        <p:spPr>
          <a:xfrm flipV="1">
            <a:off x="11165448" y="5988803"/>
            <a:ext cx="859795" cy="669086"/>
          </a:xfrm>
          <a:prstGeom prst="line">
            <a:avLst/>
          </a:prstGeom>
          <a:ln w="38100" cap="flat">
            <a:solidFill>
              <a:srgbClr val="019D97"/>
            </a:solidFill>
            <a:prstDash val="solid"/>
            <a:headEnd type="none" w="sm" len="sm"/>
            <a:tailEnd type="none" w="sm" len="sm"/>
          </a:ln>
        </p:spPr>
        <p:txBody>
          <a:bodyPr/>
          <a:lstStyle/>
          <a:p>
            <a:endParaRPr lang="en-PH"/>
          </a:p>
        </p:txBody>
      </p:sp>
      <p:grpSp>
        <p:nvGrpSpPr>
          <p:cNvPr id="32" name="Group 32"/>
          <p:cNvGrpSpPr/>
          <p:nvPr/>
        </p:nvGrpSpPr>
        <p:grpSpPr>
          <a:xfrm>
            <a:off x="246002" y="3872058"/>
            <a:ext cx="8131383" cy="851479"/>
            <a:chOff x="0" y="0"/>
            <a:chExt cx="2141599" cy="224258"/>
          </a:xfrm>
        </p:grpSpPr>
        <p:sp>
          <p:nvSpPr>
            <p:cNvPr id="33" name="Freeform 33"/>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alpha val="67843"/>
              </a:srgbClr>
            </a:solidFill>
          </p:spPr>
          <p:txBody>
            <a:bodyPr/>
            <a:lstStyle/>
            <a:p>
              <a:endParaRPr lang="en-PH"/>
            </a:p>
          </p:txBody>
        </p:sp>
        <p:sp>
          <p:nvSpPr>
            <p:cNvPr id="34" name="TextBox 34"/>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35" name="TextBox 35"/>
          <p:cNvSpPr txBox="1"/>
          <p:nvPr/>
        </p:nvSpPr>
        <p:spPr>
          <a:xfrm>
            <a:off x="373598" y="1906733"/>
            <a:ext cx="733482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Shortest path problem</a:t>
            </a:r>
          </a:p>
        </p:txBody>
      </p:sp>
      <p:sp>
        <p:nvSpPr>
          <p:cNvPr id="36" name="TextBox 36"/>
          <p:cNvSpPr txBox="1"/>
          <p:nvPr/>
        </p:nvSpPr>
        <p:spPr>
          <a:xfrm>
            <a:off x="9960813" y="5907094"/>
            <a:ext cx="362322"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10</a:t>
            </a:r>
          </a:p>
        </p:txBody>
      </p:sp>
      <p:sp>
        <p:nvSpPr>
          <p:cNvPr id="37" name="TextBox 37"/>
          <p:cNvSpPr txBox="1"/>
          <p:nvPr/>
        </p:nvSpPr>
        <p:spPr>
          <a:xfrm>
            <a:off x="10660387" y="4933154"/>
            <a:ext cx="456430"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8" name="TextBox 38"/>
          <p:cNvSpPr txBox="1"/>
          <p:nvPr/>
        </p:nvSpPr>
        <p:spPr>
          <a:xfrm rot="-2428734">
            <a:off x="9985073" y="3709338"/>
            <a:ext cx="628093"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30</a:t>
            </a:r>
          </a:p>
        </p:txBody>
      </p:sp>
      <p:sp>
        <p:nvSpPr>
          <p:cNvPr id="39" name="TextBox 39"/>
          <p:cNvSpPr txBox="1"/>
          <p:nvPr/>
        </p:nvSpPr>
        <p:spPr>
          <a:xfrm rot="808393">
            <a:off x="14006189" y="3383356"/>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0" name="TextBox 40"/>
          <p:cNvSpPr txBox="1"/>
          <p:nvPr/>
        </p:nvSpPr>
        <p:spPr>
          <a:xfrm rot="1015414">
            <a:off x="12239292" y="7312632"/>
            <a:ext cx="745644"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40</a:t>
            </a:r>
          </a:p>
        </p:txBody>
      </p:sp>
      <p:sp>
        <p:nvSpPr>
          <p:cNvPr id="41" name="TextBox 41"/>
          <p:cNvSpPr txBox="1"/>
          <p:nvPr/>
        </p:nvSpPr>
        <p:spPr>
          <a:xfrm rot="-904506">
            <a:off x="13990759" y="4509978"/>
            <a:ext cx="745644"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40</a:t>
            </a:r>
          </a:p>
        </p:txBody>
      </p:sp>
      <p:sp>
        <p:nvSpPr>
          <p:cNvPr id="42" name="TextBox 42"/>
          <p:cNvSpPr txBox="1"/>
          <p:nvPr/>
        </p:nvSpPr>
        <p:spPr>
          <a:xfrm>
            <a:off x="11769506" y="6149311"/>
            <a:ext cx="348524" cy="551108"/>
          </a:xfrm>
          <a:prstGeom prst="rect">
            <a:avLst/>
          </a:prstGeom>
        </p:spPr>
        <p:txBody>
          <a:bodyPr lIns="0" tIns="0" rIns="0" bIns="0" rtlCol="0" anchor="t">
            <a:spAutoFit/>
          </a:bodyPr>
          <a:lstStyle/>
          <a:p>
            <a:pPr algn="ctr">
              <a:lnSpc>
                <a:spcPts val="4472"/>
              </a:lnSpc>
            </a:pPr>
            <a:r>
              <a:rPr lang="en-US" sz="3194">
                <a:solidFill>
                  <a:srgbClr val="019D97"/>
                </a:solidFill>
                <a:latin typeface="Alatsi"/>
                <a:ea typeface="Alatsi"/>
                <a:cs typeface="Alatsi"/>
                <a:sym typeface="Alatsi"/>
              </a:rPr>
              <a:t>15</a:t>
            </a:r>
          </a:p>
        </p:txBody>
      </p:sp>
      <p:sp>
        <p:nvSpPr>
          <p:cNvPr id="43" name="TextBox 43"/>
          <p:cNvSpPr txBox="1"/>
          <p:nvPr/>
        </p:nvSpPr>
        <p:spPr>
          <a:xfrm rot="-104300">
            <a:off x="15591397" y="6720824"/>
            <a:ext cx="528731" cy="551108"/>
          </a:xfrm>
          <a:prstGeom prst="rect">
            <a:avLst/>
          </a:prstGeom>
        </p:spPr>
        <p:txBody>
          <a:bodyPr lIns="0" tIns="0" rIns="0" bIns="0" rtlCol="0" anchor="t">
            <a:spAutoFit/>
          </a:bodyPr>
          <a:lstStyle/>
          <a:p>
            <a:pPr algn="ctr">
              <a:lnSpc>
                <a:spcPts val="4472"/>
              </a:lnSpc>
            </a:pPr>
            <a:r>
              <a:rPr lang="en-US" sz="3194">
                <a:solidFill>
                  <a:srgbClr val="000000"/>
                </a:solidFill>
                <a:latin typeface="Alatsi"/>
                <a:ea typeface="Alatsi"/>
                <a:cs typeface="Alatsi"/>
                <a:sym typeface="Alatsi"/>
              </a:rPr>
              <a:t>50</a:t>
            </a:r>
          </a:p>
        </p:txBody>
      </p:sp>
      <p:sp>
        <p:nvSpPr>
          <p:cNvPr id="44" name="TextBox 44"/>
          <p:cNvSpPr txBox="1"/>
          <p:nvPr/>
        </p:nvSpPr>
        <p:spPr>
          <a:xfrm>
            <a:off x="439878" y="3982345"/>
            <a:ext cx="7743632" cy="547507"/>
          </a:xfrm>
          <a:prstGeom prst="rect">
            <a:avLst/>
          </a:prstGeom>
        </p:spPr>
        <p:txBody>
          <a:bodyPr lIns="0" tIns="0" rIns="0" bIns="0" rtlCol="0" anchor="t">
            <a:spAutoFit/>
          </a:bodyPr>
          <a:lstStyle/>
          <a:p>
            <a:pPr algn="l">
              <a:lnSpc>
                <a:spcPts val="4472"/>
              </a:lnSpc>
            </a:pPr>
            <a:r>
              <a:rPr lang="en-US" sz="3194">
                <a:solidFill>
                  <a:srgbClr val="FFFFFF">
                    <a:alpha val="67843"/>
                  </a:srgbClr>
                </a:solidFill>
                <a:latin typeface="Alatsi"/>
                <a:ea typeface="Alatsi"/>
                <a:cs typeface="Alatsi"/>
                <a:sym typeface="Alatsi"/>
              </a:rPr>
              <a:t>A -&gt; D -&gt; F                                      = 80</a:t>
            </a:r>
          </a:p>
        </p:txBody>
      </p:sp>
      <p:grpSp>
        <p:nvGrpSpPr>
          <p:cNvPr id="45" name="Group 45"/>
          <p:cNvGrpSpPr/>
          <p:nvPr/>
        </p:nvGrpSpPr>
        <p:grpSpPr>
          <a:xfrm>
            <a:off x="246002" y="4817723"/>
            <a:ext cx="8131383" cy="851479"/>
            <a:chOff x="0" y="0"/>
            <a:chExt cx="2141599" cy="224258"/>
          </a:xfrm>
        </p:grpSpPr>
        <p:sp>
          <p:nvSpPr>
            <p:cNvPr id="46" name="Freeform 46"/>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alpha val="76863"/>
              </a:srgbClr>
            </a:solidFill>
          </p:spPr>
          <p:txBody>
            <a:bodyPr/>
            <a:lstStyle/>
            <a:p>
              <a:endParaRPr lang="en-PH"/>
            </a:p>
          </p:txBody>
        </p:sp>
        <p:sp>
          <p:nvSpPr>
            <p:cNvPr id="47" name="TextBox 47"/>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48" name="TextBox 48"/>
          <p:cNvSpPr txBox="1"/>
          <p:nvPr/>
        </p:nvSpPr>
        <p:spPr>
          <a:xfrm>
            <a:off x="439878" y="4928010"/>
            <a:ext cx="7743632" cy="547507"/>
          </a:xfrm>
          <a:prstGeom prst="rect">
            <a:avLst/>
          </a:prstGeom>
        </p:spPr>
        <p:txBody>
          <a:bodyPr lIns="0" tIns="0" rIns="0" bIns="0" rtlCol="0" anchor="t">
            <a:spAutoFit/>
          </a:bodyPr>
          <a:lstStyle/>
          <a:p>
            <a:pPr algn="l">
              <a:lnSpc>
                <a:spcPts val="4472"/>
              </a:lnSpc>
            </a:pPr>
            <a:r>
              <a:rPr lang="en-US" sz="3194">
                <a:solidFill>
                  <a:srgbClr val="FFFFFF">
                    <a:alpha val="76863"/>
                  </a:srgbClr>
                </a:solidFill>
                <a:latin typeface="Alatsi"/>
                <a:ea typeface="Alatsi"/>
                <a:cs typeface="Alatsi"/>
                <a:sym typeface="Alatsi"/>
              </a:rPr>
              <a:t>A -&gt; C -&gt; F                                      = 70</a:t>
            </a:r>
          </a:p>
        </p:txBody>
      </p:sp>
      <p:grpSp>
        <p:nvGrpSpPr>
          <p:cNvPr id="49" name="Group 49"/>
          <p:cNvGrpSpPr/>
          <p:nvPr/>
        </p:nvGrpSpPr>
        <p:grpSpPr>
          <a:xfrm>
            <a:off x="246002" y="5764452"/>
            <a:ext cx="8131383" cy="851479"/>
            <a:chOff x="0" y="0"/>
            <a:chExt cx="2141599" cy="224258"/>
          </a:xfrm>
        </p:grpSpPr>
        <p:sp>
          <p:nvSpPr>
            <p:cNvPr id="50" name="Freeform 50"/>
            <p:cNvSpPr/>
            <p:nvPr/>
          </p:nvSpPr>
          <p:spPr>
            <a:xfrm>
              <a:off x="0" y="0"/>
              <a:ext cx="2141599" cy="224258"/>
            </a:xfrm>
            <a:custGeom>
              <a:avLst/>
              <a:gdLst/>
              <a:ahLst/>
              <a:cxnLst/>
              <a:rect l="l" t="t" r="r" b="b"/>
              <a:pathLst>
                <a:path w="2141599" h="224258">
                  <a:moveTo>
                    <a:pt x="48557" y="0"/>
                  </a:moveTo>
                  <a:lnTo>
                    <a:pt x="2093042" y="0"/>
                  </a:lnTo>
                  <a:cubicBezTo>
                    <a:pt x="2105920" y="0"/>
                    <a:pt x="2118271" y="5116"/>
                    <a:pt x="2127377" y="14222"/>
                  </a:cubicBezTo>
                  <a:cubicBezTo>
                    <a:pt x="2136483" y="23328"/>
                    <a:pt x="2141599" y="35679"/>
                    <a:pt x="2141599" y="48557"/>
                  </a:cubicBezTo>
                  <a:lnTo>
                    <a:pt x="2141599" y="175700"/>
                  </a:lnTo>
                  <a:cubicBezTo>
                    <a:pt x="2141599" y="202518"/>
                    <a:pt x="2119859" y="224258"/>
                    <a:pt x="2093042" y="224258"/>
                  </a:cubicBezTo>
                  <a:lnTo>
                    <a:pt x="48557" y="224258"/>
                  </a:lnTo>
                  <a:cubicBezTo>
                    <a:pt x="21740" y="224258"/>
                    <a:pt x="0" y="202518"/>
                    <a:pt x="0" y="175700"/>
                  </a:cubicBezTo>
                  <a:lnTo>
                    <a:pt x="0" y="48557"/>
                  </a:lnTo>
                  <a:cubicBezTo>
                    <a:pt x="0" y="21740"/>
                    <a:pt x="21740" y="0"/>
                    <a:pt x="48557" y="0"/>
                  </a:cubicBezTo>
                  <a:close/>
                </a:path>
              </a:pathLst>
            </a:custGeom>
            <a:solidFill>
              <a:srgbClr val="642EC7"/>
            </a:solidFill>
          </p:spPr>
          <p:txBody>
            <a:bodyPr/>
            <a:lstStyle/>
            <a:p>
              <a:endParaRPr lang="en-PH"/>
            </a:p>
          </p:txBody>
        </p:sp>
        <p:sp>
          <p:nvSpPr>
            <p:cNvPr id="51" name="TextBox 51"/>
            <p:cNvSpPr txBox="1"/>
            <p:nvPr/>
          </p:nvSpPr>
          <p:spPr>
            <a:xfrm>
              <a:off x="0" y="-76200"/>
              <a:ext cx="2141599" cy="300458"/>
            </a:xfrm>
            <a:prstGeom prst="rect">
              <a:avLst/>
            </a:prstGeom>
          </p:spPr>
          <p:txBody>
            <a:bodyPr lIns="50800" tIns="50800" rIns="50800" bIns="50800" rtlCol="0" anchor="ctr"/>
            <a:lstStyle/>
            <a:p>
              <a:pPr algn="ctr">
                <a:lnSpc>
                  <a:spcPts val="2700"/>
                </a:lnSpc>
              </a:pPr>
              <a:endParaRPr/>
            </a:p>
          </p:txBody>
        </p:sp>
      </p:grpSp>
      <p:sp>
        <p:nvSpPr>
          <p:cNvPr id="52" name="TextBox 52"/>
          <p:cNvSpPr txBox="1"/>
          <p:nvPr/>
        </p:nvSpPr>
        <p:spPr>
          <a:xfrm>
            <a:off x="439878" y="5874739"/>
            <a:ext cx="7743632" cy="547507"/>
          </a:xfrm>
          <a:prstGeom prst="rect">
            <a:avLst/>
          </a:prstGeom>
        </p:spPr>
        <p:txBody>
          <a:bodyPr lIns="0" tIns="0" rIns="0" bIns="0" rtlCol="0" anchor="t">
            <a:spAutoFit/>
          </a:bodyPr>
          <a:lstStyle/>
          <a:p>
            <a:pPr algn="l">
              <a:lnSpc>
                <a:spcPts val="4472"/>
              </a:lnSpc>
            </a:pPr>
            <a:r>
              <a:rPr lang="en-US" sz="3194">
                <a:solidFill>
                  <a:srgbClr val="FFFFFF"/>
                </a:solidFill>
                <a:latin typeface="Alatsi"/>
                <a:ea typeface="Alatsi"/>
                <a:cs typeface="Alatsi"/>
                <a:sym typeface="Alatsi"/>
              </a:rPr>
              <a:t>A -&gt; B -&gt; C -&gt; F                            = 65</a:t>
            </a:r>
          </a:p>
        </p:txBody>
      </p:sp>
      <p:sp>
        <p:nvSpPr>
          <p:cNvPr id="53" name="TextBox 53"/>
          <p:cNvSpPr txBox="1"/>
          <p:nvPr/>
        </p:nvSpPr>
        <p:spPr>
          <a:xfrm>
            <a:off x="246002" y="187364"/>
            <a:ext cx="8131383" cy="587361"/>
          </a:xfrm>
          <a:prstGeom prst="rect">
            <a:avLst/>
          </a:prstGeom>
        </p:spPr>
        <p:txBody>
          <a:bodyPr lIns="0" tIns="0" rIns="0" bIns="0" rtlCol="0" anchor="t">
            <a:spAutoFit/>
          </a:bodyPr>
          <a:lstStyle/>
          <a:p>
            <a:pPr marL="0" lvl="0" indent="0" algn="l">
              <a:lnSpc>
                <a:spcPts val="4364"/>
              </a:lnSpc>
              <a:spcBef>
                <a:spcPct val="0"/>
              </a:spcBef>
            </a:pPr>
            <a:r>
              <a:rPr lang="en-US" sz="3897" b="1" spc="-116">
                <a:solidFill>
                  <a:srgbClr val="FFFFFF"/>
                </a:solidFill>
                <a:latin typeface="Poppins Bold"/>
                <a:ea typeface="Poppins Bold"/>
                <a:cs typeface="Poppins Bold"/>
                <a:sym typeface="Poppins Bold"/>
              </a:rPr>
              <a:t>22.2 Dijkstra’s and A* Algorithms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TotalTime>
  <Words>7494</Words>
  <Application>Microsoft Office PowerPoint</Application>
  <PresentationFormat>Custom</PresentationFormat>
  <Paragraphs>1812</Paragraphs>
  <Slides>69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69</vt:i4>
      </vt:variant>
    </vt:vector>
  </HeadingPairs>
  <TitlesOfParts>
    <vt:vector size="84" baseType="lpstr">
      <vt:lpstr>Canva Sans</vt:lpstr>
      <vt:lpstr>Times New Roman</vt:lpstr>
      <vt:lpstr>Alatsi</vt:lpstr>
      <vt:lpstr>Canva Sans Bold</vt:lpstr>
      <vt:lpstr>Aptos</vt:lpstr>
      <vt:lpstr>Open Sans Italics</vt:lpstr>
      <vt:lpstr>Norwester</vt:lpstr>
      <vt:lpstr>Open Sans Bold Italics</vt:lpstr>
      <vt:lpstr>Poppins</vt:lpstr>
      <vt:lpstr>Open Sans</vt:lpstr>
      <vt:lpstr>Aptos Display</vt:lpstr>
      <vt:lpstr>Poppins Bold</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 Chapter 22</dc:title>
  <dc:creator>John</dc:creator>
  <cp:lastModifiedBy>Chezka Mae Madrona</cp:lastModifiedBy>
  <cp:revision>4</cp:revision>
  <dcterms:created xsi:type="dcterms:W3CDTF">2006-08-16T00:00:00Z</dcterms:created>
  <dcterms:modified xsi:type="dcterms:W3CDTF">2024-10-11T10:59:14Z</dcterms:modified>
  <dc:identifier>DAGQlXOPtGk</dc:identifier>
</cp:coreProperties>
</file>