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32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Lst>
  <p:sldSz cx="18288000" cy="10287000"/>
  <p:notesSz cx="6858000" cy="9144000"/>
  <p:embeddedFontLst>
    <p:embeddedFont>
      <p:font typeface="Alatsi" panose="020B0604020202020204" charset="0"/>
      <p:regular r:id="rId72"/>
    </p:embeddedFont>
    <p:embeddedFont>
      <p:font typeface="Canva Sans Bold" panose="020B0604020202020204" charset="0"/>
      <p:regular r:id="rId73"/>
      <p:bold r:id="rId74"/>
    </p:embeddedFont>
    <p:embeddedFont>
      <p:font typeface="Canva Sans Bold Italics" panose="020B0604020202020204" charset="0"/>
      <p:regular r:id="rId75"/>
    </p:embeddedFont>
    <p:embeddedFont>
      <p:font typeface="Cosmic Octo Medium" panose="020B0604020202020204" charset="0"/>
      <p:regular r:id="rId76"/>
    </p:embeddedFont>
    <p:embeddedFont>
      <p:font typeface="Josefin Sans" pitchFamily="2" charset="0"/>
      <p:regular r:id="rId77"/>
      <p:bold r:id="rId78"/>
    </p:embeddedFont>
    <p:embeddedFont>
      <p:font typeface="Open Sans" panose="020B0606030504020204" pitchFamily="34" charset="0"/>
      <p:regular r:id="rId79"/>
      <p:bold r:id="rId80"/>
      <p:italic r:id="rId81"/>
      <p:boldItalic r:id="rId82"/>
    </p:embeddedFont>
    <p:embeddedFont>
      <p:font typeface="Open Sans Bold" panose="020B0806030504020204" charset="0"/>
      <p:regular r:id="rId83"/>
      <p:bold r:id="rId84"/>
    </p:embeddedFont>
    <p:embeddedFont>
      <p:font typeface="Poppins" panose="00000500000000000000" pitchFamily="2" charset="0"/>
      <p:regular r:id="rId85"/>
      <p:bold r:id="rId86"/>
      <p:italic r:id="rId87"/>
      <p:boldItalic r:id="rId88"/>
    </p:embeddedFont>
    <p:embeddedFont>
      <p:font typeface="Poppins Bold" panose="00000800000000000000" charset="0"/>
      <p:regular r:id="rId89"/>
      <p:bold r:id="rId90"/>
    </p:embeddedFont>
    <p:embeddedFont>
      <p:font typeface="Poppins Bold Italics" panose="020B0604020202020204" charset="0"/>
      <p:regular r:id="rId91"/>
      <p:bold r:id="rId92"/>
      <p:italic r:id="rId93"/>
      <p:boldItalic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23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3.fntdata"/><Relationship Id="rId89" Type="http://schemas.openxmlformats.org/officeDocument/2006/relationships/font" Target="fonts/font1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font" Target="fonts/font19.fntdata"/><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9.fntdata"/><Relationship Id="rId85"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font" Target="fonts/font17.fntdata"/><Relationship Id="rId91" Type="http://schemas.openxmlformats.org/officeDocument/2006/relationships/font" Target="fonts/font20.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9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2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6.fntdata"/><Relationship Id="rId61" Type="http://schemas.openxmlformats.org/officeDocument/2006/relationships/slide" Target="slides/slide60.xml"/><Relationship Id="rId82"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93" Type="http://schemas.openxmlformats.org/officeDocument/2006/relationships/font" Target="fonts/font22.fntdata"/><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80AF-345F-6DC6-6E04-138CA58EC396}"/>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D4087BA2-8C51-48A9-08F6-3A7540732BF4}"/>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1707F616-94AC-F212-C891-EBCB950B5C41}"/>
              </a:ext>
            </a:extLst>
          </p:cNvPr>
          <p:cNvSpPr>
            <a:spLocks noGrp="1"/>
          </p:cNvSpPr>
          <p:nvPr>
            <p:ph type="dt" sz="half" idx="10"/>
          </p:nvPr>
        </p:nvSpPr>
        <p:spPr/>
        <p:txBody>
          <a:bodyPr/>
          <a:lstStyle/>
          <a:p>
            <a:fld id="{78CA6A79-61C8-4CF5-BF35-30C52A3264FE}" type="datetimeFigureOut">
              <a:rPr lang="en-PH" smtClean="0"/>
              <a:t>11/10/2024</a:t>
            </a:fld>
            <a:endParaRPr lang="en-PH"/>
          </a:p>
        </p:txBody>
      </p:sp>
      <p:sp>
        <p:nvSpPr>
          <p:cNvPr id="5" name="Footer Placeholder 4">
            <a:extLst>
              <a:ext uri="{FF2B5EF4-FFF2-40B4-BE49-F238E27FC236}">
                <a16:creationId xmlns:a16="http://schemas.microsoft.com/office/drawing/2014/main" id="{FE48C483-7FE4-C265-F76A-C59486F4F687}"/>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A59BC5B7-FF50-F054-29BA-ABAF898A0509}"/>
              </a:ext>
            </a:extLst>
          </p:cNvPr>
          <p:cNvSpPr>
            <a:spLocks noGrp="1"/>
          </p:cNvSpPr>
          <p:nvPr>
            <p:ph type="sldNum" sz="quarter" idx="12"/>
          </p:nvPr>
        </p:nvSpPr>
        <p:spPr/>
        <p:txBody>
          <a:bodyPr/>
          <a:lstStyle/>
          <a:p>
            <a:fld id="{58962ADD-64BE-4AC4-84B4-2D13ECB03C90}" type="slidenum">
              <a:rPr lang="en-PH" smtClean="0"/>
              <a:t>‹#›</a:t>
            </a:fld>
            <a:endParaRPr lang="en-PH"/>
          </a:p>
        </p:txBody>
      </p:sp>
    </p:spTree>
    <p:extLst>
      <p:ext uri="{BB962C8B-B14F-4D97-AF65-F5344CB8AC3E}">
        <p14:creationId xmlns:p14="http://schemas.microsoft.com/office/powerpoint/2010/main" val="48182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105-550F-EC1F-7DA8-FB4CC446AB1D}"/>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0FC51E4D-037E-A6E1-C11E-054884B1D8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E0BB049D-F6EE-ADF1-6878-C5BBB81C2267}"/>
              </a:ext>
            </a:extLst>
          </p:cNvPr>
          <p:cNvSpPr>
            <a:spLocks noGrp="1"/>
          </p:cNvSpPr>
          <p:nvPr>
            <p:ph type="dt" sz="half" idx="10"/>
          </p:nvPr>
        </p:nvSpPr>
        <p:spPr/>
        <p:txBody>
          <a:bodyPr/>
          <a:lstStyle/>
          <a:p>
            <a:fld id="{78CA6A79-61C8-4CF5-BF35-30C52A3264FE}" type="datetimeFigureOut">
              <a:rPr lang="en-PH" smtClean="0"/>
              <a:t>11/10/2024</a:t>
            </a:fld>
            <a:endParaRPr lang="en-PH"/>
          </a:p>
        </p:txBody>
      </p:sp>
      <p:sp>
        <p:nvSpPr>
          <p:cNvPr id="5" name="Footer Placeholder 4">
            <a:extLst>
              <a:ext uri="{FF2B5EF4-FFF2-40B4-BE49-F238E27FC236}">
                <a16:creationId xmlns:a16="http://schemas.microsoft.com/office/drawing/2014/main" id="{336BAB00-27D0-740F-DF96-A2E7DD0C0488}"/>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78B2E6CE-CF90-8D65-0898-1A69B54EBDA9}"/>
              </a:ext>
            </a:extLst>
          </p:cNvPr>
          <p:cNvSpPr>
            <a:spLocks noGrp="1"/>
          </p:cNvSpPr>
          <p:nvPr>
            <p:ph type="sldNum" sz="quarter" idx="12"/>
          </p:nvPr>
        </p:nvSpPr>
        <p:spPr/>
        <p:txBody>
          <a:bodyPr/>
          <a:lstStyle/>
          <a:p>
            <a:fld id="{58962ADD-64BE-4AC4-84B4-2D13ECB03C90}" type="slidenum">
              <a:rPr lang="en-PH" smtClean="0"/>
              <a:t>‹#›</a:t>
            </a:fld>
            <a:endParaRPr lang="en-PH"/>
          </a:p>
        </p:txBody>
      </p:sp>
    </p:spTree>
    <p:extLst>
      <p:ext uri="{BB962C8B-B14F-4D97-AF65-F5344CB8AC3E}">
        <p14:creationId xmlns:p14="http://schemas.microsoft.com/office/powerpoint/2010/main" val="110503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1F5BCD-D281-E53E-D6BD-98B5CAAB4EBF}"/>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42A56FA5-E373-3C32-46D7-D8D56493181F}"/>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3CBCEDB-9F5A-470D-9686-792522FDC046}"/>
              </a:ext>
            </a:extLst>
          </p:cNvPr>
          <p:cNvSpPr>
            <a:spLocks noGrp="1"/>
          </p:cNvSpPr>
          <p:nvPr>
            <p:ph type="dt" sz="half" idx="10"/>
          </p:nvPr>
        </p:nvSpPr>
        <p:spPr/>
        <p:txBody>
          <a:bodyPr/>
          <a:lstStyle/>
          <a:p>
            <a:fld id="{78CA6A79-61C8-4CF5-BF35-30C52A3264FE}" type="datetimeFigureOut">
              <a:rPr lang="en-PH" smtClean="0"/>
              <a:t>11/10/2024</a:t>
            </a:fld>
            <a:endParaRPr lang="en-PH"/>
          </a:p>
        </p:txBody>
      </p:sp>
      <p:sp>
        <p:nvSpPr>
          <p:cNvPr id="5" name="Footer Placeholder 4">
            <a:extLst>
              <a:ext uri="{FF2B5EF4-FFF2-40B4-BE49-F238E27FC236}">
                <a16:creationId xmlns:a16="http://schemas.microsoft.com/office/drawing/2014/main" id="{C927CC3F-9B32-EE9A-2CA6-5CCE4782644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28F8FD26-4914-5CBA-8BDA-C65D727FB28C}"/>
              </a:ext>
            </a:extLst>
          </p:cNvPr>
          <p:cNvSpPr>
            <a:spLocks noGrp="1"/>
          </p:cNvSpPr>
          <p:nvPr>
            <p:ph type="sldNum" sz="quarter" idx="12"/>
          </p:nvPr>
        </p:nvSpPr>
        <p:spPr/>
        <p:txBody>
          <a:bodyPr/>
          <a:lstStyle/>
          <a:p>
            <a:fld id="{58962ADD-64BE-4AC4-84B4-2D13ECB03C90}" type="slidenum">
              <a:rPr lang="en-PH" smtClean="0"/>
              <a:t>‹#›</a:t>
            </a:fld>
            <a:endParaRPr lang="en-PH"/>
          </a:p>
        </p:txBody>
      </p:sp>
    </p:spTree>
    <p:extLst>
      <p:ext uri="{BB962C8B-B14F-4D97-AF65-F5344CB8AC3E}">
        <p14:creationId xmlns:p14="http://schemas.microsoft.com/office/powerpoint/2010/main" val="219881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12F0-8D96-9A0E-1340-21A272D9FD5E}"/>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F8FC54A2-2CC9-2E35-9AF3-3E10D2BA56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6A0D476-46CA-2C42-1D7A-0537C46EE631}"/>
              </a:ext>
            </a:extLst>
          </p:cNvPr>
          <p:cNvSpPr>
            <a:spLocks noGrp="1"/>
          </p:cNvSpPr>
          <p:nvPr>
            <p:ph type="dt" sz="half" idx="10"/>
          </p:nvPr>
        </p:nvSpPr>
        <p:spPr/>
        <p:txBody>
          <a:bodyPr/>
          <a:lstStyle/>
          <a:p>
            <a:fld id="{78CA6A79-61C8-4CF5-BF35-30C52A3264FE}" type="datetimeFigureOut">
              <a:rPr lang="en-PH" smtClean="0"/>
              <a:t>11/10/2024</a:t>
            </a:fld>
            <a:endParaRPr lang="en-PH"/>
          </a:p>
        </p:txBody>
      </p:sp>
      <p:sp>
        <p:nvSpPr>
          <p:cNvPr id="5" name="Footer Placeholder 4">
            <a:extLst>
              <a:ext uri="{FF2B5EF4-FFF2-40B4-BE49-F238E27FC236}">
                <a16:creationId xmlns:a16="http://schemas.microsoft.com/office/drawing/2014/main" id="{6781A6EF-EC2B-01DA-6D50-5A1779AC28D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2BAD7D1-C724-80A1-4AA3-50F5E30D187F}"/>
              </a:ext>
            </a:extLst>
          </p:cNvPr>
          <p:cNvSpPr>
            <a:spLocks noGrp="1"/>
          </p:cNvSpPr>
          <p:nvPr>
            <p:ph type="sldNum" sz="quarter" idx="12"/>
          </p:nvPr>
        </p:nvSpPr>
        <p:spPr/>
        <p:txBody>
          <a:bodyPr/>
          <a:lstStyle/>
          <a:p>
            <a:fld id="{58962ADD-64BE-4AC4-84B4-2D13ECB03C90}" type="slidenum">
              <a:rPr lang="en-PH" smtClean="0"/>
              <a:t>‹#›</a:t>
            </a:fld>
            <a:endParaRPr lang="en-PH"/>
          </a:p>
        </p:txBody>
      </p:sp>
    </p:spTree>
    <p:extLst>
      <p:ext uri="{BB962C8B-B14F-4D97-AF65-F5344CB8AC3E}">
        <p14:creationId xmlns:p14="http://schemas.microsoft.com/office/powerpoint/2010/main" val="103470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F948-DA40-701C-EF61-507DD73E10E1}"/>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EEC2CEA6-0F92-3332-5C70-C0F98E193185}"/>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4EEEA3-A5DA-CB86-3189-8E7D4CC97FFC}"/>
              </a:ext>
            </a:extLst>
          </p:cNvPr>
          <p:cNvSpPr>
            <a:spLocks noGrp="1"/>
          </p:cNvSpPr>
          <p:nvPr>
            <p:ph type="dt" sz="half" idx="10"/>
          </p:nvPr>
        </p:nvSpPr>
        <p:spPr/>
        <p:txBody>
          <a:bodyPr/>
          <a:lstStyle/>
          <a:p>
            <a:fld id="{78CA6A79-61C8-4CF5-BF35-30C52A3264FE}" type="datetimeFigureOut">
              <a:rPr lang="en-PH" smtClean="0"/>
              <a:t>11/10/2024</a:t>
            </a:fld>
            <a:endParaRPr lang="en-PH"/>
          </a:p>
        </p:txBody>
      </p:sp>
      <p:sp>
        <p:nvSpPr>
          <p:cNvPr id="5" name="Footer Placeholder 4">
            <a:extLst>
              <a:ext uri="{FF2B5EF4-FFF2-40B4-BE49-F238E27FC236}">
                <a16:creationId xmlns:a16="http://schemas.microsoft.com/office/drawing/2014/main" id="{DDCB9C7E-6F30-3EBE-B458-F5459BC2D9A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3F831F89-C6E0-8A54-F021-AE0F7AC0C106}"/>
              </a:ext>
            </a:extLst>
          </p:cNvPr>
          <p:cNvSpPr>
            <a:spLocks noGrp="1"/>
          </p:cNvSpPr>
          <p:nvPr>
            <p:ph type="sldNum" sz="quarter" idx="12"/>
          </p:nvPr>
        </p:nvSpPr>
        <p:spPr/>
        <p:txBody>
          <a:bodyPr/>
          <a:lstStyle/>
          <a:p>
            <a:fld id="{58962ADD-64BE-4AC4-84B4-2D13ECB03C90}" type="slidenum">
              <a:rPr lang="en-PH" smtClean="0"/>
              <a:t>‹#›</a:t>
            </a:fld>
            <a:endParaRPr lang="en-PH"/>
          </a:p>
        </p:txBody>
      </p:sp>
    </p:spTree>
    <p:extLst>
      <p:ext uri="{BB962C8B-B14F-4D97-AF65-F5344CB8AC3E}">
        <p14:creationId xmlns:p14="http://schemas.microsoft.com/office/powerpoint/2010/main" val="369224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4BD7-79E0-0CB2-0B62-4BCC621237AF}"/>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B9527057-0705-45E6-5B4F-A1146180621F}"/>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2FA1A9F8-EE4B-33E5-262D-D00D2B2726B3}"/>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9B0B43AE-65D7-A0C2-75BF-F9D7658765F3}"/>
              </a:ext>
            </a:extLst>
          </p:cNvPr>
          <p:cNvSpPr>
            <a:spLocks noGrp="1"/>
          </p:cNvSpPr>
          <p:nvPr>
            <p:ph type="dt" sz="half" idx="10"/>
          </p:nvPr>
        </p:nvSpPr>
        <p:spPr/>
        <p:txBody>
          <a:bodyPr/>
          <a:lstStyle/>
          <a:p>
            <a:fld id="{78CA6A79-61C8-4CF5-BF35-30C52A3264FE}" type="datetimeFigureOut">
              <a:rPr lang="en-PH" smtClean="0"/>
              <a:t>11/10/2024</a:t>
            </a:fld>
            <a:endParaRPr lang="en-PH"/>
          </a:p>
        </p:txBody>
      </p:sp>
      <p:sp>
        <p:nvSpPr>
          <p:cNvPr id="6" name="Footer Placeholder 5">
            <a:extLst>
              <a:ext uri="{FF2B5EF4-FFF2-40B4-BE49-F238E27FC236}">
                <a16:creationId xmlns:a16="http://schemas.microsoft.com/office/drawing/2014/main" id="{6A1E3846-FAF0-AA54-738C-42A1ACD4DDCD}"/>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95B794B5-C6A2-7AC4-E82F-185263C4FD29}"/>
              </a:ext>
            </a:extLst>
          </p:cNvPr>
          <p:cNvSpPr>
            <a:spLocks noGrp="1"/>
          </p:cNvSpPr>
          <p:nvPr>
            <p:ph type="sldNum" sz="quarter" idx="12"/>
          </p:nvPr>
        </p:nvSpPr>
        <p:spPr/>
        <p:txBody>
          <a:bodyPr/>
          <a:lstStyle/>
          <a:p>
            <a:fld id="{58962ADD-64BE-4AC4-84B4-2D13ECB03C90}" type="slidenum">
              <a:rPr lang="en-PH" smtClean="0"/>
              <a:t>‹#›</a:t>
            </a:fld>
            <a:endParaRPr lang="en-PH"/>
          </a:p>
        </p:txBody>
      </p:sp>
    </p:spTree>
    <p:extLst>
      <p:ext uri="{BB962C8B-B14F-4D97-AF65-F5344CB8AC3E}">
        <p14:creationId xmlns:p14="http://schemas.microsoft.com/office/powerpoint/2010/main" val="171299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C6891-C2C4-DCE3-2F85-09FB124C300E}"/>
              </a:ext>
            </a:extLst>
          </p:cNvPr>
          <p:cNvSpPr>
            <a:spLocks noGrp="1"/>
          </p:cNvSpPr>
          <p:nvPr>
            <p:ph type="title"/>
          </p:nvPr>
        </p:nvSpPr>
        <p:spPr>
          <a:xfrm>
            <a:off x="1260475" y="547688"/>
            <a:ext cx="15773400" cy="1989137"/>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F2D4AE66-DB5E-AB51-B606-780DA2B67C15}"/>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548C11-DDF0-0BD9-032F-E7165CD53DE4}"/>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BA584BAF-9C6B-F179-8CEC-F584B708880E}"/>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74A0C-A614-EECE-5ED3-0485F4FAE3E2}"/>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0DA3BD52-D0D4-54D8-1740-10C287E6A9E1}"/>
              </a:ext>
            </a:extLst>
          </p:cNvPr>
          <p:cNvSpPr>
            <a:spLocks noGrp="1"/>
          </p:cNvSpPr>
          <p:nvPr>
            <p:ph type="dt" sz="half" idx="10"/>
          </p:nvPr>
        </p:nvSpPr>
        <p:spPr/>
        <p:txBody>
          <a:bodyPr/>
          <a:lstStyle/>
          <a:p>
            <a:fld id="{78CA6A79-61C8-4CF5-BF35-30C52A3264FE}" type="datetimeFigureOut">
              <a:rPr lang="en-PH" smtClean="0"/>
              <a:t>11/10/2024</a:t>
            </a:fld>
            <a:endParaRPr lang="en-PH"/>
          </a:p>
        </p:txBody>
      </p:sp>
      <p:sp>
        <p:nvSpPr>
          <p:cNvPr id="8" name="Footer Placeholder 7">
            <a:extLst>
              <a:ext uri="{FF2B5EF4-FFF2-40B4-BE49-F238E27FC236}">
                <a16:creationId xmlns:a16="http://schemas.microsoft.com/office/drawing/2014/main" id="{383A7F6C-0FAE-1A58-D2AA-1362ED1622D1}"/>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3C3C46C7-8C03-DE60-58E5-EC6ACC712D39}"/>
              </a:ext>
            </a:extLst>
          </p:cNvPr>
          <p:cNvSpPr>
            <a:spLocks noGrp="1"/>
          </p:cNvSpPr>
          <p:nvPr>
            <p:ph type="sldNum" sz="quarter" idx="12"/>
          </p:nvPr>
        </p:nvSpPr>
        <p:spPr/>
        <p:txBody>
          <a:bodyPr/>
          <a:lstStyle/>
          <a:p>
            <a:fld id="{58962ADD-64BE-4AC4-84B4-2D13ECB03C90}" type="slidenum">
              <a:rPr lang="en-PH" smtClean="0"/>
              <a:t>‹#›</a:t>
            </a:fld>
            <a:endParaRPr lang="en-PH"/>
          </a:p>
        </p:txBody>
      </p:sp>
    </p:spTree>
    <p:extLst>
      <p:ext uri="{BB962C8B-B14F-4D97-AF65-F5344CB8AC3E}">
        <p14:creationId xmlns:p14="http://schemas.microsoft.com/office/powerpoint/2010/main" val="271549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0CDF-F6FA-2105-18B3-AF8FE4EFC387}"/>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878005B0-13A6-85B5-436F-48F28A40B8EB}"/>
              </a:ext>
            </a:extLst>
          </p:cNvPr>
          <p:cNvSpPr>
            <a:spLocks noGrp="1"/>
          </p:cNvSpPr>
          <p:nvPr>
            <p:ph type="dt" sz="half" idx="10"/>
          </p:nvPr>
        </p:nvSpPr>
        <p:spPr/>
        <p:txBody>
          <a:bodyPr/>
          <a:lstStyle/>
          <a:p>
            <a:fld id="{78CA6A79-61C8-4CF5-BF35-30C52A3264FE}" type="datetimeFigureOut">
              <a:rPr lang="en-PH" smtClean="0"/>
              <a:t>11/10/2024</a:t>
            </a:fld>
            <a:endParaRPr lang="en-PH"/>
          </a:p>
        </p:txBody>
      </p:sp>
      <p:sp>
        <p:nvSpPr>
          <p:cNvPr id="4" name="Footer Placeholder 3">
            <a:extLst>
              <a:ext uri="{FF2B5EF4-FFF2-40B4-BE49-F238E27FC236}">
                <a16:creationId xmlns:a16="http://schemas.microsoft.com/office/drawing/2014/main" id="{69E65BDC-7AE8-1EBC-6219-BBD29C600DA2}"/>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E931850E-97BA-723C-69BF-B3FBEEAF4AB3}"/>
              </a:ext>
            </a:extLst>
          </p:cNvPr>
          <p:cNvSpPr>
            <a:spLocks noGrp="1"/>
          </p:cNvSpPr>
          <p:nvPr>
            <p:ph type="sldNum" sz="quarter" idx="12"/>
          </p:nvPr>
        </p:nvSpPr>
        <p:spPr/>
        <p:txBody>
          <a:bodyPr/>
          <a:lstStyle/>
          <a:p>
            <a:fld id="{58962ADD-64BE-4AC4-84B4-2D13ECB03C90}" type="slidenum">
              <a:rPr lang="en-PH" smtClean="0"/>
              <a:t>‹#›</a:t>
            </a:fld>
            <a:endParaRPr lang="en-PH"/>
          </a:p>
        </p:txBody>
      </p:sp>
    </p:spTree>
    <p:extLst>
      <p:ext uri="{BB962C8B-B14F-4D97-AF65-F5344CB8AC3E}">
        <p14:creationId xmlns:p14="http://schemas.microsoft.com/office/powerpoint/2010/main" val="280107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C6244F-33B0-BF0E-D41A-8CAFD737BD2C}"/>
              </a:ext>
            </a:extLst>
          </p:cNvPr>
          <p:cNvSpPr>
            <a:spLocks noGrp="1"/>
          </p:cNvSpPr>
          <p:nvPr>
            <p:ph type="dt" sz="half" idx="10"/>
          </p:nvPr>
        </p:nvSpPr>
        <p:spPr/>
        <p:txBody>
          <a:bodyPr/>
          <a:lstStyle/>
          <a:p>
            <a:fld id="{78CA6A79-61C8-4CF5-BF35-30C52A3264FE}" type="datetimeFigureOut">
              <a:rPr lang="en-PH" smtClean="0"/>
              <a:t>11/10/2024</a:t>
            </a:fld>
            <a:endParaRPr lang="en-PH"/>
          </a:p>
        </p:txBody>
      </p:sp>
      <p:sp>
        <p:nvSpPr>
          <p:cNvPr id="3" name="Footer Placeholder 2">
            <a:extLst>
              <a:ext uri="{FF2B5EF4-FFF2-40B4-BE49-F238E27FC236}">
                <a16:creationId xmlns:a16="http://schemas.microsoft.com/office/drawing/2014/main" id="{1A9B4AA8-1B3C-2B59-2577-2B9ABADB9513}"/>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9748BA93-A2C1-7C53-5884-AE6939CB9040}"/>
              </a:ext>
            </a:extLst>
          </p:cNvPr>
          <p:cNvSpPr>
            <a:spLocks noGrp="1"/>
          </p:cNvSpPr>
          <p:nvPr>
            <p:ph type="sldNum" sz="quarter" idx="12"/>
          </p:nvPr>
        </p:nvSpPr>
        <p:spPr/>
        <p:txBody>
          <a:bodyPr/>
          <a:lstStyle/>
          <a:p>
            <a:fld id="{58962ADD-64BE-4AC4-84B4-2D13ECB03C90}" type="slidenum">
              <a:rPr lang="en-PH" smtClean="0"/>
              <a:t>‹#›</a:t>
            </a:fld>
            <a:endParaRPr lang="en-PH"/>
          </a:p>
        </p:txBody>
      </p:sp>
    </p:spTree>
    <p:extLst>
      <p:ext uri="{BB962C8B-B14F-4D97-AF65-F5344CB8AC3E}">
        <p14:creationId xmlns:p14="http://schemas.microsoft.com/office/powerpoint/2010/main" val="315736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23CA-3C7B-FD26-5196-88E3E6B57761}"/>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B9EBCC16-2F8D-8FEF-343E-1E43993962C2}"/>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CA95AA54-DFCB-462A-7396-A8CA12AB60E1}"/>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5F836-4C52-02A4-A65D-BC332BD84585}"/>
              </a:ext>
            </a:extLst>
          </p:cNvPr>
          <p:cNvSpPr>
            <a:spLocks noGrp="1"/>
          </p:cNvSpPr>
          <p:nvPr>
            <p:ph type="dt" sz="half" idx="10"/>
          </p:nvPr>
        </p:nvSpPr>
        <p:spPr/>
        <p:txBody>
          <a:bodyPr/>
          <a:lstStyle/>
          <a:p>
            <a:fld id="{78CA6A79-61C8-4CF5-BF35-30C52A3264FE}" type="datetimeFigureOut">
              <a:rPr lang="en-PH" smtClean="0"/>
              <a:t>11/10/2024</a:t>
            </a:fld>
            <a:endParaRPr lang="en-PH"/>
          </a:p>
        </p:txBody>
      </p:sp>
      <p:sp>
        <p:nvSpPr>
          <p:cNvPr id="6" name="Footer Placeholder 5">
            <a:extLst>
              <a:ext uri="{FF2B5EF4-FFF2-40B4-BE49-F238E27FC236}">
                <a16:creationId xmlns:a16="http://schemas.microsoft.com/office/drawing/2014/main" id="{55279E59-388F-879C-FB5C-A9EE1E6A751C}"/>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CAED6D53-A1B5-0E79-881F-5F76666211CC}"/>
              </a:ext>
            </a:extLst>
          </p:cNvPr>
          <p:cNvSpPr>
            <a:spLocks noGrp="1"/>
          </p:cNvSpPr>
          <p:nvPr>
            <p:ph type="sldNum" sz="quarter" idx="12"/>
          </p:nvPr>
        </p:nvSpPr>
        <p:spPr/>
        <p:txBody>
          <a:bodyPr/>
          <a:lstStyle/>
          <a:p>
            <a:fld id="{58962ADD-64BE-4AC4-84B4-2D13ECB03C90}" type="slidenum">
              <a:rPr lang="en-PH" smtClean="0"/>
              <a:t>‹#›</a:t>
            </a:fld>
            <a:endParaRPr lang="en-PH"/>
          </a:p>
        </p:txBody>
      </p:sp>
    </p:spTree>
    <p:extLst>
      <p:ext uri="{BB962C8B-B14F-4D97-AF65-F5344CB8AC3E}">
        <p14:creationId xmlns:p14="http://schemas.microsoft.com/office/powerpoint/2010/main" val="164334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66C7-9042-7185-0EA9-D938568D0253}"/>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121DD39C-0754-DA5F-68C8-2BEB6AD0FA49}"/>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DC4DED68-5801-0DB6-7530-04BC94F33489}"/>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55DAB-F223-DC37-4BD3-0FF3E146F842}"/>
              </a:ext>
            </a:extLst>
          </p:cNvPr>
          <p:cNvSpPr>
            <a:spLocks noGrp="1"/>
          </p:cNvSpPr>
          <p:nvPr>
            <p:ph type="dt" sz="half" idx="10"/>
          </p:nvPr>
        </p:nvSpPr>
        <p:spPr/>
        <p:txBody>
          <a:bodyPr/>
          <a:lstStyle/>
          <a:p>
            <a:fld id="{78CA6A79-61C8-4CF5-BF35-30C52A3264FE}" type="datetimeFigureOut">
              <a:rPr lang="en-PH" smtClean="0"/>
              <a:t>11/10/2024</a:t>
            </a:fld>
            <a:endParaRPr lang="en-PH"/>
          </a:p>
        </p:txBody>
      </p:sp>
      <p:sp>
        <p:nvSpPr>
          <p:cNvPr id="6" name="Footer Placeholder 5">
            <a:extLst>
              <a:ext uri="{FF2B5EF4-FFF2-40B4-BE49-F238E27FC236}">
                <a16:creationId xmlns:a16="http://schemas.microsoft.com/office/drawing/2014/main" id="{F6FFBCC5-5E69-38C9-E30C-7A3E697C89D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E3F452FF-9664-1935-40B7-64A936E3B901}"/>
              </a:ext>
            </a:extLst>
          </p:cNvPr>
          <p:cNvSpPr>
            <a:spLocks noGrp="1"/>
          </p:cNvSpPr>
          <p:nvPr>
            <p:ph type="sldNum" sz="quarter" idx="12"/>
          </p:nvPr>
        </p:nvSpPr>
        <p:spPr/>
        <p:txBody>
          <a:bodyPr/>
          <a:lstStyle/>
          <a:p>
            <a:fld id="{58962ADD-64BE-4AC4-84B4-2D13ECB03C90}" type="slidenum">
              <a:rPr lang="en-PH" smtClean="0"/>
              <a:t>‹#›</a:t>
            </a:fld>
            <a:endParaRPr lang="en-PH"/>
          </a:p>
        </p:txBody>
      </p:sp>
    </p:spTree>
    <p:extLst>
      <p:ext uri="{BB962C8B-B14F-4D97-AF65-F5344CB8AC3E}">
        <p14:creationId xmlns:p14="http://schemas.microsoft.com/office/powerpoint/2010/main" val="107288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4361AE-5A2B-C96E-62F7-923D920642E0}"/>
              </a:ext>
            </a:extLst>
          </p:cNvPr>
          <p:cNvSpPr>
            <a:spLocks noGrp="1"/>
          </p:cNvSpPr>
          <p:nvPr>
            <p:ph type="title"/>
          </p:nvPr>
        </p:nvSpPr>
        <p:spPr>
          <a:xfrm>
            <a:off x="1257300" y="482022"/>
            <a:ext cx="15773400" cy="1989137"/>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CE2073BA-F250-8DB1-C415-0315D34D8014}"/>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52F719FF-8691-3590-0F72-5FB44EB3E43E}"/>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78CA6A79-61C8-4CF5-BF35-30C52A3264FE}" type="datetimeFigureOut">
              <a:rPr lang="en-PH" smtClean="0"/>
              <a:t>11/10/2024</a:t>
            </a:fld>
            <a:endParaRPr lang="en-PH"/>
          </a:p>
        </p:txBody>
      </p:sp>
      <p:sp>
        <p:nvSpPr>
          <p:cNvPr id="5" name="Footer Placeholder 4">
            <a:extLst>
              <a:ext uri="{FF2B5EF4-FFF2-40B4-BE49-F238E27FC236}">
                <a16:creationId xmlns:a16="http://schemas.microsoft.com/office/drawing/2014/main" id="{831B9CCD-5529-13DF-7A7E-B61A1C1103A4}"/>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999C897C-3C61-F221-A961-6905C25C0C49}"/>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58962ADD-64BE-4AC4-84B4-2D13ECB03C90}" type="slidenum">
              <a:rPr lang="en-PH" smtClean="0"/>
              <a:t>‹#›</a:t>
            </a:fld>
            <a:endParaRPr lang="en-PH"/>
          </a:p>
        </p:txBody>
      </p:sp>
      <p:pic>
        <p:nvPicPr>
          <p:cNvPr id="7" name="Picture 6">
            <a:extLst>
              <a:ext uri="{FF2B5EF4-FFF2-40B4-BE49-F238E27FC236}">
                <a16:creationId xmlns:a16="http://schemas.microsoft.com/office/drawing/2014/main" id="{7AFE58DF-3C68-6EF5-A79C-BA971DC254EE}"/>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3531289" y="2724641"/>
            <a:ext cx="11225420" cy="4661093"/>
          </a:xfrm>
          <a:prstGeom prst="rect">
            <a:avLst/>
          </a:prstGeom>
        </p:spPr>
      </p:pic>
      <p:sp>
        <p:nvSpPr>
          <p:cNvPr id="8" name="TextBox 7">
            <a:extLst>
              <a:ext uri="{FF2B5EF4-FFF2-40B4-BE49-F238E27FC236}">
                <a16:creationId xmlns:a16="http://schemas.microsoft.com/office/drawing/2014/main" id="{422F376A-125B-C250-8497-07856602B06D}"/>
              </a:ext>
            </a:extLst>
          </p:cNvPr>
          <p:cNvSpPr txBox="1"/>
          <p:nvPr userDrawn="1"/>
        </p:nvSpPr>
        <p:spPr>
          <a:xfrm>
            <a:off x="7172096" y="7341774"/>
            <a:ext cx="39438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0" i="0" dirty="0">
                <a:solidFill>
                  <a:schemeClr val="bg1">
                    <a:lumMod val="75000"/>
                  </a:schemeClr>
                </a:solidFill>
                <a:effectLst/>
                <a:latin typeface="Times New Roman" panose="02020603050405020304" pitchFamily="18" charset="0"/>
                <a:cs typeface="Times New Roman" panose="02020603050405020304" pitchFamily="18" charset="0"/>
              </a:rPr>
              <a:t>© 2024 Exams Papers Practice. All Rights Reserved</a:t>
            </a:r>
            <a:endParaRPr lang="en-PH" sz="1400" dirty="0">
              <a:solidFill>
                <a:schemeClr val="bg1">
                  <a:lumMod val="75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0AB9CE5-8829-B4B6-91D5-6F0FC2B0263A}"/>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98295" y="126680"/>
            <a:ext cx="2091410" cy="842015"/>
          </a:xfrm>
          <a:prstGeom prst="rect">
            <a:avLst/>
          </a:prstGeom>
        </p:spPr>
      </p:pic>
      <p:sp>
        <p:nvSpPr>
          <p:cNvPr id="10" name="Footer Placeholder 2">
            <a:extLst>
              <a:ext uri="{FF2B5EF4-FFF2-40B4-BE49-F238E27FC236}">
                <a16:creationId xmlns:a16="http://schemas.microsoft.com/office/drawing/2014/main" id="{0F777AC2-F207-9B1C-6413-8CFC4EB8035B}"/>
              </a:ext>
            </a:extLst>
          </p:cNvPr>
          <p:cNvSpPr txBox="1">
            <a:spLocks/>
          </p:cNvSpPr>
          <p:nvPr userDrawn="1"/>
        </p:nvSpPr>
        <p:spPr>
          <a:xfrm>
            <a:off x="6215062" y="9469847"/>
            <a:ext cx="58578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5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462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sv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svg"/><Relationship Id="rId7"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36C0-15D6-2AC1-0E67-4B2A6CD1E298}"/>
              </a:ext>
            </a:extLst>
          </p:cNvPr>
          <p:cNvSpPr>
            <a:spLocks noGrp="1"/>
          </p:cNvSpPr>
          <p:nvPr/>
        </p:nvSpPr>
        <p:spPr>
          <a:xfrm>
            <a:off x="3648075" y="1562100"/>
            <a:ext cx="10991850" cy="256030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t>Cambridge International </a:t>
            </a:r>
            <a:br>
              <a:rPr lang="en-US" sz="5400" dirty="0"/>
            </a:br>
            <a:r>
              <a:rPr lang="en-US" sz="5400" dirty="0"/>
              <a:t>A Level Computer Science </a:t>
            </a:r>
            <a:br>
              <a:rPr lang="en-US" sz="5400" dirty="0"/>
            </a:br>
            <a:r>
              <a:rPr lang="en-US" sz="5400" dirty="0"/>
              <a:t>(9618) – Revision Notes</a:t>
            </a:r>
            <a:endParaRPr lang="en-GB" sz="5400" dirty="0"/>
          </a:p>
        </p:txBody>
      </p:sp>
      <p:sp>
        <p:nvSpPr>
          <p:cNvPr id="3" name="Subtitle 2">
            <a:extLst>
              <a:ext uri="{FF2B5EF4-FFF2-40B4-BE49-F238E27FC236}">
                <a16:creationId xmlns:a16="http://schemas.microsoft.com/office/drawing/2014/main" id="{18989270-7EEF-A015-36B4-660BFB70D5F1}"/>
              </a:ext>
            </a:extLst>
          </p:cNvPr>
          <p:cNvSpPr>
            <a:spLocks noGrp="1"/>
          </p:cNvSpPr>
          <p:nvPr/>
        </p:nvSpPr>
        <p:spPr>
          <a:xfrm>
            <a:off x="4762500" y="5143500"/>
            <a:ext cx="8763000" cy="2743200"/>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This pack is intended for students to who are taking CIE A Level in Computer Science, either in preparation for their A Level exam, or more likely </a:t>
            </a:r>
            <a:r>
              <a:rPr lang="en-GB" sz="3200" u="sng" dirty="0"/>
              <a:t>alongside year 2 </a:t>
            </a:r>
            <a:r>
              <a:rPr lang="en-GB" sz="3200" dirty="0"/>
              <a:t>of the course to improve fluency, recall and pace </a:t>
            </a:r>
            <a:r>
              <a:rPr lang="en-GB" sz="3200"/>
              <a:t>on AS &amp; A </a:t>
            </a:r>
            <a:r>
              <a:rPr lang="en-GB" sz="3200" dirty="0"/>
              <a:t>topics. It could be used as </a:t>
            </a:r>
            <a:r>
              <a:rPr lang="en-GB" sz="3200" u="sng" dirty="0"/>
              <a:t>lesson starters</a:t>
            </a:r>
            <a:r>
              <a:rPr lang="en-GB" sz="3200" dirty="0"/>
              <a:t>, or supplied to students for </a:t>
            </a:r>
            <a:r>
              <a:rPr lang="en-GB" sz="3200" u="sng" dirty="0"/>
              <a:t>independent use.</a:t>
            </a:r>
          </a:p>
        </p:txBody>
      </p:sp>
      <p:sp>
        <p:nvSpPr>
          <p:cNvPr id="4" name="Rectangle 3">
            <a:extLst>
              <a:ext uri="{FF2B5EF4-FFF2-40B4-BE49-F238E27FC236}">
                <a16:creationId xmlns:a16="http://schemas.microsoft.com/office/drawing/2014/main" id="{E14DAA9C-8C2B-EFDB-37A3-0250BD30F193}"/>
              </a:ext>
            </a:extLst>
          </p:cNvPr>
          <p:cNvSpPr/>
          <p:nvPr/>
        </p:nvSpPr>
        <p:spPr>
          <a:xfrm>
            <a:off x="3648075" y="4271574"/>
            <a:ext cx="10991850" cy="646331"/>
          </a:xfrm>
          <a:prstGeom prst="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dirty="0"/>
              <a:t>Digital Logic and Boolean Algebra</a:t>
            </a:r>
          </a:p>
        </p:txBody>
      </p:sp>
    </p:spTree>
    <p:extLst>
      <p:ext uri="{BB962C8B-B14F-4D97-AF65-F5344CB8AC3E}">
        <p14:creationId xmlns:p14="http://schemas.microsoft.com/office/powerpoint/2010/main" val="2700337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38701"/>
            <a:ext cx="979567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Full adder</a:t>
            </a:r>
          </a:p>
        </p:txBody>
      </p:sp>
      <p:grpSp>
        <p:nvGrpSpPr>
          <p:cNvPr id="6" name="Group 6"/>
          <p:cNvGrpSpPr/>
          <p:nvPr/>
        </p:nvGrpSpPr>
        <p:grpSpPr>
          <a:xfrm>
            <a:off x="7111979" y="4982649"/>
            <a:ext cx="3597215" cy="4592662"/>
            <a:chOff x="0" y="0"/>
            <a:chExt cx="947415" cy="1209590"/>
          </a:xfrm>
        </p:grpSpPr>
        <p:sp>
          <p:nvSpPr>
            <p:cNvPr id="7" name="Freeform 7"/>
            <p:cNvSpPr/>
            <p:nvPr/>
          </p:nvSpPr>
          <p:spPr>
            <a:xfrm>
              <a:off x="0" y="0"/>
              <a:ext cx="947415" cy="1209590"/>
            </a:xfrm>
            <a:custGeom>
              <a:avLst/>
              <a:gdLst/>
              <a:ahLst/>
              <a:cxnLst/>
              <a:rect l="l" t="t" r="r" b="b"/>
              <a:pathLst>
                <a:path w="947415" h="1209590">
                  <a:moveTo>
                    <a:pt x="109762" y="0"/>
                  </a:moveTo>
                  <a:lnTo>
                    <a:pt x="837653" y="0"/>
                  </a:lnTo>
                  <a:cubicBezTo>
                    <a:pt x="866763" y="0"/>
                    <a:pt x="894682" y="11564"/>
                    <a:pt x="915266" y="32149"/>
                  </a:cubicBezTo>
                  <a:cubicBezTo>
                    <a:pt x="935851" y="52733"/>
                    <a:pt x="947415" y="80651"/>
                    <a:pt x="947415" y="109762"/>
                  </a:cubicBezTo>
                  <a:lnTo>
                    <a:pt x="947415" y="1099828"/>
                  </a:lnTo>
                  <a:cubicBezTo>
                    <a:pt x="947415" y="1128939"/>
                    <a:pt x="935851" y="1156857"/>
                    <a:pt x="915266" y="1177442"/>
                  </a:cubicBezTo>
                  <a:cubicBezTo>
                    <a:pt x="894682" y="1198026"/>
                    <a:pt x="866763" y="1209590"/>
                    <a:pt x="837653" y="1209590"/>
                  </a:cubicBezTo>
                  <a:lnTo>
                    <a:pt x="109762" y="1209590"/>
                  </a:lnTo>
                  <a:cubicBezTo>
                    <a:pt x="80651" y="1209590"/>
                    <a:pt x="52733" y="1198026"/>
                    <a:pt x="32149" y="1177442"/>
                  </a:cubicBezTo>
                  <a:cubicBezTo>
                    <a:pt x="11564" y="1156857"/>
                    <a:pt x="0" y="1128939"/>
                    <a:pt x="0" y="1099828"/>
                  </a:cubicBezTo>
                  <a:lnTo>
                    <a:pt x="0" y="109762"/>
                  </a:lnTo>
                  <a:cubicBezTo>
                    <a:pt x="0" y="80651"/>
                    <a:pt x="11564" y="52733"/>
                    <a:pt x="32149" y="32149"/>
                  </a:cubicBezTo>
                  <a:cubicBezTo>
                    <a:pt x="52733" y="11564"/>
                    <a:pt x="80651" y="0"/>
                    <a:pt x="109762" y="0"/>
                  </a:cubicBezTo>
                  <a:close/>
                </a:path>
              </a:pathLst>
            </a:custGeom>
            <a:solidFill>
              <a:srgbClr val="FFDE59"/>
            </a:solidFill>
          </p:spPr>
          <p:txBody>
            <a:bodyPr/>
            <a:lstStyle/>
            <a:p>
              <a:endParaRPr lang="en-PH"/>
            </a:p>
          </p:txBody>
        </p:sp>
        <p:sp>
          <p:nvSpPr>
            <p:cNvPr id="8" name="TextBox 8"/>
            <p:cNvSpPr txBox="1"/>
            <p:nvPr/>
          </p:nvSpPr>
          <p:spPr>
            <a:xfrm>
              <a:off x="0" y="-28575"/>
              <a:ext cx="947415" cy="1238165"/>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8728215" y="5767201"/>
            <a:ext cx="1053711" cy="2187180"/>
          </a:xfrm>
          <a:prstGeom prst="rect">
            <a:avLst/>
          </a:prstGeom>
        </p:spPr>
        <p:txBody>
          <a:bodyPr lIns="0" tIns="0" rIns="0" bIns="0" rtlCol="0" anchor="t">
            <a:spAutoFit/>
          </a:bodyPr>
          <a:lstStyle/>
          <a:p>
            <a:pPr algn="l">
              <a:lnSpc>
                <a:spcPts val="8748"/>
              </a:lnSpc>
            </a:pPr>
            <a:r>
              <a:rPr lang="en-US" sz="6248">
                <a:solidFill>
                  <a:srgbClr val="000000"/>
                </a:solidFill>
                <a:latin typeface="Open Sans"/>
                <a:ea typeface="Open Sans"/>
                <a:cs typeface="Open Sans"/>
                <a:sym typeface="Open Sans"/>
              </a:rPr>
              <a:t>11</a:t>
            </a:r>
          </a:p>
          <a:p>
            <a:pPr algn="l">
              <a:lnSpc>
                <a:spcPts val="8748"/>
              </a:lnSpc>
              <a:spcBef>
                <a:spcPct val="0"/>
              </a:spcBef>
            </a:pPr>
            <a:r>
              <a:rPr lang="en-US" sz="6248">
                <a:solidFill>
                  <a:srgbClr val="000000"/>
                </a:solidFill>
                <a:latin typeface="Open Sans"/>
                <a:ea typeface="Open Sans"/>
                <a:cs typeface="Open Sans"/>
                <a:sym typeface="Open Sans"/>
              </a:rPr>
              <a:t>11</a:t>
            </a:r>
          </a:p>
        </p:txBody>
      </p:sp>
      <p:sp>
        <p:nvSpPr>
          <p:cNvPr id="10" name="AutoShape 10"/>
          <p:cNvSpPr/>
          <p:nvPr/>
        </p:nvSpPr>
        <p:spPr>
          <a:xfrm flipV="1">
            <a:off x="8228673" y="7986586"/>
            <a:ext cx="1578114" cy="0"/>
          </a:xfrm>
          <a:prstGeom prst="line">
            <a:avLst/>
          </a:prstGeom>
          <a:ln w="66675" cap="flat">
            <a:solidFill>
              <a:srgbClr val="000000"/>
            </a:solidFill>
            <a:prstDash val="solid"/>
            <a:headEnd type="none" w="sm" len="sm"/>
            <a:tailEnd type="none" w="sm" len="sm"/>
          </a:ln>
        </p:spPr>
        <p:txBody>
          <a:bodyPr/>
          <a:lstStyle/>
          <a:p>
            <a:endParaRPr lang="en-PH"/>
          </a:p>
        </p:txBody>
      </p:sp>
      <p:sp>
        <p:nvSpPr>
          <p:cNvPr id="11" name="TextBox 11"/>
          <p:cNvSpPr txBox="1"/>
          <p:nvPr/>
        </p:nvSpPr>
        <p:spPr>
          <a:xfrm>
            <a:off x="8253533" y="7862761"/>
            <a:ext cx="1553254" cy="1076143"/>
          </a:xfrm>
          <a:prstGeom prst="rect">
            <a:avLst/>
          </a:prstGeom>
        </p:spPr>
        <p:txBody>
          <a:bodyPr lIns="0" tIns="0" rIns="0" bIns="0" rtlCol="0" anchor="t">
            <a:spAutoFit/>
          </a:bodyPr>
          <a:lstStyle/>
          <a:p>
            <a:pPr algn="l">
              <a:lnSpc>
                <a:spcPts val="8748"/>
              </a:lnSpc>
              <a:spcBef>
                <a:spcPct val="0"/>
              </a:spcBef>
            </a:pPr>
            <a:r>
              <a:rPr lang="en-US" sz="6248">
                <a:solidFill>
                  <a:srgbClr val="000000"/>
                </a:solidFill>
                <a:latin typeface="Open Sans"/>
                <a:ea typeface="Open Sans"/>
                <a:cs typeface="Open Sans"/>
                <a:sym typeface="Open Sans"/>
              </a:rPr>
              <a:t>110</a:t>
            </a:r>
          </a:p>
        </p:txBody>
      </p:sp>
      <p:sp>
        <p:nvSpPr>
          <p:cNvPr id="12" name="AutoShape 12"/>
          <p:cNvSpPr/>
          <p:nvPr/>
        </p:nvSpPr>
        <p:spPr>
          <a:xfrm flipV="1">
            <a:off x="8228673" y="8971108"/>
            <a:ext cx="1578114" cy="0"/>
          </a:xfrm>
          <a:prstGeom prst="line">
            <a:avLst/>
          </a:prstGeom>
          <a:ln w="66675" cap="flat">
            <a:solidFill>
              <a:srgbClr val="000000"/>
            </a:solidFill>
            <a:prstDash val="solid"/>
            <a:headEnd type="none" w="sm" len="sm"/>
            <a:tailEnd type="none" w="sm" len="sm"/>
          </a:ln>
        </p:spPr>
        <p:txBody>
          <a:bodyPr/>
          <a:lstStyle/>
          <a:p>
            <a:endParaRPr lang="en-PH"/>
          </a:p>
        </p:txBody>
      </p:sp>
      <p:sp>
        <p:nvSpPr>
          <p:cNvPr id="13" name="TextBox 13"/>
          <p:cNvSpPr txBox="1"/>
          <p:nvPr/>
        </p:nvSpPr>
        <p:spPr>
          <a:xfrm>
            <a:off x="8084646" y="6910443"/>
            <a:ext cx="1044648" cy="1076143"/>
          </a:xfrm>
          <a:prstGeom prst="rect">
            <a:avLst/>
          </a:prstGeom>
        </p:spPr>
        <p:txBody>
          <a:bodyPr lIns="0" tIns="0" rIns="0" bIns="0" rtlCol="0" anchor="t">
            <a:spAutoFit/>
          </a:bodyPr>
          <a:lstStyle/>
          <a:p>
            <a:pPr algn="l">
              <a:lnSpc>
                <a:spcPts val="8748"/>
              </a:lnSpc>
              <a:spcBef>
                <a:spcPct val="0"/>
              </a:spcBef>
            </a:pPr>
            <a:r>
              <a:rPr lang="en-US" sz="6248">
                <a:solidFill>
                  <a:srgbClr val="000000"/>
                </a:solidFill>
                <a:latin typeface="Open Sans"/>
                <a:ea typeface="Open Sans"/>
                <a:cs typeface="Open Sans"/>
                <a:sym typeface="Open Sans"/>
              </a:rPr>
              <a:t>+</a:t>
            </a:r>
          </a:p>
        </p:txBody>
      </p:sp>
      <p:sp>
        <p:nvSpPr>
          <p:cNvPr id="14" name="TextBox 14"/>
          <p:cNvSpPr txBox="1"/>
          <p:nvPr/>
        </p:nvSpPr>
        <p:spPr>
          <a:xfrm>
            <a:off x="8868132" y="5595797"/>
            <a:ext cx="522324" cy="525264"/>
          </a:xfrm>
          <a:prstGeom prst="rect">
            <a:avLst/>
          </a:prstGeom>
        </p:spPr>
        <p:txBody>
          <a:bodyPr lIns="0" tIns="0" rIns="0" bIns="0" rtlCol="0" anchor="t">
            <a:spAutoFit/>
          </a:bodyPr>
          <a:lstStyle/>
          <a:p>
            <a:pPr algn="l">
              <a:lnSpc>
                <a:spcPts val="4374"/>
              </a:lnSpc>
              <a:spcBef>
                <a:spcPct val="0"/>
              </a:spcBef>
            </a:pPr>
            <a:r>
              <a:rPr lang="en-US" sz="3124" b="1">
                <a:solidFill>
                  <a:srgbClr val="FF1495"/>
                </a:solidFill>
                <a:latin typeface="Open Sans Bold"/>
                <a:ea typeface="Open Sans Bold"/>
                <a:cs typeface="Open Sans Bold"/>
                <a:sym typeface="Open Sans Bold"/>
              </a:rPr>
              <a:t>1</a:t>
            </a:r>
          </a:p>
        </p:txBody>
      </p:sp>
      <p:sp>
        <p:nvSpPr>
          <p:cNvPr id="15" name="TextBox 15"/>
          <p:cNvSpPr txBox="1"/>
          <p:nvPr/>
        </p:nvSpPr>
        <p:spPr>
          <a:xfrm>
            <a:off x="384809" y="2694896"/>
            <a:ext cx="1705155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full adder is necessary because it can handle the addition of three inputs (two bits and a carry) to produce a sum and carry output, allowing for accurate arithmetic calculations in multi-bit operations, which a half adder alone cannot accomplish.</a:t>
            </a:r>
          </a:p>
        </p:txBody>
      </p:sp>
      <p:sp>
        <p:nvSpPr>
          <p:cNvPr id="16" name="TextBox 16"/>
          <p:cNvSpPr txBox="1"/>
          <p:nvPr/>
        </p:nvSpPr>
        <p:spPr>
          <a:xfrm>
            <a:off x="8345808" y="5599820"/>
            <a:ext cx="522324" cy="525264"/>
          </a:xfrm>
          <a:prstGeom prst="rect">
            <a:avLst/>
          </a:prstGeom>
        </p:spPr>
        <p:txBody>
          <a:bodyPr lIns="0" tIns="0" rIns="0" bIns="0" rtlCol="0" anchor="t">
            <a:spAutoFit/>
          </a:bodyPr>
          <a:lstStyle/>
          <a:p>
            <a:pPr algn="l">
              <a:lnSpc>
                <a:spcPts val="4374"/>
              </a:lnSpc>
              <a:spcBef>
                <a:spcPct val="0"/>
              </a:spcBef>
            </a:pPr>
            <a:r>
              <a:rPr lang="en-US" sz="3124" b="1">
                <a:solidFill>
                  <a:srgbClr val="FF1495"/>
                </a:solidFill>
                <a:latin typeface="Open Sans Bold"/>
                <a:ea typeface="Open Sans Bold"/>
                <a:cs typeface="Open Sans Bold"/>
                <a:sym typeface="Open Sans Bold"/>
              </a:rPr>
              <a:t>1</a:t>
            </a:r>
          </a:p>
        </p:txBody>
      </p:sp>
      <p:sp>
        <p:nvSpPr>
          <p:cNvPr id="17" name="TextBox 17"/>
          <p:cNvSpPr txBox="1"/>
          <p:nvPr/>
        </p:nvSpPr>
        <p:spPr>
          <a:xfrm>
            <a:off x="246002" y="207149"/>
            <a:ext cx="8067235" cy="568077"/>
          </a:xfrm>
          <a:prstGeom prst="rect">
            <a:avLst/>
          </a:prstGeom>
        </p:spPr>
        <p:txBody>
          <a:bodyPr lIns="0" tIns="0" rIns="0" bIns="0" rtlCol="0" anchor="t">
            <a:spAutoFit/>
          </a:bodyPr>
          <a:lstStyle/>
          <a:p>
            <a:pPr marL="0" lvl="0" indent="0" algn="l">
              <a:lnSpc>
                <a:spcPts val="4219"/>
              </a:lnSpc>
              <a:spcBef>
                <a:spcPct val="0"/>
              </a:spcBef>
            </a:pPr>
            <a:r>
              <a:rPr lang="en-US" sz="3767" b="1" spc="-113">
                <a:solidFill>
                  <a:srgbClr val="FFFFFF"/>
                </a:solidFill>
                <a:latin typeface="Poppins Bold"/>
                <a:ea typeface="Poppins Bold"/>
                <a:cs typeface="Poppins Bold"/>
                <a:sym typeface="Poppins Bold"/>
              </a:rPr>
              <a:t>19.1 Fundamentals of Logic Circuits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5833726" y="1831557"/>
          <a:ext cx="8931960" cy="8267696"/>
        </p:xfrm>
        <a:graphic>
          <a:graphicData uri="http://schemas.openxmlformats.org/drawingml/2006/table">
            <a:tbl>
              <a:tblPr/>
              <a:tblGrid>
                <a:gridCol w="1786392">
                  <a:extLst>
                    <a:ext uri="{9D8B030D-6E8A-4147-A177-3AD203B41FA5}">
                      <a16:colId xmlns:a16="http://schemas.microsoft.com/office/drawing/2014/main" val="20000"/>
                    </a:ext>
                  </a:extLst>
                </a:gridCol>
                <a:gridCol w="1786392">
                  <a:extLst>
                    <a:ext uri="{9D8B030D-6E8A-4147-A177-3AD203B41FA5}">
                      <a16:colId xmlns:a16="http://schemas.microsoft.com/office/drawing/2014/main" val="20001"/>
                    </a:ext>
                  </a:extLst>
                </a:gridCol>
                <a:gridCol w="1786392">
                  <a:extLst>
                    <a:ext uri="{9D8B030D-6E8A-4147-A177-3AD203B41FA5}">
                      <a16:colId xmlns:a16="http://schemas.microsoft.com/office/drawing/2014/main" val="20002"/>
                    </a:ext>
                  </a:extLst>
                </a:gridCol>
                <a:gridCol w="1786392">
                  <a:extLst>
                    <a:ext uri="{9D8B030D-6E8A-4147-A177-3AD203B41FA5}">
                      <a16:colId xmlns:a16="http://schemas.microsoft.com/office/drawing/2014/main" val="20003"/>
                    </a:ext>
                  </a:extLst>
                </a:gridCol>
                <a:gridCol w="1786392">
                  <a:extLst>
                    <a:ext uri="{9D8B030D-6E8A-4147-A177-3AD203B41FA5}">
                      <a16:colId xmlns:a16="http://schemas.microsoft.com/office/drawing/2014/main" val="20004"/>
                    </a:ext>
                  </a:extLst>
                </a:gridCol>
              </a:tblGrid>
              <a:tr h="961360">
                <a:tc gridSpan="3">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100"/>
                        </a:lnSpc>
                        <a:defRPr/>
                      </a:pPr>
                      <a:r>
                        <a:rPr lang="en-US" sz="1500"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961360">
                <a:tc>
                  <a:txBody>
                    <a:bodyPr/>
                    <a:lstStyle/>
                    <a:p>
                      <a:pPr algn="ctr">
                        <a:lnSpc>
                          <a:spcPts val="2100"/>
                        </a:lnSpc>
                        <a:defRPr/>
                      </a:pPr>
                      <a:r>
                        <a:rPr lang="en-US" sz="1500" b="1">
                          <a:solidFill>
                            <a:srgbClr val="000000"/>
                          </a:solidFill>
                          <a:latin typeface="Poppins Bold"/>
                          <a:ea typeface="Poppins Bold"/>
                          <a:cs typeface="Poppins Bold"/>
                          <a:sym typeface="Poppi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C in</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C out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1"/>
                  </a:ext>
                </a:extLst>
              </a:tr>
              <a:tr h="793122">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93122">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93122">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93122">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93122">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93122">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793122">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r h="793122">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9"/>
                  </a:ext>
                </a:extLst>
              </a:tr>
            </a:tbl>
          </a:graphicData>
        </a:graphic>
      </p:graphicFrame>
      <p:sp>
        <p:nvSpPr>
          <p:cNvPr id="6" name="TextBox 6"/>
          <p:cNvSpPr txBox="1"/>
          <p:nvPr/>
        </p:nvSpPr>
        <p:spPr>
          <a:xfrm>
            <a:off x="384809" y="1938701"/>
            <a:ext cx="343958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Full adder</a:t>
            </a:r>
          </a:p>
        </p:txBody>
      </p:sp>
      <p:sp>
        <p:nvSpPr>
          <p:cNvPr id="7" name="TextBox 7"/>
          <p:cNvSpPr txBox="1"/>
          <p:nvPr/>
        </p:nvSpPr>
        <p:spPr>
          <a:xfrm>
            <a:off x="384809" y="2694896"/>
            <a:ext cx="5290411"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Truth table for a full adder: </a:t>
            </a:r>
          </a:p>
        </p:txBody>
      </p:sp>
      <p:sp>
        <p:nvSpPr>
          <p:cNvPr id="8" name="TextBox 8"/>
          <p:cNvSpPr txBox="1"/>
          <p:nvPr/>
        </p:nvSpPr>
        <p:spPr>
          <a:xfrm>
            <a:off x="6518991" y="3768681"/>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9" name="TextBox 9"/>
          <p:cNvSpPr txBox="1"/>
          <p:nvPr/>
        </p:nvSpPr>
        <p:spPr>
          <a:xfrm>
            <a:off x="8316068" y="3768681"/>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0" name="TextBox 10"/>
          <p:cNvSpPr txBox="1"/>
          <p:nvPr/>
        </p:nvSpPr>
        <p:spPr>
          <a:xfrm>
            <a:off x="10166821" y="3768681"/>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1" name="TextBox 11"/>
          <p:cNvSpPr txBox="1"/>
          <p:nvPr/>
        </p:nvSpPr>
        <p:spPr>
          <a:xfrm>
            <a:off x="6518991" y="462915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2" name="TextBox 12"/>
          <p:cNvSpPr txBox="1"/>
          <p:nvPr/>
        </p:nvSpPr>
        <p:spPr>
          <a:xfrm>
            <a:off x="8316068" y="462915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3" name="TextBox 13"/>
          <p:cNvSpPr txBox="1"/>
          <p:nvPr/>
        </p:nvSpPr>
        <p:spPr>
          <a:xfrm>
            <a:off x="10166821" y="462915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4" name="TextBox 14"/>
          <p:cNvSpPr txBox="1"/>
          <p:nvPr/>
        </p:nvSpPr>
        <p:spPr>
          <a:xfrm>
            <a:off x="6518991" y="545105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5" name="TextBox 15"/>
          <p:cNvSpPr txBox="1"/>
          <p:nvPr/>
        </p:nvSpPr>
        <p:spPr>
          <a:xfrm>
            <a:off x="8316068" y="545105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6" name="TextBox 16"/>
          <p:cNvSpPr txBox="1"/>
          <p:nvPr/>
        </p:nvSpPr>
        <p:spPr>
          <a:xfrm>
            <a:off x="10166821" y="545105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7" name="TextBox 17"/>
          <p:cNvSpPr txBox="1"/>
          <p:nvPr/>
        </p:nvSpPr>
        <p:spPr>
          <a:xfrm>
            <a:off x="6518991" y="6171866"/>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8" name="TextBox 18"/>
          <p:cNvSpPr txBox="1"/>
          <p:nvPr/>
        </p:nvSpPr>
        <p:spPr>
          <a:xfrm>
            <a:off x="8316068" y="6171866"/>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9" name="TextBox 19"/>
          <p:cNvSpPr txBox="1"/>
          <p:nvPr/>
        </p:nvSpPr>
        <p:spPr>
          <a:xfrm>
            <a:off x="10166821" y="6171866"/>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0" name="TextBox 20"/>
          <p:cNvSpPr txBox="1"/>
          <p:nvPr/>
        </p:nvSpPr>
        <p:spPr>
          <a:xfrm>
            <a:off x="6518991" y="703233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1" name="TextBox 21"/>
          <p:cNvSpPr txBox="1"/>
          <p:nvPr/>
        </p:nvSpPr>
        <p:spPr>
          <a:xfrm>
            <a:off x="8316068" y="703233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2" name="TextBox 22"/>
          <p:cNvSpPr txBox="1"/>
          <p:nvPr/>
        </p:nvSpPr>
        <p:spPr>
          <a:xfrm>
            <a:off x="10166821" y="703233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3" name="TextBox 23"/>
          <p:cNvSpPr txBox="1"/>
          <p:nvPr/>
        </p:nvSpPr>
        <p:spPr>
          <a:xfrm>
            <a:off x="6518991" y="7854242"/>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4" name="TextBox 24"/>
          <p:cNvSpPr txBox="1"/>
          <p:nvPr/>
        </p:nvSpPr>
        <p:spPr>
          <a:xfrm>
            <a:off x="8316068" y="7854242"/>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5" name="TextBox 25"/>
          <p:cNvSpPr txBox="1"/>
          <p:nvPr/>
        </p:nvSpPr>
        <p:spPr>
          <a:xfrm>
            <a:off x="10166821" y="7854242"/>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6" name="TextBox 26"/>
          <p:cNvSpPr txBox="1"/>
          <p:nvPr/>
        </p:nvSpPr>
        <p:spPr>
          <a:xfrm>
            <a:off x="6492153" y="8711954"/>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7" name="TextBox 27"/>
          <p:cNvSpPr txBox="1"/>
          <p:nvPr/>
        </p:nvSpPr>
        <p:spPr>
          <a:xfrm>
            <a:off x="8289230" y="8711954"/>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8" name="TextBox 28"/>
          <p:cNvSpPr txBox="1"/>
          <p:nvPr/>
        </p:nvSpPr>
        <p:spPr>
          <a:xfrm>
            <a:off x="10139983" y="8711954"/>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9" name="TextBox 29"/>
          <p:cNvSpPr txBox="1"/>
          <p:nvPr/>
        </p:nvSpPr>
        <p:spPr>
          <a:xfrm>
            <a:off x="6492153" y="9533861"/>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0" name="TextBox 30"/>
          <p:cNvSpPr txBox="1"/>
          <p:nvPr/>
        </p:nvSpPr>
        <p:spPr>
          <a:xfrm>
            <a:off x="8289230" y="9533861"/>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1" name="TextBox 31"/>
          <p:cNvSpPr txBox="1"/>
          <p:nvPr/>
        </p:nvSpPr>
        <p:spPr>
          <a:xfrm>
            <a:off x="10139983" y="9533861"/>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2" name="TextBox 32"/>
          <p:cNvSpPr txBox="1"/>
          <p:nvPr/>
        </p:nvSpPr>
        <p:spPr>
          <a:xfrm>
            <a:off x="11964381" y="3768681"/>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3" name="TextBox 33"/>
          <p:cNvSpPr txBox="1"/>
          <p:nvPr/>
        </p:nvSpPr>
        <p:spPr>
          <a:xfrm>
            <a:off x="11964381" y="462915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4" name="TextBox 34"/>
          <p:cNvSpPr txBox="1"/>
          <p:nvPr/>
        </p:nvSpPr>
        <p:spPr>
          <a:xfrm>
            <a:off x="11964381" y="545105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5" name="TextBox 35"/>
          <p:cNvSpPr txBox="1"/>
          <p:nvPr/>
        </p:nvSpPr>
        <p:spPr>
          <a:xfrm>
            <a:off x="11964381" y="6171866"/>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6" name="TextBox 36"/>
          <p:cNvSpPr txBox="1"/>
          <p:nvPr/>
        </p:nvSpPr>
        <p:spPr>
          <a:xfrm>
            <a:off x="11964381" y="703233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7" name="TextBox 37"/>
          <p:cNvSpPr txBox="1"/>
          <p:nvPr/>
        </p:nvSpPr>
        <p:spPr>
          <a:xfrm>
            <a:off x="11964381" y="7854242"/>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8" name="TextBox 38"/>
          <p:cNvSpPr txBox="1"/>
          <p:nvPr/>
        </p:nvSpPr>
        <p:spPr>
          <a:xfrm>
            <a:off x="11937543" y="8711954"/>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9" name="TextBox 39"/>
          <p:cNvSpPr txBox="1"/>
          <p:nvPr/>
        </p:nvSpPr>
        <p:spPr>
          <a:xfrm>
            <a:off x="11937543" y="9533861"/>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0" name="TextBox 40"/>
          <p:cNvSpPr txBox="1"/>
          <p:nvPr/>
        </p:nvSpPr>
        <p:spPr>
          <a:xfrm>
            <a:off x="13819090" y="3768681"/>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1" name="TextBox 41"/>
          <p:cNvSpPr txBox="1"/>
          <p:nvPr/>
        </p:nvSpPr>
        <p:spPr>
          <a:xfrm>
            <a:off x="13819090" y="462915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2" name="TextBox 42"/>
          <p:cNvSpPr txBox="1"/>
          <p:nvPr/>
        </p:nvSpPr>
        <p:spPr>
          <a:xfrm>
            <a:off x="13819090" y="545105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3" name="TextBox 43"/>
          <p:cNvSpPr txBox="1"/>
          <p:nvPr/>
        </p:nvSpPr>
        <p:spPr>
          <a:xfrm>
            <a:off x="13819090" y="6171866"/>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4" name="TextBox 44"/>
          <p:cNvSpPr txBox="1"/>
          <p:nvPr/>
        </p:nvSpPr>
        <p:spPr>
          <a:xfrm>
            <a:off x="13819090" y="703233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5" name="TextBox 45"/>
          <p:cNvSpPr txBox="1"/>
          <p:nvPr/>
        </p:nvSpPr>
        <p:spPr>
          <a:xfrm>
            <a:off x="13819090" y="7854242"/>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6" name="TextBox 46"/>
          <p:cNvSpPr txBox="1"/>
          <p:nvPr/>
        </p:nvSpPr>
        <p:spPr>
          <a:xfrm>
            <a:off x="13792252" y="8711954"/>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7" name="TextBox 47"/>
          <p:cNvSpPr txBox="1"/>
          <p:nvPr/>
        </p:nvSpPr>
        <p:spPr>
          <a:xfrm>
            <a:off x="13792252" y="9533861"/>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51" name="TextBox 51"/>
          <p:cNvSpPr txBox="1"/>
          <p:nvPr/>
        </p:nvSpPr>
        <p:spPr>
          <a:xfrm>
            <a:off x="246002" y="207149"/>
            <a:ext cx="8067235" cy="568077"/>
          </a:xfrm>
          <a:prstGeom prst="rect">
            <a:avLst/>
          </a:prstGeom>
        </p:spPr>
        <p:txBody>
          <a:bodyPr lIns="0" tIns="0" rIns="0" bIns="0" rtlCol="0" anchor="t">
            <a:spAutoFit/>
          </a:bodyPr>
          <a:lstStyle/>
          <a:p>
            <a:pPr marL="0" lvl="0" indent="0" algn="l">
              <a:lnSpc>
                <a:spcPts val="4219"/>
              </a:lnSpc>
              <a:spcBef>
                <a:spcPct val="0"/>
              </a:spcBef>
            </a:pPr>
            <a:r>
              <a:rPr lang="en-US" sz="3767" b="1" spc="-113">
                <a:solidFill>
                  <a:srgbClr val="FFFFFF"/>
                </a:solidFill>
                <a:latin typeface="Poppins Bold"/>
                <a:ea typeface="Poppins Bold"/>
                <a:cs typeface="Poppins Bold"/>
                <a:sym typeface="Poppins Bold"/>
              </a:rPr>
              <a:t>19.1 Fundamentals of Logic Circuits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2029483" y="3622454"/>
            <a:ext cx="14229034" cy="5783009"/>
          </a:xfrm>
          <a:custGeom>
            <a:avLst/>
            <a:gdLst/>
            <a:ahLst/>
            <a:cxnLst/>
            <a:rect l="l" t="t" r="r" b="b"/>
            <a:pathLst>
              <a:path w="14229034" h="5783009">
                <a:moveTo>
                  <a:pt x="0" y="0"/>
                </a:moveTo>
                <a:lnTo>
                  <a:pt x="14229034" y="0"/>
                </a:lnTo>
                <a:lnTo>
                  <a:pt x="14229034" y="5783008"/>
                </a:lnTo>
                <a:lnTo>
                  <a:pt x="0" y="5783008"/>
                </a:lnTo>
                <a:lnTo>
                  <a:pt x="0" y="0"/>
                </a:lnTo>
                <a:close/>
              </a:path>
            </a:pathLst>
          </a:custGeom>
          <a:blipFill>
            <a:blip r:embed="rId4"/>
            <a:stretch>
              <a:fillRect l="-6679" t="-32756" r="-14353" b="-53229"/>
            </a:stretch>
          </a:blipFill>
        </p:spPr>
        <p:txBody>
          <a:bodyPr/>
          <a:lstStyle/>
          <a:p>
            <a:endParaRPr lang="en-PH"/>
          </a:p>
        </p:txBody>
      </p:sp>
      <p:sp>
        <p:nvSpPr>
          <p:cNvPr id="6" name="TextBox 6"/>
          <p:cNvSpPr txBox="1"/>
          <p:nvPr/>
        </p:nvSpPr>
        <p:spPr>
          <a:xfrm>
            <a:off x="384809" y="1938701"/>
            <a:ext cx="343958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Full adder</a:t>
            </a:r>
          </a:p>
        </p:txBody>
      </p:sp>
      <p:sp>
        <p:nvSpPr>
          <p:cNvPr id="7" name="TextBox 7"/>
          <p:cNvSpPr txBox="1"/>
          <p:nvPr/>
        </p:nvSpPr>
        <p:spPr>
          <a:xfrm>
            <a:off x="384809" y="2694896"/>
            <a:ext cx="5290411"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Truth table for a full adder: </a:t>
            </a:r>
          </a:p>
        </p:txBody>
      </p:sp>
      <p:sp>
        <p:nvSpPr>
          <p:cNvPr id="8" name="TextBox 8"/>
          <p:cNvSpPr txBox="1"/>
          <p:nvPr/>
        </p:nvSpPr>
        <p:spPr>
          <a:xfrm>
            <a:off x="246002" y="207149"/>
            <a:ext cx="8067235" cy="568077"/>
          </a:xfrm>
          <a:prstGeom prst="rect">
            <a:avLst/>
          </a:prstGeom>
        </p:spPr>
        <p:txBody>
          <a:bodyPr lIns="0" tIns="0" rIns="0" bIns="0" rtlCol="0" anchor="t">
            <a:spAutoFit/>
          </a:bodyPr>
          <a:lstStyle/>
          <a:p>
            <a:pPr marL="0" lvl="0" indent="0" algn="l">
              <a:lnSpc>
                <a:spcPts val="4219"/>
              </a:lnSpc>
              <a:spcBef>
                <a:spcPct val="0"/>
              </a:spcBef>
            </a:pPr>
            <a:r>
              <a:rPr lang="en-US" sz="3767" b="1" spc="-113">
                <a:solidFill>
                  <a:srgbClr val="FFFFFF"/>
                </a:solidFill>
                <a:latin typeface="Poppins Bold"/>
                <a:ea typeface="Poppins Bold"/>
                <a:cs typeface="Poppins Bold"/>
                <a:sym typeface="Poppins Bold"/>
              </a:rPr>
              <a:t>19.1 Fundamentals of Logic Circuits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172690" y="3862034"/>
            <a:ext cx="17913208" cy="4537527"/>
          </a:xfrm>
          <a:custGeom>
            <a:avLst/>
            <a:gdLst/>
            <a:ahLst/>
            <a:cxnLst/>
            <a:rect l="l" t="t" r="r" b="b"/>
            <a:pathLst>
              <a:path w="17913208" h="4537527">
                <a:moveTo>
                  <a:pt x="0" y="0"/>
                </a:moveTo>
                <a:lnTo>
                  <a:pt x="17913208" y="0"/>
                </a:lnTo>
                <a:lnTo>
                  <a:pt x="17913208" y="4537527"/>
                </a:lnTo>
                <a:lnTo>
                  <a:pt x="0" y="4537527"/>
                </a:lnTo>
                <a:lnTo>
                  <a:pt x="0" y="0"/>
                </a:lnTo>
                <a:close/>
              </a:path>
            </a:pathLst>
          </a:custGeom>
          <a:blipFill>
            <a:blip r:embed="rId4"/>
            <a:stretch>
              <a:fillRect/>
            </a:stretch>
          </a:blipFill>
        </p:spPr>
        <p:txBody>
          <a:bodyPr/>
          <a:lstStyle/>
          <a:p>
            <a:endParaRPr lang="en-PH"/>
          </a:p>
        </p:txBody>
      </p:sp>
      <p:sp>
        <p:nvSpPr>
          <p:cNvPr id="6" name="TextBox 6"/>
          <p:cNvSpPr txBox="1"/>
          <p:nvPr/>
        </p:nvSpPr>
        <p:spPr>
          <a:xfrm>
            <a:off x="384809" y="1938701"/>
            <a:ext cx="343958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Full adder</a:t>
            </a:r>
          </a:p>
        </p:txBody>
      </p:sp>
      <p:sp>
        <p:nvSpPr>
          <p:cNvPr id="7" name="TextBox 7"/>
          <p:cNvSpPr txBox="1"/>
          <p:nvPr/>
        </p:nvSpPr>
        <p:spPr>
          <a:xfrm>
            <a:off x="384809" y="2694896"/>
            <a:ext cx="5290411"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8-bit full adder</a:t>
            </a:r>
          </a:p>
        </p:txBody>
      </p:sp>
      <p:sp>
        <p:nvSpPr>
          <p:cNvPr id="8" name="TextBox 8"/>
          <p:cNvSpPr txBox="1"/>
          <p:nvPr/>
        </p:nvSpPr>
        <p:spPr>
          <a:xfrm>
            <a:off x="246002" y="207149"/>
            <a:ext cx="8067235" cy="568077"/>
          </a:xfrm>
          <a:prstGeom prst="rect">
            <a:avLst/>
          </a:prstGeom>
        </p:spPr>
        <p:txBody>
          <a:bodyPr lIns="0" tIns="0" rIns="0" bIns="0" rtlCol="0" anchor="t">
            <a:spAutoFit/>
          </a:bodyPr>
          <a:lstStyle/>
          <a:p>
            <a:pPr marL="0" lvl="0" indent="0" algn="l">
              <a:lnSpc>
                <a:spcPts val="4219"/>
              </a:lnSpc>
              <a:spcBef>
                <a:spcPct val="0"/>
              </a:spcBef>
            </a:pPr>
            <a:r>
              <a:rPr lang="en-US" sz="3767" b="1" spc="-113">
                <a:solidFill>
                  <a:srgbClr val="FFFFFF"/>
                </a:solidFill>
                <a:latin typeface="Poppins Bold"/>
                <a:ea typeface="Poppins Bold"/>
                <a:cs typeface="Poppins Bold"/>
                <a:sym typeface="Poppins Bold"/>
              </a:rPr>
              <a:t>19.1 Fundamentals of Logic Circuits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877010"/>
            <a:ext cx="67976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Types of logic circuits</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TextBox 6"/>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8"/>
          <p:cNvGrpSpPr/>
          <p:nvPr/>
        </p:nvGrpSpPr>
        <p:grpSpPr>
          <a:xfrm>
            <a:off x="4743016" y="3100176"/>
            <a:ext cx="3838823" cy="4690798"/>
            <a:chOff x="0" y="0"/>
            <a:chExt cx="1011048" cy="1235437"/>
          </a:xfrm>
        </p:grpSpPr>
        <p:sp>
          <p:nvSpPr>
            <p:cNvPr id="9" name="Freeform 9"/>
            <p:cNvSpPr/>
            <p:nvPr/>
          </p:nvSpPr>
          <p:spPr>
            <a:xfrm>
              <a:off x="0" y="0"/>
              <a:ext cx="1011048" cy="1235437"/>
            </a:xfrm>
            <a:custGeom>
              <a:avLst/>
              <a:gdLst/>
              <a:ahLst/>
              <a:cxnLst/>
              <a:rect l="l" t="t" r="r" b="b"/>
              <a:pathLst>
                <a:path w="1011048" h="1235437">
                  <a:moveTo>
                    <a:pt x="102854" y="0"/>
                  </a:moveTo>
                  <a:lnTo>
                    <a:pt x="908194" y="0"/>
                  </a:lnTo>
                  <a:cubicBezTo>
                    <a:pt x="964999" y="0"/>
                    <a:pt x="1011048" y="46049"/>
                    <a:pt x="1011048" y="102854"/>
                  </a:cubicBezTo>
                  <a:lnTo>
                    <a:pt x="1011048" y="1132583"/>
                  </a:lnTo>
                  <a:cubicBezTo>
                    <a:pt x="1011048" y="1159861"/>
                    <a:pt x="1000212" y="1186023"/>
                    <a:pt x="980923" y="1205311"/>
                  </a:cubicBezTo>
                  <a:cubicBezTo>
                    <a:pt x="961634" y="1224600"/>
                    <a:pt x="935473" y="1235437"/>
                    <a:pt x="908194" y="1235437"/>
                  </a:cubicBezTo>
                  <a:lnTo>
                    <a:pt x="102854" y="1235437"/>
                  </a:lnTo>
                  <a:cubicBezTo>
                    <a:pt x="75575" y="1235437"/>
                    <a:pt x="49414" y="1224600"/>
                    <a:pt x="30125" y="1205311"/>
                  </a:cubicBezTo>
                  <a:cubicBezTo>
                    <a:pt x="10836" y="1186023"/>
                    <a:pt x="0" y="1159861"/>
                    <a:pt x="0" y="1132583"/>
                  </a:cubicBezTo>
                  <a:lnTo>
                    <a:pt x="0" y="102854"/>
                  </a:lnTo>
                  <a:cubicBezTo>
                    <a:pt x="0" y="75575"/>
                    <a:pt x="10836" y="49414"/>
                    <a:pt x="30125" y="30125"/>
                  </a:cubicBezTo>
                  <a:cubicBezTo>
                    <a:pt x="49414" y="10836"/>
                    <a:pt x="75575" y="0"/>
                    <a:pt x="102854" y="0"/>
                  </a:cubicBezTo>
                  <a:close/>
                </a:path>
              </a:pathLst>
            </a:custGeom>
            <a:gradFill rotWithShape="1">
              <a:gsLst>
                <a:gs pos="0">
                  <a:srgbClr val="FF66C4">
                    <a:alpha val="100000"/>
                  </a:srgbClr>
                </a:gs>
                <a:gs pos="100000">
                  <a:srgbClr val="FFDE59">
                    <a:alpha val="100000"/>
                  </a:srgbClr>
                </a:gs>
              </a:gsLst>
              <a:lin ang="0"/>
            </a:gradFill>
          </p:spPr>
          <p:txBody>
            <a:bodyPr/>
            <a:lstStyle/>
            <a:p>
              <a:endParaRPr lang="en-PH"/>
            </a:p>
          </p:txBody>
        </p:sp>
        <p:sp>
          <p:nvSpPr>
            <p:cNvPr id="10" name="TextBox 10"/>
            <p:cNvSpPr txBox="1"/>
            <p:nvPr/>
          </p:nvSpPr>
          <p:spPr>
            <a:xfrm>
              <a:off x="0" y="-28575"/>
              <a:ext cx="1011048" cy="1264012"/>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5117903" y="3057289"/>
            <a:ext cx="3089050" cy="1343025"/>
          </a:xfrm>
          <a:prstGeom prst="rect">
            <a:avLst/>
          </a:prstGeom>
        </p:spPr>
        <p:txBody>
          <a:bodyPr lIns="0" tIns="0" rIns="0" bIns="0" rtlCol="0" anchor="t">
            <a:spAutoFit/>
          </a:bodyPr>
          <a:lstStyle/>
          <a:p>
            <a:pPr algn="ctr">
              <a:lnSpc>
                <a:spcPts val="5400"/>
              </a:lnSpc>
            </a:pPr>
            <a:r>
              <a:rPr lang="en-US" sz="3000" b="1" i="1">
                <a:solidFill>
                  <a:srgbClr val="2D3240"/>
                </a:solidFill>
                <a:latin typeface="Poppins Bold Italics"/>
                <a:ea typeface="Poppins Bold Italics"/>
                <a:cs typeface="Poppins Bold Italics"/>
                <a:sym typeface="Poppins Bold Italics"/>
              </a:rPr>
              <a:t>Combinational circuit</a:t>
            </a:r>
          </a:p>
        </p:txBody>
      </p:sp>
      <p:grpSp>
        <p:nvGrpSpPr>
          <p:cNvPr id="12" name="Group 12"/>
          <p:cNvGrpSpPr/>
          <p:nvPr/>
        </p:nvGrpSpPr>
        <p:grpSpPr>
          <a:xfrm>
            <a:off x="9676750" y="3100176"/>
            <a:ext cx="3838823" cy="4690798"/>
            <a:chOff x="0" y="0"/>
            <a:chExt cx="1011048" cy="1235437"/>
          </a:xfrm>
        </p:grpSpPr>
        <p:sp>
          <p:nvSpPr>
            <p:cNvPr id="13" name="Freeform 13"/>
            <p:cNvSpPr/>
            <p:nvPr/>
          </p:nvSpPr>
          <p:spPr>
            <a:xfrm>
              <a:off x="0" y="0"/>
              <a:ext cx="1011048" cy="1235437"/>
            </a:xfrm>
            <a:custGeom>
              <a:avLst/>
              <a:gdLst/>
              <a:ahLst/>
              <a:cxnLst/>
              <a:rect l="l" t="t" r="r" b="b"/>
              <a:pathLst>
                <a:path w="1011048" h="1235437">
                  <a:moveTo>
                    <a:pt x="102854" y="0"/>
                  </a:moveTo>
                  <a:lnTo>
                    <a:pt x="908194" y="0"/>
                  </a:lnTo>
                  <a:cubicBezTo>
                    <a:pt x="964999" y="0"/>
                    <a:pt x="1011048" y="46049"/>
                    <a:pt x="1011048" y="102854"/>
                  </a:cubicBezTo>
                  <a:lnTo>
                    <a:pt x="1011048" y="1132583"/>
                  </a:lnTo>
                  <a:cubicBezTo>
                    <a:pt x="1011048" y="1159861"/>
                    <a:pt x="1000212" y="1186023"/>
                    <a:pt x="980923" y="1205311"/>
                  </a:cubicBezTo>
                  <a:cubicBezTo>
                    <a:pt x="961634" y="1224600"/>
                    <a:pt x="935473" y="1235437"/>
                    <a:pt x="908194" y="1235437"/>
                  </a:cubicBezTo>
                  <a:lnTo>
                    <a:pt x="102854" y="1235437"/>
                  </a:lnTo>
                  <a:cubicBezTo>
                    <a:pt x="75575" y="1235437"/>
                    <a:pt x="49414" y="1224600"/>
                    <a:pt x="30125" y="1205311"/>
                  </a:cubicBezTo>
                  <a:cubicBezTo>
                    <a:pt x="10836" y="1186023"/>
                    <a:pt x="0" y="1159861"/>
                    <a:pt x="0" y="1132583"/>
                  </a:cubicBezTo>
                  <a:lnTo>
                    <a:pt x="0" y="102854"/>
                  </a:lnTo>
                  <a:cubicBezTo>
                    <a:pt x="0" y="75575"/>
                    <a:pt x="10836" y="49414"/>
                    <a:pt x="30125" y="30125"/>
                  </a:cubicBezTo>
                  <a:cubicBezTo>
                    <a:pt x="49414" y="10836"/>
                    <a:pt x="75575" y="0"/>
                    <a:pt x="102854" y="0"/>
                  </a:cubicBezTo>
                  <a:close/>
                </a:path>
              </a:pathLst>
            </a:custGeom>
            <a:gradFill rotWithShape="1">
              <a:gsLst>
                <a:gs pos="0">
                  <a:srgbClr val="FF66C4">
                    <a:alpha val="100000"/>
                  </a:srgbClr>
                </a:gs>
                <a:gs pos="100000">
                  <a:srgbClr val="FFDE59">
                    <a:alpha val="100000"/>
                  </a:srgbClr>
                </a:gs>
              </a:gsLst>
              <a:lin ang="0"/>
            </a:gradFill>
          </p:spPr>
          <p:txBody>
            <a:bodyPr/>
            <a:lstStyle/>
            <a:p>
              <a:endParaRPr lang="en-PH"/>
            </a:p>
          </p:txBody>
        </p:sp>
        <p:sp>
          <p:nvSpPr>
            <p:cNvPr id="14" name="TextBox 14"/>
            <p:cNvSpPr txBox="1"/>
            <p:nvPr/>
          </p:nvSpPr>
          <p:spPr>
            <a:xfrm>
              <a:off x="0" y="-28575"/>
              <a:ext cx="1011048" cy="1264012"/>
            </a:xfrm>
            <a:prstGeom prst="rect">
              <a:avLst/>
            </a:prstGeom>
          </p:spPr>
          <p:txBody>
            <a:bodyPr lIns="50800" tIns="50800" rIns="50800" bIns="50800" rtlCol="0" anchor="ctr"/>
            <a:lstStyle/>
            <a:p>
              <a:pPr algn="ctr">
                <a:lnSpc>
                  <a:spcPts val="2595"/>
                </a:lnSpc>
              </a:pPr>
              <a:endParaRPr/>
            </a:p>
          </p:txBody>
        </p:sp>
      </p:grpSp>
      <p:sp>
        <p:nvSpPr>
          <p:cNvPr id="15" name="TextBox 15"/>
          <p:cNvSpPr txBox="1"/>
          <p:nvPr/>
        </p:nvSpPr>
        <p:spPr>
          <a:xfrm>
            <a:off x="10051636" y="3057289"/>
            <a:ext cx="3089050" cy="1343025"/>
          </a:xfrm>
          <a:prstGeom prst="rect">
            <a:avLst/>
          </a:prstGeom>
        </p:spPr>
        <p:txBody>
          <a:bodyPr lIns="0" tIns="0" rIns="0" bIns="0" rtlCol="0" anchor="t">
            <a:spAutoFit/>
          </a:bodyPr>
          <a:lstStyle/>
          <a:p>
            <a:pPr algn="ctr">
              <a:lnSpc>
                <a:spcPts val="5400"/>
              </a:lnSpc>
            </a:pPr>
            <a:r>
              <a:rPr lang="en-US" sz="3000" b="1" i="1">
                <a:solidFill>
                  <a:srgbClr val="2D3240"/>
                </a:solidFill>
                <a:latin typeface="Poppins Bold Italics"/>
                <a:ea typeface="Poppins Bold Italics"/>
                <a:cs typeface="Poppins Bold Italics"/>
                <a:sym typeface="Poppins Bold Italics"/>
              </a:rPr>
              <a:t>Sequential circuit</a:t>
            </a:r>
          </a:p>
        </p:txBody>
      </p:sp>
      <p:sp>
        <p:nvSpPr>
          <p:cNvPr id="16" name="TextBox 16"/>
          <p:cNvSpPr txBox="1"/>
          <p:nvPr/>
        </p:nvSpPr>
        <p:spPr>
          <a:xfrm>
            <a:off x="4895705" y="4460826"/>
            <a:ext cx="3533445" cy="1993588"/>
          </a:xfrm>
          <a:prstGeom prst="rect">
            <a:avLst/>
          </a:prstGeom>
        </p:spPr>
        <p:txBody>
          <a:bodyPr lIns="0" tIns="0" rIns="0" bIns="0" rtlCol="0" anchor="t">
            <a:spAutoFit/>
          </a:bodyPr>
          <a:lstStyle/>
          <a:p>
            <a:pPr algn="ctr">
              <a:lnSpc>
                <a:spcPts val="3982"/>
              </a:lnSpc>
            </a:pPr>
            <a:r>
              <a:rPr lang="en-US" sz="2212">
                <a:solidFill>
                  <a:srgbClr val="2D3240"/>
                </a:solidFill>
                <a:latin typeface="Poppins"/>
                <a:ea typeface="Poppins"/>
                <a:cs typeface="Poppins"/>
                <a:sym typeface="Poppins"/>
              </a:rPr>
              <a:t>A digital circuit whose output at any given time is solely determined by its current inputs.</a:t>
            </a:r>
          </a:p>
        </p:txBody>
      </p:sp>
      <p:sp>
        <p:nvSpPr>
          <p:cNvPr id="17" name="TextBox 17"/>
          <p:cNvSpPr txBox="1"/>
          <p:nvPr/>
        </p:nvSpPr>
        <p:spPr>
          <a:xfrm>
            <a:off x="9829439" y="4460826"/>
            <a:ext cx="3533445" cy="2498413"/>
          </a:xfrm>
          <a:prstGeom prst="rect">
            <a:avLst/>
          </a:prstGeom>
        </p:spPr>
        <p:txBody>
          <a:bodyPr lIns="0" tIns="0" rIns="0" bIns="0" rtlCol="0" anchor="t">
            <a:spAutoFit/>
          </a:bodyPr>
          <a:lstStyle/>
          <a:p>
            <a:pPr algn="ctr">
              <a:lnSpc>
                <a:spcPts val="3982"/>
              </a:lnSpc>
            </a:pPr>
            <a:r>
              <a:rPr lang="en-US" sz="2212">
                <a:solidFill>
                  <a:srgbClr val="2D3240"/>
                </a:solidFill>
                <a:latin typeface="Poppins"/>
                <a:ea typeface="Poppins"/>
                <a:cs typeface="Poppins"/>
                <a:sym typeface="Poppins"/>
              </a:rPr>
              <a:t>A digital circuit where the output is influenced not only by the current inputs but also by the circuit's previous state.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877010"/>
            <a:ext cx="67976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Types of logic circuits</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448293" y="3556585"/>
            <a:ext cx="3838823" cy="4579844"/>
            <a:chOff x="0" y="0"/>
            <a:chExt cx="1011048" cy="1206214"/>
          </a:xfrm>
        </p:grpSpPr>
        <p:sp>
          <p:nvSpPr>
            <p:cNvPr id="8" name="Freeform 8"/>
            <p:cNvSpPr/>
            <p:nvPr/>
          </p:nvSpPr>
          <p:spPr>
            <a:xfrm>
              <a:off x="0" y="0"/>
              <a:ext cx="1011048" cy="1206214"/>
            </a:xfrm>
            <a:custGeom>
              <a:avLst/>
              <a:gdLst/>
              <a:ahLst/>
              <a:cxnLst/>
              <a:rect l="l" t="t" r="r" b="b"/>
              <a:pathLst>
                <a:path w="1011048" h="1206214">
                  <a:moveTo>
                    <a:pt x="102854" y="0"/>
                  </a:moveTo>
                  <a:lnTo>
                    <a:pt x="908194" y="0"/>
                  </a:lnTo>
                  <a:cubicBezTo>
                    <a:pt x="964999" y="0"/>
                    <a:pt x="1011048" y="46049"/>
                    <a:pt x="1011048" y="102854"/>
                  </a:cubicBezTo>
                  <a:lnTo>
                    <a:pt x="1011048" y="1103360"/>
                  </a:lnTo>
                  <a:cubicBezTo>
                    <a:pt x="1011048" y="1130639"/>
                    <a:pt x="1000212" y="1156800"/>
                    <a:pt x="980923" y="1176089"/>
                  </a:cubicBezTo>
                  <a:cubicBezTo>
                    <a:pt x="961634" y="1195378"/>
                    <a:pt x="935473" y="1206214"/>
                    <a:pt x="908194" y="1206214"/>
                  </a:cubicBezTo>
                  <a:lnTo>
                    <a:pt x="102854" y="1206214"/>
                  </a:lnTo>
                  <a:cubicBezTo>
                    <a:pt x="75575" y="1206214"/>
                    <a:pt x="49414" y="1195378"/>
                    <a:pt x="30125" y="1176089"/>
                  </a:cubicBezTo>
                  <a:cubicBezTo>
                    <a:pt x="10836" y="1156800"/>
                    <a:pt x="0" y="1130639"/>
                    <a:pt x="0" y="1103360"/>
                  </a:cubicBezTo>
                  <a:lnTo>
                    <a:pt x="0" y="102854"/>
                  </a:lnTo>
                  <a:cubicBezTo>
                    <a:pt x="0" y="75575"/>
                    <a:pt x="10836" y="49414"/>
                    <a:pt x="30125" y="30125"/>
                  </a:cubicBezTo>
                  <a:cubicBezTo>
                    <a:pt x="49414" y="10836"/>
                    <a:pt x="75575" y="0"/>
                    <a:pt x="102854" y="0"/>
                  </a:cubicBezTo>
                  <a:close/>
                </a:path>
              </a:pathLst>
            </a:custGeom>
            <a:gradFill rotWithShape="1">
              <a:gsLst>
                <a:gs pos="0">
                  <a:srgbClr val="FF66C4">
                    <a:alpha val="100000"/>
                  </a:srgbClr>
                </a:gs>
                <a:gs pos="100000">
                  <a:srgbClr val="FFDE59">
                    <a:alpha val="100000"/>
                  </a:srgbClr>
                </a:gs>
              </a:gsLst>
              <a:lin ang="0"/>
            </a:gradFill>
          </p:spPr>
          <p:txBody>
            <a:bodyPr/>
            <a:lstStyle/>
            <a:p>
              <a:endParaRPr lang="en-PH"/>
            </a:p>
          </p:txBody>
        </p:sp>
        <p:sp>
          <p:nvSpPr>
            <p:cNvPr id="9" name="TextBox 9"/>
            <p:cNvSpPr txBox="1"/>
            <p:nvPr/>
          </p:nvSpPr>
          <p:spPr>
            <a:xfrm>
              <a:off x="0" y="-28575"/>
              <a:ext cx="1011048" cy="1234789"/>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823180" y="3513698"/>
            <a:ext cx="3089050" cy="1343025"/>
          </a:xfrm>
          <a:prstGeom prst="rect">
            <a:avLst/>
          </a:prstGeom>
        </p:spPr>
        <p:txBody>
          <a:bodyPr lIns="0" tIns="0" rIns="0" bIns="0" rtlCol="0" anchor="t">
            <a:spAutoFit/>
          </a:bodyPr>
          <a:lstStyle/>
          <a:p>
            <a:pPr algn="ctr">
              <a:lnSpc>
                <a:spcPts val="5400"/>
              </a:lnSpc>
            </a:pPr>
            <a:r>
              <a:rPr lang="en-US" sz="3000" b="1" i="1">
                <a:solidFill>
                  <a:srgbClr val="2D3240"/>
                </a:solidFill>
                <a:latin typeface="Poppins Bold Italics"/>
                <a:ea typeface="Poppins Bold Italics"/>
                <a:cs typeface="Poppins Bold Italics"/>
                <a:sym typeface="Poppins Bold Italics"/>
              </a:rPr>
              <a:t>Combinational circuit</a:t>
            </a:r>
          </a:p>
        </p:txBody>
      </p:sp>
      <p:sp>
        <p:nvSpPr>
          <p:cNvPr id="11" name="TextBox 11"/>
          <p:cNvSpPr txBox="1"/>
          <p:nvPr/>
        </p:nvSpPr>
        <p:spPr>
          <a:xfrm>
            <a:off x="600982" y="4917235"/>
            <a:ext cx="3533445" cy="1993588"/>
          </a:xfrm>
          <a:prstGeom prst="rect">
            <a:avLst/>
          </a:prstGeom>
        </p:spPr>
        <p:txBody>
          <a:bodyPr lIns="0" tIns="0" rIns="0" bIns="0" rtlCol="0" anchor="t">
            <a:spAutoFit/>
          </a:bodyPr>
          <a:lstStyle/>
          <a:p>
            <a:pPr algn="ctr">
              <a:lnSpc>
                <a:spcPts val="3982"/>
              </a:lnSpc>
            </a:pPr>
            <a:r>
              <a:rPr lang="en-US" sz="2212">
                <a:solidFill>
                  <a:srgbClr val="2D3240"/>
                </a:solidFill>
                <a:latin typeface="Poppins"/>
                <a:ea typeface="Poppins"/>
                <a:cs typeface="Poppins"/>
                <a:sym typeface="Poppins"/>
              </a:rPr>
              <a:t>A digital circuit whose output at any given time is solely determined by its current inputs.</a:t>
            </a:r>
          </a:p>
        </p:txBody>
      </p:sp>
      <p:sp>
        <p:nvSpPr>
          <p:cNvPr id="12" name="Freeform 12"/>
          <p:cNvSpPr/>
          <p:nvPr/>
        </p:nvSpPr>
        <p:spPr>
          <a:xfrm>
            <a:off x="4625915" y="3226981"/>
            <a:ext cx="13055633" cy="5306111"/>
          </a:xfrm>
          <a:custGeom>
            <a:avLst/>
            <a:gdLst/>
            <a:ahLst/>
            <a:cxnLst/>
            <a:rect l="l" t="t" r="r" b="b"/>
            <a:pathLst>
              <a:path w="13055633" h="5306111">
                <a:moveTo>
                  <a:pt x="0" y="0"/>
                </a:moveTo>
                <a:lnTo>
                  <a:pt x="13055633" y="0"/>
                </a:lnTo>
                <a:lnTo>
                  <a:pt x="13055633" y="5306111"/>
                </a:lnTo>
                <a:lnTo>
                  <a:pt x="0" y="5306111"/>
                </a:lnTo>
                <a:lnTo>
                  <a:pt x="0" y="0"/>
                </a:lnTo>
                <a:close/>
              </a:path>
            </a:pathLst>
          </a:custGeom>
          <a:blipFill>
            <a:blip r:embed="rId4"/>
            <a:stretch>
              <a:fillRect l="-6679" t="-32756" r="-14353" b="-53229"/>
            </a:stretch>
          </a:blipFill>
        </p:spPr>
        <p:txBody>
          <a:bodyPr/>
          <a:lstStyle/>
          <a:p>
            <a:endParaRPr lang="en-PH"/>
          </a:p>
        </p:txBody>
      </p:sp>
      <p:sp>
        <p:nvSpPr>
          <p:cNvPr id="13" name="TextBox 13"/>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877010"/>
            <a:ext cx="67976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Sequential circuits</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4587727" y="3756610"/>
            <a:ext cx="4400860" cy="3510944"/>
            <a:chOff x="0" y="0"/>
            <a:chExt cx="1159074" cy="924693"/>
          </a:xfrm>
        </p:grpSpPr>
        <p:sp>
          <p:nvSpPr>
            <p:cNvPr id="8" name="Freeform 8"/>
            <p:cNvSpPr/>
            <p:nvPr/>
          </p:nvSpPr>
          <p:spPr>
            <a:xfrm>
              <a:off x="0" y="0"/>
              <a:ext cx="1159074" cy="924693"/>
            </a:xfrm>
            <a:custGeom>
              <a:avLst/>
              <a:gdLst/>
              <a:ahLst/>
              <a:cxnLst/>
              <a:rect l="l" t="t" r="r" b="b"/>
              <a:pathLst>
                <a:path w="1159074" h="924693">
                  <a:moveTo>
                    <a:pt x="89718" y="0"/>
                  </a:moveTo>
                  <a:lnTo>
                    <a:pt x="1069356" y="0"/>
                  </a:lnTo>
                  <a:cubicBezTo>
                    <a:pt x="1118906" y="0"/>
                    <a:pt x="1159074" y="40168"/>
                    <a:pt x="1159074" y="89718"/>
                  </a:cubicBezTo>
                  <a:lnTo>
                    <a:pt x="1159074" y="834975"/>
                  </a:lnTo>
                  <a:cubicBezTo>
                    <a:pt x="1159074" y="884525"/>
                    <a:pt x="1118906" y="924693"/>
                    <a:pt x="1069356" y="924693"/>
                  </a:cubicBezTo>
                  <a:lnTo>
                    <a:pt x="89718" y="924693"/>
                  </a:lnTo>
                  <a:cubicBezTo>
                    <a:pt x="40168" y="924693"/>
                    <a:pt x="0" y="884525"/>
                    <a:pt x="0" y="834975"/>
                  </a:cubicBezTo>
                  <a:lnTo>
                    <a:pt x="0" y="89718"/>
                  </a:lnTo>
                  <a:cubicBezTo>
                    <a:pt x="0" y="40168"/>
                    <a:pt x="40168" y="0"/>
                    <a:pt x="8971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28575"/>
              <a:ext cx="1159074" cy="953268"/>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4300522" y="5062974"/>
            <a:ext cx="4975271" cy="657225"/>
          </a:xfrm>
          <a:prstGeom prst="rect">
            <a:avLst/>
          </a:prstGeom>
        </p:spPr>
        <p:txBody>
          <a:bodyPr lIns="0" tIns="0" rIns="0" bIns="0" rtlCol="0" anchor="t">
            <a:spAutoFit/>
          </a:bodyPr>
          <a:lstStyle/>
          <a:p>
            <a:pPr algn="ctr">
              <a:lnSpc>
                <a:spcPts val="5400"/>
              </a:lnSpc>
            </a:pPr>
            <a:r>
              <a:rPr lang="en-US" sz="3000" b="1" i="1">
                <a:solidFill>
                  <a:srgbClr val="2D3240"/>
                </a:solidFill>
                <a:latin typeface="Poppins Bold Italics"/>
                <a:ea typeface="Poppins Bold Italics"/>
                <a:cs typeface="Poppins Bold Italics"/>
                <a:sym typeface="Poppins Bold Italics"/>
              </a:rPr>
              <a:t>SR flip-flop</a:t>
            </a:r>
          </a:p>
        </p:txBody>
      </p:sp>
      <p:grpSp>
        <p:nvGrpSpPr>
          <p:cNvPr id="11" name="Group 11"/>
          <p:cNvGrpSpPr/>
          <p:nvPr/>
        </p:nvGrpSpPr>
        <p:grpSpPr>
          <a:xfrm>
            <a:off x="9515073" y="3756610"/>
            <a:ext cx="4400860" cy="3510944"/>
            <a:chOff x="0" y="0"/>
            <a:chExt cx="1159074" cy="924693"/>
          </a:xfrm>
        </p:grpSpPr>
        <p:sp>
          <p:nvSpPr>
            <p:cNvPr id="12" name="Freeform 12"/>
            <p:cNvSpPr/>
            <p:nvPr/>
          </p:nvSpPr>
          <p:spPr>
            <a:xfrm>
              <a:off x="0" y="0"/>
              <a:ext cx="1159074" cy="924693"/>
            </a:xfrm>
            <a:custGeom>
              <a:avLst/>
              <a:gdLst/>
              <a:ahLst/>
              <a:cxnLst/>
              <a:rect l="l" t="t" r="r" b="b"/>
              <a:pathLst>
                <a:path w="1159074" h="924693">
                  <a:moveTo>
                    <a:pt x="89718" y="0"/>
                  </a:moveTo>
                  <a:lnTo>
                    <a:pt x="1069356" y="0"/>
                  </a:lnTo>
                  <a:cubicBezTo>
                    <a:pt x="1118906" y="0"/>
                    <a:pt x="1159074" y="40168"/>
                    <a:pt x="1159074" y="89718"/>
                  </a:cubicBezTo>
                  <a:lnTo>
                    <a:pt x="1159074" y="834975"/>
                  </a:lnTo>
                  <a:cubicBezTo>
                    <a:pt x="1159074" y="884525"/>
                    <a:pt x="1118906" y="924693"/>
                    <a:pt x="1069356" y="924693"/>
                  </a:cubicBezTo>
                  <a:lnTo>
                    <a:pt x="89718" y="924693"/>
                  </a:lnTo>
                  <a:cubicBezTo>
                    <a:pt x="40168" y="924693"/>
                    <a:pt x="0" y="884525"/>
                    <a:pt x="0" y="834975"/>
                  </a:cubicBezTo>
                  <a:lnTo>
                    <a:pt x="0" y="89718"/>
                  </a:lnTo>
                  <a:cubicBezTo>
                    <a:pt x="0" y="40168"/>
                    <a:pt x="40168" y="0"/>
                    <a:pt x="8971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3" name="TextBox 13"/>
            <p:cNvSpPr txBox="1"/>
            <p:nvPr/>
          </p:nvSpPr>
          <p:spPr>
            <a:xfrm>
              <a:off x="0" y="-28575"/>
              <a:ext cx="1159074" cy="953268"/>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9227868" y="5062974"/>
            <a:ext cx="4975271" cy="657225"/>
          </a:xfrm>
          <a:prstGeom prst="rect">
            <a:avLst/>
          </a:prstGeom>
        </p:spPr>
        <p:txBody>
          <a:bodyPr lIns="0" tIns="0" rIns="0" bIns="0" rtlCol="0" anchor="t">
            <a:spAutoFit/>
          </a:bodyPr>
          <a:lstStyle/>
          <a:p>
            <a:pPr algn="ctr">
              <a:lnSpc>
                <a:spcPts val="5400"/>
              </a:lnSpc>
            </a:pPr>
            <a:r>
              <a:rPr lang="en-US" sz="3000" b="1" i="1">
                <a:solidFill>
                  <a:srgbClr val="2D3240"/>
                </a:solidFill>
                <a:latin typeface="Poppins Bold Italics"/>
                <a:ea typeface="Poppins Bold Italics"/>
                <a:cs typeface="Poppins Bold Italics"/>
                <a:sym typeface="Poppins Bold Italics"/>
              </a:rPr>
              <a:t>JK flip-flop</a:t>
            </a:r>
          </a:p>
        </p:txBody>
      </p:sp>
      <p:sp>
        <p:nvSpPr>
          <p:cNvPr id="15" name="TextBox 15"/>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877010"/>
            <a:ext cx="67976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Sequential circuits</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4587727" y="3756610"/>
            <a:ext cx="4400860" cy="3510944"/>
            <a:chOff x="0" y="0"/>
            <a:chExt cx="1159074" cy="924693"/>
          </a:xfrm>
        </p:grpSpPr>
        <p:sp>
          <p:nvSpPr>
            <p:cNvPr id="8" name="Freeform 8"/>
            <p:cNvSpPr/>
            <p:nvPr/>
          </p:nvSpPr>
          <p:spPr>
            <a:xfrm>
              <a:off x="0" y="0"/>
              <a:ext cx="1159074" cy="924693"/>
            </a:xfrm>
            <a:custGeom>
              <a:avLst/>
              <a:gdLst/>
              <a:ahLst/>
              <a:cxnLst/>
              <a:rect l="l" t="t" r="r" b="b"/>
              <a:pathLst>
                <a:path w="1159074" h="924693">
                  <a:moveTo>
                    <a:pt x="89718" y="0"/>
                  </a:moveTo>
                  <a:lnTo>
                    <a:pt x="1069356" y="0"/>
                  </a:lnTo>
                  <a:cubicBezTo>
                    <a:pt x="1118906" y="0"/>
                    <a:pt x="1159074" y="40168"/>
                    <a:pt x="1159074" y="89718"/>
                  </a:cubicBezTo>
                  <a:lnTo>
                    <a:pt x="1159074" y="834975"/>
                  </a:lnTo>
                  <a:cubicBezTo>
                    <a:pt x="1159074" y="884525"/>
                    <a:pt x="1118906" y="924693"/>
                    <a:pt x="1069356" y="924693"/>
                  </a:cubicBezTo>
                  <a:lnTo>
                    <a:pt x="89718" y="924693"/>
                  </a:lnTo>
                  <a:cubicBezTo>
                    <a:pt x="40168" y="924693"/>
                    <a:pt x="0" y="884525"/>
                    <a:pt x="0" y="834975"/>
                  </a:cubicBezTo>
                  <a:lnTo>
                    <a:pt x="0" y="89718"/>
                  </a:lnTo>
                  <a:cubicBezTo>
                    <a:pt x="0" y="40168"/>
                    <a:pt x="40168" y="0"/>
                    <a:pt x="8971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28575"/>
              <a:ext cx="1159074" cy="953268"/>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4300522" y="5062974"/>
            <a:ext cx="4975271" cy="657225"/>
          </a:xfrm>
          <a:prstGeom prst="rect">
            <a:avLst/>
          </a:prstGeom>
        </p:spPr>
        <p:txBody>
          <a:bodyPr lIns="0" tIns="0" rIns="0" bIns="0" rtlCol="0" anchor="t">
            <a:spAutoFit/>
          </a:bodyPr>
          <a:lstStyle/>
          <a:p>
            <a:pPr algn="ctr">
              <a:lnSpc>
                <a:spcPts val="5400"/>
              </a:lnSpc>
            </a:pPr>
            <a:r>
              <a:rPr lang="en-US" sz="3000" b="1" i="1">
                <a:solidFill>
                  <a:srgbClr val="2D3240"/>
                </a:solidFill>
                <a:latin typeface="Poppins Bold Italics"/>
                <a:ea typeface="Poppins Bold Italics"/>
                <a:cs typeface="Poppins Bold Italics"/>
                <a:sym typeface="Poppins Bold Italics"/>
              </a:rPr>
              <a:t>SR flip-flop</a:t>
            </a:r>
          </a:p>
        </p:txBody>
      </p:sp>
      <p:grpSp>
        <p:nvGrpSpPr>
          <p:cNvPr id="11" name="Group 11"/>
          <p:cNvGrpSpPr/>
          <p:nvPr/>
        </p:nvGrpSpPr>
        <p:grpSpPr>
          <a:xfrm>
            <a:off x="9515073" y="3756610"/>
            <a:ext cx="4400860" cy="3510944"/>
            <a:chOff x="0" y="0"/>
            <a:chExt cx="1159074" cy="924693"/>
          </a:xfrm>
        </p:grpSpPr>
        <p:sp>
          <p:nvSpPr>
            <p:cNvPr id="12" name="Freeform 12"/>
            <p:cNvSpPr/>
            <p:nvPr/>
          </p:nvSpPr>
          <p:spPr>
            <a:xfrm>
              <a:off x="0" y="0"/>
              <a:ext cx="1159074" cy="924693"/>
            </a:xfrm>
            <a:custGeom>
              <a:avLst/>
              <a:gdLst/>
              <a:ahLst/>
              <a:cxnLst/>
              <a:rect l="l" t="t" r="r" b="b"/>
              <a:pathLst>
                <a:path w="1159074" h="924693">
                  <a:moveTo>
                    <a:pt x="89718" y="0"/>
                  </a:moveTo>
                  <a:lnTo>
                    <a:pt x="1069356" y="0"/>
                  </a:lnTo>
                  <a:cubicBezTo>
                    <a:pt x="1118906" y="0"/>
                    <a:pt x="1159074" y="40168"/>
                    <a:pt x="1159074" y="89718"/>
                  </a:cubicBezTo>
                  <a:lnTo>
                    <a:pt x="1159074" y="834975"/>
                  </a:lnTo>
                  <a:cubicBezTo>
                    <a:pt x="1159074" y="884525"/>
                    <a:pt x="1118906" y="924693"/>
                    <a:pt x="1069356" y="924693"/>
                  </a:cubicBezTo>
                  <a:lnTo>
                    <a:pt x="89718" y="924693"/>
                  </a:lnTo>
                  <a:cubicBezTo>
                    <a:pt x="40168" y="924693"/>
                    <a:pt x="0" y="884525"/>
                    <a:pt x="0" y="834975"/>
                  </a:cubicBezTo>
                  <a:lnTo>
                    <a:pt x="0" y="89718"/>
                  </a:lnTo>
                  <a:cubicBezTo>
                    <a:pt x="0" y="40168"/>
                    <a:pt x="40168" y="0"/>
                    <a:pt x="89718" y="0"/>
                  </a:cubicBezTo>
                  <a:close/>
                </a:path>
              </a:pathLst>
            </a:custGeom>
            <a:gradFill rotWithShape="1">
              <a:gsLst>
                <a:gs pos="0">
                  <a:srgbClr val="FFF7AD">
                    <a:alpha val="15000"/>
                  </a:srgbClr>
                </a:gs>
                <a:gs pos="100000">
                  <a:srgbClr val="FFA9F9">
                    <a:alpha val="15000"/>
                  </a:srgbClr>
                </a:gs>
              </a:gsLst>
              <a:lin ang="0"/>
            </a:gradFill>
          </p:spPr>
          <p:txBody>
            <a:bodyPr/>
            <a:lstStyle/>
            <a:p>
              <a:endParaRPr lang="en-PH"/>
            </a:p>
          </p:txBody>
        </p:sp>
        <p:sp>
          <p:nvSpPr>
            <p:cNvPr id="13" name="TextBox 13"/>
            <p:cNvSpPr txBox="1"/>
            <p:nvPr/>
          </p:nvSpPr>
          <p:spPr>
            <a:xfrm>
              <a:off x="0" y="-28575"/>
              <a:ext cx="1159074" cy="953268"/>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9227868" y="5062974"/>
            <a:ext cx="4975271" cy="657225"/>
          </a:xfrm>
          <a:prstGeom prst="rect">
            <a:avLst/>
          </a:prstGeom>
        </p:spPr>
        <p:txBody>
          <a:bodyPr lIns="0" tIns="0" rIns="0" bIns="0" rtlCol="0" anchor="t">
            <a:spAutoFit/>
          </a:bodyPr>
          <a:lstStyle/>
          <a:p>
            <a:pPr algn="ctr">
              <a:lnSpc>
                <a:spcPts val="5400"/>
              </a:lnSpc>
            </a:pPr>
            <a:r>
              <a:rPr lang="en-US" sz="3000" b="1" i="1">
                <a:solidFill>
                  <a:srgbClr val="2D3240">
                    <a:alpha val="14902"/>
                  </a:srgbClr>
                </a:solidFill>
                <a:latin typeface="Poppins Bold Italics"/>
                <a:ea typeface="Poppins Bold Italics"/>
                <a:cs typeface="Poppins Bold Italics"/>
                <a:sym typeface="Poppins Bold Italics"/>
              </a:rPr>
              <a:t>JK flip-flop</a:t>
            </a:r>
          </a:p>
        </p:txBody>
      </p:sp>
      <p:sp>
        <p:nvSpPr>
          <p:cNvPr id="15" name="TextBox 15"/>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rot="-10800000">
            <a:off x="15101586" y="3929400"/>
            <a:ext cx="682673" cy="3371227"/>
          </a:xfrm>
          <a:custGeom>
            <a:avLst/>
            <a:gdLst/>
            <a:ahLst/>
            <a:cxnLst/>
            <a:rect l="l" t="t" r="r" b="b"/>
            <a:pathLst>
              <a:path w="682673" h="3371227">
                <a:moveTo>
                  <a:pt x="0" y="0"/>
                </a:moveTo>
                <a:lnTo>
                  <a:pt x="682674" y="0"/>
                </a:lnTo>
                <a:lnTo>
                  <a:pt x="682674" y="3371227"/>
                </a:lnTo>
                <a:lnTo>
                  <a:pt x="0" y="33712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7"/>
          <p:cNvSpPr txBox="1"/>
          <p:nvPr/>
        </p:nvSpPr>
        <p:spPr>
          <a:xfrm>
            <a:off x="355309" y="1840008"/>
            <a:ext cx="854121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SR flip-flop - a two state device</a:t>
            </a:r>
          </a:p>
        </p:txBody>
      </p:sp>
      <p:sp>
        <p:nvSpPr>
          <p:cNvPr id="8" name="TextBox 8"/>
          <p:cNvSpPr txBox="1"/>
          <p:nvPr/>
        </p:nvSpPr>
        <p:spPr>
          <a:xfrm>
            <a:off x="6170143" y="5084290"/>
            <a:ext cx="5116144" cy="1159923"/>
          </a:xfrm>
          <a:prstGeom prst="rect">
            <a:avLst/>
          </a:prstGeom>
        </p:spPr>
        <p:txBody>
          <a:bodyPr lIns="0" tIns="0" rIns="0" bIns="0" rtlCol="0" anchor="t">
            <a:spAutoFit/>
          </a:bodyPr>
          <a:lstStyle/>
          <a:p>
            <a:pPr algn="ctr">
              <a:lnSpc>
                <a:spcPts val="4656"/>
              </a:lnSpc>
            </a:pPr>
            <a:r>
              <a:rPr lang="en-US" sz="3326" b="1" i="1">
                <a:solidFill>
                  <a:srgbClr val="000000"/>
                </a:solidFill>
                <a:latin typeface="Canva Sans Bold Italics"/>
                <a:ea typeface="Canva Sans Bold Italics"/>
                <a:cs typeface="Canva Sans Bold Italics"/>
                <a:sym typeface="Canva Sans Bold Italics"/>
              </a:rPr>
              <a:t>Output of one circuit is the input of the other.</a:t>
            </a:r>
          </a:p>
        </p:txBody>
      </p:sp>
      <p:sp>
        <p:nvSpPr>
          <p:cNvPr id="9" name="TextBox 9"/>
          <p:cNvSpPr txBox="1"/>
          <p:nvPr/>
        </p:nvSpPr>
        <p:spPr>
          <a:xfrm>
            <a:off x="15784260" y="5048315"/>
            <a:ext cx="1855426" cy="1260449"/>
          </a:xfrm>
          <a:prstGeom prst="rect">
            <a:avLst/>
          </a:prstGeom>
        </p:spPr>
        <p:txBody>
          <a:bodyPr lIns="0" tIns="0" rIns="0" bIns="0" rtlCol="0" anchor="t">
            <a:spAutoFit/>
          </a:bodyPr>
          <a:lstStyle/>
          <a:p>
            <a:pPr algn="ctr">
              <a:lnSpc>
                <a:spcPts val="3383"/>
              </a:lnSpc>
            </a:pPr>
            <a:r>
              <a:rPr lang="en-US" sz="2417" b="1" i="1">
                <a:solidFill>
                  <a:srgbClr val="000000"/>
                </a:solidFill>
                <a:latin typeface="Canva Sans Bold Italics"/>
                <a:ea typeface="Canva Sans Bold Italics"/>
                <a:cs typeface="Canva Sans Bold Italics"/>
                <a:sym typeface="Canva Sans Bold Italics"/>
              </a:rPr>
              <a:t>Either Q = 1 and Q’ = 0 or reverse </a:t>
            </a:r>
          </a:p>
        </p:txBody>
      </p:sp>
      <p:grpSp>
        <p:nvGrpSpPr>
          <p:cNvPr id="10" name="Group 10"/>
          <p:cNvGrpSpPr/>
          <p:nvPr/>
        </p:nvGrpSpPr>
        <p:grpSpPr>
          <a:xfrm>
            <a:off x="1958515" y="3043333"/>
            <a:ext cx="13040591" cy="5179413"/>
            <a:chOff x="0" y="0"/>
            <a:chExt cx="17387455" cy="6905884"/>
          </a:xfrm>
        </p:grpSpPr>
        <p:sp>
          <p:nvSpPr>
            <p:cNvPr id="11" name="Freeform 11"/>
            <p:cNvSpPr/>
            <p:nvPr/>
          </p:nvSpPr>
          <p:spPr>
            <a:xfrm>
              <a:off x="0" y="0"/>
              <a:ext cx="17387455" cy="6905884"/>
            </a:xfrm>
            <a:custGeom>
              <a:avLst/>
              <a:gdLst/>
              <a:ahLst/>
              <a:cxnLst/>
              <a:rect l="l" t="t" r="r" b="b"/>
              <a:pathLst>
                <a:path w="17387455" h="6905884">
                  <a:moveTo>
                    <a:pt x="0" y="0"/>
                  </a:moveTo>
                  <a:lnTo>
                    <a:pt x="17387455" y="0"/>
                  </a:lnTo>
                  <a:lnTo>
                    <a:pt x="17387455" y="6905884"/>
                  </a:lnTo>
                  <a:lnTo>
                    <a:pt x="0" y="6905884"/>
                  </a:lnTo>
                  <a:lnTo>
                    <a:pt x="0" y="0"/>
                  </a:lnTo>
                  <a:close/>
                </a:path>
              </a:pathLst>
            </a:custGeom>
            <a:blipFill>
              <a:blip r:embed="rId6"/>
              <a:stretch>
                <a:fillRect l="-13424" t="-48234" r="-10373" b="-46489"/>
              </a:stretch>
            </a:blipFill>
          </p:spPr>
          <p:txBody>
            <a:bodyPr/>
            <a:lstStyle/>
            <a:p>
              <a:endParaRPr lang="en-PH"/>
            </a:p>
          </p:txBody>
        </p:sp>
        <p:sp>
          <p:nvSpPr>
            <p:cNvPr id="12" name="Freeform 12"/>
            <p:cNvSpPr/>
            <p:nvPr/>
          </p:nvSpPr>
          <p:spPr>
            <a:xfrm>
              <a:off x="16799669" y="428556"/>
              <a:ext cx="587787" cy="6000703"/>
            </a:xfrm>
            <a:custGeom>
              <a:avLst/>
              <a:gdLst/>
              <a:ahLst/>
              <a:cxnLst/>
              <a:rect l="l" t="t" r="r" b="b"/>
              <a:pathLst>
                <a:path w="587787" h="6000703">
                  <a:moveTo>
                    <a:pt x="0" y="0"/>
                  </a:moveTo>
                  <a:lnTo>
                    <a:pt x="587786" y="0"/>
                  </a:lnTo>
                  <a:lnTo>
                    <a:pt x="587786" y="6000703"/>
                  </a:lnTo>
                  <a:lnTo>
                    <a:pt x="0" y="6000703"/>
                  </a:lnTo>
                  <a:lnTo>
                    <a:pt x="0" y="0"/>
                  </a:lnTo>
                  <a:close/>
                </a:path>
              </a:pathLst>
            </a:custGeom>
            <a:blipFill>
              <a:blip r:embed="rId6"/>
              <a:stretch>
                <a:fillRect l="-253560" t="-48234" r="-2828530" b="-46489"/>
              </a:stretch>
            </a:blipFill>
          </p:spPr>
          <p:txBody>
            <a:bodyPr/>
            <a:lstStyle/>
            <a:p>
              <a:endParaRPr lang="en-PH"/>
            </a:p>
          </p:txBody>
        </p:sp>
      </p:grpSp>
      <p:sp>
        <p:nvSpPr>
          <p:cNvPr id="13" name="TextBox 13"/>
          <p:cNvSpPr txBox="1"/>
          <p:nvPr/>
        </p:nvSpPr>
        <p:spPr>
          <a:xfrm>
            <a:off x="1424708" y="8645001"/>
            <a:ext cx="15834592" cy="1159923"/>
          </a:xfrm>
          <a:prstGeom prst="rect">
            <a:avLst/>
          </a:prstGeom>
        </p:spPr>
        <p:txBody>
          <a:bodyPr lIns="0" tIns="0" rIns="0" bIns="0" rtlCol="0" anchor="t">
            <a:spAutoFit/>
          </a:bodyPr>
          <a:lstStyle/>
          <a:p>
            <a:pPr algn="ctr">
              <a:lnSpc>
                <a:spcPts val="4656"/>
              </a:lnSpc>
            </a:pPr>
            <a:r>
              <a:rPr lang="en-US" sz="3326" b="1" i="1">
                <a:solidFill>
                  <a:srgbClr val="000000"/>
                </a:solidFill>
                <a:latin typeface="Canva Sans Bold Italics"/>
                <a:ea typeface="Canva Sans Bold Italics"/>
                <a:cs typeface="Canva Sans Bold Italics"/>
                <a:sym typeface="Canva Sans Bold Italics"/>
              </a:rPr>
              <a:t>If R,S,Q, Q’ all have the value 0, it will be self contradictory.</a:t>
            </a:r>
          </a:p>
          <a:p>
            <a:pPr algn="ctr">
              <a:lnSpc>
                <a:spcPts val="4656"/>
              </a:lnSpc>
            </a:pPr>
            <a:r>
              <a:rPr lang="en-US" sz="3326" b="1" i="1">
                <a:solidFill>
                  <a:srgbClr val="000000"/>
                </a:solidFill>
                <a:latin typeface="Canva Sans Bold Italics"/>
                <a:ea typeface="Canva Sans Bold Italics"/>
                <a:cs typeface="Canva Sans Bold Italics"/>
                <a:sym typeface="Canva Sans Bold Italics"/>
              </a:rPr>
              <a:t>A state with Q and Q’ both set to 1 is also self contradictory.</a:t>
            </a:r>
          </a:p>
        </p:txBody>
      </p:sp>
      <p:sp>
        <p:nvSpPr>
          <p:cNvPr id="14" name="TextBox 14"/>
          <p:cNvSpPr txBox="1"/>
          <p:nvPr/>
        </p:nvSpPr>
        <p:spPr>
          <a:xfrm>
            <a:off x="246002" y="1489644"/>
            <a:ext cx="1943206" cy="464664"/>
          </a:xfrm>
          <a:prstGeom prst="rect">
            <a:avLst/>
          </a:prstGeom>
        </p:spPr>
        <p:txBody>
          <a:bodyPr lIns="0" tIns="0" rIns="0" bIns="0" rtlCol="0" anchor="t">
            <a:spAutoFit/>
          </a:bodyPr>
          <a:lstStyle/>
          <a:p>
            <a:pPr algn="ctr">
              <a:lnSpc>
                <a:spcPts val="3850"/>
              </a:lnSpc>
            </a:pPr>
            <a:r>
              <a:rPr lang="en-US" sz="2750" b="1" i="1">
                <a:solidFill>
                  <a:srgbClr val="000000"/>
                </a:solidFill>
                <a:latin typeface="Canva Sans Bold Italics"/>
                <a:ea typeface="Canva Sans Bold Italics"/>
                <a:cs typeface="Canva Sans Bold Italics"/>
                <a:sym typeface="Canva Sans Bold Italics"/>
              </a:rPr>
              <a:t>(Set Reset) </a:t>
            </a:r>
          </a:p>
        </p:txBody>
      </p:sp>
      <p:sp>
        <p:nvSpPr>
          <p:cNvPr id="15" name="TextBox 15"/>
          <p:cNvSpPr txBox="1"/>
          <p:nvPr/>
        </p:nvSpPr>
        <p:spPr>
          <a:xfrm>
            <a:off x="1424708" y="3433858"/>
            <a:ext cx="575595" cy="464664"/>
          </a:xfrm>
          <a:prstGeom prst="rect">
            <a:avLst/>
          </a:prstGeom>
        </p:spPr>
        <p:txBody>
          <a:bodyPr lIns="0" tIns="0" rIns="0" bIns="0" rtlCol="0" anchor="t">
            <a:spAutoFit/>
          </a:bodyPr>
          <a:lstStyle/>
          <a:p>
            <a:pPr algn="ctr">
              <a:lnSpc>
                <a:spcPts val="3850"/>
              </a:lnSpc>
            </a:pPr>
            <a:r>
              <a:rPr lang="en-US" sz="2750" b="1" i="1">
                <a:solidFill>
                  <a:srgbClr val="000000"/>
                </a:solidFill>
                <a:latin typeface="Canva Sans Bold Italics"/>
                <a:ea typeface="Canva Sans Bold Italics"/>
                <a:cs typeface="Canva Sans Bold Italics"/>
                <a:sym typeface="Canva Sans Bold Italics"/>
              </a:rPr>
              <a:t>R</a:t>
            </a:r>
          </a:p>
        </p:txBody>
      </p:sp>
      <p:sp>
        <p:nvSpPr>
          <p:cNvPr id="16" name="TextBox 16"/>
          <p:cNvSpPr txBox="1"/>
          <p:nvPr/>
        </p:nvSpPr>
        <p:spPr>
          <a:xfrm>
            <a:off x="1424708" y="7253002"/>
            <a:ext cx="575595" cy="464664"/>
          </a:xfrm>
          <a:prstGeom prst="rect">
            <a:avLst/>
          </a:prstGeom>
        </p:spPr>
        <p:txBody>
          <a:bodyPr lIns="0" tIns="0" rIns="0" bIns="0" rtlCol="0" anchor="t">
            <a:spAutoFit/>
          </a:bodyPr>
          <a:lstStyle/>
          <a:p>
            <a:pPr algn="ctr">
              <a:lnSpc>
                <a:spcPts val="3850"/>
              </a:lnSpc>
            </a:pPr>
            <a:r>
              <a:rPr lang="en-US" sz="2750" b="1" i="1">
                <a:solidFill>
                  <a:srgbClr val="000000"/>
                </a:solidFill>
                <a:latin typeface="Canva Sans Bold Italics"/>
                <a:ea typeface="Canva Sans Bold Italics"/>
                <a:cs typeface="Canva Sans Bold Italics"/>
                <a:sym typeface="Canva Sans Bold Italics"/>
              </a:rPr>
              <a:t>S</a:t>
            </a:r>
          </a:p>
        </p:txBody>
      </p:sp>
      <p:sp>
        <p:nvSpPr>
          <p:cNvPr id="17" name="TextBox 17"/>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854121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SR flip-flop - Truth Table</a:t>
            </a:r>
          </a:p>
        </p:txBody>
      </p:sp>
      <p:graphicFrame>
        <p:nvGraphicFramePr>
          <p:cNvPr id="7" name="Table 7"/>
          <p:cNvGraphicFramePr>
            <a:graphicFrameLocks noGrp="1"/>
          </p:cNvGraphicFramePr>
          <p:nvPr/>
        </p:nvGraphicFramePr>
        <p:xfrm>
          <a:off x="8109153" y="3112768"/>
          <a:ext cx="9150147" cy="6629400"/>
        </p:xfrm>
        <a:graphic>
          <a:graphicData uri="http://schemas.openxmlformats.org/drawingml/2006/table">
            <a:tbl>
              <a:tblPr/>
              <a:tblGrid>
                <a:gridCol w="1484435">
                  <a:extLst>
                    <a:ext uri="{9D8B030D-6E8A-4147-A177-3AD203B41FA5}">
                      <a16:colId xmlns:a16="http://schemas.microsoft.com/office/drawing/2014/main" val="20000"/>
                    </a:ext>
                  </a:extLst>
                </a:gridCol>
                <a:gridCol w="1484435">
                  <a:extLst>
                    <a:ext uri="{9D8B030D-6E8A-4147-A177-3AD203B41FA5}">
                      <a16:colId xmlns:a16="http://schemas.microsoft.com/office/drawing/2014/main" val="20001"/>
                    </a:ext>
                  </a:extLst>
                </a:gridCol>
                <a:gridCol w="1484435">
                  <a:extLst>
                    <a:ext uri="{9D8B030D-6E8A-4147-A177-3AD203B41FA5}">
                      <a16:colId xmlns:a16="http://schemas.microsoft.com/office/drawing/2014/main" val="20002"/>
                    </a:ext>
                  </a:extLst>
                </a:gridCol>
                <a:gridCol w="1484435">
                  <a:extLst>
                    <a:ext uri="{9D8B030D-6E8A-4147-A177-3AD203B41FA5}">
                      <a16:colId xmlns:a16="http://schemas.microsoft.com/office/drawing/2014/main" val="20003"/>
                    </a:ext>
                  </a:extLst>
                </a:gridCol>
                <a:gridCol w="1529642">
                  <a:extLst>
                    <a:ext uri="{9D8B030D-6E8A-4147-A177-3AD203B41FA5}">
                      <a16:colId xmlns:a16="http://schemas.microsoft.com/office/drawing/2014/main" val="20004"/>
                    </a:ext>
                  </a:extLst>
                </a:gridCol>
                <a:gridCol w="1682765">
                  <a:extLst>
                    <a:ext uri="{9D8B030D-6E8A-4147-A177-3AD203B41FA5}">
                      <a16:colId xmlns:a16="http://schemas.microsoft.com/office/drawing/2014/main" val="20005"/>
                    </a:ext>
                  </a:extLst>
                </a:gridCol>
              </a:tblGrid>
              <a:tr h="953871">
                <a:tc gridSpan="2">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100"/>
                        </a:lnSpc>
                        <a:defRPr/>
                      </a:pPr>
                      <a:r>
                        <a:rPr lang="en-US" sz="1500" b="1">
                          <a:solidFill>
                            <a:srgbClr val="000000"/>
                          </a:solidFill>
                          <a:latin typeface="Poppins Bold"/>
                          <a:ea typeface="Poppins Bold"/>
                          <a:cs typeface="Poppins Bold"/>
                          <a:sym typeface="Poppins Bold"/>
                        </a:rPr>
                        <a:t>Initial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Initial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100"/>
                        </a:lnSpc>
                        <a:defRPr/>
                      </a:pPr>
                      <a:r>
                        <a:rPr lang="en-US" sz="1500" b="1">
                          <a:solidFill>
                            <a:srgbClr val="000000"/>
                          </a:solidFill>
                          <a:latin typeface="Poppins Bold"/>
                          <a:ea typeface="Poppins Bold"/>
                          <a:cs typeface="Poppins Bold"/>
                          <a:sym typeface="Poppins Bold"/>
                        </a:rPr>
                        <a:t>Final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Final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953871">
                <a:tc>
                  <a:txBody>
                    <a:bodyPr/>
                    <a:lstStyle/>
                    <a:p>
                      <a:pPr algn="ctr">
                        <a:lnSpc>
                          <a:spcPts val="2100"/>
                        </a:lnSpc>
                        <a:defRPr/>
                      </a:pPr>
                      <a:r>
                        <a:rPr lang="en-US" sz="1500" b="1">
                          <a:solidFill>
                            <a:srgbClr val="000000"/>
                          </a:solidFill>
                          <a:latin typeface="Poppins Bold"/>
                          <a:ea typeface="Poppins Bold"/>
                          <a:cs typeface="Poppins Bold"/>
                          <a:sym typeface="Poppins Bold"/>
                        </a:rPr>
                        <a:t>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1"/>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bl>
          </a:graphicData>
        </a:graphic>
      </p:graphicFrame>
      <p:sp>
        <p:nvSpPr>
          <p:cNvPr id="8" name="TextBox 8"/>
          <p:cNvSpPr txBox="1"/>
          <p:nvPr/>
        </p:nvSpPr>
        <p:spPr>
          <a:xfrm>
            <a:off x="8607372"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9" name="TextBox 9"/>
          <p:cNvSpPr txBox="1"/>
          <p:nvPr/>
        </p:nvSpPr>
        <p:spPr>
          <a:xfrm>
            <a:off x="10166690"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0" name="TextBox 10"/>
          <p:cNvSpPr txBox="1"/>
          <p:nvPr/>
        </p:nvSpPr>
        <p:spPr>
          <a:xfrm>
            <a:off x="11727862"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1" name="TextBox 11"/>
          <p:cNvSpPr txBox="1"/>
          <p:nvPr/>
        </p:nvSpPr>
        <p:spPr>
          <a:xfrm>
            <a:off x="13186551"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2" name="TextBox 12"/>
          <p:cNvSpPr txBox="1"/>
          <p:nvPr/>
        </p:nvSpPr>
        <p:spPr>
          <a:xfrm>
            <a:off x="14747722"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3" name="TextBox 13"/>
          <p:cNvSpPr txBox="1"/>
          <p:nvPr/>
        </p:nvSpPr>
        <p:spPr>
          <a:xfrm>
            <a:off x="16308893"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4" name="TextBox 14"/>
          <p:cNvSpPr txBox="1"/>
          <p:nvPr/>
        </p:nvSpPr>
        <p:spPr>
          <a:xfrm>
            <a:off x="8607372"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5" name="TextBox 15"/>
          <p:cNvSpPr txBox="1"/>
          <p:nvPr/>
        </p:nvSpPr>
        <p:spPr>
          <a:xfrm>
            <a:off x="10166690"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11727862"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13186551"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8" name="TextBox 18"/>
          <p:cNvSpPr txBox="1"/>
          <p:nvPr/>
        </p:nvSpPr>
        <p:spPr>
          <a:xfrm>
            <a:off x="14747722"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9" name="TextBox 19"/>
          <p:cNvSpPr txBox="1"/>
          <p:nvPr/>
        </p:nvSpPr>
        <p:spPr>
          <a:xfrm>
            <a:off x="16308893"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0" name="TextBox 20"/>
          <p:cNvSpPr txBox="1"/>
          <p:nvPr/>
        </p:nvSpPr>
        <p:spPr>
          <a:xfrm>
            <a:off x="8607372"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1" name="TextBox 21"/>
          <p:cNvSpPr txBox="1"/>
          <p:nvPr/>
        </p:nvSpPr>
        <p:spPr>
          <a:xfrm>
            <a:off x="10166690"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2" name="TextBox 22"/>
          <p:cNvSpPr txBox="1"/>
          <p:nvPr/>
        </p:nvSpPr>
        <p:spPr>
          <a:xfrm>
            <a:off x="11727862"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3" name="TextBox 23"/>
          <p:cNvSpPr txBox="1"/>
          <p:nvPr/>
        </p:nvSpPr>
        <p:spPr>
          <a:xfrm>
            <a:off x="13186551"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4" name="TextBox 24"/>
          <p:cNvSpPr txBox="1"/>
          <p:nvPr/>
        </p:nvSpPr>
        <p:spPr>
          <a:xfrm>
            <a:off x="14747722"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5" name="TextBox 25"/>
          <p:cNvSpPr txBox="1"/>
          <p:nvPr/>
        </p:nvSpPr>
        <p:spPr>
          <a:xfrm>
            <a:off x="16308893"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6" name="TextBox 26"/>
          <p:cNvSpPr txBox="1"/>
          <p:nvPr/>
        </p:nvSpPr>
        <p:spPr>
          <a:xfrm>
            <a:off x="8607372"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7" name="TextBox 27"/>
          <p:cNvSpPr txBox="1"/>
          <p:nvPr/>
        </p:nvSpPr>
        <p:spPr>
          <a:xfrm>
            <a:off x="10166690"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8" name="TextBox 28"/>
          <p:cNvSpPr txBox="1"/>
          <p:nvPr/>
        </p:nvSpPr>
        <p:spPr>
          <a:xfrm>
            <a:off x="11727862"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9" name="TextBox 29"/>
          <p:cNvSpPr txBox="1"/>
          <p:nvPr/>
        </p:nvSpPr>
        <p:spPr>
          <a:xfrm>
            <a:off x="13186551"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0" name="TextBox 30"/>
          <p:cNvSpPr txBox="1"/>
          <p:nvPr/>
        </p:nvSpPr>
        <p:spPr>
          <a:xfrm>
            <a:off x="14747722"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1" name="TextBox 31"/>
          <p:cNvSpPr txBox="1"/>
          <p:nvPr/>
        </p:nvSpPr>
        <p:spPr>
          <a:xfrm>
            <a:off x="16308893"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2" name="TextBox 32"/>
          <p:cNvSpPr txBox="1"/>
          <p:nvPr/>
        </p:nvSpPr>
        <p:spPr>
          <a:xfrm>
            <a:off x="8607372"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3" name="TextBox 33"/>
          <p:cNvSpPr txBox="1"/>
          <p:nvPr/>
        </p:nvSpPr>
        <p:spPr>
          <a:xfrm>
            <a:off x="10166690"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4" name="TextBox 34"/>
          <p:cNvSpPr txBox="1"/>
          <p:nvPr/>
        </p:nvSpPr>
        <p:spPr>
          <a:xfrm>
            <a:off x="11727862"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5" name="TextBox 35"/>
          <p:cNvSpPr txBox="1"/>
          <p:nvPr/>
        </p:nvSpPr>
        <p:spPr>
          <a:xfrm>
            <a:off x="13186551"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6" name="TextBox 36"/>
          <p:cNvSpPr txBox="1"/>
          <p:nvPr/>
        </p:nvSpPr>
        <p:spPr>
          <a:xfrm>
            <a:off x="14747722"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7" name="TextBox 37"/>
          <p:cNvSpPr txBox="1"/>
          <p:nvPr/>
        </p:nvSpPr>
        <p:spPr>
          <a:xfrm>
            <a:off x="16308893"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8" name="TextBox 38"/>
          <p:cNvSpPr txBox="1"/>
          <p:nvPr/>
        </p:nvSpPr>
        <p:spPr>
          <a:xfrm>
            <a:off x="8607372"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9" name="TextBox 39"/>
          <p:cNvSpPr txBox="1"/>
          <p:nvPr/>
        </p:nvSpPr>
        <p:spPr>
          <a:xfrm>
            <a:off x="10166690"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0" name="TextBox 40"/>
          <p:cNvSpPr txBox="1"/>
          <p:nvPr/>
        </p:nvSpPr>
        <p:spPr>
          <a:xfrm>
            <a:off x="11727862"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1" name="TextBox 41"/>
          <p:cNvSpPr txBox="1"/>
          <p:nvPr/>
        </p:nvSpPr>
        <p:spPr>
          <a:xfrm>
            <a:off x="13186551"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2" name="TextBox 42"/>
          <p:cNvSpPr txBox="1"/>
          <p:nvPr/>
        </p:nvSpPr>
        <p:spPr>
          <a:xfrm>
            <a:off x="14747722"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3" name="TextBox 43"/>
          <p:cNvSpPr txBox="1"/>
          <p:nvPr/>
        </p:nvSpPr>
        <p:spPr>
          <a:xfrm>
            <a:off x="16308893"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grpSp>
        <p:nvGrpSpPr>
          <p:cNvPr id="44" name="Group 44"/>
          <p:cNvGrpSpPr/>
          <p:nvPr/>
        </p:nvGrpSpPr>
        <p:grpSpPr>
          <a:xfrm>
            <a:off x="402046" y="4834450"/>
            <a:ext cx="7369362" cy="2926935"/>
            <a:chOff x="0" y="0"/>
            <a:chExt cx="9825816" cy="3902580"/>
          </a:xfrm>
        </p:grpSpPr>
        <p:sp>
          <p:nvSpPr>
            <p:cNvPr id="45" name="Freeform 45"/>
            <p:cNvSpPr/>
            <p:nvPr/>
          </p:nvSpPr>
          <p:spPr>
            <a:xfrm>
              <a:off x="0" y="0"/>
              <a:ext cx="9825816" cy="3902580"/>
            </a:xfrm>
            <a:custGeom>
              <a:avLst/>
              <a:gdLst/>
              <a:ahLst/>
              <a:cxnLst/>
              <a:rect l="l" t="t" r="r" b="b"/>
              <a:pathLst>
                <a:path w="9825816" h="3902580">
                  <a:moveTo>
                    <a:pt x="0" y="0"/>
                  </a:moveTo>
                  <a:lnTo>
                    <a:pt x="9825816" y="0"/>
                  </a:lnTo>
                  <a:lnTo>
                    <a:pt x="9825816" y="3902580"/>
                  </a:lnTo>
                  <a:lnTo>
                    <a:pt x="0" y="3902580"/>
                  </a:lnTo>
                  <a:lnTo>
                    <a:pt x="0" y="0"/>
                  </a:lnTo>
                  <a:close/>
                </a:path>
              </a:pathLst>
            </a:custGeom>
            <a:blipFill>
              <a:blip r:embed="rId4"/>
              <a:stretch>
                <a:fillRect l="-13424" t="-48234" r="-10373" b="-46489"/>
              </a:stretch>
            </a:blipFill>
          </p:spPr>
          <p:txBody>
            <a:bodyPr/>
            <a:lstStyle/>
            <a:p>
              <a:endParaRPr lang="en-PH"/>
            </a:p>
          </p:txBody>
        </p:sp>
        <p:sp>
          <p:nvSpPr>
            <p:cNvPr id="46" name="Freeform 46"/>
            <p:cNvSpPr/>
            <p:nvPr/>
          </p:nvSpPr>
          <p:spPr>
            <a:xfrm>
              <a:off x="9493652" y="242181"/>
              <a:ext cx="332164" cy="3391054"/>
            </a:xfrm>
            <a:custGeom>
              <a:avLst/>
              <a:gdLst/>
              <a:ahLst/>
              <a:cxnLst/>
              <a:rect l="l" t="t" r="r" b="b"/>
              <a:pathLst>
                <a:path w="332164" h="3391054">
                  <a:moveTo>
                    <a:pt x="0" y="0"/>
                  </a:moveTo>
                  <a:lnTo>
                    <a:pt x="332164" y="0"/>
                  </a:lnTo>
                  <a:lnTo>
                    <a:pt x="332164" y="3391054"/>
                  </a:lnTo>
                  <a:lnTo>
                    <a:pt x="0" y="3391054"/>
                  </a:lnTo>
                  <a:lnTo>
                    <a:pt x="0" y="0"/>
                  </a:lnTo>
                  <a:close/>
                </a:path>
              </a:pathLst>
            </a:custGeom>
            <a:blipFill>
              <a:blip r:embed="rId4"/>
              <a:stretch>
                <a:fillRect l="-253560" t="-48234" r="-2828530" b="-46489"/>
              </a:stretch>
            </a:blipFill>
          </p:spPr>
          <p:txBody>
            <a:bodyPr/>
            <a:lstStyle/>
            <a:p>
              <a:endParaRPr lang="en-PH"/>
            </a:p>
          </p:txBody>
        </p:sp>
      </p:grpSp>
      <p:sp>
        <p:nvSpPr>
          <p:cNvPr id="47" name="TextBox 47"/>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81883" y="8980652"/>
            <a:ext cx="4974376" cy="1174616"/>
            <a:chOff x="0" y="0"/>
            <a:chExt cx="6632502" cy="1566154"/>
          </a:xfrm>
        </p:grpSpPr>
        <p:sp>
          <p:nvSpPr>
            <p:cNvPr id="3" name="AutoShape 3"/>
            <p:cNvSpPr/>
            <p:nvPr/>
          </p:nvSpPr>
          <p:spPr>
            <a:xfrm rot="-10800000">
              <a:off x="783077" y="0"/>
              <a:ext cx="5849425" cy="1566154"/>
            </a:xfrm>
            <a:prstGeom prst="rect">
              <a:avLst/>
            </a:prstGeom>
            <a:solidFill>
              <a:srgbClr val="FAFAFA"/>
            </a:solidFill>
          </p:spPr>
          <p:txBody>
            <a:bodyPr/>
            <a:lstStyle/>
            <a:p>
              <a:endParaRPr lang="en-PH"/>
            </a:p>
          </p:txBody>
        </p:sp>
        <p:sp>
          <p:nvSpPr>
            <p:cNvPr id="4" name="Freeform 4"/>
            <p:cNvSpPr/>
            <p:nvPr/>
          </p:nvSpPr>
          <p:spPr>
            <a:xfrm rot="-10800000">
              <a:off x="0" y="0"/>
              <a:ext cx="1566154" cy="1566154"/>
            </a:xfrm>
            <a:custGeom>
              <a:avLst/>
              <a:gdLst/>
              <a:ahLst/>
              <a:cxnLst/>
              <a:rect l="l" t="t" r="r" b="b"/>
              <a:pathLst>
                <a:path w="1566154" h="1566154">
                  <a:moveTo>
                    <a:pt x="0" y="0"/>
                  </a:moveTo>
                  <a:lnTo>
                    <a:pt x="1566154" y="0"/>
                  </a:lnTo>
                  <a:lnTo>
                    <a:pt x="1566154" y="1566154"/>
                  </a:lnTo>
                  <a:lnTo>
                    <a:pt x="0" y="1566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grpSp>
        <p:nvGrpSpPr>
          <p:cNvPr id="7" name="Group 7"/>
          <p:cNvGrpSpPr/>
          <p:nvPr/>
        </p:nvGrpSpPr>
        <p:grpSpPr>
          <a:xfrm>
            <a:off x="1028700" y="0"/>
            <a:ext cx="5940055" cy="1028700"/>
            <a:chOff x="0" y="0"/>
            <a:chExt cx="2210287" cy="382778"/>
          </a:xfrm>
        </p:grpSpPr>
        <p:sp>
          <p:nvSpPr>
            <p:cNvPr id="8" name="Freeform 8"/>
            <p:cNvSpPr/>
            <p:nvPr/>
          </p:nvSpPr>
          <p:spPr>
            <a:xfrm>
              <a:off x="0" y="0"/>
              <a:ext cx="2210287" cy="382778"/>
            </a:xfrm>
            <a:custGeom>
              <a:avLst/>
              <a:gdLst/>
              <a:ahLst/>
              <a:cxnLst/>
              <a:rect l="l" t="t" r="r" b="b"/>
              <a:pathLst>
                <a:path w="2210287" h="382778">
                  <a:moveTo>
                    <a:pt x="0" y="0"/>
                  </a:moveTo>
                  <a:lnTo>
                    <a:pt x="2210287" y="0"/>
                  </a:lnTo>
                  <a:lnTo>
                    <a:pt x="2210287" y="382778"/>
                  </a:lnTo>
                  <a:lnTo>
                    <a:pt x="0" y="382778"/>
                  </a:lnTo>
                  <a:close/>
                </a:path>
              </a:pathLst>
            </a:custGeom>
            <a:solidFill>
              <a:srgbClr val="642EC7"/>
            </a:solidFill>
          </p:spPr>
          <p:txBody>
            <a:bodyPr/>
            <a:lstStyle/>
            <a:p>
              <a:endParaRPr lang="en-PH"/>
            </a:p>
          </p:txBody>
        </p:sp>
      </p:grpSp>
      <p:grpSp>
        <p:nvGrpSpPr>
          <p:cNvPr id="9" name="Group 9"/>
          <p:cNvGrpSpPr/>
          <p:nvPr/>
        </p:nvGrpSpPr>
        <p:grpSpPr>
          <a:xfrm>
            <a:off x="7955678" y="801482"/>
            <a:ext cx="9303622" cy="7878642"/>
            <a:chOff x="0" y="0"/>
            <a:chExt cx="2450337" cy="2075033"/>
          </a:xfrm>
        </p:grpSpPr>
        <p:sp>
          <p:nvSpPr>
            <p:cNvPr id="10" name="Freeform 10"/>
            <p:cNvSpPr/>
            <p:nvPr/>
          </p:nvSpPr>
          <p:spPr>
            <a:xfrm>
              <a:off x="0" y="0"/>
              <a:ext cx="2450337" cy="2075033"/>
            </a:xfrm>
            <a:custGeom>
              <a:avLst/>
              <a:gdLst/>
              <a:ahLst/>
              <a:cxnLst/>
              <a:rect l="l" t="t" r="r" b="b"/>
              <a:pathLst>
                <a:path w="2450337" h="2075033">
                  <a:moveTo>
                    <a:pt x="42439" y="0"/>
                  </a:moveTo>
                  <a:lnTo>
                    <a:pt x="2407898" y="0"/>
                  </a:lnTo>
                  <a:cubicBezTo>
                    <a:pt x="2431336" y="0"/>
                    <a:pt x="2450337" y="19001"/>
                    <a:pt x="2450337" y="42439"/>
                  </a:cubicBezTo>
                  <a:lnTo>
                    <a:pt x="2450337" y="2032594"/>
                  </a:lnTo>
                  <a:cubicBezTo>
                    <a:pt x="2450337" y="2056033"/>
                    <a:pt x="2431336" y="2075033"/>
                    <a:pt x="2407898" y="2075033"/>
                  </a:cubicBezTo>
                  <a:lnTo>
                    <a:pt x="42439" y="2075033"/>
                  </a:lnTo>
                  <a:cubicBezTo>
                    <a:pt x="19001" y="2075033"/>
                    <a:pt x="0" y="2056033"/>
                    <a:pt x="0" y="2032594"/>
                  </a:cubicBezTo>
                  <a:lnTo>
                    <a:pt x="0" y="42439"/>
                  </a:lnTo>
                  <a:cubicBezTo>
                    <a:pt x="0" y="19001"/>
                    <a:pt x="19001" y="0"/>
                    <a:pt x="42439" y="0"/>
                  </a:cubicBezTo>
                  <a:close/>
                </a:path>
              </a:pathLst>
            </a:custGeom>
            <a:solidFill>
              <a:srgbClr val="FFDE59"/>
            </a:solidFill>
          </p:spPr>
          <p:txBody>
            <a:bodyPr/>
            <a:lstStyle/>
            <a:p>
              <a:endParaRPr lang="en-PH"/>
            </a:p>
          </p:txBody>
        </p:sp>
        <p:sp>
          <p:nvSpPr>
            <p:cNvPr id="11" name="TextBox 11"/>
            <p:cNvSpPr txBox="1"/>
            <p:nvPr/>
          </p:nvSpPr>
          <p:spPr>
            <a:xfrm>
              <a:off x="0" y="-76200"/>
              <a:ext cx="2450337" cy="2151233"/>
            </a:xfrm>
            <a:prstGeom prst="rect">
              <a:avLst/>
            </a:prstGeom>
          </p:spPr>
          <p:txBody>
            <a:bodyPr lIns="50800" tIns="50800" rIns="50800" bIns="50800" rtlCol="0" anchor="ctr"/>
            <a:lstStyle/>
            <a:p>
              <a:pPr algn="ctr">
                <a:lnSpc>
                  <a:spcPts val="2700"/>
                </a:lnSpc>
              </a:pPr>
              <a:endParaRPr/>
            </a:p>
          </p:txBody>
        </p:sp>
      </p:grpSp>
      <p:grpSp>
        <p:nvGrpSpPr>
          <p:cNvPr id="12" name="Group 12"/>
          <p:cNvGrpSpPr/>
          <p:nvPr/>
        </p:nvGrpSpPr>
        <p:grpSpPr>
          <a:xfrm>
            <a:off x="2513714" y="1772063"/>
            <a:ext cx="1485014" cy="148501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Freeform 14"/>
          <p:cNvSpPr/>
          <p:nvPr/>
        </p:nvSpPr>
        <p:spPr>
          <a:xfrm>
            <a:off x="1028700" y="1786160"/>
            <a:ext cx="1485014" cy="1485014"/>
          </a:xfrm>
          <a:custGeom>
            <a:avLst/>
            <a:gdLst/>
            <a:ahLst/>
            <a:cxnLst/>
            <a:rect l="l" t="t" r="r" b="b"/>
            <a:pathLst>
              <a:path w="1485014" h="1485014">
                <a:moveTo>
                  <a:pt x="0" y="0"/>
                </a:moveTo>
                <a:lnTo>
                  <a:pt x="1485014" y="0"/>
                </a:lnTo>
                <a:lnTo>
                  <a:pt x="1485014" y="1485014"/>
                </a:lnTo>
                <a:lnTo>
                  <a:pt x="0" y="1485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Freeform 15"/>
          <p:cNvSpPr/>
          <p:nvPr/>
        </p:nvSpPr>
        <p:spPr>
          <a:xfrm>
            <a:off x="9733783" y="1630471"/>
            <a:ext cx="5747412" cy="5747412"/>
          </a:xfrm>
          <a:custGeom>
            <a:avLst/>
            <a:gdLst/>
            <a:ahLst/>
            <a:cxnLst/>
            <a:rect l="l" t="t" r="r" b="b"/>
            <a:pathLst>
              <a:path w="5747412" h="5747412">
                <a:moveTo>
                  <a:pt x="0" y="0"/>
                </a:moveTo>
                <a:lnTo>
                  <a:pt x="5747412" y="0"/>
                </a:lnTo>
                <a:lnTo>
                  <a:pt x="5747412" y="5747412"/>
                </a:lnTo>
                <a:lnTo>
                  <a:pt x="0" y="57474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TextBox 16"/>
          <p:cNvSpPr txBox="1"/>
          <p:nvPr/>
        </p:nvSpPr>
        <p:spPr>
          <a:xfrm>
            <a:off x="1133192" y="3415211"/>
            <a:ext cx="6103411" cy="4557020"/>
          </a:xfrm>
          <a:prstGeom prst="rect">
            <a:avLst/>
          </a:prstGeom>
        </p:spPr>
        <p:txBody>
          <a:bodyPr lIns="0" tIns="0" rIns="0" bIns="0" rtlCol="0" anchor="t">
            <a:spAutoFit/>
          </a:bodyPr>
          <a:lstStyle/>
          <a:p>
            <a:pPr marL="0" lvl="0" indent="0" algn="l">
              <a:lnSpc>
                <a:spcPts val="8848"/>
              </a:lnSpc>
              <a:spcBef>
                <a:spcPct val="0"/>
              </a:spcBef>
            </a:pPr>
            <a:r>
              <a:rPr lang="en-US" sz="7900" b="1" spc="-237">
                <a:solidFill>
                  <a:srgbClr val="3F4042"/>
                </a:solidFill>
                <a:latin typeface="Poppins Bold"/>
                <a:ea typeface="Poppins Bold"/>
                <a:cs typeface="Poppins Bold"/>
                <a:sym typeface="Poppins Bold"/>
              </a:rPr>
              <a:t>Digital Logic and Boolean Algebra</a:t>
            </a:r>
          </a:p>
        </p:txBody>
      </p:sp>
      <p:sp>
        <p:nvSpPr>
          <p:cNvPr id="18" name="TextBox 18"/>
          <p:cNvSpPr txBox="1"/>
          <p:nvPr/>
        </p:nvSpPr>
        <p:spPr>
          <a:xfrm>
            <a:off x="11734800" y="8786981"/>
            <a:ext cx="5524500" cy="413190"/>
          </a:xfrm>
          <a:prstGeom prst="rect">
            <a:avLst/>
          </a:prstGeom>
        </p:spPr>
        <p:txBody>
          <a:bodyPr wrap="square" lIns="0" tIns="0" rIns="0" bIns="0" rtlCol="0" anchor="t">
            <a:spAutoFit/>
          </a:bodyPr>
          <a:lstStyle/>
          <a:p>
            <a:pPr marL="0" lvl="0" indent="0" algn="l">
              <a:lnSpc>
                <a:spcPts val="3359"/>
              </a:lnSpc>
            </a:pPr>
            <a:r>
              <a:rPr lang="en-US" sz="2400" b="1" spc="-24" dirty="0">
                <a:solidFill>
                  <a:srgbClr val="FF1495"/>
                </a:solidFill>
                <a:latin typeface="Poppins Bold"/>
                <a:ea typeface="Poppins Bold"/>
                <a:cs typeface="Poppins Bold"/>
                <a:sym typeface="Poppins Bold"/>
              </a:rPr>
              <a:t>AS &amp; A Level Computer Science 9618</a:t>
            </a:r>
          </a:p>
        </p:txBody>
      </p:sp>
      <p:sp>
        <p:nvSpPr>
          <p:cNvPr id="19" name="TextBox 19"/>
          <p:cNvSpPr txBox="1"/>
          <p:nvPr/>
        </p:nvSpPr>
        <p:spPr>
          <a:xfrm>
            <a:off x="1133192" y="2364584"/>
            <a:ext cx="1255178" cy="337691"/>
          </a:xfrm>
          <a:prstGeom prst="rect">
            <a:avLst/>
          </a:prstGeom>
        </p:spPr>
        <p:txBody>
          <a:bodyPr lIns="0" tIns="0" rIns="0" bIns="0" rtlCol="0" anchor="t">
            <a:spAutoFit/>
          </a:bodyPr>
          <a:lstStyle/>
          <a:p>
            <a:pPr marL="0" lvl="0" indent="0" algn="ctr">
              <a:lnSpc>
                <a:spcPts val="2575"/>
              </a:lnSpc>
              <a:spcBef>
                <a:spcPct val="0"/>
              </a:spcBef>
            </a:pPr>
            <a:r>
              <a:rPr lang="en-US" sz="2299" b="1" spc="-68">
                <a:solidFill>
                  <a:srgbClr val="FAFAFA"/>
                </a:solidFill>
                <a:latin typeface="Poppins Bold"/>
                <a:ea typeface="Poppins Bold"/>
                <a:cs typeface="Poppins Bold"/>
                <a:sym typeface="Poppins Bold"/>
              </a:rPr>
              <a:t>Chapter</a:t>
            </a:r>
          </a:p>
        </p:txBody>
      </p:sp>
      <p:sp>
        <p:nvSpPr>
          <p:cNvPr id="20" name="TextBox 20"/>
          <p:cNvSpPr txBox="1"/>
          <p:nvPr/>
        </p:nvSpPr>
        <p:spPr>
          <a:xfrm>
            <a:off x="2640583" y="2309152"/>
            <a:ext cx="1231276" cy="439030"/>
          </a:xfrm>
          <a:prstGeom prst="rect">
            <a:avLst/>
          </a:prstGeom>
        </p:spPr>
        <p:txBody>
          <a:bodyPr lIns="0" tIns="0" rIns="0" bIns="0" rtlCol="0" anchor="t">
            <a:spAutoFit/>
          </a:bodyPr>
          <a:lstStyle/>
          <a:p>
            <a:pPr marL="0" lvl="0" indent="0" algn="ctr">
              <a:lnSpc>
                <a:spcPts val="3246"/>
              </a:lnSpc>
              <a:spcBef>
                <a:spcPct val="0"/>
              </a:spcBef>
            </a:pPr>
            <a:r>
              <a:rPr lang="en-US" sz="2899" b="1" spc="-86">
                <a:solidFill>
                  <a:srgbClr val="FFDE59"/>
                </a:solidFill>
                <a:latin typeface="Poppins Bold"/>
                <a:ea typeface="Poppins Bold"/>
                <a:cs typeface="Poppins Bold"/>
                <a:sym typeface="Poppins Bold"/>
              </a:rPr>
              <a:t>19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854121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SR flip-flop</a:t>
            </a:r>
          </a:p>
        </p:txBody>
      </p:sp>
      <p:graphicFrame>
        <p:nvGraphicFramePr>
          <p:cNvPr id="7" name="Table 7"/>
          <p:cNvGraphicFramePr>
            <a:graphicFrameLocks noGrp="1"/>
          </p:cNvGraphicFramePr>
          <p:nvPr/>
        </p:nvGraphicFramePr>
        <p:xfrm>
          <a:off x="8109153" y="3112768"/>
          <a:ext cx="9150147" cy="6629400"/>
        </p:xfrm>
        <a:graphic>
          <a:graphicData uri="http://schemas.openxmlformats.org/drawingml/2006/table">
            <a:tbl>
              <a:tblPr/>
              <a:tblGrid>
                <a:gridCol w="1484435">
                  <a:extLst>
                    <a:ext uri="{9D8B030D-6E8A-4147-A177-3AD203B41FA5}">
                      <a16:colId xmlns:a16="http://schemas.microsoft.com/office/drawing/2014/main" val="20000"/>
                    </a:ext>
                  </a:extLst>
                </a:gridCol>
                <a:gridCol w="1484435">
                  <a:extLst>
                    <a:ext uri="{9D8B030D-6E8A-4147-A177-3AD203B41FA5}">
                      <a16:colId xmlns:a16="http://schemas.microsoft.com/office/drawing/2014/main" val="20001"/>
                    </a:ext>
                  </a:extLst>
                </a:gridCol>
                <a:gridCol w="1484435">
                  <a:extLst>
                    <a:ext uri="{9D8B030D-6E8A-4147-A177-3AD203B41FA5}">
                      <a16:colId xmlns:a16="http://schemas.microsoft.com/office/drawing/2014/main" val="20002"/>
                    </a:ext>
                  </a:extLst>
                </a:gridCol>
                <a:gridCol w="1484435">
                  <a:extLst>
                    <a:ext uri="{9D8B030D-6E8A-4147-A177-3AD203B41FA5}">
                      <a16:colId xmlns:a16="http://schemas.microsoft.com/office/drawing/2014/main" val="20003"/>
                    </a:ext>
                  </a:extLst>
                </a:gridCol>
                <a:gridCol w="1529642">
                  <a:extLst>
                    <a:ext uri="{9D8B030D-6E8A-4147-A177-3AD203B41FA5}">
                      <a16:colId xmlns:a16="http://schemas.microsoft.com/office/drawing/2014/main" val="20004"/>
                    </a:ext>
                  </a:extLst>
                </a:gridCol>
                <a:gridCol w="1682765">
                  <a:extLst>
                    <a:ext uri="{9D8B030D-6E8A-4147-A177-3AD203B41FA5}">
                      <a16:colId xmlns:a16="http://schemas.microsoft.com/office/drawing/2014/main" val="20005"/>
                    </a:ext>
                  </a:extLst>
                </a:gridCol>
              </a:tblGrid>
              <a:tr h="953871">
                <a:tc gridSpan="2">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100"/>
                        </a:lnSpc>
                        <a:defRPr/>
                      </a:pPr>
                      <a:r>
                        <a:rPr lang="en-US" sz="1500" b="1">
                          <a:solidFill>
                            <a:srgbClr val="000000"/>
                          </a:solidFill>
                          <a:latin typeface="Poppins Bold"/>
                          <a:ea typeface="Poppins Bold"/>
                          <a:cs typeface="Poppins Bold"/>
                          <a:sym typeface="Poppins Bold"/>
                        </a:rPr>
                        <a:t>Initial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Initial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100"/>
                        </a:lnSpc>
                        <a:defRPr/>
                      </a:pPr>
                      <a:r>
                        <a:rPr lang="en-US" sz="1500" b="1">
                          <a:solidFill>
                            <a:srgbClr val="000000"/>
                          </a:solidFill>
                          <a:latin typeface="Poppins Bold"/>
                          <a:ea typeface="Poppins Bold"/>
                          <a:cs typeface="Poppins Bold"/>
                          <a:sym typeface="Poppins Bold"/>
                        </a:rPr>
                        <a:t>Final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Final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953871">
                <a:tc>
                  <a:txBody>
                    <a:bodyPr/>
                    <a:lstStyle/>
                    <a:p>
                      <a:pPr algn="ctr">
                        <a:lnSpc>
                          <a:spcPts val="2100"/>
                        </a:lnSpc>
                        <a:defRPr/>
                      </a:pPr>
                      <a:r>
                        <a:rPr lang="en-US" sz="1500" b="1">
                          <a:solidFill>
                            <a:srgbClr val="000000"/>
                          </a:solidFill>
                          <a:latin typeface="Poppins Bold"/>
                          <a:ea typeface="Poppins Bold"/>
                          <a:cs typeface="Poppins Bold"/>
                          <a:sym typeface="Poppins Bold"/>
                        </a:rPr>
                        <a:t>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1"/>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bl>
          </a:graphicData>
        </a:graphic>
      </p:graphicFrame>
      <p:sp>
        <p:nvSpPr>
          <p:cNvPr id="8" name="TextBox 8"/>
          <p:cNvSpPr txBox="1"/>
          <p:nvPr/>
        </p:nvSpPr>
        <p:spPr>
          <a:xfrm>
            <a:off x="8607372"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9" name="TextBox 9"/>
          <p:cNvSpPr txBox="1"/>
          <p:nvPr/>
        </p:nvSpPr>
        <p:spPr>
          <a:xfrm>
            <a:off x="10166690"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0" name="TextBox 10"/>
          <p:cNvSpPr txBox="1"/>
          <p:nvPr/>
        </p:nvSpPr>
        <p:spPr>
          <a:xfrm>
            <a:off x="11727862"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1" name="TextBox 11"/>
          <p:cNvSpPr txBox="1"/>
          <p:nvPr/>
        </p:nvSpPr>
        <p:spPr>
          <a:xfrm>
            <a:off x="13186551"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2" name="TextBox 12"/>
          <p:cNvSpPr txBox="1"/>
          <p:nvPr/>
        </p:nvSpPr>
        <p:spPr>
          <a:xfrm>
            <a:off x="14747722"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3" name="TextBox 13"/>
          <p:cNvSpPr txBox="1"/>
          <p:nvPr/>
        </p:nvSpPr>
        <p:spPr>
          <a:xfrm>
            <a:off x="16308893"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4" name="TextBox 14"/>
          <p:cNvSpPr txBox="1"/>
          <p:nvPr/>
        </p:nvSpPr>
        <p:spPr>
          <a:xfrm>
            <a:off x="8607372"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5" name="TextBox 15"/>
          <p:cNvSpPr txBox="1"/>
          <p:nvPr/>
        </p:nvSpPr>
        <p:spPr>
          <a:xfrm>
            <a:off x="10166690"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11727862"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7" name="TextBox 17"/>
          <p:cNvSpPr txBox="1"/>
          <p:nvPr/>
        </p:nvSpPr>
        <p:spPr>
          <a:xfrm>
            <a:off x="13186551"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8" name="TextBox 18"/>
          <p:cNvSpPr txBox="1"/>
          <p:nvPr/>
        </p:nvSpPr>
        <p:spPr>
          <a:xfrm>
            <a:off x="14747722"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9" name="TextBox 19"/>
          <p:cNvSpPr txBox="1"/>
          <p:nvPr/>
        </p:nvSpPr>
        <p:spPr>
          <a:xfrm>
            <a:off x="16308893"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grpSp>
        <p:nvGrpSpPr>
          <p:cNvPr id="20" name="Group 20"/>
          <p:cNvGrpSpPr/>
          <p:nvPr/>
        </p:nvGrpSpPr>
        <p:grpSpPr>
          <a:xfrm>
            <a:off x="402046" y="4834450"/>
            <a:ext cx="7369362" cy="2926935"/>
            <a:chOff x="0" y="0"/>
            <a:chExt cx="9825816" cy="3902580"/>
          </a:xfrm>
        </p:grpSpPr>
        <p:sp>
          <p:nvSpPr>
            <p:cNvPr id="21" name="Freeform 21"/>
            <p:cNvSpPr/>
            <p:nvPr/>
          </p:nvSpPr>
          <p:spPr>
            <a:xfrm>
              <a:off x="0" y="0"/>
              <a:ext cx="9825816" cy="3902580"/>
            </a:xfrm>
            <a:custGeom>
              <a:avLst/>
              <a:gdLst/>
              <a:ahLst/>
              <a:cxnLst/>
              <a:rect l="l" t="t" r="r" b="b"/>
              <a:pathLst>
                <a:path w="9825816" h="3902580">
                  <a:moveTo>
                    <a:pt x="0" y="0"/>
                  </a:moveTo>
                  <a:lnTo>
                    <a:pt x="9825816" y="0"/>
                  </a:lnTo>
                  <a:lnTo>
                    <a:pt x="9825816" y="3902580"/>
                  </a:lnTo>
                  <a:lnTo>
                    <a:pt x="0" y="3902580"/>
                  </a:lnTo>
                  <a:lnTo>
                    <a:pt x="0" y="0"/>
                  </a:lnTo>
                  <a:close/>
                </a:path>
              </a:pathLst>
            </a:custGeom>
            <a:blipFill>
              <a:blip r:embed="rId4"/>
              <a:stretch>
                <a:fillRect l="-13424" t="-48234" r="-10373" b="-46489"/>
              </a:stretch>
            </a:blipFill>
          </p:spPr>
          <p:txBody>
            <a:bodyPr/>
            <a:lstStyle/>
            <a:p>
              <a:endParaRPr lang="en-PH"/>
            </a:p>
          </p:txBody>
        </p:sp>
        <p:sp>
          <p:nvSpPr>
            <p:cNvPr id="22" name="Freeform 22"/>
            <p:cNvSpPr/>
            <p:nvPr/>
          </p:nvSpPr>
          <p:spPr>
            <a:xfrm>
              <a:off x="9493652" y="242181"/>
              <a:ext cx="332164" cy="3391054"/>
            </a:xfrm>
            <a:custGeom>
              <a:avLst/>
              <a:gdLst/>
              <a:ahLst/>
              <a:cxnLst/>
              <a:rect l="l" t="t" r="r" b="b"/>
              <a:pathLst>
                <a:path w="332164" h="3391054">
                  <a:moveTo>
                    <a:pt x="0" y="0"/>
                  </a:moveTo>
                  <a:lnTo>
                    <a:pt x="332164" y="0"/>
                  </a:lnTo>
                  <a:lnTo>
                    <a:pt x="332164" y="3391054"/>
                  </a:lnTo>
                  <a:lnTo>
                    <a:pt x="0" y="3391054"/>
                  </a:lnTo>
                  <a:lnTo>
                    <a:pt x="0" y="0"/>
                  </a:lnTo>
                  <a:close/>
                </a:path>
              </a:pathLst>
            </a:custGeom>
            <a:blipFill>
              <a:blip r:embed="rId4"/>
              <a:stretch>
                <a:fillRect l="-253560" t="-48234" r="-2828530" b="-46489"/>
              </a:stretch>
            </a:blipFill>
          </p:spPr>
          <p:txBody>
            <a:bodyPr/>
            <a:lstStyle/>
            <a:p>
              <a:endParaRPr lang="en-PH"/>
            </a:p>
          </p:txBody>
        </p:sp>
      </p:grpSp>
      <p:sp>
        <p:nvSpPr>
          <p:cNvPr id="23" name="TextBox 23"/>
          <p:cNvSpPr txBox="1"/>
          <p:nvPr/>
        </p:nvSpPr>
        <p:spPr>
          <a:xfrm>
            <a:off x="402046" y="2786313"/>
            <a:ext cx="7259418" cy="1163290"/>
          </a:xfrm>
          <a:prstGeom prst="rect">
            <a:avLst/>
          </a:prstGeom>
        </p:spPr>
        <p:txBody>
          <a:bodyPr lIns="0" tIns="0" rIns="0" bIns="0" rtlCol="0" anchor="t">
            <a:spAutoFit/>
          </a:bodyPr>
          <a:lstStyle/>
          <a:p>
            <a:pPr algn="l">
              <a:lnSpc>
                <a:spcPts val="4656"/>
              </a:lnSpc>
            </a:pPr>
            <a:r>
              <a:rPr lang="en-US" sz="3326" b="1" i="1">
                <a:solidFill>
                  <a:srgbClr val="000000"/>
                </a:solidFill>
                <a:latin typeface="Canva Sans Bold Italics"/>
                <a:ea typeface="Canva Sans Bold Italics"/>
                <a:cs typeface="Canva Sans Bold Italics"/>
                <a:sym typeface="Canva Sans Bold Italics"/>
              </a:rPr>
              <a:t>S = 0 , R = 0.</a:t>
            </a:r>
          </a:p>
          <a:p>
            <a:pPr algn="l">
              <a:lnSpc>
                <a:spcPts val="4656"/>
              </a:lnSpc>
            </a:pPr>
            <a:r>
              <a:rPr lang="en-US" sz="3326" b="1" i="1">
                <a:solidFill>
                  <a:srgbClr val="000000"/>
                </a:solidFill>
                <a:latin typeface="Canva Sans Bold Italics"/>
                <a:ea typeface="Canva Sans Bold Italics"/>
                <a:cs typeface="Canva Sans Bold Italics"/>
                <a:sym typeface="Canva Sans Bold Italics"/>
              </a:rPr>
              <a:t>Self consistency state. </a:t>
            </a:r>
          </a:p>
        </p:txBody>
      </p:sp>
      <p:sp>
        <p:nvSpPr>
          <p:cNvPr id="24" name="TextBox 24"/>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854121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SR flip-flop</a:t>
            </a:r>
          </a:p>
        </p:txBody>
      </p:sp>
      <p:graphicFrame>
        <p:nvGraphicFramePr>
          <p:cNvPr id="7" name="Table 7"/>
          <p:cNvGraphicFramePr>
            <a:graphicFrameLocks noGrp="1"/>
          </p:cNvGraphicFramePr>
          <p:nvPr/>
        </p:nvGraphicFramePr>
        <p:xfrm>
          <a:off x="8109153" y="3112768"/>
          <a:ext cx="9150147" cy="6629400"/>
        </p:xfrm>
        <a:graphic>
          <a:graphicData uri="http://schemas.openxmlformats.org/drawingml/2006/table">
            <a:tbl>
              <a:tblPr/>
              <a:tblGrid>
                <a:gridCol w="1484435">
                  <a:extLst>
                    <a:ext uri="{9D8B030D-6E8A-4147-A177-3AD203B41FA5}">
                      <a16:colId xmlns:a16="http://schemas.microsoft.com/office/drawing/2014/main" val="20000"/>
                    </a:ext>
                  </a:extLst>
                </a:gridCol>
                <a:gridCol w="1484435">
                  <a:extLst>
                    <a:ext uri="{9D8B030D-6E8A-4147-A177-3AD203B41FA5}">
                      <a16:colId xmlns:a16="http://schemas.microsoft.com/office/drawing/2014/main" val="20001"/>
                    </a:ext>
                  </a:extLst>
                </a:gridCol>
                <a:gridCol w="1484435">
                  <a:extLst>
                    <a:ext uri="{9D8B030D-6E8A-4147-A177-3AD203B41FA5}">
                      <a16:colId xmlns:a16="http://schemas.microsoft.com/office/drawing/2014/main" val="20002"/>
                    </a:ext>
                  </a:extLst>
                </a:gridCol>
                <a:gridCol w="1484435">
                  <a:extLst>
                    <a:ext uri="{9D8B030D-6E8A-4147-A177-3AD203B41FA5}">
                      <a16:colId xmlns:a16="http://schemas.microsoft.com/office/drawing/2014/main" val="20003"/>
                    </a:ext>
                  </a:extLst>
                </a:gridCol>
                <a:gridCol w="1529642">
                  <a:extLst>
                    <a:ext uri="{9D8B030D-6E8A-4147-A177-3AD203B41FA5}">
                      <a16:colId xmlns:a16="http://schemas.microsoft.com/office/drawing/2014/main" val="20004"/>
                    </a:ext>
                  </a:extLst>
                </a:gridCol>
                <a:gridCol w="1682765">
                  <a:extLst>
                    <a:ext uri="{9D8B030D-6E8A-4147-A177-3AD203B41FA5}">
                      <a16:colId xmlns:a16="http://schemas.microsoft.com/office/drawing/2014/main" val="20005"/>
                    </a:ext>
                  </a:extLst>
                </a:gridCol>
              </a:tblGrid>
              <a:tr h="953871">
                <a:tc gridSpan="2">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100"/>
                        </a:lnSpc>
                        <a:defRPr/>
                      </a:pPr>
                      <a:r>
                        <a:rPr lang="en-US" sz="1500" b="1">
                          <a:solidFill>
                            <a:srgbClr val="000000"/>
                          </a:solidFill>
                          <a:latin typeface="Poppins Bold"/>
                          <a:ea typeface="Poppins Bold"/>
                          <a:cs typeface="Poppins Bold"/>
                          <a:sym typeface="Poppins Bold"/>
                        </a:rPr>
                        <a:t>Initial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Initial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100"/>
                        </a:lnSpc>
                        <a:defRPr/>
                      </a:pPr>
                      <a:r>
                        <a:rPr lang="en-US" sz="1500" b="1">
                          <a:solidFill>
                            <a:srgbClr val="000000"/>
                          </a:solidFill>
                          <a:latin typeface="Poppins Bold"/>
                          <a:ea typeface="Poppins Bold"/>
                          <a:cs typeface="Poppins Bold"/>
                          <a:sym typeface="Poppins Bold"/>
                        </a:rPr>
                        <a:t>Final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Final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953871">
                <a:tc>
                  <a:txBody>
                    <a:bodyPr/>
                    <a:lstStyle/>
                    <a:p>
                      <a:pPr algn="ctr">
                        <a:lnSpc>
                          <a:spcPts val="2100"/>
                        </a:lnSpc>
                        <a:defRPr/>
                      </a:pPr>
                      <a:r>
                        <a:rPr lang="en-US" sz="1500" b="1">
                          <a:solidFill>
                            <a:srgbClr val="000000"/>
                          </a:solidFill>
                          <a:latin typeface="Poppins Bold"/>
                          <a:ea typeface="Poppins Bold"/>
                          <a:cs typeface="Poppins Bold"/>
                          <a:sym typeface="Poppins Bold"/>
                        </a:rPr>
                        <a:t>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1"/>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bl>
          </a:graphicData>
        </a:graphic>
      </p:graphicFrame>
      <p:sp>
        <p:nvSpPr>
          <p:cNvPr id="8" name="TextBox 8"/>
          <p:cNvSpPr txBox="1"/>
          <p:nvPr/>
        </p:nvSpPr>
        <p:spPr>
          <a:xfrm>
            <a:off x="8605783" y="5902348"/>
            <a:ext cx="217884"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9" name="TextBox 9"/>
          <p:cNvSpPr txBox="1"/>
          <p:nvPr/>
        </p:nvSpPr>
        <p:spPr>
          <a:xfrm>
            <a:off x="10141157" y="590234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0" name="TextBox 10"/>
          <p:cNvSpPr txBox="1"/>
          <p:nvPr/>
        </p:nvSpPr>
        <p:spPr>
          <a:xfrm>
            <a:off x="11702329" y="590234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1" name="TextBox 11"/>
          <p:cNvSpPr txBox="1"/>
          <p:nvPr/>
        </p:nvSpPr>
        <p:spPr>
          <a:xfrm>
            <a:off x="13161018" y="590234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2" name="TextBox 12"/>
          <p:cNvSpPr txBox="1"/>
          <p:nvPr/>
        </p:nvSpPr>
        <p:spPr>
          <a:xfrm>
            <a:off x="14722189" y="590234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3" name="TextBox 13"/>
          <p:cNvSpPr txBox="1"/>
          <p:nvPr/>
        </p:nvSpPr>
        <p:spPr>
          <a:xfrm>
            <a:off x="16283360" y="590234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4" name="TextBox 14"/>
          <p:cNvSpPr txBox="1"/>
          <p:nvPr/>
        </p:nvSpPr>
        <p:spPr>
          <a:xfrm>
            <a:off x="8581839" y="8395556"/>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5" name="TextBox 15"/>
          <p:cNvSpPr txBox="1"/>
          <p:nvPr/>
        </p:nvSpPr>
        <p:spPr>
          <a:xfrm>
            <a:off x="10141157" y="8395556"/>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11702329" y="8395556"/>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7" name="TextBox 17"/>
          <p:cNvSpPr txBox="1"/>
          <p:nvPr/>
        </p:nvSpPr>
        <p:spPr>
          <a:xfrm>
            <a:off x="13161018" y="8395556"/>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8" name="TextBox 18"/>
          <p:cNvSpPr txBox="1"/>
          <p:nvPr/>
        </p:nvSpPr>
        <p:spPr>
          <a:xfrm>
            <a:off x="14722189" y="8395556"/>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9" name="TextBox 19"/>
          <p:cNvSpPr txBox="1"/>
          <p:nvPr/>
        </p:nvSpPr>
        <p:spPr>
          <a:xfrm>
            <a:off x="16283360" y="8395556"/>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grpSp>
        <p:nvGrpSpPr>
          <p:cNvPr id="20" name="Group 20"/>
          <p:cNvGrpSpPr/>
          <p:nvPr/>
        </p:nvGrpSpPr>
        <p:grpSpPr>
          <a:xfrm>
            <a:off x="402046" y="5143500"/>
            <a:ext cx="7369362" cy="2926935"/>
            <a:chOff x="0" y="0"/>
            <a:chExt cx="9825816" cy="3902580"/>
          </a:xfrm>
        </p:grpSpPr>
        <p:sp>
          <p:nvSpPr>
            <p:cNvPr id="21" name="Freeform 21"/>
            <p:cNvSpPr/>
            <p:nvPr/>
          </p:nvSpPr>
          <p:spPr>
            <a:xfrm>
              <a:off x="0" y="0"/>
              <a:ext cx="9825816" cy="3902580"/>
            </a:xfrm>
            <a:custGeom>
              <a:avLst/>
              <a:gdLst/>
              <a:ahLst/>
              <a:cxnLst/>
              <a:rect l="l" t="t" r="r" b="b"/>
              <a:pathLst>
                <a:path w="9825816" h="3902580">
                  <a:moveTo>
                    <a:pt x="0" y="0"/>
                  </a:moveTo>
                  <a:lnTo>
                    <a:pt x="9825816" y="0"/>
                  </a:lnTo>
                  <a:lnTo>
                    <a:pt x="9825816" y="3902580"/>
                  </a:lnTo>
                  <a:lnTo>
                    <a:pt x="0" y="3902580"/>
                  </a:lnTo>
                  <a:lnTo>
                    <a:pt x="0" y="0"/>
                  </a:lnTo>
                  <a:close/>
                </a:path>
              </a:pathLst>
            </a:custGeom>
            <a:blipFill>
              <a:blip r:embed="rId4"/>
              <a:stretch>
                <a:fillRect l="-13424" t="-48234" r="-10373" b="-46489"/>
              </a:stretch>
            </a:blipFill>
          </p:spPr>
          <p:txBody>
            <a:bodyPr/>
            <a:lstStyle/>
            <a:p>
              <a:endParaRPr lang="en-PH"/>
            </a:p>
          </p:txBody>
        </p:sp>
        <p:sp>
          <p:nvSpPr>
            <p:cNvPr id="22" name="Freeform 22"/>
            <p:cNvSpPr/>
            <p:nvPr/>
          </p:nvSpPr>
          <p:spPr>
            <a:xfrm>
              <a:off x="9493652" y="242181"/>
              <a:ext cx="332164" cy="3391054"/>
            </a:xfrm>
            <a:custGeom>
              <a:avLst/>
              <a:gdLst/>
              <a:ahLst/>
              <a:cxnLst/>
              <a:rect l="l" t="t" r="r" b="b"/>
              <a:pathLst>
                <a:path w="332164" h="3391054">
                  <a:moveTo>
                    <a:pt x="0" y="0"/>
                  </a:moveTo>
                  <a:lnTo>
                    <a:pt x="332164" y="0"/>
                  </a:lnTo>
                  <a:lnTo>
                    <a:pt x="332164" y="3391054"/>
                  </a:lnTo>
                  <a:lnTo>
                    <a:pt x="0" y="3391054"/>
                  </a:lnTo>
                  <a:lnTo>
                    <a:pt x="0" y="0"/>
                  </a:lnTo>
                  <a:close/>
                </a:path>
              </a:pathLst>
            </a:custGeom>
            <a:blipFill>
              <a:blip r:embed="rId4"/>
              <a:stretch>
                <a:fillRect l="-253560" t="-48234" r="-2828530" b="-46489"/>
              </a:stretch>
            </a:blipFill>
          </p:spPr>
          <p:txBody>
            <a:bodyPr/>
            <a:lstStyle/>
            <a:p>
              <a:endParaRPr lang="en-PH"/>
            </a:p>
          </p:txBody>
        </p:sp>
      </p:grpSp>
      <p:sp>
        <p:nvSpPr>
          <p:cNvPr id="23" name="TextBox 23"/>
          <p:cNvSpPr txBox="1"/>
          <p:nvPr/>
        </p:nvSpPr>
        <p:spPr>
          <a:xfrm>
            <a:off x="402046" y="2786313"/>
            <a:ext cx="7259418" cy="1753840"/>
          </a:xfrm>
          <a:prstGeom prst="rect">
            <a:avLst/>
          </a:prstGeom>
        </p:spPr>
        <p:txBody>
          <a:bodyPr lIns="0" tIns="0" rIns="0" bIns="0" rtlCol="0" anchor="t">
            <a:spAutoFit/>
          </a:bodyPr>
          <a:lstStyle/>
          <a:p>
            <a:pPr algn="l">
              <a:lnSpc>
                <a:spcPts val="4656"/>
              </a:lnSpc>
            </a:pPr>
            <a:r>
              <a:rPr lang="en-US" sz="3326" b="1" i="1">
                <a:solidFill>
                  <a:srgbClr val="000000"/>
                </a:solidFill>
                <a:latin typeface="Canva Sans Bold Italics"/>
                <a:ea typeface="Canva Sans Bold Italics"/>
                <a:cs typeface="Canva Sans Bold Italics"/>
                <a:sym typeface="Canva Sans Bold Italics"/>
              </a:rPr>
              <a:t>S = 1 , R = 0.</a:t>
            </a:r>
          </a:p>
          <a:p>
            <a:pPr algn="l">
              <a:lnSpc>
                <a:spcPts val="4656"/>
              </a:lnSpc>
            </a:pPr>
            <a:r>
              <a:rPr lang="en-US" sz="3326" b="1" i="1">
                <a:solidFill>
                  <a:srgbClr val="000000"/>
                </a:solidFill>
                <a:latin typeface="Canva Sans Bold Italics"/>
                <a:ea typeface="Canva Sans Bold Italics"/>
                <a:cs typeface="Canva Sans Bold Italics"/>
                <a:sym typeface="Canva Sans Bold Italics"/>
              </a:rPr>
              <a:t>Converts an unset state to a set state (SET).</a:t>
            </a:r>
          </a:p>
        </p:txBody>
      </p:sp>
      <p:grpSp>
        <p:nvGrpSpPr>
          <p:cNvPr id="24" name="Group 24"/>
          <p:cNvGrpSpPr/>
          <p:nvPr/>
        </p:nvGrpSpPr>
        <p:grpSpPr>
          <a:xfrm>
            <a:off x="6552489" y="6138015"/>
            <a:ext cx="626778" cy="2543291"/>
            <a:chOff x="0" y="0"/>
            <a:chExt cx="835704" cy="3391054"/>
          </a:xfrm>
        </p:grpSpPr>
        <p:sp>
          <p:nvSpPr>
            <p:cNvPr id="25" name="Freeform 25"/>
            <p:cNvSpPr/>
            <p:nvPr/>
          </p:nvSpPr>
          <p:spPr>
            <a:xfrm>
              <a:off x="0" y="223938"/>
              <a:ext cx="443817" cy="443817"/>
            </a:xfrm>
            <a:custGeom>
              <a:avLst/>
              <a:gdLst/>
              <a:ahLst/>
              <a:cxnLst/>
              <a:rect l="l" t="t" r="r" b="b"/>
              <a:pathLst>
                <a:path w="443817" h="443817">
                  <a:moveTo>
                    <a:pt x="0" y="0"/>
                  </a:moveTo>
                  <a:lnTo>
                    <a:pt x="443817" y="0"/>
                  </a:lnTo>
                  <a:lnTo>
                    <a:pt x="443817" y="443817"/>
                  </a:lnTo>
                  <a:lnTo>
                    <a:pt x="0" y="443817"/>
                  </a:lnTo>
                  <a:lnTo>
                    <a:pt x="0" y="0"/>
                  </a:lnTo>
                  <a:close/>
                </a:path>
              </a:pathLst>
            </a:custGeom>
            <a:blipFill>
              <a:blip r:embed="rId4"/>
              <a:stretch>
                <a:fillRect l="-2322848" t="-529165" r="-317956" b="-1083087"/>
              </a:stretch>
            </a:blipFill>
          </p:spPr>
          <p:txBody>
            <a:bodyPr/>
            <a:lstStyle/>
            <a:p>
              <a:endParaRPr lang="en-PH"/>
            </a:p>
          </p:txBody>
        </p:sp>
        <p:sp>
          <p:nvSpPr>
            <p:cNvPr id="26" name="Freeform 26"/>
            <p:cNvSpPr/>
            <p:nvPr/>
          </p:nvSpPr>
          <p:spPr>
            <a:xfrm>
              <a:off x="503540" y="0"/>
              <a:ext cx="332164" cy="3391054"/>
            </a:xfrm>
            <a:custGeom>
              <a:avLst/>
              <a:gdLst/>
              <a:ahLst/>
              <a:cxnLst/>
              <a:rect l="l" t="t" r="r" b="b"/>
              <a:pathLst>
                <a:path w="332164" h="3391054">
                  <a:moveTo>
                    <a:pt x="0" y="0"/>
                  </a:moveTo>
                  <a:lnTo>
                    <a:pt x="332164" y="0"/>
                  </a:lnTo>
                  <a:lnTo>
                    <a:pt x="332164" y="3391054"/>
                  </a:lnTo>
                  <a:lnTo>
                    <a:pt x="0" y="3391054"/>
                  </a:lnTo>
                  <a:lnTo>
                    <a:pt x="0" y="0"/>
                  </a:lnTo>
                  <a:close/>
                </a:path>
              </a:pathLst>
            </a:custGeom>
            <a:blipFill>
              <a:blip r:embed="rId4"/>
              <a:stretch>
                <a:fillRect l="-253560" t="-48234" r="-2828530" b="-46489"/>
              </a:stretch>
            </a:blipFill>
          </p:spPr>
          <p:txBody>
            <a:bodyPr/>
            <a:lstStyle/>
            <a:p>
              <a:endParaRPr lang="en-PH"/>
            </a:p>
          </p:txBody>
        </p:sp>
      </p:grpSp>
      <p:sp>
        <p:nvSpPr>
          <p:cNvPr id="30" name="TextBox 30"/>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854121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SR flip-flop</a:t>
            </a:r>
          </a:p>
        </p:txBody>
      </p:sp>
      <p:graphicFrame>
        <p:nvGraphicFramePr>
          <p:cNvPr id="7" name="Table 7"/>
          <p:cNvGraphicFramePr>
            <a:graphicFrameLocks noGrp="1"/>
          </p:cNvGraphicFramePr>
          <p:nvPr/>
        </p:nvGraphicFramePr>
        <p:xfrm>
          <a:off x="8109153" y="3112768"/>
          <a:ext cx="9150147" cy="6629400"/>
        </p:xfrm>
        <a:graphic>
          <a:graphicData uri="http://schemas.openxmlformats.org/drawingml/2006/table">
            <a:tbl>
              <a:tblPr/>
              <a:tblGrid>
                <a:gridCol w="1484435">
                  <a:extLst>
                    <a:ext uri="{9D8B030D-6E8A-4147-A177-3AD203B41FA5}">
                      <a16:colId xmlns:a16="http://schemas.microsoft.com/office/drawing/2014/main" val="20000"/>
                    </a:ext>
                  </a:extLst>
                </a:gridCol>
                <a:gridCol w="1484435">
                  <a:extLst>
                    <a:ext uri="{9D8B030D-6E8A-4147-A177-3AD203B41FA5}">
                      <a16:colId xmlns:a16="http://schemas.microsoft.com/office/drawing/2014/main" val="20001"/>
                    </a:ext>
                  </a:extLst>
                </a:gridCol>
                <a:gridCol w="1484435">
                  <a:extLst>
                    <a:ext uri="{9D8B030D-6E8A-4147-A177-3AD203B41FA5}">
                      <a16:colId xmlns:a16="http://schemas.microsoft.com/office/drawing/2014/main" val="20002"/>
                    </a:ext>
                  </a:extLst>
                </a:gridCol>
                <a:gridCol w="1484435">
                  <a:extLst>
                    <a:ext uri="{9D8B030D-6E8A-4147-A177-3AD203B41FA5}">
                      <a16:colId xmlns:a16="http://schemas.microsoft.com/office/drawing/2014/main" val="20003"/>
                    </a:ext>
                  </a:extLst>
                </a:gridCol>
                <a:gridCol w="1529642">
                  <a:extLst>
                    <a:ext uri="{9D8B030D-6E8A-4147-A177-3AD203B41FA5}">
                      <a16:colId xmlns:a16="http://schemas.microsoft.com/office/drawing/2014/main" val="20004"/>
                    </a:ext>
                  </a:extLst>
                </a:gridCol>
                <a:gridCol w="1682765">
                  <a:extLst>
                    <a:ext uri="{9D8B030D-6E8A-4147-A177-3AD203B41FA5}">
                      <a16:colId xmlns:a16="http://schemas.microsoft.com/office/drawing/2014/main" val="20005"/>
                    </a:ext>
                  </a:extLst>
                </a:gridCol>
              </a:tblGrid>
              <a:tr h="953871">
                <a:tc gridSpan="2">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100"/>
                        </a:lnSpc>
                        <a:defRPr/>
                      </a:pPr>
                      <a:r>
                        <a:rPr lang="en-US" sz="1500" b="1">
                          <a:solidFill>
                            <a:srgbClr val="000000"/>
                          </a:solidFill>
                          <a:latin typeface="Poppins Bold"/>
                          <a:ea typeface="Poppins Bold"/>
                          <a:cs typeface="Poppins Bold"/>
                          <a:sym typeface="Poppins Bold"/>
                        </a:rPr>
                        <a:t>Initial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Initial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100"/>
                        </a:lnSpc>
                        <a:defRPr/>
                      </a:pPr>
                      <a:r>
                        <a:rPr lang="en-US" sz="1500" b="1">
                          <a:solidFill>
                            <a:srgbClr val="000000"/>
                          </a:solidFill>
                          <a:latin typeface="Poppins Bold"/>
                          <a:ea typeface="Poppins Bold"/>
                          <a:cs typeface="Poppins Bold"/>
                          <a:sym typeface="Poppins Bold"/>
                        </a:rPr>
                        <a:t>Final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Final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953871">
                <a:tc>
                  <a:txBody>
                    <a:bodyPr/>
                    <a:lstStyle/>
                    <a:p>
                      <a:pPr algn="ctr">
                        <a:lnSpc>
                          <a:spcPts val="2100"/>
                        </a:lnSpc>
                        <a:defRPr/>
                      </a:pPr>
                      <a:r>
                        <a:rPr lang="en-US" sz="1500" b="1">
                          <a:solidFill>
                            <a:srgbClr val="000000"/>
                          </a:solidFill>
                          <a:latin typeface="Poppins Bold"/>
                          <a:ea typeface="Poppins Bold"/>
                          <a:cs typeface="Poppins Bold"/>
                          <a:sym typeface="Poppins Bold"/>
                        </a:rPr>
                        <a:t>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1"/>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bl>
          </a:graphicData>
        </a:graphic>
      </p:graphicFrame>
      <p:sp>
        <p:nvSpPr>
          <p:cNvPr id="8" name="TextBox 8"/>
          <p:cNvSpPr txBox="1"/>
          <p:nvPr/>
        </p:nvSpPr>
        <p:spPr>
          <a:xfrm>
            <a:off x="8605783" y="6734610"/>
            <a:ext cx="217884"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9" name="TextBox 9"/>
          <p:cNvSpPr txBox="1"/>
          <p:nvPr/>
        </p:nvSpPr>
        <p:spPr>
          <a:xfrm>
            <a:off x="10141157" y="673461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0" name="TextBox 10"/>
          <p:cNvSpPr txBox="1"/>
          <p:nvPr/>
        </p:nvSpPr>
        <p:spPr>
          <a:xfrm>
            <a:off x="11702329" y="673461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1" name="TextBox 11"/>
          <p:cNvSpPr txBox="1"/>
          <p:nvPr/>
        </p:nvSpPr>
        <p:spPr>
          <a:xfrm>
            <a:off x="13161018" y="673461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2" name="TextBox 12"/>
          <p:cNvSpPr txBox="1"/>
          <p:nvPr/>
        </p:nvSpPr>
        <p:spPr>
          <a:xfrm>
            <a:off x="14722189" y="673461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3" name="TextBox 13"/>
          <p:cNvSpPr txBox="1"/>
          <p:nvPr/>
        </p:nvSpPr>
        <p:spPr>
          <a:xfrm>
            <a:off x="16283360" y="673461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4" name="TextBox 14"/>
          <p:cNvSpPr txBox="1"/>
          <p:nvPr/>
        </p:nvSpPr>
        <p:spPr>
          <a:xfrm>
            <a:off x="8605783" y="920115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5" name="TextBox 15"/>
          <p:cNvSpPr txBox="1"/>
          <p:nvPr/>
        </p:nvSpPr>
        <p:spPr>
          <a:xfrm>
            <a:off x="10165101" y="920115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6" name="TextBox 16"/>
          <p:cNvSpPr txBox="1"/>
          <p:nvPr/>
        </p:nvSpPr>
        <p:spPr>
          <a:xfrm>
            <a:off x="11726272" y="920115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7" name="TextBox 17"/>
          <p:cNvSpPr txBox="1"/>
          <p:nvPr/>
        </p:nvSpPr>
        <p:spPr>
          <a:xfrm>
            <a:off x="13184961" y="920115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8" name="TextBox 18"/>
          <p:cNvSpPr txBox="1"/>
          <p:nvPr/>
        </p:nvSpPr>
        <p:spPr>
          <a:xfrm>
            <a:off x="14746133" y="920115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9" name="TextBox 19"/>
          <p:cNvSpPr txBox="1"/>
          <p:nvPr/>
        </p:nvSpPr>
        <p:spPr>
          <a:xfrm>
            <a:off x="16307304" y="9201150"/>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grpSp>
        <p:nvGrpSpPr>
          <p:cNvPr id="20" name="Group 20"/>
          <p:cNvGrpSpPr/>
          <p:nvPr/>
        </p:nvGrpSpPr>
        <p:grpSpPr>
          <a:xfrm>
            <a:off x="402046" y="5143500"/>
            <a:ext cx="7369362" cy="2926935"/>
            <a:chOff x="0" y="0"/>
            <a:chExt cx="9825816" cy="3902580"/>
          </a:xfrm>
        </p:grpSpPr>
        <p:sp>
          <p:nvSpPr>
            <p:cNvPr id="21" name="Freeform 21"/>
            <p:cNvSpPr/>
            <p:nvPr/>
          </p:nvSpPr>
          <p:spPr>
            <a:xfrm>
              <a:off x="0" y="0"/>
              <a:ext cx="9825816" cy="3902580"/>
            </a:xfrm>
            <a:custGeom>
              <a:avLst/>
              <a:gdLst/>
              <a:ahLst/>
              <a:cxnLst/>
              <a:rect l="l" t="t" r="r" b="b"/>
              <a:pathLst>
                <a:path w="9825816" h="3902580">
                  <a:moveTo>
                    <a:pt x="0" y="0"/>
                  </a:moveTo>
                  <a:lnTo>
                    <a:pt x="9825816" y="0"/>
                  </a:lnTo>
                  <a:lnTo>
                    <a:pt x="9825816" y="3902580"/>
                  </a:lnTo>
                  <a:lnTo>
                    <a:pt x="0" y="3902580"/>
                  </a:lnTo>
                  <a:lnTo>
                    <a:pt x="0" y="0"/>
                  </a:lnTo>
                  <a:close/>
                </a:path>
              </a:pathLst>
            </a:custGeom>
            <a:blipFill>
              <a:blip r:embed="rId4"/>
              <a:stretch>
                <a:fillRect l="-13424" t="-48234" r="-10373" b="-46489"/>
              </a:stretch>
            </a:blipFill>
          </p:spPr>
          <p:txBody>
            <a:bodyPr/>
            <a:lstStyle/>
            <a:p>
              <a:endParaRPr lang="en-PH"/>
            </a:p>
          </p:txBody>
        </p:sp>
        <p:sp>
          <p:nvSpPr>
            <p:cNvPr id="22" name="Freeform 22"/>
            <p:cNvSpPr/>
            <p:nvPr/>
          </p:nvSpPr>
          <p:spPr>
            <a:xfrm>
              <a:off x="9493652" y="242181"/>
              <a:ext cx="332164" cy="3391054"/>
            </a:xfrm>
            <a:custGeom>
              <a:avLst/>
              <a:gdLst/>
              <a:ahLst/>
              <a:cxnLst/>
              <a:rect l="l" t="t" r="r" b="b"/>
              <a:pathLst>
                <a:path w="332164" h="3391054">
                  <a:moveTo>
                    <a:pt x="0" y="0"/>
                  </a:moveTo>
                  <a:lnTo>
                    <a:pt x="332164" y="0"/>
                  </a:lnTo>
                  <a:lnTo>
                    <a:pt x="332164" y="3391054"/>
                  </a:lnTo>
                  <a:lnTo>
                    <a:pt x="0" y="3391054"/>
                  </a:lnTo>
                  <a:lnTo>
                    <a:pt x="0" y="0"/>
                  </a:lnTo>
                  <a:close/>
                </a:path>
              </a:pathLst>
            </a:custGeom>
            <a:blipFill>
              <a:blip r:embed="rId4"/>
              <a:stretch>
                <a:fillRect l="-253560" t="-48234" r="-2828530" b="-46489"/>
              </a:stretch>
            </a:blipFill>
          </p:spPr>
          <p:txBody>
            <a:bodyPr/>
            <a:lstStyle/>
            <a:p>
              <a:endParaRPr lang="en-PH"/>
            </a:p>
          </p:txBody>
        </p:sp>
      </p:grpSp>
      <p:sp>
        <p:nvSpPr>
          <p:cNvPr id="23" name="TextBox 23"/>
          <p:cNvSpPr txBox="1"/>
          <p:nvPr/>
        </p:nvSpPr>
        <p:spPr>
          <a:xfrm>
            <a:off x="402046" y="2786313"/>
            <a:ext cx="7259418" cy="1753840"/>
          </a:xfrm>
          <a:prstGeom prst="rect">
            <a:avLst/>
          </a:prstGeom>
        </p:spPr>
        <p:txBody>
          <a:bodyPr lIns="0" tIns="0" rIns="0" bIns="0" rtlCol="0" anchor="t">
            <a:spAutoFit/>
          </a:bodyPr>
          <a:lstStyle/>
          <a:p>
            <a:pPr algn="l">
              <a:lnSpc>
                <a:spcPts val="4656"/>
              </a:lnSpc>
            </a:pPr>
            <a:r>
              <a:rPr lang="en-US" sz="3326" b="1" i="1">
                <a:solidFill>
                  <a:srgbClr val="000000"/>
                </a:solidFill>
                <a:latin typeface="Canva Sans Bold Italics"/>
                <a:ea typeface="Canva Sans Bold Italics"/>
                <a:cs typeface="Canva Sans Bold Italics"/>
                <a:sym typeface="Canva Sans Bold Italics"/>
              </a:rPr>
              <a:t>S = 0 , R = 1.</a:t>
            </a:r>
          </a:p>
          <a:p>
            <a:pPr algn="l">
              <a:lnSpc>
                <a:spcPts val="4656"/>
              </a:lnSpc>
            </a:pPr>
            <a:r>
              <a:rPr lang="en-US" sz="3326" b="1" i="1">
                <a:solidFill>
                  <a:srgbClr val="000000"/>
                </a:solidFill>
                <a:latin typeface="Canva Sans Bold Italics"/>
                <a:ea typeface="Canva Sans Bold Italics"/>
                <a:cs typeface="Canva Sans Bold Italics"/>
                <a:sym typeface="Canva Sans Bold Italics"/>
              </a:rPr>
              <a:t>Converts an set state to a unset state (RESET).</a:t>
            </a:r>
          </a:p>
        </p:txBody>
      </p:sp>
      <p:sp>
        <p:nvSpPr>
          <p:cNvPr id="24" name="TextBox 24"/>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854121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SR flip-flop</a:t>
            </a:r>
          </a:p>
        </p:txBody>
      </p:sp>
      <p:grpSp>
        <p:nvGrpSpPr>
          <p:cNvPr id="7" name="Group 7"/>
          <p:cNvGrpSpPr/>
          <p:nvPr/>
        </p:nvGrpSpPr>
        <p:grpSpPr>
          <a:xfrm>
            <a:off x="402046" y="5361708"/>
            <a:ext cx="7369362" cy="2926935"/>
            <a:chOff x="0" y="0"/>
            <a:chExt cx="9825816" cy="3902580"/>
          </a:xfrm>
        </p:grpSpPr>
        <p:sp>
          <p:nvSpPr>
            <p:cNvPr id="8" name="Freeform 8"/>
            <p:cNvSpPr/>
            <p:nvPr/>
          </p:nvSpPr>
          <p:spPr>
            <a:xfrm>
              <a:off x="0" y="0"/>
              <a:ext cx="9825816" cy="3902580"/>
            </a:xfrm>
            <a:custGeom>
              <a:avLst/>
              <a:gdLst/>
              <a:ahLst/>
              <a:cxnLst/>
              <a:rect l="l" t="t" r="r" b="b"/>
              <a:pathLst>
                <a:path w="9825816" h="3902580">
                  <a:moveTo>
                    <a:pt x="0" y="0"/>
                  </a:moveTo>
                  <a:lnTo>
                    <a:pt x="9825816" y="0"/>
                  </a:lnTo>
                  <a:lnTo>
                    <a:pt x="9825816" y="3902580"/>
                  </a:lnTo>
                  <a:lnTo>
                    <a:pt x="0" y="3902580"/>
                  </a:lnTo>
                  <a:lnTo>
                    <a:pt x="0" y="0"/>
                  </a:lnTo>
                  <a:close/>
                </a:path>
              </a:pathLst>
            </a:custGeom>
            <a:blipFill>
              <a:blip r:embed="rId4"/>
              <a:stretch>
                <a:fillRect l="-13424" t="-48234" r="-10373" b="-46489"/>
              </a:stretch>
            </a:blipFill>
          </p:spPr>
          <p:txBody>
            <a:bodyPr/>
            <a:lstStyle/>
            <a:p>
              <a:endParaRPr lang="en-PH"/>
            </a:p>
          </p:txBody>
        </p:sp>
        <p:sp>
          <p:nvSpPr>
            <p:cNvPr id="9" name="Freeform 9"/>
            <p:cNvSpPr/>
            <p:nvPr/>
          </p:nvSpPr>
          <p:spPr>
            <a:xfrm>
              <a:off x="9493652" y="242181"/>
              <a:ext cx="332164" cy="3391054"/>
            </a:xfrm>
            <a:custGeom>
              <a:avLst/>
              <a:gdLst/>
              <a:ahLst/>
              <a:cxnLst/>
              <a:rect l="l" t="t" r="r" b="b"/>
              <a:pathLst>
                <a:path w="332164" h="3391054">
                  <a:moveTo>
                    <a:pt x="0" y="0"/>
                  </a:moveTo>
                  <a:lnTo>
                    <a:pt x="332164" y="0"/>
                  </a:lnTo>
                  <a:lnTo>
                    <a:pt x="332164" y="3391054"/>
                  </a:lnTo>
                  <a:lnTo>
                    <a:pt x="0" y="3391054"/>
                  </a:lnTo>
                  <a:lnTo>
                    <a:pt x="0" y="0"/>
                  </a:lnTo>
                  <a:close/>
                </a:path>
              </a:pathLst>
            </a:custGeom>
            <a:blipFill>
              <a:blip r:embed="rId4"/>
              <a:stretch>
                <a:fillRect l="-253560" t="-48234" r="-2828530" b="-46489"/>
              </a:stretch>
            </a:blipFill>
          </p:spPr>
          <p:txBody>
            <a:bodyPr/>
            <a:lstStyle/>
            <a:p>
              <a:endParaRPr lang="en-PH"/>
            </a:p>
          </p:txBody>
        </p:sp>
      </p:grpSp>
      <p:sp>
        <p:nvSpPr>
          <p:cNvPr id="10" name="TextBox 10"/>
          <p:cNvSpPr txBox="1"/>
          <p:nvPr/>
        </p:nvSpPr>
        <p:spPr>
          <a:xfrm>
            <a:off x="402046" y="2795838"/>
            <a:ext cx="7259418" cy="2187545"/>
          </a:xfrm>
          <a:prstGeom prst="rect">
            <a:avLst/>
          </a:prstGeom>
        </p:spPr>
        <p:txBody>
          <a:bodyPr lIns="0" tIns="0" rIns="0" bIns="0" rtlCol="0" anchor="t">
            <a:spAutoFit/>
          </a:bodyPr>
          <a:lstStyle/>
          <a:p>
            <a:pPr algn="l">
              <a:lnSpc>
                <a:spcPts val="4376"/>
              </a:lnSpc>
            </a:pPr>
            <a:r>
              <a:rPr lang="en-US" sz="3126" b="1" i="1">
                <a:solidFill>
                  <a:srgbClr val="000000"/>
                </a:solidFill>
                <a:latin typeface="Canva Sans Bold Italics"/>
                <a:ea typeface="Canva Sans Bold Italics"/>
                <a:cs typeface="Canva Sans Bold Italics"/>
                <a:sym typeface="Canva Sans Bold Italics"/>
              </a:rPr>
              <a:t>Note that S and R cannot be 1 at the same time. You can’t reset and set at the same time. This would be contradictory.</a:t>
            </a:r>
          </a:p>
        </p:txBody>
      </p:sp>
      <p:graphicFrame>
        <p:nvGraphicFramePr>
          <p:cNvPr id="11" name="Table 11"/>
          <p:cNvGraphicFramePr>
            <a:graphicFrameLocks noGrp="1"/>
          </p:cNvGraphicFramePr>
          <p:nvPr/>
        </p:nvGraphicFramePr>
        <p:xfrm>
          <a:off x="8109153" y="3112768"/>
          <a:ext cx="9150147" cy="6629400"/>
        </p:xfrm>
        <a:graphic>
          <a:graphicData uri="http://schemas.openxmlformats.org/drawingml/2006/table">
            <a:tbl>
              <a:tblPr/>
              <a:tblGrid>
                <a:gridCol w="1484435">
                  <a:extLst>
                    <a:ext uri="{9D8B030D-6E8A-4147-A177-3AD203B41FA5}">
                      <a16:colId xmlns:a16="http://schemas.microsoft.com/office/drawing/2014/main" val="20000"/>
                    </a:ext>
                  </a:extLst>
                </a:gridCol>
                <a:gridCol w="1484435">
                  <a:extLst>
                    <a:ext uri="{9D8B030D-6E8A-4147-A177-3AD203B41FA5}">
                      <a16:colId xmlns:a16="http://schemas.microsoft.com/office/drawing/2014/main" val="20001"/>
                    </a:ext>
                  </a:extLst>
                </a:gridCol>
                <a:gridCol w="1484435">
                  <a:extLst>
                    <a:ext uri="{9D8B030D-6E8A-4147-A177-3AD203B41FA5}">
                      <a16:colId xmlns:a16="http://schemas.microsoft.com/office/drawing/2014/main" val="20002"/>
                    </a:ext>
                  </a:extLst>
                </a:gridCol>
                <a:gridCol w="1484435">
                  <a:extLst>
                    <a:ext uri="{9D8B030D-6E8A-4147-A177-3AD203B41FA5}">
                      <a16:colId xmlns:a16="http://schemas.microsoft.com/office/drawing/2014/main" val="20003"/>
                    </a:ext>
                  </a:extLst>
                </a:gridCol>
                <a:gridCol w="1529642">
                  <a:extLst>
                    <a:ext uri="{9D8B030D-6E8A-4147-A177-3AD203B41FA5}">
                      <a16:colId xmlns:a16="http://schemas.microsoft.com/office/drawing/2014/main" val="20004"/>
                    </a:ext>
                  </a:extLst>
                </a:gridCol>
                <a:gridCol w="1682765">
                  <a:extLst>
                    <a:ext uri="{9D8B030D-6E8A-4147-A177-3AD203B41FA5}">
                      <a16:colId xmlns:a16="http://schemas.microsoft.com/office/drawing/2014/main" val="20005"/>
                    </a:ext>
                  </a:extLst>
                </a:gridCol>
              </a:tblGrid>
              <a:tr h="953871">
                <a:tc gridSpan="2">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100"/>
                        </a:lnSpc>
                        <a:defRPr/>
                      </a:pPr>
                      <a:r>
                        <a:rPr lang="en-US" sz="1500" b="1">
                          <a:solidFill>
                            <a:srgbClr val="000000"/>
                          </a:solidFill>
                          <a:latin typeface="Poppins Bold"/>
                          <a:ea typeface="Poppins Bold"/>
                          <a:cs typeface="Poppins Bold"/>
                          <a:sym typeface="Poppins Bold"/>
                        </a:rPr>
                        <a:t>Initial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Initial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100"/>
                        </a:lnSpc>
                        <a:defRPr/>
                      </a:pPr>
                      <a:r>
                        <a:rPr lang="en-US" sz="1500" b="1">
                          <a:solidFill>
                            <a:srgbClr val="000000"/>
                          </a:solidFill>
                          <a:latin typeface="Poppins Bold"/>
                          <a:ea typeface="Poppins Bold"/>
                          <a:cs typeface="Poppins Bold"/>
                          <a:sym typeface="Poppins Bold"/>
                        </a:rPr>
                        <a:t>Final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Final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953871">
                <a:tc>
                  <a:txBody>
                    <a:bodyPr/>
                    <a:lstStyle/>
                    <a:p>
                      <a:pPr algn="ctr">
                        <a:lnSpc>
                          <a:spcPts val="2100"/>
                        </a:lnSpc>
                        <a:defRPr/>
                      </a:pPr>
                      <a:r>
                        <a:rPr lang="en-US" sz="1500" b="1">
                          <a:solidFill>
                            <a:srgbClr val="000000"/>
                          </a:solidFill>
                          <a:latin typeface="Poppins Bold"/>
                          <a:ea typeface="Poppins Bold"/>
                          <a:cs typeface="Poppins Bold"/>
                          <a:sym typeface="Poppins Bold"/>
                        </a:rPr>
                        <a:t>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1"/>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bl>
          </a:graphicData>
        </a:graphic>
      </p:graphicFrame>
      <p:sp>
        <p:nvSpPr>
          <p:cNvPr id="12" name="TextBox 12"/>
          <p:cNvSpPr txBox="1"/>
          <p:nvPr/>
        </p:nvSpPr>
        <p:spPr>
          <a:xfrm>
            <a:off x="8607372"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3" name="TextBox 13"/>
          <p:cNvSpPr txBox="1"/>
          <p:nvPr/>
        </p:nvSpPr>
        <p:spPr>
          <a:xfrm>
            <a:off x="10166690"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4" name="TextBox 14"/>
          <p:cNvSpPr txBox="1"/>
          <p:nvPr/>
        </p:nvSpPr>
        <p:spPr>
          <a:xfrm>
            <a:off x="11727862"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5" name="TextBox 15"/>
          <p:cNvSpPr txBox="1"/>
          <p:nvPr/>
        </p:nvSpPr>
        <p:spPr>
          <a:xfrm>
            <a:off x="13186551"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14747722"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16308893"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8" name="TextBox 18"/>
          <p:cNvSpPr txBox="1"/>
          <p:nvPr/>
        </p:nvSpPr>
        <p:spPr>
          <a:xfrm>
            <a:off x="8607372"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9" name="TextBox 19"/>
          <p:cNvSpPr txBox="1"/>
          <p:nvPr/>
        </p:nvSpPr>
        <p:spPr>
          <a:xfrm>
            <a:off x="10166690"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0" name="TextBox 20"/>
          <p:cNvSpPr txBox="1"/>
          <p:nvPr/>
        </p:nvSpPr>
        <p:spPr>
          <a:xfrm>
            <a:off x="11727862"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1" name="TextBox 21"/>
          <p:cNvSpPr txBox="1"/>
          <p:nvPr/>
        </p:nvSpPr>
        <p:spPr>
          <a:xfrm>
            <a:off x="13186551"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2" name="TextBox 22"/>
          <p:cNvSpPr txBox="1"/>
          <p:nvPr/>
        </p:nvSpPr>
        <p:spPr>
          <a:xfrm>
            <a:off x="14747722"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3" name="TextBox 23"/>
          <p:cNvSpPr txBox="1"/>
          <p:nvPr/>
        </p:nvSpPr>
        <p:spPr>
          <a:xfrm>
            <a:off x="16308893"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4" name="TextBox 24"/>
          <p:cNvSpPr txBox="1"/>
          <p:nvPr/>
        </p:nvSpPr>
        <p:spPr>
          <a:xfrm>
            <a:off x="8607372"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5" name="TextBox 25"/>
          <p:cNvSpPr txBox="1"/>
          <p:nvPr/>
        </p:nvSpPr>
        <p:spPr>
          <a:xfrm>
            <a:off x="10166690"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6" name="TextBox 26"/>
          <p:cNvSpPr txBox="1"/>
          <p:nvPr/>
        </p:nvSpPr>
        <p:spPr>
          <a:xfrm>
            <a:off x="11727862"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7" name="TextBox 27"/>
          <p:cNvSpPr txBox="1"/>
          <p:nvPr/>
        </p:nvSpPr>
        <p:spPr>
          <a:xfrm>
            <a:off x="13186551"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8" name="TextBox 28"/>
          <p:cNvSpPr txBox="1"/>
          <p:nvPr/>
        </p:nvSpPr>
        <p:spPr>
          <a:xfrm>
            <a:off x="14747722"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9" name="TextBox 29"/>
          <p:cNvSpPr txBox="1"/>
          <p:nvPr/>
        </p:nvSpPr>
        <p:spPr>
          <a:xfrm>
            <a:off x="16308893"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0" name="TextBox 30"/>
          <p:cNvSpPr txBox="1"/>
          <p:nvPr/>
        </p:nvSpPr>
        <p:spPr>
          <a:xfrm>
            <a:off x="8607372"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1" name="TextBox 31"/>
          <p:cNvSpPr txBox="1"/>
          <p:nvPr/>
        </p:nvSpPr>
        <p:spPr>
          <a:xfrm>
            <a:off x="10166690"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2" name="TextBox 32"/>
          <p:cNvSpPr txBox="1"/>
          <p:nvPr/>
        </p:nvSpPr>
        <p:spPr>
          <a:xfrm>
            <a:off x="11727862"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3" name="TextBox 33"/>
          <p:cNvSpPr txBox="1"/>
          <p:nvPr/>
        </p:nvSpPr>
        <p:spPr>
          <a:xfrm>
            <a:off x="13186551"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4" name="TextBox 34"/>
          <p:cNvSpPr txBox="1"/>
          <p:nvPr/>
        </p:nvSpPr>
        <p:spPr>
          <a:xfrm>
            <a:off x="14747722"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5" name="TextBox 35"/>
          <p:cNvSpPr txBox="1"/>
          <p:nvPr/>
        </p:nvSpPr>
        <p:spPr>
          <a:xfrm>
            <a:off x="16308893"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6" name="TextBox 36"/>
          <p:cNvSpPr txBox="1"/>
          <p:nvPr/>
        </p:nvSpPr>
        <p:spPr>
          <a:xfrm>
            <a:off x="8607372"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7" name="TextBox 37"/>
          <p:cNvSpPr txBox="1"/>
          <p:nvPr/>
        </p:nvSpPr>
        <p:spPr>
          <a:xfrm>
            <a:off x="10166690"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8" name="TextBox 38"/>
          <p:cNvSpPr txBox="1"/>
          <p:nvPr/>
        </p:nvSpPr>
        <p:spPr>
          <a:xfrm>
            <a:off x="11727862"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9" name="TextBox 39"/>
          <p:cNvSpPr txBox="1"/>
          <p:nvPr/>
        </p:nvSpPr>
        <p:spPr>
          <a:xfrm>
            <a:off x="13186551"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0" name="TextBox 40"/>
          <p:cNvSpPr txBox="1"/>
          <p:nvPr/>
        </p:nvSpPr>
        <p:spPr>
          <a:xfrm>
            <a:off x="14747722"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1" name="TextBox 41"/>
          <p:cNvSpPr txBox="1"/>
          <p:nvPr/>
        </p:nvSpPr>
        <p:spPr>
          <a:xfrm>
            <a:off x="16308893"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2" name="TextBox 42"/>
          <p:cNvSpPr txBox="1"/>
          <p:nvPr/>
        </p:nvSpPr>
        <p:spPr>
          <a:xfrm>
            <a:off x="8607372"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3" name="TextBox 43"/>
          <p:cNvSpPr txBox="1"/>
          <p:nvPr/>
        </p:nvSpPr>
        <p:spPr>
          <a:xfrm>
            <a:off x="10166690"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4" name="TextBox 44"/>
          <p:cNvSpPr txBox="1"/>
          <p:nvPr/>
        </p:nvSpPr>
        <p:spPr>
          <a:xfrm>
            <a:off x="11727862"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5" name="TextBox 45"/>
          <p:cNvSpPr txBox="1"/>
          <p:nvPr/>
        </p:nvSpPr>
        <p:spPr>
          <a:xfrm>
            <a:off x="13186551"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6" name="TextBox 46"/>
          <p:cNvSpPr txBox="1"/>
          <p:nvPr/>
        </p:nvSpPr>
        <p:spPr>
          <a:xfrm>
            <a:off x="14747722"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7" name="TextBox 47"/>
          <p:cNvSpPr txBox="1"/>
          <p:nvPr/>
        </p:nvSpPr>
        <p:spPr>
          <a:xfrm>
            <a:off x="16308893"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8" name="TextBox 48"/>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854121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SR flip-flop</a:t>
            </a:r>
          </a:p>
        </p:txBody>
      </p:sp>
      <p:grpSp>
        <p:nvGrpSpPr>
          <p:cNvPr id="7" name="Group 7"/>
          <p:cNvGrpSpPr/>
          <p:nvPr/>
        </p:nvGrpSpPr>
        <p:grpSpPr>
          <a:xfrm>
            <a:off x="402046" y="5361708"/>
            <a:ext cx="7369362" cy="2926935"/>
            <a:chOff x="0" y="0"/>
            <a:chExt cx="9825816" cy="3902580"/>
          </a:xfrm>
        </p:grpSpPr>
        <p:sp>
          <p:nvSpPr>
            <p:cNvPr id="8" name="Freeform 8"/>
            <p:cNvSpPr/>
            <p:nvPr/>
          </p:nvSpPr>
          <p:spPr>
            <a:xfrm>
              <a:off x="0" y="0"/>
              <a:ext cx="9825816" cy="3902580"/>
            </a:xfrm>
            <a:custGeom>
              <a:avLst/>
              <a:gdLst/>
              <a:ahLst/>
              <a:cxnLst/>
              <a:rect l="l" t="t" r="r" b="b"/>
              <a:pathLst>
                <a:path w="9825816" h="3902580">
                  <a:moveTo>
                    <a:pt x="0" y="0"/>
                  </a:moveTo>
                  <a:lnTo>
                    <a:pt x="9825816" y="0"/>
                  </a:lnTo>
                  <a:lnTo>
                    <a:pt x="9825816" y="3902580"/>
                  </a:lnTo>
                  <a:lnTo>
                    <a:pt x="0" y="3902580"/>
                  </a:lnTo>
                  <a:lnTo>
                    <a:pt x="0" y="0"/>
                  </a:lnTo>
                  <a:close/>
                </a:path>
              </a:pathLst>
            </a:custGeom>
            <a:blipFill>
              <a:blip r:embed="rId4"/>
              <a:stretch>
                <a:fillRect l="-13424" t="-48234" r="-10373" b="-46489"/>
              </a:stretch>
            </a:blipFill>
          </p:spPr>
          <p:txBody>
            <a:bodyPr/>
            <a:lstStyle/>
            <a:p>
              <a:endParaRPr lang="en-PH"/>
            </a:p>
          </p:txBody>
        </p:sp>
        <p:sp>
          <p:nvSpPr>
            <p:cNvPr id="9" name="Freeform 9"/>
            <p:cNvSpPr/>
            <p:nvPr/>
          </p:nvSpPr>
          <p:spPr>
            <a:xfrm>
              <a:off x="9493652" y="242181"/>
              <a:ext cx="332164" cy="3391054"/>
            </a:xfrm>
            <a:custGeom>
              <a:avLst/>
              <a:gdLst/>
              <a:ahLst/>
              <a:cxnLst/>
              <a:rect l="l" t="t" r="r" b="b"/>
              <a:pathLst>
                <a:path w="332164" h="3391054">
                  <a:moveTo>
                    <a:pt x="0" y="0"/>
                  </a:moveTo>
                  <a:lnTo>
                    <a:pt x="332164" y="0"/>
                  </a:lnTo>
                  <a:lnTo>
                    <a:pt x="332164" y="3391054"/>
                  </a:lnTo>
                  <a:lnTo>
                    <a:pt x="0" y="3391054"/>
                  </a:lnTo>
                  <a:lnTo>
                    <a:pt x="0" y="0"/>
                  </a:lnTo>
                  <a:close/>
                </a:path>
              </a:pathLst>
            </a:custGeom>
            <a:blipFill>
              <a:blip r:embed="rId4"/>
              <a:stretch>
                <a:fillRect l="-253560" t="-48234" r="-2828530" b="-46489"/>
              </a:stretch>
            </a:blipFill>
          </p:spPr>
          <p:txBody>
            <a:bodyPr/>
            <a:lstStyle/>
            <a:p>
              <a:endParaRPr lang="en-PH"/>
            </a:p>
          </p:txBody>
        </p:sp>
      </p:grpSp>
      <p:sp>
        <p:nvSpPr>
          <p:cNvPr id="10" name="TextBox 10"/>
          <p:cNvSpPr txBox="1"/>
          <p:nvPr/>
        </p:nvSpPr>
        <p:spPr>
          <a:xfrm>
            <a:off x="402046" y="2795838"/>
            <a:ext cx="7259418" cy="1635095"/>
          </a:xfrm>
          <a:prstGeom prst="rect">
            <a:avLst/>
          </a:prstGeom>
        </p:spPr>
        <p:txBody>
          <a:bodyPr lIns="0" tIns="0" rIns="0" bIns="0" rtlCol="0" anchor="t">
            <a:spAutoFit/>
          </a:bodyPr>
          <a:lstStyle/>
          <a:p>
            <a:pPr algn="l">
              <a:lnSpc>
                <a:spcPts val="4376"/>
              </a:lnSpc>
            </a:pPr>
            <a:r>
              <a:rPr lang="en-US" sz="3126" b="1" i="1">
                <a:solidFill>
                  <a:srgbClr val="000000"/>
                </a:solidFill>
                <a:latin typeface="Canva Sans Bold Italics"/>
                <a:ea typeface="Canva Sans Bold Italics"/>
                <a:cs typeface="Canva Sans Bold Italics"/>
                <a:sym typeface="Canva Sans Bold Italics"/>
              </a:rPr>
              <a:t>Q and Q’ cannot have the same state too. SR flip-flop is a two-state device. </a:t>
            </a:r>
          </a:p>
        </p:txBody>
      </p:sp>
      <p:graphicFrame>
        <p:nvGraphicFramePr>
          <p:cNvPr id="11" name="Table 11"/>
          <p:cNvGraphicFramePr>
            <a:graphicFrameLocks noGrp="1"/>
          </p:cNvGraphicFramePr>
          <p:nvPr/>
        </p:nvGraphicFramePr>
        <p:xfrm>
          <a:off x="8109153" y="3112768"/>
          <a:ext cx="9150147" cy="6629400"/>
        </p:xfrm>
        <a:graphic>
          <a:graphicData uri="http://schemas.openxmlformats.org/drawingml/2006/table">
            <a:tbl>
              <a:tblPr/>
              <a:tblGrid>
                <a:gridCol w="1484435">
                  <a:extLst>
                    <a:ext uri="{9D8B030D-6E8A-4147-A177-3AD203B41FA5}">
                      <a16:colId xmlns:a16="http://schemas.microsoft.com/office/drawing/2014/main" val="20000"/>
                    </a:ext>
                  </a:extLst>
                </a:gridCol>
                <a:gridCol w="1484435">
                  <a:extLst>
                    <a:ext uri="{9D8B030D-6E8A-4147-A177-3AD203B41FA5}">
                      <a16:colId xmlns:a16="http://schemas.microsoft.com/office/drawing/2014/main" val="20001"/>
                    </a:ext>
                  </a:extLst>
                </a:gridCol>
                <a:gridCol w="1484435">
                  <a:extLst>
                    <a:ext uri="{9D8B030D-6E8A-4147-A177-3AD203B41FA5}">
                      <a16:colId xmlns:a16="http://schemas.microsoft.com/office/drawing/2014/main" val="20002"/>
                    </a:ext>
                  </a:extLst>
                </a:gridCol>
                <a:gridCol w="1484435">
                  <a:extLst>
                    <a:ext uri="{9D8B030D-6E8A-4147-A177-3AD203B41FA5}">
                      <a16:colId xmlns:a16="http://schemas.microsoft.com/office/drawing/2014/main" val="20003"/>
                    </a:ext>
                  </a:extLst>
                </a:gridCol>
                <a:gridCol w="1529642">
                  <a:extLst>
                    <a:ext uri="{9D8B030D-6E8A-4147-A177-3AD203B41FA5}">
                      <a16:colId xmlns:a16="http://schemas.microsoft.com/office/drawing/2014/main" val="20004"/>
                    </a:ext>
                  </a:extLst>
                </a:gridCol>
                <a:gridCol w="1682765">
                  <a:extLst>
                    <a:ext uri="{9D8B030D-6E8A-4147-A177-3AD203B41FA5}">
                      <a16:colId xmlns:a16="http://schemas.microsoft.com/office/drawing/2014/main" val="20005"/>
                    </a:ext>
                  </a:extLst>
                </a:gridCol>
              </a:tblGrid>
              <a:tr h="953871">
                <a:tc gridSpan="2">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100"/>
                        </a:lnSpc>
                        <a:defRPr/>
                      </a:pPr>
                      <a:r>
                        <a:rPr lang="en-US" sz="1500" b="1">
                          <a:solidFill>
                            <a:srgbClr val="000000"/>
                          </a:solidFill>
                          <a:latin typeface="Poppins Bold"/>
                          <a:ea typeface="Poppins Bold"/>
                          <a:cs typeface="Poppins Bold"/>
                          <a:sym typeface="Poppins Bold"/>
                        </a:rPr>
                        <a:t>Initial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Initial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100"/>
                        </a:lnSpc>
                        <a:defRPr/>
                      </a:pPr>
                      <a:r>
                        <a:rPr lang="en-US" sz="1500" b="1">
                          <a:solidFill>
                            <a:srgbClr val="000000"/>
                          </a:solidFill>
                          <a:latin typeface="Poppins Bold"/>
                          <a:ea typeface="Poppins Bold"/>
                          <a:cs typeface="Poppins Bold"/>
                          <a:sym typeface="Poppins Bold"/>
                        </a:rPr>
                        <a:t>Final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100"/>
                        </a:lnSpc>
                        <a:defRPr/>
                      </a:pPr>
                      <a:r>
                        <a:rPr lang="en-US" sz="1500" b="1">
                          <a:solidFill>
                            <a:srgbClr val="000000"/>
                          </a:solidFill>
                          <a:latin typeface="Poppins Bold"/>
                          <a:ea typeface="Poppins Bold"/>
                          <a:cs typeface="Poppins Bold"/>
                          <a:sym typeface="Poppins Bold"/>
                        </a:rPr>
                        <a:t>Final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953871">
                <a:tc>
                  <a:txBody>
                    <a:bodyPr/>
                    <a:lstStyle/>
                    <a:p>
                      <a:pPr algn="ctr">
                        <a:lnSpc>
                          <a:spcPts val="2100"/>
                        </a:lnSpc>
                        <a:defRPr/>
                      </a:pPr>
                      <a:r>
                        <a:rPr lang="en-US" sz="1500" b="1">
                          <a:solidFill>
                            <a:srgbClr val="000000"/>
                          </a:solidFill>
                          <a:latin typeface="Poppins Bold"/>
                          <a:ea typeface="Poppins Bold"/>
                          <a:cs typeface="Poppins Bold"/>
                          <a:sym typeface="Poppins Bold"/>
                        </a:rPr>
                        <a:t>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r>
                        <a:rPr lang="en-US" sz="1500" b="1">
                          <a:solidFill>
                            <a:srgbClr val="000000"/>
                          </a:solidFill>
                          <a:latin typeface="Poppins Bold"/>
                          <a:ea typeface="Poppins Bold"/>
                          <a:cs typeface="Poppins Bold"/>
                          <a:sym typeface="Poppins Bold"/>
                        </a:rPr>
                        <a:t>Q’</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1"/>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86943">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bl>
          </a:graphicData>
        </a:graphic>
      </p:graphicFrame>
      <p:sp>
        <p:nvSpPr>
          <p:cNvPr id="12" name="TextBox 12"/>
          <p:cNvSpPr txBox="1"/>
          <p:nvPr/>
        </p:nvSpPr>
        <p:spPr>
          <a:xfrm>
            <a:off x="8607372"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3" name="TextBox 13"/>
          <p:cNvSpPr txBox="1"/>
          <p:nvPr/>
        </p:nvSpPr>
        <p:spPr>
          <a:xfrm>
            <a:off x="10166690"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4" name="TextBox 14"/>
          <p:cNvSpPr txBox="1"/>
          <p:nvPr/>
        </p:nvSpPr>
        <p:spPr>
          <a:xfrm>
            <a:off x="11727862"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5" name="TextBox 15"/>
          <p:cNvSpPr txBox="1"/>
          <p:nvPr/>
        </p:nvSpPr>
        <p:spPr>
          <a:xfrm>
            <a:off x="13186551"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14747722"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16308893" y="509396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18" name="TextBox 18"/>
          <p:cNvSpPr txBox="1"/>
          <p:nvPr/>
        </p:nvSpPr>
        <p:spPr>
          <a:xfrm>
            <a:off x="8607372"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19" name="TextBox 19"/>
          <p:cNvSpPr txBox="1"/>
          <p:nvPr/>
        </p:nvSpPr>
        <p:spPr>
          <a:xfrm>
            <a:off x="10166690"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0" name="TextBox 20"/>
          <p:cNvSpPr txBox="1"/>
          <p:nvPr/>
        </p:nvSpPr>
        <p:spPr>
          <a:xfrm>
            <a:off x="11727862"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1" name="TextBox 21"/>
          <p:cNvSpPr txBox="1"/>
          <p:nvPr/>
        </p:nvSpPr>
        <p:spPr>
          <a:xfrm>
            <a:off x="13186551"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2" name="TextBox 22"/>
          <p:cNvSpPr txBox="1"/>
          <p:nvPr/>
        </p:nvSpPr>
        <p:spPr>
          <a:xfrm>
            <a:off x="14747722"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3" name="TextBox 23"/>
          <p:cNvSpPr txBox="1"/>
          <p:nvPr/>
        </p:nvSpPr>
        <p:spPr>
          <a:xfrm>
            <a:off x="16308893" y="59131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4" name="TextBox 24"/>
          <p:cNvSpPr txBox="1"/>
          <p:nvPr/>
        </p:nvSpPr>
        <p:spPr>
          <a:xfrm>
            <a:off x="8607372"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5" name="TextBox 25"/>
          <p:cNvSpPr txBox="1"/>
          <p:nvPr/>
        </p:nvSpPr>
        <p:spPr>
          <a:xfrm>
            <a:off x="10166690"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26" name="TextBox 26"/>
          <p:cNvSpPr txBox="1"/>
          <p:nvPr/>
        </p:nvSpPr>
        <p:spPr>
          <a:xfrm>
            <a:off x="11727862"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7" name="TextBox 27"/>
          <p:cNvSpPr txBox="1"/>
          <p:nvPr/>
        </p:nvSpPr>
        <p:spPr>
          <a:xfrm>
            <a:off x="13186551"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8" name="TextBox 28"/>
          <p:cNvSpPr txBox="1"/>
          <p:nvPr/>
        </p:nvSpPr>
        <p:spPr>
          <a:xfrm>
            <a:off x="14747722"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29" name="TextBox 29"/>
          <p:cNvSpPr txBox="1"/>
          <p:nvPr/>
        </p:nvSpPr>
        <p:spPr>
          <a:xfrm>
            <a:off x="16308893" y="676802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0" name="TextBox 30"/>
          <p:cNvSpPr txBox="1"/>
          <p:nvPr/>
        </p:nvSpPr>
        <p:spPr>
          <a:xfrm>
            <a:off x="8607372"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1" name="TextBox 31"/>
          <p:cNvSpPr txBox="1"/>
          <p:nvPr/>
        </p:nvSpPr>
        <p:spPr>
          <a:xfrm>
            <a:off x="10166690"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2" name="TextBox 32"/>
          <p:cNvSpPr txBox="1"/>
          <p:nvPr/>
        </p:nvSpPr>
        <p:spPr>
          <a:xfrm>
            <a:off x="11727862"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3" name="TextBox 33"/>
          <p:cNvSpPr txBox="1"/>
          <p:nvPr/>
        </p:nvSpPr>
        <p:spPr>
          <a:xfrm>
            <a:off x="13186551"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4" name="TextBox 34"/>
          <p:cNvSpPr txBox="1"/>
          <p:nvPr/>
        </p:nvSpPr>
        <p:spPr>
          <a:xfrm>
            <a:off x="14747722"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5" name="TextBox 35"/>
          <p:cNvSpPr txBox="1"/>
          <p:nvPr/>
        </p:nvSpPr>
        <p:spPr>
          <a:xfrm>
            <a:off x="16308893" y="7587175"/>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6" name="TextBox 36"/>
          <p:cNvSpPr txBox="1"/>
          <p:nvPr/>
        </p:nvSpPr>
        <p:spPr>
          <a:xfrm>
            <a:off x="8607372"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37" name="TextBox 37"/>
          <p:cNvSpPr txBox="1"/>
          <p:nvPr/>
        </p:nvSpPr>
        <p:spPr>
          <a:xfrm>
            <a:off x="10166690"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8" name="TextBox 38"/>
          <p:cNvSpPr txBox="1"/>
          <p:nvPr/>
        </p:nvSpPr>
        <p:spPr>
          <a:xfrm>
            <a:off x="11727862"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39" name="TextBox 39"/>
          <p:cNvSpPr txBox="1"/>
          <p:nvPr/>
        </p:nvSpPr>
        <p:spPr>
          <a:xfrm>
            <a:off x="13186551"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0" name="TextBox 40"/>
          <p:cNvSpPr txBox="1"/>
          <p:nvPr/>
        </p:nvSpPr>
        <p:spPr>
          <a:xfrm>
            <a:off x="14747722"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1" name="TextBox 41"/>
          <p:cNvSpPr txBox="1"/>
          <p:nvPr/>
        </p:nvSpPr>
        <p:spPr>
          <a:xfrm>
            <a:off x="16308893" y="8407497"/>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2" name="TextBox 42"/>
          <p:cNvSpPr txBox="1"/>
          <p:nvPr/>
        </p:nvSpPr>
        <p:spPr>
          <a:xfrm>
            <a:off x="8607372"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3" name="TextBox 43"/>
          <p:cNvSpPr txBox="1"/>
          <p:nvPr/>
        </p:nvSpPr>
        <p:spPr>
          <a:xfrm>
            <a:off x="10166690"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4" name="TextBox 44"/>
          <p:cNvSpPr txBox="1"/>
          <p:nvPr/>
        </p:nvSpPr>
        <p:spPr>
          <a:xfrm>
            <a:off x="11727862"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5" name="TextBox 45"/>
          <p:cNvSpPr txBox="1"/>
          <p:nvPr/>
        </p:nvSpPr>
        <p:spPr>
          <a:xfrm>
            <a:off x="13186551"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6" name="TextBox 46"/>
          <p:cNvSpPr txBox="1"/>
          <p:nvPr/>
        </p:nvSpPr>
        <p:spPr>
          <a:xfrm>
            <a:off x="14747722"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0</a:t>
            </a:r>
          </a:p>
        </p:txBody>
      </p:sp>
      <p:sp>
        <p:nvSpPr>
          <p:cNvPr id="47" name="TextBox 47"/>
          <p:cNvSpPr txBox="1"/>
          <p:nvPr/>
        </p:nvSpPr>
        <p:spPr>
          <a:xfrm>
            <a:off x="16308893" y="9227818"/>
            <a:ext cx="265771"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1</a:t>
            </a:r>
          </a:p>
        </p:txBody>
      </p:sp>
      <p:sp>
        <p:nvSpPr>
          <p:cNvPr id="48" name="TextBox 48"/>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854121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SR flip-flop</a:t>
            </a:r>
          </a:p>
        </p:txBody>
      </p:sp>
      <p:grpSp>
        <p:nvGrpSpPr>
          <p:cNvPr id="7" name="Group 7"/>
          <p:cNvGrpSpPr/>
          <p:nvPr/>
        </p:nvGrpSpPr>
        <p:grpSpPr>
          <a:xfrm>
            <a:off x="4050851" y="4688108"/>
            <a:ext cx="8808366" cy="3498474"/>
            <a:chOff x="0" y="0"/>
            <a:chExt cx="11744488" cy="4664631"/>
          </a:xfrm>
        </p:grpSpPr>
        <p:sp>
          <p:nvSpPr>
            <p:cNvPr id="8" name="Freeform 8"/>
            <p:cNvSpPr/>
            <p:nvPr/>
          </p:nvSpPr>
          <p:spPr>
            <a:xfrm>
              <a:off x="0" y="0"/>
              <a:ext cx="11744488" cy="4664631"/>
            </a:xfrm>
            <a:custGeom>
              <a:avLst/>
              <a:gdLst/>
              <a:ahLst/>
              <a:cxnLst/>
              <a:rect l="l" t="t" r="r" b="b"/>
              <a:pathLst>
                <a:path w="11744488" h="4664631">
                  <a:moveTo>
                    <a:pt x="0" y="0"/>
                  </a:moveTo>
                  <a:lnTo>
                    <a:pt x="11744488" y="0"/>
                  </a:lnTo>
                  <a:lnTo>
                    <a:pt x="11744488" y="4664631"/>
                  </a:lnTo>
                  <a:lnTo>
                    <a:pt x="0" y="4664631"/>
                  </a:lnTo>
                  <a:lnTo>
                    <a:pt x="0" y="0"/>
                  </a:lnTo>
                  <a:close/>
                </a:path>
              </a:pathLst>
            </a:custGeom>
            <a:blipFill>
              <a:blip r:embed="rId4"/>
              <a:stretch>
                <a:fillRect l="-13424" t="-48234" r="-10373" b="-46489"/>
              </a:stretch>
            </a:blipFill>
          </p:spPr>
          <p:txBody>
            <a:bodyPr/>
            <a:lstStyle/>
            <a:p>
              <a:endParaRPr lang="en-PH"/>
            </a:p>
          </p:txBody>
        </p:sp>
        <p:sp>
          <p:nvSpPr>
            <p:cNvPr id="9" name="Freeform 9"/>
            <p:cNvSpPr/>
            <p:nvPr/>
          </p:nvSpPr>
          <p:spPr>
            <a:xfrm>
              <a:off x="11347464" y="289471"/>
              <a:ext cx="397025" cy="4053220"/>
            </a:xfrm>
            <a:custGeom>
              <a:avLst/>
              <a:gdLst/>
              <a:ahLst/>
              <a:cxnLst/>
              <a:rect l="l" t="t" r="r" b="b"/>
              <a:pathLst>
                <a:path w="397025" h="4053220">
                  <a:moveTo>
                    <a:pt x="0" y="0"/>
                  </a:moveTo>
                  <a:lnTo>
                    <a:pt x="397024" y="0"/>
                  </a:lnTo>
                  <a:lnTo>
                    <a:pt x="397024" y="4053221"/>
                  </a:lnTo>
                  <a:lnTo>
                    <a:pt x="0" y="4053221"/>
                  </a:lnTo>
                  <a:lnTo>
                    <a:pt x="0" y="0"/>
                  </a:lnTo>
                  <a:close/>
                </a:path>
              </a:pathLst>
            </a:custGeom>
            <a:blipFill>
              <a:blip r:embed="rId4"/>
              <a:stretch>
                <a:fillRect l="-253560" t="-48234" r="-2828530" b="-46489"/>
              </a:stretch>
            </a:blipFill>
          </p:spPr>
          <p:txBody>
            <a:bodyPr/>
            <a:lstStyle/>
            <a:p>
              <a:endParaRPr lang="en-PH"/>
            </a:p>
          </p:txBody>
        </p:sp>
      </p:grpSp>
      <p:sp>
        <p:nvSpPr>
          <p:cNvPr id="10" name="TextBox 10"/>
          <p:cNvSpPr txBox="1"/>
          <p:nvPr/>
        </p:nvSpPr>
        <p:spPr>
          <a:xfrm>
            <a:off x="402046" y="2795838"/>
            <a:ext cx="15295672" cy="1635095"/>
          </a:xfrm>
          <a:prstGeom prst="rect">
            <a:avLst/>
          </a:prstGeom>
        </p:spPr>
        <p:txBody>
          <a:bodyPr lIns="0" tIns="0" rIns="0" bIns="0" rtlCol="0" anchor="t">
            <a:spAutoFit/>
          </a:bodyPr>
          <a:lstStyle/>
          <a:p>
            <a:pPr algn="l">
              <a:lnSpc>
                <a:spcPts val="4376"/>
              </a:lnSpc>
            </a:pPr>
            <a:r>
              <a:rPr lang="en-US" sz="3126" b="1" i="1">
                <a:solidFill>
                  <a:srgbClr val="000000"/>
                </a:solidFill>
                <a:latin typeface="Canva Sans Bold Italics"/>
                <a:ea typeface="Canva Sans Bold Italics"/>
                <a:cs typeface="Canva Sans Bold Italics"/>
                <a:sym typeface="Canva Sans Bold Italics"/>
              </a:rPr>
              <a:t>SR flip-flops are employed in creating the storage cells within RAM (Random Access Memory) where each flip-flop represents a single memory bit, storing data in the form of binary information (0s and 1s).</a:t>
            </a:r>
          </a:p>
        </p:txBody>
      </p:sp>
      <p:sp>
        <p:nvSpPr>
          <p:cNvPr id="11" name="TextBox 11"/>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877010"/>
            <a:ext cx="67976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Sequential circuits</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4587727" y="3756610"/>
            <a:ext cx="4400860" cy="3510944"/>
            <a:chOff x="0" y="0"/>
            <a:chExt cx="1159074" cy="924693"/>
          </a:xfrm>
        </p:grpSpPr>
        <p:sp>
          <p:nvSpPr>
            <p:cNvPr id="8" name="Freeform 8"/>
            <p:cNvSpPr/>
            <p:nvPr/>
          </p:nvSpPr>
          <p:spPr>
            <a:xfrm>
              <a:off x="0" y="0"/>
              <a:ext cx="1159074" cy="924693"/>
            </a:xfrm>
            <a:custGeom>
              <a:avLst/>
              <a:gdLst/>
              <a:ahLst/>
              <a:cxnLst/>
              <a:rect l="l" t="t" r="r" b="b"/>
              <a:pathLst>
                <a:path w="1159074" h="924693">
                  <a:moveTo>
                    <a:pt x="89718" y="0"/>
                  </a:moveTo>
                  <a:lnTo>
                    <a:pt x="1069356" y="0"/>
                  </a:lnTo>
                  <a:cubicBezTo>
                    <a:pt x="1118906" y="0"/>
                    <a:pt x="1159074" y="40168"/>
                    <a:pt x="1159074" y="89718"/>
                  </a:cubicBezTo>
                  <a:lnTo>
                    <a:pt x="1159074" y="834975"/>
                  </a:lnTo>
                  <a:cubicBezTo>
                    <a:pt x="1159074" y="884525"/>
                    <a:pt x="1118906" y="924693"/>
                    <a:pt x="1069356" y="924693"/>
                  </a:cubicBezTo>
                  <a:lnTo>
                    <a:pt x="89718" y="924693"/>
                  </a:lnTo>
                  <a:cubicBezTo>
                    <a:pt x="40168" y="924693"/>
                    <a:pt x="0" y="884525"/>
                    <a:pt x="0" y="834975"/>
                  </a:cubicBezTo>
                  <a:lnTo>
                    <a:pt x="0" y="89718"/>
                  </a:lnTo>
                  <a:cubicBezTo>
                    <a:pt x="0" y="40168"/>
                    <a:pt x="40168" y="0"/>
                    <a:pt x="89718" y="0"/>
                  </a:cubicBezTo>
                  <a:close/>
                </a:path>
              </a:pathLst>
            </a:custGeom>
            <a:gradFill rotWithShape="1">
              <a:gsLst>
                <a:gs pos="0">
                  <a:srgbClr val="FFF7AD">
                    <a:alpha val="11000"/>
                  </a:srgbClr>
                </a:gs>
                <a:gs pos="100000">
                  <a:srgbClr val="FFA9F9">
                    <a:alpha val="11000"/>
                  </a:srgbClr>
                </a:gs>
              </a:gsLst>
              <a:lin ang="0"/>
            </a:gradFill>
          </p:spPr>
          <p:txBody>
            <a:bodyPr/>
            <a:lstStyle/>
            <a:p>
              <a:endParaRPr lang="en-PH"/>
            </a:p>
          </p:txBody>
        </p:sp>
        <p:sp>
          <p:nvSpPr>
            <p:cNvPr id="9" name="TextBox 9"/>
            <p:cNvSpPr txBox="1"/>
            <p:nvPr/>
          </p:nvSpPr>
          <p:spPr>
            <a:xfrm>
              <a:off x="0" y="-28575"/>
              <a:ext cx="1159074" cy="953268"/>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4300522" y="5062974"/>
            <a:ext cx="4975271" cy="657225"/>
          </a:xfrm>
          <a:prstGeom prst="rect">
            <a:avLst/>
          </a:prstGeom>
        </p:spPr>
        <p:txBody>
          <a:bodyPr lIns="0" tIns="0" rIns="0" bIns="0" rtlCol="0" anchor="t">
            <a:spAutoFit/>
          </a:bodyPr>
          <a:lstStyle/>
          <a:p>
            <a:pPr algn="ctr">
              <a:lnSpc>
                <a:spcPts val="5400"/>
              </a:lnSpc>
            </a:pPr>
            <a:r>
              <a:rPr lang="en-US" sz="3000" b="1" i="1">
                <a:solidFill>
                  <a:srgbClr val="2D3240">
                    <a:alpha val="10980"/>
                  </a:srgbClr>
                </a:solidFill>
                <a:latin typeface="Poppins Bold Italics"/>
                <a:ea typeface="Poppins Bold Italics"/>
                <a:cs typeface="Poppins Bold Italics"/>
                <a:sym typeface="Poppins Bold Italics"/>
              </a:rPr>
              <a:t>SR flip-flop</a:t>
            </a:r>
          </a:p>
        </p:txBody>
      </p:sp>
      <p:grpSp>
        <p:nvGrpSpPr>
          <p:cNvPr id="11" name="Group 11"/>
          <p:cNvGrpSpPr/>
          <p:nvPr/>
        </p:nvGrpSpPr>
        <p:grpSpPr>
          <a:xfrm>
            <a:off x="9515073" y="3756610"/>
            <a:ext cx="4400860" cy="3510944"/>
            <a:chOff x="0" y="0"/>
            <a:chExt cx="1159074" cy="924693"/>
          </a:xfrm>
        </p:grpSpPr>
        <p:sp>
          <p:nvSpPr>
            <p:cNvPr id="12" name="Freeform 12"/>
            <p:cNvSpPr/>
            <p:nvPr/>
          </p:nvSpPr>
          <p:spPr>
            <a:xfrm>
              <a:off x="0" y="0"/>
              <a:ext cx="1159074" cy="924693"/>
            </a:xfrm>
            <a:custGeom>
              <a:avLst/>
              <a:gdLst/>
              <a:ahLst/>
              <a:cxnLst/>
              <a:rect l="l" t="t" r="r" b="b"/>
              <a:pathLst>
                <a:path w="1159074" h="924693">
                  <a:moveTo>
                    <a:pt x="89718" y="0"/>
                  </a:moveTo>
                  <a:lnTo>
                    <a:pt x="1069356" y="0"/>
                  </a:lnTo>
                  <a:cubicBezTo>
                    <a:pt x="1118906" y="0"/>
                    <a:pt x="1159074" y="40168"/>
                    <a:pt x="1159074" y="89718"/>
                  </a:cubicBezTo>
                  <a:lnTo>
                    <a:pt x="1159074" y="834975"/>
                  </a:lnTo>
                  <a:cubicBezTo>
                    <a:pt x="1159074" y="884525"/>
                    <a:pt x="1118906" y="924693"/>
                    <a:pt x="1069356" y="924693"/>
                  </a:cubicBezTo>
                  <a:lnTo>
                    <a:pt x="89718" y="924693"/>
                  </a:lnTo>
                  <a:cubicBezTo>
                    <a:pt x="40168" y="924693"/>
                    <a:pt x="0" y="884525"/>
                    <a:pt x="0" y="834975"/>
                  </a:cubicBezTo>
                  <a:lnTo>
                    <a:pt x="0" y="89718"/>
                  </a:lnTo>
                  <a:cubicBezTo>
                    <a:pt x="0" y="40168"/>
                    <a:pt x="40168" y="0"/>
                    <a:pt x="8971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3" name="TextBox 13"/>
            <p:cNvSpPr txBox="1"/>
            <p:nvPr/>
          </p:nvSpPr>
          <p:spPr>
            <a:xfrm>
              <a:off x="0" y="-28575"/>
              <a:ext cx="1159074" cy="953268"/>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9227868" y="5062974"/>
            <a:ext cx="4975271" cy="657225"/>
          </a:xfrm>
          <a:prstGeom prst="rect">
            <a:avLst/>
          </a:prstGeom>
        </p:spPr>
        <p:txBody>
          <a:bodyPr lIns="0" tIns="0" rIns="0" bIns="0" rtlCol="0" anchor="t">
            <a:spAutoFit/>
          </a:bodyPr>
          <a:lstStyle/>
          <a:p>
            <a:pPr algn="ctr">
              <a:lnSpc>
                <a:spcPts val="5400"/>
              </a:lnSpc>
            </a:pPr>
            <a:r>
              <a:rPr lang="en-US" sz="3000" b="1" i="1">
                <a:solidFill>
                  <a:srgbClr val="2D3240"/>
                </a:solidFill>
                <a:latin typeface="Poppins Bold Italics"/>
                <a:ea typeface="Poppins Bold Italics"/>
                <a:cs typeface="Poppins Bold Italics"/>
                <a:sym typeface="Poppins Bold Italics"/>
              </a:rPr>
              <a:t>JK flip-flop</a:t>
            </a:r>
          </a:p>
        </p:txBody>
      </p:sp>
      <p:sp>
        <p:nvSpPr>
          <p:cNvPr id="15" name="TextBox 15"/>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3439440" y="2875009"/>
            <a:ext cx="10577550" cy="5414779"/>
          </a:xfrm>
          <a:custGeom>
            <a:avLst/>
            <a:gdLst/>
            <a:ahLst/>
            <a:cxnLst/>
            <a:rect l="l" t="t" r="r" b="b"/>
            <a:pathLst>
              <a:path w="10577550" h="5414779">
                <a:moveTo>
                  <a:pt x="0" y="0"/>
                </a:moveTo>
                <a:lnTo>
                  <a:pt x="10577550" y="0"/>
                </a:lnTo>
                <a:lnTo>
                  <a:pt x="10577550" y="5414779"/>
                </a:lnTo>
                <a:lnTo>
                  <a:pt x="0" y="5414779"/>
                </a:lnTo>
                <a:lnTo>
                  <a:pt x="0" y="0"/>
                </a:lnTo>
                <a:close/>
              </a:path>
            </a:pathLst>
          </a:custGeom>
          <a:blipFill>
            <a:blip r:embed="rId4"/>
            <a:stretch>
              <a:fillRect l="-28359" t="-44973" r="-25125" b="-42278"/>
            </a:stretch>
          </a:blipFill>
        </p:spPr>
        <p:txBody>
          <a:bodyPr/>
          <a:lstStyle/>
          <a:p>
            <a:endParaRPr lang="en-PH"/>
          </a:p>
        </p:txBody>
      </p:sp>
      <p:sp>
        <p:nvSpPr>
          <p:cNvPr id="7" name="TextBox 7"/>
          <p:cNvSpPr txBox="1"/>
          <p:nvPr/>
        </p:nvSpPr>
        <p:spPr>
          <a:xfrm>
            <a:off x="402046" y="1877010"/>
            <a:ext cx="67976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JK flip-flop</a:t>
            </a:r>
          </a:p>
        </p:txBody>
      </p:sp>
      <p:sp>
        <p:nvSpPr>
          <p:cNvPr id="8" name="TextBox 8"/>
          <p:cNvSpPr txBox="1"/>
          <p:nvPr/>
        </p:nvSpPr>
        <p:spPr>
          <a:xfrm>
            <a:off x="2210586" y="8232638"/>
            <a:ext cx="13837417" cy="1635095"/>
          </a:xfrm>
          <a:prstGeom prst="rect">
            <a:avLst/>
          </a:prstGeom>
        </p:spPr>
        <p:txBody>
          <a:bodyPr lIns="0" tIns="0" rIns="0" bIns="0" rtlCol="0" anchor="t">
            <a:spAutoFit/>
          </a:bodyPr>
          <a:lstStyle/>
          <a:p>
            <a:pPr algn="l">
              <a:lnSpc>
                <a:spcPts val="4376"/>
              </a:lnSpc>
            </a:pPr>
            <a:r>
              <a:rPr lang="en-US" sz="3126" b="1" i="1">
                <a:solidFill>
                  <a:srgbClr val="000000"/>
                </a:solidFill>
                <a:latin typeface="Canva Sans Bold Italics"/>
                <a:ea typeface="Canva Sans Bold Italics"/>
                <a:cs typeface="Canva Sans Bold Italics"/>
                <a:sym typeface="Canva Sans Bold Italics"/>
              </a:rPr>
              <a:t>It is possible for a circuit to arrive at an uncertain state if inputs do not arrive quite at the same time. JK flip flop include a clock pulse input to give a better chance of synchronising inputs.</a:t>
            </a:r>
          </a:p>
        </p:txBody>
      </p:sp>
      <p:sp>
        <p:nvSpPr>
          <p:cNvPr id="9" name="TextBox 9"/>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402046" y="3728035"/>
            <a:ext cx="8052989" cy="4122425"/>
          </a:xfrm>
          <a:custGeom>
            <a:avLst/>
            <a:gdLst/>
            <a:ahLst/>
            <a:cxnLst/>
            <a:rect l="l" t="t" r="r" b="b"/>
            <a:pathLst>
              <a:path w="8052989" h="4122425">
                <a:moveTo>
                  <a:pt x="0" y="0"/>
                </a:moveTo>
                <a:lnTo>
                  <a:pt x="8052988" y="0"/>
                </a:lnTo>
                <a:lnTo>
                  <a:pt x="8052988" y="4122424"/>
                </a:lnTo>
                <a:lnTo>
                  <a:pt x="0" y="4122424"/>
                </a:lnTo>
                <a:lnTo>
                  <a:pt x="0" y="0"/>
                </a:lnTo>
                <a:close/>
              </a:path>
            </a:pathLst>
          </a:custGeom>
          <a:blipFill>
            <a:blip r:embed="rId4"/>
            <a:stretch>
              <a:fillRect l="-28359" t="-44973" r="-25125" b="-42278"/>
            </a:stretch>
          </a:blipFill>
        </p:spPr>
        <p:txBody>
          <a:bodyPr/>
          <a:lstStyle/>
          <a:p>
            <a:endParaRPr lang="en-PH"/>
          </a:p>
        </p:txBody>
      </p:sp>
      <p:graphicFrame>
        <p:nvGraphicFramePr>
          <p:cNvPr id="7" name="Table 7"/>
          <p:cNvGraphicFramePr>
            <a:graphicFrameLocks noGrp="1"/>
          </p:cNvGraphicFramePr>
          <p:nvPr/>
        </p:nvGraphicFramePr>
        <p:xfrm>
          <a:off x="8728215" y="3070249"/>
          <a:ext cx="8186983" cy="5191125"/>
        </p:xfrm>
        <a:graphic>
          <a:graphicData uri="http://schemas.openxmlformats.org/drawingml/2006/table">
            <a:tbl>
              <a:tblPr/>
              <a:tblGrid>
                <a:gridCol w="1987105">
                  <a:extLst>
                    <a:ext uri="{9D8B030D-6E8A-4147-A177-3AD203B41FA5}">
                      <a16:colId xmlns:a16="http://schemas.microsoft.com/office/drawing/2014/main" val="20000"/>
                    </a:ext>
                  </a:extLst>
                </a:gridCol>
                <a:gridCol w="1987105">
                  <a:extLst>
                    <a:ext uri="{9D8B030D-6E8A-4147-A177-3AD203B41FA5}">
                      <a16:colId xmlns:a16="http://schemas.microsoft.com/office/drawing/2014/main" val="20001"/>
                    </a:ext>
                  </a:extLst>
                </a:gridCol>
                <a:gridCol w="1987105">
                  <a:extLst>
                    <a:ext uri="{9D8B030D-6E8A-4147-A177-3AD203B41FA5}">
                      <a16:colId xmlns:a16="http://schemas.microsoft.com/office/drawing/2014/main" val="20002"/>
                    </a:ext>
                  </a:extLst>
                </a:gridCol>
                <a:gridCol w="2225667">
                  <a:extLst>
                    <a:ext uri="{9D8B030D-6E8A-4147-A177-3AD203B41FA5}">
                      <a16:colId xmlns:a16="http://schemas.microsoft.com/office/drawing/2014/main" val="20003"/>
                    </a:ext>
                  </a:extLst>
                </a:gridCol>
              </a:tblGrid>
              <a:tr h="1038225">
                <a:tc>
                  <a:txBody>
                    <a:bodyPr/>
                    <a:lstStyle/>
                    <a:p>
                      <a:pPr algn="ctr">
                        <a:lnSpc>
                          <a:spcPts val="2799"/>
                        </a:lnSpc>
                        <a:defRPr/>
                      </a:pPr>
                      <a:r>
                        <a:rPr lang="en-US" sz="1999" b="1">
                          <a:solidFill>
                            <a:srgbClr val="000000"/>
                          </a:solidFill>
                          <a:latin typeface="Open Sans Bold"/>
                          <a:ea typeface="Open Sans Bold"/>
                          <a:cs typeface="Open Sans Bold"/>
                          <a:sym typeface="Open Sans Bold"/>
                        </a:rPr>
                        <a:t>J</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799"/>
                        </a:lnSpc>
                        <a:defRPr/>
                      </a:pPr>
                      <a:r>
                        <a:rPr lang="en-US" sz="1999" b="1">
                          <a:solidFill>
                            <a:srgbClr val="000000"/>
                          </a:solidFill>
                          <a:latin typeface="Open Sans Bold"/>
                          <a:ea typeface="Open Sans Bold"/>
                          <a:cs typeface="Open Sans Bold"/>
                          <a:sym typeface="Open Sans Bold"/>
                        </a:rPr>
                        <a:t>K</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799"/>
                        </a:lnSpc>
                        <a:defRPr/>
                      </a:pPr>
                      <a:r>
                        <a:rPr lang="en-US" sz="1999" b="1">
                          <a:solidFill>
                            <a:srgbClr val="000000"/>
                          </a:solidFill>
                          <a:latin typeface="Open Sans Bold"/>
                          <a:ea typeface="Open Sans Bold"/>
                          <a:cs typeface="Open Sans Bold"/>
                          <a:sym typeface="Open Sans Bold"/>
                        </a:rPr>
                        <a:t>Clock</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799"/>
                        </a:lnSpc>
                        <a:defRPr/>
                      </a:pPr>
                      <a:r>
                        <a:rPr lang="en-US" sz="1999" b="1">
                          <a:solidFill>
                            <a:srgbClr val="000000"/>
                          </a:solidFill>
                          <a:latin typeface="Open Sans Bold"/>
                          <a:ea typeface="Open Sans Bold"/>
                          <a:cs typeface="Open Sans Bold"/>
                          <a:sym typeface="Open Sans Bold"/>
                        </a:rPr>
                        <a:t>Q</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1038225">
                <a:tc>
                  <a:txBody>
                    <a:bodyPr/>
                    <a:lstStyle/>
                    <a:p>
                      <a:pPr algn="ctr">
                        <a:lnSpc>
                          <a:spcPts val="2939"/>
                        </a:lnSpc>
                        <a:defRPr/>
                      </a:pPr>
                      <a:r>
                        <a:rPr lang="en-US" sz="2099">
                          <a:solidFill>
                            <a:srgbClr val="000000"/>
                          </a:solidFill>
                          <a:latin typeface="Open Sans"/>
                          <a:ea typeface="Open Sans"/>
                          <a:cs typeface="Open Sans"/>
                          <a:sym typeface="Open Sans"/>
                        </a:rPr>
                        <a:t>0</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939"/>
                        </a:lnSpc>
                        <a:defRPr/>
                      </a:pPr>
                      <a:r>
                        <a:rPr lang="en-US" sz="2099">
                          <a:solidFill>
                            <a:srgbClr val="000000"/>
                          </a:solidFill>
                          <a:latin typeface="Open Sans"/>
                          <a:ea typeface="Open Sans"/>
                          <a:cs typeface="Open Sans"/>
                          <a:sym typeface="Open Sans"/>
                        </a:rPr>
                        <a:t>0</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799"/>
                        </a:lnSpc>
                        <a:defRPr/>
                      </a:pPr>
                      <a:r>
                        <a:rPr lang="en-US" sz="1999">
                          <a:solidFill>
                            <a:srgbClr val="000000"/>
                          </a:solidFill>
                          <a:latin typeface="Open Sans"/>
                          <a:ea typeface="Open Sans"/>
                          <a:cs typeface="Open Sans"/>
                          <a:sym typeface="Open Sans"/>
                        </a:rPr>
                        <a:t>Q unchanged</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1038225">
                <a:tc>
                  <a:txBody>
                    <a:bodyPr/>
                    <a:lstStyle/>
                    <a:p>
                      <a:pPr algn="ctr">
                        <a:lnSpc>
                          <a:spcPts val="2939"/>
                        </a:lnSpc>
                        <a:defRPr/>
                      </a:pPr>
                      <a:r>
                        <a:rPr lang="en-US" sz="2099">
                          <a:solidFill>
                            <a:srgbClr val="000000"/>
                          </a:solidFill>
                          <a:latin typeface="Open Sans"/>
                          <a:ea typeface="Open Sans"/>
                          <a:cs typeface="Open Sans"/>
                          <a:sym typeface="Open Sans"/>
                        </a:rPr>
                        <a:t>1</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939"/>
                        </a:lnSpc>
                        <a:defRPr/>
                      </a:pPr>
                      <a:r>
                        <a:rPr lang="en-US" sz="2099">
                          <a:solidFill>
                            <a:srgbClr val="000000"/>
                          </a:solidFill>
                          <a:latin typeface="Open Sans"/>
                          <a:ea typeface="Open Sans"/>
                          <a:cs typeface="Open Sans"/>
                          <a:sym typeface="Open Sans"/>
                        </a:rPr>
                        <a:t>0</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799"/>
                        </a:lnSpc>
                        <a:defRPr/>
                      </a:pPr>
                      <a:r>
                        <a:rPr lang="en-US" sz="1999">
                          <a:solidFill>
                            <a:srgbClr val="000000"/>
                          </a:solidFill>
                          <a:latin typeface="Open Sans"/>
                          <a:ea typeface="Open Sans"/>
                          <a:cs typeface="Open Sans"/>
                          <a:sym typeface="Open Sans"/>
                        </a:rPr>
                        <a:t>1</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1038225">
                <a:tc>
                  <a:txBody>
                    <a:bodyPr/>
                    <a:lstStyle/>
                    <a:p>
                      <a:pPr algn="ctr">
                        <a:lnSpc>
                          <a:spcPts val="2939"/>
                        </a:lnSpc>
                        <a:defRPr/>
                      </a:pPr>
                      <a:r>
                        <a:rPr lang="en-US" sz="2099">
                          <a:solidFill>
                            <a:srgbClr val="000000"/>
                          </a:solidFill>
                          <a:latin typeface="Open Sans"/>
                          <a:ea typeface="Open Sans"/>
                          <a:cs typeface="Open Sans"/>
                          <a:sym typeface="Open Sans"/>
                        </a:rPr>
                        <a:t>0</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939"/>
                        </a:lnSpc>
                        <a:defRPr/>
                      </a:pPr>
                      <a:r>
                        <a:rPr lang="en-US" sz="2099">
                          <a:solidFill>
                            <a:srgbClr val="000000"/>
                          </a:solidFill>
                          <a:latin typeface="Open Sans"/>
                          <a:ea typeface="Open Sans"/>
                          <a:cs typeface="Open Sans"/>
                          <a:sym typeface="Open Sans"/>
                        </a:rPr>
                        <a:t>1</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799"/>
                        </a:lnSpc>
                        <a:defRPr/>
                      </a:pPr>
                      <a:r>
                        <a:rPr lang="en-US" sz="1999">
                          <a:solidFill>
                            <a:srgbClr val="000000"/>
                          </a:solidFill>
                          <a:latin typeface="Open Sans"/>
                          <a:ea typeface="Open Sans"/>
                          <a:cs typeface="Open Sans"/>
                          <a:sym typeface="Open Sans"/>
                        </a:rPr>
                        <a:t>0</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1038225">
                <a:tc>
                  <a:txBody>
                    <a:bodyPr/>
                    <a:lstStyle/>
                    <a:p>
                      <a:pPr algn="ctr">
                        <a:lnSpc>
                          <a:spcPts val="2939"/>
                        </a:lnSpc>
                        <a:defRPr/>
                      </a:pPr>
                      <a:r>
                        <a:rPr lang="en-US" sz="2099">
                          <a:solidFill>
                            <a:srgbClr val="000000"/>
                          </a:solidFill>
                          <a:latin typeface="Open Sans"/>
                          <a:ea typeface="Open Sans"/>
                          <a:cs typeface="Open Sans"/>
                          <a:sym typeface="Open Sans"/>
                        </a:rPr>
                        <a:t>1</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939"/>
                        </a:lnSpc>
                        <a:defRPr/>
                      </a:pPr>
                      <a:r>
                        <a:rPr lang="en-US" sz="2099">
                          <a:solidFill>
                            <a:srgbClr val="000000"/>
                          </a:solidFill>
                          <a:latin typeface="Open Sans"/>
                          <a:ea typeface="Open Sans"/>
                          <a:cs typeface="Open Sans"/>
                          <a:sym typeface="Open Sans"/>
                        </a:rPr>
                        <a:t>1</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799"/>
                        </a:lnSpc>
                        <a:defRPr/>
                      </a:pPr>
                      <a:r>
                        <a:rPr lang="en-US" sz="1999">
                          <a:solidFill>
                            <a:srgbClr val="000000"/>
                          </a:solidFill>
                          <a:latin typeface="Open Sans"/>
                          <a:ea typeface="Open Sans"/>
                          <a:cs typeface="Open Sans"/>
                          <a:sym typeface="Open Sans"/>
                        </a:rPr>
                        <a:t>Q toggles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bl>
          </a:graphicData>
        </a:graphic>
      </p:graphicFrame>
      <p:grpSp>
        <p:nvGrpSpPr>
          <p:cNvPr id="8" name="Group 8"/>
          <p:cNvGrpSpPr/>
          <p:nvPr/>
        </p:nvGrpSpPr>
        <p:grpSpPr>
          <a:xfrm rot="-5400000">
            <a:off x="13449821" y="4313727"/>
            <a:ext cx="550004" cy="550004"/>
            <a:chOff x="0" y="0"/>
            <a:chExt cx="812800" cy="812800"/>
          </a:xfrm>
        </p:grpSpPr>
        <p:sp>
          <p:nvSpPr>
            <p:cNvPr id="9" name="Freeform 9"/>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16D6E"/>
            </a:solidFill>
          </p:spPr>
          <p:txBody>
            <a:bodyPr/>
            <a:lstStyle/>
            <a:p>
              <a:endParaRPr lang="en-PH"/>
            </a:p>
          </p:txBody>
        </p:sp>
        <p:sp>
          <p:nvSpPr>
            <p:cNvPr id="10" name="TextBox 10"/>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402046" y="1877010"/>
            <a:ext cx="1153843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JK flip-flop (part of the truth table)</a:t>
            </a:r>
          </a:p>
        </p:txBody>
      </p:sp>
      <p:grpSp>
        <p:nvGrpSpPr>
          <p:cNvPr id="12" name="Group 12"/>
          <p:cNvGrpSpPr/>
          <p:nvPr/>
        </p:nvGrpSpPr>
        <p:grpSpPr>
          <a:xfrm rot="-5400000">
            <a:off x="13449821" y="5390810"/>
            <a:ext cx="550004" cy="550004"/>
            <a:chOff x="0" y="0"/>
            <a:chExt cx="812800" cy="812800"/>
          </a:xfrm>
        </p:grpSpPr>
        <p:sp>
          <p:nvSpPr>
            <p:cNvPr id="13" name="Freeform 13"/>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16D6E"/>
            </a:solidFill>
          </p:spPr>
          <p:txBody>
            <a:bodyPr/>
            <a:lstStyle/>
            <a:p>
              <a:endParaRPr lang="en-PH"/>
            </a:p>
          </p:txBody>
        </p:sp>
        <p:sp>
          <p:nvSpPr>
            <p:cNvPr id="14" name="TextBox 14"/>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grpSp>
        <p:nvGrpSpPr>
          <p:cNvPr id="15" name="Group 15"/>
          <p:cNvGrpSpPr/>
          <p:nvPr/>
        </p:nvGrpSpPr>
        <p:grpSpPr>
          <a:xfrm rot="-5400000">
            <a:off x="13449821" y="6464689"/>
            <a:ext cx="550004" cy="550004"/>
            <a:chOff x="0" y="0"/>
            <a:chExt cx="812800" cy="812800"/>
          </a:xfrm>
        </p:grpSpPr>
        <p:sp>
          <p:nvSpPr>
            <p:cNvPr id="16" name="Freeform 1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16D6E"/>
            </a:solidFill>
          </p:spPr>
          <p:txBody>
            <a:bodyPr/>
            <a:lstStyle/>
            <a:p>
              <a:endParaRPr lang="en-PH"/>
            </a:p>
          </p:txBody>
        </p:sp>
        <p:sp>
          <p:nvSpPr>
            <p:cNvPr id="17" name="TextBox 17"/>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grpSp>
        <p:nvGrpSpPr>
          <p:cNvPr id="18" name="Group 18"/>
          <p:cNvGrpSpPr/>
          <p:nvPr/>
        </p:nvGrpSpPr>
        <p:grpSpPr>
          <a:xfrm rot="-5400000">
            <a:off x="13449821" y="7541772"/>
            <a:ext cx="550004" cy="550004"/>
            <a:chOff x="0" y="0"/>
            <a:chExt cx="812800" cy="812800"/>
          </a:xfrm>
        </p:grpSpPr>
        <p:sp>
          <p:nvSpPr>
            <p:cNvPr id="19" name="Freeform 19"/>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16D6E"/>
            </a:solidFill>
          </p:spPr>
          <p:txBody>
            <a:bodyPr/>
            <a:lstStyle/>
            <a:p>
              <a:endParaRPr lang="en-PH"/>
            </a:p>
          </p:txBody>
        </p:sp>
        <p:sp>
          <p:nvSpPr>
            <p:cNvPr id="20" name="TextBox 20"/>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9048135" y="2556460"/>
            <a:ext cx="1257229" cy="326743"/>
          </a:xfrm>
          <a:prstGeom prst="rect">
            <a:avLst/>
          </a:prstGeom>
        </p:spPr>
        <p:txBody>
          <a:bodyPr lIns="0" tIns="0" rIns="0" bIns="0" rtlCol="0" anchor="t">
            <a:spAutoFit/>
          </a:bodyPr>
          <a:lstStyle/>
          <a:p>
            <a:pPr algn="l">
              <a:lnSpc>
                <a:spcPts val="2670"/>
              </a:lnSpc>
            </a:pPr>
            <a:r>
              <a:rPr lang="en-US" sz="1907" b="1" i="1">
                <a:solidFill>
                  <a:srgbClr val="000000"/>
                </a:solidFill>
                <a:latin typeface="Canva Sans Bold Italics"/>
                <a:ea typeface="Canva Sans Bold Italics"/>
                <a:cs typeface="Canva Sans Bold Italics"/>
                <a:sym typeface="Canva Sans Bold Italics"/>
              </a:rPr>
              <a:t>Set Input</a:t>
            </a:r>
          </a:p>
        </p:txBody>
      </p:sp>
      <p:sp>
        <p:nvSpPr>
          <p:cNvPr id="22" name="TextBox 22"/>
          <p:cNvSpPr txBox="1"/>
          <p:nvPr/>
        </p:nvSpPr>
        <p:spPr>
          <a:xfrm>
            <a:off x="10896549" y="2556460"/>
            <a:ext cx="1574241" cy="326743"/>
          </a:xfrm>
          <a:prstGeom prst="rect">
            <a:avLst/>
          </a:prstGeom>
        </p:spPr>
        <p:txBody>
          <a:bodyPr lIns="0" tIns="0" rIns="0" bIns="0" rtlCol="0" anchor="t">
            <a:spAutoFit/>
          </a:bodyPr>
          <a:lstStyle/>
          <a:p>
            <a:pPr algn="l">
              <a:lnSpc>
                <a:spcPts val="2670"/>
              </a:lnSpc>
            </a:pPr>
            <a:r>
              <a:rPr lang="en-US" sz="1907" b="1" i="1">
                <a:solidFill>
                  <a:srgbClr val="000000"/>
                </a:solidFill>
                <a:latin typeface="Canva Sans Bold Italics"/>
                <a:ea typeface="Canva Sans Bold Italics"/>
                <a:cs typeface="Canva Sans Bold Italics"/>
                <a:sym typeface="Canva Sans Bold Italics"/>
              </a:rPr>
              <a:t>Clear Input</a:t>
            </a:r>
          </a:p>
        </p:txBody>
      </p:sp>
      <p:sp>
        <p:nvSpPr>
          <p:cNvPr id="23" name="TextBox 23"/>
          <p:cNvSpPr txBox="1"/>
          <p:nvPr/>
        </p:nvSpPr>
        <p:spPr>
          <a:xfrm>
            <a:off x="8728215" y="8738785"/>
            <a:ext cx="6424524" cy="1000931"/>
          </a:xfrm>
          <a:prstGeom prst="rect">
            <a:avLst/>
          </a:prstGeom>
        </p:spPr>
        <p:txBody>
          <a:bodyPr lIns="0" tIns="0" rIns="0" bIns="0" rtlCol="0" anchor="t">
            <a:spAutoFit/>
          </a:bodyPr>
          <a:lstStyle/>
          <a:p>
            <a:pPr algn="l">
              <a:lnSpc>
                <a:spcPts val="2670"/>
              </a:lnSpc>
            </a:pPr>
            <a:r>
              <a:rPr lang="en-US" sz="1907" b="1" i="1">
                <a:solidFill>
                  <a:srgbClr val="000000"/>
                </a:solidFill>
                <a:latin typeface="Canva Sans Bold Italics"/>
                <a:ea typeface="Canva Sans Bold Italics"/>
                <a:cs typeface="Canva Sans Bold Italics"/>
                <a:sym typeface="Canva Sans Bold Italics"/>
              </a:rPr>
              <a:t>When both J and K are 1, Q toggles. This makes JK flip flop a more reliable device because there is no invalid state (Unlike SR). </a:t>
            </a:r>
          </a:p>
        </p:txBody>
      </p:sp>
      <p:sp>
        <p:nvSpPr>
          <p:cNvPr id="24" name="TextBox 24"/>
          <p:cNvSpPr txBox="1"/>
          <p:nvPr/>
        </p:nvSpPr>
        <p:spPr>
          <a:xfrm>
            <a:off x="119198" y="208562"/>
            <a:ext cx="8462642" cy="526316"/>
          </a:xfrm>
          <a:prstGeom prst="rect">
            <a:avLst/>
          </a:prstGeom>
        </p:spPr>
        <p:txBody>
          <a:bodyPr lIns="0" tIns="0" rIns="0" bIns="0" rtlCol="0" anchor="t">
            <a:spAutoFit/>
          </a:bodyPr>
          <a:lstStyle/>
          <a:p>
            <a:pPr marL="0" lvl="0" indent="0" algn="l">
              <a:lnSpc>
                <a:spcPts val="3831"/>
              </a:lnSpc>
              <a:spcBef>
                <a:spcPct val="0"/>
              </a:spcBef>
            </a:pPr>
            <a:r>
              <a:rPr lang="en-US" sz="3421" b="1" spc="-102">
                <a:solidFill>
                  <a:srgbClr val="FFFFFF"/>
                </a:solidFill>
                <a:latin typeface="Poppins Bold"/>
                <a:ea typeface="Poppins Bold"/>
                <a:cs typeface="Poppins Bold"/>
                <a:sym typeface="Poppins Bold"/>
              </a:rPr>
              <a:t>19.2 Designing Sequential Logic Circuits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
        <p:nvSpPr>
          <p:cNvPr id="8" name="TextBox 8"/>
          <p:cNvSpPr txBox="1"/>
          <p:nvPr/>
        </p:nvSpPr>
        <p:spPr>
          <a:xfrm>
            <a:off x="384809" y="1938701"/>
            <a:ext cx="309394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Notation</a:t>
            </a:r>
          </a:p>
        </p:txBody>
      </p:sp>
      <p:sp>
        <p:nvSpPr>
          <p:cNvPr id="9" name="TextBox 9"/>
          <p:cNvSpPr txBox="1"/>
          <p:nvPr/>
        </p:nvSpPr>
        <p:spPr>
          <a:xfrm>
            <a:off x="402046" y="2694896"/>
            <a:ext cx="13818034"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We can write </a:t>
            </a:r>
            <a:r>
              <a:rPr lang="en-US" sz="3000" b="1">
                <a:solidFill>
                  <a:srgbClr val="000000"/>
                </a:solidFill>
                <a:latin typeface="Open Sans Bold"/>
                <a:ea typeface="Open Sans Bold"/>
                <a:cs typeface="Open Sans Bold"/>
                <a:sym typeface="Open Sans Bold"/>
              </a:rPr>
              <a:t>A AND B</a:t>
            </a:r>
            <a:r>
              <a:rPr lang="en-US" sz="3000">
                <a:solidFill>
                  <a:srgbClr val="000000"/>
                </a:solidFill>
                <a:latin typeface="Open Sans"/>
                <a:ea typeface="Open Sans"/>
                <a:cs typeface="Open Sans"/>
                <a:sym typeface="Open Sans"/>
              </a:rPr>
              <a:t> like this: </a:t>
            </a:r>
          </a:p>
        </p:txBody>
      </p:sp>
      <p:grpSp>
        <p:nvGrpSpPr>
          <p:cNvPr id="10" name="Group 10"/>
          <p:cNvGrpSpPr/>
          <p:nvPr/>
        </p:nvGrpSpPr>
        <p:grpSpPr>
          <a:xfrm>
            <a:off x="790941" y="3452162"/>
            <a:ext cx="4381334" cy="863342"/>
            <a:chOff x="0" y="0"/>
            <a:chExt cx="951477" cy="187488"/>
          </a:xfrm>
        </p:grpSpPr>
        <p:sp>
          <p:nvSpPr>
            <p:cNvPr id="11" name="Freeform 11"/>
            <p:cNvSpPr/>
            <p:nvPr/>
          </p:nvSpPr>
          <p:spPr>
            <a:xfrm>
              <a:off x="0" y="0"/>
              <a:ext cx="951477" cy="187488"/>
            </a:xfrm>
            <a:custGeom>
              <a:avLst/>
              <a:gdLst/>
              <a:ahLst/>
              <a:cxnLst/>
              <a:rect l="l" t="t" r="r" b="b"/>
              <a:pathLst>
                <a:path w="951477" h="187488">
                  <a:moveTo>
                    <a:pt x="90118" y="0"/>
                  </a:moveTo>
                  <a:lnTo>
                    <a:pt x="861358" y="0"/>
                  </a:lnTo>
                  <a:cubicBezTo>
                    <a:pt x="911129" y="0"/>
                    <a:pt x="951477" y="40347"/>
                    <a:pt x="951477" y="90118"/>
                  </a:cubicBezTo>
                  <a:lnTo>
                    <a:pt x="951477" y="97370"/>
                  </a:lnTo>
                  <a:cubicBezTo>
                    <a:pt x="951477" y="147141"/>
                    <a:pt x="911129" y="187488"/>
                    <a:pt x="861358" y="187488"/>
                  </a:cubicBezTo>
                  <a:lnTo>
                    <a:pt x="90118" y="187488"/>
                  </a:lnTo>
                  <a:cubicBezTo>
                    <a:pt x="40347" y="187488"/>
                    <a:pt x="0" y="147141"/>
                    <a:pt x="0" y="97370"/>
                  </a:cubicBezTo>
                  <a:lnTo>
                    <a:pt x="0" y="90118"/>
                  </a:lnTo>
                  <a:cubicBezTo>
                    <a:pt x="0" y="40347"/>
                    <a:pt x="40347" y="0"/>
                    <a:pt x="90118" y="0"/>
                  </a:cubicBezTo>
                  <a:close/>
                </a:path>
              </a:pathLst>
            </a:custGeom>
            <a:solidFill>
              <a:srgbClr val="FF1495"/>
            </a:solidFill>
          </p:spPr>
          <p:txBody>
            <a:bodyPr/>
            <a:lstStyle/>
            <a:p>
              <a:endParaRPr lang="en-PH"/>
            </a:p>
          </p:txBody>
        </p:sp>
        <p:sp>
          <p:nvSpPr>
            <p:cNvPr id="12" name="TextBox 12"/>
            <p:cNvSpPr txBox="1"/>
            <p:nvPr/>
          </p:nvSpPr>
          <p:spPr>
            <a:xfrm>
              <a:off x="0" y="-28575"/>
              <a:ext cx="951477" cy="216063"/>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1696436" y="3368466"/>
            <a:ext cx="2562735" cy="792608"/>
          </a:xfrm>
          <a:prstGeom prst="rect">
            <a:avLst/>
          </a:prstGeom>
        </p:spPr>
        <p:txBody>
          <a:bodyPr lIns="0" tIns="0" rIns="0" bIns="0" rtlCol="0" anchor="t">
            <a:spAutoFit/>
          </a:bodyPr>
          <a:lstStyle/>
          <a:p>
            <a:pPr algn="ctr">
              <a:lnSpc>
                <a:spcPts val="6549"/>
              </a:lnSpc>
            </a:pPr>
            <a:r>
              <a:rPr lang="en-US" sz="3638">
                <a:solidFill>
                  <a:srgbClr val="FFFFFF"/>
                </a:solidFill>
                <a:latin typeface="Poppins"/>
                <a:ea typeface="Poppins"/>
                <a:cs typeface="Poppins"/>
                <a:sym typeface="Poppins"/>
              </a:rPr>
              <a:t>A.B</a:t>
            </a:r>
          </a:p>
        </p:txBody>
      </p:sp>
      <p:sp>
        <p:nvSpPr>
          <p:cNvPr id="14" name="TextBox 14"/>
          <p:cNvSpPr txBox="1"/>
          <p:nvPr/>
        </p:nvSpPr>
        <p:spPr>
          <a:xfrm>
            <a:off x="384809" y="6639603"/>
            <a:ext cx="13818034"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We can write </a:t>
            </a:r>
            <a:r>
              <a:rPr lang="en-US" sz="3000" b="1">
                <a:solidFill>
                  <a:srgbClr val="000000"/>
                </a:solidFill>
                <a:latin typeface="Open Sans Bold"/>
                <a:ea typeface="Open Sans Bold"/>
                <a:cs typeface="Open Sans Bold"/>
                <a:sym typeface="Open Sans Bold"/>
              </a:rPr>
              <a:t>NOT A </a:t>
            </a:r>
            <a:r>
              <a:rPr lang="en-US" sz="3000">
                <a:solidFill>
                  <a:srgbClr val="000000"/>
                </a:solidFill>
                <a:latin typeface="Open Sans"/>
                <a:ea typeface="Open Sans"/>
                <a:cs typeface="Open Sans"/>
                <a:sym typeface="Open Sans"/>
              </a:rPr>
              <a:t>like this: </a:t>
            </a:r>
          </a:p>
        </p:txBody>
      </p:sp>
      <p:grpSp>
        <p:nvGrpSpPr>
          <p:cNvPr id="15" name="Group 15"/>
          <p:cNvGrpSpPr/>
          <p:nvPr/>
        </p:nvGrpSpPr>
        <p:grpSpPr>
          <a:xfrm>
            <a:off x="787137" y="7401603"/>
            <a:ext cx="4381334" cy="863342"/>
            <a:chOff x="0" y="0"/>
            <a:chExt cx="951477" cy="187488"/>
          </a:xfrm>
        </p:grpSpPr>
        <p:sp>
          <p:nvSpPr>
            <p:cNvPr id="16" name="Freeform 16"/>
            <p:cNvSpPr/>
            <p:nvPr/>
          </p:nvSpPr>
          <p:spPr>
            <a:xfrm>
              <a:off x="0" y="0"/>
              <a:ext cx="951477" cy="187488"/>
            </a:xfrm>
            <a:custGeom>
              <a:avLst/>
              <a:gdLst/>
              <a:ahLst/>
              <a:cxnLst/>
              <a:rect l="l" t="t" r="r" b="b"/>
              <a:pathLst>
                <a:path w="951477" h="187488">
                  <a:moveTo>
                    <a:pt x="90118" y="0"/>
                  </a:moveTo>
                  <a:lnTo>
                    <a:pt x="861358" y="0"/>
                  </a:lnTo>
                  <a:cubicBezTo>
                    <a:pt x="911129" y="0"/>
                    <a:pt x="951477" y="40347"/>
                    <a:pt x="951477" y="90118"/>
                  </a:cubicBezTo>
                  <a:lnTo>
                    <a:pt x="951477" y="97370"/>
                  </a:lnTo>
                  <a:cubicBezTo>
                    <a:pt x="951477" y="147141"/>
                    <a:pt x="911129" y="187488"/>
                    <a:pt x="861358" y="187488"/>
                  </a:cubicBezTo>
                  <a:lnTo>
                    <a:pt x="90118" y="187488"/>
                  </a:lnTo>
                  <a:cubicBezTo>
                    <a:pt x="40347" y="187488"/>
                    <a:pt x="0" y="147141"/>
                    <a:pt x="0" y="97370"/>
                  </a:cubicBezTo>
                  <a:lnTo>
                    <a:pt x="0" y="90118"/>
                  </a:lnTo>
                  <a:cubicBezTo>
                    <a:pt x="0" y="40347"/>
                    <a:pt x="40347" y="0"/>
                    <a:pt x="90118" y="0"/>
                  </a:cubicBezTo>
                  <a:close/>
                </a:path>
              </a:pathLst>
            </a:custGeom>
            <a:solidFill>
              <a:srgbClr val="FF1495"/>
            </a:solidFill>
          </p:spPr>
          <p:txBody>
            <a:bodyPr/>
            <a:lstStyle/>
            <a:p>
              <a:endParaRPr lang="en-PH"/>
            </a:p>
          </p:txBody>
        </p:sp>
        <p:sp>
          <p:nvSpPr>
            <p:cNvPr id="17" name="TextBox 17"/>
            <p:cNvSpPr txBox="1"/>
            <p:nvPr/>
          </p:nvSpPr>
          <p:spPr>
            <a:xfrm>
              <a:off x="0" y="-28575"/>
              <a:ext cx="951477" cy="216063"/>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1696436" y="7375058"/>
            <a:ext cx="2562735" cy="792608"/>
          </a:xfrm>
          <a:prstGeom prst="rect">
            <a:avLst/>
          </a:prstGeom>
        </p:spPr>
        <p:txBody>
          <a:bodyPr lIns="0" tIns="0" rIns="0" bIns="0" rtlCol="0" anchor="t">
            <a:spAutoFit/>
          </a:bodyPr>
          <a:lstStyle/>
          <a:p>
            <a:pPr algn="ctr">
              <a:lnSpc>
                <a:spcPts val="6549"/>
              </a:lnSpc>
            </a:pPr>
            <a:r>
              <a:rPr lang="en-US" sz="3638">
                <a:solidFill>
                  <a:srgbClr val="FFFFFF"/>
                </a:solidFill>
                <a:latin typeface="Poppins"/>
                <a:ea typeface="Poppins"/>
                <a:cs typeface="Poppins"/>
                <a:sym typeface="Poppins"/>
              </a:rPr>
              <a:t>A</a:t>
            </a:r>
          </a:p>
        </p:txBody>
      </p:sp>
      <p:sp>
        <p:nvSpPr>
          <p:cNvPr id="19" name="TextBox 19"/>
          <p:cNvSpPr txBox="1"/>
          <p:nvPr/>
        </p:nvSpPr>
        <p:spPr>
          <a:xfrm>
            <a:off x="1696436" y="6915828"/>
            <a:ext cx="2562735" cy="792608"/>
          </a:xfrm>
          <a:prstGeom prst="rect">
            <a:avLst/>
          </a:prstGeom>
        </p:spPr>
        <p:txBody>
          <a:bodyPr lIns="0" tIns="0" rIns="0" bIns="0" rtlCol="0" anchor="t">
            <a:spAutoFit/>
          </a:bodyPr>
          <a:lstStyle/>
          <a:p>
            <a:pPr algn="ctr">
              <a:lnSpc>
                <a:spcPts val="6549"/>
              </a:lnSpc>
            </a:pPr>
            <a:r>
              <a:rPr lang="en-US" sz="3638">
                <a:solidFill>
                  <a:srgbClr val="FFFFFF"/>
                </a:solidFill>
                <a:latin typeface="Poppins"/>
                <a:ea typeface="Poppins"/>
                <a:cs typeface="Poppins"/>
                <a:sym typeface="Poppins"/>
              </a:rPr>
              <a:t>_</a:t>
            </a:r>
          </a:p>
        </p:txBody>
      </p:sp>
      <p:sp>
        <p:nvSpPr>
          <p:cNvPr id="20" name="TextBox 20"/>
          <p:cNvSpPr txBox="1"/>
          <p:nvPr/>
        </p:nvSpPr>
        <p:spPr>
          <a:xfrm>
            <a:off x="384809" y="4666571"/>
            <a:ext cx="13818034"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We can write </a:t>
            </a:r>
            <a:r>
              <a:rPr lang="en-US" sz="3000" b="1">
                <a:solidFill>
                  <a:srgbClr val="000000"/>
                </a:solidFill>
                <a:latin typeface="Open Sans Bold"/>
                <a:ea typeface="Open Sans Bold"/>
                <a:cs typeface="Open Sans Bold"/>
                <a:sym typeface="Open Sans Bold"/>
              </a:rPr>
              <a:t>A OR B</a:t>
            </a:r>
            <a:r>
              <a:rPr lang="en-US" sz="3000">
                <a:solidFill>
                  <a:srgbClr val="000000"/>
                </a:solidFill>
                <a:latin typeface="Open Sans"/>
                <a:ea typeface="Open Sans"/>
                <a:cs typeface="Open Sans"/>
                <a:sym typeface="Open Sans"/>
              </a:rPr>
              <a:t> like this: </a:t>
            </a:r>
          </a:p>
        </p:txBody>
      </p:sp>
      <p:grpSp>
        <p:nvGrpSpPr>
          <p:cNvPr id="21" name="Group 21"/>
          <p:cNvGrpSpPr/>
          <p:nvPr/>
        </p:nvGrpSpPr>
        <p:grpSpPr>
          <a:xfrm>
            <a:off x="773704" y="5423837"/>
            <a:ext cx="4381334" cy="863342"/>
            <a:chOff x="0" y="0"/>
            <a:chExt cx="951477" cy="187488"/>
          </a:xfrm>
        </p:grpSpPr>
        <p:sp>
          <p:nvSpPr>
            <p:cNvPr id="22" name="Freeform 22"/>
            <p:cNvSpPr/>
            <p:nvPr/>
          </p:nvSpPr>
          <p:spPr>
            <a:xfrm>
              <a:off x="0" y="0"/>
              <a:ext cx="951477" cy="187488"/>
            </a:xfrm>
            <a:custGeom>
              <a:avLst/>
              <a:gdLst/>
              <a:ahLst/>
              <a:cxnLst/>
              <a:rect l="l" t="t" r="r" b="b"/>
              <a:pathLst>
                <a:path w="951477" h="187488">
                  <a:moveTo>
                    <a:pt x="90118" y="0"/>
                  </a:moveTo>
                  <a:lnTo>
                    <a:pt x="861358" y="0"/>
                  </a:lnTo>
                  <a:cubicBezTo>
                    <a:pt x="911129" y="0"/>
                    <a:pt x="951477" y="40347"/>
                    <a:pt x="951477" y="90118"/>
                  </a:cubicBezTo>
                  <a:lnTo>
                    <a:pt x="951477" y="97370"/>
                  </a:lnTo>
                  <a:cubicBezTo>
                    <a:pt x="951477" y="147141"/>
                    <a:pt x="911129" y="187488"/>
                    <a:pt x="861358" y="187488"/>
                  </a:cubicBezTo>
                  <a:lnTo>
                    <a:pt x="90118" y="187488"/>
                  </a:lnTo>
                  <a:cubicBezTo>
                    <a:pt x="40347" y="187488"/>
                    <a:pt x="0" y="147141"/>
                    <a:pt x="0" y="97370"/>
                  </a:cubicBezTo>
                  <a:lnTo>
                    <a:pt x="0" y="90118"/>
                  </a:lnTo>
                  <a:cubicBezTo>
                    <a:pt x="0" y="40347"/>
                    <a:pt x="40347" y="0"/>
                    <a:pt x="90118" y="0"/>
                  </a:cubicBezTo>
                  <a:close/>
                </a:path>
              </a:pathLst>
            </a:custGeom>
            <a:solidFill>
              <a:srgbClr val="FF1495"/>
            </a:solidFill>
          </p:spPr>
          <p:txBody>
            <a:bodyPr/>
            <a:lstStyle/>
            <a:p>
              <a:endParaRPr lang="en-PH"/>
            </a:p>
          </p:txBody>
        </p:sp>
        <p:sp>
          <p:nvSpPr>
            <p:cNvPr id="23" name="TextBox 23"/>
            <p:cNvSpPr txBox="1"/>
            <p:nvPr/>
          </p:nvSpPr>
          <p:spPr>
            <a:xfrm>
              <a:off x="0" y="-28575"/>
              <a:ext cx="951477" cy="216063"/>
            </a:xfrm>
            <a:prstGeom prst="rect">
              <a:avLst/>
            </a:prstGeom>
          </p:spPr>
          <p:txBody>
            <a:bodyPr lIns="50800" tIns="50800" rIns="50800" bIns="50800" rtlCol="0" anchor="ctr"/>
            <a:lstStyle/>
            <a:p>
              <a:pPr algn="ctr">
                <a:lnSpc>
                  <a:spcPts val="2595"/>
                </a:lnSpc>
              </a:pPr>
              <a:endParaRPr/>
            </a:p>
          </p:txBody>
        </p:sp>
      </p:grpSp>
      <p:sp>
        <p:nvSpPr>
          <p:cNvPr id="24" name="TextBox 24"/>
          <p:cNvSpPr txBox="1"/>
          <p:nvPr/>
        </p:nvSpPr>
        <p:spPr>
          <a:xfrm>
            <a:off x="1679199" y="5340141"/>
            <a:ext cx="2562735" cy="792608"/>
          </a:xfrm>
          <a:prstGeom prst="rect">
            <a:avLst/>
          </a:prstGeom>
        </p:spPr>
        <p:txBody>
          <a:bodyPr lIns="0" tIns="0" rIns="0" bIns="0" rtlCol="0" anchor="t">
            <a:spAutoFit/>
          </a:bodyPr>
          <a:lstStyle/>
          <a:p>
            <a:pPr algn="ctr">
              <a:lnSpc>
                <a:spcPts val="6549"/>
              </a:lnSpc>
            </a:pPr>
            <a:r>
              <a:rPr lang="en-US" sz="3638">
                <a:solidFill>
                  <a:srgbClr val="FFFFFF"/>
                </a:solidFill>
                <a:latin typeface="Poppins"/>
                <a:ea typeface="Poppins"/>
                <a:cs typeface="Poppins"/>
                <a:sym typeface="Poppins"/>
              </a:rPr>
              <a:t>A+B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48344" y="6297293"/>
            <a:ext cx="2320599" cy="232059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grpSp>
        <p:nvGrpSpPr>
          <p:cNvPr id="4" name="Group 4"/>
          <p:cNvGrpSpPr/>
          <p:nvPr/>
        </p:nvGrpSpPr>
        <p:grpSpPr>
          <a:xfrm>
            <a:off x="8127744" y="3988742"/>
            <a:ext cx="2320599" cy="232059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grpSp>
        <p:nvGrpSpPr>
          <p:cNvPr id="6" name="Group 6"/>
          <p:cNvGrpSpPr/>
          <p:nvPr/>
        </p:nvGrpSpPr>
        <p:grpSpPr>
          <a:xfrm>
            <a:off x="5807145" y="3988742"/>
            <a:ext cx="2320599" cy="2320599"/>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8" name="Freeform 8"/>
          <p:cNvSpPr/>
          <p:nvPr/>
        </p:nvSpPr>
        <p:spPr>
          <a:xfrm rot="-5400000" flipH="1" flipV="1">
            <a:off x="10448344" y="3988742"/>
            <a:ext cx="2320599" cy="2320599"/>
          </a:xfrm>
          <a:custGeom>
            <a:avLst/>
            <a:gdLst/>
            <a:ahLst/>
            <a:cxnLst/>
            <a:rect l="l" t="t" r="r" b="b"/>
            <a:pathLst>
              <a:path w="2320599" h="2320599">
                <a:moveTo>
                  <a:pt x="2320599" y="2320599"/>
                </a:moveTo>
                <a:lnTo>
                  <a:pt x="0" y="2320599"/>
                </a:lnTo>
                <a:lnTo>
                  <a:pt x="0" y="0"/>
                </a:lnTo>
                <a:lnTo>
                  <a:pt x="2320599" y="0"/>
                </a:lnTo>
                <a:lnTo>
                  <a:pt x="2320599" y="232059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Freeform 9"/>
          <p:cNvSpPr/>
          <p:nvPr/>
        </p:nvSpPr>
        <p:spPr>
          <a:xfrm rot="-5400000">
            <a:off x="3486546" y="3988742"/>
            <a:ext cx="2320599" cy="2320599"/>
          </a:xfrm>
          <a:custGeom>
            <a:avLst/>
            <a:gdLst/>
            <a:ahLst/>
            <a:cxnLst/>
            <a:rect l="l" t="t" r="r" b="b"/>
            <a:pathLst>
              <a:path w="2320599" h="2320599">
                <a:moveTo>
                  <a:pt x="0" y="0"/>
                </a:moveTo>
                <a:lnTo>
                  <a:pt x="2320599" y="0"/>
                </a:lnTo>
                <a:lnTo>
                  <a:pt x="2320599" y="2320599"/>
                </a:lnTo>
                <a:lnTo>
                  <a:pt x="0" y="23205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4988391" y="1611958"/>
            <a:ext cx="6278706" cy="2138659"/>
          </a:xfrm>
          <a:prstGeom prst="rect">
            <a:avLst/>
          </a:prstGeom>
        </p:spPr>
        <p:txBody>
          <a:bodyPr lIns="0" tIns="0" rIns="0" bIns="0" rtlCol="0" anchor="t">
            <a:spAutoFit/>
          </a:bodyPr>
          <a:lstStyle/>
          <a:p>
            <a:pPr algn="ctr">
              <a:lnSpc>
                <a:spcPts val="8241"/>
              </a:lnSpc>
            </a:pPr>
            <a:r>
              <a:rPr lang="en-US" sz="6868" b="1">
                <a:solidFill>
                  <a:srgbClr val="FF1495"/>
                </a:solidFill>
                <a:latin typeface="Poppins Bold"/>
                <a:ea typeface="Poppins Bold"/>
                <a:cs typeface="Poppins Bold"/>
                <a:sym typeface="Poppins Bold"/>
              </a:rPr>
              <a:t>Chapter </a:t>
            </a:r>
          </a:p>
          <a:p>
            <a:pPr marL="0" lvl="0" indent="0" algn="ctr">
              <a:lnSpc>
                <a:spcPts val="8241"/>
              </a:lnSpc>
              <a:spcBef>
                <a:spcPct val="0"/>
              </a:spcBef>
            </a:pPr>
            <a:r>
              <a:rPr lang="en-US" sz="6868" b="1">
                <a:solidFill>
                  <a:srgbClr val="FF1495"/>
                </a:solidFill>
                <a:latin typeface="Poppins Bold"/>
                <a:ea typeface="Poppins Bold"/>
                <a:cs typeface="Poppins Bold"/>
                <a:sym typeface="Poppins Bold"/>
              </a:rPr>
              <a:t>Outline</a:t>
            </a:r>
          </a:p>
        </p:txBody>
      </p:sp>
      <p:sp>
        <p:nvSpPr>
          <p:cNvPr id="11" name="TextBox 11"/>
          <p:cNvSpPr txBox="1"/>
          <p:nvPr/>
        </p:nvSpPr>
        <p:spPr>
          <a:xfrm>
            <a:off x="3882098" y="4696246"/>
            <a:ext cx="1862630" cy="553713"/>
          </a:xfrm>
          <a:prstGeom prst="rect">
            <a:avLst/>
          </a:prstGeom>
        </p:spPr>
        <p:txBody>
          <a:bodyPr lIns="0" tIns="0" rIns="0" bIns="0" rtlCol="0" anchor="t">
            <a:spAutoFit/>
          </a:bodyPr>
          <a:lstStyle/>
          <a:p>
            <a:pPr marL="0" lvl="0" indent="0" algn="ctr">
              <a:lnSpc>
                <a:spcPts val="2133"/>
              </a:lnSpc>
              <a:spcBef>
                <a:spcPct val="0"/>
              </a:spcBef>
            </a:pPr>
            <a:r>
              <a:rPr lang="en-US" sz="1777" b="1">
                <a:solidFill>
                  <a:srgbClr val="FFFFFF"/>
                </a:solidFill>
                <a:latin typeface="Poppins Bold"/>
                <a:ea typeface="Poppins Bold"/>
                <a:cs typeface="Poppins Bold"/>
                <a:sym typeface="Poppins Bold"/>
              </a:rPr>
              <a:t>Fundamentals of Logic Circuits</a:t>
            </a:r>
          </a:p>
        </p:txBody>
      </p:sp>
      <p:sp>
        <p:nvSpPr>
          <p:cNvPr id="12" name="TextBox 12"/>
          <p:cNvSpPr txBox="1"/>
          <p:nvPr/>
        </p:nvSpPr>
        <p:spPr>
          <a:xfrm>
            <a:off x="4069349" y="4324022"/>
            <a:ext cx="1488128" cy="367665"/>
          </a:xfrm>
          <a:prstGeom prst="rect">
            <a:avLst/>
          </a:prstGeom>
        </p:spPr>
        <p:txBody>
          <a:bodyPr lIns="0" tIns="0" rIns="0" bIns="0" rtlCol="0" anchor="t">
            <a:spAutoFit/>
          </a:bodyPr>
          <a:lstStyle/>
          <a:p>
            <a:pPr marL="0" lvl="0" indent="0" algn="ctr">
              <a:lnSpc>
                <a:spcPts val="3010"/>
              </a:lnSpc>
              <a:spcBef>
                <a:spcPct val="0"/>
              </a:spcBef>
            </a:pPr>
            <a:r>
              <a:rPr lang="en-US" sz="2508">
                <a:solidFill>
                  <a:srgbClr val="FFFFFF"/>
                </a:solidFill>
                <a:latin typeface="Alatsi"/>
                <a:ea typeface="Alatsi"/>
                <a:cs typeface="Alatsi"/>
                <a:sym typeface="Alatsi"/>
              </a:rPr>
              <a:t>19.1</a:t>
            </a:r>
          </a:p>
        </p:txBody>
      </p:sp>
      <p:sp>
        <p:nvSpPr>
          <p:cNvPr id="13" name="TextBox 13"/>
          <p:cNvSpPr txBox="1"/>
          <p:nvPr/>
        </p:nvSpPr>
        <p:spPr>
          <a:xfrm>
            <a:off x="6015263" y="4558968"/>
            <a:ext cx="1904363" cy="1537335"/>
          </a:xfrm>
          <a:prstGeom prst="rect">
            <a:avLst/>
          </a:prstGeom>
        </p:spPr>
        <p:txBody>
          <a:bodyPr lIns="0" tIns="0" rIns="0" bIns="0" rtlCol="0" anchor="t">
            <a:spAutoFit/>
          </a:bodyPr>
          <a:lstStyle/>
          <a:p>
            <a:pPr marL="0" lvl="0" indent="0" algn="ctr">
              <a:lnSpc>
                <a:spcPts val="3010"/>
              </a:lnSpc>
              <a:spcBef>
                <a:spcPct val="0"/>
              </a:spcBef>
            </a:pPr>
            <a:r>
              <a:rPr lang="en-US" sz="2508" b="1">
                <a:solidFill>
                  <a:srgbClr val="FFFFFF"/>
                </a:solidFill>
                <a:latin typeface="Poppins Bold"/>
                <a:ea typeface="Poppins Bold"/>
                <a:cs typeface="Poppins Bold"/>
                <a:sym typeface="Poppins Bold"/>
              </a:rPr>
              <a:t>Designing Sequential Logic Circuits</a:t>
            </a:r>
          </a:p>
        </p:txBody>
      </p:sp>
      <p:sp>
        <p:nvSpPr>
          <p:cNvPr id="14" name="TextBox 14"/>
          <p:cNvSpPr txBox="1"/>
          <p:nvPr/>
        </p:nvSpPr>
        <p:spPr>
          <a:xfrm>
            <a:off x="6223381" y="4219878"/>
            <a:ext cx="1488128" cy="367665"/>
          </a:xfrm>
          <a:prstGeom prst="rect">
            <a:avLst/>
          </a:prstGeom>
        </p:spPr>
        <p:txBody>
          <a:bodyPr lIns="0" tIns="0" rIns="0" bIns="0" rtlCol="0" anchor="t">
            <a:spAutoFit/>
          </a:bodyPr>
          <a:lstStyle/>
          <a:p>
            <a:pPr marL="0" lvl="0" indent="0" algn="ctr">
              <a:lnSpc>
                <a:spcPts val="3010"/>
              </a:lnSpc>
              <a:spcBef>
                <a:spcPct val="0"/>
              </a:spcBef>
            </a:pPr>
            <a:r>
              <a:rPr lang="en-US" sz="2508">
                <a:solidFill>
                  <a:srgbClr val="FFFFFF"/>
                </a:solidFill>
                <a:latin typeface="Alatsi"/>
                <a:ea typeface="Alatsi"/>
                <a:cs typeface="Alatsi"/>
                <a:sym typeface="Alatsi"/>
              </a:rPr>
              <a:t>19.2</a:t>
            </a:r>
          </a:p>
        </p:txBody>
      </p:sp>
      <p:sp>
        <p:nvSpPr>
          <p:cNvPr id="15" name="TextBox 15"/>
          <p:cNvSpPr txBox="1"/>
          <p:nvPr/>
        </p:nvSpPr>
        <p:spPr>
          <a:xfrm>
            <a:off x="8177935" y="4655599"/>
            <a:ext cx="2220218" cy="1160145"/>
          </a:xfrm>
          <a:prstGeom prst="rect">
            <a:avLst/>
          </a:prstGeom>
        </p:spPr>
        <p:txBody>
          <a:bodyPr lIns="0" tIns="0" rIns="0" bIns="0" rtlCol="0" anchor="t">
            <a:spAutoFit/>
          </a:bodyPr>
          <a:lstStyle/>
          <a:p>
            <a:pPr marL="0" lvl="0" indent="0" algn="ctr">
              <a:lnSpc>
                <a:spcPts val="3010"/>
              </a:lnSpc>
              <a:spcBef>
                <a:spcPct val="0"/>
              </a:spcBef>
            </a:pPr>
            <a:r>
              <a:rPr lang="en-US" sz="2508" b="1">
                <a:solidFill>
                  <a:srgbClr val="FFFFFF"/>
                </a:solidFill>
                <a:latin typeface="Poppins Bold"/>
                <a:ea typeface="Poppins Bold"/>
                <a:cs typeface="Poppins Bold"/>
                <a:sym typeface="Poppins Bold"/>
              </a:rPr>
              <a:t>Introduction to Boolean Algebra</a:t>
            </a:r>
          </a:p>
        </p:txBody>
      </p:sp>
      <p:sp>
        <p:nvSpPr>
          <p:cNvPr id="16" name="TextBox 16"/>
          <p:cNvSpPr txBox="1"/>
          <p:nvPr/>
        </p:nvSpPr>
        <p:spPr>
          <a:xfrm>
            <a:off x="8543980" y="4324022"/>
            <a:ext cx="1488128" cy="367665"/>
          </a:xfrm>
          <a:prstGeom prst="rect">
            <a:avLst/>
          </a:prstGeom>
        </p:spPr>
        <p:txBody>
          <a:bodyPr lIns="0" tIns="0" rIns="0" bIns="0" rtlCol="0" anchor="t">
            <a:spAutoFit/>
          </a:bodyPr>
          <a:lstStyle/>
          <a:p>
            <a:pPr marL="0" lvl="0" indent="0" algn="ctr">
              <a:lnSpc>
                <a:spcPts val="3010"/>
              </a:lnSpc>
              <a:spcBef>
                <a:spcPct val="0"/>
              </a:spcBef>
            </a:pPr>
            <a:r>
              <a:rPr lang="en-US" sz="2508">
                <a:solidFill>
                  <a:srgbClr val="FFFFFF"/>
                </a:solidFill>
                <a:latin typeface="Alatsi"/>
                <a:ea typeface="Alatsi"/>
                <a:cs typeface="Alatsi"/>
                <a:sym typeface="Alatsi"/>
              </a:rPr>
              <a:t>19.3</a:t>
            </a:r>
          </a:p>
        </p:txBody>
      </p:sp>
      <p:sp>
        <p:nvSpPr>
          <p:cNvPr id="17" name="TextBox 17"/>
          <p:cNvSpPr txBox="1"/>
          <p:nvPr/>
        </p:nvSpPr>
        <p:spPr>
          <a:xfrm>
            <a:off x="10591238" y="4925838"/>
            <a:ext cx="1761469" cy="1235254"/>
          </a:xfrm>
          <a:prstGeom prst="rect">
            <a:avLst/>
          </a:prstGeom>
        </p:spPr>
        <p:txBody>
          <a:bodyPr lIns="0" tIns="0" rIns="0" bIns="0" rtlCol="0" anchor="t">
            <a:spAutoFit/>
          </a:bodyPr>
          <a:lstStyle/>
          <a:p>
            <a:pPr marL="0" lvl="0" indent="0" algn="ctr">
              <a:lnSpc>
                <a:spcPts val="2447"/>
              </a:lnSpc>
              <a:spcBef>
                <a:spcPct val="0"/>
              </a:spcBef>
            </a:pPr>
            <a:r>
              <a:rPr lang="en-US" sz="2039" b="1">
                <a:solidFill>
                  <a:srgbClr val="000000"/>
                </a:solidFill>
                <a:latin typeface="Poppins Bold"/>
                <a:ea typeface="Poppins Bold"/>
                <a:cs typeface="Poppins Bold"/>
                <a:sym typeface="Poppins Bold"/>
              </a:rPr>
              <a:t>Practical Applications of Boolean Algebra</a:t>
            </a:r>
          </a:p>
        </p:txBody>
      </p:sp>
      <p:sp>
        <p:nvSpPr>
          <p:cNvPr id="18" name="TextBox 18"/>
          <p:cNvSpPr txBox="1"/>
          <p:nvPr/>
        </p:nvSpPr>
        <p:spPr>
          <a:xfrm>
            <a:off x="10764198" y="6896081"/>
            <a:ext cx="1731164" cy="1160145"/>
          </a:xfrm>
          <a:prstGeom prst="rect">
            <a:avLst/>
          </a:prstGeom>
        </p:spPr>
        <p:txBody>
          <a:bodyPr lIns="0" tIns="0" rIns="0" bIns="0" rtlCol="0" anchor="t">
            <a:spAutoFit/>
          </a:bodyPr>
          <a:lstStyle/>
          <a:p>
            <a:pPr algn="ctr">
              <a:lnSpc>
                <a:spcPts val="3010"/>
              </a:lnSpc>
            </a:pPr>
            <a:r>
              <a:rPr lang="en-US" sz="2508" b="1">
                <a:solidFill>
                  <a:srgbClr val="FFFFFF"/>
                </a:solidFill>
                <a:latin typeface="Poppins Bold"/>
                <a:ea typeface="Poppins Bold"/>
                <a:cs typeface="Poppins Bold"/>
                <a:sym typeface="Poppins Bold"/>
              </a:rPr>
              <a:t>Karnaugh maps </a:t>
            </a:r>
          </a:p>
          <a:p>
            <a:pPr marL="0" lvl="0" indent="0" algn="ctr">
              <a:lnSpc>
                <a:spcPts val="3010"/>
              </a:lnSpc>
              <a:spcBef>
                <a:spcPct val="0"/>
              </a:spcBef>
            </a:pPr>
            <a:r>
              <a:rPr lang="en-US" sz="2508" b="1">
                <a:solidFill>
                  <a:srgbClr val="FFFFFF"/>
                </a:solidFill>
                <a:latin typeface="Poppins Bold"/>
                <a:ea typeface="Poppins Bold"/>
                <a:cs typeface="Poppins Bold"/>
                <a:sym typeface="Poppins Bold"/>
              </a:rPr>
              <a:t>(K-maps)</a:t>
            </a:r>
          </a:p>
        </p:txBody>
      </p:sp>
      <p:sp>
        <p:nvSpPr>
          <p:cNvPr id="19" name="TextBox 19"/>
          <p:cNvSpPr txBox="1"/>
          <p:nvPr/>
        </p:nvSpPr>
        <p:spPr>
          <a:xfrm>
            <a:off x="10864579" y="6556991"/>
            <a:ext cx="1488128" cy="367665"/>
          </a:xfrm>
          <a:prstGeom prst="rect">
            <a:avLst/>
          </a:prstGeom>
        </p:spPr>
        <p:txBody>
          <a:bodyPr lIns="0" tIns="0" rIns="0" bIns="0" rtlCol="0" anchor="t">
            <a:spAutoFit/>
          </a:bodyPr>
          <a:lstStyle/>
          <a:p>
            <a:pPr marL="0" lvl="0" indent="0" algn="ctr">
              <a:lnSpc>
                <a:spcPts val="3010"/>
              </a:lnSpc>
              <a:spcBef>
                <a:spcPct val="0"/>
              </a:spcBef>
            </a:pPr>
            <a:r>
              <a:rPr lang="en-US" sz="2508">
                <a:solidFill>
                  <a:srgbClr val="FFFFFF"/>
                </a:solidFill>
                <a:latin typeface="Alatsi"/>
                <a:ea typeface="Alatsi"/>
                <a:cs typeface="Alatsi"/>
                <a:sym typeface="Alatsi"/>
              </a:rPr>
              <a:t>19.5</a:t>
            </a:r>
          </a:p>
        </p:txBody>
      </p:sp>
      <p:sp>
        <p:nvSpPr>
          <p:cNvPr id="20" name="TextBox 20"/>
          <p:cNvSpPr txBox="1"/>
          <p:nvPr/>
        </p:nvSpPr>
        <p:spPr>
          <a:xfrm>
            <a:off x="10697543" y="4532279"/>
            <a:ext cx="1488128" cy="367665"/>
          </a:xfrm>
          <a:prstGeom prst="rect">
            <a:avLst/>
          </a:prstGeom>
        </p:spPr>
        <p:txBody>
          <a:bodyPr lIns="0" tIns="0" rIns="0" bIns="0" rtlCol="0" anchor="t">
            <a:spAutoFit/>
          </a:bodyPr>
          <a:lstStyle/>
          <a:p>
            <a:pPr marL="0" lvl="0" indent="0" algn="ctr">
              <a:lnSpc>
                <a:spcPts val="3010"/>
              </a:lnSpc>
              <a:spcBef>
                <a:spcPct val="0"/>
              </a:spcBef>
            </a:pPr>
            <a:r>
              <a:rPr lang="en-US" sz="2508">
                <a:solidFill>
                  <a:srgbClr val="000000"/>
                </a:solidFill>
                <a:latin typeface="Alatsi"/>
                <a:ea typeface="Alatsi"/>
                <a:cs typeface="Alatsi"/>
                <a:sym typeface="Alatsi"/>
              </a:rPr>
              <a:t>19.4</a:t>
            </a:r>
          </a:p>
        </p:txBody>
      </p:sp>
      <p:sp>
        <p:nvSpPr>
          <p:cNvPr id="21" name="Freeform 21"/>
          <p:cNvSpPr/>
          <p:nvPr/>
        </p:nvSpPr>
        <p:spPr>
          <a:xfrm>
            <a:off x="12768943" y="4503092"/>
            <a:ext cx="4490357" cy="4114800"/>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333166" y="3197054"/>
          <a:ext cx="10627975" cy="1581150"/>
        </p:xfrm>
        <a:graphic>
          <a:graphicData uri="http://schemas.openxmlformats.org/drawingml/2006/table">
            <a:tbl>
              <a:tblPr/>
              <a:tblGrid>
                <a:gridCol w="3542658">
                  <a:extLst>
                    <a:ext uri="{9D8B030D-6E8A-4147-A177-3AD203B41FA5}">
                      <a16:colId xmlns:a16="http://schemas.microsoft.com/office/drawing/2014/main" val="20000"/>
                    </a:ext>
                  </a:extLst>
                </a:gridCol>
                <a:gridCol w="3542658">
                  <a:extLst>
                    <a:ext uri="{9D8B030D-6E8A-4147-A177-3AD203B41FA5}">
                      <a16:colId xmlns:a16="http://schemas.microsoft.com/office/drawing/2014/main" val="20001"/>
                    </a:ext>
                  </a:extLst>
                </a:gridCol>
                <a:gridCol w="3542658">
                  <a:extLst>
                    <a:ext uri="{9D8B030D-6E8A-4147-A177-3AD203B41FA5}">
                      <a16:colId xmlns:a16="http://schemas.microsoft.com/office/drawing/2014/main" val="20002"/>
                    </a:ext>
                  </a:extLst>
                </a:gridCol>
              </a:tblGrid>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8" name="TextBox 8"/>
          <p:cNvSpPr txBox="1"/>
          <p:nvPr/>
        </p:nvSpPr>
        <p:spPr>
          <a:xfrm>
            <a:off x="384809" y="1938701"/>
            <a:ext cx="951811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Boolean Algebra Laws - Identity</a:t>
            </a:r>
          </a:p>
        </p:txBody>
      </p:sp>
      <p:sp>
        <p:nvSpPr>
          <p:cNvPr id="9" name="TextBox 9"/>
          <p:cNvSpPr txBox="1"/>
          <p:nvPr/>
        </p:nvSpPr>
        <p:spPr>
          <a:xfrm>
            <a:off x="3906356"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Law</a:t>
            </a:r>
          </a:p>
        </p:txBody>
      </p:sp>
      <p:sp>
        <p:nvSpPr>
          <p:cNvPr id="10" name="TextBox 10"/>
          <p:cNvSpPr txBox="1"/>
          <p:nvPr/>
        </p:nvSpPr>
        <p:spPr>
          <a:xfrm>
            <a:off x="7556858"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AND form</a:t>
            </a:r>
          </a:p>
        </p:txBody>
      </p:sp>
      <p:sp>
        <p:nvSpPr>
          <p:cNvPr id="11" name="TextBox 11"/>
          <p:cNvSpPr txBox="1"/>
          <p:nvPr/>
        </p:nvSpPr>
        <p:spPr>
          <a:xfrm>
            <a:off x="11204299" y="333669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OR form</a:t>
            </a:r>
          </a:p>
        </p:txBody>
      </p:sp>
      <p:sp>
        <p:nvSpPr>
          <p:cNvPr id="12" name="TextBox 12"/>
          <p:cNvSpPr txBox="1"/>
          <p:nvPr/>
        </p:nvSpPr>
        <p:spPr>
          <a:xfrm>
            <a:off x="3906356"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Identity</a:t>
            </a:r>
          </a:p>
        </p:txBody>
      </p:sp>
      <p:sp>
        <p:nvSpPr>
          <p:cNvPr id="13" name="TextBox 13"/>
          <p:cNvSpPr txBox="1"/>
          <p:nvPr/>
        </p:nvSpPr>
        <p:spPr>
          <a:xfrm>
            <a:off x="7495263"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1.A = A</a:t>
            </a:r>
          </a:p>
        </p:txBody>
      </p:sp>
      <p:grpSp>
        <p:nvGrpSpPr>
          <p:cNvPr id="14" name="Group 14"/>
          <p:cNvGrpSpPr/>
          <p:nvPr/>
        </p:nvGrpSpPr>
        <p:grpSpPr>
          <a:xfrm>
            <a:off x="2346029" y="6006929"/>
            <a:ext cx="6239530" cy="2306298"/>
            <a:chOff x="0" y="0"/>
            <a:chExt cx="1643333" cy="607420"/>
          </a:xfrm>
        </p:grpSpPr>
        <p:sp>
          <p:nvSpPr>
            <p:cNvPr id="15" name="Freeform 15"/>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6" name="TextBox 16"/>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996496" y="6434561"/>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AND (TRUE) = TRUE </a:t>
            </a:r>
          </a:p>
        </p:txBody>
      </p:sp>
      <p:sp>
        <p:nvSpPr>
          <p:cNvPr id="18" name="TextBox 18"/>
          <p:cNvSpPr txBox="1"/>
          <p:nvPr/>
        </p:nvSpPr>
        <p:spPr>
          <a:xfrm>
            <a:off x="2946686" y="7288540"/>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AND (FALSE) = FALSE </a:t>
            </a:r>
          </a:p>
        </p:txBody>
      </p:sp>
      <p:grpSp>
        <p:nvGrpSpPr>
          <p:cNvPr id="19" name="Group 19"/>
          <p:cNvGrpSpPr/>
          <p:nvPr/>
        </p:nvGrpSpPr>
        <p:grpSpPr>
          <a:xfrm>
            <a:off x="10265124" y="6006929"/>
            <a:ext cx="6239530" cy="2306298"/>
            <a:chOff x="0" y="0"/>
            <a:chExt cx="1643333" cy="607420"/>
          </a:xfrm>
        </p:grpSpPr>
        <p:sp>
          <p:nvSpPr>
            <p:cNvPr id="20" name="Freeform 20"/>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21" name="TextBox 21"/>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22" name="TextBox 22"/>
          <p:cNvSpPr txBox="1"/>
          <p:nvPr/>
        </p:nvSpPr>
        <p:spPr>
          <a:xfrm>
            <a:off x="10915592" y="6434561"/>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FALSE OR (TRUE) = TRUE </a:t>
            </a:r>
          </a:p>
        </p:txBody>
      </p:sp>
      <p:sp>
        <p:nvSpPr>
          <p:cNvPr id="23" name="TextBox 23"/>
          <p:cNvSpPr txBox="1"/>
          <p:nvPr/>
        </p:nvSpPr>
        <p:spPr>
          <a:xfrm>
            <a:off x="10865781" y="7288540"/>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FALSE OR (FALSE) = FALSE </a:t>
            </a:r>
          </a:p>
        </p:txBody>
      </p:sp>
      <p:sp>
        <p:nvSpPr>
          <p:cNvPr id="24" name="TextBox 24"/>
          <p:cNvSpPr txBox="1"/>
          <p:nvPr/>
        </p:nvSpPr>
        <p:spPr>
          <a:xfrm>
            <a:off x="11204299"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0+A = A</a:t>
            </a:r>
          </a:p>
        </p:txBody>
      </p:sp>
      <p:sp>
        <p:nvSpPr>
          <p:cNvPr id="25" name="AutoShape 25"/>
          <p:cNvSpPr/>
          <p:nvPr/>
        </p:nvSpPr>
        <p:spPr>
          <a:xfrm flipH="1">
            <a:off x="5812121" y="4778204"/>
            <a:ext cx="2835032" cy="1228725"/>
          </a:xfrm>
          <a:prstGeom prst="line">
            <a:avLst/>
          </a:prstGeom>
          <a:ln w="38100" cap="flat">
            <a:solidFill>
              <a:srgbClr val="000000"/>
            </a:solidFill>
            <a:prstDash val="solid"/>
            <a:headEnd type="none" w="sm" len="sm"/>
            <a:tailEnd type="arrow" w="med" len="sm"/>
          </a:ln>
        </p:spPr>
        <p:txBody>
          <a:bodyPr/>
          <a:lstStyle/>
          <a:p>
            <a:endParaRPr lang="en-PH"/>
          </a:p>
        </p:txBody>
      </p:sp>
      <p:sp>
        <p:nvSpPr>
          <p:cNvPr id="26" name="AutoShape 26"/>
          <p:cNvSpPr/>
          <p:nvPr/>
        </p:nvSpPr>
        <p:spPr>
          <a:xfrm>
            <a:off x="12333108" y="4760725"/>
            <a:ext cx="704097" cy="1246204"/>
          </a:xfrm>
          <a:prstGeom prst="line">
            <a:avLst/>
          </a:prstGeom>
          <a:ln w="3810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333166" y="3197054"/>
          <a:ext cx="10627974" cy="1581150"/>
        </p:xfrm>
        <a:graphic>
          <a:graphicData uri="http://schemas.openxmlformats.org/drawingml/2006/table">
            <a:tbl>
              <a:tblPr/>
              <a:tblGrid>
                <a:gridCol w="3542658">
                  <a:extLst>
                    <a:ext uri="{9D8B030D-6E8A-4147-A177-3AD203B41FA5}">
                      <a16:colId xmlns:a16="http://schemas.microsoft.com/office/drawing/2014/main" val="20000"/>
                    </a:ext>
                  </a:extLst>
                </a:gridCol>
                <a:gridCol w="3542658">
                  <a:extLst>
                    <a:ext uri="{9D8B030D-6E8A-4147-A177-3AD203B41FA5}">
                      <a16:colId xmlns:a16="http://schemas.microsoft.com/office/drawing/2014/main" val="20001"/>
                    </a:ext>
                  </a:extLst>
                </a:gridCol>
                <a:gridCol w="3542658">
                  <a:extLst>
                    <a:ext uri="{9D8B030D-6E8A-4147-A177-3AD203B41FA5}">
                      <a16:colId xmlns:a16="http://schemas.microsoft.com/office/drawing/2014/main" val="20002"/>
                    </a:ext>
                  </a:extLst>
                </a:gridCol>
              </a:tblGrid>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8" name="TextBox 8"/>
          <p:cNvSpPr txBox="1"/>
          <p:nvPr/>
        </p:nvSpPr>
        <p:spPr>
          <a:xfrm>
            <a:off x="384809" y="1938701"/>
            <a:ext cx="951811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Boolean Algebra Laws - Null</a:t>
            </a:r>
          </a:p>
        </p:txBody>
      </p:sp>
      <p:sp>
        <p:nvSpPr>
          <p:cNvPr id="9" name="TextBox 9"/>
          <p:cNvSpPr txBox="1"/>
          <p:nvPr/>
        </p:nvSpPr>
        <p:spPr>
          <a:xfrm>
            <a:off x="3906356"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Law</a:t>
            </a:r>
          </a:p>
        </p:txBody>
      </p:sp>
      <p:sp>
        <p:nvSpPr>
          <p:cNvPr id="10" name="TextBox 10"/>
          <p:cNvSpPr txBox="1"/>
          <p:nvPr/>
        </p:nvSpPr>
        <p:spPr>
          <a:xfrm>
            <a:off x="7556858"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AND form</a:t>
            </a:r>
          </a:p>
        </p:txBody>
      </p:sp>
      <p:sp>
        <p:nvSpPr>
          <p:cNvPr id="11" name="TextBox 11"/>
          <p:cNvSpPr txBox="1"/>
          <p:nvPr/>
        </p:nvSpPr>
        <p:spPr>
          <a:xfrm>
            <a:off x="11204299" y="333669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OR form</a:t>
            </a:r>
          </a:p>
        </p:txBody>
      </p:sp>
      <p:sp>
        <p:nvSpPr>
          <p:cNvPr id="12" name="TextBox 12"/>
          <p:cNvSpPr txBox="1"/>
          <p:nvPr/>
        </p:nvSpPr>
        <p:spPr>
          <a:xfrm>
            <a:off x="3906356"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Null</a:t>
            </a:r>
          </a:p>
        </p:txBody>
      </p:sp>
      <p:sp>
        <p:nvSpPr>
          <p:cNvPr id="13" name="TextBox 13"/>
          <p:cNvSpPr txBox="1"/>
          <p:nvPr/>
        </p:nvSpPr>
        <p:spPr>
          <a:xfrm>
            <a:off x="7495263"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0.A = 0</a:t>
            </a:r>
          </a:p>
        </p:txBody>
      </p:sp>
      <p:grpSp>
        <p:nvGrpSpPr>
          <p:cNvPr id="14" name="Group 14"/>
          <p:cNvGrpSpPr/>
          <p:nvPr/>
        </p:nvGrpSpPr>
        <p:grpSpPr>
          <a:xfrm>
            <a:off x="2346029" y="6006929"/>
            <a:ext cx="6239530" cy="2306298"/>
            <a:chOff x="0" y="0"/>
            <a:chExt cx="1643333" cy="607420"/>
          </a:xfrm>
        </p:grpSpPr>
        <p:sp>
          <p:nvSpPr>
            <p:cNvPr id="15" name="Freeform 15"/>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6" name="TextBox 16"/>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996496" y="6434561"/>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FALSE AND (TRUE) = FALSE </a:t>
            </a:r>
          </a:p>
        </p:txBody>
      </p:sp>
      <p:sp>
        <p:nvSpPr>
          <p:cNvPr id="18" name="TextBox 18"/>
          <p:cNvSpPr txBox="1"/>
          <p:nvPr/>
        </p:nvSpPr>
        <p:spPr>
          <a:xfrm>
            <a:off x="2946686" y="7288540"/>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FALSE AND (FALSE) = FALSE </a:t>
            </a:r>
          </a:p>
        </p:txBody>
      </p:sp>
      <p:grpSp>
        <p:nvGrpSpPr>
          <p:cNvPr id="19" name="Group 19"/>
          <p:cNvGrpSpPr/>
          <p:nvPr/>
        </p:nvGrpSpPr>
        <p:grpSpPr>
          <a:xfrm>
            <a:off x="10265124" y="6006929"/>
            <a:ext cx="6239530" cy="2306298"/>
            <a:chOff x="0" y="0"/>
            <a:chExt cx="1643333" cy="607420"/>
          </a:xfrm>
        </p:grpSpPr>
        <p:sp>
          <p:nvSpPr>
            <p:cNvPr id="20" name="Freeform 20"/>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21" name="TextBox 21"/>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22" name="TextBox 22"/>
          <p:cNvSpPr txBox="1"/>
          <p:nvPr/>
        </p:nvSpPr>
        <p:spPr>
          <a:xfrm>
            <a:off x="10915592" y="6434561"/>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OR (TRUE) = TRUE </a:t>
            </a:r>
          </a:p>
        </p:txBody>
      </p:sp>
      <p:sp>
        <p:nvSpPr>
          <p:cNvPr id="23" name="TextBox 23"/>
          <p:cNvSpPr txBox="1"/>
          <p:nvPr/>
        </p:nvSpPr>
        <p:spPr>
          <a:xfrm>
            <a:off x="10865781" y="7288540"/>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OR (FALSE) = TRUE </a:t>
            </a:r>
          </a:p>
        </p:txBody>
      </p:sp>
      <p:sp>
        <p:nvSpPr>
          <p:cNvPr id="24" name="TextBox 24"/>
          <p:cNvSpPr txBox="1"/>
          <p:nvPr/>
        </p:nvSpPr>
        <p:spPr>
          <a:xfrm>
            <a:off x="11204299"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1 + A = 1</a:t>
            </a:r>
          </a:p>
        </p:txBody>
      </p:sp>
      <p:sp>
        <p:nvSpPr>
          <p:cNvPr id="25" name="AutoShape 25"/>
          <p:cNvSpPr/>
          <p:nvPr/>
        </p:nvSpPr>
        <p:spPr>
          <a:xfrm flipH="1">
            <a:off x="5812121" y="4778204"/>
            <a:ext cx="2835032" cy="1228725"/>
          </a:xfrm>
          <a:prstGeom prst="line">
            <a:avLst/>
          </a:prstGeom>
          <a:ln w="38100" cap="flat">
            <a:solidFill>
              <a:srgbClr val="000000"/>
            </a:solidFill>
            <a:prstDash val="solid"/>
            <a:headEnd type="none" w="sm" len="sm"/>
            <a:tailEnd type="arrow" w="med" len="sm"/>
          </a:ln>
        </p:spPr>
        <p:txBody>
          <a:bodyPr/>
          <a:lstStyle/>
          <a:p>
            <a:endParaRPr lang="en-PH"/>
          </a:p>
        </p:txBody>
      </p:sp>
      <p:sp>
        <p:nvSpPr>
          <p:cNvPr id="26" name="AutoShape 26"/>
          <p:cNvSpPr/>
          <p:nvPr/>
        </p:nvSpPr>
        <p:spPr>
          <a:xfrm>
            <a:off x="12333108" y="4760725"/>
            <a:ext cx="704097" cy="1246204"/>
          </a:xfrm>
          <a:prstGeom prst="line">
            <a:avLst/>
          </a:prstGeom>
          <a:ln w="38100" cap="flat">
            <a:solidFill>
              <a:srgbClr val="000000"/>
            </a:solidFill>
            <a:prstDash val="solid"/>
            <a:headEnd type="none" w="sm" len="sm"/>
            <a:tailEnd type="arrow" w="med" len="sm"/>
          </a:ln>
        </p:spPr>
        <p:txBody>
          <a:bodyPr/>
          <a:lstStyle/>
          <a:p>
            <a:endParaRPr lang="en-PH"/>
          </a:p>
        </p:txBody>
      </p:sp>
      <p:sp>
        <p:nvSpPr>
          <p:cNvPr id="30" name="TextBox 30"/>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333166" y="3197054"/>
          <a:ext cx="10627975" cy="1581150"/>
        </p:xfrm>
        <a:graphic>
          <a:graphicData uri="http://schemas.openxmlformats.org/drawingml/2006/table">
            <a:tbl>
              <a:tblPr/>
              <a:tblGrid>
                <a:gridCol w="3542658">
                  <a:extLst>
                    <a:ext uri="{9D8B030D-6E8A-4147-A177-3AD203B41FA5}">
                      <a16:colId xmlns:a16="http://schemas.microsoft.com/office/drawing/2014/main" val="20000"/>
                    </a:ext>
                  </a:extLst>
                </a:gridCol>
                <a:gridCol w="3542658">
                  <a:extLst>
                    <a:ext uri="{9D8B030D-6E8A-4147-A177-3AD203B41FA5}">
                      <a16:colId xmlns:a16="http://schemas.microsoft.com/office/drawing/2014/main" val="20001"/>
                    </a:ext>
                  </a:extLst>
                </a:gridCol>
                <a:gridCol w="3542658">
                  <a:extLst>
                    <a:ext uri="{9D8B030D-6E8A-4147-A177-3AD203B41FA5}">
                      <a16:colId xmlns:a16="http://schemas.microsoft.com/office/drawing/2014/main" val="20002"/>
                    </a:ext>
                  </a:extLst>
                </a:gridCol>
              </a:tblGrid>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8" name="TextBox 8"/>
          <p:cNvSpPr txBox="1"/>
          <p:nvPr/>
        </p:nvSpPr>
        <p:spPr>
          <a:xfrm>
            <a:off x="384809" y="1938701"/>
            <a:ext cx="951811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Boolean Algebra Laws - Idempotent</a:t>
            </a:r>
          </a:p>
        </p:txBody>
      </p:sp>
      <p:sp>
        <p:nvSpPr>
          <p:cNvPr id="9" name="TextBox 9"/>
          <p:cNvSpPr txBox="1"/>
          <p:nvPr/>
        </p:nvSpPr>
        <p:spPr>
          <a:xfrm>
            <a:off x="3906356"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Law</a:t>
            </a:r>
          </a:p>
        </p:txBody>
      </p:sp>
      <p:sp>
        <p:nvSpPr>
          <p:cNvPr id="10" name="TextBox 10"/>
          <p:cNvSpPr txBox="1"/>
          <p:nvPr/>
        </p:nvSpPr>
        <p:spPr>
          <a:xfrm>
            <a:off x="7556858"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AND form</a:t>
            </a:r>
          </a:p>
        </p:txBody>
      </p:sp>
      <p:sp>
        <p:nvSpPr>
          <p:cNvPr id="11" name="TextBox 11"/>
          <p:cNvSpPr txBox="1"/>
          <p:nvPr/>
        </p:nvSpPr>
        <p:spPr>
          <a:xfrm>
            <a:off x="11204299" y="333669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OR form</a:t>
            </a:r>
          </a:p>
        </p:txBody>
      </p:sp>
      <p:sp>
        <p:nvSpPr>
          <p:cNvPr id="12" name="TextBox 12"/>
          <p:cNvSpPr txBox="1"/>
          <p:nvPr/>
        </p:nvSpPr>
        <p:spPr>
          <a:xfrm>
            <a:off x="3906356"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Idempotent</a:t>
            </a:r>
          </a:p>
        </p:txBody>
      </p:sp>
      <p:sp>
        <p:nvSpPr>
          <p:cNvPr id="13" name="TextBox 13"/>
          <p:cNvSpPr txBox="1"/>
          <p:nvPr/>
        </p:nvSpPr>
        <p:spPr>
          <a:xfrm>
            <a:off x="7495263"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A.A = A</a:t>
            </a:r>
          </a:p>
        </p:txBody>
      </p:sp>
      <p:grpSp>
        <p:nvGrpSpPr>
          <p:cNvPr id="14" name="Group 14"/>
          <p:cNvGrpSpPr/>
          <p:nvPr/>
        </p:nvGrpSpPr>
        <p:grpSpPr>
          <a:xfrm>
            <a:off x="2346029" y="6006929"/>
            <a:ext cx="6239530" cy="2306298"/>
            <a:chOff x="0" y="0"/>
            <a:chExt cx="1643333" cy="607420"/>
          </a:xfrm>
        </p:grpSpPr>
        <p:sp>
          <p:nvSpPr>
            <p:cNvPr id="15" name="Freeform 15"/>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6" name="TextBox 16"/>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996496" y="6434561"/>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AND (TRUE) = TRUE </a:t>
            </a:r>
          </a:p>
        </p:txBody>
      </p:sp>
      <p:sp>
        <p:nvSpPr>
          <p:cNvPr id="18" name="TextBox 18"/>
          <p:cNvSpPr txBox="1"/>
          <p:nvPr/>
        </p:nvSpPr>
        <p:spPr>
          <a:xfrm>
            <a:off x="2946686" y="7288540"/>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FALSE AND (FALSE) = FALSE </a:t>
            </a:r>
          </a:p>
        </p:txBody>
      </p:sp>
      <p:grpSp>
        <p:nvGrpSpPr>
          <p:cNvPr id="19" name="Group 19"/>
          <p:cNvGrpSpPr/>
          <p:nvPr/>
        </p:nvGrpSpPr>
        <p:grpSpPr>
          <a:xfrm>
            <a:off x="10265124" y="6006929"/>
            <a:ext cx="6239530" cy="2306298"/>
            <a:chOff x="0" y="0"/>
            <a:chExt cx="1643333" cy="607420"/>
          </a:xfrm>
        </p:grpSpPr>
        <p:sp>
          <p:nvSpPr>
            <p:cNvPr id="20" name="Freeform 20"/>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21" name="TextBox 21"/>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22" name="TextBox 22"/>
          <p:cNvSpPr txBox="1"/>
          <p:nvPr/>
        </p:nvSpPr>
        <p:spPr>
          <a:xfrm>
            <a:off x="10915592" y="6434561"/>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OR (TRUE) = TRUE </a:t>
            </a:r>
          </a:p>
        </p:txBody>
      </p:sp>
      <p:sp>
        <p:nvSpPr>
          <p:cNvPr id="23" name="TextBox 23"/>
          <p:cNvSpPr txBox="1"/>
          <p:nvPr/>
        </p:nvSpPr>
        <p:spPr>
          <a:xfrm>
            <a:off x="10865781" y="7288540"/>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FALSE OR (FALSE) = FALSE </a:t>
            </a:r>
          </a:p>
        </p:txBody>
      </p:sp>
      <p:sp>
        <p:nvSpPr>
          <p:cNvPr id="24" name="TextBox 24"/>
          <p:cNvSpPr txBox="1"/>
          <p:nvPr/>
        </p:nvSpPr>
        <p:spPr>
          <a:xfrm>
            <a:off x="11204299"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 + A = A </a:t>
            </a:r>
          </a:p>
        </p:txBody>
      </p:sp>
      <p:sp>
        <p:nvSpPr>
          <p:cNvPr id="25" name="AutoShape 25"/>
          <p:cNvSpPr/>
          <p:nvPr/>
        </p:nvSpPr>
        <p:spPr>
          <a:xfrm flipH="1">
            <a:off x="5812121" y="4778204"/>
            <a:ext cx="2835032" cy="1228725"/>
          </a:xfrm>
          <a:prstGeom prst="line">
            <a:avLst/>
          </a:prstGeom>
          <a:ln w="38100" cap="flat">
            <a:solidFill>
              <a:srgbClr val="000000"/>
            </a:solidFill>
            <a:prstDash val="solid"/>
            <a:headEnd type="none" w="sm" len="sm"/>
            <a:tailEnd type="arrow" w="med" len="sm"/>
          </a:ln>
        </p:spPr>
        <p:txBody>
          <a:bodyPr/>
          <a:lstStyle/>
          <a:p>
            <a:endParaRPr lang="en-PH"/>
          </a:p>
        </p:txBody>
      </p:sp>
      <p:sp>
        <p:nvSpPr>
          <p:cNvPr id="26" name="AutoShape 26"/>
          <p:cNvSpPr/>
          <p:nvPr/>
        </p:nvSpPr>
        <p:spPr>
          <a:xfrm>
            <a:off x="12333108" y="4760725"/>
            <a:ext cx="704097" cy="1246204"/>
          </a:xfrm>
          <a:prstGeom prst="line">
            <a:avLst/>
          </a:prstGeom>
          <a:ln w="3810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333166" y="3197054"/>
          <a:ext cx="10627975" cy="1581150"/>
        </p:xfrm>
        <a:graphic>
          <a:graphicData uri="http://schemas.openxmlformats.org/drawingml/2006/table">
            <a:tbl>
              <a:tblPr/>
              <a:tblGrid>
                <a:gridCol w="3542658">
                  <a:extLst>
                    <a:ext uri="{9D8B030D-6E8A-4147-A177-3AD203B41FA5}">
                      <a16:colId xmlns:a16="http://schemas.microsoft.com/office/drawing/2014/main" val="20000"/>
                    </a:ext>
                  </a:extLst>
                </a:gridCol>
                <a:gridCol w="3542658">
                  <a:extLst>
                    <a:ext uri="{9D8B030D-6E8A-4147-A177-3AD203B41FA5}">
                      <a16:colId xmlns:a16="http://schemas.microsoft.com/office/drawing/2014/main" val="20001"/>
                    </a:ext>
                  </a:extLst>
                </a:gridCol>
                <a:gridCol w="3542658">
                  <a:extLst>
                    <a:ext uri="{9D8B030D-6E8A-4147-A177-3AD203B41FA5}">
                      <a16:colId xmlns:a16="http://schemas.microsoft.com/office/drawing/2014/main" val="20002"/>
                    </a:ext>
                  </a:extLst>
                </a:gridCol>
              </a:tblGrid>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8" name="TextBox 8"/>
          <p:cNvSpPr txBox="1"/>
          <p:nvPr/>
        </p:nvSpPr>
        <p:spPr>
          <a:xfrm>
            <a:off x="384809" y="1938701"/>
            <a:ext cx="951811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Boolean Algebra Laws - Inverse</a:t>
            </a:r>
          </a:p>
        </p:txBody>
      </p:sp>
      <p:sp>
        <p:nvSpPr>
          <p:cNvPr id="9" name="TextBox 9"/>
          <p:cNvSpPr txBox="1"/>
          <p:nvPr/>
        </p:nvSpPr>
        <p:spPr>
          <a:xfrm>
            <a:off x="3906356"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Law</a:t>
            </a:r>
          </a:p>
        </p:txBody>
      </p:sp>
      <p:sp>
        <p:nvSpPr>
          <p:cNvPr id="10" name="TextBox 10"/>
          <p:cNvSpPr txBox="1"/>
          <p:nvPr/>
        </p:nvSpPr>
        <p:spPr>
          <a:xfrm>
            <a:off x="7556858"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AND form</a:t>
            </a:r>
          </a:p>
        </p:txBody>
      </p:sp>
      <p:sp>
        <p:nvSpPr>
          <p:cNvPr id="11" name="TextBox 11"/>
          <p:cNvSpPr txBox="1"/>
          <p:nvPr/>
        </p:nvSpPr>
        <p:spPr>
          <a:xfrm>
            <a:off x="11204299" y="333669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OR form</a:t>
            </a:r>
          </a:p>
        </p:txBody>
      </p:sp>
      <p:sp>
        <p:nvSpPr>
          <p:cNvPr id="12" name="TextBox 12"/>
          <p:cNvSpPr txBox="1"/>
          <p:nvPr/>
        </p:nvSpPr>
        <p:spPr>
          <a:xfrm>
            <a:off x="3906356"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Inverse</a:t>
            </a:r>
          </a:p>
        </p:txBody>
      </p:sp>
      <p:sp>
        <p:nvSpPr>
          <p:cNvPr id="13" name="TextBox 13"/>
          <p:cNvSpPr txBox="1"/>
          <p:nvPr/>
        </p:nvSpPr>
        <p:spPr>
          <a:xfrm>
            <a:off x="7495263"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A.A = 0</a:t>
            </a:r>
          </a:p>
        </p:txBody>
      </p:sp>
      <p:grpSp>
        <p:nvGrpSpPr>
          <p:cNvPr id="14" name="Group 14"/>
          <p:cNvGrpSpPr/>
          <p:nvPr/>
        </p:nvGrpSpPr>
        <p:grpSpPr>
          <a:xfrm>
            <a:off x="2346029" y="6006929"/>
            <a:ext cx="6239530" cy="2306298"/>
            <a:chOff x="0" y="0"/>
            <a:chExt cx="1643333" cy="607420"/>
          </a:xfrm>
        </p:grpSpPr>
        <p:sp>
          <p:nvSpPr>
            <p:cNvPr id="15" name="Freeform 15"/>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6" name="TextBox 16"/>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996496" y="6434561"/>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AND (NOT TRUE) = FALSE</a:t>
            </a:r>
          </a:p>
        </p:txBody>
      </p:sp>
      <p:sp>
        <p:nvSpPr>
          <p:cNvPr id="18" name="TextBox 18"/>
          <p:cNvSpPr txBox="1"/>
          <p:nvPr/>
        </p:nvSpPr>
        <p:spPr>
          <a:xfrm>
            <a:off x="2946686" y="7288540"/>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FALSE AND (NOT FALSE) = FALSE </a:t>
            </a:r>
          </a:p>
        </p:txBody>
      </p:sp>
      <p:grpSp>
        <p:nvGrpSpPr>
          <p:cNvPr id="19" name="Group 19"/>
          <p:cNvGrpSpPr/>
          <p:nvPr/>
        </p:nvGrpSpPr>
        <p:grpSpPr>
          <a:xfrm>
            <a:off x="10265124" y="6006929"/>
            <a:ext cx="6239530" cy="2306298"/>
            <a:chOff x="0" y="0"/>
            <a:chExt cx="1643333" cy="607420"/>
          </a:xfrm>
        </p:grpSpPr>
        <p:sp>
          <p:nvSpPr>
            <p:cNvPr id="20" name="Freeform 20"/>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21" name="TextBox 21"/>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22" name="TextBox 22"/>
          <p:cNvSpPr txBox="1"/>
          <p:nvPr/>
        </p:nvSpPr>
        <p:spPr>
          <a:xfrm>
            <a:off x="10915592" y="6434561"/>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OR (NOT TRUE) = TRUE </a:t>
            </a:r>
          </a:p>
        </p:txBody>
      </p:sp>
      <p:sp>
        <p:nvSpPr>
          <p:cNvPr id="23" name="TextBox 23"/>
          <p:cNvSpPr txBox="1"/>
          <p:nvPr/>
        </p:nvSpPr>
        <p:spPr>
          <a:xfrm>
            <a:off x="10865781" y="7288540"/>
            <a:ext cx="493859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FALSE OR (NOT FALSE) = FALSE </a:t>
            </a:r>
          </a:p>
        </p:txBody>
      </p:sp>
      <p:sp>
        <p:nvSpPr>
          <p:cNvPr id="24" name="TextBox 24"/>
          <p:cNvSpPr txBox="1"/>
          <p:nvPr/>
        </p:nvSpPr>
        <p:spPr>
          <a:xfrm>
            <a:off x="11204299"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 + A = 1 </a:t>
            </a:r>
          </a:p>
        </p:txBody>
      </p:sp>
      <p:sp>
        <p:nvSpPr>
          <p:cNvPr id="25" name="AutoShape 25"/>
          <p:cNvSpPr/>
          <p:nvPr/>
        </p:nvSpPr>
        <p:spPr>
          <a:xfrm flipH="1">
            <a:off x="5812121" y="4778204"/>
            <a:ext cx="2835032" cy="1228725"/>
          </a:xfrm>
          <a:prstGeom prst="line">
            <a:avLst/>
          </a:prstGeom>
          <a:ln w="38100" cap="flat">
            <a:solidFill>
              <a:srgbClr val="000000"/>
            </a:solidFill>
            <a:prstDash val="solid"/>
            <a:headEnd type="none" w="sm" len="sm"/>
            <a:tailEnd type="arrow" w="med" len="sm"/>
          </a:ln>
        </p:spPr>
        <p:txBody>
          <a:bodyPr/>
          <a:lstStyle/>
          <a:p>
            <a:endParaRPr lang="en-PH"/>
          </a:p>
        </p:txBody>
      </p:sp>
      <p:sp>
        <p:nvSpPr>
          <p:cNvPr id="26" name="AutoShape 26"/>
          <p:cNvSpPr/>
          <p:nvPr/>
        </p:nvSpPr>
        <p:spPr>
          <a:xfrm>
            <a:off x="12333108" y="4760725"/>
            <a:ext cx="704097" cy="1246204"/>
          </a:xfrm>
          <a:prstGeom prst="line">
            <a:avLst/>
          </a:prstGeom>
          <a:ln w="3810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7388079" y="3854020"/>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_</a:t>
            </a:r>
          </a:p>
        </p:txBody>
      </p:sp>
      <p:sp>
        <p:nvSpPr>
          <p:cNvPr id="28" name="TextBox 28"/>
          <p:cNvSpPr txBox="1"/>
          <p:nvPr/>
        </p:nvSpPr>
        <p:spPr>
          <a:xfrm>
            <a:off x="11242813" y="3831204"/>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_</a:t>
            </a:r>
          </a:p>
        </p:txBody>
      </p:sp>
      <p:sp>
        <p:nvSpPr>
          <p:cNvPr id="29" name="TextBox 29"/>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333166" y="3197054"/>
          <a:ext cx="10627975" cy="1581150"/>
        </p:xfrm>
        <a:graphic>
          <a:graphicData uri="http://schemas.openxmlformats.org/drawingml/2006/table">
            <a:tbl>
              <a:tblPr/>
              <a:tblGrid>
                <a:gridCol w="3542658">
                  <a:extLst>
                    <a:ext uri="{9D8B030D-6E8A-4147-A177-3AD203B41FA5}">
                      <a16:colId xmlns:a16="http://schemas.microsoft.com/office/drawing/2014/main" val="20000"/>
                    </a:ext>
                  </a:extLst>
                </a:gridCol>
                <a:gridCol w="3542658">
                  <a:extLst>
                    <a:ext uri="{9D8B030D-6E8A-4147-A177-3AD203B41FA5}">
                      <a16:colId xmlns:a16="http://schemas.microsoft.com/office/drawing/2014/main" val="20001"/>
                    </a:ext>
                  </a:extLst>
                </a:gridCol>
                <a:gridCol w="3542658">
                  <a:extLst>
                    <a:ext uri="{9D8B030D-6E8A-4147-A177-3AD203B41FA5}">
                      <a16:colId xmlns:a16="http://schemas.microsoft.com/office/drawing/2014/main" val="20002"/>
                    </a:ext>
                  </a:extLst>
                </a:gridCol>
              </a:tblGrid>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8" name="TextBox 8"/>
          <p:cNvSpPr txBox="1"/>
          <p:nvPr/>
        </p:nvSpPr>
        <p:spPr>
          <a:xfrm>
            <a:off x="384809" y="1938701"/>
            <a:ext cx="141306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Boolean Algebra Laws - Commutative</a:t>
            </a:r>
          </a:p>
        </p:txBody>
      </p:sp>
      <p:sp>
        <p:nvSpPr>
          <p:cNvPr id="9" name="TextBox 9"/>
          <p:cNvSpPr txBox="1"/>
          <p:nvPr/>
        </p:nvSpPr>
        <p:spPr>
          <a:xfrm>
            <a:off x="3906356"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Law</a:t>
            </a:r>
          </a:p>
        </p:txBody>
      </p:sp>
      <p:sp>
        <p:nvSpPr>
          <p:cNvPr id="10" name="TextBox 10"/>
          <p:cNvSpPr txBox="1"/>
          <p:nvPr/>
        </p:nvSpPr>
        <p:spPr>
          <a:xfrm>
            <a:off x="7556858"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AND form</a:t>
            </a:r>
          </a:p>
        </p:txBody>
      </p:sp>
      <p:sp>
        <p:nvSpPr>
          <p:cNvPr id="11" name="TextBox 11"/>
          <p:cNvSpPr txBox="1"/>
          <p:nvPr/>
        </p:nvSpPr>
        <p:spPr>
          <a:xfrm>
            <a:off x="11204299" y="333669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OR form</a:t>
            </a:r>
          </a:p>
        </p:txBody>
      </p:sp>
      <p:sp>
        <p:nvSpPr>
          <p:cNvPr id="12" name="TextBox 12"/>
          <p:cNvSpPr txBox="1"/>
          <p:nvPr/>
        </p:nvSpPr>
        <p:spPr>
          <a:xfrm>
            <a:off x="3906356"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Commutative</a:t>
            </a:r>
          </a:p>
        </p:txBody>
      </p:sp>
      <p:sp>
        <p:nvSpPr>
          <p:cNvPr id="13" name="TextBox 13"/>
          <p:cNvSpPr txBox="1"/>
          <p:nvPr/>
        </p:nvSpPr>
        <p:spPr>
          <a:xfrm>
            <a:off x="7495263"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A.B = B.A</a:t>
            </a:r>
          </a:p>
        </p:txBody>
      </p:sp>
      <p:grpSp>
        <p:nvGrpSpPr>
          <p:cNvPr id="14" name="Group 14"/>
          <p:cNvGrpSpPr/>
          <p:nvPr/>
        </p:nvGrpSpPr>
        <p:grpSpPr>
          <a:xfrm>
            <a:off x="2346029" y="6006929"/>
            <a:ext cx="6239530" cy="2306298"/>
            <a:chOff x="0" y="0"/>
            <a:chExt cx="1643333" cy="607420"/>
          </a:xfrm>
        </p:grpSpPr>
        <p:sp>
          <p:nvSpPr>
            <p:cNvPr id="15" name="Freeform 15"/>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6" name="TextBox 16"/>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758737" y="6472375"/>
            <a:ext cx="5414112"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AND FALSE = FALSE AND TRUE</a:t>
            </a:r>
          </a:p>
        </p:txBody>
      </p:sp>
      <p:sp>
        <p:nvSpPr>
          <p:cNvPr id="18" name="TextBox 18"/>
          <p:cNvSpPr txBox="1"/>
          <p:nvPr/>
        </p:nvSpPr>
        <p:spPr>
          <a:xfrm>
            <a:off x="2615560" y="7288540"/>
            <a:ext cx="5700468"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FALSE AND TRUE = TRUE AND FALSE</a:t>
            </a:r>
          </a:p>
        </p:txBody>
      </p:sp>
      <p:grpSp>
        <p:nvGrpSpPr>
          <p:cNvPr id="19" name="Group 19"/>
          <p:cNvGrpSpPr/>
          <p:nvPr/>
        </p:nvGrpSpPr>
        <p:grpSpPr>
          <a:xfrm>
            <a:off x="10265124" y="6006929"/>
            <a:ext cx="6239530" cy="2306298"/>
            <a:chOff x="0" y="0"/>
            <a:chExt cx="1643333" cy="607420"/>
          </a:xfrm>
        </p:grpSpPr>
        <p:sp>
          <p:nvSpPr>
            <p:cNvPr id="20" name="Freeform 20"/>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21" name="TextBox 21"/>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22" name="TextBox 22"/>
          <p:cNvSpPr txBox="1"/>
          <p:nvPr/>
        </p:nvSpPr>
        <p:spPr>
          <a:xfrm>
            <a:off x="11204299"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A+B = B+A</a:t>
            </a:r>
          </a:p>
        </p:txBody>
      </p:sp>
      <p:sp>
        <p:nvSpPr>
          <p:cNvPr id="23" name="AutoShape 23"/>
          <p:cNvSpPr/>
          <p:nvPr/>
        </p:nvSpPr>
        <p:spPr>
          <a:xfrm flipH="1">
            <a:off x="5812121" y="4778204"/>
            <a:ext cx="2835032" cy="1228725"/>
          </a:xfrm>
          <a:prstGeom prst="line">
            <a:avLst/>
          </a:prstGeom>
          <a:ln w="38100" cap="flat">
            <a:solidFill>
              <a:srgbClr val="000000"/>
            </a:solidFill>
            <a:prstDash val="solid"/>
            <a:headEnd type="none" w="sm" len="sm"/>
            <a:tailEnd type="arrow" w="med" len="sm"/>
          </a:ln>
        </p:spPr>
        <p:txBody>
          <a:bodyPr/>
          <a:lstStyle/>
          <a:p>
            <a:endParaRPr lang="en-PH"/>
          </a:p>
        </p:txBody>
      </p:sp>
      <p:sp>
        <p:nvSpPr>
          <p:cNvPr id="24" name="AutoShape 24"/>
          <p:cNvSpPr/>
          <p:nvPr/>
        </p:nvSpPr>
        <p:spPr>
          <a:xfrm>
            <a:off x="12333108" y="4760725"/>
            <a:ext cx="704097" cy="1246204"/>
          </a:xfrm>
          <a:prstGeom prst="line">
            <a:avLst/>
          </a:prstGeom>
          <a:ln w="38100" cap="flat">
            <a:solidFill>
              <a:srgbClr val="000000"/>
            </a:solidFill>
            <a:prstDash val="solid"/>
            <a:headEnd type="none" w="sm" len="sm"/>
            <a:tailEnd type="arrow" w="med" len="sm"/>
          </a:ln>
        </p:spPr>
        <p:txBody>
          <a:bodyPr/>
          <a:lstStyle/>
          <a:p>
            <a:endParaRPr lang="en-PH"/>
          </a:p>
        </p:txBody>
      </p:sp>
      <p:sp>
        <p:nvSpPr>
          <p:cNvPr id="25" name="TextBox 25"/>
          <p:cNvSpPr txBox="1"/>
          <p:nvPr/>
        </p:nvSpPr>
        <p:spPr>
          <a:xfrm>
            <a:off x="10677833" y="6472375"/>
            <a:ext cx="5414112"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OR FALSE = FALSE OR TRUE</a:t>
            </a:r>
          </a:p>
        </p:txBody>
      </p:sp>
      <p:sp>
        <p:nvSpPr>
          <p:cNvPr id="26" name="TextBox 26"/>
          <p:cNvSpPr txBox="1"/>
          <p:nvPr/>
        </p:nvSpPr>
        <p:spPr>
          <a:xfrm>
            <a:off x="10534655" y="7288540"/>
            <a:ext cx="5700468"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FALSE OR TRUE = TRUE OR FALSE</a:t>
            </a:r>
          </a:p>
        </p:txBody>
      </p:sp>
      <p:sp>
        <p:nvSpPr>
          <p:cNvPr id="27" name="TextBox 27"/>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333166" y="3197054"/>
          <a:ext cx="10627975" cy="1581150"/>
        </p:xfrm>
        <a:graphic>
          <a:graphicData uri="http://schemas.openxmlformats.org/drawingml/2006/table">
            <a:tbl>
              <a:tblPr/>
              <a:tblGrid>
                <a:gridCol w="3542658">
                  <a:extLst>
                    <a:ext uri="{9D8B030D-6E8A-4147-A177-3AD203B41FA5}">
                      <a16:colId xmlns:a16="http://schemas.microsoft.com/office/drawing/2014/main" val="20000"/>
                    </a:ext>
                  </a:extLst>
                </a:gridCol>
                <a:gridCol w="3542658">
                  <a:extLst>
                    <a:ext uri="{9D8B030D-6E8A-4147-A177-3AD203B41FA5}">
                      <a16:colId xmlns:a16="http://schemas.microsoft.com/office/drawing/2014/main" val="20001"/>
                    </a:ext>
                  </a:extLst>
                </a:gridCol>
                <a:gridCol w="3542658">
                  <a:extLst>
                    <a:ext uri="{9D8B030D-6E8A-4147-A177-3AD203B41FA5}">
                      <a16:colId xmlns:a16="http://schemas.microsoft.com/office/drawing/2014/main" val="20002"/>
                    </a:ext>
                  </a:extLst>
                </a:gridCol>
              </a:tblGrid>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8" name="TextBox 8"/>
          <p:cNvSpPr txBox="1"/>
          <p:nvPr/>
        </p:nvSpPr>
        <p:spPr>
          <a:xfrm>
            <a:off x="384809" y="1938701"/>
            <a:ext cx="141306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Boolean Algebra Laws - Associative</a:t>
            </a:r>
          </a:p>
        </p:txBody>
      </p:sp>
      <p:sp>
        <p:nvSpPr>
          <p:cNvPr id="9" name="TextBox 9"/>
          <p:cNvSpPr txBox="1"/>
          <p:nvPr/>
        </p:nvSpPr>
        <p:spPr>
          <a:xfrm>
            <a:off x="3906356"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Law</a:t>
            </a:r>
          </a:p>
        </p:txBody>
      </p:sp>
      <p:sp>
        <p:nvSpPr>
          <p:cNvPr id="10" name="TextBox 10"/>
          <p:cNvSpPr txBox="1"/>
          <p:nvPr/>
        </p:nvSpPr>
        <p:spPr>
          <a:xfrm>
            <a:off x="7556858"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AND form</a:t>
            </a:r>
          </a:p>
        </p:txBody>
      </p:sp>
      <p:sp>
        <p:nvSpPr>
          <p:cNvPr id="11" name="TextBox 11"/>
          <p:cNvSpPr txBox="1"/>
          <p:nvPr/>
        </p:nvSpPr>
        <p:spPr>
          <a:xfrm>
            <a:off x="11204299" y="333669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OR form</a:t>
            </a:r>
          </a:p>
        </p:txBody>
      </p:sp>
      <p:sp>
        <p:nvSpPr>
          <p:cNvPr id="12" name="TextBox 12"/>
          <p:cNvSpPr txBox="1"/>
          <p:nvPr/>
        </p:nvSpPr>
        <p:spPr>
          <a:xfrm>
            <a:off x="3906356"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Associative</a:t>
            </a:r>
          </a:p>
        </p:txBody>
      </p:sp>
      <p:sp>
        <p:nvSpPr>
          <p:cNvPr id="13" name="TextBox 13"/>
          <p:cNvSpPr txBox="1"/>
          <p:nvPr/>
        </p:nvSpPr>
        <p:spPr>
          <a:xfrm>
            <a:off x="7373046" y="4189882"/>
            <a:ext cx="2545154"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(A.B).C = A.(B.C)</a:t>
            </a:r>
          </a:p>
        </p:txBody>
      </p:sp>
      <p:grpSp>
        <p:nvGrpSpPr>
          <p:cNvPr id="14" name="Group 14"/>
          <p:cNvGrpSpPr/>
          <p:nvPr/>
        </p:nvGrpSpPr>
        <p:grpSpPr>
          <a:xfrm>
            <a:off x="2346029" y="6006929"/>
            <a:ext cx="6239530" cy="2306298"/>
            <a:chOff x="0" y="0"/>
            <a:chExt cx="1643333" cy="607420"/>
          </a:xfrm>
        </p:grpSpPr>
        <p:sp>
          <p:nvSpPr>
            <p:cNvPr id="15" name="Freeform 15"/>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6" name="TextBox 16"/>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346029" y="6710500"/>
            <a:ext cx="5414112"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AND FALSE) AND TRUE = </a:t>
            </a:r>
          </a:p>
        </p:txBody>
      </p:sp>
      <p:sp>
        <p:nvSpPr>
          <p:cNvPr id="18" name="TextBox 18"/>
          <p:cNvSpPr txBox="1"/>
          <p:nvPr/>
        </p:nvSpPr>
        <p:spPr>
          <a:xfrm>
            <a:off x="2615560" y="7231103"/>
            <a:ext cx="5700468"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AND (FALSE AND TRUE)</a:t>
            </a:r>
          </a:p>
        </p:txBody>
      </p:sp>
      <p:grpSp>
        <p:nvGrpSpPr>
          <p:cNvPr id="19" name="Group 19"/>
          <p:cNvGrpSpPr/>
          <p:nvPr/>
        </p:nvGrpSpPr>
        <p:grpSpPr>
          <a:xfrm>
            <a:off x="10265124" y="6006929"/>
            <a:ext cx="6239530" cy="2306298"/>
            <a:chOff x="0" y="0"/>
            <a:chExt cx="1643333" cy="607420"/>
          </a:xfrm>
        </p:grpSpPr>
        <p:sp>
          <p:nvSpPr>
            <p:cNvPr id="20" name="Freeform 20"/>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21" name="TextBox 21"/>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22" name="AutoShape 22"/>
          <p:cNvSpPr/>
          <p:nvPr/>
        </p:nvSpPr>
        <p:spPr>
          <a:xfrm flipH="1">
            <a:off x="5812121" y="4778204"/>
            <a:ext cx="2835032" cy="1228725"/>
          </a:xfrm>
          <a:prstGeom prst="line">
            <a:avLst/>
          </a:prstGeom>
          <a:ln w="38100" cap="flat">
            <a:solidFill>
              <a:srgbClr val="000000"/>
            </a:solidFill>
            <a:prstDash val="solid"/>
            <a:headEnd type="none" w="sm" len="sm"/>
            <a:tailEnd type="arrow" w="med" len="sm"/>
          </a:ln>
        </p:spPr>
        <p:txBody>
          <a:bodyPr/>
          <a:lstStyle/>
          <a:p>
            <a:endParaRPr lang="en-PH"/>
          </a:p>
        </p:txBody>
      </p:sp>
      <p:sp>
        <p:nvSpPr>
          <p:cNvPr id="23" name="AutoShape 23"/>
          <p:cNvSpPr/>
          <p:nvPr/>
        </p:nvSpPr>
        <p:spPr>
          <a:xfrm>
            <a:off x="12333108" y="4760725"/>
            <a:ext cx="704097" cy="1246204"/>
          </a:xfrm>
          <a:prstGeom prst="line">
            <a:avLst/>
          </a:prstGeom>
          <a:ln w="38100" cap="flat">
            <a:solidFill>
              <a:srgbClr val="000000"/>
            </a:solidFill>
            <a:prstDash val="solid"/>
            <a:headEnd type="none" w="sm" len="sm"/>
            <a:tailEnd type="arrow" w="med" len="sm"/>
          </a:ln>
        </p:spPr>
        <p:txBody>
          <a:bodyPr/>
          <a:lstStyle/>
          <a:p>
            <a:endParaRPr lang="en-PH"/>
          </a:p>
        </p:txBody>
      </p:sp>
      <p:sp>
        <p:nvSpPr>
          <p:cNvPr id="24" name="TextBox 24"/>
          <p:cNvSpPr txBox="1"/>
          <p:nvPr/>
        </p:nvSpPr>
        <p:spPr>
          <a:xfrm>
            <a:off x="10839735" y="4189882"/>
            <a:ext cx="2925568"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(A+B)+C = A+(B+C)</a:t>
            </a:r>
          </a:p>
        </p:txBody>
      </p:sp>
      <p:sp>
        <p:nvSpPr>
          <p:cNvPr id="25" name="TextBox 25"/>
          <p:cNvSpPr txBox="1"/>
          <p:nvPr/>
        </p:nvSpPr>
        <p:spPr>
          <a:xfrm>
            <a:off x="10399889" y="6710500"/>
            <a:ext cx="5414112"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OR FALSE) OR TRUE = </a:t>
            </a:r>
          </a:p>
        </p:txBody>
      </p:sp>
      <p:sp>
        <p:nvSpPr>
          <p:cNvPr id="26" name="TextBox 26"/>
          <p:cNvSpPr txBox="1"/>
          <p:nvPr/>
        </p:nvSpPr>
        <p:spPr>
          <a:xfrm>
            <a:off x="10669420" y="7231103"/>
            <a:ext cx="5700468"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OR (FALSE OR TRUE)</a:t>
            </a:r>
          </a:p>
        </p:txBody>
      </p:sp>
      <p:sp>
        <p:nvSpPr>
          <p:cNvPr id="27" name="TextBox 27"/>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333166" y="3197054"/>
          <a:ext cx="10627975" cy="1581150"/>
        </p:xfrm>
        <a:graphic>
          <a:graphicData uri="http://schemas.openxmlformats.org/drawingml/2006/table">
            <a:tbl>
              <a:tblPr/>
              <a:tblGrid>
                <a:gridCol w="3542658">
                  <a:extLst>
                    <a:ext uri="{9D8B030D-6E8A-4147-A177-3AD203B41FA5}">
                      <a16:colId xmlns:a16="http://schemas.microsoft.com/office/drawing/2014/main" val="20000"/>
                    </a:ext>
                  </a:extLst>
                </a:gridCol>
                <a:gridCol w="3542658">
                  <a:extLst>
                    <a:ext uri="{9D8B030D-6E8A-4147-A177-3AD203B41FA5}">
                      <a16:colId xmlns:a16="http://schemas.microsoft.com/office/drawing/2014/main" val="20001"/>
                    </a:ext>
                  </a:extLst>
                </a:gridCol>
                <a:gridCol w="3542658">
                  <a:extLst>
                    <a:ext uri="{9D8B030D-6E8A-4147-A177-3AD203B41FA5}">
                      <a16:colId xmlns:a16="http://schemas.microsoft.com/office/drawing/2014/main" val="20002"/>
                    </a:ext>
                  </a:extLst>
                </a:gridCol>
              </a:tblGrid>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8" name="TextBox 8"/>
          <p:cNvSpPr txBox="1"/>
          <p:nvPr/>
        </p:nvSpPr>
        <p:spPr>
          <a:xfrm>
            <a:off x="384809" y="1938701"/>
            <a:ext cx="141306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Boolean Algebra Laws - Distributive</a:t>
            </a:r>
          </a:p>
        </p:txBody>
      </p:sp>
      <p:sp>
        <p:nvSpPr>
          <p:cNvPr id="9" name="TextBox 9"/>
          <p:cNvSpPr txBox="1"/>
          <p:nvPr/>
        </p:nvSpPr>
        <p:spPr>
          <a:xfrm>
            <a:off x="3906356"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Law</a:t>
            </a:r>
          </a:p>
        </p:txBody>
      </p:sp>
      <p:sp>
        <p:nvSpPr>
          <p:cNvPr id="10" name="TextBox 10"/>
          <p:cNvSpPr txBox="1"/>
          <p:nvPr/>
        </p:nvSpPr>
        <p:spPr>
          <a:xfrm>
            <a:off x="7556858"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AND form</a:t>
            </a:r>
          </a:p>
        </p:txBody>
      </p:sp>
      <p:sp>
        <p:nvSpPr>
          <p:cNvPr id="11" name="TextBox 11"/>
          <p:cNvSpPr txBox="1"/>
          <p:nvPr/>
        </p:nvSpPr>
        <p:spPr>
          <a:xfrm>
            <a:off x="11204299" y="333669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OR form</a:t>
            </a:r>
          </a:p>
        </p:txBody>
      </p:sp>
      <p:sp>
        <p:nvSpPr>
          <p:cNvPr id="12" name="TextBox 12"/>
          <p:cNvSpPr txBox="1"/>
          <p:nvPr/>
        </p:nvSpPr>
        <p:spPr>
          <a:xfrm>
            <a:off x="3906356"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Distributive</a:t>
            </a:r>
          </a:p>
        </p:txBody>
      </p:sp>
      <p:sp>
        <p:nvSpPr>
          <p:cNvPr id="13" name="TextBox 13"/>
          <p:cNvSpPr txBox="1"/>
          <p:nvPr/>
        </p:nvSpPr>
        <p:spPr>
          <a:xfrm>
            <a:off x="7079849" y="4199407"/>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 + B.C = (A+B) . (A + C)</a:t>
            </a:r>
          </a:p>
        </p:txBody>
      </p:sp>
      <p:grpSp>
        <p:nvGrpSpPr>
          <p:cNvPr id="14" name="Group 14"/>
          <p:cNvGrpSpPr/>
          <p:nvPr/>
        </p:nvGrpSpPr>
        <p:grpSpPr>
          <a:xfrm>
            <a:off x="2346029" y="6006929"/>
            <a:ext cx="6239530" cy="2306298"/>
            <a:chOff x="0" y="0"/>
            <a:chExt cx="1643333" cy="607420"/>
          </a:xfrm>
        </p:grpSpPr>
        <p:sp>
          <p:nvSpPr>
            <p:cNvPr id="15" name="Freeform 15"/>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6" name="TextBox 16"/>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1966928" y="6710500"/>
            <a:ext cx="5414112"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OR FALSE AND TRUE = </a:t>
            </a:r>
          </a:p>
        </p:txBody>
      </p:sp>
      <p:sp>
        <p:nvSpPr>
          <p:cNvPr id="18" name="TextBox 18"/>
          <p:cNvSpPr txBox="1"/>
          <p:nvPr/>
        </p:nvSpPr>
        <p:spPr>
          <a:xfrm>
            <a:off x="2615560" y="7231103"/>
            <a:ext cx="5827272"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OR FALSE) AND (TRUE OR TRUE)</a:t>
            </a:r>
          </a:p>
        </p:txBody>
      </p:sp>
      <p:grpSp>
        <p:nvGrpSpPr>
          <p:cNvPr id="19" name="Group 19"/>
          <p:cNvGrpSpPr/>
          <p:nvPr/>
        </p:nvGrpSpPr>
        <p:grpSpPr>
          <a:xfrm>
            <a:off x="10265124" y="6006929"/>
            <a:ext cx="6239530" cy="2306298"/>
            <a:chOff x="0" y="0"/>
            <a:chExt cx="1643333" cy="607420"/>
          </a:xfrm>
        </p:grpSpPr>
        <p:sp>
          <p:nvSpPr>
            <p:cNvPr id="20" name="Freeform 20"/>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21" name="TextBox 21"/>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22" name="AutoShape 22"/>
          <p:cNvSpPr/>
          <p:nvPr/>
        </p:nvSpPr>
        <p:spPr>
          <a:xfrm flipH="1">
            <a:off x="5812121" y="4778204"/>
            <a:ext cx="2835032" cy="1228725"/>
          </a:xfrm>
          <a:prstGeom prst="line">
            <a:avLst/>
          </a:prstGeom>
          <a:ln w="38100" cap="flat">
            <a:solidFill>
              <a:srgbClr val="000000"/>
            </a:solidFill>
            <a:prstDash val="solid"/>
            <a:headEnd type="none" w="sm" len="sm"/>
            <a:tailEnd type="arrow" w="med" len="sm"/>
          </a:ln>
        </p:spPr>
        <p:txBody>
          <a:bodyPr/>
          <a:lstStyle/>
          <a:p>
            <a:endParaRPr lang="en-PH"/>
          </a:p>
        </p:txBody>
      </p:sp>
      <p:sp>
        <p:nvSpPr>
          <p:cNvPr id="23" name="AutoShape 23"/>
          <p:cNvSpPr/>
          <p:nvPr/>
        </p:nvSpPr>
        <p:spPr>
          <a:xfrm>
            <a:off x="12333108" y="4760725"/>
            <a:ext cx="704097" cy="1246204"/>
          </a:xfrm>
          <a:prstGeom prst="line">
            <a:avLst/>
          </a:prstGeom>
          <a:ln w="38100" cap="flat">
            <a:solidFill>
              <a:srgbClr val="000000"/>
            </a:solidFill>
            <a:prstDash val="solid"/>
            <a:headEnd type="none" w="sm" len="sm"/>
            <a:tailEnd type="arrow" w="med" len="sm"/>
          </a:ln>
        </p:spPr>
        <p:txBody>
          <a:bodyPr/>
          <a:lstStyle/>
          <a:p>
            <a:endParaRPr lang="en-PH"/>
          </a:p>
        </p:txBody>
      </p:sp>
      <p:sp>
        <p:nvSpPr>
          <p:cNvPr id="24" name="TextBox 24"/>
          <p:cNvSpPr txBox="1"/>
          <p:nvPr/>
        </p:nvSpPr>
        <p:spPr>
          <a:xfrm>
            <a:off x="10669420" y="4199407"/>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A.(B+C) = A.B + A.C</a:t>
            </a:r>
          </a:p>
        </p:txBody>
      </p:sp>
      <p:sp>
        <p:nvSpPr>
          <p:cNvPr id="25" name="TextBox 25"/>
          <p:cNvSpPr txBox="1"/>
          <p:nvPr/>
        </p:nvSpPr>
        <p:spPr>
          <a:xfrm>
            <a:off x="9981198" y="6695491"/>
            <a:ext cx="5414112"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AND FALSE OR TRUE = </a:t>
            </a:r>
          </a:p>
        </p:txBody>
      </p:sp>
      <p:sp>
        <p:nvSpPr>
          <p:cNvPr id="26" name="TextBox 26"/>
          <p:cNvSpPr txBox="1"/>
          <p:nvPr/>
        </p:nvSpPr>
        <p:spPr>
          <a:xfrm>
            <a:off x="10503025" y="7150141"/>
            <a:ext cx="6001629"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AND FALSE) OR (TRUE AND TRUE)</a:t>
            </a:r>
          </a:p>
        </p:txBody>
      </p:sp>
      <p:sp>
        <p:nvSpPr>
          <p:cNvPr id="27" name="TextBox 27"/>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333166" y="3197054"/>
          <a:ext cx="10627975" cy="1581150"/>
        </p:xfrm>
        <a:graphic>
          <a:graphicData uri="http://schemas.openxmlformats.org/drawingml/2006/table">
            <a:tbl>
              <a:tblPr/>
              <a:tblGrid>
                <a:gridCol w="3542658">
                  <a:extLst>
                    <a:ext uri="{9D8B030D-6E8A-4147-A177-3AD203B41FA5}">
                      <a16:colId xmlns:a16="http://schemas.microsoft.com/office/drawing/2014/main" val="20000"/>
                    </a:ext>
                  </a:extLst>
                </a:gridCol>
                <a:gridCol w="3542658">
                  <a:extLst>
                    <a:ext uri="{9D8B030D-6E8A-4147-A177-3AD203B41FA5}">
                      <a16:colId xmlns:a16="http://schemas.microsoft.com/office/drawing/2014/main" val="20001"/>
                    </a:ext>
                  </a:extLst>
                </a:gridCol>
                <a:gridCol w="3542658">
                  <a:extLst>
                    <a:ext uri="{9D8B030D-6E8A-4147-A177-3AD203B41FA5}">
                      <a16:colId xmlns:a16="http://schemas.microsoft.com/office/drawing/2014/main" val="20002"/>
                    </a:ext>
                  </a:extLst>
                </a:gridCol>
              </a:tblGrid>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8" name="TextBox 8"/>
          <p:cNvSpPr txBox="1"/>
          <p:nvPr/>
        </p:nvSpPr>
        <p:spPr>
          <a:xfrm>
            <a:off x="384809" y="1938701"/>
            <a:ext cx="141306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Boolean Algebra Laws - Absorption</a:t>
            </a:r>
          </a:p>
        </p:txBody>
      </p:sp>
      <p:sp>
        <p:nvSpPr>
          <p:cNvPr id="9" name="TextBox 9"/>
          <p:cNvSpPr txBox="1"/>
          <p:nvPr/>
        </p:nvSpPr>
        <p:spPr>
          <a:xfrm>
            <a:off x="3906356"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Law</a:t>
            </a:r>
          </a:p>
        </p:txBody>
      </p:sp>
      <p:sp>
        <p:nvSpPr>
          <p:cNvPr id="10" name="TextBox 10"/>
          <p:cNvSpPr txBox="1"/>
          <p:nvPr/>
        </p:nvSpPr>
        <p:spPr>
          <a:xfrm>
            <a:off x="7556858"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AND form</a:t>
            </a:r>
          </a:p>
        </p:txBody>
      </p:sp>
      <p:sp>
        <p:nvSpPr>
          <p:cNvPr id="11" name="TextBox 11"/>
          <p:cNvSpPr txBox="1"/>
          <p:nvPr/>
        </p:nvSpPr>
        <p:spPr>
          <a:xfrm>
            <a:off x="11204299" y="333669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OR form</a:t>
            </a:r>
          </a:p>
        </p:txBody>
      </p:sp>
      <p:sp>
        <p:nvSpPr>
          <p:cNvPr id="12" name="TextBox 12"/>
          <p:cNvSpPr txBox="1"/>
          <p:nvPr/>
        </p:nvSpPr>
        <p:spPr>
          <a:xfrm>
            <a:off x="3906356"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Absorption</a:t>
            </a:r>
          </a:p>
        </p:txBody>
      </p:sp>
      <p:sp>
        <p:nvSpPr>
          <p:cNvPr id="13" name="TextBox 13"/>
          <p:cNvSpPr txBox="1"/>
          <p:nvPr/>
        </p:nvSpPr>
        <p:spPr>
          <a:xfrm>
            <a:off x="7079849" y="4199407"/>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A.(A+B) = A</a:t>
            </a:r>
          </a:p>
        </p:txBody>
      </p:sp>
      <p:grpSp>
        <p:nvGrpSpPr>
          <p:cNvPr id="14" name="Group 14"/>
          <p:cNvGrpSpPr/>
          <p:nvPr/>
        </p:nvGrpSpPr>
        <p:grpSpPr>
          <a:xfrm>
            <a:off x="2346029" y="6006929"/>
            <a:ext cx="6239530" cy="2306298"/>
            <a:chOff x="0" y="0"/>
            <a:chExt cx="1643333" cy="607420"/>
          </a:xfrm>
        </p:grpSpPr>
        <p:sp>
          <p:nvSpPr>
            <p:cNvPr id="15" name="Freeform 15"/>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6" name="TextBox 16"/>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10265124" y="6006929"/>
            <a:ext cx="6239530" cy="2306298"/>
            <a:chOff x="0" y="0"/>
            <a:chExt cx="1643333" cy="607420"/>
          </a:xfrm>
        </p:grpSpPr>
        <p:sp>
          <p:nvSpPr>
            <p:cNvPr id="18" name="Freeform 18"/>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9" name="TextBox 19"/>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20" name="AutoShape 20"/>
          <p:cNvSpPr/>
          <p:nvPr/>
        </p:nvSpPr>
        <p:spPr>
          <a:xfrm flipH="1">
            <a:off x="5812121" y="4778204"/>
            <a:ext cx="2835032" cy="1228725"/>
          </a:xfrm>
          <a:prstGeom prst="line">
            <a:avLst/>
          </a:prstGeom>
          <a:ln w="38100" cap="flat">
            <a:solidFill>
              <a:srgbClr val="000000"/>
            </a:solidFill>
            <a:prstDash val="solid"/>
            <a:headEnd type="none" w="sm" len="sm"/>
            <a:tailEnd type="arrow" w="med" len="sm"/>
          </a:ln>
        </p:spPr>
        <p:txBody>
          <a:bodyPr/>
          <a:lstStyle/>
          <a:p>
            <a:endParaRPr lang="en-PH"/>
          </a:p>
        </p:txBody>
      </p:sp>
      <p:sp>
        <p:nvSpPr>
          <p:cNvPr id="21" name="AutoShape 21"/>
          <p:cNvSpPr/>
          <p:nvPr/>
        </p:nvSpPr>
        <p:spPr>
          <a:xfrm>
            <a:off x="12333108" y="4760725"/>
            <a:ext cx="704097" cy="1246204"/>
          </a:xfrm>
          <a:prstGeom prst="line">
            <a:avLst/>
          </a:prstGeom>
          <a:ln w="38100" cap="flat">
            <a:solidFill>
              <a:srgbClr val="000000"/>
            </a:solidFill>
            <a:prstDash val="solid"/>
            <a:headEnd type="none" w="sm" len="sm"/>
            <a:tailEnd type="arrow" w="med" len="sm"/>
          </a:ln>
        </p:spPr>
        <p:txBody>
          <a:bodyPr/>
          <a:lstStyle/>
          <a:p>
            <a:endParaRPr lang="en-PH"/>
          </a:p>
        </p:txBody>
      </p:sp>
      <p:sp>
        <p:nvSpPr>
          <p:cNvPr id="22" name="TextBox 22"/>
          <p:cNvSpPr txBox="1"/>
          <p:nvPr/>
        </p:nvSpPr>
        <p:spPr>
          <a:xfrm>
            <a:off x="10669420" y="4199407"/>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 + A.B = A</a:t>
            </a:r>
          </a:p>
        </p:txBody>
      </p:sp>
      <p:sp>
        <p:nvSpPr>
          <p:cNvPr id="23" name="TextBox 23"/>
          <p:cNvSpPr txBox="1"/>
          <p:nvPr/>
        </p:nvSpPr>
        <p:spPr>
          <a:xfrm>
            <a:off x="2458297" y="6986725"/>
            <a:ext cx="5414112"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AND (TRUE OR FALSE) = TRUE</a:t>
            </a:r>
          </a:p>
        </p:txBody>
      </p:sp>
      <p:sp>
        <p:nvSpPr>
          <p:cNvPr id="24" name="TextBox 24"/>
          <p:cNvSpPr txBox="1"/>
          <p:nvPr/>
        </p:nvSpPr>
        <p:spPr>
          <a:xfrm>
            <a:off x="10535996" y="6933114"/>
            <a:ext cx="5414112"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TRUE OR (TRUE AND FALSE) = TRUE</a:t>
            </a:r>
          </a:p>
        </p:txBody>
      </p:sp>
      <p:sp>
        <p:nvSpPr>
          <p:cNvPr id="25" name="TextBox 25"/>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333166" y="3197054"/>
          <a:ext cx="10627975" cy="1581150"/>
        </p:xfrm>
        <a:graphic>
          <a:graphicData uri="http://schemas.openxmlformats.org/drawingml/2006/table">
            <a:tbl>
              <a:tblPr/>
              <a:tblGrid>
                <a:gridCol w="3542658">
                  <a:extLst>
                    <a:ext uri="{9D8B030D-6E8A-4147-A177-3AD203B41FA5}">
                      <a16:colId xmlns:a16="http://schemas.microsoft.com/office/drawing/2014/main" val="20000"/>
                    </a:ext>
                  </a:extLst>
                </a:gridCol>
                <a:gridCol w="3542658">
                  <a:extLst>
                    <a:ext uri="{9D8B030D-6E8A-4147-A177-3AD203B41FA5}">
                      <a16:colId xmlns:a16="http://schemas.microsoft.com/office/drawing/2014/main" val="20001"/>
                    </a:ext>
                  </a:extLst>
                </a:gridCol>
                <a:gridCol w="3542658">
                  <a:extLst>
                    <a:ext uri="{9D8B030D-6E8A-4147-A177-3AD203B41FA5}">
                      <a16:colId xmlns:a16="http://schemas.microsoft.com/office/drawing/2014/main" val="20002"/>
                    </a:ext>
                  </a:extLst>
                </a:gridCol>
              </a:tblGrid>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8" name="TextBox 8"/>
          <p:cNvSpPr txBox="1"/>
          <p:nvPr/>
        </p:nvSpPr>
        <p:spPr>
          <a:xfrm>
            <a:off x="384809" y="1938701"/>
            <a:ext cx="141306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Boolean Algebra Laws - De Morgan’s</a:t>
            </a:r>
          </a:p>
        </p:txBody>
      </p:sp>
      <p:sp>
        <p:nvSpPr>
          <p:cNvPr id="9" name="TextBox 9"/>
          <p:cNvSpPr txBox="1"/>
          <p:nvPr/>
        </p:nvSpPr>
        <p:spPr>
          <a:xfrm>
            <a:off x="3906356"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Law</a:t>
            </a:r>
          </a:p>
        </p:txBody>
      </p:sp>
      <p:sp>
        <p:nvSpPr>
          <p:cNvPr id="10" name="TextBox 10"/>
          <p:cNvSpPr txBox="1"/>
          <p:nvPr/>
        </p:nvSpPr>
        <p:spPr>
          <a:xfrm>
            <a:off x="7556858" y="334005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AND form</a:t>
            </a:r>
          </a:p>
        </p:txBody>
      </p:sp>
      <p:sp>
        <p:nvSpPr>
          <p:cNvPr id="11" name="TextBox 11"/>
          <p:cNvSpPr txBox="1"/>
          <p:nvPr/>
        </p:nvSpPr>
        <p:spPr>
          <a:xfrm>
            <a:off x="11204299" y="333669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OR form</a:t>
            </a:r>
          </a:p>
        </p:txBody>
      </p:sp>
      <p:sp>
        <p:nvSpPr>
          <p:cNvPr id="12" name="TextBox 12"/>
          <p:cNvSpPr txBox="1"/>
          <p:nvPr/>
        </p:nvSpPr>
        <p:spPr>
          <a:xfrm>
            <a:off x="3906356" y="4189882"/>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De Morgan’s</a:t>
            </a:r>
          </a:p>
        </p:txBody>
      </p:sp>
      <p:sp>
        <p:nvSpPr>
          <p:cNvPr id="13" name="TextBox 13"/>
          <p:cNvSpPr txBox="1"/>
          <p:nvPr/>
        </p:nvSpPr>
        <p:spPr>
          <a:xfrm>
            <a:off x="7079849" y="4199407"/>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A.B = A + B</a:t>
            </a:r>
          </a:p>
        </p:txBody>
      </p:sp>
      <p:grpSp>
        <p:nvGrpSpPr>
          <p:cNvPr id="14" name="Group 14"/>
          <p:cNvGrpSpPr/>
          <p:nvPr/>
        </p:nvGrpSpPr>
        <p:grpSpPr>
          <a:xfrm>
            <a:off x="2346029" y="6006929"/>
            <a:ext cx="6239530" cy="2306298"/>
            <a:chOff x="0" y="0"/>
            <a:chExt cx="1643333" cy="607420"/>
          </a:xfrm>
        </p:grpSpPr>
        <p:sp>
          <p:nvSpPr>
            <p:cNvPr id="15" name="Freeform 15"/>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6" name="TextBox 16"/>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10265124" y="6006929"/>
            <a:ext cx="6239530" cy="2306298"/>
            <a:chOff x="0" y="0"/>
            <a:chExt cx="1643333" cy="607420"/>
          </a:xfrm>
        </p:grpSpPr>
        <p:sp>
          <p:nvSpPr>
            <p:cNvPr id="18" name="Freeform 18"/>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9" name="TextBox 19"/>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20" name="AutoShape 20"/>
          <p:cNvSpPr/>
          <p:nvPr/>
        </p:nvSpPr>
        <p:spPr>
          <a:xfrm flipH="1">
            <a:off x="5812121" y="4778204"/>
            <a:ext cx="2835032" cy="1228725"/>
          </a:xfrm>
          <a:prstGeom prst="line">
            <a:avLst/>
          </a:prstGeom>
          <a:ln w="38100" cap="flat">
            <a:solidFill>
              <a:srgbClr val="000000"/>
            </a:solidFill>
            <a:prstDash val="solid"/>
            <a:headEnd type="none" w="sm" len="sm"/>
            <a:tailEnd type="arrow" w="med" len="sm"/>
          </a:ln>
        </p:spPr>
        <p:txBody>
          <a:bodyPr/>
          <a:lstStyle/>
          <a:p>
            <a:endParaRPr lang="en-PH"/>
          </a:p>
        </p:txBody>
      </p:sp>
      <p:sp>
        <p:nvSpPr>
          <p:cNvPr id="21" name="AutoShape 21"/>
          <p:cNvSpPr/>
          <p:nvPr/>
        </p:nvSpPr>
        <p:spPr>
          <a:xfrm>
            <a:off x="12333108" y="4760725"/>
            <a:ext cx="704097" cy="1246204"/>
          </a:xfrm>
          <a:prstGeom prst="line">
            <a:avLst/>
          </a:prstGeom>
          <a:ln w="38100" cap="flat">
            <a:solidFill>
              <a:srgbClr val="000000"/>
            </a:solidFill>
            <a:prstDash val="solid"/>
            <a:headEnd type="none" w="sm" len="sm"/>
            <a:tailEnd type="arrow" w="med" len="sm"/>
          </a:ln>
        </p:spPr>
        <p:txBody>
          <a:bodyPr/>
          <a:lstStyle/>
          <a:p>
            <a:endParaRPr lang="en-PH"/>
          </a:p>
        </p:txBody>
      </p:sp>
      <p:sp>
        <p:nvSpPr>
          <p:cNvPr id="22" name="TextBox 22"/>
          <p:cNvSpPr txBox="1"/>
          <p:nvPr/>
        </p:nvSpPr>
        <p:spPr>
          <a:xfrm>
            <a:off x="10669420" y="4199407"/>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 + B = A . B</a:t>
            </a:r>
          </a:p>
        </p:txBody>
      </p:sp>
      <p:sp>
        <p:nvSpPr>
          <p:cNvPr id="23" name="TextBox 23"/>
          <p:cNvSpPr txBox="1"/>
          <p:nvPr/>
        </p:nvSpPr>
        <p:spPr>
          <a:xfrm>
            <a:off x="10391233" y="7112453"/>
            <a:ext cx="5987311" cy="329211"/>
          </a:xfrm>
          <a:prstGeom prst="rect">
            <a:avLst/>
          </a:prstGeom>
        </p:spPr>
        <p:txBody>
          <a:bodyPr lIns="0" tIns="0" rIns="0" bIns="0" rtlCol="0" anchor="t">
            <a:spAutoFit/>
          </a:bodyPr>
          <a:lstStyle/>
          <a:p>
            <a:pPr algn="ctr">
              <a:lnSpc>
                <a:spcPts val="2614"/>
              </a:lnSpc>
            </a:pPr>
            <a:r>
              <a:rPr lang="en-US" sz="1867" b="1">
                <a:solidFill>
                  <a:srgbClr val="000000"/>
                </a:solidFill>
                <a:latin typeface="Canva Sans Bold"/>
                <a:ea typeface="Canva Sans Bold"/>
                <a:cs typeface="Canva Sans Bold"/>
                <a:sym typeface="Canva Sans Bold"/>
              </a:rPr>
              <a:t>NOT (TRUE OR FALSE) = NOT TRUE AND NOT FALSE</a:t>
            </a:r>
          </a:p>
        </p:txBody>
      </p:sp>
      <p:sp>
        <p:nvSpPr>
          <p:cNvPr id="24" name="AutoShape 24"/>
          <p:cNvSpPr/>
          <p:nvPr/>
        </p:nvSpPr>
        <p:spPr>
          <a:xfrm>
            <a:off x="7872409" y="4161307"/>
            <a:ext cx="573199" cy="0"/>
          </a:xfrm>
          <a:prstGeom prst="line">
            <a:avLst/>
          </a:prstGeom>
          <a:ln w="38100" cap="flat">
            <a:solidFill>
              <a:srgbClr val="000000"/>
            </a:solidFill>
            <a:prstDash val="solid"/>
            <a:headEnd type="none" w="sm" len="sm"/>
            <a:tailEnd type="none" w="sm" len="sm"/>
          </a:ln>
        </p:spPr>
        <p:txBody>
          <a:bodyPr/>
          <a:lstStyle/>
          <a:p>
            <a:endParaRPr lang="en-PH"/>
          </a:p>
        </p:txBody>
      </p:sp>
      <p:sp>
        <p:nvSpPr>
          <p:cNvPr id="25" name="AutoShape 25"/>
          <p:cNvSpPr/>
          <p:nvPr/>
        </p:nvSpPr>
        <p:spPr>
          <a:xfrm>
            <a:off x="8647154" y="4161307"/>
            <a:ext cx="272037" cy="0"/>
          </a:xfrm>
          <a:prstGeom prst="line">
            <a:avLst/>
          </a:prstGeom>
          <a:ln w="38100" cap="flat">
            <a:solidFill>
              <a:srgbClr val="000000"/>
            </a:solidFill>
            <a:prstDash val="solid"/>
            <a:headEnd type="none" w="sm" len="sm"/>
            <a:tailEnd type="none" w="sm" len="sm"/>
          </a:ln>
        </p:spPr>
        <p:txBody>
          <a:bodyPr/>
          <a:lstStyle/>
          <a:p>
            <a:endParaRPr lang="en-PH"/>
          </a:p>
        </p:txBody>
      </p:sp>
      <p:sp>
        <p:nvSpPr>
          <p:cNvPr id="26" name="AutoShape 26"/>
          <p:cNvSpPr/>
          <p:nvPr/>
        </p:nvSpPr>
        <p:spPr>
          <a:xfrm>
            <a:off x="9161504" y="4161307"/>
            <a:ext cx="272037" cy="0"/>
          </a:xfrm>
          <a:prstGeom prst="line">
            <a:avLst/>
          </a:prstGeom>
          <a:ln w="38100" cap="flat">
            <a:solidFill>
              <a:srgbClr val="000000"/>
            </a:solidFill>
            <a:prstDash val="solid"/>
            <a:headEnd type="none" w="sm" len="sm"/>
            <a:tailEnd type="none" w="sm" len="sm"/>
          </a:ln>
        </p:spPr>
        <p:txBody>
          <a:bodyPr/>
          <a:lstStyle/>
          <a:p>
            <a:endParaRPr lang="en-PH"/>
          </a:p>
        </p:txBody>
      </p:sp>
      <p:sp>
        <p:nvSpPr>
          <p:cNvPr id="27" name="AutoShape 27"/>
          <p:cNvSpPr/>
          <p:nvPr/>
        </p:nvSpPr>
        <p:spPr>
          <a:xfrm>
            <a:off x="11462574" y="4180357"/>
            <a:ext cx="774151" cy="0"/>
          </a:xfrm>
          <a:prstGeom prst="line">
            <a:avLst/>
          </a:prstGeom>
          <a:ln w="38100" cap="flat">
            <a:solidFill>
              <a:srgbClr val="000000"/>
            </a:solidFill>
            <a:prstDash val="solid"/>
            <a:headEnd type="none" w="sm" len="sm"/>
            <a:tailEnd type="none" w="sm" len="sm"/>
          </a:ln>
        </p:spPr>
        <p:txBody>
          <a:bodyPr/>
          <a:lstStyle/>
          <a:p>
            <a:endParaRPr lang="en-PH"/>
          </a:p>
        </p:txBody>
      </p:sp>
      <p:sp>
        <p:nvSpPr>
          <p:cNvPr id="28" name="AutoShape 28"/>
          <p:cNvSpPr/>
          <p:nvPr/>
        </p:nvSpPr>
        <p:spPr>
          <a:xfrm>
            <a:off x="12333108" y="4180357"/>
            <a:ext cx="272037" cy="0"/>
          </a:xfrm>
          <a:prstGeom prst="line">
            <a:avLst/>
          </a:prstGeom>
          <a:ln w="38100" cap="flat">
            <a:solidFill>
              <a:srgbClr val="000000"/>
            </a:solidFill>
            <a:prstDash val="solid"/>
            <a:headEnd type="none" w="sm" len="sm"/>
            <a:tailEnd type="none" w="sm" len="sm"/>
          </a:ln>
        </p:spPr>
        <p:txBody>
          <a:bodyPr/>
          <a:lstStyle/>
          <a:p>
            <a:endParaRPr lang="en-PH"/>
          </a:p>
        </p:txBody>
      </p:sp>
      <p:sp>
        <p:nvSpPr>
          <p:cNvPr id="29" name="AutoShape 29"/>
          <p:cNvSpPr/>
          <p:nvPr/>
        </p:nvSpPr>
        <p:spPr>
          <a:xfrm>
            <a:off x="12785397" y="4180357"/>
            <a:ext cx="272037" cy="0"/>
          </a:xfrm>
          <a:prstGeom prst="line">
            <a:avLst/>
          </a:prstGeom>
          <a:ln w="38100" cap="flat">
            <a:solidFill>
              <a:srgbClr val="000000"/>
            </a:solidFill>
            <a:prstDash val="solid"/>
            <a:headEnd type="none" w="sm" len="sm"/>
            <a:tailEnd type="none" w="sm" len="sm"/>
          </a:ln>
        </p:spPr>
        <p:txBody>
          <a:bodyPr/>
          <a:lstStyle/>
          <a:p>
            <a:endParaRPr lang="en-PH"/>
          </a:p>
        </p:txBody>
      </p:sp>
      <p:sp>
        <p:nvSpPr>
          <p:cNvPr id="30" name="TextBox 30"/>
          <p:cNvSpPr txBox="1"/>
          <p:nvPr/>
        </p:nvSpPr>
        <p:spPr>
          <a:xfrm>
            <a:off x="2610697" y="7139125"/>
            <a:ext cx="5987311" cy="329211"/>
          </a:xfrm>
          <a:prstGeom prst="rect">
            <a:avLst/>
          </a:prstGeom>
        </p:spPr>
        <p:txBody>
          <a:bodyPr lIns="0" tIns="0" rIns="0" bIns="0" rtlCol="0" anchor="t">
            <a:spAutoFit/>
          </a:bodyPr>
          <a:lstStyle/>
          <a:p>
            <a:pPr algn="ctr">
              <a:lnSpc>
                <a:spcPts val="2614"/>
              </a:lnSpc>
            </a:pPr>
            <a:r>
              <a:rPr lang="en-US" sz="1867" b="1">
                <a:solidFill>
                  <a:srgbClr val="000000"/>
                </a:solidFill>
                <a:latin typeface="Canva Sans Bold"/>
                <a:ea typeface="Canva Sans Bold"/>
                <a:cs typeface="Canva Sans Bold"/>
                <a:sym typeface="Canva Sans Bold"/>
              </a:rPr>
              <a:t>NOT (TRUE AND FALSE) = NOT TRUE OR NOT FALSE</a:t>
            </a:r>
          </a:p>
        </p:txBody>
      </p:sp>
      <p:sp>
        <p:nvSpPr>
          <p:cNvPr id="31" name="TextBox 31"/>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333166" y="3197054"/>
          <a:ext cx="10627975" cy="1581150"/>
        </p:xfrm>
        <a:graphic>
          <a:graphicData uri="http://schemas.openxmlformats.org/drawingml/2006/table">
            <a:tbl>
              <a:tblPr/>
              <a:tblGrid>
                <a:gridCol w="5313988">
                  <a:extLst>
                    <a:ext uri="{9D8B030D-6E8A-4147-A177-3AD203B41FA5}">
                      <a16:colId xmlns:a16="http://schemas.microsoft.com/office/drawing/2014/main" val="20000"/>
                    </a:ext>
                  </a:extLst>
                </a:gridCol>
                <a:gridCol w="5313988">
                  <a:extLst>
                    <a:ext uri="{9D8B030D-6E8A-4147-A177-3AD203B41FA5}">
                      <a16:colId xmlns:a16="http://schemas.microsoft.com/office/drawing/2014/main" val="20001"/>
                    </a:ext>
                  </a:extLst>
                </a:gridCol>
              </a:tblGrid>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90575">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8" name="TextBox 8"/>
          <p:cNvSpPr txBox="1"/>
          <p:nvPr/>
        </p:nvSpPr>
        <p:spPr>
          <a:xfrm>
            <a:off x="384809" y="1938701"/>
            <a:ext cx="141306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Boolean Algebra Laws - Double Complement</a:t>
            </a:r>
          </a:p>
        </p:txBody>
      </p:sp>
      <p:sp>
        <p:nvSpPr>
          <p:cNvPr id="9" name="TextBox 9"/>
          <p:cNvSpPr txBox="1"/>
          <p:nvPr/>
        </p:nvSpPr>
        <p:spPr>
          <a:xfrm>
            <a:off x="4673985" y="3290850"/>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Law</a:t>
            </a:r>
          </a:p>
        </p:txBody>
      </p:sp>
      <p:sp>
        <p:nvSpPr>
          <p:cNvPr id="10" name="TextBox 10"/>
          <p:cNvSpPr txBox="1"/>
          <p:nvPr/>
        </p:nvSpPr>
        <p:spPr>
          <a:xfrm>
            <a:off x="4225508" y="4172281"/>
            <a:ext cx="3722878"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Double Complement</a:t>
            </a:r>
          </a:p>
        </p:txBody>
      </p:sp>
      <p:sp>
        <p:nvSpPr>
          <p:cNvPr id="11" name="TextBox 11"/>
          <p:cNvSpPr txBox="1"/>
          <p:nvPr/>
        </p:nvSpPr>
        <p:spPr>
          <a:xfrm>
            <a:off x="9690134" y="4212675"/>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 = A</a:t>
            </a:r>
          </a:p>
        </p:txBody>
      </p:sp>
      <p:grpSp>
        <p:nvGrpSpPr>
          <p:cNvPr id="12" name="Group 12"/>
          <p:cNvGrpSpPr/>
          <p:nvPr/>
        </p:nvGrpSpPr>
        <p:grpSpPr>
          <a:xfrm>
            <a:off x="7948385" y="6006929"/>
            <a:ext cx="6239530" cy="2306298"/>
            <a:chOff x="0" y="0"/>
            <a:chExt cx="1643333" cy="607420"/>
          </a:xfrm>
        </p:grpSpPr>
        <p:sp>
          <p:nvSpPr>
            <p:cNvPr id="13" name="Freeform 13"/>
            <p:cNvSpPr/>
            <p:nvPr/>
          </p:nvSpPr>
          <p:spPr>
            <a:xfrm>
              <a:off x="0" y="0"/>
              <a:ext cx="1643333" cy="607420"/>
            </a:xfrm>
            <a:custGeom>
              <a:avLst/>
              <a:gdLst/>
              <a:ahLst/>
              <a:cxnLst/>
              <a:rect l="l" t="t" r="r" b="b"/>
              <a:pathLst>
                <a:path w="1643333" h="607420">
                  <a:moveTo>
                    <a:pt x="63280" y="0"/>
                  </a:moveTo>
                  <a:lnTo>
                    <a:pt x="1580053" y="0"/>
                  </a:lnTo>
                  <a:cubicBezTo>
                    <a:pt x="1596836" y="0"/>
                    <a:pt x="1612931" y="6667"/>
                    <a:pt x="1624798" y="18534"/>
                  </a:cubicBezTo>
                  <a:cubicBezTo>
                    <a:pt x="1636666" y="30402"/>
                    <a:pt x="1643333" y="46497"/>
                    <a:pt x="1643333" y="63280"/>
                  </a:cubicBezTo>
                  <a:lnTo>
                    <a:pt x="1643333" y="544140"/>
                  </a:lnTo>
                  <a:cubicBezTo>
                    <a:pt x="1643333" y="560923"/>
                    <a:pt x="1636666" y="577019"/>
                    <a:pt x="1624798" y="588886"/>
                  </a:cubicBezTo>
                  <a:cubicBezTo>
                    <a:pt x="1612931" y="600753"/>
                    <a:pt x="1596836" y="607420"/>
                    <a:pt x="1580053" y="607420"/>
                  </a:cubicBezTo>
                  <a:lnTo>
                    <a:pt x="63280" y="607420"/>
                  </a:lnTo>
                  <a:cubicBezTo>
                    <a:pt x="46497" y="607420"/>
                    <a:pt x="30402" y="600753"/>
                    <a:pt x="18534" y="588886"/>
                  </a:cubicBezTo>
                  <a:cubicBezTo>
                    <a:pt x="6667" y="577019"/>
                    <a:pt x="0" y="560923"/>
                    <a:pt x="0" y="544140"/>
                  </a:cubicBezTo>
                  <a:lnTo>
                    <a:pt x="0" y="63280"/>
                  </a:lnTo>
                  <a:cubicBezTo>
                    <a:pt x="0" y="46497"/>
                    <a:pt x="6667" y="30402"/>
                    <a:pt x="18534" y="18534"/>
                  </a:cubicBezTo>
                  <a:cubicBezTo>
                    <a:pt x="30402" y="6667"/>
                    <a:pt x="46497" y="0"/>
                    <a:pt x="63280"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4" name="TextBox 14"/>
            <p:cNvSpPr txBox="1"/>
            <p:nvPr/>
          </p:nvSpPr>
          <p:spPr>
            <a:xfrm>
              <a:off x="0" y="-28575"/>
              <a:ext cx="1643333" cy="635995"/>
            </a:xfrm>
            <a:prstGeom prst="rect">
              <a:avLst/>
            </a:prstGeom>
          </p:spPr>
          <p:txBody>
            <a:bodyPr lIns="50800" tIns="50800" rIns="50800" bIns="50800" rtlCol="0" anchor="ctr"/>
            <a:lstStyle/>
            <a:p>
              <a:pPr algn="ctr">
                <a:lnSpc>
                  <a:spcPts val="2595"/>
                </a:lnSpc>
              </a:pPr>
              <a:endParaRPr/>
            </a:p>
          </p:txBody>
        </p:sp>
      </p:grpSp>
      <p:sp>
        <p:nvSpPr>
          <p:cNvPr id="15" name="AutoShape 15"/>
          <p:cNvSpPr/>
          <p:nvPr/>
        </p:nvSpPr>
        <p:spPr>
          <a:xfrm flipH="1">
            <a:off x="11068150" y="4778204"/>
            <a:ext cx="189289" cy="1228725"/>
          </a:xfrm>
          <a:prstGeom prst="line">
            <a:avLst/>
          </a:prstGeom>
          <a:ln w="38100" cap="flat">
            <a:solidFill>
              <a:srgbClr val="000000"/>
            </a:solidFill>
            <a:prstDash val="solid"/>
            <a:headEnd type="none" w="sm" len="sm"/>
            <a:tailEnd type="arrow" w="med" len="sm"/>
          </a:ln>
        </p:spPr>
        <p:txBody>
          <a:bodyPr/>
          <a:lstStyle/>
          <a:p>
            <a:endParaRPr lang="en-PH"/>
          </a:p>
        </p:txBody>
      </p:sp>
      <p:sp>
        <p:nvSpPr>
          <p:cNvPr id="16" name="TextBox 16"/>
          <p:cNvSpPr txBox="1"/>
          <p:nvPr/>
        </p:nvSpPr>
        <p:spPr>
          <a:xfrm>
            <a:off x="8074495" y="7112453"/>
            <a:ext cx="5987311" cy="329211"/>
          </a:xfrm>
          <a:prstGeom prst="rect">
            <a:avLst/>
          </a:prstGeom>
        </p:spPr>
        <p:txBody>
          <a:bodyPr lIns="0" tIns="0" rIns="0" bIns="0" rtlCol="0" anchor="t">
            <a:spAutoFit/>
          </a:bodyPr>
          <a:lstStyle/>
          <a:p>
            <a:pPr algn="ctr">
              <a:lnSpc>
                <a:spcPts val="2614"/>
              </a:lnSpc>
            </a:pPr>
            <a:r>
              <a:rPr lang="en-US" sz="1867" b="1">
                <a:solidFill>
                  <a:srgbClr val="000000"/>
                </a:solidFill>
                <a:latin typeface="Canva Sans Bold"/>
                <a:ea typeface="Canva Sans Bold"/>
                <a:cs typeface="Canva Sans Bold"/>
                <a:sym typeface="Canva Sans Bold"/>
              </a:rPr>
              <a:t>NOT NOT TRUE = TRUE </a:t>
            </a:r>
          </a:p>
        </p:txBody>
      </p:sp>
      <p:sp>
        <p:nvSpPr>
          <p:cNvPr id="17" name="TextBox 17"/>
          <p:cNvSpPr txBox="1"/>
          <p:nvPr/>
        </p:nvSpPr>
        <p:spPr>
          <a:xfrm>
            <a:off x="9442682" y="3908101"/>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_</a:t>
            </a:r>
          </a:p>
        </p:txBody>
      </p:sp>
      <p:sp>
        <p:nvSpPr>
          <p:cNvPr id="18" name="TextBox 18"/>
          <p:cNvSpPr txBox="1"/>
          <p:nvPr/>
        </p:nvSpPr>
        <p:spPr>
          <a:xfrm>
            <a:off x="9442682" y="3809860"/>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_</a:t>
            </a:r>
          </a:p>
        </p:txBody>
      </p:sp>
      <p:sp>
        <p:nvSpPr>
          <p:cNvPr id="19" name="TextBox 19"/>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207149"/>
            <a:ext cx="8067235" cy="568077"/>
          </a:xfrm>
          <a:prstGeom prst="rect">
            <a:avLst/>
          </a:prstGeom>
        </p:spPr>
        <p:txBody>
          <a:bodyPr lIns="0" tIns="0" rIns="0" bIns="0" rtlCol="0" anchor="t">
            <a:spAutoFit/>
          </a:bodyPr>
          <a:lstStyle/>
          <a:p>
            <a:pPr marL="0" lvl="0" indent="0" algn="l">
              <a:lnSpc>
                <a:spcPts val="4219"/>
              </a:lnSpc>
              <a:spcBef>
                <a:spcPct val="0"/>
              </a:spcBef>
            </a:pPr>
            <a:r>
              <a:rPr lang="en-US" sz="3767" b="1" spc="-113">
                <a:solidFill>
                  <a:srgbClr val="FFFFFF"/>
                </a:solidFill>
                <a:latin typeface="Poppins Bold"/>
                <a:ea typeface="Poppins Bold"/>
                <a:cs typeface="Poppins Bold"/>
                <a:sym typeface="Poppins Bold"/>
              </a:rPr>
              <a:t>19.1 Fundamentals of Logic Circuits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245472" y="4237671"/>
            <a:ext cx="3597215" cy="4592662"/>
            <a:chOff x="0" y="0"/>
            <a:chExt cx="947415" cy="1209590"/>
          </a:xfrm>
        </p:grpSpPr>
        <p:sp>
          <p:nvSpPr>
            <p:cNvPr id="7" name="Freeform 7"/>
            <p:cNvSpPr/>
            <p:nvPr/>
          </p:nvSpPr>
          <p:spPr>
            <a:xfrm>
              <a:off x="0" y="0"/>
              <a:ext cx="947415" cy="1209590"/>
            </a:xfrm>
            <a:custGeom>
              <a:avLst/>
              <a:gdLst/>
              <a:ahLst/>
              <a:cxnLst/>
              <a:rect l="l" t="t" r="r" b="b"/>
              <a:pathLst>
                <a:path w="947415" h="1209590">
                  <a:moveTo>
                    <a:pt x="109762" y="0"/>
                  </a:moveTo>
                  <a:lnTo>
                    <a:pt x="837653" y="0"/>
                  </a:lnTo>
                  <a:cubicBezTo>
                    <a:pt x="866763" y="0"/>
                    <a:pt x="894682" y="11564"/>
                    <a:pt x="915266" y="32149"/>
                  </a:cubicBezTo>
                  <a:cubicBezTo>
                    <a:pt x="935851" y="52733"/>
                    <a:pt x="947415" y="80651"/>
                    <a:pt x="947415" y="109762"/>
                  </a:cubicBezTo>
                  <a:lnTo>
                    <a:pt x="947415" y="1099828"/>
                  </a:lnTo>
                  <a:cubicBezTo>
                    <a:pt x="947415" y="1128939"/>
                    <a:pt x="935851" y="1156857"/>
                    <a:pt x="915266" y="1177442"/>
                  </a:cubicBezTo>
                  <a:cubicBezTo>
                    <a:pt x="894682" y="1198026"/>
                    <a:pt x="866763" y="1209590"/>
                    <a:pt x="837653" y="1209590"/>
                  </a:cubicBezTo>
                  <a:lnTo>
                    <a:pt x="109762" y="1209590"/>
                  </a:lnTo>
                  <a:cubicBezTo>
                    <a:pt x="80651" y="1209590"/>
                    <a:pt x="52733" y="1198026"/>
                    <a:pt x="32149" y="1177442"/>
                  </a:cubicBezTo>
                  <a:cubicBezTo>
                    <a:pt x="11564" y="1156857"/>
                    <a:pt x="0" y="1128939"/>
                    <a:pt x="0" y="1099828"/>
                  </a:cubicBezTo>
                  <a:lnTo>
                    <a:pt x="0" y="109762"/>
                  </a:lnTo>
                  <a:cubicBezTo>
                    <a:pt x="0" y="80651"/>
                    <a:pt x="11564" y="52733"/>
                    <a:pt x="32149" y="32149"/>
                  </a:cubicBezTo>
                  <a:cubicBezTo>
                    <a:pt x="52733" y="11564"/>
                    <a:pt x="80651" y="0"/>
                    <a:pt x="109762" y="0"/>
                  </a:cubicBezTo>
                  <a:close/>
                </a:path>
              </a:pathLst>
            </a:custGeom>
            <a:solidFill>
              <a:srgbClr val="FFDE59"/>
            </a:solidFill>
          </p:spPr>
          <p:txBody>
            <a:bodyPr/>
            <a:lstStyle/>
            <a:p>
              <a:endParaRPr lang="en-PH"/>
            </a:p>
          </p:txBody>
        </p:sp>
        <p:sp>
          <p:nvSpPr>
            <p:cNvPr id="8" name="TextBox 8"/>
            <p:cNvSpPr txBox="1"/>
            <p:nvPr/>
          </p:nvSpPr>
          <p:spPr>
            <a:xfrm>
              <a:off x="0" y="-28575"/>
              <a:ext cx="947415" cy="1238165"/>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4044079" y="5069775"/>
            <a:ext cx="652632" cy="2187180"/>
          </a:xfrm>
          <a:prstGeom prst="rect">
            <a:avLst/>
          </a:prstGeom>
        </p:spPr>
        <p:txBody>
          <a:bodyPr lIns="0" tIns="0" rIns="0" bIns="0" rtlCol="0" anchor="t">
            <a:spAutoFit/>
          </a:bodyPr>
          <a:lstStyle/>
          <a:p>
            <a:pPr algn="l">
              <a:lnSpc>
                <a:spcPts val="8748"/>
              </a:lnSpc>
            </a:pPr>
            <a:r>
              <a:rPr lang="en-US" sz="6248">
                <a:solidFill>
                  <a:srgbClr val="000000"/>
                </a:solidFill>
                <a:latin typeface="Open Sans"/>
                <a:ea typeface="Open Sans"/>
                <a:cs typeface="Open Sans"/>
                <a:sym typeface="Open Sans"/>
              </a:rPr>
              <a:t>1</a:t>
            </a:r>
          </a:p>
          <a:p>
            <a:pPr algn="l">
              <a:lnSpc>
                <a:spcPts val="8748"/>
              </a:lnSpc>
              <a:spcBef>
                <a:spcPct val="0"/>
              </a:spcBef>
            </a:pPr>
            <a:r>
              <a:rPr lang="en-US" sz="6248">
                <a:solidFill>
                  <a:srgbClr val="000000"/>
                </a:solidFill>
                <a:latin typeface="Open Sans"/>
                <a:ea typeface="Open Sans"/>
                <a:cs typeface="Open Sans"/>
                <a:sym typeface="Open Sans"/>
              </a:rPr>
              <a:t>1</a:t>
            </a:r>
          </a:p>
        </p:txBody>
      </p:sp>
      <p:sp>
        <p:nvSpPr>
          <p:cNvPr id="10" name="AutoShape 10"/>
          <p:cNvSpPr/>
          <p:nvPr/>
        </p:nvSpPr>
        <p:spPr>
          <a:xfrm flipV="1">
            <a:off x="13143458" y="7289159"/>
            <a:ext cx="1578114" cy="0"/>
          </a:xfrm>
          <a:prstGeom prst="line">
            <a:avLst/>
          </a:prstGeom>
          <a:ln w="66675" cap="flat">
            <a:solidFill>
              <a:srgbClr val="000000"/>
            </a:solidFill>
            <a:prstDash val="solid"/>
            <a:headEnd type="none" w="sm" len="sm"/>
            <a:tailEnd type="none" w="sm" len="sm"/>
          </a:ln>
        </p:spPr>
        <p:txBody>
          <a:bodyPr/>
          <a:lstStyle/>
          <a:p>
            <a:endParaRPr lang="en-PH"/>
          </a:p>
        </p:txBody>
      </p:sp>
      <p:sp>
        <p:nvSpPr>
          <p:cNvPr id="11" name="TextBox 11"/>
          <p:cNvSpPr txBox="1"/>
          <p:nvPr/>
        </p:nvSpPr>
        <p:spPr>
          <a:xfrm>
            <a:off x="13652063" y="7165334"/>
            <a:ext cx="1044648" cy="1076143"/>
          </a:xfrm>
          <a:prstGeom prst="rect">
            <a:avLst/>
          </a:prstGeom>
        </p:spPr>
        <p:txBody>
          <a:bodyPr lIns="0" tIns="0" rIns="0" bIns="0" rtlCol="0" anchor="t">
            <a:spAutoFit/>
          </a:bodyPr>
          <a:lstStyle/>
          <a:p>
            <a:pPr algn="l">
              <a:lnSpc>
                <a:spcPts val="8748"/>
              </a:lnSpc>
              <a:spcBef>
                <a:spcPct val="0"/>
              </a:spcBef>
            </a:pPr>
            <a:r>
              <a:rPr lang="en-US" sz="6248">
                <a:solidFill>
                  <a:srgbClr val="000000"/>
                </a:solidFill>
                <a:latin typeface="Open Sans"/>
                <a:ea typeface="Open Sans"/>
                <a:cs typeface="Open Sans"/>
                <a:sym typeface="Open Sans"/>
              </a:rPr>
              <a:t>10</a:t>
            </a:r>
          </a:p>
        </p:txBody>
      </p:sp>
      <p:sp>
        <p:nvSpPr>
          <p:cNvPr id="12" name="AutoShape 12"/>
          <p:cNvSpPr/>
          <p:nvPr/>
        </p:nvSpPr>
        <p:spPr>
          <a:xfrm flipV="1">
            <a:off x="13143458" y="8273681"/>
            <a:ext cx="1578114" cy="0"/>
          </a:xfrm>
          <a:prstGeom prst="line">
            <a:avLst/>
          </a:prstGeom>
          <a:ln w="66675" cap="flat">
            <a:solidFill>
              <a:srgbClr val="000000"/>
            </a:solidFill>
            <a:prstDash val="solid"/>
            <a:headEnd type="none" w="sm" len="sm"/>
            <a:tailEnd type="none" w="sm" len="sm"/>
          </a:ln>
        </p:spPr>
        <p:txBody>
          <a:bodyPr/>
          <a:lstStyle/>
          <a:p>
            <a:endParaRPr lang="en-PH"/>
          </a:p>
        </p:txBody>
      </p:sp>
      <p:grpSp>
        <p:nvGrpSpPr>
          <p:cNvPr id="13" name="Group 13"/>
          <p:cNvGrpSpPr/>
          <p:nvPr/>
        </p:nvGrpSpPr>
        <p:grpSpPr>
          <a:xfrm>
            <a:off x="2185390" y="4237671"/>
            <a:ext cx="8285927" cy="4592662"/>
            <a:chOff x="0" y="0"/>
            <a:chExt cx="2182302" cy="1209590"/>
          </a:xfrm>
        </p:grpSpPr>
        <p:sp>
          <p:nvSpPr>
            <p:cNvPr id="14" name="Freeform 14"/>
            <p:cNvSpPr/>
            <p:nvPr/>
          </p:nvSpPr>
          <p:spPr>
            <a:xfrm>
              <a:off x="0" y="0"/>
              <a:ext cx="2182302" cy="1209590"/>
            </a:xfrm>
            <a:custGeom>
              <a:avLst/>
              <a:gdLst/>
              <a:ahLst/>
              <a:cxnLst/>
              <a:rect l="l" t="t" r="r" b="b"/>
              <a:pathLst>
                <a:path w="2182302" h="1209590">
                  <a:moveTo>
                    <a:pt x="47652" y="0"/>
                  </a:moveTo>
                  <a:lnTo>
                    <a:pt x="2134650" y="0"/>
                  </a:lnTo>
                  <a:cubicBezTo>
                    <a:pt x="2147288" y="0"/>
                    <a:pt x="2159409" y="5020"/>
                    <a:pt x="2168345" y="13957"/>
                  </a:cubicBezTo>
                  <a:cubicBezTo>
                    <a:pt x="2177281" y="22893"/>
                    <a:pt x="2182302" y="35014"/>
                    <a:pt x="2182302" y="47652"/>
                  </a:cubicBezTo>
                  <a:lnTo>
                    <a:pt x="2182302" y="1161938"/>
                  </a:lnTo>
                  <a:cubicBezTo>
                    <a:pt x="2182302" y="1174576"/>
                    <a:pt x="2177281" y="1186697"/>
                    <a:pt x="2168345" y="1195633"/>
                  </a:cubicBezTo>
                  <a:cubicBezTo>
                    <a:pt x="2159409" y="1204570"/>
                    <a:pt x="2147288" y="1209590"/>
                    <a:pt x="2134650" y="1209590"/>
                  </a:cubicBezTo>
                  <a:lnTo>
                    <a:pt x="47652" y="1209590"/>
                  </a:lnTo>
                  <a:cubicBezTo>
                    <a:pt x="35014" y="1209590"/>
                    <a:pt x="22893" y="1204570"/>
                    <a:pt x="13957" y="1195633"/>
                  </a:cubicBezTo>
                  <a:cubicBezTo>
                    <a:pt x="5020" y="1186697"/>
                    <a:pt x="0" y="1174576"/>
                    <a:pt x="0" y="1161938"/>
                  </a:cubicBezTo>
                  <a:lnTo>
                    <a:pt x="0" y="47652"/>
                  </a:lnTo>
                  <a:cubicBezTo>
                    <a:pt x="0" y="35014"/>
                    <a:pt x="5020" y="22893"/>
                    <a:pt x="13957" y="13957"/>
                  </a:cubicBezTo>
                  <a:cubicBezTo>
                    <a:pt x="22893" y="5020"/>
                    <a:pt x="35014" y="0"/>
                    <a:pt x="47652" y="0"/>
                  </a:cubicBezTo>
                  <a:close/>
                </a:path>
              </a:pathLst>
            </a:custGeom>
            <a:solidFill>
              <a:srgbClr val="FFDE59"/>
            </a:solidFill>
          </p:spPr>
          <p:txBody>
            <a:bodyPr/>
            <a:lstStyle/>
            <a:p>
              <a:endParaRPr lang="en-PH"/>
            </a:p>
          </p:txBody>
        </p:sp>
        <p:sp>
          <p:nvSpPr>
            <p:cNvPr id="15" name="TextBox 15"/>
            <p:cNvSpPr txBox="1"/>
            <p:nvPr/>
          </p:nvSpPr>
          <p:spPr>
            <a:xfrm>
              <a:off x="0" y="-28575"/>
              <a:ext cx="2182302" cy="1238165"/>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5662029" y="5383285"/>
            <a:ext cx="2382074" cy="2301434"/>
            <a:chOff x="0" y="0"/>
            <a:chExt cx="627377" cy="606139"/>
          </a:xfrm>
        </p:grpSpPr>
        <p:sp>
          <p:nvSpPr>
            <p:cNvPr id="17" name="Freeform 17"/>
            <p:cNvSpPr/>
            <p:nvPr/>
          </p:nvSpPr>
          <p:spPr>
            <a:xfrm>
              <a:off x="0" y="0"/>
              <a:ext cx="627377" cy="606139"/>
            </a:xfrm>
            <a:custGeom>
              <a:avLst/>
              <a:gdLst/>
              <a:ahLst/>
              <a:cxnLst/>
              <a:rect l="l" t="t" r="r" b="b"/>
              <a:pathLst>
                <a:path w="627377" h="606139">
                  <a:moveTo>
                    <a:pt x="0" y="0"/>
                  </a:moveTo>
                  <a:lnTo>
                    <a:pt x="627377" y="0"/>
                  </a:lnTo>
                  <a:lnTo>
                    <a:pt x="627377" y="606139"/>
                  </a:lnTo>
                  <a:lnTo>
                    <a:pt x="0" y="606139"/>
                  </a:lnTo>
                  <a:close/>
                </a:path>
              </a:pathLst>
            </a:custGeom>
            <a:solidFill>
              <a:srgbClr val="019D97"/>
            </a:solidFill>
          </p:spPr>
          <p:txBody>
            <a:bodyPr/>
            <a:lstStyle/>
            <a:p>
              <a:endParaRPr lang="en-PH"/>
            </a:p>
          </p:txBody>
        </p:sp>
        <p:sp>
          <p:nvSpPr>
            <p:cNvPr id="18" name="TextBox 18"/>
            <p:cNvSpPr txBox="1"/>
            <p:nvPr/>
          </p:nvSpPr>
          <p:spPr>
            <a:xfrm>
              <a:off x="0" y="-28575"/>
              <a:ext cx="627377" cy="634714"/>
            </a:xfrm>
            <a:prstGeom prst="rect">
              <a:avLst/>
            </a:prstGeom>
          </p:spPr>
          <p:txBody>
            <a:bodyPr lIns="50800" tIns="50800" rIns="50800" bIns="50800" rtlCol="0" anchor="ctr"/>
            <a:lstStyle/>
            <a:p>
              <a:pPr algn="ctr">
                <a:lnSpc>
                  <a:spcPts val="3010"/>
                </a:lnSpc>
              </a:pPr>
              <a:endParaRPr/>
            </a:p>
          </p:txBody>
        </p:sp>
      </p:grpSp>
      <p:sp>
        <p:nvSpPr>
          <p:cNvPr id="19" name="AutoShape 19"/>
          <p:cNvSpPr/>
          <p:nvPr/>
        </p:nvSpPr>
        <p:spPr>
          <a:xfrm>
            <a:off x="3969447" y="5807209"/>
            <a:ext cx="1692145"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0" name="AutoShape 20"/>
          <p:cNvSpPr/>
          <p:nvPr/>
        </p:nvSpPr>
        <p:spPr>
          <a:xfrm>
            <a:off x="3985564" y="7389492"/>
            <a:ext cx="1676465"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1" name="AutoShape 21"/>
          <p:cNvSpPr/>
          <p:nvPr/>
        </p:nvSpPr>
        <p:spPr>
          <a:xfrm>
            <a:off x="8028739" y="6283459"/>
            <a:ext cx="1628913"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2" name="AutoShape 22"/>
          <p:cNvSpPr/>
          <p:nvPr/>
        </p:nvSpPr>
        <p:spPr>
          <a:xfrm>
            <a:off x="8044103" y="7022718"/>
            <a:ext cx="1676416"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3" name="Freeform 23"/>
          <p:cNvSpPr/>
          <p:nvPr/>
        </p:nvSpPr>
        <p:spPr>
          <a:xfrm>
            <a:off x="10471317" y="6361548"/>
            <a:ext cx="1774155" cy="423579"/>
          </a:xfrm>
          <a:custGeom>
            <a:avLst/>
            <a:gdLst/>
            <a:ahLst/>
            <a:cxnLst/>
            <a:rect l="l" t="t" r="r" b="b"/>
            <a:pathLst>
              <a:path w="1774155" h="423579">
                <a:moveTo>
                  <a:pt x="0" y="0"/>
                </a:moveTo>
                <a:lnTo>
                  <a:pt x="1774155" y="0"/>
                </a:lnTo>
                <a:lnTo>
                  <a:pt x="1774155" y="423580"/>
                </a:lnTo>
                <a:lnTo>
                  <a:pt x="0" y="4235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4" name="TextBox 24"/>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Half adder</a:t>
            </a:r>
          </a:p>
        </p:txBody>
      </p:sp>
      <p:sp>
        <p:nvSpPr>
          <p:cNvPr id="25" name="TextBox 25"/>
          <p:cNvSpPr txBox="1"/>
          <p:nvPr/>
        </p:nvSpPr>
        <p:spPr>
          <a:xfrm>
            <a:off x="384809" y="2694896"/>
            <a:ext cx="17051556"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half adder performs the addition of two single binary digits, generating the sum and carry output.</a:t>
            </a:r>
          </a:p>
        </p:txBody>
      </p:sp>
      <p:sp>
        <p:nvSpPr>
          <p:cNvPr id="26" name="TextBox 26"/>
          <p:cNvSpPr txBox="1"/>
          <p:nvPr/>
        </p:nvSpPr>
        <p:spPr>
          <a:xfrm>
            <a:off x="12999431" y="6213017"/>
            <a:ext cx="1044648" cy="1076143"/>
          </a:xfrm>
          <a:prstGeom prst="rect">
            <a:avLst/>
          </a:prstGeom>
        </p:spPr>
        <p:txBody>
          <a:bodyPr lIns="0" tIns="0" rIns="0" bIns="0" rtlCol="0" anchor="t">
            <a:spAutoFit/>
          </a:bodyPr>
          <a:lstStyle/>
          <a:p>
            <a:pPr algn="l">
              <a:lnSpc>
                <a:spcPts val="8748"/>
              </a:lnSpc>
              <a:spcBef>
                <a:spcPct val="0"/>
              </a:spcBef>
            </a:pPr>
            <a:r>
              <a:rPr lang="en-US" sz="6248">
                <a:solidFill>
                  <a:srgbClr val="000000"/>
                </a:solidFill>
                <a:latin typeface="Open Sans"/>
                <a:ea typeface="Open Sans"/>
                <a:cs typeface="Open Sans"/>
                <a:sym typeface="Open Sans"/>
              </a:rPr>
              <a:t>+</a:t>
            </a:r>
          </a:p>
        </p:txBody>
      </p:sp>
      <p:sp>
        <p:nvSpPr>
          <p:cNvPr id="27" name="TextBox 27"/>
          <p:cNvSpPr txBox="1"/>
          <p:nvPr/>
        </p:nvSpPr>
        <p:spPr>
          <a:xfrm>
            <a:off x="13782917" y="4898371"/>
            <a:ext cx="522324" cy="525264"/>
          </a:xfrm>
          <a:prstGeom prst="rect">
            <a:avLst/>
          </a:prstGeom>
        </p:spPr>
        <p:txBody>
          <a:bodyPr lIns="0" tIns="0" rIns="0" bIns="0" rtlCol="0" anchor="t">
            <a:spAutoFit/>
          </a:bodyPr>
          <a:lstStyle/>
          <a:p>
            <a:pPr algn="l">
              <a:lnSpc>
                <a:spcPts val="4374"/>
              </a:lnSpc>
              <a:spcBef>
                <a:spcPct val="0"/>
              </a:spcBef>
            </a:pPr>
            <a:r>
              <a:rPr lang="en-US" sz="3124" b="1">
                <a:solidFill>
                  <a:srgbClr val="FF1495"/>
                </a:solidFill>
                <a:latin typeface="Open Sans Bold"/>
                <a:ea typeface="Open Sans Bold"/>
                <a:cs typeface="Open Sans Bold"/>
                <a:sym typeface="Open Sans Bold"/>
              </a:rPr>
              <a:t>1</a:t>
            </a:r>
          </a:p>
        </p:txBody>
      </p:sp>
      <p:sp>
        <p:nvSpPr>
          <p:cNvPr id="28" name="TextBox 28"/>
          <p:cNvSpPr txBox="1"/>
          <p:nvPr/>
        </p:nvSpPr>
        <p:spPr>
          <a:xfrm>
            <a:off x="5750904" y="5432343"/>
            <a:ext cx="2204323" cy="20288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1 bit half adder circuitry</a:t>
            </a:r>
          </a:p>
        </p:txBody>
      </p:sp>
      <p:sp>
        <p:nvSpPr>
          <p:cNvPr id="29" name="TextBox 29"/>
          <p:cNvSpPr txBox="1"/>
          <p:nvPr/>
        </p:nvSpPr>
        <p:spPr>
          <a:xfrm>
            <a:off x="2685633" y="5200586"/>
            <a:ext cx="1426736" cy="657225"/>
          </a:xfrm>
          <a:prstGeom prst="rect">
            <a:avLst/>
          </a:prstGeom>
        </p:spPr>
        <p:txBody>
          <a:bodyPr lIns="0" tIns="0" rIns="0" bIns="0" rtlCol="0" anchor="t">
            <a:spAutoFit/>
          </a:bodyPr>
          <a:lstStyle/>
          <a:p>
            <a:pPr algn="ctr">
              <a:lnSpc>
                <a:spcPts val="5400"/>
              </a:lnSpc>
            </a:pPr>
            <a:r>
              <a:rPr lang="en-US" sz="3000">
                <a:solidFill>
                  <a:srgbClr val="2D3240"/>
                </a:solidFill>
                <a:latin typeface="Poppins"/>
                <a:ea typeface="Poppins"/>
                <a:cs typeface="Poppins"/>
                <a:sym typeface="Poppins"/>
              </a:rPr>
              <a:t>Bit 1 </a:t>
            </a:r>
          </a:p>
        </p:txBody>
      </p:sp>
      <p:sp>
        <p:nvSpPr>
          <p:cNvPr id="30" name="TextBox 30"/>
          <p:cNvSpPr txBox="1"/>
          <p:nvPr/>
        </p:nvSpPr>
        <p:spPr>
          <a:xfrm>
            <a:off x="2685633" y="6979917"/>
            <a:ext cx="1426736" cy="657225"/>
          </a:xfrm>
          <a:prstGeom prst="rect">
            <a:avLst/>
          </a:prstGeom>
        </p:spPr>
        <p:txBody>
          <a:bodyPr lIns="0" tIns="0" rIns="0" bIns="0" rtlCol="0" anchor="t">
            <a:spAutoFit/>
          </a:bodyPr>
          <a:lstStyle/>
          <a:p>
            <a:pPr algn="ctr">
              <a:lnSpc>
                <a:spcPts val="5400"/>
              </a:lnSpc>
            </a:pPr>
            <a:r>
              <a:rPr lang="en-US" sz="3000">
                <a:solidFill>
                  <a:srgbClr val="2D3240"/>
                </a:solidFill>
                <a:latin typeface="Poppins"/>
                <a:ea typeface="Poppins"/>
                <a:cs typeface="Poppins"/>
                <a:sym typeface="Poppins"/>
              </a:rPr>
              <a:t>Bit 2</a:t>
            </a:r>
          </a:p>
        </p:txBody>
      </p:sp>
      <p:sp>
        <p:nvSpPr>
          <p:cNvPr id="31" name="TextBox 31"/>
          <p:cNvSpPr txBox="1"/>
          <p:nvPr/>
        </p:nvSpPr>
        <p:spPr>
          <a:xfrm>
            <a:off x="8129828" y="5607184"/>
            <a:ext cx="1426736" cy="657225"/>
          </a:xfrm>
          <a:prstGeom prst="rect">
            <a:avLst/>
          </a:prstGeom>
        </p:spPr>
        <p:txBody>
          <a:bodyPr lIns="0" tIns="0" rIns="0" bIns="0" rtlCol="0" anchor="t">
            <a:spAutoFit/>
          </a:bodyPr>
          <a:lstStyle/>
          <a:p>
            <a:pPr algn="ctr">
              <a:lnSpc>
                <a:spcPts val="5400"/>
              </a:lnSpc>
            </a:pPr>
            <a:r>
              <a:rPr lang="en-US" sz="3000">
                <a:solidFill>
                  <a:srgbClr val="2D3240"/>
                </a:solidFill>
                <a:latin typeface="Poppins"/>
                <a:ea typeface="Poppins"/>
                <a:cs typeface="Poppins"/>
                <a:sym typeface="Poppins"/>
              </a:rPr>
              <a:t>Sum</a:t>
            </a:r>
          </a:p>
        </p:txBody>
      </p:sp>
      <p:sp>
        <p:nvSpPr>
          <p:cNvPr id="32" name="TextBox 32"/>
          <p:cNvSpPr txBox="1"/>
          <p:nvPr/>
        </p:nvSpPr>
        <p:spPr>
          <a:xfrm>
            <a:off x="8129828" y="6346443"/>
            <a:ext cx="1426736" cy="657225"/>
          </a:xfrm>
          <a:prstGeom prst="rect">
            <a:avLst/>
          </a:prstGeom>
        </p:spPr>
        <p:txBody>
          <a:bodyPr lIns="0" tIns="0" rIns="0" bIns="0" rtlCol="0" anchor="t">
            <a:spAutoFit/>
          </a:bodyPr>
          <a:lstStyle/>
          <a:p>
            <a:pPr algn="ctr">
              <a:lnSpc>
                <a:spcPts val="5400"/>
              </a:lnSpc>
            </a:pPr>
            <a:r>
              <a:rPr lang="en-US" sz="3000">
                <a:solidFill>
                  <a:srgbClr val="2D3240"/>
                </a:solidFill>
                <a:latin typeface="Poppins"/>
                <a:ea typeface="Poppins"/>
                <a:cs typeface="Poppins"/>
                <a:sym typeface="Poppins"/>
              </a:rPr>
              <a:t>Carry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41306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Using Boolean algebra to simplify an equation</a:t>
            </a:r>
          </a:p>
        </p:txBody>
      </p:sp>
      <p:sp>
        <p:nvSpPr>
          <p:cNvPr id="8" name="TextBox 8"/>
          <p:cNvSpPr txBox="1"/>
          <p:nvPr/>
        </p:nvSpPr>
        <p:spPr>
          <a:xfrm>
            <a:off x="4862014" y="3218045"/>
            <a:ext cx="5541402"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A + A.B</a:t>
            </a:r>
          </a:p>
        </p:txBody>
      </p:sp>
      <p:sp>
        <p:nvSpPr>
          <p:cNvPr id="9" name="TextBox 9"/>
          <p:cNvSpPr txBox="1"/>
          <p:nvPr/>
        </p:nvSpPr>
        <p:spPr>
          <a:xfrm>
            <a:off x="7504711" y="2700531"/>
            <a:ext cx="611866"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_</a:t>
            </a:r>
          </a:p>
        </p:txBody>
      </p:sp>
      <p:sp>
        <p:nvSpPr>
          <p:cNvPr id="10" name="TextBox 10"/>
          <p:cNvSpPr txBox="1"/>
          <p:nvPr/>
        </p:nvSpPr>
        <p:spPr>
          <a:xfrm>
            <a:off x="8501546" y="3218045"/>
            <a:ext cx="1737258"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 A + B</a:t>
            </a:r>
          </a:p>
        </p:txBody>
      </p:sp>
      <p:sp>
        <p:nvSpPr>
          <p:cNvPr id="11" name="TextBox 11"/>
          <p:cNvSpPr txBox="1"/>
          <p:nvPr/>
        </p:nvSpPr>
        <p:spPr>
          <a:xfrm>
            <a:off x="2670908" y="3213214"/>
            <a:ext cx="5541402" cy="605389"/>
          </a:xfrm>
          <a:prstGeom prst="rect">
            <a:avLst/>
          </a:prstGeom>
        </p:spPr>
        <p:txBody>
          <a:bodyPr lIns="0" tIns="0" rIns="0" bIns="0" rtlCol="0" anchor="t">
            <a:spAutoFit/>
          </a:bodyPr>
          <a:lstStyle/>
          <a:p>
            <a:pPr algn="ctr">
              <a:lnSpc>
                <a:spcPts val="4957"/>
              </a:lnSpc>
            </a:pPr>
            <a:r>
              <a:rPr lang="en-US" sz="3540" b="1">
                <a:solidFill>
                  <a:srgbClr val="FF1495"/>
                </a:solidFill>
                <a:latin typeface="Canva Sans Bold"/>
                <a:ea typeface="Canva Sans Bold"/>
                <a:cs typeface="Canva Sans Bold"/>
                <a:sym typeface="Canva Sans Bold"/>
              </a:rPr>
              <a:t>Prove ➡️</a:t>
            </a:r>
          </a:p>
        </p:txBody>
      </p:sp>
      <p:sp>
        <p:nvSpPr>
          <p:cNvPr id="12" name="TextBox 12"/>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41306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Using Boolean algebra to simplify an equation</a:t>
            </a:r>
          </a:p>
        </p:txBody>
      </p:sp>
      <p:sp>
        <p:nvSpPr>
          <p:cNvPr id="8" name="TextBox 8"/>
          <p:cNvSpPr txBox="1"/>
          <p:nvPr/>
        </p:nvSpPr>
        <p:spPr>
          <a:xfrm>
            <a:off x="4862014" y="3218045"/>
            <a:ext cx="5541402"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A + A.B</a:t>
            </a:r>
          </a:p>
        </p:txBody>
      </p:sp>
      <p:sp>
        <p:nvSpPr>
          <p:cNvPr id="9" name="TextBox 9"/>
          <p:cNvSpPr txBox="1"/>
          <p:nvPr/>
        </p:nvSpPr>
        <p:spPr>
          <a:xfrm>
            <a:off x="7504711" y="2700531"/>
            <a:ext cx="611866"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_</a:t>
            </a:r>
          </a:p>
        </p:txBody>
      </p:sp>
      <p:sp>
        <p:nvSpPr>
          <p:cNvPr id="10" name="TextBox 10"/>
          <p:cNvSpPr txBox="1"/>
          <p:nvPr/>
        </p:nvSpPr>
        <p:spPr>
          <a:xfrm>
            <a:off x="8501546" y="3218045"/>
            <a:ext cx="1737258"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 A + B</a:t>
            </a:r>
          </a:p>
        </p:txBody>
      </p:sp>
      <p:sp>
        <p:nvSpPr>
          <p:cNvPr id="11" name="TextBox 11"/>
          <p:cNvSpPr txBox="1"/>
          <p:nvPr/>
        </p:nvSpPr>
        <p:spPr>
          <a:xfrm>
            <a:off x="1096554" y="3237095"/>
            <a:ext cx="2180590" cy="406304"/>
          </a:xfrm>
          <a:prstGeom prst="rect">
            <a:avLst/>
          </a:prstGeom>
        </p:spPr>
        <p:txBody>
          <a:bodyPr lIns="0" tIns="0" rIns="0" bIns="0" rtlCol="0" anchor="t">
            <a:spAutoFit/>
          </a:bodyPr>
          <a:lstStyle/>
          <a:p>
            <a:pPr algn="ctr">
              <a:lnSpc>
                <a:spcPts val="3330"/>
              </a:lnSpc>
            </a:pPr>
            <a:r>
              <a:rPr lang="en-US" sz="2378" b="1" u="sng">
                <a:solidFill>
                  <a:srgbClr val="000000"/>
                </a:solidFill>
                <a:latin typeface="Canva Sans Bold"/>
                <a:ea typeface="Canva Sans Bold"/>
                <a:cs typeface="Canva Sans Bold"/>
                <a:sym typeface="Canva Sans Bold"/>
              </a:rPr>
              <a:t>Absorption</a:t>
            </a:r>
          </a:p>
        </p:txBody>
      </p:sp>
      <p:sp>
        <p:nvSpPr>
          <p:cNvPr id="12" name="TextBox 12"/>
          <p:cNvSpPr txBox="1"/>
          <p:nvPr/>
        </p:nvSpPr>
        <p:spPr>
          <a:xfrm>
            <a:off x="4134452" y="4052021"/>
            <a:ext cx="5541402" cy="605389"/>
          </a:xfrm>
          <a:prstGeom prst="rect">
            <a:avLst/>
          </a:prstGeom>
        </p:spPr>
        <p:txBody>
          <a:bodyPr lIns="0" tIns="0" rIns="0" bIns="0" rtlCol="0" anchor="t">
            <a:spAutoFit/>
          </a:bodyPr>
          <a:lstStyle/>
          <a:p>
            <a:pPr algn="ctr">
              <a:lnSpc>
                <a:spcPts val="4957"/>
              </a:lnSpc>
            </a:pPr>
            <a:r>
              <a:rPr lang="en-US" sz="3540" b="1">
                <a:solidFill>
                  <a:srgbClr val="FF1495"/>
                </a:solidFill>
                <a:latin typeface="Canva Sans Bold"/>
                <a:ea typeface="Canva Sans Bold"/>
                <a:cs typeface="Canva Sans Bold"/>
                <a:sym typeface="Canva Sans Bold"/>
              </a:rPr>
              <a:t>A+(A.B) </a:t>
            </a:r>
            <a:r>
              <a:rPr lang="en-US" sz="3540" b="1">
                <a:solidFill>
                  <a:srgbClr val="000000"/>
                </a:solidFill>
                <a:latin typeface="Canva Sans Bold"/>
                <a:ea typeface="Canva Sans Bold"/>
                <a:cs typeface="Canva Sans Bold"/>
                <a:sym typeface="Canva Sans Bold"/>
              </a:rPr>
              <a:t>+ A.B</a:t>
            </a:r>
          </a:p>
        </p:txBody>
      </p:sp>
      <p:sp>
        <p:nvSpPr>
          <p:cNvPr id="13" name="TextBox 13"/>
          <p:cNvSpPr txBox="1"/>
          <p:nvPr/>
        </p:nvSpPr>
        <p:spPr>
          <a:xfrm>
            <a:off x="7450128" y="3518138"/>
            <a:ext cx="611866"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_</a:t>
            </a:r>
          </a:p>
        </p:txBody>
      </p:sp>
      <p:sp>
        <p:nvSpPr>
          <p:cNvPr id="14" name="TextBox 14"/>
          <p:cNvSpPr txBox="1"/>
          <p:nvPr/>
        </p:nvSpPr>
        <p:spPr>
          <a:xfrm>
            <a:off x="513454" y="3609965"/>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 + A.B = A</a:t>
            </a:r>
          </a:p>
        </p:txBody>
      </p:sp>
      <p:sp>
        <p:nvSpPr>
          <p:cNvPr id="18" name="TextBox 18"/>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41306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Using Boolean algebra to simplify an equation</a:t>
            </a:r>
          </a:p>
        </p:txBody>
      </p:sp>
      <p:sp>
        <p:nvSpPr>
          <p:cNvPr id="8" name="TextBox 8"/>
          <p:cNvSpPr txBox="1"/>
          <p:nvPr/>
        </p:nvSpPr>
        <p:spPr>
          <a:xfrm>
            <a:off x="4862014" y="3218045"/>
            <a:ext cx="5541402"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A + A.B</a:t>
            </a:r>
          </a:p>
        </p:txBody>
      </p:sp>
      <p:sp>
        <p:nvSpPr>
          <p:cNvPr id="9" name="TextBox 9"/>
          <p:cNvSpPr txBox="1"/>
          <p:nvPr/>
        </p:nvSpPr>
        <p:spPr>
          <a:xfrm>
            <a:off x="7504711" y="2700531"/>
            <a:ext cx="611866"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_</a:t>
            </a:r>
          </a:p>
        </p:txBody>
      </p:sp>
      <p:sp>
        <p:nvSpPr>
          <p:cNvPr id="10" name="TextBox 10"/>
          <p:cNvSpPr txBox="1"/>
          <p:nvPr/>
        </p:nvSpPr>
        <p:spPr>
          <a:xfrm>
            <a:off x="8501546" y="3218045"/>
            <a:ext cx="1737258"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 A + B</a:t>
            </a:r>
          </a:p>
        </p:txBody>
      </p:sp>
      <p:sp>
        <p:nvSpPr>
          <p:cNvPr id="11" name="TextBox 11"/>
          <p:cNvSpPr txBox="1"/>
          <p:nvPr/>
        </p:nvSpPr>
        <p:spPr>
          <a:xfrm>
            <a:off x="1096554" y="3237095"/>
            <a:ext cx="2180590" cy="406304"/>
          </a:xfrm>
          <a:prstGeom prst="rect">
            <a:avLst/>
          </a:prstGeom>
        </p:spPr>
        <p:txBody>
          <a:bodyPr lIns="0" tIns="0" rIns="0" bIns="0" rtlCol="0" anchor="t">
            <a:spAutoFit/>
          </a:bodyPr>
          <a:lstStyle/>
          <a:p>
            <a:pPr algn="ctr">
              <a:lnSpc>
                <a:spcPts val="3330"/>
              </a:lnSpc>
            </a:pPr>
            <a:r>
              <a:rPr lang="en-US" sz="2378" b="1" u="sng">
                <a:solidFill>
                  <a:srgbClr val="000000"/>
                </a:solidFill>
                <a:latin typeface="Canva Sans Bold"/>
                <a:ea typeface="Canva Sans Bold"/>
                <a:cs typeface="Canva Sans Bold"/>
                <a:sym typeface="Canva Sans Bold"/>
              </a:rPr>
              <a:t>Absorption</a:t>
            </a:r>
          </a:p>
        </p:txBody>
      </p:sp>
      <p:sp>
        <p:nvSpPr>
          <p:cNvPr id="12" name="TextBox 12"/>
          <p:cNvSpPr txBox="1"/>
          <p:nvPr/>
        </p:nvSpPr>
        <p:spPr>
          <a:xfrm>
            <a:off x="4134452" y="4052021"/>
            <a:ext cx="5541402" cy="605389"/>
          </a:xfrm>
          <a:prstGeom prst="rect">
            <a:avLst/>
          </a:prstGeom>
        </p:spPr>
        <p:txBody>
          <a:bodyPr lIns="0" tIns="0" rIns="0" bIns="0" rtlCol="0" anchor="t">
            <a:spAutoFit/>
          </a:bodyPr>
          <a:lstStyle/>
          <a:p>
            <a:pPr algn="ctr">
              <a:lnSpc>
                <a:spcPts val="4957"/>
              </a:lnSpc>
            </a:pPr>
            <a:r>
              <a:rPr lang="en-US" sz="3540" b="1">
                <a:solidFill>
                  <a:srgbClr val="FF1495"/>
                </a:solidFill>
                <a:latin typeface="Canva Sans Bold"/>
                <a:ea typeface="Canva Sans Bold"/>
                <a:cs typeface="Canva Sans Bold"/>
                <a:sym typeface="Canva Sans Bold"/>
              </a:rPr>
              <a:t>A+(A.B) </a:t>
            </a:r>
            <a:r>
              <a:rPr lang="en-US" sz="3540" b="1">
                <a:solidFill>
                  <a:srgbClr val="000000"/>
                </a:solidFill>
                <a:latin typeface="Canva Sans Bold"/>
                <a:ea typeface="Canva Sans Bold"/>
                <a:cs typeface="Canva Sans Bold"/>
                <a:sym typeface="Canva Sans Bold"/>
              </a:rPr>
              <a:t>+ A.B</a:t>
            </a:r>
          </a:p>
        </p:txBody>
      </p:sp>
      <p:sp>
        <p:nvSpPr>
          <p:cNvPr id="13" name="TextBox 13"/>
          <p:cNvSpPr txBox="1"/>
          <p:nvPr/>
        </p:nvSpPr>
        <p:spPr>
          <a:xfrm>
            <a:off x="4134452" y="4967622"/>
            <a:ext cx="5541402" cy="605389"/>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A+</a:t>
            </a:r>
            <a:r>
              <a:rPr lang="en-US" sz="3540" b="1">
                <a:solidFill>
                  <a:srgbClr val="642EC7"/>
                </a:solidFill>
                <a:latin typeface="Canva Sans Bold"/>
                <a:ea typeface="Canva Sans Bold"/>
                <a:cs typeface="Canva Sans Bold"/>
                <a:sym typeface="Canva Sans Bold"/>
              </a:rPr>
              <a:t>(B.A) + B.A</a:t>
            </a:r>
          </a:p>
        </p:txBody>
      </p:sp>
      <p:sp>
        <p:nvSpPr>
          <p:cNvPr id="14" name="TextBox 14"/>
          <p:cNvSpPr txBox="1"/>
          <p:nvPr/>
        </p:nvSpPr>
        <p:spPr>
          <a:xfrm>
            <a:off x="1135659" y="4825264"/>
            <a:ext cx="2180590" cy="406304"/>
          </a:xfrm>
          <a:prstGeom prst="rect">
            <a:avLst/>
          </a:prstGeom>
        </p:spPr>
        <p:txBody>
          <a:bodyPr lIns="0" tIns="0" rIns="0" bIns="0" rtlCol="0" anchor="t">
            <a:spAutoFit/>
          </a:bodyPr>
          <a:lstStyle/>
          <a:p>
            <a:pPr algn="ctr">
              <a:lnSpc>
                <a:spcPts val="3330"/>
              </a:lnSpc>
            </a:pPr>
            <a:r>
              <a:rPr lang="en-US" sz="2378" b="1" u="sng">
                <a:solidFill>
                  <a:srgbClr val="000000"/>
                </a:solidFill>
                <a:latin typeface="Canva Sans Bold"/>
                <a:ea typeface="Canva Sans Bold"/>
                <a:cs typeface="Canva Sans Bold"/>
                <a:sym typeface="Canva Sans Bold"/>
              </a:rPr>
              <a:t>Commutative</a:t>
            </a:r>
          </a:p>
        </p:txBody>
      </p:sp>
      <p:sp>
        <p:nvSpPr>
          <p:cNvPr id="15" name="TextBox 15"/>
          <p:cNvSpPr txBox="1"/>
          <p:nvPr/>
        </p:nvSpPr>
        <p:spPr>
          <a:xfrm>
            <a:off x="1135659" y="516557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A.B = B.A</a:t>
            </a:r>
          </a:p>
        </p:txBody>
      </p:sp>
      <p:sp>
        <p:nvSpPr>
          <p:cNvPr id="16" name="TextBox 16"/>
          <p:cNvSpPr txBox="1"/>
          <p:nvPr/>
        </p:nvSpPr>
        <p:spPr>
          <a:xfrm>
            <a:off x="7450128" y="3518138"/>
            <a:ext cx="611866"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_</a:t>
            </a:r>
          </a:p>
        </p:txBody>
      </p:sp>
      <p:sp>
        <p:nvSpPr>
          <p:cNvPr id="17" name="TextBox 17"/>
          <p:cNvSpPr txBox="1"/>
          <p:nvPr/>
        </p:nvSpPr>
        <p:spPr>
          <a:xfrm>
            <a:off x="7889681" y="4523757"/>
            <a:ext cx="611866" cy="600558"/>
          </a:xfrm>
          <a:prstGeom prst="rect">
            <a:avLst/>
          </a:prstGeom>
        </p:spPr>
        <p:txBody>
          <a:bodyPr lIns="0" tIns="0" rIns="0" bIns="0" rtlCol="0" anchor="t">
            <a:spAutoFit/>
          </a:bodyPr>
          <a:lstStyle/>
          <a:p>
            <a:pPr algn="ctr">
              <a:lnSpc>
                <a:spcPts val="4957"/>
              </a:lnSpc>
            </a:pPr>
            <a:r>
              <a:rPr lang="en-US" sz="3540" b="1">
                <a:solidFill>
                  <a:srgbClr val="642EC7"/>
                </a:solidFill>
                <a:latin typeface="Canva Sans Bold"/>
                <a:ea typeface="Canva Sans Bold"/>
                <a:cs typeface="Canva Sans Bold"/>
                <a:sym typeface="Canva Sans Bold"/>
              </a:rPr>
              <a:t>_</a:t>
            </a:r>
          </a:p>
        </p:txBody>
      </p:sp>
      <p:sp>
        <p:nvSpPr>
          <p:cNvPr id="18" name="TextBox 18"/>
          <p:cNvSpPr txBox="1"/>
          <p:nvPr/>
        </p:nvSpPr>
        <p:spPr>
          <a:xfrm>
            <a:off x="513454" y="3609965"/>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 + A.B = A</a:t>
            </a:r>
          </a:p>
        </p:txBody>
      </p:sp>
      <p:sp>
        <p:nvSpPr>
          <p:cNvPr id="19" name="TextBox 19"/>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41306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Using Boolean algebra to simplify an equation</a:t>
            </a:r>
          </a:p>
        </p:txBody>
      </p:sp>
      <p:sp>
        <p:nvSpPr>
          <p:cNvPr id="8" name="TextBox 8"/>
          <p:cNvSpPr txBox="1"/>
          <p:nvPr/>
        </p:nvSpPr>
        <p:spPr>
          <a:xfrm>
            <a:off x="4862014" y="3218045"/>
            <a:ext cx="5541402"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A + A.B</a:t>
            </a:r>
          </a:p>
        </p:txBody>
      </p:sp>
      <p:sp>
        <p:nvSpPr>
          <p:cNvPr id="9" name="TextBox 9"/>
          <p:cNvSpPr txBox="1"/>
          <p:nvPr/>
        </p:nvSpPr>
        <p:spPr>
          <a:xfrm>
            <a:off x="7504711" y="2700531"/>
            <a:ext cx="611866"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_</a:t>
            </a:r>
          </a:p>
        </p:txBody>
      </p:sp>
      <p:sp>
        <p:nvSpPr>
          <p:cNvPr id="10" name="TextBox 10"/>
          <p:cNvSpPr txBox="1"/>
          <p:nvPr/>
        </p:nvSpPr>
        <p:spPr>
          <a:xfrm>
            <a:off x="8501546" y="3218045"/>
            <a:ext cx="1737258"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 A + B</a:t>
            </a:r>
          </a:p>
        </p:txBody>
      </p:sp>
      <p:sp>
        <p:nvSpPr>
          <p:cNvPr id="11" name="TextBox 11"/>
          <p:cNvSpPr txBox="1"/>
          <p:nvPr/>
        </p:nvSpPr>
        <p:spPr>
          <a:xfrm>
            <a:off x="1096554" y="3237095"/>
            <a:ext cx="2180590" cy="406304"/>
          </a:xfrm>
          <a:prstGeom prst="rect">
            <a:avLst/>
          </a:prstGeom>
        </p:spPr>
        <p:txBody>
          <a:bodyPr lIns="0" tIns="0" rIns="0" bIns="0" rtlCol="0" anchor="t">
            <a:spAutoFit/>
          </a:bodyPr>
          <a:lstStyle/>
          <a:p>
            <a:pPr algn="ctr">
              <a:lnSpc>
                <a:spcPts val="3330"/>
              </a:lnSpc>
            </a:pPr>
            <a:r>
              <a:rPr lang="en-US" sz="2378" b="1" u="sng">
                <a:solidFill>
                  <a:srgbClr val="000000"/>
                </a:solidFill>
                <a:latin typeface="Canva Sans Bold"/>
                <a:ea typeface="Canva Sans Bold"/>
                <a:cs typeface="Canva Sans Bold"/>
                <a:sym typeface="Canva Sans Bold"/>
              </a:rPr>
              <a:t>Absorption</a:t>
            </a:r>
          </a:p>
        </p:txBody>
      </p:sp>
      <p:sp>
        <p:nvSpPr>
          <p:cNvPr id="12" name="TextBox 12"/>
          <p:cNvSpPr txBox="1"/>
          <p:nvPr/>
        </p:nvSpPr>
        <p:spPr>
          <a:xfrm>
            <a:off x="4134452" y="4052021"/>
            <a:ext cx="5541402" cy="605389"/>
          </a:xfrm>
          <a:prstGeom prst="rect">
            <a:avLst/>
          </a:prstGeom>
        </p:spPr>
        <p:txBody>
          <a:bodyPr lIns="0" tIns="0" rIns="0" bIns="0" rtlCol="0" anchor="t">
            <a:spAutoFit/>
          </a:bodyPr>
          <a:lstStyle/>
          <a:p>
            <a:pPr algn="ctr">
              <a:lnSpc>
                <a:spcPts val="4957"/>
              </a:lnSpc>
            </a:pPr>
            <a:r>
              <a:rPr lang="en-US" sz="3540" b="1">
                <a:solidFill>
                  <a:srgbClr val="FF1495"/>
                </a:solidFill>
                <a:latin typeface="Canva Sans Bold"/>
                <a:ea typeface="Canva Sans Bold"/>
                <a:cs typeface="Canva Sans Bold"/>
                <a:sym typeface="Canva Sans Bold"/>
              </a:rPr>
              <a:t>A+(A.B) </a:t>
            </a:r>
            <a:r>
              <a:rPr lang="en-US" sz="3540" b="1">
                <a:solidFill>
                  <a:srgbClr val="000000"/>
                </a:solidFill>
                <a:latin typeface="Canva Sans Bold"/>
                <a:ea typeface="Canva Sans Bold"/>
                <a:cs typeface="Canva Sans Bold"/>
                <a:sym typeface="Canva Sans Bold"/>
              </a:rPr>
              <a:t>+ A.B</a:t>
            </a:r>
          </a:p>
        </p:txBody>
      </p:sp>
      <p:sp>
        <p:nvSpPr>
          <p:cNvPr id="13" name="TextBox 13"/>
          <p:cNvSpPr txBox="1"/>
          <p:nvPr/>
        </p:nvSpPr>
        <p:spPr>
          <a:xfrm>
            <a:off x="4134452" y="4967622"/>
            <a:ext cx="5541402" cy="605389"/>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A+</a:t>
            </a:r>
            <a:r>
              <a:rPr lang="en-US" sz="3540" b="1">
                <a:solidFill>
                  <a:srgbClr val="642EC7"/>
                </a:solidFill>
                <a:latin typeface="Canva Sans Bold"/>
                <a:ea typeface="Canva Sans Bold"/>
                <a:cs typeface="Canva Sans Bold"/>
                <a:sym typeface="Canva Sans Bold"/>
              </a:rPr>
              <a:t>(B.A) + B.A</a:t>
            </a:r>
          </a:p>
        </p:txBody>
      </p:sp>
      <p:sp>
        <p:nvSpPr>
          <p:cNvPr id="14" name="TextBox 14"/>
          <p:cNvSpPr txBox="1"/>
          <p:nvPr/>
        </p:nvSpPr>
        <p:spPr>
          <a:xfrm>
            <a:off x="1135659" y="4825264"/>
            <a:ext cx="2180590" cy="406304"/>
          </a:xfrm>
          <a:prstGeom prst="rect">
            <a:avLst/>
          </a:prstGeom>
        </p:spPr>
        <p:txBody>
          <a:bodyPr lIns="0" tIns="0" rIns="0" bIns="0" rtlCol="0" anchor="t">
            <a:spAutoFit/>
          </a:bodyPr>
          <a:lstStyle/>
          <a:p>
            <a:pPr algn="ctr">
              <a:lnSpc>
                <a:spcPts val="3330"/>
              </a:lnSpc>
            </a:pPr>
            <a:r>
              <a:rPr lang="en-US" sz="2378" b="1" u="sng">
                <a:solidFill>
                  <a:srgbClr val="000000"/>
                </a:solidFill>
                <a:latin typeface="Canva Sans Bold"/>
                <a:ea typeface="Canva Sans Bold"/>
                <a:cs typeface="Canva Sans Bold"/>
                <a:sym typeface="Canva Sans Bold"/>
              </a:rPr>
              <a:t>Commutative</a:t>
            </a:r>
          </a:p>
        </p:txBody>
      </p:sp>
      <p:sp>
        <p:nvSpPr>
          <p:cNvPr id="15" name="TextBox 15"/>
          <p:cNvSpPr txBox="1"/>
          <p:nvPr/>
        </p:nvSpPr>
        <p:spPr>
          <a:xfrm>
            <a:off x="1135659" y="516557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A.B = B.A</a:t>
            </a:r>
          </a:p>
        </p:txBody>
      </p:sp>
      <p:sp>
        <p:nvSpPr>
          <p:cNvPr id="16" name="TextBox 16"/>
          <p:cNvSpPr txBox="1"/>
          <p:nvPr/>
        </p:nvSpPr>
        <p:spPr>
          <a:xfrm>
            <a:off x="990464" y="6410079"/>
            <a:ext cx="2180590" cy="406304"/>
          </a:xfrm>
          <a:prstGeom prst="rect">
            <a:avLst/>
          </a:prstGeom>
        </p:spPr>
        <p:txBody>
          <a:bodyPr lIns="0" tIns="0" rIns="0" bIns="0" rtlCol="0" anchor="t">
            <a:spAutoFit/>
          </a:bodyPr>
          <a:lstStyle/>
          <a:p>
            <a:pPr algn="ctr">
              <a:lnSpc>
                <a:spcPts val="3330"/>
              </a:lnSpc>
            </a:pPr>
            <a:r>
              <a:rPr lang="en-US" sz="2378" b="1" u="sng">
                <a:solidFill>
                  <a:srgbClr val="000000"/>
                </a:solidFill>
                <a:latin typeface="Canva Sans Bold"/>
                <a:ea typeface="Canva Sans Bold"/>
                <a:cs typeface="Canva Sans Bold"/>
                <a:sym typeface="Canva Sans Bold"/>
              </a:rPr>
              <a:t>Distributive</a:t>
            </a:r>
          </a:p>
        </p:txBody>
      </p:sp>
      <p:sp>
        <p:nvSpPr>
          <p:cNvPr id="17" name="TextBox 17"/>
          <p:cNvSpPr txBox="1"/>
          <p:nvPr/>
        </p:nvSpPr>
        <p:spPr>
          <a:xfrm>
            <a:off x="619544" y="6778283"/>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 + B.C = (A+B) . (A + C)</a:t>
            </a:r>
          </a:p>
        </p:txBody>
      </p:sp>
      <p:sp>
        <p:nvSpPr>
          <p:cNvPr id="18" name="TextBox 18"/>
          <p:cNvSpPr txBox="1"/>
          <p:nvPr/>
        </p:nvSpPr>
        <p:spPr>
          <a:xfrm>
            <a:off x="7450128" y="3518138"/>
            <a:ext cx="611866"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_</a:t>
            </a:r>
          </a:p>
        </p:txBody>
      </p:sp>
      <p:sp>
        <p:nvSpPr>
          <p:cNvPr id="19" name="TextBox 19"/>
          <p:cNvSpPr txBox="1"/>
          <p:nvPr/>
        </p:nvSpPr>
        <p:spPr>
          <a:xfrm>
            <a:off x="7889681" y="4523757"/>
            <a:ext cx="611866" cy="600558"/>
          </a:xfrm>
          <a:prstGeom prst="rect">
            <a:avLst/>
          </a:prstGeom>
        </p:spPr>
        <p:txBody>
          <a:bodyPr lIns="0" tIns="0" rIns="0" bIns="0" rtlCol="0" anchor="t">
            <a:spAutoFit/>
          </a:bodyPr>
          <a:lstStyle/>
          <a:p>
            <a:pPr algn="ctr">
              <a:lnSpc>
                <a:spcPts val="4957"/>
              </a:lnSpc>
            </a:pPr>
            <a:r>
              <a:rPr lang="en-US" sz="3540" b="1">
                <a:solidFill>
                  <a:srgbClr val="642EC7"/>
                </a:solidFill>
                <a:latin typeface="Canva Sans Bold"/>
                <a:ea typeface="Canva Sans Bold"/>
                <a:cs typeface="Canva Sans Bold"/>
                <a:sym typeface="Canva Sans Bold"/>
              </a:rPr>
              <a:t>_</a:t>
            </a:r>
          </a:p>
        </p:txBody>
      </p:sp>
      <p:sp>
        <p:nvSpPr>
          <p:cNvPr id="20" name="TextBox 20"/>
          <p:cNvSpPr txBox="1"/>
          <p:nvPr/>
        </p:nvSpPr>
        <p:spPr>
          <a:xfrm>
            <a:off x="3828773" y="6325970"/>
            <a:ext cx="5541402" cy="605389"/>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A+B(A + A)</a:t>
            </a:r>
          </a:p>
        </p:txBody>
      </p:sp>
      <p:sp>
        <p:nvSpPr>
          <p:cNvPr id="21" name="TextBox 21"/>
          <p:cNvSpPr txBox="1"/>
          <p:nvPr/>
        </p:nvSpPr>
        <p:spPr>
          <a:xfrm>
            <a:off x="7021104" y="5792087"/>
            <a:ext cx="611866"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_</a:t>
            </a:r>
          </a:p>
        </p:txBody>
      </p:sp>
      <p:sp>
        <p:nvSpPr>
          <p:cNvPr id="22" name="TextBox 22"/>
          <p:cNvSpPr txBox="1"/>
          <p:nvPr/>
        </p:nvSpPr>
        <p:spPr>
          <a:xfrm>
            <a:off x="513454" y="3609965"/>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 + A.B = A</a:t>
            </a:r>
          </a:p>
        </p:txBody>
      </p:sp>
      <p:sp>
        <p:nvSpPr>
          <p:cNvPr id="23" name="TextBox 23"/>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41306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Using Boolean algebra to simplify an equation</a:t>
            </a:r>
          </a:p>
        </p:txBody>
      </p:sp>
      <p:sp>
        <p:nvSpPr>
          <p:cNvPr id="8" name="TextBox 8"/>
          <p:cNvSpPr txBox="1"/>
          <p:nvPr/>
        </p:nvSpPr>
        <p:spPr>
          <a:xfrm>
            <a:off x="4862014" y="3218045"/>
            <a:ext cx="5541402"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A + A.B</a:t>
            </a:r>
          </a:p>
        </p:txBody>
      </p:sp>
      <p:sp>
        <p:nvSpPr>
          <p:cNvPr id="9" name="TextBox 9"/>
          <p:cNvSpPr txBox="1"/>
          <p:nvPr/>
        </p:nvSpPr>
        <p:spPr>
          <a:xfrm>
            <a:off x="7504711" y="2700531"/>
            <a:ext cx="611866"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_</a:t>
            </a:r>
          </a:p>
        </p:txBody>
      </p:sp>
      <p:sp>
        <p:nvSpPr>
          <p:cNvPr id="10" name="TextBox 10"/>
          <p:cNvSpPr txBox="1"/>
          <p:nvPr/>
        </p:nvSpPr>
        <p:spPr>
          <a:xfrm>
            <a:off x="8501546" y="3218045"/>
            <a:ext cx="1737258"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 A + B</a:t>
            </a:r>
          </a:p>
        </p:txBody>
      </p:sp>
      <p:sp>
        <p:nvSpPr>
          <p:cNvPr id="11" name="TextBox 11"/>
          <p:cNvSpPr txBox="1"/>
          <p:nvPr/>
        </p:nvSpPr>
        <p:spPr>
          <a:xfrm>
            <a:off x="1096554" y="3237095"/>
            <a:ext cx="2180590" cy="406304"/>
          </a:xfrm>
          <a:prstGeom prst="rect">
            <a:avLst/>
          </a:prstGeom>
        </p:spPr>
        <p:txBody>
          <a:bodyPr lIns="0" tIns="0" rIns="0" bIns="0" rtlCol="0" anchor="t">
            <a:spAutoFit/>
          </a:bodyPr>
          <a:lstStyle/>
          <a:p>
            <a:pPr algn="ctr">
              <a:lnSpc>
                <a:spcPts val="3330"/>
              </a:lnSpc>
            </a:pPr>
            <a:r>
              <a:rPr lang="en-US" sz="2378" b="1" u="sng">
                <a:solidFill>
                  <a:srgbClr val="000000"/>
                </a:solidFill>
                <a:latin typeface="Canva Sans Bold"/>
                <a:ea typeface="Canva Sans Bold"/>
                <a:cs typeface="Canva Sans Bold"/>
                <a:sym typeface="Canva Sans Bold"/>
              </a:rPr>
              <a:t>Absorption</a:t>
            </a:r>
          </a:p>
        </p:txBody>
      </p:sp>
      <p:sp>
        <p:nvSpPr>
          <p:cNvPr id="12" name="TextBox 12"/>
          <p:cNvSpPr txBox="1"/>
          <p:nvPr/>
        </p:nvSpPr>
        <p:spPr>
          <a:xfrm>
            <a:off x="4134452" y="4052021"/>
            <a:ext cx="5541402" cy="605389"/>
          </a:xfrm>
          <a:prstGeom prst="rect">
            <a:avLst/>
          </a:prstGeom>
        </p:spPr>
        <p:txBody>
          <a:bodyPr lIns="0" tIns="0" rIns="0" bIns="0" rtlCol="0" anchor="t">
            <a:spAutoFit/>
          </a:bodyPr>
          <a:lstStyle/>
          <a:p>
            <a:pPr algn="ctr">
              <a:lnSpc>
                <a:spcPts val="4957"/>
              </a:lnSpc>
            </a:pPr>
            <a:r>
              <a:rPr lang="en-US" sz="3540" b="1">
                <a:solidFill>
                  <a:srgbClr val="FF1495"/>
                </a:solidFill>
                <a:latin typeface="Canva Sans Bold"/>
                <a:ea typeface="Canva Sans Bold"/>
                <a:cs typeface="Canva Sans Bold"/>
                <a:sym typeface="Canva Sans Bold"/>
              </a:rPr>
              <a:t>A+(A.B) </a:t>
            </a:r>
            <a:r>
              <a:rPr lang="en-US" sz="3540" b="1">
                <a:solidFill>
                  <a:srgbClr val="000000"/>
                </a:solidFill>
                <a:latin typeface="Canva Sans Bold"/>
                <a:ea typeface="Canva Sans Bold"/>
                <a:cs typeface="Canva Sans Bold"/>
                <a:sym typeface="Canva Sans Bold"/>
              </a:rPr>
              <a:t>+ A.B</a:t>
            </a:r>
          </a:p>
        </p:txBody>
      </p:sp>
      <p:sp>
        <p:nvSpPr>
          <p:cNvPr id="13" name="TextBox 13"/>
          <p:cNvSpPr txBox="1"/>
          <p:nvPr/>
        </p:nvSpPr>
        <p:spPr>
          <a:xfrm>
            <a:off x="4134452" y="4967622"/>
            <a:ext cx="5541402" cy="605389"/>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A+</a:t>
            </a:r>
            <a:r>
              <a:rPr lang="en-US" sz="3540" b="1">
                <a:solidFill>
                  <a:srgbClr val="642EC7"/>
                </a:solidFill>
                <a:latin typeface="Canva Sans Bold"/>
                <a:ea typeface="Canva Sans Bold"/>
                <a:cs typeface="Canva Sans Bold"/>
                <a:sym typeface="Canva Sans Bold"/>
              </a:rPr>
              <a:t>(B.A) + B.A</a:t>
            </a:r>
          </a:p>
        </p:txBody>
      </p:sp>
      <p:sp>
        <p:nvSpPr>
          <p:cNvPr id="14" name="TextBox 14"/>
          <p:cNvSpPr txBox="1"/>
          <p:nvPr/>
        </p:nvSpPr>
        <p:spPr>
          <a:xfrm>
            <a:off x="1135659" y="4825264"/>
            <a:ext cx="2180590" cy="406304"/>
          </a:xfrm>
          <a:prstGeom prst="rect">
            <a:avLst/>
          </a:prstGeom>
        </p:spPr>
        <p:txBody>
          <a:bodyPr lIns="0" tIns="0" rIns="0" bIns="0" rtlCol="0" anchor="t">
            <a:spAutoFit/>
          </a:bodyPr>
          <a:lstStyle/>
          <a:p>
            <a:pPr algn="ctr">
              <a:lnSpc>
                <a:spcPts val="3330"/>
              </a:lnSpc>
            </a:pPr>
            <a:r>
              <a:rPr lang="en-US" sz="2378" b="1" u="sng">
                <a:solidFill>
                  <a:srgbClr val="000000"/>
                </a:solidFill>
                <a:latin typeface="Canva Sans Bold"/>
                <a:ea typeface="Canva Sans Bold"/>
                <a:cs typeface="Canva Sans Bold"/>
                <a:sym typeface="Canva Sans Bold"/>
              </a:rPr>
              <a:t>Commutative</a:t>
            </a:r>
          </a:p>
        </p:txBody>
      </p:sp>
      <p:sp>
        <p:nvSpPr>
          <p:cNvPr id="15" name="TextBox 15"/>
          <p:cNvSpPr txBox="1"/>
          <p:nvPr/>
        </p:nvSpPr>
        <p:spPr>
          <a:xfrm>
            <a:off x="1135659" y="5165576"/>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A.B = B.A</a:t>
            </a:r>
          </a:p>
        </p:txBody>
      </p:sp>
      <p:sp>
        <p:nvSpPr>
          <p:cNvPr id="16" name="TextBox 16"/>
          <p:cNvSpPr txBox="1"/>
          <p:nvPr/>
        </p:nvSpPr>
        <p:spPr>
          <a:xfrm>
            <a:off x="990464" y="6410079"/>
            <a:ext cx="2180590" cy="406304"/>
          </a:xfrm>
          <a:prstGeom prst="rect">
            <a:avLst/>
          </a:prstGeom>
        </p:spPr>
        <p:txBody>
          <a:bodyPr lIns="0" tIns="0" rIns="0" bIns="0" rtlCol="0" anchor="t">
            <a:spAutoFit/>
          </a:bodyPr>
          <a:lstStyle/>
          <a:p>
            <a:pPr algn="ctr">
              <a:lnSpc>
                <a:spcPts val="3330"/>
              </a:lnSpc>
            </a:pPr>
            <a:r>
              <a:rPr lang="en-US" sz="2378" b="1" u="sng">
                <a:solidFill>
                  <a:srgbClr val="000000"/>
                </a:solidFill>
                <a:latin typeface="Canva Sans Bold"/>
                <a:ea typeface="Canva Sans Bold"/>
                <a:cs typeface="Canva Sans Bold"/>
                <a:sym typeface="Canva Sans Bold"/>
              </a:rPr>
              <a:t>Distributive</a:t>
            </a:r>
          </a:p>
        </p:txBody>
      </p:sp>
      <p:sp>
        <p:nvSpPr>
          <p:cNvPr id="17" name="TextBox 17"/>
          <p:cNvSpPr txBox="1"/>
          <p:nvPr/>
        </p:nvSpPr>
        <p:spPr>
          <a:xfrm>
            <a:off x="619544" y="6778283"/>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 + B.C = (A+B) . (A + C)</a:t>
            </a:r>
          </a:p>
        </p:txBody>
      </p:sp>
      <p:sp>
        <p:nvSpPr>
          <p:cNvPr id="18" name="TextBox 18"/>
          <p:cNvSpPr txBox="1"/>
          <p:nvPr/>
        </p:nvSpPr>
        <p:spPr>
          <a:xfrm>
            <a:off x="7450128" y="3518138"/>
            <a:ext cx="611866"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_</a:t>
            </a:r>
          </a:p>
        </p:txBody>
      </p:sp>
      <p:sp>
        <p:nvSpPr>
          <p:cNvPr id="19" name="TextBox 19"/>
          <p:cNvSpPr txBox="1"/>
          <p:nvPr/>
        </p:nvSpPr>
        <p:spPr>
          <a:xfrm>
            <a:off x="7889681" y="4523757"/>
            <a:ext cx="611866" cy="600558"/>
          </a:xfrm>
          <a:prstGeom prst="rect">
            <a:avLst/>
          </a:prstGeom>
        </p:spPr>
        <p:txBody>
          <a:bodyPr lIns="0" tIns="0" rIns="0" bIns="0" rtlCol="0" anchor="t">
            <a:spAutoFit/>
          </a:bodyPr>
          <a:lstStyle/>
          <a:p>
            <a:pPr algn="ctr">
              <a:lnSpc>
                <a:spcPts val="4957"/>
              </a:lnSpc>
            </a:pPr>
            <a:r>
              <a:rPr lang="en-US" sz="3540" b="1">
                <a:solidFill>
                  <a:srgbClr val="642EC7"/>
                </a:solidFill>
                <a:latin typeface="Canva Sans Bold"/>
                <a:ea typeface="Canva Sans Bold"/>
                <a:cs typeface="Canva Sans Bold"/>
                <a:sym typeface="Canva Sans Bold"/>
              </a:rPr>
              <a:t>_</a:t>
            </a:r>
          </a:p>
        </p:txBody>
      </p:sp>
      <p:sp>
        <p:nvSpPr>
          <p:cNvPr id="20" name="TextBox 20"/>
          <p:cNvSpPr txBox="1"/>
          <p:nvPr/>
        </p:nvSpPr>
        <p:spPr>
          <a:xfrm>
            <a:off x="3828773" y="6325970"/>
            <a:ext cx="5541402" cy="605389"/>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A+B(A + A)</a:t>
            </a:r>
          </a:p>
        </p:txBody>
      </p:sp>
      <p:sp>
        <p:nvSpPr>
          <p:cNvPr id="21" name="TextBox 21"/>
          <p:cNvSpPr txBox="1"/>
          <p:nvPr/>
        </p:nvSpPr>
        <p:spPr>
          <a:xfrm>
            <a:off x="7021104" y="5792087"/>
            <a:ext cx="611866" cy="600558"/>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_</a:t>
            </a:r>
          </a:p>
        </p:txBody>
      </p:sp>
      <p:sp>
        <p:nvSpPr>
          <p:cNvPr id="22" name="TextBox 22"/>
          <p:cNvSpPr txBox="1"/>
          <p:nvPr/>
        </p:nvSpPr>
        <p:spPr>
          <a:xfrm>
            <a:off x="513454" y="3609965"/>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 + A.B = A</a:t>
            </a:r>
          </a:p>
        </p:txBody>
      </p:sp>
      <p:sp>
        <p:nvSpPr>
          <p:cNvPr id="23" name="TextBox 23"/>
          <p:cNvSpPr txBox="1"/>
          <p:nvPr/>
        </p:nvSpPr>
        <p:spPr>
          <a:xfrm>
            <a:off x="3461608" y="7719435"/>
            <a:ext cx="5541402" cy="605389"/>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A+B(1)</a:t>
            </a:r>
          </a:p>
        </p:txBody>
      </p:sp>
      <p:sp>
        <p:nvSpPr>
          <p:cNvPr id="24" name="TextBox 24"/>
          <p:cNvSpPr txBox="1"/>
          <p:nvPr/>
        </p:nvSpPr>
        <p:spPr>
          <a:xfrm>
            <a:off x="1077297" y="8097163"/>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 + A = 1 </a:t>
            </a:r>
          </a:p>
        </p:txBody>
      </p:sp>
      <p:sp>
        <p:nvSpPr>
          <p:cNvPr id="25" name="TextBox 25"/>
          <p:cNvSpPr txBox="1"/>
          <p:nvPr/>
        </p:nvSpPr>
        <p:spPr>
          <a:xfrm>
            <a:off x="1115811" y="7738485"/>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_</a:t>
            </a:r>
          </a:p>
        </p:txBody>
      </p:sp>
      <p:sp>
        <p:nvSpPr>
          <p:cNvPr id="26" name="TextBox 26"/>
          <p:cNvSpPr txBox="1"/>
          <p:nvPr/>
        </p:nvSpPr>
        <p:spPr>
          <a:xfrm>
            <a:off x="990464" y="7559145"/>
            <a:ext cx="2180590" cy="406304"/>
          </a:xfrm>
          <a:prstGeom prst="rect">
            <a:avLst/>
          </a:prstGeom>
        </p:spPr>
        <p:txBody>
          <a:bodyPr lIns="0" tIns="0" rIns="0" bIns="0" rtlCol="0" anchor="t">
            <a:spAutoFit/>
          </a:bodyPr>
          <a:lstStyle/>
          <a:p>
            <a:pPr algn="ctr">
              <a:lnSpc>
                <a:spcPts val="3330"/>
              </a:lnSpc>
            </a:pPr>
            <a:r>
              <a:rPr lang="en-US" sz="2378" b="1" u="sng">
                <a:solidFill>
                  <a:srgbClr val="000000"/>
                </a:solidFill>
                <a:latin typeface="Canva Sans Bold"/>
                <a:ea typeface="Canva Sans Bold"/>
                <a:cs typeface="Canva Sans Bold"/>
                <a:sym typeface="Canva Sans Bold"/>
              </a:rPr>
              <a:t>Inverse</a:t>
            </a:r>
          </a:p>
        </p:txBody>
      </p:sp>
      <p:sp>
        <p:nvSpPr>
          <p:cNvPr id="27" name="TextBox 27"/>
          <p:cNvSpPr txBox="1"/>
          <p:nvPr/>
        </p:nvSpPr>
        <p:spPr>
          <a:xfrm>
            <a:off x="3257887" y="8855892"/>
            <a:ext cx="5541402" cy="605389"/>
          </a:xfrm>
          <a:prstGeom prst="rect">
            <a:avLst/>
          </a:prstGeom>
        </p:spPr>
        <p:txBody>
          <a:bodyPr lIns="0" tIns="0" rIns="0" bIns="0" rtlCol="0" anchor="t">
            <a:spAutoFit/>
          </a:bodyPr>
          <a:lstStyle/>
          <a:p>
            <a:pPr algn="ctr">
              <a:lnSpc>
                <a:spcPts val="4957"/>
              </a:lnSpc>
            </a:pPr>
            <a:r>
              <a:rPr lang="en-US" sz="3540" b="1">
                <a:solidFill>
                  <a:srgbClr val="000000"/>
                </a:solidFill>
                <a:latin typeface="Canva Sans Bold"/>
                <a:ea typeface="Canva Sans Bold"/>
                <a:cs typeface="Canva Sans Bold"/>
                <a:sym typeface="Canva Sans Bold"/>
              </a:rPr>
              <a:t>A+B</a:t>
            </a:r>
          </a:p>
        </p:txBody>
      </p:sp>
      <p:sp>
        <p:nvSpPr>
          <p:cNvPr id="28" name="TextBox 28"/>
          <p:cNvSpPr txBox="1"/>
          <p:nvPr/>
        </p:nvSpPr>
        <p:spPr>
          <a:xfrm>
            <a:off x="790941" y="193164"/>
            <a:ext cx="7867350" cy="535863"/>
          </a:xfrm>
          <a:prstGeom prst="rect">
            <a:avLst/>
          </a:prstGeom>
        </p:spPr>
        <p:txBody>
          <a:bodyPr lIns="0" tIns="0" rIns="0" bIns="0" rtlCol="0" anchor="t">
            <a:spAutoFit/>
          </a:bodyPr>
          <a:lstStyle/>
          <a:p>
            <a:pPr marL="0" lvl="0" indent="0" algn="l">
              <a:lnSpc>
                <a:spcPts val="3901"/>
              </a:lnSpc>
              <a:spcBef>
                <a:spcPct val="0"/>
              </a:spcBef>
            </a:pPr>
            <a:r>
              <a:rPr lang="en-US" sz="3483" b="1" spc="-104">
                <a:solidFill>
                  <a:srgbClr val="FFFFFF"/>
                </a:solidFill>
                <a:latin typeface="Poppins Bold"/>
                <a:ea typeface="Poppins Bold"/>
                <a:cs typeface="Poppins Bold"/>
                <a:sym typeface="Poppins Bold"/>
              </a:rPr>
              <a:t>19.3 Introduction to Boolean Algebra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901430" y="-17400"/>
            <a:ext cx="7556035" cy="1053975"/>
          </a:xfrm>
          <a:prstGeom prst="rect">
            <a:avLst/>
          </a:prstGeom>
        </p:spPr>
        <p:txBody>
          <a:bodyPr lIns="0" tIns="0" rIns="0" bIns="0" rtlCol="0" anchor="t">
            <a:spAutoFit/>
          </a:bodyPr>
          <a:lstStyle/>
          <a:p>
            <a:pPr marL="0" lvl="0" indent="0" algn="l">
              <a:lnSpc>
                <a:spcPts val="4014"/>
              </a:lnSpc>
              <a:spcBef>
                <a:spcPct val="0"/>
              </a:spcBef>
            </a:pPr>
            <a:r>
              <a:rPr lang="en-US" sz="3584" b="1" spc="-107">
                <a:solidFill>
                  <a:srgbClr val="FF1495"/>
                </a:solidFill>
                <a:latin typeface="Poppins Bold"/>
                <a:ea typeface="Poppins Bold"/>
                <a:cs typeface="Poppins Bold"/>
                <a:sym typeface="Poppins Bold"/>
              </a:rPr>
              <a:t>19.4 Practical Applications of Boolean Algebra</a:t>
            </a:r>
          </a:p>
        </p:txBody>
      </p:sp>
      <p:sp>
        <p:nvSpPr>
          <p:cNvPr id="8" name="TextBox 8"/>
          <p:cNvSpPr txBox="1"/>
          <p:nvPr/>
        </p:nvSpPr>
        <p:spPr>
          <a:xfrm>
            <a:off x="387836" y="2599101"/>
            <a:ext cx="16874491" cy="947943"/>
          </a:xfrm>
          <a:prstGeom prst="rect">
            <a:avLst/>
          </a:prstGeom>
        </p:spPr>
        <p:txBody>
          <a:bodyPr lIns="0" tIns="0" rIns="0" bIns="0" rtlCol="0" anchor="t">
            <a:spAutoFit/>
          </a:bodyPr>
          <a:lstStyle/>
          <a:p>
            <a:pPr algn="l">
              <a:lnSpc>
                <a:spcPts val="3776"/>
              </a:lnSpc>
            </a:pPr>
            <a:r>
              <a:rPr lang="en-US" sz="2697">
                <a:solidFill>
                  <a:srgbClr val="000000"/>
                </a:solidFill>
                <a:latin typeface="Open Sans"/>
                <a:ea typeface="Open Sans"/>
                <a:cs typeface="Open Sans"/>
                <a:sym typeface="Open Sans"/>
              </a:rPr>
              <a:t>We can create a Boolean algebra expression with a truth table by applying the sum of products method. Eg. The Half Adder Truth Table.</a:t>
            </a:r>
          </a:p>
        </p:txBody>
      </p:sp>
      <p:grpSp>
        <p:nvGrpSpPr>
          <p:cNvPr id="9" name="Group 9"/>
          <p:cNvGrpSpPr/>
          <p:nvPr/>
        </p:nvGrpSpPr>
        <p:grpSpPr>
          <a:xfrm>
            <a:off x="10903623" y="5411486"/>
            <a:ext cx="5629941" cy="997609"/>
            <a:chOff x="0" y="0"/>
            <a:chExt cx="1482783" cy="262745"/>
          </a:xfrm>
        </p:grpSpPr>
        <p:sp>
          <p:nvSpPr>
            <p:cNvPr id="10" name="Freeform 10"/>
            <p:cNvSpPr/>
            <p:nvPr/>
          </p:nvSpPr>
          <p:spPr>
            <a:xfrm>
              <a:off x="0" y="0"/>
              <a:ext cx="1482783" cy="262745"/>
            </a:xfrm>
            <a:custGeom>
              <a:avLst/>
              <a:gdLst/>
              <a:ahLst/>
              <a:cxnLst/>
              <a:rect l="l" t="t" r="r" b="b"/>
              <a:pathLst>
                <a:path w="1482783" h="262745">
                  <a:moveTo>
                    <a:pt x="70132" y="0"/>
                  </a:moveTo>
                  <a:lnTo>
                    <a:pt x="1412651" y="0"/>
                  </a:lnTo>
                  <a:cubicBezTo>
                    <a:pt x="1431251" y="0"/>
                    <a:pt x="1449089" y="7389"/>
                    <a:pt x="1462242" y="20541"/>
                  </a:cubicBezTo>
                  <a:cubicBezTo>
                    <a:pt x="1475394" y="33693"/>
                    <a:pt x="1482783" y="51532"/>
                    <a:pt x="1482783" y="70132"/>
                  </a:cubicBezTo>
                  <a:lnTo>
                    <a:pt x="1482783" y="192613"/>
                  </a:lnTo>
                  <a:cubicBezTo>
                    <a:pt x="1482783" y="211213"/>
                    <a:pt x="1475394" y="229051"/>
                    <a:pt x="1462242" y="242204"/>
                  </a:cubicBezTo>
                  <a:cubicBezTo>
                    <a:pt x="1449089" y="255356"/>
                    <a:pt x="1431251" y="262745"/>
                    <a:pt x="1412651" y="262745"/>
                  </a:cubicBezTo>
                  <a:lnTo>
                    <a:pt x="70132" y="262745"/>
                  </a:lnTo>
                  <a:cubicBezTo>
                    <a:pt x="51532" y="262745"/>
                    <a:pt x="33693" y="255356"/>
                    <a:pt x="20541" y="242204"/>
                  </a:cubicBezTo>
                  <a:cubicBezTo>
                    <a:pt x="7389" y="229051"/>
                    <a:pt x="0" y="211213"/>
                    <a:pt x="0" y="192613"/>
                  </a:cubicBezTo>
                  <a:lnTo>
                    <a:pt x="0" y="70132"/>
                  </a:lnTo>
                  <a:cubicBezTo>
                    <a:pt x="0" y="51532"/>
                    <a:pt x="7389" y="33693"/>
                    <a:pt x="20541" y="20541"/>
                  </a:cubicBezTo>
                  <a:cubicBezTo>
                    <a:pt x="33693" y="7389"/>
                    <a:pt x="51532" y="0"/>
                    <a:pt x="70132" y="0"/>
                  </a:cubicBezTo>
                  <a:close/>
                </a:path>
              </a:pathLst>
            </a:custGeom>
            <a:solidFill>
              <a:srgbClr val="642EC7"/>
            </a:solidFill>
          </p:spPr>
          <p:txBody>
            <a:bodyPr/>
            <a:lstStyle/>
            <a:p>
              <a:endParaRPr lang="en-PH"/>
            </a:p>
          </p:txBody>
        </p:sp>
        <p:sp>
          <p:nvSpPr>
            <p:cNvPr id="11" name="TextBox 11"/>
            <p:cNvSpPr txBox="1"/>
            <p:nvPr/>
          </p:nvSpPr>
          <p:spPr>
            <a:xfrm>
              <a:off x="0" y="-28575"/>
              <a:ext cx="1482783" cy="291320"/>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12302798" y="5376346"/>
            <a:ext cx="2831591" cy="820238"/>
          </a:xfrm>
          <a:prstGeom prst="rect">
            <a:avLst/>
          </a:prstGeom>
        </p:spPr>
        <p:txBody>
          <a:bodyPr lIns="0" tIns="0" rIns="0" bIns="0" rtlCol="0" anchor="t">
            <a:spAutoFit/>
          </a:bodyPr>
          <a:lstStyle/>
          <a:p>
            <a:pPr algn="ctr">
              <a:lnSpc>
                <a:spcPts val="6762"/>
              </a:lnSpc>
            </a:pPr>
            <a:r>
              <a:rPr lang="en-US" sz="3757">
                <a:solidFill>
                  <a:srgbClr val="FFFFFF"/>
                </a:solidFill>
                <a:latin typeface="Poppins"/>
                <a:ea typeface="Poppins"/>
                <a:cs typeface="Poppins"/>
                <a:sym typeface="Poppins"/>
              </a:rPr>
              <a:t>C = A.B</a:t>
            </a:r>
          </a:p>
        </p:txBody>
      </p:sp>
      <p:graphicFrame>
        <p:nvGraphicFramePr>
          <p:cNvPr id="13" name="Table 13"/>
          <p:cNvGraphicFramePr>
            <a:graphicFrameLocks noGrp="1"/>
          </p:cNvGraphicFramePr>
          <p:nvPr/>
        </p:nvGraphicFramePr>
        <p:xfrm>
          <a:off x="1027804" y="3869415"/>
          <a:ext cx="9011216" cy="6076950"/>
        </p:xfrm>
        <a:graphic>
          <a:graphicData uri="http://schemas.openxmlformats.org/drawingml/2006/table">
            <a:tbl>
              <a:tblPr/>
              <a:tblGrid>
                <a:gridCol w="2252804">
                  <a:extLst>
                    <a:ext uri="{9D8B030D-6E8A-4147-A177-3AD203B41FA5}">
                      <a16:colId xmlns:a16="http://schemas.microsoft.com/office/drawing/2014/main" val="20000"/>
                    </a:ext>
                  </a:extLst>
                </a:gridCol>
                <a:gridCol w="2252804">
                  <a:extLst>
                    <a:ext uri="{9D8B030D-6E8A-4147-A177-3AD203B41FA5}">
                      <a16:colId xmlns:a16="http://schemas.microsoft.com/office/drawing/2014/main" val="20001"/>
                    </a:ext>
                  </a:extLst>
                </a:gridCol>
                <a:gridCol w="2252804">
                  <a:extLst>
                    <a:ext uri="{9D8B030D-6E8A-4147-A177-3AD203B41FA5}">
                      <a16:colId xmlns:a16="http://schemas.microsoft.com/office/drawing/2014/main" val="20002"/>
                    </a:ext>
                  </a:extLst>
                </a:gridCol>
                <a:gridCol w="2252804">
                  <a:extLst>
                    <a:ext uri="{9D8B030D-6E8A-4147-A177-3AD203B41FA5}">
                      <a16:colId xmlns:a16="http://schemas.microsoft.com/office/drawing/2014/main" val="20003"/>
                    </a:ext>
                  </a:extLst>
                </a:gridCol>
              </a:tblGrid>
              <a:tr h="1073067">
                <a:tc gridSpan="2">
                  <a:txBody>
                    <a:bodyPr/>
                    <a:lstStyle/>
                    <a:p>
                      <a:pPr algn="ctr">
                        <a:lnSpc>
                          <a:spcPts val="2939"/>
                        </a:lnSpc>
                        <a:defRPr/>
                      </a:pPr>
                      <a:r>
                        <a:rPr lang="en-US" sz="2099"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939"/>
                        </a:lnSpc>
                        <a:defRPr/>
                      </a:pPr>
                      <a:r>
                        <a:rPr lang="en-US" sz="2099"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939"/>
                        </a:lnSpc>
                        <a:defRPr/>
                      </a:pPr>
                      <a:r>
                        <a:rPr lang="en-US" sz="209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939"/>
                        </a:lnSpc>
                        <a:defRPr/>
                      </a:pPr>
                      <a:r>
                        <a:rPr lang="en-US" sz="209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73067">
                <a:tc>
                  <a:txBody>
                    <a:bodyPr/>
                    <a:lstStyle/>
                    <a:p>
                      <a:pPr algn="ctr">
                        <a:lnSpc>
                          <a:spcPts val="2939"/>
                        </a:lnSpc>
                        <a:defRPr/>
                      </a:pPr>
                      <a:r>
                        <a:rPr lang="en-US" sz="2099" b="1">
                          <a:solidFill>
                            <a:srgbClr val="000000"/>
                          </a:solidFill>
                          <a:latin typeface="Poppins Bold"/>
                          <a:ea typeface="Poppins Bold"/>
                          <a:cs typeface="Poppins Bold"/>
                          <a:sym typeface="Poppi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39"/>
                        </a:lnSpc>
                        <a:defRPr/>
                      </a:pPr>
                      <a:r>
                        <a:rPr lang="en-US" sz="2099" b="1">
                          <a:solidFill>
                            <a:srgbClr val="000000"/>
                          </a:solidFill>
                          <a:latin typeface="Poppins Bold"/>
                          <a:ea typeface="Poppins Bold"/>
                          <a:cs typeface="Poppins Bold"/>
                          <a:sym typeface="Poppi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39"/>
                        </a:lnSpc>
                        <a:defRPr/>
                      </a:pPr>
                      <a:r>
                        <a:rPr lang="en-US" sz="2099" b="1">
                          <a:solidFill>
                            <a:srgbClr val="000000"/>
                          </a:solidFill>
                          <a:latin typeface="Poppins Bold"/>
                          <a:ea typeface="Poppins Bold"/>
                          <a:cs typeface="Poppins Bold"/>
                          <a:sym typeface="Poppins Bold"/>
                        </a:rPr>
                        <a:t>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39"/>
                        </a:lnSpc>
                        <a:defRPr/>
                      </a:pPr>
                      <a:r>
                        <a:rPr lang="en-US" sz="2099" b="1">
                          <a:solidFill>
                            <a:srgbClr val="000000"/>
                          </a:solidFill>
                          <a:latin typeface="Poppins Bold"/>
                          <a:ea typeface="Poppins Bold"/>
                          <a:cs typeface="Poppins Bold"/>
                          <a:sym typeface="Poppi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1"/>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FFFFFF"/>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FFFFFF"/>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FFFFFF"/>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extLst>
                  <a:ext uri="{0D108BD9-81ED-4DB2-BD59-A6C34878D82A}">
                    <a16:rowId xmlns:a16="http://schemas.microsoft.com/office/drawing/2014/main" val="10005"/>
                  </a:ext>
                </a:extLst>
              </a:tr>
            </a:tbl>
          </a:graphicData>
        </a:graphic>
      </p:graphicFrame>
      <p:grpSp>
        <p:nvGrpSpPr>
          <p:cNvPr id="14" name="Group 14"/>
          <p:cNvGrpSpPr/>
          <p:nvPr/>
        </p:nvGrpSpPr>
        <p:grpSpPr>
          <a:xfrm>
            <a:off x="10903623" y="7148946"/>
            <a:ext cx="5629941" cy="997609"/>
            <a:chOff x="0" y="0"/>
            <a:chExt cx="1482783" cy="262745"/>
          </a:xfrm>
        </p:grpSpPr>
        <p:sp>
          <p:nvSpPr>
            <p:cNvPr id="15" name="Freeform 15"/>
            <p:cNvSpPr/>
            <p:nvPr/>
          </p:nvSpPr>
          <p:spPr>
            <a:xfrm>
              <a:off x="0" y="0"/>
              <a:ext cx="1482783" cy="262745"/>
            </a:xfrm>
            <a:custGeom>
              <a:avLst/>
              <a:gdLst/>
              <a:ahLst/>
              <a:cxnLst/>
              <a:rect l="l" t="t" r="r" b="b"/>
              <a:pathLst>
                <a:path w="1482783" h="262745">
                  <a:moveTo>
                    <a:pt x="70132" y="0"/>
                  </a:moveTo>
                  <a:lnTo>
                    <a:pt x="1412651" y="0"/>
                  </a:lnTo>
                  <a:cubicBezTo>
                    <a:pt x="1431251" y="0"/>
                    <a:pt x="1449089" y="7389"/>
                    <a:pt x="1462242" y="20541"/>
                  </a:cubicBezTo>
                  <a:cubicBezTo>
                    <a:pt x="1475394" y="33693"/>
                    <a:pt x="1482783" y="51532"/>
                    <a:pt x="1482783" y="70132"/>
                  </a:cubicBezTo>
                  <a:lnTo>
                    <a:pt x="1482783" y="192613"/>
                  </a:lnTo>
                  <a:cubicBezTo>
                    <a:pt x="1482783" y="211213"/>
                    <a:pt x="1475394" y="229051"/>
                    <a:pt x="1462242" y="242204"/>
                  </a:cubicBezTo>
                  <a:cubicBezTo>
                    <a:pt x="1449089" y="255356"/>
                    <a:pt x="1431251" y="262745"/>
                    <a:pt x="1412651" y="262745"/>
                  </a:cubicBezTo>
                  <a:lnTo>
                    <a:pt x="70132" y="262745"/>
                  </a:lnTo>
                  <a:cubicBezTo>
                    <a:pt x="51532" y="262745"/>
                    <a:pt x="33693" y="255356"/>
                    <a:pt x="20541" y="242204"/>
                  </a:cubicBezTo>
                  <a:cubicBezTo>
                    <a:pt x="7389" y="229051"/>
                    <a:pt x="0" y="211213"/>
                    <a:pt x="0" y="192613"/>
                  </a:cubicBezTo>
                  <a:lnTo>
                    <a:pt x="0" y="70132"/>
                  </a:lnTo>
                  <a:cubicBezTo>
                    <a:pt x="0" y="51532"/>
                    <a:pt x="7389" y="33693"/>
                    <a:pt x="20541" y="20541"/>
                  </a:cubicBezTo>
                  <a:cubicBezTo>
                    <a:pt x="33693" y="7389"/>
                    <a:pt x="51532" y="0"/>
                    <a:pt x="70132" y="0"/>
                  </a:cubicBezTo>
                  <a:close/>
                </a:path>
              </a:pathLst>
            </a:custGeom>
            <a:solidFill>
              <a:srgbClr val="642EC7"/>
            </a:solidFill>
          </p:spPr>
          <p:txBody>
            <a:bodyPr/>
            <a:lstStyle/>
            <a:p>
              <a:endParaRPr lang="en-PH"/>
            </a:p>
          </p:txBody>
        </p:sp>
        <p:sp>
          <p:nvSpPr>
            <p:cNvPr id="16" name="TextBox 16"/>
            <p:cNvSpPr txBox="1"/>
            <p:nvPr/>
          </p:nvSpPr>
          <p:spPr>
            <a:xfrm>
              <a:off x="0" y="-28575"/>
              <a:ext cx="1482783" cy="291320"/>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11927301" y="7092443"/>
            <a:ext cx="3500324" cy="857806"/>
          </a:xfrm>
          <a:prstGeom prst="rect">
            <a:avLst/>
          </a:prstGeom>
        </p:spPr>
        <p:txBody>
          <a:bodyPr lIns="0" tIns="0" rIns="0" bIns="0" rtlCol="0" anchor="t">
            <a:spAutoFit/>
          </a:bodyPr>
          <a:lstStyle/>
          <a:p>
            <a:pPr algn="ctr">
              <a:lnSpc>
                <a:spcPts val="7004"/>
              </a:lnSpc>
            </a:pPr>
            <a:r>
              <a:rPr lang="en-US" sz="3891">
                <a:solidFill>
                  <a:srgbClr val="FFFFFF"/>
                </a:solidFill>
                <a:latin typeface="Poppins"/>
                <a:ea typeface="Poppins"/>
                <a:cs typeface="Poppins"/>
                <a:sym typeface="Poppins"/>
              </a:rPr>
              <a:t>S = A.B + A.B</a:t>
            </a:r>
          </a:p>
        </p:txBody>
      </p:sp>
      <p:sp>
        <p:nvSpPr>
          <p:cNvPr id="18" name="TextBox 18"/>
          <p:cNvSpPr txBox="1"/>
          <p:nvPr/>
        </p:nvSpPr>
        <p:spPr>
          <a:xfrm>
            <a:off x="12891089" y="6603163"/>
            <a:ext cx="723462" cy="834390"/>
          </a:xfrm>
          <a:prstGeom prst="rect">
            <a:avLst/>
          </a:prstGeom>
        </p:spPr>
        <p:txBody>
          <a:bodyPr lIns="0" tIns="0" rIns="0" bIns="0" rtlCol="0" anchor="t">
            <a:spAutoFit/>
          </a:bodyPr>
          <a:lstStyle/>
          <a:p>
            <a:pPr algn="ctr">
              <a:lnSpc>
                <a:spcPts val="6840"/>
              </a:lnSpc>
            </a:pPr>
            <a:r>
              <a:rPr lang="en-US" sz="3800">
                <a:solidFill>
                  <a:srgbClr val="FFFFFF"/>
                </a:solidFill>
                <a:latin typeface="Poppins"/>
                <a:ea typeface="Poppins"/>
                <a:cs typeface="Poppins"/>
                <a:sym typeface="Poppins"/>
              </a:rPr>
              <a:t>_</a:t>
            </a:r>
          </a:p>
        </p:txBody>
      </p:sp>
      <p:sp>
        <p:nvSpPr>
          <p:cNvPr id="19" name="TextBox 19"/>
          <p:cNvSpPr txBox="1"/>
          <p:nvPr/>
        </p:nvSpPr>
        <p:spPr>
          <a:xfrm>
            <a:off x="14609060" y="6603163"/>
            <a:ext cx="723462" cy="834390"/>
          </a:xfrm>
          <a:prstGeom prst="rect">
            <a:avLst/>
          </a:prstGeom>
        </p:spPr>
        <p:txBody>
          <a:bodyPr lIns="0" tIns="0" rIns="0" bIns="0" rtlCol="0" anchor="t">
            <a:spAutoFit/>
          </a:bodyPr>
          <a:lstStyle/>
          <a:p>
            <a:pPr algn="ctr">
              <a:lnSpc>
                <a:spcPts val="6840"/>
              </a:lnSpc>
            </a:pPr>
            <a:r>
              <a:rPr lang="en-US" sz="3800">
                <a:solidFill>
                  <a:srgbClr val="FFFFFF"/>
                </a:solidFill>
                <a:latin typeface="Poppins"/>
                <a:ea typeface="Poppins"/>
                <a:cs typeface="Poppins"/>
                <a:sym typeface="Poppins"/>
              </a:rPr>
              <a:t>_</a:t>
            </a:r>
          </a:p>
        </p:txBody>
      </p:sp>
      <p:sp>
        <p:nvSpPr>
          <p:cNvPr id="20" name="TextBox 20"/>
          <p:cNvSpPr txBox="1"/>
          <p:nvPr/>
        </p:nvSpPr>
        <p:spPr>
          <a:xfrm>
            <a:off x="384809" y="1938701"/>
            <a:ext cx="861820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Creating a Boolean algebra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2302798" y="1795734"/>
            <a:ext cx="4956502" cy="878277"/>
            <a:chOff x="0" y="0"/>
            <a:chExt cx="1482783" cy="262745"/>
          </a:xfrm>
        </p:grpSpPr>
        <p:sp>
          <p:nvSpPr>
            <p:cNvPr id="8" name="Freeform 8"/>
            <p:cNvSpPr/>
            <p:nvPr/>
          </p:nvSpPr>
          <p:spPr>
            <a:xfrm>
              <a:off x="0" y="0"/>
              <a:ext cx="1482783" cy="262745"/>
            </a:xfrm>
            <a:custGeom>
              <a:avLst/>
              <a:gdLst/>
              <a:ahLst/>
              <a:cxnLst/>
              <a:rect l="l" t="t" r="r" b="b"/>
              <a:pathLst>
                <a:path w="1482783" h="262745">
                  <a:moveTo>
                    <a:pt x="79661" y="0"/>
                  </a:moveTo>
                  <a:lnTo>
                    <a:pt x="1403122" y="0"/>
                  </a:lnTo>
                  <a:cubicBezTo>
                    <a:pt x="1424249" y="0"/>
                    <a:pt x="1444511" y="8393"/>
                    <a:pt x="1459451" y="23332"/>
                  </a:cubicBezTo>
                  <a:cubicBezTo>
                    <a:pt x="1474390" y="38271"/>
                    <a:pt x="1482783" y="58533"/>
                    <a:pt x="1482783" y="79661"/>
                  </a:cubicBezTo>
                  <a:lnTo>
                    <a:pt x="1482783" y="183084"/>
                  </a:lnTo>
                  <a:cubicBezTo>
                    <a:pt x="1482783" y="204211"/>
                    <a:pt x="1474390" y="224473"/>
                    <a:pt x="1459451" y="239413"/>
                  </a:cubicBezTo>
                  <a:cubicBezTo>
                    <a:pt x="1444511" y="254352"/>
                    <a:pt x="1424249" y="262745"/>
                    <a:pt x="1403122" y="262745"/>
                  </a:cubicBezTo>
                  <a:lnTo>
                    <a:pt x="79661" y="262745"/>
                  </a:lnTo>
                  <a:cubicBezTo>
                    <a:pt x="58533" y="262745"/>
                    <a:pt x="38271" y="254352"/>
                    <a:pt x="23332" y="239413"/>
                  </a:cubicBezTo>
                  <a:cubicBezTo>
                    <a:pt x="8393" y="224473"/>
                    <a:pt x="0" y="204211"/>
                    <a:pt x="0" y="183084"/>
                  </a:cubicBezTo>
                  <a:lnTo>
                    <a:pt x="0" y="79661"/>
                  </a:lnTo>
                  <a:cubicBezTo>
                    <a:pt x="0" y="58533"/>
                    <a:pt x="8393" y="38271"/>
                    <a:pt x="23332" y="23332"/>
                  </a:cubicBezTo>
                  <a:cubicBezTo>
                    <a:pt x="38271" y="8393"/>
                    <a:pt x="58533" y="0"/>
                    <a:pt x="79661" y="0"/>
                  </a:cubicBezTo>
                  <a:close/>
                </a:path>
              </a:pathLst>
            </a:custGeom>
            <a:solidFill>
              <a:srgbClr val="642EC7"/>
            </a:solidFill>
          </p:spPr>
          <p:txBody>
            <a:bodyPr/>
            <a:lstStyle/>
            <a:p>
              <a:endParaRPr lang="en-PH"/>
            </a:p>
          </p:txBody>
        </p:sp>
        <p:sp>
          <p:nvSpPr>
            <p:cNvPr id="9" name="TextBox 9"/>
            <p:cNvSpPr txBox="1"/>
            <p:nvPr/>
          </p:nvSpPr>
          <p:spPr>
            <a:xfrm>
              <a:off x="0" y="-28575"/>
              <a:ext cx="1482783" cy="291320"/>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3204026" y="1742662"/>
            <a:ext cx="3081625" cy="758525"/>
          </a:xfrm>
          <a:prstGeom prst="rect">
            <a:avLst/>
          </a:prstGeom>
        </p:spPr>
        <p:txBody>
          <a:bodyPr lIns="0" tIns="0" rIns="0" bIns="0" rtlCol="0" anchor="t">
            <a:spAutoFit/>
          </a:bodyPr>
          <a:lstStyle/>
          <a:p>
            <a:pPr algn="ctr">
              <a:lnSpc>
                <a:spcPts val="6166"/>
              </a:lnSpc>
            </a:pPr>
            <a:r>
              <a:rPr lang="en-US" sz="3425">
                <a:solidFill>
                  <a:srgbClr val="FFFFFF"/>
                </a:solidFill>
                <a:latin typeface="Poppins"/>
                <a:ea typeface="Poppins"/>
                <a:cs typeface="Poppins"/>
                <a:sym typeface="Poppins"/>
              </a:rPr>
              <a:t>S = A.B + A.B</a:t>
            </a:r>
          </a:p>
        </p:txBody>
      </p:sp>
      <p:sp>
        <p:nvSpPr>
          <p:cNvPr id="11" name="TextBox 11"/>
          <p:cNvSpPr txBox="1"/>
          <p:nvPr/>
        </p:nvSpPr>
        <p:spPr>
          <a:xfrm>
            <a:off x="14052529"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2" name="TextBox 12"/>
          <p:cNvSpPr txBox="1"/>
          <p:nvPr/>
        </p:nvSpPr>
        <p:spPr>
          <a:xfrm>
            <a:off x="15565000"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3" name="TextBox 13"/>
          <p:cNvSpPr txBox="1"/>
          <p:nvPr/>
        </p:nvSpPr>
        <p:spPr>
          <a:xfrm>
            <a:off x="306043" y="1825062"/>
            <a:ext cx="125062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Creating a Boolean algebra (from a circuit)</a:t>
            </a:r>
          </a:p>
        </p:txBody>
      </p:sp>
      <p:sp>
        <p:nvSpPr>
          <p:cNvPr id="14" name="TextBox 14"/>
          <p:cNvSpPr txBox="1"/>
          <p:nvPr/>
        </p:nvSpPr>
        <p:spPr>
          <a:xfrm>
            <a:off x="3258954" y="4374149"/>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Diagram</a:t>
            </a:r>
          </a:p>
        </p:txBody>
      </p:sp>
      <p:sp>
        <p:nvSpPr>
          <p:cNvPr id="15" name="Freeform 15"/>
          <p:cNvSpPr/>
          <p:nvPr/>
        </p:nvSpPr>
        <p:spPr>
          <a:xfrm>
            <a:off x="459311" y="4934130"/>
            <a:ext cx="8440273" cy="3119945"/>
          </a:xfrm>
          <a:custGeom>
            <a:avLst/>
            <a:gdLst/>
            <a:ahLst/>
            <a:cxnLst/>
            <a:rect l="l" t="t" r="r" b="b"/>
            <a:pathLst>
              <a:path w="8440273" h="3119945">
                <a:moveTo>
                  <a:pt x="0" y="0"/>
                </a:moveTo>
                <a:lnTo>
                  <a:pt x="8440273" y="0"/>
                </a:lnTo>
                <a:lnTo>
                  <a:pt x="8440273" y="3119945"/>
                </a:lnTo>
                <a:lnTo>
                  <a:pt x="0" y="3119945"/>
                </a:lnTo>
                <a:lnTo>
                  <a:pt x="0" y="0"/>
                </a:lnTo>
                <a:close/>
              </a:path>
            </a:pathLst>
          </a:custGeom>
          <a:blipFill>
            <a:blip r:embed="rId8"/>
            <a:stretch>
              <a:fillRect/>
            </a:stretch>
          </a:blipFill>
        </p:spPr>
        <p:txBody>
          <a:bodyPr/>
          <a:lstStyle/>
          <a:p>
            <a:endParaRPr lang="en-PH"/>
          </a:p>
        </p:txBody>
      </p:sp>
      <p:sp>
        <p:nvSpPr>
          <p:cNvPr id="16" name="TextBox 16"/>
          <p:cNvSpPr txBox="1"/>
          <p:nvPr/>
        </p:nvSpPr>
        <p:spPr>
          <a:xfrm>
            <a:off x="13344611" y="1313045"/>
            <a:ext cx="2800456" cy="409581"/>
          </a:xfrm>
          <a:prstGeom prst="rect">
            <a:avLst/>
          </a:prstGeom>
        </p:spPr>
        <p:txBody>
          <a:bodyPr lIns="0" tIns="0" rIns="0" bIns="0" rtlCol="0" anchor="t">
            <a:spAutoFit/>
          </a:bodyPr>
          <a:lstStyle/>
          <a:p>
            <a:pPr algn="l">
              <a:lnSpc>
                <a:spcPts val="3325"/>
              </a:lnSpc>
            </a:pPr>
            <a:r>
              <a:rPr lang="en-US" sz="2375">
                <a:solidFill>
                  <a:srgbClr val="000000"/>
                </a:solidFill>
                <a:latin typeface="Open Sans"/>
                <a:ea typeface="Open Sans"/>
                <a:cs typeface="Open Sans"/>
                <a:sym typeface="Open Sans"/>
              </a:rPr>
              <a:t>We will prove that:</a:t>
            </a:r>
          </a:p>
        </p:txBody>
      </p:sp>
      <p:sp>
        <p:nvSpPr>
          <p:cNvPr id="17" name="TextBox 17"/>
          <p:cNvSpPr txBox="1"/>
          <p:nvPr/>
        </p:nvSpPr>
        <p:spPr>
          <a:xfrm>
            <a:off x="11708896" y="3624180"/>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Working</a:t>
            </a:r>
          </a:p>
        </p:txBody>
      </p:sp>
      <p:grpSp>
        <p:nvGrpSpPr>
          <p:cNvPr id="18" name="Group 18"/>
          <p:cNvGrpSpPr/>
          <p:nvPr/>
        </p:nvGrpSpPr>
        <p:grpSpPr>
          <a:xfrm>
            <a:off x="9440420" y="4213355"/>
            <a:ext cx="8236868" cy="5074139"/>
            <a:chOff x="0" y="0"/>
            <a:chExt cx="2169381" cy="1336399"/>
          </a:xfrm>
        </p:grpSpPr>
        <p:sp>
          <p:nvSpPr>
            <p:cNvPr id="19" name="Freeform 19"/>
            <p:cNvSpPr/>
            <p:nvPr/>
          </p:nvSpPr>
          <p:spPr>
            <a:xfrm>
              <a:off x="0" y="0"/>
              <a:ext cx="2169381" cy="1336399"/>
            </a:xfrm>
            <a:custGeom>
              <a:avLst/>
              <a:gdLst/>
              <a:ahLst/>
              <a:cxnLst/>
              <a:rect l="l" t="t" r="r" b="b"/>
              <a:pathLst>
                <a:path w="2169381" h="1336399">
                  <a:moveTo>
                    <a:pt x="47935" y="0"/>
                  </a:moveTo>
                  <a:lnTo>
                    <a:pt x="2121446" y="0"/>
                  </a:lnTo>
                  <a:cubicBezTo>
                    <a:pt x="2134159" y="0"/>
                    <a:pt x="2146351" y="5050"/>
                    <a:pt x="2155341" y="14040"/>
                  </a:cubicBezTo>
                  <a:cubicBezTo>
                    <a:pt x="2164331" y="23030"/>
                    <a:pt x="2169381" y="35222"/>
                    <a:pt x="2169381" y="47935"/>
                  </a:cubicBezTo>
                  <a:lnTo>
                    <a:pt x="2169381" y="1288463"/>
                  </a:lnTo>
                  <a:cubicBezTo>
                    <a:pt x="2169381" y="1301177"/>
                    <a:pt x="2164331" y="1313369"/>
                    <a:pt x="2155341" y="1322359"/>
                  </a:cubicBezTo>
                  <a:cubicBezTo>
                    <a:pt x="2146351" y="1331348"/>
                    <a:pt x="2134159" y="1336399"/>
                    <a:pt x="2121446" y="1336399"/>
                  </a:cubicBezTo>
                  <a:lnTo>
                    <a:pt x="47935" y="1336399"/>
                  </a:lnTo>
                  <a:cubicBezTo>
                    <a:pt x="35222" y="1336399"/>
                    <a:pt x="23030" y="1331348"/>
                    <a:pt x="14040" y="1322359"/>
                  </a:cubicBezTo>
                  <a:cubicBezTo>
                    <a:pt x="5050" y="1313369"/>
                    <a:pt x="0" y="1301177"/>
                    <a:pt x="0" y="1288463"/>
                  </a:cubicBezTo>
                  <a:lnTo>
                    <a:pt x="0" y="47935"/>
                  </a:lnTo>
                  <a:cubicBezTo>
                    <a:pt x="0" y="35222"/>
                    <a:pt x="5050" y="23030"/>
                    <a:pt x="14040" y="14040"/>
                  </a:cubicBezTo>
                  <a:cubicBezTo>
                    <a:pt x="23030" y="5050"/>
                    <a:pt x="35222" y="0"/>
                    <a:pt x="47935" y="0"/>
                  </a:cubicBezTo>
                  <a:close/>
                </a:path>
              </a:pathLst>
            </a:custGeom>
            <a:solidFill>
              <a:srgbClr val="FFDE59"/>
            </a:solidFill>
          </p:spPr>
          <p:txBody>
            <a:bodyPr/>
            <a:lstStyle/>
            <a:p>
              <a:endParaRPr lang="en-PH"/>
            </a:p>
          </p:txBody>
        </p:sp>
        <p:sp>
          <p:nvSpPr>
            <p:cNvPr id="20" name="TextBox 20"/>
            <p:cNvSpPr txBox="1"/>
            <p:nvPr/>
          </p:nvSpPr>
          <p:spPr>
            <a:xfrm>
              <a:off x="0" y="-28575"/>
              <a:ext cx="2169381" cy="1364974"/>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2836006" y="5421068"/>
            <a:ext cx="650358" cy="649314"/>
          </a:xfrm>
          <a:prstGeom prst="rect">
            <a:avLst/>
          </a:prstGeom>
        </p:spPr>
        <p:txBody>
          <a:bodyPr lIns="0" tIns="0" rIns="0" bIns="0" rtlCol="0" anchor="t">
            <a:spAutoFit/>
          </a:bodyPr>
          <a:lstStyle/>
          <a:p>
            <a:pPr algn="ctr">
              <a:lnSpc>
                <a:spcPts val="5220"/>
              </a:lnSpc>
            </a:pPr>
            <a:r>
              <a:rPr lang="en-US" sz="3728" b="1">
                <a:solidFill>
                  <a:srgbClr val="642EC7"/>
                </a:solidFill>
                <a:latin typeface="Open Sans Bold"/>
                <a:ea typeface="Open Sans Bold"/>
                <a:cs typeface="Open Sans Bold"/>
                <a:sym typeface="Open Sans Bold"/>
              </a:rPr>
              <a:t>C</a:t>
            </a:r>
          </a:p>
        </p:txBody>
      </p:sp>
      <p:sp>
        <p:nvSpPr>
          <p:cNvPr id="22" name="TextBox 22"/>
          <p:cNvSpPr txBox="1"/>
          <p:nvPr/>
        </p:nvSpPr>
        <p:spPr>
          <a:xfrm>
            <a:off x="4087879" y="5088693"/>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D</a:t>
            </a:r>
          </a:p>
        </p:txBody>
      </p:sp>
      <p:sp>
        <p:nvSpPr>
          <p:cNvPr id="23" name="TextBox 23"/>
          <p:cNvSpPr txBox="1"/>
          <p:nvPr/>
        </p:nvSpPr>
        <p:spPr>
          <a:xfrm>
            <a:off x="4087879" y="6427427"/>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E</a:t>
            </a:r>
          </a:p>
        </p:txBody>
      </p:sp>
      <p:sp>
        <p:nvSpPr>
          <p:cNvPr id="24" name="TextBox 24"/>
          <p:cNvSpPr txBox="1"/>
          <p:nvPr/>
        </p:nvSpPr>
        <p:spPr>
          <a:xfrm>
            <a:off x="9859550" y="4346232"/>
            <a:ext cx="6879643" cy="649314"/>
          </a:xfrm>
          <a:prstGeom prst="rect">
            <a:avLst/>
          </a:prstGeom>
        </p:spPr>
        <p:txBody>
          <a:bodyPr lIns="0" tIns="0" rIns="0" bIns="0" rtlCol="0" anchor="t">
            <a:spAutoFit/>
          </a:bodyPr>
          <a:lstStyle/>
          <a:p>
            <a:pPr algn="ctr">
              <a:lnSpc>
                <a:spcPts val="5220"/>
              </a:lnSpc>
            </a:pPr>
            <a:r>
              <a:rPr lang="en-US" sz="3728" b="1">
                <a:solidFill>
                  <a:srgbClr val="642EC7"/>
                </a:solidFill>
                <a:latin typeface="Open Sans Bold"/>
                <a:ea typeface="Open Sans Bold"/>
                <a:cs typeface="Open Sans Bold"/>
                <a:sym typeface="Open Sans Bold"/>
              </a:rPr>
              <a:t>S = D.E</a:t>
            </a:r>
          </a:p>
        </p:txBody>
      </p:sp>
      <p:sp>
        <p:nvSpPr>
          <p:cNvPr id="25" name="AutoShape 25"/>
          <p:cNvSpPr/>
          <p:nvPr/>
        </p:nvSpPr>
        <p:spPr>
          <a:xfrm flipV="1">
            <a:off x="13299372" y="4431299"/>
            <a:ext cx="707092" cy="0"/>
          </a:xfrm>
          <a:prstGeom prst="line">
            <a:avLst/>
          </a:prstGeom>
          <a:ln w="38100" cap="flat">
            <a:solidFill>
              <a:srgbClr val="642EC7"/>
            </a:solidFill>
            <a:prstDash val="solid"/>
            <a:headEnd type="none" w="sm" len="sm"/>
            <a:tailEnd type="none" w="sm" len="sm"/>
          </a:ln>
        </p:spPr>
        <p:txBody>
          <a:bodyPr/>
          <a:lstStyle/>
          <a:p>
            <a:endParaRPr lang="en-PH"/>
          </a:p>
        </p:txBody>
      </p:sp>
      <p:sp>
        <p:nvSpPr>
          <p:cNvPr id="26" name="TextBox 26"/>
          <p:cNvSpPr txBox="1"/>
          <p:nvPr/>
        </p:nvSpPr>
        <p:spPr>
          <a:xfrm>
            <a:off x="901430" y="-17400"/>
            <a:ext cx="7556035" cy="1053975"/>
          </a:xfrm>
          <a:prstGeom prst="rect">
            <a:avLst/>
          </a:prstGeom>
        </p:spPr>
        <p:txBody>
          <a:bodyPr lIns="0" tIns="0" rIns="0" bIns="0" rtlCol="0" anchor="t">
            <a:spAutoFit/>
          </a:bodyPr>
          <a:lstStyle/>
          <a:p>
            <a:pPr marL="0" lvl="0" indent="0" algn="l">
              <a:lnSpc>
                <a:spcPts val="4014"/>
              </a:lnSpc>
              <a:spcBef>
                <a:spcPct val="0"/>
              </a:spcBef>
            </a:pPr>
            <a:r>
              <a:rPr lang="en-US" sz="3584" b="1" spc="-107">
                <a:solidFill>
                  <a:srgbClr val="FF1495"/>
                </a:solidFill>
                <a:latin typeface="Poppins Bold"/>
                <a:ea typeface="Poppins Bold"/>
                <a:cs typeface="Poppins Bold"/>
                <a:sym typeface="Poppins Bold"/>
              </a:rPr>
              <a:t>19.4 Practical Applications of Boolean Algebra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2302798" y="1795734"/>
            <a:ext cx="4956502" cy="878277"/>
            <a:chOff x="0" y="0"/>
            <a:chExt cx="1482783" cy="262745"/>
          </a:xfrm>
        </p:grpSpPr>
        <p:sp>
          <p:nvSpPr>
            <p:cNvPr id="8" name="Freeform 8"/>
            <p:cNvSpPr/>
            <p:nvPr/>
          </p:nvSpPr>
          <p:spPr>
            <a:xfrm>
              <a:off x="0" y="0"/>
              <a:ext cx="1482783" cy="262745"/>
            </a:xfrm>
            <a:custGeom>
              <a:avLst/>
              <a:gdLst/>
              <a:ahLst/>
              <a:cxnLst/>
              <a:rect l="l" t="t" r="r" b="b"/>
              <a:pathLst>
                <a:path w="1482783" h="262745">
                  <a:moveTo>
                    <a:pt x="79661" y="0"/>
                  </a:moveTo>
                  <a:lnTo>
                    <a:pt x="1403122" y="0"/>
                  </a:lnTo>
                  <a:cubicBezTo>
                    <a:pt x="1424249" y="0"/>
                    <a:pt x="1444511" y="8393"/>
                    <a:pt x="1459451" y="23332"/>
                  </a:cubicBezTo>
                  <a:cubicBezTo>
                    <a:pt x="1474390" y="38271"/>
                    <a:pt x="1482783" y="58533"/>
                    <a:pt x="1482783" y="79661"/>
                  </a:cubicBezTo>
                  <a:lnTo>
                    <a:pt x="1482783" y="183084"/>
                  </a:lnTo>
                  <a:cubicBezTo>
                    <a:pt x="1482783" y="204211"/>
                    <a:pt x="1474390" y="224473"/>
                    <a:pt x="1459451" y="239413"/>
                  </a:cubicBezTo>
                  <a:cubicBezTo>
                    <a:pt x="1444511" y="254352"/>
                    <a:pt x="1424249" y="262745"/>
                    <a:pt x="1403122" y="262745"/>
                  </a:cubicBezTo>
                  <a:lnTo>
                    <a:pt x="79661" y="262745"/>
                  </a:lnTo>
                  <a:cubicBezTo>
                    <a:pt x="58533" y="262745"/>
                    <a:pt x="38271" y="254352"/>
                    <a:pt x="23332" y="239413"/>
                  </a:cubicBezTo>
                  <a:cubicBezTo>
                    <a:pt x="8393" y="224473"/>
                    <a:pt x="0" y="204211"/>
                    <a:pt x="0" y="183084"/>
                  </a:cubicBezTo>
                  <a:lnTo>
                    <a:pt x="0" y="79661"/>
                  </a:lnTo>
                  <a:cubicBezTo>
                    <a:pt x="0" y="58533"/>
                    <a:pt x="8393" y="38271"/>
                    <a:pt x="23332" y="23332"/>
                  </a:cubicBezTo>
                  <a:cubicBezTo>
                    <a:pt x="38271" y="8393"/>
                    <a:pt x="58533" y="0"/>
                    <a:pt x="79661" y="0"/>
                  </a:cubicBezTo>
                  <a:close/>
                </a:path>
              </a:pathLst>
            </a:custGeom>
            <a:solidFill>
              <a:srgbClr val="642EC7"/>
            </a:solidFill>
          </p:spPr>
          <p:txBody>
            <a:bodyPr/>
            <a:lstStyle/>
            <a:p>
              <a:endParaRPr lang="en-PH"/>
            </a:p>
          </p:txBody>
        </p:sp>
        <p:sp>
          <p:nvSpPr>
            <p:cNvPr id="9" name="TextBox 9"/>
            <p:cNvSpPr txBox="1"/>
            <p:nvPr/>
          </p:nvSpPr>
          <p:spPr>
            <a:xfrm>
              <a:off x="0" y="-28575"/>
              <a:ext cx="1482783" cy="291320"/>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3204026" y="1742662"/>
            <a:ext cx="3081625" cy="758525"/>
          </a:xfrm>
          <a:prstGeom prst="rect">
            <a:avLst/>
          </a:prstGeom>
        </p:spPr>
        <p:txBody>
          <a:bodyPr lIns="0" tIns="0" rIns="0" bIns="0" rtlCol="0" anchor="t">
            <a:spAutoFit/>
          </a:bodyPr>
          <a:lstStyle/>
          <a:p>
            <a:pPr algn="ctr">
              <a:lnSpc>
                <a:spcPts val="6166"/>
              </a:lnSpc>
            </a:pPr>
            <a:r>
              <a:rPr lang="en-US" sz="3425">
                <a:solidFill>
                  <a:srgbClr val="FFFFFF"/>
                </a:solidFill>
                <a:latin typeface="Poppins"/>
                <a:ea typeface="Poppins"/>
                <a:cs typeface="Poppins"/>
                <a:sym typeface="Poppins"/>
              </a:rPr>
              <a:t>S = A.B + A.B</a:t>
            </a:r>
          </a:p>
        </p:txBody>
      </p:sp>
      <p:sp>
        <p:nvSpPr>
          <p:cNvPr id="11" name="TextBox 11"/>
          <p:cNvSpPr txBox="1"/>
          <p:nvPr/>
        </p:nvSpPr>
        <p:spPr>
          <a:xfrm>
            <a:off x="14052529"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2" name="TextBox 12"/>
          <p:cNvSpPr txBox="1"/>
          <p:nvPr/>
        </p:nvSpPr>
        <p:spPr>
          <a:xfrm>
            <a:off x="15565000"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3" name="TextBox 13"/>
          <p:cNvSpPr txBox="1"/>
          <p:nvPr/>
        </p:nvSpPr>
        <p:spPr>
          <a:xfrm>
            <a:off x="306043" y="1825062"/>
            <a:ext cx="125062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Creating a Boolean algebra (from a circuit)</a:t>
            </a:r>
          </a:p>
        </p:txBody>
      </p:sp>
      <p:sp>
        <p:nvSpPr>
          <p:cNvPr id="14" name="TextBox 14"/>
          <p:cNvSpPr txBox="1"/>
          <p:nvPr/>
        </p:nvSpPr>
        <p:spPr>
          <a:xfrm>
            <a:off x="3258954" y="4374149"/>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Diagram</a:t>
            </a:r>
          </a:p>
        </p:txBody>
      </p:sp>
      <p:sp>
        <p:nvSpPr>
          <p:cNvPr id="15" name="Freeform 15"/>
          <p:cNvSpPr/>
          <p:nvPr/>
        </p:nvSpPr>
        <p:spPr>
          <a:xfrm>
            <a:off x="459311" y="4934130"/>
            <a:ext cx="8440273" cy="3119945"/>
          </a:xfrm>
          <a:custGeom>
            <a:avLst/>
            <a:gdLst/>
            <a:ahLst/>
            <a:cxnLst/>
            <a:rect l="l" t="t" r="r" b="b"/>
            <a:pathLst>
              <a:path w="8440273" h="3119945">
                <a:moveTo>
                  <a:pt x="0" y="0"/>
                </a:moveTo>
                <a:lnTo>
                  <a:pt x="8440273" y="0"/>
                </a:lnTo>
                <a:lnTo>
                  <a:pt x="8440273" y="3119945"/>
                </a:lnTo>
                <a:lnTo>
                  <a:pt x="0" y="3119945"/>
                </a:lnTo>
                <a:lnTo>
                  <a:pt x="0" y="0"/>
                </a:lnTo>
                <a:close/>
              </a:path>
            </a:pathLst>
          </a:custGeom>
          <a:blipFill>
            <a:blip r:embed="rId8"/>
            <a:stretch>
              <a:fillRect/>
            </a:stretch>
          </a:blipFill>
        </p:spPr>
        <p:txBody>
          <a:bodyPr/>
          <a:lstStyle/>
          <a:p>
            <a:endParaRPr lang="en-PH"/>
          </a:p>
        </p:txBody>
      </p:sp>
      <p:sp>
        <p:nvSpPr>
          <p:cNvPr id="16" name="TextBox 16"/>
          <p:cNvSpPr txBox="1"/>
          <p:nvPr/>
        </p:nvSpPr>
        <p:spPr>
          <a:xfrm>
            <a:off x="13344611" y="1313045"/>
            <a:ext cx="2800456" cy="409581"/>
          </a:xfrm>
          <a:prstGeom prst="rect">
            <a:avLst/>
          </a:prstGeom>
        </p:spPr>
        <p:txBody>
          <a:bodyPr lIns="0" tIns="0" rIns="0" bIns="0" rtlCol="0" anchor="t">
            <a:spAutoFit/>
          </a:bodyPr>
          <a:lstStyle/>
          <a:p>
            <a:pPr algn="l">
              <a:lnSpc>
                <a:spcPts val="3325"/>
              </a:lnSpc>
            </a:pPr>
            <a:r>
              <a:rPr lang="en-US" sz="2375">
                <a:solidFill>
                  <a:srgbClr val="000000"/>
                </a:solidFill>
                <a:latin typeface="Open Sans"/>
                <a:ea typeface="Open Sans"/>
                <a:cs typeface="Open Sans"/>
                <a:sym typeface="Open Sans"/>
              </a:rPr>
              <a:t>We will prove that:</a:t>
            </a:r>
          </a:p>
        </p:txBody>
      </p:sp>
      <p:sp>
        <p:nvSpPr>
          <p:cNvPr id="17" name="TextBox 17"/>
          <p:cNvSpPr txBox="1"/>
          <p:nvPr/>
        </p:nvSpPr>
        <p:spPr>
          <a:xfrm>
            <a:off x="11708896" y="3624180"/>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Working</a:t>
            </a:r>
          </a:p>
        </p:txBody>
      </p:sp>
      <p:grpSp>
        <p:nvGrpSpPr>
          <p:cNvPr id="18" name="Group 18"/>
          <p:cNvGrpSpPr/>
          <p:nvPr/>
        </p:nvGrpSpPr>
        <p:grpSpPr>
          <a:xfrm>
            <a:off x="9180938" y="4184161"/>
            <a:ext cx="8236868" cy="5074139"/>
            <a:chOff x="0" y="0"/>
            <a:chExt cx="2169381" cy="1336399"/>
          </a:xfrm>
        </p:grpSpPr>
        <p:sp>
          <p:nvSpPr>
            <p:cNvPr id="19" name="Freeform 19"/>
            <p:cNvSpPr/>
            <p:nvPr/>
          </p:nvSpPr>
          <p:spPr>
            <a:xfrm>
              <a:off x="0" y="0"/>
              <a:ext cx="2169381" cy="1336399"/>
            </a:xfrm>
            <a:custGeom>
              <a:avLst/>
              <a:gdLst/>
              <a:ahLst/>
              <a:cxnLst/>
              <a:rect l="l" t="t" r="r" b="b"/>
              <a:pathLst>
                <a:path w="2169381" h="1336399">
                  <a:moveTo>
                    <a:pt x="47935" y="0"/>
                  </a:moveTo>
                  <a:lnTo>
                    <a:pt x="2121446" y="0"/>
                  </a:lnTo>
                  <a:cubicBezTo>
                    <a:pt x="2134159" y="0"/>
                    <a:pt x="2146351" y="5050"/>
                    <a:pt x="2155341" y="14040"/>
                  </a:cubicBezTo>
                  <a:cubicBezTo>
                    <a:pt x="2164331" y="23030"/>
                    <a:pt x="2169381" y="35222"/>
                    <a:pt x="2169381" y="47935"/>
                  </a:cubicBezTo>
                  <a:lnTo>
                    <a:pt x="2169381" y="1288463"/>
                  </a:lnTo>
                  <a:cubicBezTo>
                    <a:pt x="2169381" y="1301177"/>
                    <a:pt x="2164331" y="1313369"/>
                    <a:pt x="2155341" y="1322359"/>
                  </a:cubicBezTo>
                  <a:cubicBezTo>
                    <a:pt x="2146351" y="1331348"/>
                    <a:pt x="2134159" y="1336399"/>
                    <a:pt x="2121446" y="1336399"/>
                  </a:cubicBezTo>
                  <a:lnTo>
                    <a:pt x="47935" y="1336399"/>
                  </a:lnTo>
                  <a:cubicBezTo>
                    <a:pt x="35222" y="1336399"/>
                    <a:pt x="23030" y="1331348"/>
                    <a:pt x="14040" y="1322359"/>
                  </a:cubicBezTo>
                  <a:cubicBezTo>
                    <a:pt x="5050" y="1313369"/>
                    <a:pt x="0" y="1301177"/>
                    <a:pt x="0" y="1288463"/>
                  </a:cubicBezTo>
                  <a:lnTo>
                    <a:pt x="0" y="47935"/>
                  </a:lnTo>
                  <a:cubicBezTo>
                    <a:pt x="0" y="35222"/>
                    <a:pt x="5050" y="23030"/>
                    <a:pt x="14040" y="14040"/>
                  </a:cubicBezTo>
                  <a:cubicBezTo>
                    <a:pt x="23030" y="5050"/>
                    <a:pt x="35222" y="0"/>
                    <a:pt x="47935" y="0"/>
                  </a:cubicBezTo>
                  <a:close/>
                </a:path>
              </a:pathLst>
            </a:custGeom>
            <a:solidFill>
              <a:srgbClr val="FFDE59"/>
            </a:solidFill>
          </p:spPr>
          <p:txBody>
            <a:bodyPr/>
            <a:lstStyle/>
            <a:p>
              <a:endParaRPr lang="en-PH"/>
            </a:p>
          </p:txBody>
        </p:sp>
        <p:sp>
          <p:nvSpPr>
            <p:cNvPr id="20" name="TextBox 20"/>
            <p:cNvSpPr txBox="1"/>
            <p:nvPr/>
          </p:nvSpPr>
          <p:spPr>
            <a:xfrm>
              <a:off x="0" y="-28575"/>
              <a:ext cx="2169381" cy="1364974"/>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2836006" y="5421068"/>
            <a:ext cx="650358" cy="649314"/>
          </a:xfrm>
          <a:prstGeom prst="rect">
            <a:avLst/>
          </a:prstGeom>
        </p:spPr>
        <p:txBody>
          <a:bodyPr lIns="0" tIns="0" rIns="0" bIns="0" rtlCol="0" anchor="t">
            <a:spAutoFit/>
          </a:bodyPr>
          <a:lstStyle/>
          <a:p>
            <a:pPr algn="ctr">
              <a:lnSpc>
                <a:spcPts val="5220"/>
              </a:lnSpc>
            </a:pPr>
            <a:r>
              <a:rPr lang="en-US" sz="3728" b="1">
                <a:solidFill>
                  <a:srgbClr val="642EC7"/>
                </a:solidFill>
                <a:latin typeface="Open Sans Bold"/>
                <a:ea typeface="Open Sans Bold"/>
                <a:cs typeface="Open Sans Bold"/>
                <a:sym typeface="Open Sans Bold"/>
              </a:rPr>
              <a:t>C</a:t>
            </a:r>
          </a:p>
        </p:txBody>
      </p:sp>
      <p:sp>
        <p:nvSpPr>
          <p:cNvPr id="22" name="TextBox 22"/>
          <p:cNvSpPr txBox="1"/>
          <p:nvPr/>
        </p:nvSpPr>
        <p:spPr>
          <a:xfrm>
            <a:off x="4087879" y="5088693"/>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D</a:t>
            </a:r>
          </a:p>
        </p:txBody>
      </p:sp>
      <p:sp>
        <p:nvSpPr>
          <p:cNvPr id="23" name="TextBox 23"/>
          <p:cNvSpPr txBox="1"/>
          <p:nvPr/>
        </p:nvSpPr>
        <p:spPr>
          <a:xfrm>
            <a:off x="4087879" y="6427427"/>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E</a:t>
            </a:r>
          </a:p>
        </p:txBody>
      </p:sp>
      <p:sp>
        <p:nvSpPr>
          <p:cNvPr id="24" name="TextBox 24"/>
          <p:cNvSpPr txBox="1"/>
          <p:nvPr/>
        </p:nvSpPr>
        <p:spPr>
          <a:xfrm>
            <a:off x="9859550" y="4471507"/>
            <a:ext cx="6879643" cy="649314"/>
          </a:xfrm>
          <a:prstGeom prst="rect">
            <a:avLst/>
          </a:prstGeom>
        </p:spPr>
        <p:txBody>
          <a:bodyPr lIns="0" tIns="0" rIns="0" bIns="0" rtlCol="0" anchor="t">
            <a:spAutoFit/>
          </a:bodyPr>
          <a:lstStyle/>
          <a:p>
            <a:pPr algn="ctr">
              <a:lnSpc>
                <a:spcPts val="5220"/>
              </a:lnSpc>
            </a:pPr>
            <a:r>
              <a:rPr lang="en-US" sz="3728" b="1">
                <a:solidFill>
                  <a:srgbClr val="642EC7"/>
                </a:solidFill>
                <a:latin typeface="Open Sans Bold"/>
                <a:ea typeface="Open Sans Bold"/>
                <a:cs typeface="Open Sans Bold"/>
                <a:sym typeface="Open Sans Bold"/>
              </a:rPr>
              <a:t>C = A.B + A.B + A.B</a:t>
            </a:r>
          </a:p>
        </p:txBody>
      </p:sp>
      <p:sp>
        <p:nvSpPr>
          <p:cNvPr id="25" name="TextBox 25"/>
          <p:cNvSpPr txBox="1"/>
          <p:nvPr/>
        </p:nvSpPr>
        <p:spPr>
          <a:xfrm>
            <a:off x="12302798" y="3820462"/>
            <a:ext cx="636923" cy="736770"/>
          </a:xfrm>
          <a:prstGeom prst="rect">
            <a:avLst/>
          </a:prstGeom>
        </p:spPr>
        <p:txBody>
          <a:bodyPr lIns="0" tIns="0" rIns="0" bIns="0" rtlCol="0" anchor="t">
            <a:spAutoFit/>
          </a:bodyPr>
          <a:lstStyle/>
          <a:p>
            <a:pPr algn="ctr">
              <a:lnSpc>
                <a:spcPts val="6021"/>
              </a:lnSpc>
            </a:pPr>
            <a:r>
              <a:rPr lang="en-US" sz="3345">
                <a:solidFill>
                  <a:srgbClr val="642EC7"/>
                </a:solidFill>
                <a:latin typeface="Poppins"/>
                <a:ea typeface="Poppins"/>
                <a:cs typeface="Poppins"/>
                <a:sym typeface="Poppins"/>
              </a:rPr>
              <a:t>_</a:t>
            </a:r>
          </a:p>
        </p:txBody>
      </p:sp>
      <p:sp>
        <p:nvSpPr>
          <p:cNvPr id="26" name="TextBox 26"/>
          <p:cNvSpPr txBox="1"/>
          <p:nvPr/>
        </p:nvSpPr>
        <p:spPr>
          <a:xfrm>
            <a:off x="11686106" y="5606596"/>
            <a:ext cx="3386103" cy="396420"/>
          </a:xfrm>
          <a:prstGeom prst="rect">
            <a:avLst/>
          </a:prstGeom>
        </p:spPr>
        <p:txBody>
          <a:bodyPr lIns="0" tIns="0" rIns="0" bIns="0" rtlCol="0" anchor="t">
            <a:spAutoFit/>
          </a:bodyPr>
          <a:lstStyle/>
          <a:p>
            <a:pPr algn="ctr">
              <a:lnSpc>
                <a:spcPts val="3042"/>
              </a:lnSpc>
            </a:pPr>
            <a:r>
              <a:rPr lang="en-US" sz="2740" b="1">
                <a:solidFill>
                  <a:srgbClr val="5CE1E6"/>
                </a:solidFill>
                <a:latin typeface="Cosmic Octo Medium"/>
                <a:ea typeface="Cosmic Octo Medium"/>
                <a:cs typeface="Cosmic Octo Medium"/>
                <a:sym typeface="Cosmic Octo Medium"/>
              </a:rPr>
              <a:t>Truth Table</a:t>
            </a:r>
          </a:p>
        </p:txBody>
      </p:sp>
      <p:graphicFrame>
        <p:nvGraphicFramePr>
          <p:cNvPr id="27" name="Table 27"/>
          <p:cNvGraphicFramePr>
            <a:graphicFrameLocks noGrp="1"/>
          </p:cNvGraphicFramePr>
          <p:nvPr/>
        </p:nvGraphicFramePr>
        <p:xfrm>
          <a:off x="11206259" y="6131085"/>
          <a:ext cx="2329320" cy="2207796"/>
        </p:xfrm>
        <a:graphic>
          <a:graphicData uri="http://schemas.openxmlformats.org/drawingml/2006/table">
            <a:tbl>
              <a:tblPr/>
              <a:tblGrid>
                <a:gridCol w="582330">
                  <a:extLst>
                    <a:ext uri="{9D8B030D-6E8A-4147-A177-3AD203B41FA5}">
                      <a16:colId xmlns:a16="http://schemas.microsoft.com/office/drawing/2014/main" val="20000"/>
                    </a:ext>
                  </a:extLst>
                </a:gridCol>
                <a:gridCol w="582330">
                  <a:extLst>
                    <a:ext uri="{9D8B030D-6E8A-4147-A177-3AD203B41FA5}">
                      <a16:colId xmlns:a16="http://schemas.microsoft.com/office/drawing/2014/main" val="20001"/>
                    </a:ext>
                  </a:extLst>
                </a:gridCol>
                <a:gridCol w="582330">
                  <a:extLst>
                    <a:ext uri="{9D8B030D-6E8A-4147-A177-3AD203B41FA5}">
                      <a16:colId xmlns:a16="http://schemas.microsoft.com/office/drawing/2014/main" val="20002"/>
                    </a:ext>
                  </a:extLst>
                </a:gridCol>
                <a:gridCol w="582330">
                  <a:extLst>
                    <a:ext uri="{9D8B030D-6E8A-4147-A177-3AD203B41FA5}">
                      <a16:colId xmlns:a16="http://schemas.microsoft.com/office/drawing/2014/main" val="20003"/>
                    </a:ext>
                  </a:extLst>
                </a:gridCol>
              </a:tblGrid>
              <a:tr h="286972">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9A727"/>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0"/>
                  </a:ext>
                </a:extLst>
              </a:tr>
              <a:tr h="264601">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ADAD"/>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ADAD"/>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9A727"/>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ADAD"/>
                    </a:solidFill>
                  </a:tcPr>
                </a:tc>
                <a:extLst>
                  <a:ext uri="{0D108BD9-81ED-4DB2-BD59-A6C34878D82A}">
                    <a16:rowId xmlns:a16="http://schemas.microsoft.com/office/drawing/2014/main" val="10001"/>
                  </a:ext>
                </a:extLst>
              </a:tr>
              <a:tr h="274317">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9A727"/>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extLst>
                  <a:ext uri="{0D108BD9-81ED-4DB2-BD59-A6C34878D82A}">
                    <a16:rowId xmlns:a16="http://schemas.microsoft.com/office/drawing/2014/main" val="10002"/>
                  </a:ext>
                </a:extLst>
              </a:tr>
              <a:tr h="276418">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9A727"/>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extLst>
                  <a:ext uri="{0D108BD9-81ED-4DB2-BD59-A6C34878D82A}">
                    <a16:rowId xmlns:a16="http://schemas.microsoft.com/office/drawing/2014/main" val="10003"/>
                  </a:ext>
                </a:extLst>
              </a:tr>
              <a:tr h="276418">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9A727"/>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extLst>
                  <a:ext uri="{0D108BD9-81ED-4DB2-BD59-A6C34878D82A}">
                    <a16:rowId xmlns:a16="http://schemas.microsoft.com/office/drawing/2014/main" val="10004"/>
                  </a:ext>
                </a:extLst>
              </a:tr>
              <a:tr h="276418">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9A727"/>
                    </a:solidFill>
                  </a:tcPr>
                </a:tc>
                <a:tc>
                  <a:txBody>
                    <a:bodyPr/>
                    <a:lstStyle/>
                    <a:p>
                      <a:pPr algn="ctr">
                        <a:lnSpc>
                          <a:spcPts val="1185"/>
                        </a:lnSpc>
                        <a:defRPr/>
                      </a:pPr>
                      <a:endParaRPr lang="en-US" sz="1100"/>
                    </a:p>
                  </a:txBody>
                  <a:tcPr marL="107497" marR="107497" marT="107497" marB="107497"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extLst>
                  <a:ext uri="{0D108BD9-81ED-4DB2-BD59-A6C34878D82A}">
                    <a16:rowId xmlns:a16="http://schemas.microsoft.com/office/drawing/2014/main" val="10005"/>
                  </a:ext>
                </a:extLst>
              </a:tr>
            </a:tbl>
          </a:graphicData>
        </a:graphic>
      </p:graphicFrame>
      <p:grpSp>
        <p:nvGrpSpPr>
          <p:cNvPr id="28" name="Group 28"/>
          <p:cNvGrpSpPr/>
          <p:nvPr/>
        </p:nvGrpSpPr>
        <p:grpSpPr>
          <a:xfrm>
            <a:off x="11283071" y="6131085"/>
            <a:ext cx="1852773" cy="415782"/>
            <a:chOff x="0" y="0"/>
            <a:chExt cx="878783" cy="197208"/>
          </a:xfrm>
        </p:grpSpPr>
        <p:sp>
          <p:nvSpPr>
            <p:cNvPr id="29" name="Freeform 29"/>
            <p:cNvSpPr/>
            <p:nvPr/>
          </p:nvSpPr>
          <p:spPr>
            <a:xfrm>
              <a:off x="0" y="0"/>
              <a:ext cx="878783" cy="197208"/>
            </a:xfrm>
            <a:custGeom>
              <a:avLst/>
              <a:gdLst/>
              <a:ahLst/>
              <a:cxnLst/>
              <a:rect l="l" t="t" r="r" b="b"/>
              <a:pathLst>
                <a:path w="878783" h="197208">
                  <a:moveTo>
                    <a:pt x="0" y="0"/>
                  </a:moveTo>
                  <a:lnTo>
                    <a:pt x="878783" y="0"/>
                  </a:lnTo>
                  <a:lnTo>
                    <a:pt x="878783" y="197208"/>
                  </a:lnTo>
                  <a:lnTo>
                    <a:pt x="0" y="197208"/>
                  </a:lnTo>
                  <a:close/>
                </a:path>
              </a:pathLst>
            </a:custGeom>
            <a:solidFill>
              <a:srgbClr val="5CE1E6"/>
            </a:solidFill>
          </p:spPr>
          <p:txBody>
            <a:bodyPr/>
            <a:lstStyle/>
            <a:p>
              <a:endParaRPr lang="en-PH"/>
            </a:p>
          </p:txBody>
        </p:sp>
        <p:sp>
          <p:nvSpPr>
            <p:cNvPr id="30" name="TextBox 30"/>
            <p:cNvSpPr txBox="1"/>
            <p:nvPr/>
          </p:nvSpPr>
          <p:spPr>
            <a:xfrm>
              <a:off x="0" y="-38100"/>
              <a:ext cx="878783" cy="235308"/>
            </a:xfrm>
            <a:prstGeom prst="rect">
              <a:avLst/>
            </a:prstGeom>
          </p:spPr>
          <p:txBody>
            <a:bodyPr lIns="50800" tIns="50800" rIns="50800" bIns="50800" rtlCol="0" anchor="ctr"/>
            <a:lstStyle/>
            <a:p>
              <a:pPr algn="ctr">
                <a:lnSpc>
                  <a:spcPts val="2681"/>
                </a:lnSpc>
              </a:pPr>
              <a:endParaRPr/>
            </a:p>
          </p:txBody>
        </p:sp>
      </p:grpSp>
      <p:sp>
        <p:nvSpPr>
          <p:cNvPr id="31" name="TextBox 31"/>
          <p:cNvSpPr txBox="1"/>
          <p:nvPr/>
        </p:nvSpPr>
        <p:spPr>
          <a:xfrm>
            <a:off x="11600504" y="6154725"/>
            <a:ext cx="1266159" cy="342097"/>
          </a:xfrm>
          <a:prstGeom prst="rect">
            <a:avLst/>
          </a:prstGeom>
        </p:spPr>
        <p:txBody>
          <a:bodyPr lIns="0" tIns="0" rIns="0" bIns="0" rtlCol="0" anchor="t">
            <a:spAutoFit/>
          </a:bodyPr>
          <a:lstStyle/>
          <a:p>
            <a:pPr algn="ctr">
              <a:lnSpc>
                <a:spcPts val="2815"/>
              </a:lnSpc>
            </a:pPr>
            <a:r>
              <a:rPr lang="en-US" sz="2011">
                <a:solidFill>
                  <a:srgbClr val="443C31"/>
                </a:solidFill>
                <a:latin typeface="Josefin Sans"/>
                <a:ea typeface="Josefin Sans"/>
                <a:cs typeface="Josefin Sans"/>
                <a:sym typeface="Josefin Sans"/>
              </a:rPr>
              <a:t>INPUT</a:t>
            </a:r>
          </a:p>
        </p:txBody>
      </p:sp>
      <p:sp>
        <p:nvSpPr>
          <p:cNvPr id="32" name="TextBox 32"/>
          <p:cNvSpPr txBox="1"/>
          <p:nvPr/>
        </p:nvSpPr>
        <p:spPr>
          <a:xfrm>
            <a:off x="10991664" y="6641751"/>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A</a:t>
            </a:r>
          </a:p>
        </p:txBody>
      </p:sp>
      <p:sp>
        <p:nvSpPr>
          <p:cNvPr id="33" name="TextBox 33"/>
          <p:cNvSpPr txBox="1"/>
          <p:nvPr/>
        </p:nvSpPr>
        <p:spPr>
          <a:xfrm>
            <a:off x="14139220" y="6641751"/>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X</a:t>
            </a:r>
          </a:p>
        </p:txBody>
      </p:sp>
      <p:sp>
        <p:nvSpPr>
          <p:cNvPr id="34" name="TextBox 34"/>
          <p:cNvSpPr txBox="1"/>
          <p:nvPr/>
        </p:nvSpPr>
        <p:spPr>
          <a:xfrm>
            <a:off x="10991664" y="7141970"/>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0</a:t>
            </a:r>
          </a:p>
        </p:txBody>
      </p:sp>
      <p:sp>
        <p:nvSpPr>
          <p:cNvPr id="35" name="TextBox 35"/>
          <p:cNvSpPr txBox="1"/>
          <p:nvPr/>
        </p:nvSpPr>
        <p:spPr>
          <a:xfrm>
            <a:off x="10991664" y="7642190"/>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0</a:t>
            </a:r>
          </a:p>
        </p:txBody>
      </p:sp>
      <p:sp>
        <p:nvSpPr>
          <p:cNvPr id="36" name="TextBox 36"/>
          <p:cNvSpPr txBox="1"/>
          <p:nvPr/>
        </p:nvSpPr>
        <p:spPr>
          <a:xfrm>
            <a:off x="13402795" y="6184693"/>
            <a:ext cx="792982" cy="342097"/>
          </a:xfrm>
          <a:prstGeom prst="rect">
            <a:avLst/>
          </a:prstGeom>
        </p:spPr>
        <p:txBody>
          <a:bodyPr lIns="0" tIns="0" rIns="0" bIns="0" rtlCol="0" anchor="t">
            <a:spAutoFit/>
          </a:bodyPr>
          <a:lstStyle/>
          <a:p>
            <a:pPr algn="ctr">
              <a:lnSpc>
                <a:spcPts val="2815"/>
              </a:lnSpc>
            </a:pPr>
            <a:r>
              <a:rPr lang="en-US" sz="2011">
                <a:solidFill>
                  <a:srgbClr val="443C31"/>
                </a:solidFill>
                <a:latin typeface="Josefin Sans"/>
                <a:ea typeface="Josefin Sans"/>
                <a:cs typeface="Josefin Sans"/>
                <a:sym typeface="Josefin Sans"/>
              </a:rPr>
              <a:t>AND</a:t>
            </a:r>
          </a:p>
        </p:txBody>
      </p:sp>
      <p:sp>
        <p:nvSpPr>
          <p:cNvPr id="37" name="TextBox 37"/>
          <p:cNvSpPr txBox="1"/>
          <p:nvPr/>
        </p:nvSpPr>
        <p:spPr>
          <a:xfrm>
            <a:off x="11926853" y="6643284"/>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B</a:t>
            </a:r>
          </a:p>
        </p:txBody>
      </p:sp>
      <p:sp>
        <p:nvSpPr>
          <p:cNvPr id="38" name="TextBox 38"/>
          <p:cNvSpPr txBox="1"/>
          <p:nvPr/>
        </p:nvSpPr>
        <p:spPr>
          <a:xfrm>
            <a:off x="11926853" y="7132754"/>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0</a:t>
            </a:r>
          </a:p>
        </p:txBody>
      </p:sp>
      <p:sp>
        <p:nvSpPr>
          <p:cNvPr id="39" name="TextBox 39"/>
          <p:cNvSpPr txBox="1"/>
          <p:nvPr/>
        </p:nvSpPr>
        <p:spPr>
          <a:xfrm>
            <a:off x="11926853" y="7646610"/>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1</a:t>
            </a:r>
          </a:p>
        </p:txBody>
      </p:sp>
      <p:sp>
        <p:nvSpPr>
          <p:cNvPr id="40" name="TextBox 40"/>
          <p:cNvSpPr txBox="1"/>
          <p:nvPr/>
        </p:nvSpPr>
        <p:spPr>
          <a:xfrm>
            <a:off x="10991664" y="8143066"/>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1</a:t>
            </a:r>
          </a:p>
        </p:txBody>
      </p:sp>
      <p:sp>
        <p:nvSpPr>
          <p:cNvPr id="41" name="TextBox 41"/>
          <p:cNvSpPr txBox="1"/>
          <p:nvPr/>
        </p:nvSpPr>
        <p:spPr>
          <a:xfrm>
            <a:off x="11926853" y="8147487"/>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0</a:t>
            </a:r>
          </a:p>
        </p:txBody>
      </p:sp>
      <p:sp>
        <p:nvSpPr>
          <p:cNvPr id="42" name="TextBox 42"/>
          <p:cNvSpPr txBox="1"/>
          <p:nvPr/>
        </p:nvSpPr>
        <p:spPr>
          <a:xfrm>
            <a:off x="10991664" y="8659809"/>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1</a:t>
            </a:r>
          </a:p>
        </p:txBody>
      </p:sp>
      <p:sp>
        <p:nvSpPr>
          <p:cNvPr id="43" name="TextBox 43"/>
          <p:cNvSpPr txBox="1"/>
          <p:nvPr/>
        </p:nvSpPr>
        <p:spPr>
          <a:xfrm>
            <a:off x="11926853" y="8664230"/>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1</a:t>
            </a:r>
          </a:p>
        </p:txBody>
      </p:sp>
      <p:sp>
        <p:nvSpPr>
          <p:cNvPr id="44" name="TextBox 44"/>
          <p:cNvSpPr txBox="1"/>
          <p:nvPr/>
        </p:nvSpPr>
        <p:spPr>
          <a:xfrm>
            <a:off x="13383463" y="6681270"/>
            <a:ext cx="792982" cy="342097"/>
          </a:xfrm>
          <a:prstGeom prst="rect">
            <a:avLst/>
          </a:prstGeom>
        </p:spPr>
        <p:txBody>
          <a:bodyPr lIns="0" tIns="0" rIns="0" bIns="0" rtlCol="0" anchor="t">
            <a:spAutoFit/>
          </a:bodyPr>
          <a:lstStyle/>
          <a:p>
            <a:pPr algn="ctr">
              <a:lnSpc>
                <a:spcPts val="2815"/>
              </a:lnSpc>
            </a:pPr>
            <a:r>
              <a:rPr lang="en-US" sz="2011">
                <a:solidFill>
                  <a:srgbClr val="443C31"/>
                </a:solidFill>
                <a:latin typeface="Josefin Sans"/>
                <a:ea typeface="Josefin Sans"/>
                <a:cs typeface="Josefin Sans"/>
                <a:sym typeface="Josefin Sans"/>
              </a:rPr>
              <a:t>X</a:t>
            </a:r>
          </a:p>
        </p:txBody>
      </p:sp>
      <p:sp>
        <p:nvSpPr>
          <p:cNvPr id="45" name="TextBox 45"/>
          <p:cNvSpPr txBox="1"/>
          <p:nvPr/>
        </p:nvSpPr>
        <p:spPr>
          <a:xfrm>
            <a:off x="13383463" y="7151804"/>
            <a:ext cx="792982" cy="342097"/>
          </a:xfrm>
          <a:prstGeom prst="rect">
            <a:avLst/>
          </a:prstGeom>
        </p:spPr>
        <p:txBody>
          <a:bodyPr lIns="0" tIns="0" rIns="0" bIns="0" rtlCol="0" anchor="t">
            <a:spAutoFit/>
          </a:bodyPr>
          <a:lstStyle/>
          <a:p>
            <a:pPr algn="ctr">
              <a:lnSpc>
                <a:spcPts val="2815"/>
              </a:lnSpc>
            </a:pPr>
            <a:r>
              <a:rPr lang="en-US" sz="2011">
                <a:solidFill>
                  <a:srgbClr val="443C31"/>
                </a:solidFill>
                <a:latin typeface="Josefin Sans"/>
                <a:ea typeface="Josefin Sans"/>
                <a:cs typeface="Josefin Sans"/>
                <a:sym typeface="Josefin Sans"/>
              </a:rPr>
              <a:t>0</a:t>
            </a:r>
          </a:p>
        </p:txBody>
      </p:sp>
      <p:sp>
        <p:nvSpPr>
          <p:cNvPr id="46" name="TextBox 46"/>
          <p:cNvSpPr txBox="1"/>
          <p:nvPr/>
        </p:nvSpPr>
        <p:spPr>
          <a:xfrm>
            <a:off x="13051649" y="7623759"/>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0</a:t>
            </a:r>
          </a:p>
        </p:txBody>
      </p:sp>
      <p:sp>
        <p:nvSpPr>
          <p:cNvPr id="47" name="TextBox 47"/>
          <p:cNvSpPr txBox="1"/>
          <p:nvPr/>
        </p:nvSpPr>
        <p:spPr>
          <a:xfrm>
            <a:off x="13051649" y="8124636"/>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0</a:t>
            </a:r>
          </a:p>
        </p:txBody>
      </p:sp>
      <p:sp>
        <p:nvSpPr>
          <p:cNvPr id="48" name="TextBox 48"/>
          <p:cNvSpPr txBox="1"/>
          <p:nvPr/>
        </p:nvSpPr>
        <p:spPr>
          <a:xfrm>
            <a:off x="13051649" y="8641379"/>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1</a:t>
            </a:r>
          </a:p>
        </p:txBody>
      </p:sp>
      <p:sp>
        <p:nvSpPr>
          <p:cNvPr id="49" name="TextBox 49"/>
          <p:cNvSpPr txBox="1"/>
          <p:nvPr/>
        </p:nvSpPr>
        <p:spPr>
          <a:xfrm>
            <a:off x="14430409" y="6154725"/>
            <a:ext cx="874232" cy="342097"/>
          </a:xfrm>
          <a:prstGeom prst="rect">
            <a:avLst/>
          </a:prstGeom>
        </p:spPr>
        <p:txBody>
          <a:bodyPr lIns="0" tIns="0" rIns="0" bIns="0" rtlCol="0" anchor="t">
            <a:spAutoFit/>
          </a:bodyPr>
          <a:lstStyle/>
          <a:p>
            <a:pPr algn="ctr">
              <a:lnSpc>
                <a:spcPts val="2815"/>
              </a:lnSpc>
            </a:pPr>
            <a:r>
              <a:rPr lang="en-US" sz="2011">
                <a:solidFill>
                  <a:srgbClr val="443C31"/>
                </a:solidFill>
                <a:latin typeface="Josefin Sans"/>
                <a:ea typeface="Josefin Sans"/>
                <a:cs typeface="Josefin Sans"/>
                <a:sym typeface="Josefin Sans"/>
              </a:rPr>
              <a:t>NAND</a:t>
            </a:r>
          </a:p>
        </p:txBody>
      </p:sp>
      <p:sp>
        <p:nvSpPr>
          <p:cNvPr id="50" name="TextBox 50"/>
          <p:cNvSpPr txBox="1"/>
          <p:nvPr/>
        </p:nvSpPr>
        <p:spPr>
          <a:xfrm>
            <a:off x="14471034" y="7174655"/>
            <a:ext cx="792982" cy="342097"/>
          </a:xfrm>
          <a:prstGeom prst="rect">
            <a:avLst/>
          </a:prstGeom>
        </p:spPr>
        <p:txBody>
          <a:bodyPr lIns="0" tIns="0" rIns="0" bIns="0" rtlCol="0" anchor="t">
            <a:spAutoFit/>
          </a:bodyPr>
          <a:lstStyle/>
          <a:p>
            <a:pPr algn="ctr">
              <a:lnSpc>
                <a:spcPts val="2815"/>
              </a:lnSpc>
            </a:pPr>
            <a:r>
              <a:rPr lang="en-US" sz="2011">
                <a:solidFill>
                  <a:srgbClr val="443C31"/>
                </a:solidFill>
                <a:latin typeface="Josefin Sans"/>
                <a:ea typeface="Josefin Sans"/>
                <a:cs typeface="Josefin Sans"/>
                <a:sym typeface="Josefin Sans"/>
              </a:rPr>
              <a:t>1</a:t>
            </a:r>
          </a:p>
        </p:txBody>
      </p:sp>
      <p:sp>
        <p:nvSpPr>
          <p:cNvPr id="51" name="TextBox 51"/>
          <p:cNvSpPr txBox="1"/>
          <p:nvPr/>
        </p:nvSpPr>
        <p:spPr>
          <a:xfrm>
            <a:off x="14139220" y="7646610"/>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1</a:t>
            </a:r>
          </a:p>
        </p:txBody>
      </p:sp>
      <p:sp>
        <p:nvSpPr>
          <p:cNvPr id="52" name="TextBox 52"/>
          <p:cNvSpPr txBox="1"/>
          <p:nvPr/>
        </p:nvSpPr>
        <p:spPr>
          <a:xfrm>
            <a:off x="14139220" y="8147487"/>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1</a:t>
            </a:r>
          </a:p>
        </p:txBody>
      </p:sp>
      <p:sp>
        <p:nvSpPr>
          <p:cNvPr id="53" name="TextBox 53"/>
          <p:cNvSpPr txBox="1"/>
          <p:nvPr/>
        </p:nvSpPr>
        <p:spPr>
          <a:xfrm>
            <a:off x="14139220" y="8664230"/>
            <a:ext cx="1456610" cy="406874"/>
          </a:xfrm>
          <a:prstGeom prst="rect">
            <a:avLst/>
          </a:prstGeom>
        </p:spPr>
        <p:txBody>
          <a:bodyPr lIns="0" tIns="0" rIns="0" bIns="0" rtlCol="0" anchor="t">
            <a:spAutoFit/>
          </a:bodyPr>
          <a:lstStyle/>
          <a:p>
            <a:pPr algn="ctr">
              <a:lnSpc>
                <a:spcPts val="3239"/>
              </a:lnSpc>
            </a:pPr>
            <a:r>
              <a:rPr lang="en-US" sz="2313">
                <a:solidFill>
                  <a:srgbClr val="443C31"/>
                </a:solidFill>
                <a:latin typeface="Josefin Sans"/>
                <a:ea typeface="Josefin Sans"/>
                <a:cs typeface="Josefin Sans"/>
                <a:sym typeface="Josefin Sans"/>
              </a:rPr>
              <a:t>0</a:t>
            </a:r>
          </a:p>
        </p:txBody>
      </p:sp>
      <p:sp>
        <p:nvSpPr>
          <p:cNvPr id="54" name="AutoShape 54"/>
          <p:cNvSpPr/>
          <p:nvPr/>
        </p:nvSpPr>
        <p:spPr>
          <a:xfrm>
            <a:off x="14130547" y="7340929"/>
            <a:ext cx="538407" cy="0"/>
          </a:xfrm>
          <a:prstGeom prst="line">
            <a:avLst/>
          </a:prstGeom>
          <a:ln w="28575" cap="flat">
            <a:solidFill>
              <a:srgbClr val="000000"/>
            </a:solidFill>
            <a:prstDash val="solid"/>
            <a:headEnd type="none" w="sm" len="sm"/>
            <a:tailEnd type="triangle" w="lg" len="med"/>
          </a:ln>
        </p:spPr>
        <p:txBody>
          <a:bodyPr/>
          <a:lstStyle/>
          <a:p>
            <a:endParaRPr lang="en-PH"/>
          </a:p>
        </p:txBody>
      </p:sp>
      <p:sp>
        <p:nvSpPr>
          <p:cNvPr id="55" name="AutoShape 55"/>
          <p:cNvSpPr/>
          <p:nvPr/>
        </p:nvSpPr>
        <p:spPr>
          <a:xfrm>
            <a:off x="14130547" y="7863265"/>
            <a:ext cx="538407" cy="0"/>
          </a:xfrm>
          <a:prstGeom prst="line">
            <a:avLst/>
          </a:prstGeom>
          <a:ln w="28575" cap="flat">
            <a:solidFill>
              <a:srgbClr val="000000"/>
            </a:solidFill>
            <a:prstDash val="solid"/>
            <a:headEnd type="none" w="sm" len="sm"/>
            <a:tailEnd type="triangle" w="lg" len="med"/>
          </a:ln>
        </p:spPr>
        <p:txBody>
          <a:bodyPr/>
          <a:lstStyle/>
          <a:p>
            <a:endParaRPr lang="en-PH"/>
          </a:p>
        </p:txBody>
      </p:sp>
      <p:sp>
        <p:nvSpPr>
          <p:cNvPr id="56" name="AutoShape 56"/>
          <p:cNvSpPr/>
          <p:nvPr/>
        </p:nvSpPr>
        <p:spPr>
          <a:xfrm>
            <a:off x="14161205" y="8364142"/>
            <a:ext cx="538407" cy="0"/>
          </a:xfrm>
          <a:prstGeom prst="line">
            <a:avLst/>
          </a:prstGeom>
          <a:ln w="28575" cap="flat">
            <a:solidFill>
              <a:srgbClr val="000000"/>
            </a:solidFill>
            <a:prstDash val="solid"/>
            <a:headEnd type="none" w="sm" len="sm"/>
            <a:tailEnd type="triangle" w="lg" len="med"/>
          </a:ln>
        </p:spPr>
        <p:txBody>
          <a:bodyPr/>
          <a:lstStyle/>
          <a:p>
            <a:endParaRPr lang="en-PH"/>
          </a:p>
        </p:txBody>
      </p:sp>
      <p:sp>
        <p:nvSpPr>
          <p:cNvPr id="57" name="AutoShape 57"/>
          <p:cNvSpPr/>
          <p:nvPr/>
        </p:nvSpPr>
        <p:spPr>
          <a:xfrm>
            <a:off x="14130547" y="8876464"/>
            <a:ext cx="538407" cy="0"/>
          </a:xfrm>
          <a:prstGeom prst="line">
            <a:avLst/>
          </a:prstGeom>
          <a:ln w="28575" cap="flat">
            <a:solidFill>
              <a:srgbClr val="000000"/>
            </a:solidFill>
            <a:prstDash val="solid"/>
            <a:headEnd type="none" w="sm" len="sm"/>
            <a:tailEnd type="triangle" w="lg" len="med"/>
          </a:ln>
        </p:spPr>
        <p:txBody>
          <a:bodyPr/>
          <a:lstStyle/>
          <a:p>
            <a:endParaRPr lang="en-PH"/>
          </a:p>
        </p:txBody>
      </p:sp>
      <p:sp>
        <p:nvSpPr>
          <p:cNvPr id="58" name="TextBox 58"/>
          <p:cNvSpPr txBox="1"/>
          <p:nvPr/>
        </p:nvSpPr>
        <p:spPr>
          <a:xfrm>
            <a:off x="11890996" y="3820462"/>
            <a:ext cx="636923" cy="736770"/>
          </a:xfrm>
          <a:prstGeom prst="rect">
            <a:avLst/>
          </a:prstGeom>
        </p:spPr>
        <p:txBody>
          <a:bodyPr lIns="0" tIns="0" rIns="0" bIns="0" rtlCol="0" anchor="t">
            <a:spAutoFit/>
          </a:bodyPr>
          <a:lstStyle/>
          <a:p>
            <a:pPr algn="ctr">
              <a:lnSpc>
                <a:spcPts val="6021"/>
              </a:lnSpc>
            </a:pPr>
            <a:r>
              <a:rPr lang="en-US" sz="3345">
                <a:solidFill>
                  <a:srgbClr val="642EC7"/>
                </a:solidFill>
                <a:latin typeface="Poppins"/>
                <a:ea typeface="Poppins"/>
                <a:cs typeface="Poppins"/>
                <a:sym typeface="Poppins"/>
              </a:rPr>
              <a:t>_</a:t>
            </a:r>
          </a:p>
        </p:txBody>
      </p:sp>
      <p:sp>
        <p:nvSpPr>
          <p:cNvPr id="59" name="TextBox 59"/>
          <p:cNvSpPr txBox="1"/>
          <p:nvPr/>
        </p:nvSpPr>
        <p:spPr>
          <a:xfrm>
            <a:off x="13558854" y="3820462"/>
            <a:ext cx="636923" cy="736770"/>
          </a:xfrm>
          <a:prstGeom prst="rect">
            <a:avLst/>
          </a:prstGeom>
        </p:spPr>
        <p:txBody>
          <a:bodyPr lIns="0" tIns="0" rIns="0" bIns="0" rtlCol="0" anchor="t">
            <a:spAutoFit/>
          </a:bodyPr>
          <a:lstStyle/>
          <a:p>
            <a:pPr algn="ctr">
              <a:lnSpc>
                <a:spcPts val="6021"/>
              </a:lnSpc>
            </a:pPr>
            <a:r>
              <a:rPr lang="en-US" sz="3345">
                <a:solidFill>
                  <a:srgbClr val="642EC7"/>
                </a:solidFill>
                <a:latin typeface="Poppins"/>
                <a:ea typeface="Poppins"/>
                <a:cs typeface="Poppins"/>
                <a:sym typeface="Poppins"/>
              </a:rPr>
              <a:t>_</a:t>
            </a:r>
          </a:p>
        </p:txBody>
      </p:sp>
      <p:sp>
        <p:nvSpPr>
          <p:cNvPr id="60" name="TextBox 60"/>
          <p:cNvSpPr txBox="1"/>
          <p:nvPr/>
        </p:nvSpPr>
        <p:spPr>
          <a:xfrm>
            <a:off x="14435286" y="3820462"/>
            <a:ext cx="636923" cy="736770"/>
          </a:xfrm>
          <a:prstGeom prst="rect">
            <a:avLst/>
          </a:prstGeom>
        </p:spPr>
        <p:txBody>
          <a:bodyPr lIns="0" tIns="0" rIns="0" bIns="0" rtlCol="0" anchor="t">
            <a:spAutoFit/>
          </a:bodyPr>
          <a:lstStyle/>
          <a:p>
            <a:pPr algn="ctr">
              <a:lnSpc>
                <a:spcPts val="6021"/>
              </a:lnSpc>
            </a:pPr>
            <a:r>
              <a:rPr lang="en-US" sz="3345">
                <a:solidFill>
                  <a:srgbClr val="642EC7"/>
                </a:solidFill>
                <a:latin typeface="Poppins"/>
                <a:ea typeface="Poppins"/>
                <a:cs typeface="Poppins"/>
                <a:sym typeface="Poppins"/>
              </a:rPr>
              <a:t>_</a:t>
            </a:r>
          </a:p>
        </p:txBody>
      </p:sp>
      <p:sp>
        <p:nvSpPr>
          <p:cNvPr id="61" name="TextBox 61"/>
          <p:cNvSpPr txBox="1"/>
          <p:nvPr/>
        </p:nvSpPr>
        <p:spPr>
          <a:xfrm>
            <a:off x="901430" y="-17400"/>
            <a:ext cx="7556035" cy="1053975"/>
          </a:xfrm>
          <a:prstGeom prst="rect">
            <a:avLst/>
          </a:prstGeom>
        </p:spPr>
        <p:txBody>
          <a:bodyPr lIns="0" tIns="0" rIns="0" bIns="0" rtlCol="0" anchor="t">
            <a:spAutoFit/>
          </a:bodyPr>
          <a:lstStyle/>
          <a:p>
            <a:pPr marL="0" lvl="0" indent="0" algn="l">
              <a:lnSpc>
                <a:spcPts val="4014"/>
              </a:lnSpc>
              <a:spcBef>
                <a:spcPct val="0"/>
              </a:spcBef>
            </a:pPr>
            <a:r>
              <a:rPr lang="en-US" sz="3584" b="1" spc="-107">
                <a:solidFill>
                  <a:srgbClr val="FF1495"/>
                </a:solidFill>
                <a:latin typeface="Poppins Bold"/>
                <a:ea typeface="Poppins Bold"/>
                <a:cs typeface="Poppins Bold"/>
                <a:sym typeface="Poppins Bold"/>
              </a:rPr>
              <a:t>19.4 Practical Applications of Boolean Algebra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2302798" y="1795734"/>
            <a:ext cx="4956502" cy="878277"/>
            <a:chOff x="0" y="0"/>
            <a:chExt cx="1482783" cy="262745"/>
          </a:xfrm>
        </p:grpSpPr>
        <p:sp>
          <p:nvSpPr>
            <p:cNvPr id="8" name="Freeform 8"/>
            <p:cNvSpPr/>
            <p:nvPr/>
          </p:nvSpPr>
          <p:spPr>
            <a:xfrm>
              <a:off x="0" y="0"/>
              <a:ext cx="1482783" cy="262745"/>
            </a:xfrm>
            <a:custGeom>
              <a:avLst/>
              <a:gdLst/>
              <a:ahLst/>
              <a:cxnLst/>
              <a:rect l="l" t="t" r="r" b="b"/>
              <a:pathLst>
                <a:path w="1482783" h="262745">
                  <a:moveTo>
                    <a:pt x="79661" y="0"/>
                  </a:moveTo>
                  <a:lnTo>
                    <a:pt x="1403122" y="0"/>
                  </a:lnTo>
                  <a:cubicBezTo>
                    <a:pt x="1424249" y="0"/>
                    <a:pt x="1444511" y="8393"/>
                    <a:pt x="1459451" y="23332"/>
                  </a:cubicBezTo>
                  <a:cubicBezTo>
                    <a:pt x="1474390" y="38271"/>
                    <a:pt x="1482783" y="58533"/>
                    <a:pt x="1482783" y="79661"/>
                  </a:cubicBezTo>
                  <a:lnTo>
                    <a:pt x="1482783" y="183084"/>
                  </a:lnTo>
                  <a:cubicBezTo>
                    <a:pt x="1482783" y="204211"/>
                    <a:pt x="1474390" y="224473"/>
                    <a:pt x="1459451" y="239413"/>
                  </a:cubicBezTo>
                  <a:cubicBezTo>
                    <a:pt x="1444511" y="254352"/>
                    <a:pt x="1424249" y="262745"/>
                    <a:pt x="1403122" y="262745"/>
                  </a:cubicBezTo>
                  <a:lnTo>
                    <a:pt x="79661" y="262745"/>
                  </a:lnTo>
                  <a:cubicBezTo>
                    <a:pt x="58533" y="262745"/>
                    <a:pt x="38271" y="254352"/>
                    <a:pt x="23332" y="239413"/>
                  </a:cubicBezTo>
                  <a:cubicBezTo>
                    <a:pt x="8393" y="224473"/>
                    <a:pt x="0" y="204211"/>
                    <a:pt x="0" y="183084"/>
                  </a:cubicBezTo>
                  <a:lnTo>
                    <a:pt x="0" y="79661"/>
                  </a:lnTo>
                  <a:cubicBezTo>
                    <a:pt x="0" y="58533"/>
                    <a:pt x="8393" y="38271"/>
                    <a:pt x="23332" y="23332"/>
                  </a:cubicBezTo>
                  <a:cubicBezTo>
                    <a:pt x="38271" y="8393"/>
                    <a:pt x="58533" y="0"/>
                    <a:pt x="79661" y="0"/>
                  </a:cubicBezTo>
                  <a:close/>
                </a:path>
              </a:pathLst>
            </a:custGeom>
            <a:solidFill>
              <a:srgbClr val="642EC7"/>
            </a:solidFill>
          </p:spPr>
          <p:txBody>
            <a:bodyPr/>
            <a:lstStyle/>
            <a:p>
              <a:endParaRPr lang="en-PH"/>
            </a:p>
          </p:txBody>
        </p:sp>
        <p:sp>
          <p:nvSpPr>
            <p:cNvPr id="9" name="TextBox 9"/>
            <p:cNvSpPr txBox="1"/>
            <p:nvPr/>
          </p:nvSpPr>
          <p:spPr>
            <a:xfrm>
              <a:off x="0" y="-28575"/>
              <a:ext cx="1482783" cy="291320"/>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3204026" y="1742662"/>
            <a:ext cx="3081625" cy="758525"/>
          </a:xfrm>
          <a:prstGeom prst="rect">
            <a:avLst/>
          </a:prstGeom>
        </p:spPr>
        <p:txBody>
          <a:bodyPr lIns="0" tIns="0" rIns="0" bIns="0" rtlCol="0" anchor="t">
            <a:spAutoFit/>
          </a:bodyPr>
          <a:lstStyle/>
          <a:p>
            <a:pPr algn="ctr">
              <a:lnSpc>
                <a:spcPts val="6166"/>
              </a:lnSpc>
            </a:pPr>
            <a:r>
              <a:rPr lang="en-US" sz="3425">
                <a:solidFill>
                  <a:srgbClr val="FFFFFF"/>
                </a:solidFill>
                <a:latin typeface="Poppins"/>
                <a:ea typeface="Poppins"/>
                <a:cs typeface="Poppins"/>
                <a:sym typeface="Poppins"/>
              </a:rPr>
              <a:t>S = A.B + A.B</a:t>
            </a:r>
          </a:p>
        </p:txBody>
      </p:sp>
      <p:sp>
        <p:nvSpPr>
          <p:cNvPr id="11" name="TextBox 11"/>
          <p:cNvSpPr txBox="1"/>
          <p:nvPr/>
        </p:nvSpPr>
        <p:spPr>
          <a:xfrm>
            <a:off x="14052529"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2" name="TextBox 12"/>
          <p:cNvSpPr txBox="1"/>
          <p:nvPr/>
        </p:nvSpPr>
        <p:spPr>
          <a:xfrm>
            <a:off x="15565000"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3" name="TextBox 13"/>
          <p:cNvSpPr txBox="1"/>
          <p:nvPr/>
        </p:nvSpPr>
        <p:spPr>
          <a:xfrm>
            <a:off x="306043" y="1825062"/>
            <a:ext cx="125062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Creating a Boolean algebra (from a circuit)</a:t>
            </a:r>
          </a:p>
        </p:txBody>
      </p:sp>
      <p:sp>
        <p:nvSpPr>
          <p:cNvPr id="14" name="TextBox 14"/>
          <p:cNvSpPr txBox="1"/>
          <p:nvPr/>
        </p:nvSpPr>
        <p:spPr>
          <a:xfrm>
            <a:off x="3258954" y="4374149"/>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Diagram</a:t>
            </a:r>
          </a:p>
        </p:txBody>
      </p:sp>
      <p:sp>
        <p:nvSpPr>
          <p:cNvPr id="15" name="Freeform 15"/>
          <p:cNvSpPr/>
          <p:nvPr/>
        </p:nvSpPr>
        <p:spPr>
          <a:xfrm>
            <a:off x="459311" y="4934130"/>
            <a:ext cx="8440273" cy="3119945"/>
          </a:xfrm>
          <a:custGeom>
            <a:avLst/>
            <a:gdLst/>
            <a:ahLst/>
            <a:cxnLst/>
            <a:rect l="l" t="t" r="r" b="b"/>
            <a:pathLst>
              <a:path w="8440273" h="3119945">
                <a:moveTo>
                  <a:pt x="0" y="0"/>
                </a:moveTo>
                <a:lnTo>
                  <a:pt x="8440273" y="0"/>
                </a:lnTo>
                <a:lnTo>
                  <a:pt x="8440273" y="3119945"/>
                </a:lnTo>
                <a:lnTo>
                  <a:pt x="0" y="3119945"/>
                </a:lnTo>
                <a:lnTo>
                  <a:pt x="0" y="0"/>
                </a:lnTo>
                <a:close/>
              </a:path>
            </a:pathLst>
          </a:custGeom>
          <a:blipFill>
            <a:blip r:embed="rId8"/>
            <a:stretch>
              <a:fillRect/>
            </a:stretch>
          </a:blipFill>
        </p:spPr>
        <p:txBody>
          <a:bodyPr/>
          <a:lstStyle/>
          <a:p>
            <a:endParaRPr lang="en-PH"/>
          </a:p>
        </p:txBody>
      </p:sp>
      <p:sp>
        <p:nvSpPr>
          <p:cNvPr id="16" name="TextBox 16"/>
          <p:cNvSpPr txBox="1"/>
          <p:nvPr/>
        </p:nvSpPr>
        <p:spPr>
          <a:xfrm>
            <a:off x="13344611" y="1313045"/>
            <a:ext cx="2800456" cy="409581"/>
          </a:xfrm>
          <a:prstGeom prst="rect">
            <a:avLst/>
          </a:prstGeom>
        </p:spPr>
        <p:txBody>
          <a:bodyPr lIns="0" tIns="0" rIns="0" bIns="0" rtlCol="0" anchor="t">
            <a:spAutoFit/>
          </a:bodyPr>
          <a:lstStyle/>
          <a:p>
            <a:pPr algn="l">
              <a:lnSpc>
                <a:spcPts val="3325"/>
              </a:lnSpc>
            </a:pPr>
            <a:r>
              <a:rPr lang="en-US" sz="2375">
                <a:solidFill>
                  <a:srgbClr val="000000"/>
                </a:solidFill>
                <a:latin typeface="Open Sans"/>
                <a:ea typeface="Open Sans"/>
                <a:cs typeface="Open Sans"/>
                <a:sym typeface="Open Sans"/>
              </a:rPr>
              <a:t>We will prove that:</a:t>
            </a:r>
          </a:p>
        </p:txBody>
      </p:sp>
      <p:sp>
        <p:nvSpPr>
          <p:cNvPr id="17" name="TextBox 17"/>
          <p:cNvSpPr txBox="1"/>
          <p:nvPr/>
        </p:nvSpPr>
        <p:spPr>
          <a:xfrm>
            <a:off x="11708896" y="3624180"/>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Working</a:t>
            </a:r>
          </a:p>
        </p:txBody>
      </p:sp>
      <p:grpSp>
        <p:nvGrpSpPr>
          <p:cNvPr id="18" name="Group 18"/>
          <p:cNvGrpSpPr/>
          <p:nvPr/>
        </p:nvGrpSpPr>
        <p:grpSpPr>
          <a:xfrm>
            <a:off x="9180938" y="4184161"/>
            <a:ext cx="7728959" cy="5074139"/>
            <a:chOff x="0" y="0"/>
            <a:chExt cx="2035611" cy="1336399"/>
          </a:xfrm>
        </p:grpSpPr>
        <p:sp>
          <p:nvSpPr>
            <p:cNvPr id="19" name="Freeform 19"/>
            <p:cNvSpPr/>
            <p:nvPr/>
          </p:nvSpPr>
          <p:spPr>
            <a:xfrm>
              <a:off x="0" y="0"/>
              <a:ext cx="2035611" cy="1336399"/>
            </a:xfrm>
            <a:custGeom>
              <a:avLst/>
              <a:gdLst/>
              <a:ahLst/>
              <a:cxnLst/>
              <a:rect l="l" t="t" r="r" b="b"/>
              <a:pathLst>
                <a:path w="2035611" h="1336399">
                  <a:moveTo>
                    <a:pt x="51086" y="0"/>
                  </a:moveTo>
                  <a:lnTo>
                    <a:pt x="1984525" y="0"/>
                  </a:lnTo>
                  <a:cubicBezTo>
                    <a:pt x="1998074" y="0"/>
                    <a:pt x="2011068" y="5382"/>
                    <a:pt x="2020648" y="14963"/>
                  </a:cubicBezTo>
                  <a:cubicBezTo>
                    <a:pt x="2030228" y="24543"/>
                    <a:pt x="2035611" y="37537"/>
                    <a:pt x="2035611" y="51086"/>
                  </a:cubicBezTo>
                  <a:lnTo>
                    <a:pt x="2035611" y="1285313"/>
                  </a:lnTo>
                  <a:cubicBezTo>
                    <a:pt x="2035611" y="1313527"/>
                    <a:pt x="2012739" y="1336399"/>
                    <a:pt x="1984525" y="1336399"/>
                  </a:cubicBezTo>
                  <a:lnTo>
                    <a:pt x="51086" y="1336399"/>
                  </a:lnTo>
                  <a:cubicBezTo>
                    <a:pt x="22872" y="1336399"/>
                    <a:pt x="0" y="1313527"/>
                    <a:pt x="0" y="1285313"/>
                  </a:cubicBezTo>
                  <a:lnTo>
                    <a:pt x="0" y="51086"/>
                  </a:lnTo>
                  <a:cubicBezTo>
                    <a:pt x="0" y="22872"/>
                    <a:pt x="22872" y="0"/>
                    <a:pt x="51086" y="0"/>
                  </a:cubicBezTo>
                  <a:close/>
                </a:path>
              </a:pathLst>
            </a:custGeom>
            <a:solidFill>
              <a:srgbClr val="FFDE59"/>
            </a:solidFill>
          </p:spPr>
          <p:txBody>
            <a:bodyPr/>
            <a:lstStyle/>
            <a:p>
              <a:endParaRPr lang="en-PH"/>
            </a:p>
          </p:txBody>
        </p:sp>
        <p:sp>
          <p:nvSpPr>
            <p:cNvPr id="20" name="TextBox 20"/>
            <p:cNvSpPr txBox="1"/>
            <p:nvPr/>
          </p:nvSpPr>
          <p:spPr>
            <a:xfrm>
              <a:off x="0" y="-28575"/>
              <a:ext cx="2035611" cy="1364974"/>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2836006" y="5421068"/>
            <a:ext cx="650358" cy="649314"/>
          </a:xfrm>
          <a:prstGeom prst="rect">
            <a:avLst/>
          </a:prstGeom>
        </p:spPr>
        <p:txBody>
          <a:bodyPr lIns="0" tIns="0" rIns="0" bIns="0" rtlCol="0" anchor="t">
            <a:spAutoFit/>
          </a:bodyPr>
          <a:lstStyle/>
          <a:p>
            <a:pPr algn="ctr">
              <a:lnSpc>
                <a:spcPts val="5220"/>
              </a:lnSpc>
            </a:pPr>
            <a:r>
              <a:rPr lang="en-US" sz="3728" b="1">
                <a:solidFill>
                  <a:srgbClr val="642EC7"/>
                </a:solidFill>
                <a:latin typeface="Open Sans Bold"/>
                <a:ea typeface="Open Sans Bold"/>
                <a:cs typeface="Open Sans Bold"/>
                <a:sym typeface="Open Sans Bold"/>
              </a:rPr>
              <a:t>C</a:t>
            </a:r>
          </a:p>
        </p:txBody>
      </p:sp>
      <p:sp>
        <p:nvSpPr>
          <p:cNvPr id="22" name="TextBox 22"/>
          <p:cNvSpPr txBox="1"/>
          <p:nvPr/>
        </p:nvSpPr>
        <p:spPr>
          <a:xfrm>
            <a:off x="4087879" y="5088693"/>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D</a:t>
            </a:r>
          </a:p>
        </p:txBody>
      </p:sp>
      <p:sp>
        <p:nvSpPr>
          <p:cNvPr id="23" name="TextBox 23"/>
          <p:cNvSpPr txBox="1"/>
          <p:nvPr/>
        </p:nvSpPr>
        <p:spPr>
          <a:xfrm>
            <a:off x="4087879" y="6427427"/>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E</a:t>
            </a:r>
          </a:p>
        </p:txBody>
      </p:sp>
      <p:sp>
        <p:nvSpPr>
          <p:cNvPr id="24" name="TextBox 24"/>
          <p:cNvSpPr txBox="1"/>
          <p:nvPr/>
        </p:nvSpPr>
        <p:spPr>
          <a:xfrm>
            <a:off x="6837180" y="3483036"/>
            <a:ext cx="4687515" cy="431632"/>
          </a:xfrm>
          <a:prstGeom prst="rect">
            <a:avLst/>
          </a:prstGeom>
        </p:spPr>
        <p:txBody>
          <a:bodyPr lIns="0" tIns="0" rIns="0" bIns="0" rtlCol="0" anchor="t">
            <a:spAutoFit/>
          </a:bodyPr>
          <a:lstStyle/>
          <a:p>
            <a:pPr algn="ctr">
              <a:lnSpc>
                <a:spcPts val="3557"/>
              </a:lnSpc>
            </a:pPr>
            <a:r>
              <a:rPr lang="en-US" sz="2540" b="1">
                <a:solidFill>
                  <a:srgbClr val="642EC7"/>
                </a:solidFill>
                <a:latin typeface="Open Sans Bold"/>
                <a:ea typeface="Open Sans Bold"/>
                <a:cs typeface="Open Sans Bold"/>
                <a:sym typeface="Open Sans Bold"/>
              </a:rPr>
              <a:t>C = A.B + A.B + A.B</a:t>
            </a:r>
          </a:p>
        </p:txBody>
      </p:sp>
      <p:sp>
        <p:nvSpPr>
          <p:cNvPr id="25" name="TextBox 25"/>
          <p:cNvSpPr txBox="1"/>
          <p:nvPr/>
        </p:nvSpPr>
        <p:spPr>
          <a:xfrm>
            <a:off x="8501912" y="3022489"/>
            <a:ext cx="433974" cy="508172"/>
          </a:xfrm>
          <a:prstGeom prst="rect">
            <a:avLst/>
          </a:prstGeom>
        </p:spPr>
        <p:txBody>
          <a:bodyPr lIns="0" tIns="0" rIns="0" bIns="0" rtlCol="0" anchor="t">
            <a:spAutoFit/>
          </a:bodyPr>
          <a:lstStyle/>
          <a:p>
            <a:pPr algn="ctr">
              <a:lnSpc>
                <a:spcPts val="4103"/>
              </a:lnSpc>
            </a:pPr>
            <a:r>
              <a:rPr lang="en-US" sz="2279">
                <a:solidFill>
                  <a:srgbClr val="642EC7"/>
                </a:solidFill>
                <a:latin typeface="Poppins"/>
                <a:ea typeface="Poppins"/>
                <a:cs typeface="Poppins"/>
                <a:sym typeface="Poppins"/>
              </a:rPr>
              <a:t>_</a:t>
            </a:r>
          </a:p>
        </p:txBody>
      </p:sp>
      <p:sp>
        <p:nvSpPr>
          <p:cNvPr id="26" name="TextBox 26"/>
          <p:cNvSpPr txBox="1"/>
          <p:nvPr/>
        </p:nvSpPr>
        <p:spPr>
          <a:xfrm>
            <a:off x="8221326" y="3022489"/>
            <a:ext cx="433974" cy="508172"/>
          </a:xfrm>
          <a:prstGeom prst="rect">
            <a:avLst/>
          </a:prstGeom>
        </p:spPr>
        <p:txBody>
          <a:bodyPr lIns="0" tIns="0" rIns="0" bIns="0" rtlCol="0" anchor="t">
            <a:spAutoFit/>
          </a:bodyPr>
          <a:lstStyle/>
          <a:p>
            <a:pPr algn="ctr">
              <a:lnSpc>
                <a:spcPts val="4103"/>
              </a:lnSpc>
            </a:pPr>
            <a:r>
              <a:rPr lang="en-US" sz="2279">
                <a:solidFill>
                  <a:srgbClr val="642EC7"/>
                </a:solidFill>
                <a:latin typeface="Poppins"/>
                <a:ea typeface="Poppins"/>
                <a:cs typeface="Poppins"/>
                <a:sym typeface="Poppins"/>
              </a:rPr>
              <a:t>_</a:t>
            </a:r>
          </a:p>
        </p:txBody>
      </p:sp>
      <p:sp>
        <p:nvSpPr>
          <p:cNvPr id="27" name="TextBox 27"/>
          <p:cNvSpPr txBox="1"/>
          <p:nvPr/>
        </p:nvSpPr>
        <p:spPr>
          <a:xfrm>
            <a:off x="9357739" y="3022489"/>
            <a:ext cx="433974" cy="508172"/>
          </a:xfrm>
          <a:prstGeom prst="rect">
            <a:avLst/>
          </a:prstGeom>
        </p:spPr>
        <p:txBody>
          <a:bodyPr lIns="0" tIns="0" rIns="0" bIns="0" rtlCol="0" anchor="t">
            <a:spAutoFit/>
          </a:bodyPr>
          <a:lstStyle/>
          <a:p>
            <a:pPr algn="ctr">
              <a:lnSpc>
                <a:spcPts val="4103"/>
              </a:lnSpc>
            </a:pPr>
            <a:r>
              <a:rPr lang="en-US" sz="2279">
                <a:solidFill>
                  <a:srgbClr val="642EC7"/>
                </a:solidFill>
                <a:latin typeface="Poppins"/>
                <a:ea typeface="Poppins"/>
                <a:cs typeface="Poppins"/>
                <a:sym typeface="Poppins"/>
              </a:rPr>
              <a:t>_</a:t>
            </a:r>
          </a:p>
        </p:txBody>
      </p:sp>
      <p:sp>
        <p:nvSpPr>
          <p:cNvPr id="28" name="TextBox 28"/>
          <p:cNvSpPr txBox="1"/>
          <p:nvPr/>
        </p:nvSpPr>
        <p:spPr>
          <a:xfrm>
            <a:off x="9954904" y="3022489"/>
            <a:ext cx="433974" cy="508172"/>
          </a:xfrm>
          <a:prstGeom prst="rect">
            <a:avLst/>
          </a:prstGeom>
        </p:spPr>
        <p:txBody>
          <a:bodyPr lIns="0" tIns="0" rIns="0" bIns="0" rtlCol="0" anchor="t">
            <a:spAutoFit/>
          </a:bodyPr>
          <a:lstStyle/>
          <a:p>
            <a:pPr algn="ctr">
              <a:lnSpc>
                <a:spcPts val="4103"/>
              </a:lnSpc>
            </a:pPr>
            <a:r>
              <a:rPr lang="en-US" sz="2279">
                <a:solidFill>
                  <a:srgbClr val="642EC7"/>
                </a:solidFill>
                <a:latin typeface="Poppins"/>
                <a:ea typeface="Poppins"/>
                <a:cs typeface="Poppins"/>
                <a:sym typeface="Poppins"/>
              </a:rPr>
              <a:t>_</a:t>
            </a:r>
          </a:p>
        </p:txBody>
      </p:sp>
      <p:sp>
        <p:nvSpPr>
          <p:cNvPr id="29" name="TextBox 29"/>
          <p:cNvSpPr txBox="1"/>
          <p:nvPr/>
        </p:nvSpPr>
        <p:spPr>
          <a:xfrm>
            <a:off x="9675854" y="5146332"/>
            <a:ext cx="6879643" cy="648234"/>
          </a:xfrm>
          <a:prstGeom prst="rect">
            <a:avLst/>
          </a:prstGeom>
        </p:spPr>
        <p:txBody>
          <a:bodyPr lIns="0" tIns="0" rIns="0" bIns="0" rtlCol="0" anchor="t">
            <a:spAutoFit/>
          </a:bodyPr>
          <a:lstStyle/>
          <a:p>
            <a:pPr algn="l">
              <a:lnSpc>
                <a:spcPts val="5220"/>
              </a:lnSpc>
            </a:pPr>
            <a:r>
              <a:rPr lang="en-US" sz="3728" b="1">
                <a:solidFill>
                  <a:srgbClr val="642EC7"/>
                </a:solidFill>
                <a:latin typeface="Open Sans Bold"/>
                <a:ea typeface="Open Sans Bold"/>
                <a:cs typeface="Open Sans Bold"/>
                <a:sym typeface="Open Sans Bold"/>
              </a:rPr>
              <a:t>D = A . C</a:t>
            </a:r>
          </a:p>
        </p:txBody>
      </p:sp>
      <p:grpSp>
        <p:nvGrpSpPr>
          <p:cNvPr id="30" name="Group 30"/>
          <p:cNvGrpSpPr/>
          <p:nvPr/>
        </p:nvGrpSpPr>
        <p:grpSpPr>
          <a:xfrm>
            <a:off x="11221717" y="6070382"/>
            <a:ext cx="3181213" cy="508170"/>
            <a:chOff x="0" y="0"/>
            <a:chExt cx="4241618" cy="677560"/>
          </a:xfrm>
        </p:grpSpPr>
        <p:sp>
          <p:nvSpPr>
            <p:cNvPr id="31" name="TextBox 31"/>
            <p:cNvSpPr txBox="1"/>
            <p:nvPr/>
          </p:nvSpPr>
          <p:spPr>
            <a:xfrm>
              <a:off x="549069" y="-228600"/>
              <a:ext cx="849231" cy="906160"/>
            </a:xfrm>
            <a:prstGeom prst="rect">
              <a:avLst/>
            </a:prstGeom>
          </p:spPr>
          <p:txBody>
            <a:bodyPr lIns="0" tIns="0" rIns="0" bIns="0" rtlCol="0" anchor="t">
              <a:spAutoFit/>
            </a:bodyPr>
            <a:lstStyle/>
            <a:p>
              <a:pPr algn="ctr">
                <a:lnSpc>
                  <a:spcPts val="6021"/>
                </a:lnSpc>
              </a:pPr>
              <a:r>
                <a:rPr lang="en-US" sz="3345">
                  <a:solidFill>
                    <a:srgbClr val="642EC7"/>
                  </a:solidFill>
                  <a:latin typeface="Poppins"/>
                  <a:ea typeface="Poppins"/>
                  <a:cs typeface="Poppins"/>
                  <a:sym typeface="Poppins"/>
                </a:rPr>
                <a:t>_</a:t>
              </a:r>
            </a:p>
          </p:txBody>
        </p:sp>
        <p:sp>
          <p:nvSpPr>
            <p:cNvPr id="32" name="TextBox 32"/>
            <p:cNvSpPr txBox="1"/>
            <p:nvPr/>
          </p:nvSpPr>
          <p:spPr>
            <a:xfrm>
              <a:off x="0" y="-228600"/>
              <a:ext cx="849231" cy="906160"/>
            </a:xfrm>
            <a:prstGeom prst="rect">
              <a:avLst/>
            </a:prstGeom>
          </p:spPr>
          <p:txBody>
            <a:bodyPr lIns="0" tIns="0" rIns="0" bIns="0" rtlCol="0" anchor="t">
              <a:spAutoFit/>
            </a:bodyPr>
            <a:lstStyle/>
            <a:p>
              <a:pPr algn="ctr">
                <a:lnSpc>
                  <a:spcPts val="6021"/>
                </a:lnSpc>
              </a:pPr>
              <a:r>
                <a:rPr lang="en-US" sz="3345">
                  <a:solidFill>
                    <a:srgbClr val="642EC7"/>
                  </a:solidFill>
                  <a:latin typeface="Poppins"/>
                  <a:ea typeface="Poppins"/>
                  <a:cs typeface="Poppins"/>
                  <a:sym typeface="Poppins"/>
                </a:rPr>
                <a:t>_</a:t>
              </a:r>
            </a:p>
          </p:txBody>
        </p:sp>
        <p:sp>
          <p:nvSpPr>
            <p:cNvPr id="33" name="TextBox 33"/>
            <p:cNvSpPr txBox="1"/>
            <p:nvPr/>
          </p:nvSpPr>
          <p:spPr>
            <a:xfrm>
              <a:off x="2223811" y="-228600"/>
              <a:ext cx="849231" cy="906160"/>
            </a:xfrm>
            <a:prstGeom prst="rect">
              <a:avLst/>
            </a:prstGeom>
          </p:spPr>
          <p:txBody>
            <a:bodyPr lIns="0" tIns="0" rIns="0" bIns="0" rtlCol="0" anchor="t">
              <a:spAutoFit/>
            </a:bodyPr>
            <a:lstStyle/>
            <a:p>
              <a:pPr algn="ctr">
                <a:lnSpc>
                  <a:spcPts val="6021"/>
                </a:lnSpc>
              </a:pPr>
              <a:r>
                <a:rPr lang="en-US" sz="3345">
                  <a:solidFill>
                    <a:srgbClr val="642EC7"/>
                  </a:solidFill>
                  <a:latin typeface="Poppins"/>
                  <a:ea typeface="Poppins"/>
                  <a:cs typeface="Poppins"/>
                  <a:sym typeface="Poppins"/>
                </a:rPr>
                <a:t>_</a:t>
              </a:r>
            </a:p>
          </p:txBody>
        </p:sp>
        <p:sp>
          <p:nvSpPr>
            <p:cNvPr id="34" name="TextBox 34"/>
            <p:cNvSpPr txBox="1"/>
            <p:nvPr/>
          </p:nvSpPr>
          <p:spPr>
            <a:xfrm>
              <a:off x="3392387" y="-228600"/>
              <a:ext cx="849231" cy="906160"/>
            </a:xfrm>
            <a:prstGeom prst="rect">
              <a:avLst/>
            </a:prstGeom>
          </p:spPr>
          <p:txBody>
            <a:bodyPr lIns="0" tIns="0" rIns="0" bIns="0" rtlCol="0" anchor="t">
              <a:spAutoFit/>
            </a:bodyPr>
            <a:lstStyle/>
            <a:p>
              <a:pPr algn="ctr">
                <a:lnSpc>
                  <a:spcPts val="6021"/>
                </a:lnSpc>
              </a:pPr>
              <a:r>
                <a:rPr lang="en-US" sz="3345">
                  <a:solidFill>
                    <a:srgbClr val="642EC7"/>
                  </a:solidFill>
                  <a:latin typeface="Poppins"/>
                  <a:ea typeface="Poppins"/>
                  <a:cs typeface="Poppins"/>
                  <a:sym typeface="Poppins"/>
                </a:rPr>
                <a:t>_</a:t>
              </a:r>
            </a:p>
          </p:txBody>
        </p:sp>
      </p:grpSp>
      <p:sp>
        <p:nvSpPr>
          <p:cNvPr id="35" name="TextBox 35"/>
          <p:cNvSpPr txBox="1"/>
          <p:nvPr/>
        </p:nvSpPr>
        <p:spPr>
          <a:xfrm>
            <a:off x="9695800" y="6427427"/>
            <a:ext cx="5213995" cy="619221"/>
          </a:xfrm>
          <a:prstGeom prst="rect">
            <a:avLst/>
          </a:prstGeom>
        </p:spPr>
        <p:txBody>
          <a:bodyPr lIns="0" tIns="0" rIns="0" bIns="0" rtlCol="0" anchor="t">
            <a:spAutoFit/>
          </a:bodyPr>
          <a:lstStyle/>
          <a:p>
            <a:pPr algn="l">
              <a:lnSpc>
                <a:spcPts val="5128"/>
              </a:lnSpc>
            </a:pPr>
            <a:r>
              <a:rPr lang="en-US" sz="3662" b="1">
                <a:solidFill>
                  <a:srgbClr val="642EC7"/>
                </a:solidFill>
                <a:latin typeface="Open Sans Bold"/>
                <a:ea typeface="Open Sans Bold"/>
                <a:cs typeface="Open Sans Bold"/>
                <a:sym typeface="Open Sans Bold"/>
              </a:rPr>
              <a:t>D = A . (A.B + A.B + A.B)</a:t>
            </a:r>
          </a:p>
        </p:txBody>
      </p:sp>
      <p:sp>
        <p:nvSpPr>
          <p:cNvPr id="36" name="AutoShape 36"/>
          <p:cNvSpPr/>
          <p:nvPr/>
        </p:nvSpPr>
        <p:spPr>
          <a:xfrm>
            <a:off x="10585808" y="6343517"/>
            <a:ext cx="4195155" cy="19050"/>
          </a:xfrm>
          <a:prstGeom prst="line">
            <a:avLst/>
          </a:prstGeom>
          <a:ln w="38100" cap="flat">
            <a:solidFill>
              <a:srgbClr val="642EC7"/>
            </a:solidFill>
            <a:prstDash val="solid"/>
            <a:headEnd type="none" w="sm" len="sm"/>
            <a:tailEnd type="none" w="sm" len="sm"/>
          </a:ln>
        </p:spPr>
        <p:txBody>
          <a:bodyPr/>
          <a:lstStyle/>
          <a:p>
            <a:endParaRPr lang="en-PH"/>
          </a:p>
        </p:txBody>
      </p:sp>
      <p:sp>
        <p:nvSpPr>
          <p:cNvPr id="37" name="TextBox 37"/>
          <p:cNvSpPr txBox="1"/>
          <p:nvPr/>
        </p:nvSpPr>
        <p:spPr>
          <a:xfrm>
            <a:off x="901430" y="-17400"/>
            <a:ext cx="7556035" cy="1053975"/>
          </a:xfrm>
          <a:prstGeom prst="rect">
            <a:avLst/>
          </a:prstGeom>
        </p:spPr>
        <p:txBody>
          <a:bodyPr lIns="0" tIns="0" rIns="0" bIns="0" rtlCol="0" anchor="t">
            <a:spAutoFit/>
          </a:bodyPr>
          <a:lstStyle/>
          <a:p>
            <a:pPr marL="0" lvl="0" indent="0" algn="l">
              <a:lnSpc>
                <a:spcPts val="4014"/>
              </a:lnSpc>
              <a:spcBef>
                <a:spcPct val="0"/>
              </a:spcBef>
            </a:pPr>
            <a:r>
              <a:rPr lang="en-US" sz="3584" b="1" spc="-107">
                <a:solidFill>
                  <a:srgbClr val="FF1495"/>
                </a:solidFill>
                <a:latin typeface="Poppins Bold"/>
                <a:ea typeface="Poppins Bold"/>
                <a:cs typeface="Poppins Bold"/>
                <a:sym typeface="Poppins Bold"/>
              </a:rPr>
              <a:t>19.4 Practical Applications of Boolean Algebra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2302798" y="1795734"/>
            <a:ext cx="4956502" cy="878277"/>
            <a:chOff x="0" y="0"/>
            <a:chExt cx="1482783" cy="262745"/>
          </a:xfrm>
        </p:grpSpPr>
        <p:sp>
          <p:nvSpPr>
            <p:cNvPr id="8" name="Freeform 8"/>
            <p:cNvSpPr/>
            <p:nvPr/>
          </p:nvSpPr>
          <p:spPr>
            <a:xfrm>
              <a:off x="0" y="0"/>
              <a:ext cx="1482783" cy="262745"/>
            </a:xfrm>
            <a:custGeom>
              <a:avLst/>
              <a:gdLst/>
              <a:ahLst/>
              <a:cxnLst/>
              <a:rect l="l" t="t" r="r" b="b"/>
              <a:pathLst>
                <a:path w="1482783" h="262745">
                  <a:moveTo>
                    <a:pt x="79661" y="0"/>
                  </a:moveTo>
                  <a:lnTo>
                    <a:pt x="1403122" y="0"/>
                  </a:lnTo>
                  <a:cubicBezTo>
                    <a:pt x="1424249" y="0"/>
                    <a:pt x="1444511" y="8393"/>
                    <a:pt x="1459451" y="23332"/>
                  </a:cubicBezTo>
                  <a:cubicBezTo>
                    <a:pt x="1474390" y="38271"/>
                    <a:pt x="1482783" y="58533"/>
                    <a:pt x="1482783" y="79661"/>
                  </a:cubicBezTo>
                  <a:lnTo>
                    <a:pt x="1482783" y="183084"/>
                  </a:lnTo>
                  <a:cubicBezTo>
                    <a:pt x="1482783" y="204211"/>
                    <a:pt x="1474390" y="224473"/>
                    <a:pt x="1459451" y="239413"/>
                  </a:cubicBezTo>
                  <a:cubicBezTo>
                    <a:pt x="1444511" y="254352"/>
                    <a:pt x="1424249" y="262745"/>
                    <a:pt x="1403122" y="262745"/>
                  </a:cubicBezTo>
                  <a:lnTo>
                    <a:pt x="79661" y="262745"/>
                  </a:lnTo>
                  <a:cubicBezTo>
                    <a:pt x="58533" y="262745"/>
                    <a:pt x="38271" y="254352"/>
                    <a:pt x="23332" y="239413"/>
                  </a:cubicBezTo>
                  <a:cubicBezTo>
                    <a:pt x="8393" y="224473"/>
                    <a:pt x="0" y="204211"/>
                    <a:pt x="0" y="183084"/>
                  </a:cubicBezTo>
                  <a:lnTo>
                    <a:pt x="0" y="79661"/>
                  </a:lnTo>
                  <a:cubicBezTo>
                    <a:pt x="0" y="58533"/>
                    <a:pt x="8393" y="38271"/>
                    <a:pt x="23332" y="23332"/>
                  </a:cubicBezTo>
                  <a:cubicBezTo>
                    <a:pt x="38271" y="8393"/>
                    <a:pt x="58533" y="0"/>
                    <a:pt x="79661" y="0"/>
                  </a:cubicBezTo>
                  <a:close/>
                </a:path>
              </a:pathLst>
            </a:custGeom>
            <a:solidFill>
              <a:srgbClr val="642EC7"/>
            </a:solidFill>
          </p:spPr>
          <p:txBody>
            <a:bodyPr/>
            <a:lstStyle/>
            <a:p>
              <a:endParaRPr lang="en-PH"/>
            </a:p>
          </p:txBody>
        </p:sp>
        <p:sp>
          <p:nvSpPr>
            <p:cNvPr id="9" name="TextBox 9"/>
            <p:cNvSpPr txBox="1"/>
            <p:nvPr/>
          </p:nvSpPr>
          <p:spPr>
            <a:xfrm>
              <a:off x="0" y="-28575"/>
              <a:ext cx="1482783" cy="291320"/>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3204026" y="1742662"/>
            <a:ext cx="3081625" cy="758525"/>
          </a:xfrm>
          <a:prstGeom prst="rect">
            <a:avLst/>
          </a:prstGeom>
        </p:spPr>
        <p:txBody>
          <a:bodyPr lIns="0" tIns="0" rIns="0" bIns="0" rtlCol="0" anchor="t">
            <a:spAutoFit/>
          </a:bodyPr>
          <a:lstStyle/>
          <a:p>
            <a:pPr algn="ctr">
              <a:lnSpc>
                <a:spcPts val="6166"/>
              </a:lnSpc>
            </a:pPr>
            <a:r>
              <a:rPr lang="en-US" sz="3425">
                <a:solidFill>
                  <a:srgbClr val="FFFFFF"/>
                </a:solidFill>
                <a:latin typeface="Poppins"/>
                <a:ea typeface="Poppins"/>
                <a:cs typeface="Poppins"/>
                <a:sym typeface="Poppins"/>
              </a:rPr>
              <a:t>S = A.B + A.B</a:t>
            </a:r>
          </a:p>
        </p:txBody>
      </p:sp>
      <p:sp>
        <p:nvSpPr>
          <p:cNvPr id="11" name="TextBox 11"/>
          <p:cNvSpPr txBox="1"/>
          <p:nvPr/>
        </p:nvSpPr>
        <p:spPr>
          <a:xfrm>
            <a:off x="14052529"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2" name="TextBox 12"/>
          <p:cNvSpPr txBox="1"/>
          <p:nvPr/>
        </p:nvSpPr>
        <p:spPr>
          <a:xfrm>
            <a:off x="15565000"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3" name="TextBox 13"/>
          <p:cNvSpPr txBox="1"/>
          <p:nvPr/>
        </p:nvSpPr>
        <p:spPr>
          <a:xfrm>
            <a:off x="306043" y="1825062"/>
            <a:ext cx="125062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Creating a Boolean algebra (from a circuit)</a:t>
            </a:r>
          </a:p>
        </p:txBody>
      </p:sp>
      <p:sp>
        <p:nvSpPr>
          <p:cNvPr id="14" name="TextBox 14"/>
          <p:cNvSpPr txBox="1"/>
          <p:nvPr/>
        </p:nvSpPr>
        <p:spPr>
          <a:xfrm>
            <a:off x="3258954" y="4374149"/>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Diagram</a:t>
            </a:r>
          </a:p>
        </p:txBody>
      </p:sp>
      <p:sp>
        <p:nvSpPr>
          <p:cNvPr id="15" name="Freeform 15"/>
          <p:cNvSpPr/>
          <p:nvPr/>
        </p:nvSpPr>
        <p:spPr>
          <a:xfrm>
            <a:off x="459311" y="4934130"/>
            <a:ext cx="8440273" cy="3119945"/>
          </a:xfrm>
          <a:custGeom>
            <a:avLst/>
            <a:gdLst/>
            <a:ahLst/>
            <a:cxnLst/>
            <a:rect l="l" t="t" r="r" b="b"/>
            <a:pathLst>
              <a:path w="8440273" h="3119945">
                <a:moveTo>
                  <a:pt x="0" y="0"/>
                </a:moveTo>
                <a:lnTo>
                  <a:pt x="8440273" y="0"/>
                </a:lnTo>
                <a:lnTo>
                  <a:pt x="8440273" y="3119945"/>
                </a:lnTo>
                <a:lnTo>
                  <a:pt x="0" y="3119945"/>
                </a:lnTo>
                <a:lnTo>
                  <a:pt x="0" y="0"/>
                </a:lnTo>
                <a:close/>
              </a:path>
            </a:pathLst>
          </a:custGeom>
          <a:blipFill>
            <a:blip r:embed="rId8"/>
            <a:stretch>
              <a:fillRect/>
            </a:stretch>
          </a:blipFill>
        </p:spPr>
        <p:txBody>
          <a:bodyPr/>
          <a:lstStyle/>
          <a:p>
            <a:endParaRPr lang="en-PH"/>
          </a:p>
        </p:txBody>
      </p:sp>
      <p:sp>
        <p:nvSpPr>
          <p:cNvPr id="16" name="TextBox 16"/>
          <p:cNvSpPr txBox="1"/>
          <p:nvPr/>
        </p:nvSpPr>
        <p:spPr>
          <a:xfrm>
            <a:off x="13344611" y="1313045"/>
            <a:ext cx="2800456" cy="409581"/>
          </a:xfrm>
          <a:prstGeom prst="rect">
            <a:avLst/>
          </a:prstGeom>
        </p:spPr>
        <p:txBody>
          <a:bodyPr lIns="0" tIns="0" rIns="0" bIns="0" rtlCol="0" anchor="t">
            <a:spAutoFit/>
          </a:bodyPr>
          <a:lstStyle/>
          <a:p>
            <a:pPr algn="l">
              <a:lnSpc>
                <a:spcPts val="3325"/>
              </a:lnSpc>
            </a:pPr>
            <a:r>
              <a:rPr lang="en-US" sz="2375">
                <a:solidFill>
                  <a:srgbClr val="000000"/>
                </a:solidFill>
                <a:latin typeface="Open Sans"/>
                <a:ea typeface="Open Sans"/>
                <a:cs typeface="Open Sans"/>
                <a:sym typeface="Open Sans"/>
              </a:rPr>
              <a:t>We will prove that:</a:t>
            </a:r>
          </a:p>
        </p:txBody>
      </p:sp>
      <p:sp>
        <p:nvSpPr>
          <p:cNvPr id="17" name="TextBox 17"/>
          <p:cNvSpPr txBox="1"/>
          <p:nvPr/>
        </p:nvSpPr>
        <p:spPr>
          <a:xfrm>
            <a:off x="11708896" y="3624180"/>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Working</a:t>
            </a:r>
          </a:p>
        </p:txBody>
      </p:sp>
      <p:grpSp>
        <p:nvGrpSpPr>
          <p:cNvPr id="18" name="Group 18"/>
          <p:cNvGrpSpPr/>
          <p:nvPr/>
        </p:nvGrpSpPr>
        <p:grpSpPr>
          <a:xfrm>
            <a:off x="9180938" y="4184161"/>
            <a:ext cx="8078362" cy="5074139"/>
            <a:chOff x="0" y="0"/>
            <a:chExt cx="2127634" cy="1336399"/>
          </a:xfrm>
        </p:grpSpPr>
        <p:sp>
          <p:nvSpPr>
            <p:cNvPr id="19" name="Freeform 19"/>
            <p:cNvSpPr/>
            <p:nvPr/>
          </p:nvSpPr>
          <p:spPr>
            <a:xfrm>
              <a:off x="0" y="0"/>
              <a:ext cx="2127634" cy="1336399"/>
            </a:xfrm>
            <a:custGeom>
              <a:avLst/>
              <a:gdLst/>
              <a:ahLst/>
              <a:cxnLst/>
              <a:rect l="l" t="t" r="r" b="b"/>
              <a:pathLst>
                <a:path w="2127634" h="1336399">
                  <a:moveTo>
                    <a:pt x="48876" y="0"/>
                  </a:moveTo>
                  <a:lnTo>
                    <a:pt x="2078759" y="0"/>
                  </a:lnTo>
                  <a:cubicBezTo>
                    <a:pt x="2091721" y="0"/>
                    <a:pt x="2104153" y="5149"/>
                    <a:pt x="2113319" y="14315"/>
                  </a:cubicBezTo>
                  <a:cubicBezTo>
                    <a:pt x="2122485" y="23481"/>
                    <a:pt x="2127634" y="35913"/>
                    <a:pt x="2127634" y="48876"/>
                  </a:cubicBezTo>
                  <a:lnTo>
                    <a:pt x="2127634" y="1287523"/>
                  </a:lnTo>
                  <a:cubicBezTo>
                    <a:pt x="2127634" y="1300486"/>
                    <a:pt x="2122485" y="1312917"/>
                    <a:pt x="2113319" y="1322083"/>
                  </a:cubicBezTo>
                  <a:cubicBezTo>
                    <a:pt x="2104153" y="1331249"/>
                    <a:pt x="2091721" y="1336399"/>
                    <a:pt x="2078759" y="1336399"/>
                  </a:cubicBezTo>
                  <a:lnTo>
                    <a:pt x="48876" y="1336399"/>
                  </a:lnTo>
                  <a:cubicBezTo>
                    <a:pt x="35913" y="1336399"/>
                    <a:pt x="23481" y="1331249"/>
                    <a:pt x="14315" y="1322083"/>
                  </a:cubicBezTo>
                  <a:cubicBezTo>
                    <a:pt x="5149" y="1312917"/>
                    <a:pt x="0" y="1300486"/>
                    <a:pt x="0" y="1287523"/>
                  </a:cubicBezTo>
                  <a:lnTo>
                    <a:pt x="0" y="48876"/>
                  </a:lnTo>
                  <a:cubicBezTo>
                    <a:pt x="0" y="35913"/>
                    <a:pt x="5149" y="23481"/>
                    <a:pt x="14315" y="14315"/>
                  </a:cubicBezTo>
                  <a:cubicBezTo>
                    <a:pt x="23481" y="5149"/>
                    <a:pt x="35913" y="0"/>
                    <a:pt x="48876" y="0"/>
                  </a:cubicBezTo>
                  <a:close/>
                </a:path>
              </a:pathLst>
            </a:custGeom>
            <a:solidFill>
              <a:srgbClr val="FFDE59"/>
            </a:solidFill>
          </p:spPr>
          <p:txBody>
            <a:bodyPr/>
            <a:lstStyle/>
            <a:p>
              <a:endParaRPr lang="en-PH"/>
            </a:p>
          </p:txBody>
        </p:sp>
        <p:sp>
          <p:nvSpPr>
            <p:cNvPr id="20" name="TextBox 20"/>
            <p:cNvSpPr txBox="1"/>
            <p:nvPr/>
          </p:nvSpPr>
          <p:spPr>
            <a:xfrm>
              <a:off x="0" y="-28575"/>
              <a:ext cx="2127634" cy="1364974"/>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2836006" y="5421068"/>
            <a:ext cx="650358" cy="649314"/>
          </a:xfrm>
          <a:prstGeom prst="rect">
            <a:avLst/>
          </a:prstGeom>
        </p:spPr>
        <p:txBody>
          <a:bodyPr lIns="0" tIns="0" rIns="0" bIns="0" rtlCol="0" anchor="t">
            <a:spAutoFit/>
          </a:bodyPr>
          <a:lstStyle/>
          <a:p>
            <a:pPr algn="ctr">
              <a:lnSpc>
                <a:spcPts val="5220"/>
              </a:lnSpc>
            </a:pPr>
            <a:r>
              <a:rPr lang="en-US" sz="3728" b="1">
                <a:solidFill>
                  <a:srgbClr val="642EC7"/>
                </a:solidFill>
                <a:latin typeface="Open Sans Bold"/>
                <a:ea typeface="Open Sans Bold"/>
                <a:cs typeface="Open Sans Bold"/>
                <a:sym typeface="Open Sans Bold"/>
              </a:rPr>
              <a:t>C</a:t>
            </a:r>
          </a:p>
        </p:txBody>
      </p:sp>
      <p:sp>
        <p:nvSpPr>
          <p:cNvPr id="22" name="TextBox 22"/>
          <p:cNvSpPr txBox="1"/>
          <p:nvPr/>
        </p:nvSpPr>
        <p:spPr>
          <a:xfrm>
            <a:off x="4087879" y="5088693"/>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D</a:t>
            </a:r>
          </a:p>
        </p:txBody>
      </p:sp>
      <p:sp>
        <p:nvSpPr>
          <p:cNvPr id="23" name="TextBox 23"/>
          <p:cNvSpPr txBox="1"/>
          <p:nvPr/>
        </p:nvSpPr>
        <p:spPr>
          <a:xfrm>
            <a:off x="4087879" y="6427427"/>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E</a:t>
            </a:r>
          </a:p>
        </p:txBody>
      </p:sp>
      <p:sp>
        <p:nvSpPr>
          <p:cNvPr id="24" name="TextBox 24"/>
          <p:cNvSpPr txBox="1"/>
          <p:nvPr/>
        </p:nvSpPr>
        <p:spPr>
          <a:xfrm>
            <a:off x="9675854" y="5146332"/>
            <a:ext cx="6879643" cy="648234"/>
          </a:xfrm>
          <a:prstGeom prst="rect">
            <a:avLst/>
          </a:prstGeom>
        </p:spPr>
        <p:txBody>
          <a:bodyPr lIns="0" tIns="0" rIns="0" bIns="0" rtlCol="0" anchor="t">
            <a:spAutoFit/>
          </a:bodyPr>
          <a:lstStyle/>
          <a:p>
            <a:pPr algn="l">
              <a:lnSpc>
                <a:spcPts val="5220"/>
              </a:lnSpc>
            </a:pPr>
            <a:r>
              <a:rPr lang="en-US" sz="3728" b="1">
                <a:solidFill>
                  <a:srgbClr val="642EC7"/>
                </a:solidFill>
                <a:latin typeface="Open Sans Bold"/>
                <a:ea typeface="Open Sans Bold"/>
                <a:cs typeface="Open Sans Bold"/>
                <a:sym typeface="Open Sans Bold"/>
              </a:rPr>
              <a:t>D = A . C</a:t>
            </a:r>
          </a:p>
        </p:txBody>
      </p:sp>
      <p:grpSp>
        <p:nvGrpSpPr>
          <p:cNvPr id="25" name="Group 25"/>
          <p:cNvGrpSpPr/>
          <p:nvPr/>
        </p:nvGrpSpPr>
        <p:grpSpPr>
          <a:xfrm>
            <a:off x="11221717" y="6070382"/>
            <a:ext cx="3181213" cy="508170"/>
            <a:chOff x="0" y="0"/>
            <a:chExt cx="4241618" cy="677560"/>
          </a:xfrm>
        </p:grpSpPr>
        <p:sp>
          <p:nvSpPr>
            <p:cNvPr id="26" name="TextBox 26"/>
            <p:cNvSpPr txBox="1"/>
            <p:nvPr/>
          </p:nvSpPr>
          <p:spPr>
            <a:xfrm>
              <a:off x="549069" y="-228600"/>
              <a:ext cx="849231" cy="906160"/>
            </a:xfrm>
            <a:prstGeom prst="rect">
              <a:avLst/>
            </a:prstGeom>
          </p:spPr>
          <p:txBody>
            <a:bodyPr lIns="0" tIns="0" rIns="0" bIns="0" rtlCol="0" anchor="t">
              <a:spAutoFit/>
            </a:bodyPr>
            <a:lstStyle/>
            <a:p>
              <a:pPr algn="ctr">
                <a:lnSpc>
                  <a:spcPts val="6021"/>
                </a:lnSpc>
              </a:pPr>
              <a:r>
                <a:rPr lang="en-US" sz="3345">
                  <a:solidFill>
                    <a:srgbClr val="642EC7"/>
                  </a:solidFill>
                  <a:latin typeface="Poppins"/>
                  <a:ea typeface="Poppins"/>
                  <a:cs typeface="Poppins"/>
                  <a:sym typeface="Poppins"/>
                </a:rPr>
                <a:t>_</a:t>
              </a:r>
            </a:p>
          </p:txBody>
        </p:sp>
        <p:sp>
          <p:nvSpPr>
            <p:cNvPr id="27" name="TextBox 27"/>
            <p:cNvSpPr txBox="1"/>
            <p:nvPr/>
          </p:nvSpPr>
          <p:spPr>
            <a:xfrm>
              <a:off x="0" y="-228600"/>
              <a:ext cx="849231" cy="906160"/>
            </a:xfrm>
            <a:prstGeom prst="rect">
              <a:avLst/>
            </a:prstGeom>
          </p:spPr>
          <p:txBody>
            <a:bodyPr lIns="0" tIns="0" rIns="0" bIns="0" rtlCol="0" anchor="t">
              <a:spAutoFit/>
            </a:bodyPr>
            <a:lstStyle/>
            <a:p>
              <a:pPr algn="ctr">
                <a:lnSpc>
                  <a:spcPts val="6021"/>
                </a:lnSpc>
              </a:pPr>
              <a:r>
                <a:rPr lang="en-US" sz="3345">
                  <a:solidFill>
                    <a:srgbClr val="642EC7"/>
                  </a:solidFill>
                  <a:latin typeface="Poppins"/>
                  <a:ea typeface="Poppins"/>
                  <a:cs typeface="Poppins"/>
                  <a:sym typeface="Poppins"/>
                </a:rPr>
                <a:t>_</a:t>
              </a:r>
            </a:p>
          </p:txBody>
        </p:sp>
        <p:sp>
          <p:nvSpPr>
            <p:cNvPr id="28" name="TextBox 28"/>
            <p:cNvSpPr txBox="1"/>
            <p:nvPr/>
          </p:nvSpPr>
          <p:spPr>
            <a:xfrm>
              <a:off x="2223811" y="-228600"/>
              <a:ext cx="849231" cy="906160"/>
            </a:xfrm>
            <a:prstGeom prst="rect">
              <a:avLst/>
            </a:prstGeom>
          </p:spPr>
          <p:txBody>
            <a:bodyPr lIns="0" tIns="0" rIns="0" bIns="0" rtlCol="0" anchor="t">
              <a:spAutoFit/>
            </a:bodyPr>
            <a:lstStyle/>
            <a:p>
              <a:pPr algn="ctr">
                <a:lnSpc>
                  <a:spcPts val="6021"/>
                </a:lnSpc>
              </a:pPr>
              <a:r>
                <a:rPr lang="en-US" sz="3345">
                  <a:solidFill>
                    <a:srgbClr val="642EC7"/>
                  </a:solidFill>
                  <a:latin typeface="Poppins"/>
                  <a:ea typeface="Poppins"/>
                  <a:cs typeface="Poppins"/>
                  <a:sym typeface="Poppins"/>
                </a:rPr>
                <a:t>_</a:t>
              </a:r>
            </a:p>
          </p:txBody>
        </p:sp>
        <p:sp>
          <p:nvSpPr>
            <p:cNvPr id="29" name="TextBox 29"/>
            <p:cNvSpPr txBox="1"/>
            <p:nvPr/>
          </p:nvSpPr>
          <p:spPr>
            <a:xfrm>
              <a:off x="3392387" y="-228600"/>
              <a:ext cx="849231" cy="906160"/>
            </a:xfrm>
            <a:prstGeom prst="rect">
              <a:avLst/>
            </a:prstGeom>
          </p:spPr>
          <p:txBody>
            <a:bodyPr lIns="0" tIns="0" rIns="0" bIns="0" rtlCol="0" anchor="t">
              <a:spAutoFit/>
            </a:bodyPr>
            <a:lstStyle/>
            <a:p>
              <a:pPr algn="ctr">
                <a:lnSpc>
                  <a:spcPts val="6021"/>
                </a:lnSpc>
              </a:pPr>
              <a:r>
                <a:rPr lang="en-US" sz="3345">
                  <a:solidFill>
                    <a:srgbClr val="642EC7"/>
                  </a:solidFill>
                  <a:latin typeface="Poppins"/>
                  <a:ea typeface="Poppins"/>
                  <a:cs typeface="Poppins"/>
                  <a:sym typeface="Poppins"/>
                </a:rPr>
                <a:t>_</a:t>
              </a:r>
            </a:p>
          </p:txBody>
        </p:sp>
      </p:grpSp>
      <p:sp>
        <p:nvSpPr>
          <p:cNvPr id="30" name="TextBox 30"/>
          <p:cNvSpPr txBox="1"/>
          <p:nvPr/>
        </p:nvSpPr>
        <p:spPr>
          <a:xfrm>
            <a:off x="9695800" y="6427427"/>
            <a:ext cx="5213995" cy="619221"/>
          </a:xfrm>
          <a:prstGeom prst="rect">
            <a:avLst/>
          </a:prstGeom>
        </p:spPr>
        <p:txBody>
          <a:bodyPr lIns="0" tIns="0" rIns="0" bIns="0" rtlCol="0" anchor="t">
            <a:spAutoFit/>
          </a:bodyPr>
          <a:lstStyle/>
          <a:p>
            <a:pPr algn="l">
              <a:lnSpc>
                <a:spcPts val="5128"/>
              </a:lnSpc>
            </a:pPr>
            <a:r>
              <a:rPr lang="en-US" sz="3662" b="1">
                <a:solidFill>
                  <a:srgbClr val="642EC7"/>
                </a:solidFill>
                <a:latin typeface="Open Sans Bold"/>
                <a:ea typeface="Open Sans Bold"/>
                <a:cs typeface="Open Sans Bold"/>
                <a:sym typeface="Open Sans Bold"/>
              </a:rPr>
              <a:t>D = A . (A.B + A.B + A.B)</a:t>
            </a:r>
          </a:p>
        </p:txBody>
      </p:sp>
      <p:sp>
        <p:nvSpPr>
          <p:cNvPr id="31" name="AutoShape 31"/>
          <p:cNvSpPr/>
          <p:nvPr/>
        </p:nvSpPr>
        <p:spPr>
          <a:xfrm>
            <a:off x="10585808" y="6343517"/>
            <a:ext cx="4195155" cy="19050"/>
          </a:xfrm>
          <a:prstGeom prst="line">
            <a:avLst/>
          </a:prstGeom>
          <a:ln w="38100" cap="flat">
            <a:solidFill>
              <a:srgbClr val="642EC7"/>
            </a:solidFill>
            <a:prstDash val="solid"/>
            <a:headEnd type="none" w="sm" len="sm"/>
            <a:tailEnd type="none" w="sm" len="sm"/>
          </a:ln>
        </p:spPr>
        <p:txBody>
          <a:bodyPr/>
          <a:lstStyle/>
          <a:p>
            <a:endParaRPr lang="en-PH"/>
          </a:p>
        </p:txBody>
      </p:sp>
      <p:sp>
        <p:nvSpPr>
          <p:cNvPr id="32" name="TextBox 32"/>
          <p:cNvSpPr txBox="1"/>
          <p:nvPr/>
        </p:nvSpPr>
        <p:spPr>
          <a:xfrm>
            <a:off x="15448965" y="8866871"/>
            <a:ext cx="1673371" cy="744758"/>
          </a:xfrm>
          <a:prstGeom prst="rect">
            <a:avLst/>
          </a:prstGeom>
        </p:spPr>
        <p:txBody>
          <a:bodyPr lIns="0" tIns="0" rIns="0" bIns="0" rtlCol="0" anchor="t">
            <a:spAutoFit/>
          </a:bodyPr>
          <a:lstStyle/>
          <a:p>
            <a:pPr algn="ctr">
              <a:lnSpc>
                <a:spcPts val="3050"/>
              </a:lnSpc>
            </a:pPr>
            <a:r>
              <a:rPr lang="en-US" sz="2178" b="1">
                <a:solidFill>
                  <a:srgbClr val="000000"/>
                </a:solidFill>
                <a:latin typeface="Canva Sans Bold"/>
                <a:ea typeface="Canva Sans Bold"/>
                <a:cs typeface="Canva Sans Bold"/>
                <a:sym typeface="Canva Sans Bold"/>
              </a:rPr>
              <a:t>Distributive</a:t>
            </a:r>
          </a:p>
          <a:p>
            <a:pPr algn="ctr">
              <a:lnSpc>
                <a:spcPts val="3050"/>
              </a:lnSpc>
            </a:pPr>
            <a:r>
              <a:rPr lang="en-US" sz="2178" b="1">
                <a:solidFill>
                  <a:srgbClr val="000000"/>
                </a:solidFill>
                <a:latin typeface="Canva Sans Bold"/>
                <a:ea typeface="Canva Sans Bold"/>
                <a:cs typeface="Canva Sans Bold"/>
                <a:sym typeface="Canva Sans Bold"/>
              </a:rPr>
              <a:t>Law</a:t>
            </a:r>
          </a:p>
        </p:txBody>
      </p:sp>
      <p:sp>
        <p:nvSpPr>
          <p:cNvPr id="33" name="TextBox 33"/>
          <p:cNvSpPr txBox="1"/>
          <p:nvPr/>
        </p:nvSpPr>
        <p:spPr>
          <a:xfrm>
            <a:off x="9695800" y="7675298"/>
            <a:ext cx="5869200" cy="619221"/>
          </a:xfrm>
          <a:prstGeom prst="rect">
            <a:avLst/>
          </a:prstGeom>
        </p:spPr>
        <p:txBody>
          <a:bodyPr lIns="0" tIns="0" rIns="0" bIns="0" rtlCol="0" anchor="t">
            <a:spAutoFit/>
          </a:bodyPr>
          <a:lstStyle/>
          <a:p>
            <a:pPr algn="l">
              <a:lnSpc>
                <a:spcPts val="5128"/>
              </a:lnSpc>
            </a:pPr>
            <a:r>
              <a:rPr lang="en-US" sz="3662" b="1">
                <a:solidFill>
                  <a:srgbClr val="642EC7"/>
                </a:solidFill>
                <a:latin typeface="Open Sans Bold"/>
                <a:ea typeface="Open Sans Bold"/>
                <a:cs typeface="Open Sans Bold"/>
                <a:sym typeface="Open Sans Bold"/>
              </a:rPr>
              <a:t>D = A.A.B + A.A.B + A.A.B</a:t>
            </a:r>
          </a:p>
        </p:txBody>
      </p:sp>
      <p:sp>
        <p:nvSpPr>
          <p:cNvPr id="34" name="AutoShape 34"/>
          <p:cNvSpPr/>
          <p:nvPr/>
        </p:nvSpPr>
        <p:spPr>
          <a:xfrm>
            <a:off x="10549597" y="7657922"/>
            <a:ext cx="4195155" cy="19050"/>
          </a:xfrm>
          <a:prstGeom prst="line">
            <a:avLst/>
          </a:prstGeom>
          <a:ln w="38100" cap="flat">
            <a:solidFill>
              <a:srgbClr val="642EC7"/>
            </a:solidFill>
            <a:prstDash val="solid"/>
            <a:headEnd type="none" w="sm" len="sm"/>
            <a:tailEnd type="none" w="sm" len="sm"/>
          </a:ln>
        </p:spPr>
        <p:txBody>
          <a:bodyPr/>
          <a:lstStyle/>
          <a:p>
            <a:endParaRPr lang="en-PH"/>
          </a:p>
        </p:txBody>
      </p:sp>
      <p:sp>
        <p:nvSpPr>
          <p:cNvPr id="35" name="TextBox 35"/>
          <p:cNvSpPr txBox="1"/>
          <p:nvPr/>
        </p:nvSpPr>
        <p:spPr>
          <a:xfrm>
            <a:off x="10893971" y="7327746"/>
            <a:ext cx="433974" cy="508172"/>
          </a:xfrm>
          <a:prstGeom prst="rect">
            <a:avLst/>
          </a:prstGeom>
        </p:spPr>
        <p:txBody>
          <a:bodyPr lIns="0" tIns="0" rIns="0" bIns="0" rtlCol="0" anchor="t">
            <a:spAutoFit/>
          </a:bodyPr>
          <a:lstStyle/>
          <a:p>
            <a:pPr algn="ctr">
              <a:lnSpc>
                <a:spcPts val="4103"/>
              </a:lnSpc>
            </a:pPr>
            <a:r>
              <a:rPr lang="en-US" sz="2279">
                <a:solidFill>
                  <a:srgbClr val="642EC7"/>
                </a:solidFill>
                <a:latin typeface="Poppins"/>
                <a:ea typeface="Poppins"/>
                <a:cs typeface="Poppins"/>
                <a:sym typeface="Poppins"/>
              </a:rPr>
              <a:t>_</a:t>
            </a:r>
          </a:p>
        </p:txBody>
      </p:sp>
      <p:sp>
        <p:nvSpPr>
          <p:cNvPr id="36" name="TextBox 36"/>
          <p:cNvSpPr txBox="1"/>
          <p:nvPr/>
        </p:nvSpPr>
        <p:spPr>
          <a:xfrm>
            <a:off x="11327946" y="7307672"/>
            <a:ext cx="433974" cy="508172"/>
          </a:xfrm>
          <a:prstGeom prst="rect">
            <a:avLst/>
          </a:prstGeom>
        </p:spPr>
        <p:txBody>
          <a:bodyPr lIns="0" tIns="0" rIns="0" bIns="0" rtlCol="0" anchor="t">
            <a:spAutoFit/>
          </a:bodyPr>
          <a:lstStyle/>
          <a:p>
            <a:pPr algn="ctr">
              <a:lnSpc>
                <a:spcPts val="4103"/>
              </a:lnSpc>
            </a:pPr>
            <a:r>
              <a:rPr lang="en-US" sz="2279">
                <a:solidFill>
                  <a:srgbClr val="642EC7"/>
                </a:solidFill>
                <a:latin typeface="Poppins"/>
                <a:ea typeface="Poppins"/>
                <a:cs typeface="Poppins"/>
                <a:sym typeface="Poppins"/>
              </a:rPr>
              <a:t>_</a:t>
            </a:r>
          </a:p>
        </p:txBody>
      </p:sp>
      <p:sp>
        <p:nvSpPr>
          <p:cNvPr id="37" name="TextBox 37"/>
          <p:cNvSpPr txBox="1"/>
          <p:nvPr/>
        </p:nvSpPr>
        <p:spPr>
          <a:xfrm>
            <a:off x="13082385" y="7303823"/>
            <a:ext cx="433974" cy="508172"/>
          </a:xfrm>
          <a:prstGeom prst="rect">
            <a:avLst/>
          </a:prstGeom>
        </p:spPr>
        <p:txBody>
          <a:bodyPr lIns="0" tIns="0" rIns="0" bIns="0" rtlCol="0" anchor="t">
            <a:spAutoFit/>
          </a:bodyPr>
          <a:lstStyle/>
          <a:p>
            <a:pPr algn="ctr">
              <a:lnSpc>
                <a:spcPts val="4103"/>
              </a:lnSpc>
            </a:pPr>
            <a:r>
              <a:rPr lang="en-US" sz="2279">
                <a:solidFill>
                  <a:srgbClr val="642EC7"/>
                </a:solidFill>
                <a:latin typeface="Poppins"/>
                <a:ea typeface="Poppins"/>
                <a:cs typeface="Poppins"/>
                <a:sym typeface="Poppins"/>
              </a:rPr>
              <a:t>_</a:t>
            </a:r>
          </a:p>
        </p:txBody>
      </p:sp>
      <p:sp>
        <p:nvSpPr>
          <p:cNvPr id="38" name="TextBox 38"/>
          <p:cNvSpPr txBox="1"/>
          <p:nvPr/>
        </p:nvSpPr>
        <p:spPr>
          <a:xfrm>
            <a:off x="14402930" y="7307672"/>
            <a:ext cx="433974" cy="508172"/>
          </a:xfrm>
          <a:prstGeom prst="rect">
            <a:avLst/>
          </a:prstGeom>
        </p:spPr>
        <p:txBody>
          <a:bodyPr lIns="0" tIns="0" rIns="0" bIns="0" rtlCol="0" anchor="t">
            <a:spAutoFit/>
          </a:bodyPr>
          <a:lstStyle/>
          <a:p>
            <a:pPr algn="ctr">
              <a:lnSpc>
                <a:spcPts val="4103"/>
              </a:lnSpc>
            </a:pPr>
            <a:r>
              <a:rPr lang="en-US" sz="2279">
                <a:solidFill>
                  <a:srgbClr val="642EC7"/>
                </a:solidFill>
                <a:latin typeface="Poppins"/>
                <a:ea typeface="Poppins"/>
                <a:cs typeface="Poppins"/>
                <a:sym typeface="Poppins"/>
              </a:rPr>
              <a:t>_</a:t>
            </a:r>
          </a:p>
        </p:txBody>
      </p:sp>
      <p:sp>
        <p:nvSpPr>
          <p:cNvPr id="39" name="TextBox 39"/>
          <p:cNvSpPr txBox="1"/>
          <p:nvPr/>
        </p:nvSpPr>
        <p:spPr>
          <a:xfrm>
            <a:off x="14718346" y="9639300"/>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A.(B+C) = A.B + A.C</a:t>
            </a:r>
          </a:p>
        </p:txBody>
      </p:sp>
      <p:sp>
        <p:nvSpPr>
          <p:cNvPr id="40" name="TextBox 40"/>
          <p:cNvSpPr txBox="1"/>
          <p:nvPr/>
        </p:nvSpPr>
        <p:spPr>
          <a:xfrm>
            <a:off x="901430" y="-17400"/>
            <a:ext cx="7556035" cy="1053975"/>
          </a:xfrm>
          <a:prstGeom prst="rect">
            <a:avLst/>
          </a:prstGeom>
        </p:spPr>
        <p:txBody>
          <a:bodyPr lIns="0" tIns="0" rIns="0" bIns="0" rtlCol="0" anchor="t">
            <a:spAutoFit/>
          </a:bodyPr>
          <a:lstStyle/>
          <a:p>
            <a:pPr marL="0" lvl="0" indent="0" algn="l">
              <a:lnSpc>
                <a:spcPts val="4014"/>
              </a:lnSpc>
              <a:spcBef>
                <a:spcPct val="0"/>
              </a:spcBef>
            </a:pPr>
            <a:r>
              <a:rPr lang="en-US" sz="3584" b="1" spc="-107">
                <a:solidFill>
                  <a:srgbClr val="FF1495"/>
                </a:solidFill>
                <a:latin typeface="Poppins Bold"/>
                <a:ea typeface="Poppins Bold"/>
                <a:cs typeface="Poppins Bold"/>
                <a:sym typeface="Poppins Bold"/>
              </a:rPr>
              <a:t>19.4 Practical Applications of Boolean Algebra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4222608" y="3661292"/>
          <a:ext cx="9011216" cy="6076950"/>
        </p:xfrm>
        <a:graphic>
          <a:graphicData uri="http://schemas.openxmlformats.org/drawingml/2006/table">
            <a:tbl>
              <a:tblPr/>
              <a:tblGrid>
                <a:gridCol w="2252804">
                  <a:extLst>
                    <a:ext uri="{9D8B030D-6E8A-4147-A177-3AD203B41FA5}">
                      <a16:colId xmlns:a16="http://schemas.microsoft.com/office/drawing/2014/main" val="20000"/>
                    </a:ext>
                  </a:extLst>
                </a:gridCol>
                <a:gridCol w="2252804">
                  <a:extLst>
                    <a:ext uri="{9D8B030D-6E8A-4147-A177-3AD203B41FA5}">
                      <a16:colId xmlns:a16="http://schemas.microsoft.com/office/drawing/2014/main" val="20001"/>
                    </a:ext>
                  </a:extLst>
                </a:gridCol>
                <a:gridCol w="2252804">
                  <a:extLst>
                    <a:ext uri="{9D8B030D-6E8A-4147-A177-3AD203B41FA5}">
                      <a16:colId xmlns:a16="http://schemas.microsoft.com/office/drawing/2014/main" val="20002"/>
                    </a:ext>
                  </a:extLst>
                </a:gridCol>
                <a:gridCol w="2252804">
                  <a:extLst>
                    <a:ext uri="{9D8B030D-6E8A-4147-A177-3AD203B41FA5}">
                      <a16:colId xmlns:a16="http://schemas.microsoft.com/office/drawing/2014/main" val="20003"/>
                    </a:ext>
                  </a:extLst>
                </a:gridCol>
              </a:tblGrid>
              <a:tr h="1073067">
                <a:tc gridSpan="2">
                  <a:txBody>
                    <a:bodyPr/>
                    <a:lstStyle/>
                    <a:p>
                      <a:pPr algn="ctr">
                        <a:lnSpc>
                          <a:spcPts val="2939"/>
                        </a:lnSpc>
                        <a:defRPr/>
                      </a:pPr>
                      <a:r>
                        <a:rPr lang="en-US" sz="2099"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939"/>
                        </a:lnSpc>
                        <a:defRPr/>
                      </a:pPr>
                      <a:r>
                        <a:rPr lang="en-US" sz="2099"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939"/>
                        </a:lnSpc>
                        <a:defRPr/>
                      </a:pPr>
                      <a:r>
                        <a:rPr lang="en-US" sz="209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939"/>
                        </a:lnSpc>
                        <a:defRPr/>
                      </a:pPr>
                      <a:r>
                        <a:rPr lang="en-US" sz="209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73067">
                <a:tc>
                  <a:txBody>
                    <a:bodyPr/>
                    <a:lstStyle/>
                    <a:p>
                      <a:pPr algn="ctr">
                        <a:lnSpc>
                          <a:spcPts val="2939"/>
                        </a:lnSpc>
                        <a:defRPr/>
                      </a:pPr>
                      <a:r>
                        <a:rPr lang="en-US" sz="2099" b="1">
                          <a:solidFill>
                            <a:srgbClr val="000000"/>
                          </a:solidFill>
                          <a:latin typeface="Poppins Bold"/>
                          <a:ea typeface="Poppins Bold"/>
                          <a:cs typeface="Poppins Bold"/>
                          <a:sym typeface="Poppi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39"/>
                        </a:lnSpc>
                        <a:defRPr/>
                      </a:pPr>
                      <a:r>
                        <a:rPr lang="en-US" sz="2099" b="1">
                          <a:solidFill>
                            <a:srgbClr val="000000"/>
                          </a:solidFill>
                          <a:latin typeface="Poppins Bold"/>
                          <a:ea typeface="Poppins Bold"/>
                          <a:cs typeface="Poppins Bold"/>
                          <a:sym typeface="Poppi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39"/>
                        </a:lnSpc>
                        <a:defRPr/>
                      </a:pPr>
                      <a:r>
                        <a:rPr lang="en-US" sz="2099" b="1">
                          <a:solidFill>
                            <a:srgbClr val="000000"/>
                          </a:solidFill>
                          <a:latin typeface="Poppins Bold"/>
                          <a:ea typeface="Poppins Bold"/>
                          <a:cs typeface="Poppins Bold"/>
                          <a:sym typeface="Poppins Bold"/>
                        </a:rPr>
                        <a:t>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39"/>
                        </a:lnSpc>
                        <a:defRPr/>
                      </a:pPr>
                      <a:r>
                        <a:rPr lang="en-US" sz="2099" b="1">
                          <a:solidFill>
                            <a:srgbClr val="000000"/>
                          </a:solidFill>
                          <a:latin typeface="Poppins Bold"/>
                          <a:ea typeface="Poppins Bold"/>
                          <a:cs typeface="Poppins Bold"/>
                          <a:sym typeface="Poppi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1"/>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bl>
          </a:graphicData>
        </a:graphic>
      </p:graphicFrame>
      <p:sp>
        <p:nvSpPr>
          <p:cNvPr id="6" name="TextBox 6"/>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Half adder</a:t>
            </a:r>
          </a:p>
        </p:txBody>
      </p:sp>
      <p:sp>
        <p:nvSpPr>
          <p:cNvPr id="7" name="TextBox 7"/>
          <p:cNvSpPr txBox="1"/>
          <p:nvPr/>
        </p:nvSpPr>
        <p:spPr>
          <a:xfrm>
            <a:off x="384809" y="2694896"/>
            <a:ext cx="1705155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Truth Table for a half adder: </a:t>
            </a:r>
          </a:p>
        </p:txBody>
      </p:sp>
      <p:sp>
        <p:nvSpPr>
          <p:cNvPr id="8" name="TextBox 8"/>
          <p:cNvSpPr txBox="1"/>
          <p:nvPr/>
        </p:nvSpPr>
        <p:spPr>
          <a:xfrm>
            <a:off x="246002" y="207149"/>
            <a:ext cx="8067235" cy="568077"/>
          </a:xfrm>
          <a:prstGeom prst="rect">
            <a:avLst/>
          </a:prstGeom>
        </p:spPr>
        <p:txBody>
          <a:bodyPr lIns="0" tIns="0" rIns="0" bIns="0" rtlCol="0" anchor="t">
            <a:spAutoFit/>
          </a:bodyPr>
          <a:lstStyle/>
          <a:p>
            <a:pPr marL="0" lvl="0" indent="0" algn="l">
              <a:lnSpc>
                <a:spcPts val="4219"/>
              </a:lnSpc>
              <a:spcBef>
                <a:spcPct val="0"/>
              </a:spcBef>
            </a:pPr>
            <a:r>
              <a:rPr lang="en-US" sz="3767" b="1" spc="-113">
                <a:solidFill>
                  <a:srgbClr val="FFFFFF"/>
                </a:solidFill>
                <a:latin typeface="Poppins Bold"/>
                <a:ea typeface="Poppins Bold"/>
                <a:cs typeface="Poppins Bold"/>
                <a:sym typeface="Poppins Bold"/>
              </a:rPr>
              <a:t>19.1 Fundamentals of Logic Circuits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2302798" y="1795734"/>
            <a:ext cx="4956502" cy="878277"/>
            <a:chOff x="0" y="0"/>
            <a:chExt cx="1482783" cy="262745"/>
          </a:xfrm>
        </p:grpSpPr>
        <p:sp>
          <p:nvSpPr>
            <p:cNvPr id="8" name="Freeform 8"/>
            <p:cNvSpPr/>
            <p:nvPr/>
          </p:nvSpPr>
          <p:spPr>
            <a:xfrm>
              <a:off x="0" y="0"/>
              <a:ext cx="1482783" cy="262745"/>
            </a:xfrm>
            <a:custGeom>
              <a:avLst/>
              <a:gdLst/>
              <a:ahLst/>
              <a:cxnLst/>
              <a:rect l="l" t="t" r="r" b="b"/>
              <a:pathLst>
                <a:path w="1482783" h="262745">
                  <a:moveTo>
                    <a:pt x="79661" y="0"/>
                  </a:moveTo>
                  <a:lnTo>
                    <a:pt x="1403122" y="0"/>
                  </a:lnTo>
                  <a:cubicBezTo>
                    <a:pt x="1424249" y="0"/>
                    <a:pt x="1444511" y="8393"/>
                    <a:pt x="1459451" y="23332"/>
                  </a:cubicBezTo>
                  <a:cubicBezTo>
                    <a:pt x="1474390" y="38271"/>
                    <a:pt x="1482783" y="58533"/>
                    <a:pt x="1482783" y="79661"/>
                  </a:cubicBezTo>
                  <a:lnTo>
                    <a:pt x="1482783" y="183084"/>
                  </a:lnTo>
                  <a:cubicBezTo>
                    <a:pt x="1482783" y="204211"/>
                    <a:pt x="1474390" y="224473"/>
                    <a:pt x="1459451" y="239413"/>
                  </a:cubicBezTo>
                  <a:cubicBezTo>
                    <a:pt x="1444511" y="254352"/>
                    <a:pt x="1424249" y="262745"/>
                    <a:pt x="1403122" y="262745"/>
                  </a:cubicBezTo>
                  <a:lnTo>
                    <a:pt x="79661" y="262745"/>
                  </a:lnTo>
                  <a:cubicBezTo>
                    <a:pt x="58533" y="262745"/>
                    <a:pt x="38271" y="254352"/>
                    <a:pt x="23332" y="239413"/>
                  </a:cubicBezTo>
                  <a:cubicBezTo>
                    <a:pt x="8393" y="224473"/>
                    <a:pt x="0" y="204211"/>
                    <a:pt x="0" y="183084"/>
                  </a:cubicBezTo>
                  <a:lnTo>
                    <a:pt x="0" y="79661"/>
                  </a:lnTo>
                  <a:cubicBezTo>
                    <a:pt x="0" y="58533"/>
                    <a:pt x="8393" y="38271"/>
                    <a:pt x="23332" y="23332"/>
                  </a:cubicBezTo>
                  <a:cubicBezTo>
                    <a:pt x="38271" y="8393"/>
                    <a:pt x="58533" y="0"/>
                    <a:pt x="79661" y="0"/>
                  </a:cubicBezTo>
                  <a:close/>
                </a:path>
              </a:pathLst>
            </a:custGeom>
            <a:solidFill>
              <a:srgbClr val="642EC7"/>
            </a:solidFill>
          </p:spPr>
          <p:txBody>
            <a:bodyPr/>
            <a:lstStyle/>
            <a:p>
              <a:endParaRPr lang="en-PH"/>
            </a:p>
          </p:txBody>
        </p:sp>
        <p:sp>
          <p:nvSpPr>
            <p:cNvPr id="9" name="TextBox 9"/>
            <p:cNvSpPr txBox="1"/>
            <p:nvPr/>
          </p:nvSpPr>
          <p:spPr>
            <a:xfrm>
              <a:off x="0" y="-28575"/>
              <a:ext cx="1482783" cy="291320"/>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3204026" y="1742662"/>
            <a:ext cx="3081625" cy="758525"/>
          </a:xfrm>
          <a:prstGeom prst="rect">
            <a:avLst/>
          </a:prstGeom>
        </p:spPr>
        <p:txBody>
          <a:bodyPr lIns="0" tIns="0" rIns="0" bIns="0" rtlCol="0" anchor="t">
            <a:spAutoFit/>
          </a:bodyPr>
          <a:lstStyle/>
          <a:p>
            <a:pPr algn="ctr">
              <a:lnSpc>
                <a:spcPts val="6166"/>
              </a:lnSpc>
            </a:pPr>
            <a:r>
              <a:rPr lang="en-US" sz="3425">
                <a:solidFill>
                  <a:srgbClr val="FFFFFF"/>
                </a:solidFill>
                <a:latin typeface="Poppins"/>
                <a:ea typeface="Poppins"/>
                <a:cs typeface="Poppins"/>
                <a:sym typeface="Poppins"/>
              </a:rPr>
              <a:t>S = A.B + A.B</a:t>
            </a:r>
          </a:p>
        </p:txBody>
      </p:sp>
      <p:sp>
        <p:nvSpPr>
          <p:cNvPr id="11" name="TextBox 11"/>
          <p:cNvSpPr txBox="1"/>
          <p:nvPr/>
        </p:nvSpPr>
        <p:spPr>
          <a:xfrm>
            <a:off x="14052529"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2" name="TextBox 12"/>
          <p:cNvSpPr txBox="1"/>
          <p:nvPr/>
        </p:nvSpPr>
        <p:spPr>
          <a:xfrm>
            <a:off x="15565000"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3" name="TextBox 13"/>
          <p:cNvSpPr txBox="1"/>
          <p:nvPr/>
        </p:nvSpPr>
        <p:spPr>
          <a:xfrm>
            <a:off x="306043" y="1825062"/>
            <a:ext cx="125062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Creating a Boolean algebra (from a circuit)</a:t>
            </a:r>
          </a:p>
        </p:txBody>
      </p:sp>
      <p:sp>
        <p:nvSpPr>
          <p:cNvPr id="14" name="TextBox 14"/>
          <p:cNvSpPr txBox="1"/>
          <p:nvPr/>
        </p:nvSpPr>
        <p:spPr>
          <a:xfrm>
            <a:off x="3258954" y="4374149"/>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Diagram</a:t>
            </a:r>
          </a:p>
        </p:txBody>
      </p:sp>
      <p:sp>
        <p:nvSpPr>
          <p:cNvPr id="15" name="Freeform 15"/>
          <p:cNvSpPr/>
          <p:nvPr/>
        </p:nvSpPr>
        <p:spPr>
          <a:xfrm>
            <a:off x="459311" y="4934130"/>
            <a:ext cx="8440273" cy="3119945"/>
          </a:xfrm>
          <a:custGeom>
            <a:avLst/>
            <a:gdLst/>
            <a:ahLst/>
            <a:cxnLst/>
            <a:rect l="l" t="t" r="r" b="b"/>
            <a:pathLst>
              <a:path w="8440273" h="3119945">
                <a:moveTo>
                  <a:pt x="0" y="0"/>
                </a:moveTo>
                <a:lnTo>
                  <a:pt x="8440273" y="0"/>
                </a:lnTo>
                <a:lnTo>
                  <a:pt x="8440273" y="3119945"/>
                </a:lnTo>
                <a:lnTo>
                  <a:pt x="0" y="3119945"/>
                </a:lnTo>
                <a:lnTo>
                  <a:pt x="0" y="0"/>
                </a:lnTo>
                <a:close/>
              </a:path>
            </a:pathLst>
          </a:custGeom>
          <a:blipFill>
            <a:blip r:embed="rId8"/>
            <a:stretch>
              <a:fillRect/>
            </a:stretch>
          </a:blipFill>
        </p:spPr>
        <p:txBody>
          <a:bodyPr/>
          <a:lstStyle/>
          <a:p>
            <a:endParaRPr lang="en-PH"/>
          </a:p>
        </p:txBody>
      </p:sp>
      <p:sp>
        <p:nvSpPr>
          <p:cNvPr id="16" name="TextBox 16"/>
          <p:cNvSpPr txBox="1"/>
          <p:nvPr/>
        </p:nvSpPr>
        <p:spPr>
          <a:xfrm>
            <a:off x="13344611" y="1313045"/>
            <a:ext cx="2800456" cy="409581"/>
          </a:xfrm>
          <a:prstGeom prst="rect">
            <a:avLst/>
          </a:prstGeom>
        </p:spPr>
        <p:txBody>
          <a:bodyPr lIns="0" tIns="0" rIns="0" bIns="0" rtlCol="0" anchor="t">
            <a:spAutoFit/>
          </a:bodyPr>
          <a:lstStyle/>
          <a:p>
            <a:pPr algn="l">
              <a:lnSpc>
                <a:spcPts val="3325"/>
              </a:lnSpc>
            </a:pPr>
            <a:r>
              <a:rPr lang="en-US" sz="2375">
                <a:solidFill>
                  <a:srgbClr val="000000"/>
                </a:solidFill>
                <a:latin typeface="Open Sans"/>
                <a:ea typeface="Open Sans"/>
                <a:cs typeface="Open Sans"/>
                <a:sym typeface="Open Sans"/>
              </a:rPr>
              <a:t>We will prove that:</a:t>
            </a:r>
          </a:p>
        </p:txBody>
      </p:sp>
      <p:sp>
        <p:nvSpPr>
          <p:cNvPr id="17" name="TextBox 17"/>
          <p:cNvSpPr txBox="1"/>
          <p:nvPr/>
        </p:nvSpPr>
        <p:spPr>
          <a:xfrm>
            <a:off x="12008560" y="3614655"/>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Working</a:t>
            </a:r>
          </a:p>
        </p:txBody>
      </p:sp>
      <p:grpSp>
        <p:nvGrpSpPr>
          <p:cNvPr id="18" name="Group 18"/>
          <p:cNvGrpSpPr/>
          <p:nvPr/>
        </p:nvGrpSpPr>
        <p:grpSpPr>
          <a:xfrm>
            <a:off x="9499659" y="4165257"/>
            <a:ext cx="7982569" cy="5074139"/>
            <a:chOff x="0" y="0"/>
            <a:chExt cx="2102405" cy="1336399"/>
          </a:xfrm>
        </p:grpSpPr>
        <p:sp>
          <p:nvSpPr>
            <p:cNvPr id="19" name="Freeform 19"/>
            <p:cNvSpPr/>
            <p:nvPr/>
          </p:nvSpPr>
          <p:spPr>
            <a:xfrm>
              <a:off x="0" y="0"/>
              <a:ext cx="2102405" cy="1336399"/>
            </a:xfrm>
            <a:custGeom>
              <a:avLst/>
              <a:gdLst/>
              <a:ahLst/>
              <a:cxnLst/>
              <a:rect l="l" t="t" r="r" b="b"/>
              <a:pathLst>
                <a:path w="2102405" h="1336399">
                  <a:moveTo>
                    <a:pt x="49463" y="0"/>
                  </a:moveTo>
                  <a:lnTo>
                    <a:pt x="2052943" y="0"/>
                  </a:lnTo>
                  <a:cubicBezTo>
                    <a:pt x="2066061" y="0"/>
                    <a:pt x="2078642" y="5211"/>
                    <a:pt x="2087918" y="14487"/>
                  </a:cubicBezTo>
                  <a:cubicBezTo>
                    <a:pt x="2097194" y="23763"/>
                    <a:pt x="2102405" y="36344"/>
                    <a:pt x="2102405" y="49463"/>
                  </a:cubicBezTo>
                  <a:lnTo>
                    <a:pt x="2102405" y="1286936"/>
                  </a:lnTo>
                  <a:cubicBezTo>
                    <a:pt x="2102405" y="1300055"/>
                    <a:pt x="2097194" y="1312635"/>
                    <a:pt x="2087918" y="1321912"/>
                  </a:cubicBezTo>
                  <a:cubicBezTo>
                    <a:pt x="2078642" y="1331188"/>
                    <a:pt x="2066061" y="1336399"/>
                    <a:pt x="2052943" y="1336399"/>
                  </a:cubicBezTo>
                  <a:lnTo>
                    <a:pt x="49463" y="1336399"/>
                  </a:lnTo>
                  <a:cubicBezTo>
                    <a:pt x="36344" y="1336399"/>
                    <a:pt x="23763" y="1331188"/>
                    <a:pt x="14487" y="1321912"/>
                  </a:cubicBezTo>
                  <a:cubicBezTo>
                    <a:pt x="5211" y="1312635"/>
                    <a:pt x="0" y="1300055"/>
                    <a:pt x="0" y="1286936"/>
                  </a:cubicBezTo>
                  <a:lnTo>
                    <a:pt x="0" y="49463"/>
                  </a:lnTo>
                  <a:cubicBezTo>
                    <a:pt x="0" y="36344"/>
                    <a:pt x="5211" y="23763"/>
                    <a:pt x="14487" y="14487"/>
                  </a:cubicBezTo>
                  <a:cubicBezTo>
                    <a:pt x="23763" y="5211"/>
                    <a:pt x="36344" y="0"/>
                    <a:pt x="49463" y="0"/>
                  </a:cubicBezTo>
                  <a:close/>
                </a:path>
              </a:pathLst>
            </a:custGeom>
            <a:solidFill>
              <a:srgbClr val="FFDE59"/>
            </a:solidFill>
          </p:spPr>
          <p:txBody>
            <a:bodyPr/>
            <a:lstStyle/>
            <a:p>
              <a:endParaRPr lang="en-PH"/>
            </a:p>
          </p:txBody>
        </p:sp>
        <p:sp>
          <p:nvSpPr>
            <p:cNvPr id="20" name="TextBox 20"/>
            <p:cNvSpPr txBox="1"/>
            <p:nvPr/>
          </p:nvSpPr>
          <p:spPr>
            <a:xfrm>
              <a:off x="0" y="-28575"/>
              <a:ext cx="2102405" cy="1364974"/>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2836006" y="5421068"/>
            <a:ext cx="650358" cy="649314"/>
          </a:xfrm>
          <a:prstGeom prst="rect">
            <a:avLst/>
          </a:prstGeom>
        </p:spPr>
        <p:txBody>
          <a:bodyPr lIns="0" tIns="0" rIns="0" bIns="0" rtlCol="0" anchor="t">
            <a:spAutoFit/>
          </a:bodyPr>
          <a:lstStyle/>
          <a:p>
            <a:pPr algn="ctr">
              <a:lnSpc>
                <a:spcPts val="5220"/>
              </a:lnSpc>
            </a:pPr>
            <a:r>
              <a:rPr lang="en-US" sz="3728" b="1">
                <a:solidFill>
                  <a:srgbClr val="642EC7"/>
                </a:solidFill>
                <a:latin typeface="Open Sans Bold"/>
                <a:ea typeface="Open Sans Bold"/>
                <a:cs typeface="Open Sans Bold"/>
                <a:sym typeface="Open Sans Bold"/>
              </a:rPr>
              <a:t>C</a:t>
            </a:r>
          </a:p>
        </p:txBody>
      </p:sp>
      <p:sp>
        <p:nvSpPr>
          <p:cNvPr id="22" name="TextBox 22"/>
          <p:cNvSpPr txBox="1"/>
          <p:nvPr/>
        </p:nvSpPr>
        <p:spPr>
          <a:xfrm>
            <a:off x="4087879" y="5088693"/>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D</a:t>
            </a:r>
          </a:p>
        </p:txBody>
      </p:sp>
      <p:sp>
        <p:nvSpPr>
          <p:cNvPr id="23" name="TextBox 23"/>
          <p:cNvSpPr txBox="1"/>
          <p:nvPr/>
        </p:nvSpPr>
        <p:spPr>
          <a:xfrm>
            <a:off x="4087879" y="6427427"/>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E</a:t>
            </a:r>
          </a:p>
        </p:txBody>
      </p:sp>
      <p:sp>
        <p:nvSpPr>
          <p:cNvPr id="24" name="TextBox 24"/>
          <p:cNvSpPr txBox="1"/>
          <p:nvPr/>
        </p:nvSpPr>
        <p:spPr>
          <a:xfrm>
            <a:off x="10042707" y="4297650"/>
            <a:ext cx="5175773" cy="480343"/>
          </a:xfrm>
          <a:prstGeom prst="rect">
            <a:avLst/>
          </a:prstGeom>
        </p:spPr>
        <p:txBody>
          <a:bodyPr lIns="0" tIns="0" rIns="0" bIns="0" rtlCol="0" anchor="t">
            <a:spAutoFit/>
          </a:bodyPr>
          <a:lstStyle/>
          <a:p>
            <a:pPr algn="l">
              <a:lnSpc>
                <a:spcPts val="3927"/>
              </a:lnSpc>
            </a:pPr>
            <a:r>
              <a:rPr lang="en-US" sz="2805" b="1">
                <a:solidFill>
                  <a:srgbClr val="642EC7"/>
                </a:solidFill>
                <a:latin typeface="Open Sans Bold"/>
                <a:ea typeface="Open Sans Bold"/>
                <a:cs typeface="Open Sans Bold"/>
                <a:sym typeface="Open Sans Bold"/>
              </a:rPr>
              <a:t>D = A . C</a:t>
            </a:r>
          </a:p>
        </p:txBody>
      </p:sp>
      <p:grpSp>
        <p:nvGrpSpPr>
          <p:cNvPr id="25" name="Group 25"/>
          <p:cNvGrpSpPr/>
          <p:nvPr/>
        </p:nvGrpSpPr>
        <p:grpSpPr>
          <a:xfrm>
            <a:off x="11205709" y="4985498"/>
            <a:ext cx="2393327" cy="382312"/>
            <a:chOff x="0" y="0"/>
            <a:chExt cx="3191103" cy="509750"/>
          </a:xfrm>
        </p:grpSpPr>
        <p:sp>
          <p:nvSpPr>
            <p:cNvPr id="26" name="TextBox 26"/>
            <p:cNvSpPr txBox="1"/>
            <p:nvPr/>
          </p:nvSpPr>
          <p:spPr>
            <a:xfrm>
              <a:off x="413082" y="-171450"/>
              <a:ext cx="638903" cy="681200"/>
            </a:xfrm>
            <a:prstGeom prst="rect">
              <a:avLst/>
            </a:prstGeom>
          </p:spPr>
          <p:txBody>
            <a:bodyPr lIns="0" tIns="0" rIns="0" bIns="0" rtlCol="0" anchor="t">
              <a:spAutoFit/>
            </a:bodyPr>
            <a:lstStyle/>
            <a:p>
              <a:pPr algn="ctr">
                <a:lnSpc>
                  <a:spcPts val="4530"/>
                </a:lnSpc>
              </a:pPr>
              <a:r>
                <a:rPr lang="en-US" sz="2516">
                  <a:solidFill>
                    <a:srgbClr val="642EC7"/>
                  </a:solidFill>
                  <a:latin typeface="Poppins"/>
                  <a:ea typeface="Poppins"/>
                  <a:cs typeface="Poppins"/>
                  <a:sym typeface="Poppins"/>
                </a:rPr>
                <a:t>_</a:t>
              </a:r>
            </a:p>
          </p:txBody>
        </p:sp>
        <p:sp>
          <p:nvSpPr>
            <p:cNvPr id="27" name="TextBox 27"/>
            <p:cNvSpPr txBox="1"/>
            <p:nvPr/>
          </p:nvSpPr>
          <p:spPr>
            <a:xfrm>
              <a:off x="0" y="-171450"/>
              <a:ext cx="638903" cy="681200"/>
            </a:xfrm>
            <a:prstGeom prst="rect">
              <a:avLst/>
            </a:prstGeom>
          </p:spPr>
          <p:txBody>
            <a:bodyPr lIns="0" tIns="0" rIns="0" bIns="0" rtlCol="0" anchor="t">
              <a:spAutoFit/>
            </a:bodyPr>
            <a:lstStyle/>
            <a:p>
              <a:pPr algn="ctr">
                <a:lnSpc>
                  <a:spcPts val="4530"/>
                </a:lnSpc>
              </a:pPr>
              <a:r>
                <a:rPr lang="en-US" sz="2516">
                  <a:solidFill>
                    <a:srgbClr val="642EC7"/>
                  </a:solidFill>
                  <a:latin typeface="Poppins"/>
                  <a:ea typeface="Poppins"/>
                  <a:cs typeface="Poppins"/>
                  <a:sym typeface="Poppins"/>
                </a:rPr>
                <a:t>_</a:t>
              </a:r>
            </a:p>
          </p:txBody>
        </p:sp>
        <p:sp>
          <p:nvSpPr>
            <p:cNvPr id="28" name="TextBox 28"/>
            <p:cNvSpPr txBox="1"/>
            <p:nvPr/>
          </p:nvSpPr>
          <p:spPr>
            <a:xfrm>
              <a:off x="1673044" y="-171450"/>
              <a:ext cx="638903" cy="681200"/>
            </a:xfrm>
            <a:prstGeom prst="rect">
              <a:avLst/>
            </a:prstGeom>
          </p:spPr>
          <p:txBody>
            <a:bodyPr lIns="0" tIns="0" rIns="0" bIns="0" rtlCol="0" anchor="t">
              <a:spAutoFit/>
            </a:bodyPr>
            <a:lstStyle/>
            <a:p>
              <a:pPr algn="ctr">
                <a:lnSpc>
                  <a:spcPts val="4530"/>
                </a:lnSpc>
              </a:pPr>
              <a:r>
                <a:rPr lang="en-US" sz="2516">
                  <a:solidFill>
                    <a:srgbClr val="642EC7"/>
                  </a:solidFill>
                  <a:latin typeface="Poppins"/>
                  <a:ea typeface="Poppins"/>
                  <a:cs typeface="Poppins"/>
                  <a:sym typeface="Poppins"/>
                </a:rPr>
                <a:t>_</a:t>
              </a:r>
            </a:p>
          </p:txBody>
        </p:sp>
        <p:sp>
          <p:nvSpPr>
            <p:cNvPr id="29" name="TextBox 29"/>
            <p:cNvSpPr txBox="1"/>
            <p:nvPr/>
          </p:nvSpPr>
          <p:spPr>
            <a:xfrm>
              <a:off x="2552200" y="-171450"/>
              <a:ext cx="638903" cy="681200"/>
            </a:xfrm>
            <a:prstGeom prst="rect">
              <a:avLst/>
            </a:prstGeom>
          </p:spPr>
          <p:txBody>
            <a:bodyPr lIns="0" tIns="0" rIns="0" bIns="0" rtlCol="0" anchor="t">
              <a:spAutoFit/>
            </a:bodyPr>
            <a:lstStyle/>
            <a:p>
              <a:pPr algn="ctr">
                <a:lnSpc>
                  <a:spcPts val="4530"/>
                </a:lnSpc>
              </a:pPr>
              <a:r>
                <a:rPr lang="en-US" sz="2516">
                  <a:solidFill>
                    <a:srgbClr val="642EC7"/>
                  </a:solidFill>
                  <a:latin typeface="Poppins"/>
                  <a:ea typeface="Poppins"/>
                  <a:cs typeface="Poppins"/>
                  <a:sym typeface="Poppins"/>
                </a:rPr>
                <a:t>_</a:t>
              </a:r>
            </a:p>
          </p:txBody>
        </p:sp>
      </p:grpSp>
      <p:sp>
        <p:nvSpPr>
          <p:cNvPr id="30" name="TextBox 30"/>
          <p:cNvSpPr txBox="1"/>
          <p:nvPr/>
        </p:nvSpPr>
        <p:spPr>
          <a:xfrm>
            <a:off x="10057713" y="5256651"/>
            <a:ext cx="3922653" cy="463323"/>
          </a:xfrm>
          <a:prstGeom prst="rect">
            <a:avLst/>
          </a:prstGeom>
        </p:spPr>
        <p:txBody>
          <a:bodyPr lIns="0" tIns="0" rIns="0" bIns="0" rtlCol="0" anchor="t">
            <a:spAutoFit/>
          </a:bodyPr>
          <a:lstStyle/>
          <a:p>
            <a:pPr algn="l">
              <a:lnSpc>
                <a:spcPts val="3858"/>
              </a:lnSpc>
            </a:pPr>
            <a:r>
              <a:rPr lang="en-US" sz="2755" b="1">
                <a:solidFill>
                  <a:srgbClr val="642EC7"/>
                </a:solidFill>
                <a:latin typeface="Open Sans Bold"/>
                <a:ea typeface="Open Sans Bold"/>
                <a:cs typeface="Open Sans Bold"/>
                <a:sym typeface="Open Sans Bold"/>
              </a:rPr>
              <a:t>D = A . (A.B + A.B + A.B)</a:t>
            </a:r>
          </a:p>
        </p:txBody>
      </p:sp>
      <p:sp>
        <p:nvSpPr>
          <p:cNvPr id="31" name="AutoShape 31"/>
          <p:cNvSpPr/>
          <p:nvPr/>
        </p:nvSpPr>
        <p:spPr>
          <a:xfrm>
            <a:off x="10727294" y="5190986"/>
            <a:ext cx="3156148" cy="14332"/>
          </a:xfrm>
          <a:prstGeom prst="line">
            <a:avLst/>
          </a:prstGeom>
          <a:ln w="28575" cap="flat">
            <a:solidFill>
              <a:srgbClr val="642EC7"/>
            </a:solidFill>
            <a:prstDash val="solid"/>
            <a:headEnd type="none" w="sm" len="sm"/>
            <a:tailEnd type="none" w="sm" len="sm"/>
          </a:ln>
        </p:spPr>
        <p:txBody>
          <a:bodyPr/>
          <a:lstStyle/>
          <a:p>
            <a:endParaRPr lang="en-PH"/>
          </a:p>
        </p:txBody>
      </p:sp>
      <p:sp>
        <p:nvSpPr>
          <p:cNvPr id="32" name="TextBox 32"/>
          <p:cNvSpPr txBox="1"/>
          <p:nvPr/>
        </p:nvSpPr>
        <p:spPr>
          <a:xfrm>
            <a:off x="15026721" y="6024699"/>
            <a:ext cx="1258930" cy="560216"/>
          </a:xfrm>
          <a:prstGeom prst="rect">
            <a:avLst/>
          </a:prstGeom>
        </p:spPr>
        <p:txBody>
          <a:bodyPr lIns="0" tIns="0" rIns="0" bIns="0" rtlCol="0" anchor="t">
            <a:spAutoFit/>
          </a:bodyPr>
          <a:lstStyle/>
          <a:p>
            <a:pPr algn="ctr">
              <a:lnSpc>
                <a:spcPts val="2294"/>
              </a:lnSpc>
            </a:pPr>
            <a:r>
              <a:rPr lang="en-US" sz="1639" b="1">
                <a:solidFill>
                  <a:srgbClr val="000000"/>
                </a:solidFill>
                <a:latin typeface="Canva Sans Bold"/>
                <a:ea typeface="Canva Sans Bold"/>
                <a:cs typeface="Canva Sans Bold"/>
                <a:sym typeface="Canva Sans Bold"/>
              </a:rPr>
              <a:t>Distributive</a:t>
            </a:r>
          </a:p>
          <a:p>
            <a:pPr algn="ctr">
              <a:lnSpc>
                <a:spcPts val="2294"/>
              </a:lnSpc>
            </a:pPr>
            <a:r>
              <a:rPr lang="en-US" sz="1639" b="1">
                <a:solidFill>
                  <a:srgbClr val="000000"/>
                </a:solidFill>
                <a:latin typeface="Canva Sans Bold"/>
                <a:ea typeface="Canva Sans Bold"/>
                <a:cs typeface="Canva Sans Bold"/>
                <a:sym typeface="Canva Sans Bold"/>
              </a:rPr>
              <a:t>Law</a:t>
            </a:r>
          </a:p>
        </p:txBody>
      </p:sp>
      <p:sp>
        <p:nvSpPr>
          <p:cNvPr id="33" name="TextBox 33"/>
          <p:cNvSpPr txBox="1"/>
          <p:nvPr/>
        </p:nvSpPr>
        <p:spPr>
          <a:xfrm>
            <a:off x="10057713" y="6195464"/>
            <a:ext cx="4415585" cy="463323"/>
          </a:xfrm>
          <a:prstGeom prst="rect">
            <a:avLst/>
          </a:prstGeom>
        </p:spPr>
        <p:txBody>
          <a:bodyPr lIns="0" tIns="0" rIns="0" bIns="0" rtlCol="0" anchor="t">
            <a:spAutoFit/>
          </a:bodyPr>
          <a:lstStyle/>
          <a:p>
            <a:pPr algn="l">
              <a:lnSpc>
                <a:spcPts val="3858"/>
              </a:lnSpc>
            </a:pPr>
            <a:r>
              <a:rPr lang="en-US" sz="2755" b="1">
                <a:solidFill>
                  <a:srgbClr val="642EC7"/>
                </a:solidFill>
                <a:latin typeface="Open Sans Bold"/>
                <a:ea typeface="Open Sans Bold"/>
                <a:cs typeface="Open Sans Bold"/>
                <a:sym typeface="Open Sans Bold"/>
              </a:rPr>
              <a:t>D = A.A.B + A.A.B + A.A.B</a:t>
            </a:r>
          </a:p>
        </p:txBody>
      </p:sp>
      <p:sp>
        <p:nvSpPr>
          <p:cNvPr id="34" name="AutoShape 34"/>
          <p:cNvSpPr/>
          <p:nvPr/>
        </p:nvSpPr>
        <p:spPr>
          <a:xfrm>
            <a:off x="10700052" y="6179854"/>
            <a:ext cx="3156148" cy="14332"/>
          </a:xfrm>
          <a:prstGeom prst="line">
            <a:avLst/>
          </a:prstGeom>
          <a:ln w="28575" cap="flat">
            <a:solidFill>
              <a:srgbClr val="642EC7"/>
            </a:solidFill>
            <a:prstDash val="solid"/>
            <a:headEnd type="none" w="sm" len="sm"/>
            <a:tailEnd type="none" w="sm" len="sm"/>
          </a:ln>
        </p:spPr>
        <p:txBody>
          <a:bodyPr/>
          <a:lstStyle/>
          <a:p>
            <a:endParaRPr lang="en-PH"/>
          </a:p>
        </p:txBody>
      </p:sp>
      <p:sp>
        <p:nvSpPr>
          <p:cNvPr id="35" name="TextBox 35"/>
          <p:cNvSpPr txBox="1"/>
          <p:nvPr/>
        </p:nvSpPr>
        <p:spPr>
          <a:xfrm>
            <a:off x="10959135" y="5929449"/>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36" name="TextBox 36"/>
          <p:cNvSpPr txBox="1"/>
          <p:nvPr/>
        </p:nvSpPr>
        <p:spPr>
          <a:xfrm>
            <a:off x="11285628" y="5914346"/>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37" name="TextBox 37"/>
          <p:cNvSpPr txBox="1"/>
          <p:nvPr/>
        </p:nvSpPr>
        <p:spPr>
          <a:xfrm>
            <a:off x="12605548" y="5911451"/>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38" name="TextBox 38"/>
          <p:cNvSpPr txBox="1"/>
          <p:nvPr/>
        </p:nvSpPr>
        <p:spPr>
          <a:xfrm>
            <a:off x="13599036" y="5914346"/>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39" name="TextBox 39"/>
          <p:cNvSpPr txBox="1"/>
          <p:nvPr/>
        </p:nvSpPr>
        <p:spPr>
          <a:xfrm>
            <a:off x="10095005" y="7353002"/>
            <a:ext cx="4415585" cy="463323"/>
          </a:xfrm>
          <a:prstGeom prst="rect">
            <a:avLst/>
          </a:prstGeom>
        </p:spPr>
        <p:txBody>
          <a:bodyPr lIns="0" tIns="0" rIns="0" bIns="0" rtlCol="0" anchor="t">
            <a:spAutoFit/>
          </a:bodyPr>
          <a:lstStyle/>
          <a:p>
            <a:pPr algn="l">
              <a:lnSpc>
                <a:spcPts val="3858"/>
              </a:lnSpc>
            </a:pPr>
            <a:r>
              <a:rPr lang="en-US" sz="2755" b="1">
                <a:solidFill>
                  <a:srgbClr val="642EC7"/>
                </a:solidFill>
                <a:latin typeface="Open Sans Bold"/>
                <a:ea typeface="Open Sans Bold"/>
                <a:cs typeface="Open Sans Bold"/>
                <a:sym typeface="Open Sans Bold"/>
              </a:rPr>
              <a:t>D = 0.B + A.A.B + 0.B</a:t>
            </a:r>
          </a:p>
        </p:txBody>
      </p:sp>
      <p:sp>
        <p:nvSpPr>
          <p:cNvPr id="40" name="AutoShape 40"/>
          <p:cNvSpPr/>
          <p:nvPr/>
        </p:nvSpPr>
        <p:spPr>
          <a:xfrm>
            <a:off x="10699987" y="7305041"/>
            <a:ext cx="3156148" cy="14332"/>
          </a:xfrm>
          <a:prstGeom prst="line">
            <a:avLst/>
          </a:prstGeom>
          <a:ln w="28575" cap="flat">
            <a:solidFill>
              <a:srgbClr val="642EC7"/>
            </a:solidFill>
            <a:prstDash val="solid"/>
            <a:headEnd type="none" w="sm" len="sm"/>
            <a:tailEnd type="none" w="sm" len="sm"/>
          </a:ln>
        </p:spPr>
        <p:txBody>
          <a:bodyPr/>
          <a:lstStyle/>
          <a:p>
            <a:endParaRPr lang="en-PH"/>
          </a:p>
        </p:txBody>
      </p:sp>
      <p:sp>
        <p:nvSpPr>
          <p:cNvPr id="41" name="TextBox 41"/>
          <p:cNvSpPr txBox="1"/>
          <p:nvPr/>
        </p:nvSpPr>
        <p:spPr>
          <a:xfrm>
            <a:off x="14637795" y="6932798"/>
            <a:ext cx="2036781" cy="339358"/>
          </a:xfrm>
          <a:prstGeom prst="rect">
            <a:avLst/>
          </a:prstGeom>
        </p:spPr>
        <p:txBody>
          <a:bodyPr lIns="0" tIns="0" rIns="0" bIns="0" rtlCol="0" anchor="t">
            <a:spAutoFit/>
          </a:bodyPr>
          <a:lstStyle/>
          <a:p>
            <a:pPr algn="ctr">
              <a:lnSpc>
                <a:spcPts val="2732"/>
              </a:lnSpc>
            </a:pPr>
            <a:r>
              <a:rPr lang="en-US" sz="1951" b="1">
                <a:solidFill>
                  <a:srgbClr val="000000"/>
                </a:solidFill>
                <a:latin typeface="Canva Sans Bold"/>
                <a:ea typeface="Canva Sans Bold"/>
                <a:cs typeface="Canva Sans Bold"/>
                <a:sym typeface="Canva Sans Bold"/>
              </a:rPr>
              <a:t>Inverse Law</a:t>
            </a:r>
          </a:p>
        </p:txBody>
      </p:sp>
      <p:sp>
        <p:nvSpPr>
          <p:cNvPr id="42" name="TextBox 42"/>
          <p:cNvSpPr txBox="1"/>
          <p:nvPr/>
        </p:nvSpPr>
        <p:spPr>
          <a:xfrm>
            <a:off x="12279055" y="7065302"/>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43" name="TextBox 43"/>
          <p:cNvSpPr txBox="1"/>
          <p:nvPr/>
        </p:nvSpPr>
        <p:spPr>
          <a:xfrm>
            <a:off x="10959135" y="7065302"/>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44" name="TextBox 44"/>
          <p:cNvSpPr txBox="1"/>
          <p:nvPr/>
        </p:nvSpPr>
        <p:spPr>
          <a:xfrm>
            <a:off x="14619483" y="7414527"/>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A.A = 0</a:t>
            </a:r>
          </a:p>
        </p:txBody>
      </p:sp>
      <p:sp>
        <p:nvSpPr>
          <p:cNvPr id="45" name="TextBox 45"/>
          <p:cNvSpPr txBox="1"/>
          <p:nvPr/>
        </p:nvSpPr>
        <p:spPr>
          <a:xfrm>
            <a:off x="14512298" y="7078665"/>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_</a:t>
            </a:r>
          </a:p>
        </p:txBody>
      </p:sp>
      <p:sp>
        <p:nvSpPr>
          <p:cNvPr id="46" name="TextBox 46"/>
          <p:cNvSpPr txBox="1"/>
          <p:nvPr/>
        </p:nvSpPr>
        <p:spPr>
          <a:xfrm>
            <a:off x="901430" y="-17400"/>
            <a:ext cx="7556035" cy="1053975"/>
          </a:xfrm>
          <a:prstGeom prst="rect">
            <a:avLst/>
          </a:prstGeom>
        </p:spPr>
        <p:txBody>
          <a:bodyPr lIns="0" tIns="0" rIns="0" bIns="0" rtlCol="0" anchor="t">
            <a:spAutoFit/>
          </a:bodyPr>
          <a:lstStyle/>
          <a:p>
            <a:pPr marL="0" lvl="0" indent="0" algn="l">
              <a:lnSpc>
                <a:spcPts val="4014"/>
              </a:lnSpc>
              <a:spcBef>
                <a:spcPct val="0"/>
              </a:spcBef>
            </a:pPr>
            <a:r>
              <a:rPr lang="en-US" sz="3584" b="1" spc="-107">
                <a:solidFill>
                  <a:srgbClr val="FF1495"/>
                </a:solidFill>
                <a:latin typeface="Poppins Bold"/>
                <a:ea typeface="Poppins Bold"/>
                <a:cs typeface="Poppins Bold"/>
                <a:sym typeface="Poppins Bold"/>
              </a:rPr>
              <a:t>19.4 Practical Applications of Boolean Algebra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2302798" y="1795734"/>
            <a:ext cx="4956502" cy="878277"/>
            <a:chOff x="0" y="0"/>
            <a:chExt cx="1482783" cy="262745"/>
          </a:xfrm>
        </p:grpSpPr>
        <p:sp>
          <p:nvSpPr>
            <p:cNvPr id="8" name="Freeform 8"/>
            <p:cNvSpPr/>
            <p:nvPr/>
          </p:nvSpPr>
          <p:spPr>
            <a:xfrm>
              <a:off x="0" y="0"/>
              <a:ext cx="1482783" cy="262745"/>
            </a:xfrm>
            <a:custGeom>
              <a:avLst/>
              <a:gdLst/>
              <a:ahLst/>
              <a:cxnLst/>
              <a:rect l="l" t="t" r="r" b="b"/>
              <a:pathLst>
                <a:path w="1482783" h="262745">
                  <a:moveTo>
                    <a:pt x="79661" y="0"/>
                  </a:moveTo>
                  <a:lnTo>
                    <a:pt x="1403122" y="0"/>
                  </a:lnTo>
                  <a:cubicBezTo>
                    <a:pt x="1424249" y="0"/>
                    <a:pt x="1444511" y="8393"/>
                    <a:pt x="1459451" y="23332"/>
                  </a:cubicBezTo>
                  <a:cubicBezTo>
                    <a:pt x="1474390" y="38271"/>
                    <a:pt x="1482783" y="58533"/>
                    <a:pt x="1482783" y="79661"/>
                  </a:cubicBezTo>
                  <a:lnTo>
                    <a:pt x="1482783" y="183084"/>
                  </a:lnTo>
                  <a:cubicBezTo>
                    <a:pt x="1482783" y="204211"/>
                    <a:pt x="1474390" y="224473"/>
                    <a:pt x="1459451" y="239413"/>
                  </a:cubicBezTo>
                  <a:cubicBezTo>
                    <a:pt x="1444511" y="254352"/>
                    <a:pt x="1424249" y="262745"/>
                    <a:pt x="1403122" y="262745"/>
                  </a:cubicBezTo>
                  <a:lnTo>
                    <a:pt x="79661" y="262745"/>
                  </a:lnTo>
                  <a:cubicBezTo>
                    <a:pt x="58533" y="262745"/>
                    <a:pt x="38271" y="254352"/>
                    <a:pt x="23332" y="239413"/>
                  </a:cubicBezTo>
                  <a:cubicBezTo>
                    <a:pt x="8393" y="224473"/>
                    <a:pt x="0" y="204211"/>
                    <a:pt x="0" y="183084"/>
                  </a:cubicBezTo>
                  <a:lnTo>
                    <a:pt x="0" y="79661"/>
                  </a:lnTo>
                  <a:cubicBezTo>
                    <a:pt x="0" y="58533"/>
                    <a:pt x="8393" y="38271"/>
                    <a:pt x="23332" y="23332"/>
                  </a:cubicBezTo>
                  <a:cubicBezTo>
                    <a:pt x="38271" y="8393"/>
                    <a:pt x="58533" y="0"/>
                    <a:pt x="79661" y="0"/>
                  </a:cubicBezTo>
                  <a:close/>
                </a:path>
              </a:pathLst>
            </a:custGeom>
            <a:solidFill>
              <a:srgbClr val="642EC7"/>
            </a:solidFill>
          </p:spPr>
          <p:txBody>
            <a:bodyPr/>
            <a:lstStyle/>
            <a:p>
              <a:endParaRPr lang="en-PH"/>
            </a:p>
          </p:txBody>
        </p:sp>
        <p:sp>
          <p:nvSpPr>
            <p:cNvPr id="9" name="TextBox 9"/>
            <p:cNvSpPr txBox="1"/>
            <p:nvPr/>
          </p:nvSpPr>
          <p:spPr>
            <a:xfrm>
              <a:off x="0" y="-28575"/>
              <a:ext cx="1482783" cy="291320"/>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3204026" y="1742662"/>
            <a:ext cx="3081625" cy="758525"/>
          </a:xfrm>
          <a:prstGeom prst="rect">
            <a:avLst/>
          </a:prstGeom>
        </p:spPr>
        <p:txBody>
          <a:bodyPr lIns="0" tIns="0" rIns="0" bIns="0" rtlCol="0" anchor="t">
            <a:spAutoFit/>
          </a:bodyPr>
          <a:lstStyle/>
          <a:p>
            <a:pPr algn="ctr">
              <a:lnSpc>
                <a:spcPts val="6166"/>
              </a:lnSpc>
            </a:pPr>
            <a:r>
              <a:rPr lang="en-US" sz="3425">
                <a:solidFill>
                  <a:srgbClr val="FFFFFF"/>
                </a:solidFill>
                <a:latin typeface="Poppins"/>
                <a:ea typeface="Poppins"/>
                <a:cs typeface="Poppins"/>
                <a:sym typeface="Poppins"/>
              </a:rPr>
              <a:t>S = A.B + A.B</a:t>
            </a:r>
          </a:p>
        </p:txBody>
      </p:sp>
      <p:sp>
        <p:nvSpPr>
          <p:cNvPr id="11" name="TextBox 11"/>
          <p:cNvSpPr txBox="1"/>
          <p:nvPr/>
        </p:nvSpPr>
        <p:spPr>
          <a:xfrm>
            <a:off x="14052529"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2" name="TextBox 12"/>
          <p:cNvSpPr txBox="1"/>
          <p:nvPr/>
        </p:nvSpPr>
        <p:spPr>
          <a:xfrm>
            <a:off x="15565000"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3" name="TextBox 13"/>
          <p:cNvSpPr txBox="1"/>
          <p:nvPr/>
        </p:nvSpPr>
        <p:spPr>
          <a:xfrm>
            <a:off x="306043" y="1825062"/>
            <a:ext cx="125062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Creating a Boolean algebra (from a circuit)</a:t>
            </a:r>
          </a:p>
        </p:txBody>
      </p:sp>
      <p:sp>
        <p:nvSpPr>
          <p:cNvPr id="14" name="TextBox 14"/>
          <p:cNvSpPr txBox="1"/>
          <p:nvPr/>
        </p:nvSpPr>
        <p:spPr>
          <a:xfrm>
            <a:off x="3258954" y="4374149"/>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Diagram</a:t>
            </a:r>
          </a:p>
        </p:txBody>
      </p:sp>
      <p:sp>
        <p:nvSpPr>
          <p:cNvPr id="15" name="Freeform 15"/>
          <p:cNvSpPr/>
          <p:nvPr/>
        </p:nvSpPr>
        <p:spPr>
          <a:xfrm>
            <a:off x="459311" y="4934130"/>
            <a:ext cx="8440273" cy="3119945"/>
          </a:xfrm>
          <a:custGeom>
            <a:avLst/>
            <a:gdLst/>
            <a:ahLst/>
            <a:cxnLst/>
            <a:rect l="l" t="t" r="r" b="b"/>
            <a:pathLst>
              <a:path w="8440273" h="3119945">
                <a:moveTo>
                  <a:pt x="0" y="0"/>
                </a:moveTo>
                <a:lnTo>
                  <a:pt x="8440273" y="0"/>
                </a:lnTo>
                <a:lnTo>
                  <a:pt x="8440273" y="3119945"/>
                </a:lnTo>
                <a:lnTo>
                  <a:pt x="0" y="3119945"/>
                </a:lnTo>
                <a:lnTo>
                  <a:pt x="0" y="0"/>
                </a:lnTo>
                <a:close/>
              </a:path>
            </a:pathLst>
          </a:custGeom>
          <a:blipFill>
            <a:blip r:embed="rId8"/>
            <a:stretch>
              <a:fillRect/>
            </a:stretch>
          </a:blipFill>
        </p:spPr>
        <p:txBody>
          <a:bodyPr/>
          <a:lstStyle/>
          <a:p>
            <a:endParaRPr lang="en-PH"/>
          </a:p>
        </p:txBody>
      </p:sp>
      <p:sp>
        <p:nvSpPr>
          <p:cNvPr id="16" name="TextBox 16"/>
          <p:cNvSpPr txBox="1"/>
          <p:nvPr/>
        </p:nvSpPr>
        <p:spPr>
          <a:xfrm>
            <a:off x="13344611" y="1313045"/>
            <a:ext cx="2800456" cy="409581"/>
          </a:xfrm>
          <a:prstGeom prst="rect">
            <a:avLst/>
          </a:prstGeom>
        </p:spPr>
        <p:txBody>
          <a:bodyPr lIns="0" tIns="0" rIns="0" bIns="0" rtlCol="0" anchor="t">
            <a:spAutoFit/>
          </a:bodyPr>
          <a:lstStyle/>
          <a:p>
            <a:pPr algn="l">
              <a:lnSpc>
                <a:spcPts val="3325"/>
              </a:lnSpc>
            </a:pPr>
            <a:r>
              <a:rPr lang="en-US" sz="2375">
                <a:solidFill>
                  <a:srgbClr val="000000"/>
                </a:solidFill>
                <a:latin typeface="Open Sans"/>
                <a:ea typeface="Open Sans"/>
                <a:cs typeface="Open Sans"/>
                <a:sym typeface="Open Sans"/>
              </a:rPr>
              <a:t>We will prove that:</a:t>
            </a:r>
          </a:p>
        </p:txBody>
      </p:sp>
      <p:sp>
        <p:nvSpPr>
          <p:cNvPr id="17" name="TextBox 17"/>
          <p:cNvSpPr txBox="1"/>
          <p:nvPr/>
        </p:nvSpPr>
        <p:spPr>
          <a:xfrm>
            <a:off x="12008560" y="3614655"/>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Working</a:t>
            </a:r>
          </a:p>
        </p:txBody>
      </p:sp>
      <p:grpSp>
        <p:nvGrpSpPr>
          <p:cNvPr id="18" name="Group 18"/>
          <p:cNvGrpSpPr/>
          <p:nvPr/>
        </p:nvGrpSpPr>
        <p:grpSpPr>
          <a:xfrm>
            <a:off x="9353326" y="4155732"/>
            <a:ext cx="7982569" cy="5926054"/>
            <a:chOff x="0" y="0"/>
            <a:chExt cx="2102405" cy="1560771"/>
          </a:xfrm>
        </p:grpSpPr>
        <p:sp>
          <p:nvSpPr>
            <p:cNvPr id="19" name="Freeform 19"/>
            <p:cNvSpPr/>
            <p:nvPr/>
          </p:nvSpPr>
          <p:spPr>
            <a:xfrm>
              <a:off x="0" y="0"/>
              <a:ext cx="2102405" cy="1560771"/>
            </a:xfrm>
            <a:custGeom>
              <a:avLst/>
              <a:gdLst/>
              <a:ahLst/>
              <a:cxnLst/>
              <a:rect l="l" t="t" r="r" b="b"/>
              <a:pathLst>
                <a:path w="2102405" h="1560771">
                  <a:moveTo>
                    <a:pt x="49463" y="0"/>
                  </a:moveTo>
                  <a:lnTo>
                    <a:pt x="2052943" y="0"/>
                  </a:lnTo>
                  <a:cubicBezTo>
                    <a:pt x="2066061" y="0"/>
                    <a:pt x="2078642" y="5211"/>
                    <a:pt x="2087918" y="14487"/>
                  </a:cubicBezTo>
                  <a:cubicBezTo>
                    <a:pt x="2097194" y="23763"/>
                    <a:pt x="2102405" y="36344"/>
                    <a:pt x="2102405" y="49463"/>
                  </a:cubicBezTo>
                  <a:lnTo>
                    <a:pt x="2102405" y="1511309"/>
                  </a:lnTo>
                  <a:cubicBezTo>
                    <a:pt x="2102405" y="1524427"/>
                    <a:pt x="2097194" y="1537008"/>
                    <a:pt x="2087918" y="1546284"/>
                  </a:cubicBezTo>
                  <a:cubicBezTo>
                    <a:pt x="2078642" y="1555560"/>
                    <a:pt x="2066061" y="1560771"/>
                    <a:pt x="2052943" y="1560771"/>
                  </a:cubicBezTo>
                  <a:lnTo>
                    <a:pt x="49463" y="1560771"/>
                  </a:lnTo>
                  <a:cubicBezTo>
                    <a:pt x="36344" y="1560771"/>
                    <a:pt x="23763" y="1555560"/>
                    <a:pt x="14487" y="1546284"/>
                  </a:cubicBezTo>
                  <a:cubicBezTo>
                    <a:pt x="5211" y="1537008"/>
                    <a:pt x="0" y="1524427"/>
                    <a:pt x="0" y="1511309"/>
                  </a:cubicBezTo>
                  <a:lnTo>
                    <a:pt x="0" y="49463"/>
                  </a:lnTo>
                  <a:cubicBezTo>
                    <a:pt x="0" y="36344"/>
                    <a:pt x="5211" y="23763"/>
                    <a:pt x="14487" y="14487"/>
                  </a:cubicBezTo>
                  <a:cubicBezTo>
                    <a:pt x="23763" y="5211"/>
                    <a:pt x="36344" y="0"/>
                    <a:pt x="49463" y="0"/>
                  </a:cubicBezTo>
                  <a:close/>
                </a:path>
              </a:pathLst>
            </a:custGeom>
            <a:solidFill>
              <a:srgbClr val="FFDE59"/>
            </a:solidFill>
          </p:spPr>
          <p:txBody>
            <a:bodyPr/>
            <a:lstStyle/>
            <a:p>
              <a:endParaRPr lang="en-PH"/>
            </a:p>
          </p:txBody>
        </p:sp>
        <p:sp>
          <p:nvSpPr>
            <p:cNvPr id="20" name="TextBox 20"/>
            <p:cNvSpPr txBox="1"/>
            <p:nvPr/>
          </p:nvSpPr>
          <p:spPr>
            <a:xfrm>
              <a:off x="0" y="-28575"/>
              <a:ext cx="2102405" cy="1589346"/>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2836006" y="5421068"/>
            <a:ext cx="650358" cy="649314"/>
          </a:xfrm>
          <a:prstGeom prst="rect">
            <a:avLst/>
          </a:prstGeom>
        </p:spPr>
        <p:txBody>
          <a:bodyPr lIns="0" tIns="0" rIns="0" bIns="0" rtlCol="0" anchor="t">
            <a:spAutoFit/>
          </a:bodyPr>
          <a:lstStyle/>
          <a:p>
            <a:pPr algn="ctr">
              <a:lnSpc>
                <a:spcPts val="5220"/>
              </a:lnSpc>
            </a:pPr>
            <a:r>
              <a:rPr lang="en-US" sz="3728" b="1">
                <a:solidFill>
                  <a:srgbClr val="642EC7"/>
                </a:solidFill>
                <a:latin typeface="Open Sans Bold"/>
                <a:ea typeface="Open Sans Bold"/>
                <a:cs typeface="Open Sans Bold"/>
                <a:sym typeface="Open Sans Bold"/>
              </a:rPr>
              <a:t>C</a:t>
            </a:r>
          </a:p>
        </p:txBody>
      </p:sp>
      <p:sp>
        <p:nvSpPr>
          <p:cNvPr id="22" name="TextBox 22"/>
          <p:cNvSpPr txBox="1"/>
          <p:nvPr/>
        </p:nvSpPr>
        <p:spPr>
          <a:xfrm>
            <a:off x="4087879" y="5088693"/>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D</a:t>
            </a:r>
          </a:p>
        </p:txBody>
      </p:sp>
      <p:sp>
        <p:nvSpPr>
          <p:cNvPr id="23" name="TextBox 23"/>
          <p:cNvSpPr txBox="1"/>
          <p:nvPr/>
        </p:nvSpPr>
        <p:spPr>
          <a:xfrm>
            <a:off x="4087879" y="6427427"/>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E</a:t>
            </a:r>
          </a:p>
        </p:txBody>
      </p:sp>
      <p:sp>
        <p:nvSpPr>
          <p:cNvPr id="24" name="TextBox 24"/>
          <p:cNvSpPr txBox="1"/>
          <p:nvPr/>
        </p:nvSpPr>
        <p:spPr>
          <a:xfrm>
            <a:off x="10042707" y="4297650"/>
            <a:ext cx="5175773" cy="480343"/>
          </a:xfrm>
          <a:prstGeom prst="rect">
            <a:avLst/>
          </a:prstGeom>
        </p:spPr>
        <p:txBody>
          <a:bodyPr lIns="0" tIns="0" rIns="0" bIns="0" rtlCol="0" anchor="t">
            <a:spAutoFit/>
          </a:bodyPr>
          <a:lstStyle/>
          <a:p>
            <a:pPr algn="l">
              <a:lnSpc>
                <a:spcPts val="3927"/>
              </a:lnSpc>
            </a:pPr>
            <a:r>
              <a:rPr lang="en-US" sz="2805" b="1">
                <a:solidFill>
                  <a:srgbClr val="642EC7"/>
                </a:solidFill>
                <a:latin typeface="Open Sans Bold"/>
                <a:ea typeface="Open Sans Bold"/>
                <a:cs typeface="Open Sans Bold"/>
                <a:sym typeface="Open Sans Bold"/>
              </a:rPr>
              <a:t>D = A . C</a:t>
            </a:r>
          </a:p>
        </p:txBody>
      </p:sp>
      <p:grpSp>
        <p:nvGrpSpPr>
          <p:cNvPr id="25" name="Group 25"/>
          <p:cNvGrpSpPr/>
          <p:nvPr/>
        </p:nvGrpSpPr>
        <p:grpSpPr>
          <a:xfrm>
            <a:off x="11205709" y="4985498"/>
            <a:ext cx="2393327" cy="382312"/>
            <a:chOff x="0" y="0"/>
            <a:chExt cx="3191103" cy="509750"/>
          </a:xfrm>
        </p:grpSpPr>
        <p:sp>
          <p:nvSpPr>
            <p:cNvPr id="26" name="TextBox 26"/>
            <p:cNvSpPr txBox="1"/>
            <p:nvPr/>
          </p:nvSpPr>
          <p:spPr>
            <a:xfrm>
              <a:off x="413082" y="-171450"/>
              <a:ext cx="638903" cy="681200"/>
            </a:xfrm>
            <a:prstGeom prst="rect">
              <a:avLst/>
            </a:prstGeom>
          </p:spPr>
          <p:txBody>
            <a:bodyPr lIns="0" tIns="0" rIns="0" bIns="0" rtlCol="0" anchor="t">
              <a:spAutoFit/>
            </a:bodyPr>
            <a:lstStyle/>
            <a:p>
              <a:pPr algn="ctr">
                <a:lnSpc>
                  <a:spcPts val="4530"/>
                </a:lnSpc>
              </a:pPr>
              <a:r>
                <a:rPr lang="en-US" sz="2516">
                  <a:solidFill>
                    <a:srgbClr val="642EC7"/>
                  </a:solidFill>
                  <a:latin typeface="Poppins"/>
                  <a:ea typeface="Poppins"/>
                  <a:cs typeface="Poppins"/>
                  <a:sym typeface="Poppins"/>
                </a:rPr>
                <a:t>_</a:t>
              </a:r>
            </a:p>
          </p:txBody>
        </p:sp>
        <p:sp>
          <p:nvSpPr>
            <p:cNvPr id="27" name="TextBox 27"/>
            <p:cNvSpPr txBox="1"/>
            <p:nvPr/>
          </p:nvSpPr>
          <p:spPr>
            <a:xfrm>
              <a:off x="0" y="-171450"/>
              <a:ext cx="638903" cy="681200"/>
            </a:xfrm>
            <a:prstGeom prst="rect">
              <a:avLst/>
            </a:prstGeom>
          </p:spPr>
          <p:txBody>
            <a:bodyPr lIns="0" tIns="0" rIns="0" bIns="0" rtlCol="0" anchor="t">
              <a:spAutoFit/>
            </a:bodyPr>
            <a:lstStyle/>
            <a:p>
              <a:pPr algn="ctr">
                <a:lnSpc>
                  <a:spcPts val="4530"/>
                </a:lnSpc>
              </a:pPr>
              <a:r>
                <a:rPr lang="en-US" sz="2516">
                  <a:solidFill>
                    <a:srgbClr val="642EC7"/>
                  </a:solidFill>
                  <a:latin typeface="Poppins"/>
                  <a:ea typeface="Poppins"/>
                  <a:cs typeface="Poppins"/>
                  <a:sym typeface="Poppins"/>
                </a:rPr>
                <a:t>_</a:t>
              </a:r>
            </a:p>
          </p:txBody>
        </p:sp>
        <p:sp>
          <p:nvSpPr>
            <p:cNvPr id="28" name="TextBox 28"/>
            <p:cNvSpPr txBox="1"/>
            <p:nvPr/>
          </p:nvSpPr>
          <p:spPr>
            <a:xfrm>
              <a:off x="1673044" y="-171450"/>
              <a:ext cx="638903" cy="681200"/>
            </a:xfrm>
            <a:prstGeom prst="rect">
              <a:avLst/>
            </a:prstGeom>
          </p:spPr>
          <p:txBody>
            <a:bodyPr lIns="0" tIns="0" rIns="0" bIns="0" rtlCol="0" anchor="t">
              <a:spAutoFit/>
            </a:bodyPr>
            <a:lstStyle/>
            <a:p>
              <a:pPr algn="ctr">
                <a:lnSpc>
                  <a:spcPts val="4530"/>
                </a:lnSpc>
              </a:pPr>
              <a:r>
                <a:rPr lang="en-US" sz="2516">
                  <a:solidFill>
                    <a:srgbClr val="642EC7"/>
                  </a:solidFill>
                  <a:latin typeface="Poppins"/>
                  <a:ea typeface="Poppins"/>
                  <a:cs typeface="Poppins"/>
                  <a:sym typeface="Poppins"/>
                </a:rPr>
                <a:t>_</a:t>
              </a:r>
            </a:p>
          </p:txBody>
        </p:sp>
        <p:sp>
          <p:nvSpPr>
            <p:cNvPr id="29" name="TextBox 29"/>
            <p:cNvSpPr txBox="1"/>
            <p:nvPr/>
          </p:nvSpPr>
          <p:spPr>
            <a:xfrm>
              <a:off x="2552200" y="-171450"/>
              <a:ext cx="638903" cy="681200"/>
            </a:xfrm>
            <a:prstGeom prst="rect">
              <a:avLst/>
            </a:prstGeom>
          </p:spPr>
          <p:txBody>
            <a:bodyPr lIns="0" tIns="0" rIns="0" bIns="0" rtlCol="0" anchor="t">
              <a:spAutoFit/>
            </a:bodyPr>
            <a:lstStyle/>
            <a:p>
              <a:pPr algn="ctr">
                <a:lnSpc>
                  <a:spcPts val="4530"/>
                </a:lnSpc>
              </a:pPr>
              <a:r>
                <a:rPr lang="en-US" sz="2516">
                  <a:solidFill>
                    <a:srgbClr val="642EC7"/>
                  </a:solidFill>
                  <a:latin typeface="Poppins"/>
                  <a:ea typeface="Poppins"/>
                  <a:cs typeface="Poppins"/>
                  <a:sym typeface="Poppins"/>
                </a:rPr>
                <a:t>_</a:t>
              </a:r>
            </a:p>
          </p:txBody>
        </p:sp>
      </p:grpSp>
      <p:sp>
        <p:nvSpPr>
          <p:cNvPr id="30" name="TextBox 30"/>
          <p:cNvSpPr txBox="1"/>
          <p:nvPr/>
        </p:nvSpPr>
        <p:spPr>
          <a:xfrm>
            <a:off x="10057713" y="5256651"/>
            <a:ext cx="3922653" cy="463323"/>
          </a:xfrm>
          <a:prstGeom prst="rect">
            <a:avLst/>
          </a:prstGeom>
        </p:spPr>
        <p:txBody>
          <a:bodyPr lIns="0" tIns="0" rIns="0" bIns="0" rtlCol="0" anchor="t">
            <a:spAutoFit/>
          </a:bodyPr>
          <a:lstStyle/>
          <a:p>
            <a:pPr algn="l">
              <a:lnSpc>
                <a:spcPts val="3858"/>
              </a:lnSpc>
            </a:pPr>
            <a:r>
              <a:rPr lang="en-US" sz="2755" b="1">
                <a:solidFill>
                  <a:srgbClr val="642EC7"/>
                </a:solidFill>
                <a:latin typeface="Open Sans Bold"/>
                <a:ea typeface="Open Sans Bold"/>
                <a:cs typeface="Open Sans Bold"/>
                <a:sym typeface="Open Sans Bold"/>
              </a:rPr>
              <a:t>D = A . (A.B + A.B + A.B)</a:t>
            </a:r>
          </a:p>
        </p:txBody>
      </p:sp>
      <p:sp>
        <p:nvSpPr>
          <p:cNvPr id="31" name="AutoShape 31"/>
          <p:cNvSpPr/>
          <p:nvPr/>
        </p:nvSpPr>
        <p:spPr>
          <a:xfrm>
            <a:off x="10727294" y="5190986"/>
            <a:ext cx="3156148" cy="14332"/>
          </a:xfrm>
          <a:prstGeom prst="line">
            <a:avLst/>
          </a:prstGeom>
          <a:ln w="28575" cap="flat">
            <a:solidFill>
              <a:srgbClr val="642EC7"/>
            </a:solidFill>
            <a:prstDash val="solid"/>
            <a:headEnd type="none" w="sm" len="sm"/>
            <a:tailEnd type="none" w="sm" len="sm"/>
          </a:ln>
        </p:spPr>
        <p:txBody>
          <a:bodyPr/>
          <a:lstStyle/>
          <a:p>
            <a:endParaRPr lang="en-PH"/>
          </a:p>
        </p:txBody>
      </p:sp>
      <p:sp>
        <p:nvSpPr>
          <p:cNvPr id="32" name="TextBox 32"/>
          <p:cNvSpPr txBox="1"/>
          <p:nvPr/>
        </p:nvSpPr>
        <p:spPr>
          <a:xfrm>
            <a:off x="15026721" y="6024699"/>
            <a:ext cx="1258930" cy="560216"/>
          </a:xfrm>
          <a:prstGeom prst="rect">
            <a:avLst/>
          </a:prstGeom>
        </p:spPr>
        <p:txBody>
          <a:bodyPr lIns="0" tIns="0" rIns="0" bIns="0" rtlCol="0" anchor="t">
            <a:spAutoFit/>
          </a:bodyPr>
          <a:lstStyle/>
          <a:p>
            <a:pPr algn="ctr">
              <a:lnSpc>
                <a:spcPts val="2294"/>
              </a:lnSpc>
            </a:pPr>
            <a:r>
              <a:rPr lang="en-US" sz="1639" b="1">
                <a:solidFill>
                  <a:srgbClr val="000000"/>
                </a:solidFill>
                <a:latin typeface="Canva Sans Bold"/>
                <a:ea typeface="Canva Sans Bold"/>
                <a:cs typeface="Canva Sans Bold"/>
                <a:sym typeface="Canva Sans Bold"/>
              </a:rPr>
              <a:t>Distributive</a:t>
            </a:r>
          </a:p>
          <a:p>
            <a:pPr algn="ctr">
              <a:lnSpc>
                <a:spcPts val="2294"/>
              </a:lnSpc>
            </a:pPr>
            <a:r>
              <a:rPr lang="en-US" sz="1639" b="1">
                <a:solidFill>
                  <a:srgbClr val="000000"/>
                </a:solidFill>
                <a:latin typeface="Canva Sans Bold"/>
                <a:ea typeface="Canva Sans Bold"/>
                <a:cs typeface="Canva Sans Bold"/>
                <a:sym typeface="Canva Sans Bold"/>
              </a:rPr>
              <a:t>Law</a:t>
            </a:r>
          </a:p>
        </p:txBody>
      </p:sp>
      <p:sp>
        <p:nvSpPr>
          <p:cNvPr id="33" name="TextBox 33"/>
          <p:cNvSpPr txBox="1"/>
          <p:nvPr/>
        </p:nvSpPr>
        <p:spPr>
          <a:xfrm>
            <a:off x="10057713" y="6195464"/>
            <a:ext cx="4415585" cy="463323"/>
          </a:xfrm>
          <a:prstGeom prst="rect">
            <a:avLst/>
          </a:prstGeom>
        </p:spPr>
        <p:txBody>
          <a:bodyPr lIns="0" tIns="0" rIns="0" bIns="0" rtlCol="0" anchor="t">
            <a:spAutoFit/>
          </a:bodyPr>
          <a:lstStyle/>
          <a:p>
            <a:pPr algn="l">
              <a:lnSpc>
                <a:spcPts val="3858"/>
              </a:lnSpc>
            </a:pPr>
            <a:r>
              <a:rPr lang="en-US" sz="2755" b="1">
                <a:solidFill>
                  <a:srgbClr val="642EC7"/>
                </a:solidFill>
                <a:latin typeface="Open Sans Bold"/>
                <a:ea typeface="Open Sans Bold"/>
                <a:cs typeface="Open Sans Bold"/>
                <a:sym typeface="Open Sans Bold"/>
              </a:rPr>
              <a:t>D = A.A.B + A.A.B + A.A.B</a:t>
            </a:r>
          </a:p>
        </p:txBody>
      </p:sp>
      <p:sp>
        <p:nvSpPr>
          <p:cNvPr id="34" name="AutoShape 34"/>
          <p:cNvSpPr/>
          <p:nvPr/>
        </p:nvSpPr>
        <p:spPr>
          <a:xfrm>
            <a:off x="10700052" y="6179854"/>
            <a:ext cx="3156148" cy="14332"/>
          </a:xfrm>
          <a:prstGeom prst="line">
            <a:avLst/>
          </a:prstGeom>
          <a:ln w="28575" cap="flat">
            <a:solidFill>
              <a:srgbClr val="642EC7"/>
            </a:solidFill>
            <a:prstDash val="solid"/>
            <a:headEnd type="none" w="sm" len="sm"/>
            <a:tailEnd type="none" w="sm" len="sm"/>
          </a:ln>
        </p:spPr>
        <p:txBody>
          <a:bodyPr/>
          <a:lstStyle/>
          <a:p>
            <a:endParaRPr lang="en-PH"/>
          </a:p>
        </p:txBody>
      </p:sp>
      <p:sp>
        <p:nvSpPr>
          <p:cNvPr id="35" name="TextBox 35"/>
          <p:cNvSpPr txBox="1"/>
          <p:nvPr/>
        </p:nvSpPr>
        <p:spPr>
          <a:xfrm>
            <a:off x="10959135" y="5929449"/>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36" name="TextBox 36"/>
          <p:cNvSpPr txBox="1"/>
          <p:nvPr/>
        </p:nvSpPr>
        <p:spPr>
          <a:xfrm>
            <a:off x="11285628" y="5914346"/>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37" name="TextBox 37"/>
          <p:cNvSpPr txBox="1"/>
          <p:nvPr/>
        </p:nvSpPr>
        <p:spPr>
          <a:xfrm>
            <a:off x="12605548" y="5911451"/>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38" name="TextBox 38"/>
          <p:cNvSpPr txBox="1"/>
          <p:nvPr/>
        </p:nvSpPr>
        <p:spPr>
          <a:xfrm>
            <a:off x="13599036" y="5914346"/>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39" name="TextBox 39"/>
          <p:cNvSpPr txBox="1"/>
          <p:nvPr/>
        </p:nvSpPr>
        <p:spPr>
          <a:xfrm>
            <a:off x="10095005" y="7353002"/>
            <a:ext cx="4415585" cy="463323"/>
          </a:xfrm>
          <a:prstGeom prst="rect">
            <a:avLst/>
          </a:prstGeom>
        </p:spPr>
        <p:txBody>
          <a:bodyPr lIns="0" tIns="0" rIns="0" bIns="0" rtlCol="0" anchor="t">
            <a:spAutoFit/>
          </a:bodyPr>
          <a:lstStyle/>
          <a:p>
            <a:pPr algn="l">
              <a:lnSpc>
                <a:spcPts val="3858"/>
              </a:lnSpc>
            </a:pPr>
            <a:r>
              <a:rPr lang="en-US" sz="2755" b="1">
                <a:solidFill>
                  <a:srgbClr val="642EC7"/>
                </a:solidFill>
                <a:latin typeface="Open Sans Bold"/>
                <a:ea typeface="Open Sans Bold"/>
                <a:cs typeface="Open Sans Bold"/>
                <a:sym typeface="Open Sans Bold"/>
              </a:rPr>
              <a:t>D = 0.B + A.A.B + 0.B</a:t>
            </a:r>
          </a:p>
        </p:txBody>
      </p:sp>
      <p:sp>
        <p:nvSpPr>
          <p:cNvPr id="40" name="AutoShape 40"/>
          <p:cNvSpPr/>
          <p:nvPr/>
        </p:nvSpPr>
        <p:spPr>
          <a:xfrm>
            <a:off x="10699987" y="7305041"/>
            <a:ext cx="3156148" cy="14332"/>
          </a:xfrm>
          <a:prstGeom prst="line">
            <a:avLst/>
          </a:prstGeom>
          <a:ln w="28575" cap="flat">
            <a:solidFill>
              <a:srgbClr val="642EC7"/>
            </a:solidFill>
            <a:prstDash val="solid"/>
            <a:headEnd type="none" w="sm" len="sm"/>
            <a:tailEnd type="none" w="sm" len="sm"/>
          </a:ln>
        </p:spPr>
        <p:txBody>
          <a:bodyPr/>
          <a:lstStyle/>
          <a:p>
            <a:endParaRPr lang="en-PH"/>
          </a:p>
        </p:txBody>
      </p:sp>
      <p:sp>
        <p:nvSpPr>
          <p:cNvPr id="41" name="TextBox 41"/>
          <p:cNvSpPr txBox="1"/>
          <p:nvPr/>
        </p:nvSpPr>
        <p:spPr>
          <a:xfrm>
            <a:off x="14841852" y="8313283"/>
            <a:ext cx="1879196" cy="297737"/>
          </a:xfrm>
          <a:prstGeom prst="rect">
            <a:avLst/>
          </a:prstGeom>
        </p:spPr>
        <p:txBody>
          <a:bodyPr lIns="0" tIns="0" rIns="0" bIns="0" rtlCol="0" anchor="t">
            <a:spAutoFit/>
          </a:bodyPr>
          <a:lstStyle/>
          <a:p>
            <a:pPr algn="ctr">
              <a:lnSpc>
                <a:spcPts val="2521"/>
              </a:lnSpc>
            </a:pPr>
            <a:r>
              <a:rPr lang="en-US" sz="1800" b="1">
                <a:solidFill>
                  <a:srgbClr val="000000"/>
                </a:solidFill>
                <a:latin typeface="Canva Sans Bold"/>
                <a:ea typeface="Canva Sans Bold"/>
                <a:cs typeface="Canva Sans Bold"/>
                <a:sym typeface="Canva Sans Bold"/>
              </a:rPr>
              <a:t>Null Law</a:t>
            </a:r>
          </a:p>
        </p:txBody>
      </p:sp>
      <p:sp>
        <p:nvSpPr>
          <p:cNvPr id="42" name="TextBox 42"/>
          <p:cNvSpPr txBox="1"/>
          <p:nvPr/>
        </p:nvSpPr>
        <p:spPr>
          <a:xfrm>
            <a:off x="12279055" y="7065302"/>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43" name="TextBox 43"/>
          <p:cNvSpPr txBox="1"/>
          <p:nvPr/>
        </p:nvSpPr>
        <p:spPr>
          <a:xfrm>
            <a:off x="10959135" y="7065302"/>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44" name="TextBox 44"/>
          <p:cNvSpPr txBox="1"/>
          <p:nvPr/>
        </p:nvSpPr>
        <p:spPr>
          <a:xfrm>
            <a:off x="10042707" y="8294233"/>
            <a:ext cx="4415585" cy="463323"/>
          </a:xfrm>
          <a:prstGeom prst="rect">
            <a:avLst/>
          </a:prstGeom>
        </p:spPr>
        <p:txBody>
          <a:bodyPr lIns="0" tIns="0" rIns="0" bIns="0" rtlCol="0" anchor="t">
            <a:spAutoFit/>
          </a:bodyPr>
          <a:lstStyle/>
          <a:p>
            <a:pPr algn="l">
              <a:lnSpc>
                <a:spcPts val="3858"/>
              </a:lnSpc>
            </a:pPr>
            <a:r>
              <a:rPr lang="en-US" sz="2755" b="1">
                <a:solidFill>
                  <a:srgbClr val="642EC7"/>
                </a:solidFill>
                <a:latin typeface="Open Sans Bold"/>
                <a:ea typeface="Open Sans Bold"/>
                <a:cs typeface="Open Sans Bold"/>
                <a:sym typeface="Open Sans Bold"/>
              </a:rPr>
              <a:t>D = A.A.B </a:t>
            </a:r>
          </a:p>
        </p:txBody>
      </p:sp>
      <p:sp>
        <p:nvSpPr>
          <p:cNvPr id="45" name="AutoShape 45"/>
          <p:cNvSpPr/>
          <p:nvPr/>
        </p:nvSpPr>
        <p:spPr>
          <a:xfrm>
            <a:off x="10635588" y="8260896"/>
            <a:ext cx="976532" cy="0"/>
          </a:xfrm>
          <a:prstGeom prst="line">
            <a:avLst/>
          </a:prstGeom>
          <a:ln w="28575" cap="flat">
            <a:solidFill>
              <a:srgbClr val="642EC7"/>
            </a:solidFill>
            <a:prstDash val="solid"/>
            <a:headEnd type="none" w="sm" len="sm"/>
            <a:tailEnd type="none" w="sm" len="sm"/>
          </a:ln>
        </p:spPr>
        <p:txBody>
          <a:bodyPr/>
          <a:lstStyle/>
          <a:p>
            <a:endParaRPr lang="en-PH"/>
          </a:p>
        </p:txBody>
      </p:sp>
      <p:sp>
        <p:nvSpPr>
          <p:cNvPr id="46" name="TextBox 46"/>
          <p:cNvSpPr txBox="1"/>
          <p:nvPr/>
        </p:nvSpPr>
        <p:spPr>
          <a:xfrm>
            <a:off x="11285628" y="8006825"/>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47" name="TextBox 47"/>
          <p:cNvSpPr txBox="1"/>
          <p:nvPr/>
        </p:nvSpPr>
        <p:spPr>
          <a:xfrm>
            <a:off x="14858086" y="8569027"/>
            <a:ext cx="1596199" cy="329434"/>
          </a:xfrm>
          <a:prstGeom prst="rect">
            <a:avLst/>
          </a:prstGeom>
        </p:spPr>
        <p:txBody>
          <a:bodyPr lIns="0" tIns="0" rIns="0" bIns="0" rtlCol="0" anchor="t">
            <a:spAutoFit/>
          </a:bodyPr>
          <a:lstStyle/>
          <a:p>
            <a:pPr algn="ctr">
              <a:lnSpc>
                <a:spcPts val="2616"/>
              </a:lnSpc>
            </a:pPr>
            <a:r>
              <a:rPr lang="en-US" sz="1868" b="1">
                <a:solidFill>
                  <a:srgbClr val="000000"/>
                </a:solidFill>
                <a:latin typeface="Canva Sans Bold"/>
                <a:ea typeface="Canva Sans Bold"/>
                <a:cs typeface="Canva Sans Bold"/>
                <a:sym typeface="Canva Sans Bold"/>
              </a:rPr>
              <a:t>0.A = 0</a:t>
            </a:r>
          </a:p>
        </p:txBody>
      </p:sp>
      <p:sp>
        <p:nvSpPr>
          <p:cNvPr id="48" name="TextBox 48"/>
          <p:cNvSpPr txBox="1"/>
          <p:nvPr/>
        </p:nvSpPr>
        <p:spPr>
          <a:xfrm>
            <a:off x="14841852" y="7524452"/>
            <a:ext cx="1879196" cy="297737"/>
          </a:xfrm>
          <a:prstGeom prst="rect">
            <a:avLst/>
          </a:prstGeom>
        </p:spPr>
        <p:txBody>
          <a:bodyPr lIns="0" tIns="0" rIns="0" bIns="0" rtlCol="0" anchor="t">
            <a:spAutoFit/>
          </a:bodyPr>
          <a:lstStyle/>
          <a:p>
            <a:pPr algn="ctr">
              <a:lnSpc>
                <a:spcPts val="2521"/>
              </a:lnSpc>
            </a:pPr>
            <a:r>
              <a:rPr lang="en-US" sz="1800" b="1">
                <a:solidFill>
                  <a:srgbClr val="000000"/>
                </a:solidFill>
                <a:latin typeface="Canva Sans Bold"/>
                <a:ea typeface="Canva Sans Bold"/>
                <a:cs typeface="Canva Sans Bold"/>
                <a:sym typeface="Canva Sans Bold"/>
              </a:rPr>
              <a:t>Inverse Law</a:t>
            </a:r>
          </a:p>
        </p:txBody>
      </p:sp>
      <p:sp>
        <p:nvSpPr>
          <p:cNvPr id="49" name="TextBox 49"/>
          <p:cNvSpPr txBox="1"/>
          <p:nvPr/>
        </p:nvSpPr>
        <p:spPr>
          <a:xfrm>
            <a:off x="14981366" y="9220200"/>
            <a:ext cx="1600167" cy="324060"/>
          </a:xfrm>
          <a:prstGeom prst="rect">
            <a:avLst/>
          </a:prstGeom>
        </p:spPr>
        <p:txBody>
          <a:bodyPr lIns="0" tIns="0" rIns="0" bIns="0" rtlCol="0" anchor="t">
            <a:spAutoFit/>
          </a:bodyPr>
          <a:lstStyle/>
          <a:p>
            <a:pPr algn="ctr">
              <a:lnSpc>
                <a:spcPts val="2655"/>
              </a:lnSpc>
            </a:pPr>
            <a:r>
              <a:rPr lang="en-US" sz="1896" b="1">
                <a:solidFill>
                  <a:srgbClr val="000000"/>
                </a:solidFill>
                <a:latin typeface="Canva Sans Bold"/>
                <a:ea typeface="Canva Sans Bold"/>
                <a:cs typeface="Canva Sans Bold"/>
                <a:sym typeface="Canva Sans Bold"/>
              </a:rPr>
              <a:t>Idempotent</a:t>
            </a:r>
          </a:p>
        </p:txBody>
      </p:sp>
      <p:sp>
        <p:nvSpPr>
          <p:cNvPr id="50" name="TextBox 50"/>
          <p:cNvSpPr txBox="1"/>
          <p:nvPr/>
        </p:nvSpPr>
        <p:spPr>
          <a:xfrm>
            <a:off x="14917884" y="9496635"/>
            <a:ext cx="1727133" cy="356405"/>
          </a:xfrm>
          <a:prstGeom prst="rect">
            <a:avLst/>
          </a:prstGeom>
        </p:spPr>
        <p:txBody>
          <a:bodyPr lIns="0" tIns="0" rIns="0" bIns="0" rtlCol="0" anchor="t">
            <a:spAutoFit/>
          </a:bodyPr>
          <a:lstStyle/>
          <a:p>
            <a:pPr algn="ctr">
              <a:lnSpc>
                <a:spcPts val="2867"/>
              </a:lnSpc>
            </a:pPr>
            <a:r>
              <a:rPr lang="en-US" sz="2047" b="1">
                <a:solidFill>
                  <a:srgbClr val="000000"/>
                </a:solidFill>
                <a:latin typeface="Canva Sans Bold"/>
                <a:ea typeface="Canva Sans Bold"/>
                <a:cs typeface="Canva Sans Bold"/>
                <a:sym typeface="Canva Sans Bold"/>
              </a:rPr>
              <a:t>A.A = A</a:t>
            </a:r>
          </a:p>
        </p:txBody>
      </p:sp>
      <p:sp>
        <p:nvSpPr>
          <p:cNvPr id="51" name="TextBox 51"/>
          <p:cNvSpPr txBox="1"/>
          <p:nvPr/>
        </p:nvSpPr>
        <p:spPr>
          <a:xfrm>
            <a:off x="10095005" y="9197365"/>
            <a:ext cx="4415585" cy="463323"/>
          </a:xfrm>
          <a:prstGeom prst="rect">
            <a:avLst/>
          </a:prstGeom>
        </p:spPr>
        <p:txBody>
          <a:bodyPr lIns="0" tIns="0" rIns="0" bIns="0" rtlCol="0" anchor="t">
            <a:spAutoFit/>
          </a:bodyPr>
          <a:lstStyle/>
          <a:p>
            <a:pPr algn="l">
              <a:lnSpc>
                <a:spcPts val="3858"/>
              </a:lnSpc>
            </a:pPr>
            <a:r>
              <a:rPr lang="en-US" sz="2755" b="1">
                <a:solidFill>
                  <a:srgbClr val="642EC7"/>
                </a:solidFill>
                <a:latin typeface="Open Sans Bold"/>
                <a:ea typeface="Open Sans Bold"/>
                <a:cs typeface="Open Sans Bold"/>
                <a:sym typeface="Open Sans Bold"/>
              </a:rPr>
              <a:t>D = A.B </a:t>
            </a:r>
          </a:p>
        </p:txBody>
      </p:sp>
      <p:sp>
        <p:nvSpPr>
          <p:cNvPr id="52" name="AutoShape 52"/>
          <p:cNvSpPr/>
          <p:nvPr/>
        </p:nvSpPr>
        <p:spPr>
          <a:xfrm>
            <a:off x="10727294" y="9149740"/>
            <a:ext cx="516865" cy="0"/>
          </a:xfrm>
          <a:prstGeom prst="line">
            <a:avLst/>
          </a:prstGeom>
          <a:ln w="28575" cap="flat">
            <a:solidFill>
              <a:srgbClr val="642EC7"/>
            </a:solidFill>
            <a:prstDash val="solid"/>
            <a:headEnd type="none" w="sm" len="sm"/>
            <a:tailEnd type="none" w="sm" len="sm"/>
          </a:ln>
        </p:spPr>
        <p:txBody>
          <a:bodyPr/>
          <a:lstStyle/>
          <a:p>
            <a:endParaRPr lang="en-PH"/>
          </a:p>
        </p:txBody>
      </p:sp>
      <p:sp>
        <p:nvSpPr>
          <p:cNvPr id="53" name="TextBox 53"/>
          <p:cNvSpPr txBox="1"/>
          <p:nvPr/>
        </p:nvSpPr>
        <p:spPr>
          <a:xfrm>
            <a:off x="11042462" y="8909956"/>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57" name="TextBox 57"/>
          <p:cNvSpPr txBox="1"/>
          <p:nvPr/>
        </p:nvSpPr>
        <p:spPr>
          <a:xfrm>
            <a:off x="901430" y="-17400"/>
            <a:ext cx="7556035" cy="1053975"/>
          </a:xfrm>
          <a:prstGeom prst="rect">
            <a:avLst/>
          </a:prstGeom>
        </p:spPr>
        <p:txBody>
          <a:bodyPr lIns="0" tIns="0" rIns="0" bIns="0" rtlCol="0" anchor="t">
            <a:spAutoFit/>
          </a:bodyPr>
          <a:lstStyle/>
          <a:p>
            <a:pPr marL="0" lvl="0" indent="0" algn="l">
              <a:lnSpc>
                <a:spcPts val="4014"/>
              </a:lnSpc>
              <a:spcBef>
                <a:spcPct val="0"/>
              </a:spcBef>
            </a:pPr>
            <a:r>
              <a:rPr lang="en-US" sz="3584" b="1" spc="-107">
                <a:solidFill>
                  <a:srgbClr val="FF1495"/>
                </a:solidFill>
                <a:latin typeface="Poppins Bold"/>
                <a:ea typeface="Poppins Bold"/>
                <a:cs typeface="Poppins Bold"/>
                <a:sym typeface="Poppins Bold"/>
              </a:rPr>
              <a:t>19.4 Practical Applications of Boolean Algebra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2302798" y="1795734"/>
            <a:ext cx="4956502" cy="878277"/>
            <a:chOff x="0" y="0"/>
            <a:chExt cx="1482783" cy="262745"/>
          </a:xfrm>
        </p:grpSpPr>
        <p:sp>
          <p:nvSpPr>
            <p:cNvPr id="8" name="Freeform 8"/>
            <p:cNvSpPr/>
            <p:nvPr/>
          </p:nvSpPr>
          <p:spPr>
            <a:xfrm>
              <a:off x="0" y="0"/>
              <a:ext cx="1482783" cy="262745"/>
            </a:xfrm>
            <a:custGeom>
              <a:avLst/>
              <a:gdLst/>
              <a:ahLst/>
              <a:cxnLst/>
              <a:rect l="l" t="t" r="r" b="b"/>
              <a:pathLst>
                <a:path w="1482783" h="262745">
                  <a:moveTo>
                    <a:pt x="79661" y="0"/>
                  </a:moveTo>
                  <a:lnTo>
                    <a:pt x="1403122" y="0"/>
                  </a:lnTo>
                  <a:cubicBezTo>
                    <a:pt x="1424249" y="0"/>
                    <a:pt x="1444511" y="8393"/>
                    <a:pt x="1459451" y="23332"/>
                  </a:cubicBezTo>
                  <a:cubicBezTo>
                    <a:pt x="1474390" y="38271"/>
                    <a:pt x="1482783" y="58533"/>
                    <a:pt x="1482783" y="79661"/>
                  </a:cubicBezTo>
                  <a:lnTo>
                    <a:pt x="1482783" y="183084"/>
                  </a:lnTo>
                  <a:cubicBezTo>
                    <a:pt x="1482783" y="204211"/>
                    <a:pt x="1474390" y="224473"/>
                    <a:pt x="1459451" y="239413"/>
                  </a:cubicBezTo>
                  <a:cubicBezTo>
                    <a:pt x="1444511" y="254352"/>
                    <a:pt x="1424249" y="262745"/>
                    <a:pt x="1403122" y="262745"/>
                  </a:cubicBezTo>
                  <a:lnTo>
                    <a:pt x="79661" y="262745"/>
                  </a:lnTo>
                  <a:cubicBezTo>
                    <a:pt x="58533" y="262745"/>
                    <a:pt x="38271" y="254352"/>
                    <a:pt x="23332" y="239413"/>
                  </a:cubicBezTo>
                  <a:cubicBezTo>
                    <a:pt x="8393" y="224473"/>
                    <a:pt x="0" y="204211"/>
                    <a:pt x="0" y="183084"/>
                  </a:cubicBezTo>
                  <a:lnTo>
                    <a:pt x="0" y="79661"/>
                  </a:lnTo>
                  <a:cubicBezTo>
                    <a:pt x="0" y="58533"/>
                    <a:pt x="8393" y="38271"/>
                    <a:pt x="23332" y="23332"/>
                  </a:cubicBezTo>
                  <a:cubicBezTo>
                    <a:pt x="38271" y="8393"/>
                    <a:pt x="58533" y="0"/>
                    <a:pt x="79661" y="0"/>
                  </a:cubicBezTo>
                  <a:close/>
                </a:path>
              </a:pathLst>
            </a:custGeom>
            <a:solidFill>
              <a:srgbClr val="642EC7"/>
            </a:solidFill>
          </p:spPr>
          <p:txBody>
            <a:bodyPr/>
            <a:lstStyle/>
            <a:p>
              <a:endParaRPr lang="en-PH"/>
            </a:p>
          </p:txBody>
        </p:sp>
        <p:sp>
          <p:nvSpPr>
            <p:cNvPr id="9" name="TextBox 9"/>
            <p:cNvSpPr txBox="1"/>
            <p:nvPr/>
          </p:nvSpPr>
          <p:spPr>
            <a:xfrm>
              <a:off x="0" y="-28575"/>
              <a:ext cx="1482783" cy="291320"/>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3204026" y="1742662"/>
            <a:ext cx="3081625" cy="758525"/>
          </a:xfrm>
          <a:prstGeom prst="rect">
            <a:avLst/>
          </a:prstGeom>
        </p:spPr>
        <p:txBody>
          <a:bodyPr lIns="0" tIns="0" rIns="0" bIns="0" rtlCol="0" anchor="t">
            <a:spAutoFit/>
          </a:bodyPr>
          <a:lstStyle/>
          <a:p>
            <a:pPr algn="ctr">
              <a:lnSpc>
                <a:spcPts val="6166"/>
              </a:lnSpc>
            </a:pPr>
            <a:r>
              <a:rPr lang="en-US" sz="3425">
                <a:solidFill>
                  <a:srgbClr val="FFFFFF"/>
                </a:solidFill>
                <a:latin typeface="Poppins"/>
                <a:ea typeface="Poppins"/>
                <a:cs typeface="Poppins"/>
                <a:sym typeface="Poppins"/>
              </a:rPr>
              <a:t>S = A.B + A.B</a:t>
            </a:r>
          </a:p>
        </p:txBody>
      </p:sp>
      <p:sp>
        <p:nvSpPr>
          <p:cNvPr id="11" name="TextBox 11"/>
          <p:cNvSpPr txBox="1"/>
          <p:nvPr/>
        </p:nvSpPr>
        <p:spPr>
          <a:xfrm>
            <a:off x="14052529"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2" name="TextBox 12"/>
          <p:cNvSpPr txBox="1"/>
          <p:nvPr/>
        </p:nvSpPr>
        <p:spPr>
          <a:xfrm>
            <a:off x="15565000"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3" name="TextBox 13"/>
          <p:cNvSpPr txBox="1"/>
          <p:nvPr/>
        </p:nvSpPr>
        <p:spPr>
          <a:xfrm>
            <a:off x="306043" y="1825062"/>
            <a:ext cx="125062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Creating a Boolean algebra (from a circuit)</a:t>
            </a:r>
          </a:p>
        </p:txBody>
      </p:sp>
      <p:sp>
        <p:nvSpPr>
          <p:cNvPr id="14" name="TextBox 14"/>
          <p:cNvSpPr txBox="1"/>
          <p:nvPr/>
        </p:nvSpPr>
        <p:spPr>
          <a:xfrm>
            <a:off x="3258954" y="4374149"/>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Diagram</a:t>
            </a:r>
          </a:p>
        </p:txBody>
      </p:sp>
      <p:sp>
        <p:nvSpPr>
          <p:cNvPr id="15" name="Freeform 15"/>
          <p:cNvSpPr/>
          <p:nvPr/>
        </p:nvSpPr>
        <p:spPr>
          <a:xfrm>
            <a:off x="459311" y="4934130"/>
            <a:ext cx="8440273" cy="3119945"/>
          </a:xfrm>
          <a:custGeom>
            <a:avLst/>
            <a:gdLst/>
            <a:ahLst/>
            <a:cxnLst/>
            <a:rect l="l" t="t" r="r" b="b"/>
            <a:pathLst>
              <a:path w="8440273" h="3119945">
                <a:moveTo>
                  <a:pt x="0" y="0"/>
                </a:moveTo>
                <a:lnTo>
                  <a:pt x="8440273" y="0"/>
                </a:lnTo>
                <a:lnTo>
                  <a:pt x="8440273" y="3119945"/>
                </a:lnTo>
                <a:lnTo>
                  <a:pt x="0" y="3119945"/>
                </a:lnTo>
                <a:lnTo>
                  <a:pt x="0" y="0"/>
                </a:lnTo>
                <a:close/>
              </a:path>
            </a:pathLst>
          </a:custGeom>
          <a:blipFill>
            <a:blip r:embed="rId8"/>
            <a:stretch>
              <a:fillRect/>
            </a:stretch>
          </a:blipFill>
        </p:spPr>
        <p:txBody>
          <a:bodyPr/>
          <a:lstStyle/>
          <a:p>
            <a:endParaRPr lang="en-PH"/>
          </a:p>
        </p:txBody>
      </p:sp>
      <p:sp>
        <p:nvSpPr>
          <p:cNvPr id="16" name="TextBox 16"/>
          <p:cNvSpPr txBox="1"/>
          <p:nvPr/>
        </p:nvSpPr>
        <p:spPr>
          <a:xfrm>
            <a:off x="13344611" y="1313045"/>
            <a:ext cx="2800456" cy="409581"/>
          </a:xfrm>
          <a:prstGeom prst="rect">
            <a:avLst/>
          </a:prstGeom>
        </p:spPr>
        <p:txBody>
          <a:bodyPr lIns="0" tIns="0" rIns="0" bIns="0" rtlCol="0" anchor="t">
            <a:spAutoFit/>
          </a:bodyPr>
          <a:lstStyle/>
          <a:p>
            <a:pPr algn="l">
              <a:lnSpc>
                <a:spcPts val="3325"/>
              </a:lnSpc>
            </a:pPr>
            <a:r>
              <a:rPr lang="en-US" sz="2375">
                <a:solidFill>
                  <a:srgbClr val="000000"/>
                </a:solidFill>
                <a:latin typeface="Open Sans"/>
                <a:ea typeface="Open Sans"/>
                <a:cs typeface="Open Sans"/>
                <a:sym typeface="Open Sans"/>
              </a:rPr>
              <a:t>We will prove that:</a:t>
            </a:r>
          </a:p>
        </p:txBody>
      </p:sp>
      <p:sp>
        <p:nvSpPr>
          <p:cNvPr id="17" name="TextBox 17"/>
          <p:cNvSpPr txBox="1"/>
          <p:nvPr/>
        </p:nvSpPr>
        <p:spPr>
          <a:xfrm>
            <a:off x="12008560" y="3614655"/>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Working</a:t>
            </a:r>
          </a:p>
        </p:txBody>
      </p:sp>
      <p:grpSp>
        <p:nvGrpSpPr>
          <p:cNvPr id="18" name="Group 18"/>
          <p:cNvGrpSpPr/>
          <p:nvPr/>
        </p:nvGrpSpPr>
        <p:grpSpPr>
          <a:xfrm>
            <a:off x="9607752" y="4079532"/>
            <a:ext cx="7982569" cy="5926054"/>
            <a:chOff x="0" y="0"/>
            <a:chExt cx="2102405" cy="1560771"/>
          </a:xfrm>
        </p:grpSpPr>
        <p:sp>
          <p:nvSpPr>
            <p:cNvPr id="19" name="Freeform 19"/>
            <p:cNvSpPr/>
            <p:nvPr/>
          </p:nvSpPr>
          <p:spPr>
            <a:xfrm>
              <a:off x="0" y="0"/>
              <a:ext cx="2102405" cy="1560771"/>
            </a:xfrm>
            <a:custGeom>
              <a:avLst/>
              <a:gdLst/>
              <a:ahLst/>
              <a:cxnLst/>
              <a:rect l="l" t="t" r="r" b="b"/>
              <a:pathLst>
                <a:path w="2102405" h="1560771">
                  <a:moveTo>
                    <a:pt x="49463" y="0"/>
                  </a:moveTo>
                  <a:lnTo>
                    <a:pt x="2052943" y="0"/>
                  </a:lnTo>
                  <a:cubicBezTo>
                    <a:pt x="2066061" y="0"/>
                    <a:pt x="2078642" y="5211"/>
                    <a:pt x="2087918" y="14487"/>
                  </a:cubicBezTo>
                  <a:cubicBezTo>
                    <a:pt x="2097194" y="23763"/>
                    <a:pt x="2102405" y="36344"/>
                    <a:pt x="2102405" y="49463"/>
                  </a:cubicBezTo>
                  <a:lnTo>
                    <a:pt x="2102405" y="1511309"/>
                  </a:lnTo>
                  <a:cubicBezTo>
                    <a:pt x="2102405" y="1524427"/>
                    <a:pt x="2097194" y="1537008"/>
                    <a:pt x="2087918" y="1546284"/>
                  </a:cubicBezTo>
                  <a:cubicBezTo>
                    <a:pt x="2078642" y="1555560"/>
                    <a:pt x="2066061" y="1560771"/>
                    <a:pt x="2052943" y="1560771"/>
                  </a:cubicBezTo>
                  <a:lnTo>
                    <a:pt x="49463" y="1560771"/>
                  </a:lnTo>
                  <a:cubicBezTo>
                    <a:pt x="36344" y="1560771"/>
                    <a:pt x="23763" y="1555560"/>
                    <a:pt x="14487" y="1546284"/>
                  </a:cubicBezTo>
                  <a:cubicBezTo>
                    <a:pt x="5211" y="1537008"/>
                    <a:pt x="0" y="1524427"/>
                    <a:pt x="0" y="1511309"/>
                  </a:cubicBezTo>
                  <a:lnTo>
                    <a:pt x="0" y="49463"/>
                  </a:lnTo>
                  <a:cubicBezTo>
                    <a:pt x="0" y="36344"/>
                    <a:pt x="5211" y="23763"/>
                    <a:pt x="14487" y="14487"/>
                  </a:cubicBezTo>
                  <a:cubicBezTo>
                    <a:pt x="23763" y="5211"/>
                    <a:pt x="36344" y="0"/>
                    <a:pt x="49463" y="0"/>
                  </a:cubicBezTo>
                  <a:close/>
                </a:path>
              </a:pathLst>
            </a:custGeom>
            <a:solidFill>
              <a:srgbClr val="FFDE59"/>
            </a:solidFill>
          </p:spPr>
          <p:txBody>
            <a:bodyPr/>
            <a:lstStyle/>
            <a:p>
              <a:endParaRPr lang="en-PH"/>
            </a:p>
          </p:txBody>
        </p:sp>
        <p:sp>
          <p:nvSpPr>
            <p:cNvPr id="20" name="TextBox 20"/>
            <p:cNvSpPr txBox="1"/>
            <p:nvPr/>
          </p:nvSpPr>
          <p:spPr>
            <a:xfrm>
              <a:off x="0" y="-28575"/>
              <a:ext cx="2102405" cy="1589346"/>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2836006" y="5421068"/>
            <a:ext cx="650358" cy="649314"/>
          </a:xfrm>
          <a:prstGeom prst="rect">
            <a:avLst/>
          </a:prstGeom>
        </p:spPr>
        <p:txBody>
          <a:bodyPr lIns="0" tIns="0" rIns="0" bIns="0" rtlCol="0" anchor="t">
            <a:spAutoFit/>
          </a:bodyPr>
          <a:lstStyle/>
          <a:p>
            <a:pPr algn="ctr">
              <a:lnSpc>
                <a:spcPts val="5220"/>
              </a:lnSpc>
            </a:pPr>
            <a:r>
              <a:rPr lang="en-US" sz="3728" b="1">
                <a:solidFill>
                  <a:srgbClr val="642EC7"/>
                </a:solidFill>
                <a:latin typeface="Open Sans Bold"/>
                <a:ea typeface="Open Sans Bold"/>
                <a:cs typeface="Open Sans Bold"/>
                <a:sym typeface="Open Sans Bold"/>
              </a:rPr>
              <a:t>C</a:t>
            </a:r>
          </a:p>
        </p:txBody>
      </p:sp>
      <p:sp>
        <p:nvSpPr>
          <p:cNvPr id="22" name="TextBox 22"/>
          <p:cNvSpPr txBox="1"/>
          <p:nvPr/>
        </p:nvSpPr>
        <p:spPr>
          <a:xfrm>
            <a:off x="4087879" y="5088693"/>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D</a:t>
            </a:r>
          </a:p>
        </p:txBody>
      </p:sp>
      <p:sp>
        <p:nvSpPr>
          <p:cNvPr id="23" name="TextBox 23"/>
          <p:cNvSpPr txBox="1"/>
          <p:nvPr/>
        </p:nvSpPr>
        <p:spPr>
          <a:xfrm>
            <a:off x="4087879" y="6427427"/>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E</a:t>
            </a:r>
          </a:p>
        </p:txBody>
      </p:sp>
      <p:sp>
        <p:nvSpPr>
          <p:cNvPr id="24" name="TextBox 24"/>
          <p:cNvSpPr txBox="1"/>
          <p:nvPr/>
        </p:nvSpPr>
        <p:spPr>
          <a:xfrm>
            <a:off x="10324031" y="4592980"/>
            <a:ext cx="4415585" cy="463323"/>
          </a:xfrm>
          <a:prstGeom prst="rect">
            <a:avLst/>
          </a:prstGeom>
        </p:spPr>
        <p:txBody>
          <a:bodyPr lIns="0" tIns="0" rIns="0" bIns="0" rtlCol="0" anchor="t">
            <a:spAutoFit/>
          </a:bodyPr>
          <a:lstStyle/>
          <a:p>
            <a:pPr algn="l">
              <a:lnSpc>
                <a:spcPts val="3858"/>
              </a:lnSpc>
            </a:pPr>
            <a:r>
              <a:rPr lang="en-US" sz="2755" b="1">
                <a:solidFill>
                  <a:srgbClr val="642EC7"/>
                </a:solidFill>
                <a:latin typeface="Open Sans Bold"/>
                <a:ea typeface="Open Sans Bold"/>
                <a:cs typeface="Open Sans Bold"/>
                <a:sym typeface="Open Sans Bold"/>
              </a:rPr>
              <a:t>D = A.B </a:t>
            </a:r>
          </a:p>
        </p:txBody>
      </p:sp>
      <p:sp>
        <p:nvSpPr>
          <p:cNvPr id="25" name="AutoShape 25"/>
          <p:cNvSpPr/>
          <p:nvPr/>
        </p:nvSpPr>
        <p:spPr>
          <a:xfrm>
            <a:off x="10956319" y="4545356"/>
            <a:ext cx="516865" cy="0"/>
          </a:xfrm>
          <a:prstGeom prst="line">
            <a:avLst/>
          </a:prstGeom>
          <a:ln w="28575" cap="flat">
            <a:solidFill>
              <a:srgbClr val="642EC7"/>
            </a:solidFill>
            <a:prstDash val="solid"/>
            <a:headEnd type="none" w="sm" len="sm"/>
            <a:tailEnd type="none" w="sm" len="sm"/>
          </a:ln>
        </p:spPr>
        <p:txBody>
          <a:bodyPr/>
          <a:lstStyle/>
          <a:p>
            <a:endParaRPr lang="en-PH"/>
          </a:p>
        </p:txBody>
      </p:sp>
      <p:sp>
        <p:nvSpPr>
          <p:cNvPr id="26" name="TextBox 26"/>
          <p:cNvSpPr txBox="1"/>
          <p:nvPr/>
        </p:nvSpPr>
        <p:spPr>
          <a:xfrm>
            <a:off x="11271488" y="4305572"/>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27" name="TextBox 27"/>
          <p:cNvSpPr txBox="1"/>
          <p:nvPr/>
        </p:nvSpPr>
        <p:spPr>
          <a:xfrm>
            <a:off x="15189512" y="5084878"/>
            <a:ext cx="2180590" cy="4063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De Morgan’s</a:t>
            </a:r>
          </a:p>
        </p:txBody>
      </p:sp>
      <p:sp>
        <p:nvSpPr>
          <p:cNvPr id="28" name="TextBox 28"/>
          <p:cNvSpPr txBox="1"/>
          <p:nvPr/>
        </p:nvSpPr>
        <p:spPr>
          <a:xfrm>
            <a:off x="14577761" y="5707067"/>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A.B = A + B</a:t>
            </a:r>
          </a:p>
        </p:txBody>
      </p:sp>
      <p:sp>
        <p:nvSpPr>
          <p:cNvPr id="29" name="AutoShape 29"/>
          <p:cNvSpPr/>
          <p:nvPr/>
        </p:nvSpPr>
        <p:spPr>
          <a:xfrm>
            <a:off x="15370322" y="5668967"/>
            <a:ext cx="573199" cy="0"/>
          </a:xfrm>
          <a:prstGeom prst="line">
            <a:avLst/>
          </a:prstGeom>
          <a:ln w="38100" cap="flat">
            <a:solidFill>
              <a:srgbClr val="000000"/>
            </a:solidFill>
            <a:prstDash val="solid"/>
            <a:headEnd type="none" w="sm" len="sm"/>
            <a:tailEnd type="none" w="sm" len="sm"/>
          </a:ln>
        </p:spPr>
        <p:txBody>
          <a:bodyPr/>
          <a:lstStyle/>
          <a:p>
            <a:endParaRPr lang="en-PH"/>
          </a:p>
        </p:txBody>
      </p:sp>
      <p:sp>
        <p:nvSpPr>
          <p:cNvPr id="30" name="AutoShape 30"/>
          <p:cNvSpPr/>
          <p:nvPr/>
        </p:nvSpPr>
        <p:spPr>
          <a:xfrm>
            <a:off x="16145066" y="5668967"/>
            <a:ext cx="272037" cy="0"/>
          </a:xfrm>
          <a:prstGeom prst="line">
            <a:avLst/>
          </a:prstGeom>
          <a:ln w="38100" cap="flat">
            <a:solidFill>
              <a:srgbClr val="000000"/>
            </a:solidFill>
            <a:prstDash val="solid"/>
            <a:headEnd type="none" w="sm" len="sm"/>
            <a:tailEnd type="none" w="sm" len="sm"/>
          </a:ln>
        </p:spPr>
        <p:txBody>
          <a:bodyPr/>
          <a:lstStyle/>
          <a:p>
            <a:endParaRPr lang="en-PH"/>
          </a:p>
        </p:txBody>
      </p:sp>
      <p:sp>
        <p:nvSpPr>
          <p:cNvPr id="31" name="AutoShape 31"/>
          <p:cNvSpPr/>
          <p:nvPr/>
        </p:nvSpPr>
        <p:spPr>
          <a:xfrm>
            <a:off x="16659416" y="5668967"/>
            <a:ext cx="272037" cy="0"/>
          </a:xfrm>
          <a:prstGeom prst="line">
            <a:avLst/>
          </a:prstGeom>
          <a:ln w="38100" cap="flat">
            <a:solidFill>
              <a:srgbClr val="000000"/>
            </a:solidFill>
            <a:prstDash val="solid"/>
            <a:headEnd type="none" w="sm" len="sm"/>
            <a:tailEnd type="none" w="sm" len="sm"/>
          </a:ln>
        </p:spPr>
        <p:txBody>
          <a:bodyPr/>
          <a:lstStyle/>
          <a:p>
            <a:endParaRPr lang="en-PH"/>
          </a:p>
        </p:txBody>
      </p:sp>
      <p:sp>
        <p:nvSpPr>
          <p:cNvPr id="32" name="TextBox 32"/>
          <p:cNvSpPr txBox="1"/>
          <p:nvPr/>
        </p:nvSpPr>
        <p:spPr>
          <a:xfrm>
            <a:off x="10324031" y="5484786"/>
            <a:ext cx="4625749" cy="492633"/>
          </a:xfrm>
          <a:prstGeom prst="rect">
            <a:avLst/>
          </a:prstGeom>
        </p:spPr>
        <p:txBody>
          <a:bodyPr lIns="0" tIns="0" rIns="0" bIns="0" rtlCol="0" anchor="t">
            <a:spAutoFit/>
          </a:bodyPr>
          <a:lstStyle/>
          <a:p>
            <a:pPr algn="l">
              <a:lnSpc>
                <a:spcPts val="4041"/>
              </a:lnSpc>
            </a:pPr>
            <a:r>
              <a:rPr lang="en-US" sz="2886" b="1">
                <a:solidFill>
                  <a:srgbClr val="642EC7"/>
                </a:solidFill>
                <a:latin typeface="Open Sans Bold"/>
                <a:ea typeface="Open Sans Bold"/>
                <a:cs typeface="Open Sans Bold"/>
                <a:sym typeface="Open Sans Bold"/>
              </a:rPr>
              <a:t>D = A + B </a:t>
            </a:r>
          </a:p>
        </p:txBody>
      </p:sp>
      <p:sp>
        <p:nvSpPr>
          <p:cNvPr id="33" name="TextBox 33"/>
          <p:cNvSpPr txBox="1"/>
          <p:nvPr/>
        </p:nvSpPr>
        <p:spPr>
          <a:xfrm>
            <a:off x="11597980" y="5157618"/>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34" name="TextBox 34"/>
          <p:cNvSpPr txBox="1"/>
          <p:nvPr/>
        </p:nvSpPr>
        <p:spPr>
          <a:xfrm>
            <a:off x="11597980" y="5031543"/>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35" name="TextBox 35"/>
          <p:cNvSpPr txBox="1"/>
          <p:nvPr/>
        </p:nvSpPr>
        <p:spPr>
          <a:xfrm>
            <a:off x="10956319" y="5161789"/>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36" name="TextBox 36"/>
          <p:cNvSpPr txBox="1"/>
          <p:nvPr/>
        </p:nvSpPr>
        <p:spPr>
          <a:xfrm>
            <a:off x="14821730" y="6473476"/>
            <a:ext cx="2895278" cy="825404"/>
          </a:xfrm>
          <a:prstGeom prst="rect">
            <a:avLst/>
          </a:prstGeom>
        </p:spPr>
        <p:txBody>
          <a:bodyPr lIns="0" tIns="0" rIns="0" bIns="0" rtlCol="0" anchor="t">
            <a:spAutoFit/>
          </a:bodyPr>
          <a:lstStyle/>
          <a:p>
            <a:pPr algn="ctr">
              <a:lnSpc>
                <a:spcPts val="3330"/>
              </a:lnSpc>
            </a:pPr>
            <a:r>
              <a:rPr lang="en-US" sz="2378" b="1">
                <a:solidFill>
                  <a:srgbClr val="000000"/>
                </a:solidFill>
                <a:latin typeface="Canva Sans Bold"/>
                <a:ea typeface="Canva Sans Bold"/>
                <a:cs typeface="Canva Sans Bold"/>
                <a:sym typeface="Canva Sans Bold"/>
              </a:rPr>
              <a:t>Double Complement</a:t>
            </a:r>
          </a:p>
        </p:txBody>
      </p:sp>
      <p:sp>
        <p:nvSpPr>
          <p:cNvPr id="37" name="TextBox 37"/>
          <p:cNvSpPr txBox="1"/>
          <p:nvPr/>
        </p:nvSpPr>
        <p:spPr>
          <a:xfrm>
            <a:off x="14618442" y="7493056"/>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A = A</a:t>
            </a:r>
          </a:p>
        </p:txBody>
      </p:sp>
      <p:sp>
        <p:nvSpPr>
          <p:cNvPr id="38" name="TextBox 38"/>
          <p:cNvSpPr txBox="1"/>
          <p:nvPr/>
        </p:nvSpPr>
        <p:spPr>
          <a:xfrm>
            <a:off x="14370990" y="7188482"/>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_</a:t>
            </a:r>
          </a:p>
        </p:txBody>
      </p:sp>
      <p:sp>
        <p:nvSpPr>
          <p:cNvPr id="39" name="TextBox 39"/>
          <p:cNvSpPr txBox="1"/>
          <p:nvPr/>
        </p:nvSpPr>
        <p:spPr>
          <a:xfrm>
            <a:off x="14370990" y="7090241"/>
            <a:ext cx="3134610" cy="379177"/>
          </a:xfrm>
          <a:prstGeom prst="rect">
            <a:avLst/>
          </a:prstGeom>
        </p:spPr>
        <p:txBody>
          <a:bodyPr lIns="0" tIns="0" rIns="0" bIns="0" rtlCol="0" anchor="t">
            <a:spAutoFit/>
          </a:bodyPr>
          <a:lstStyle/>
          <a:p>
            <a:pPr algn="ctr">
              <a:lnSpc>
                <a:spcPts val="3166"/>
              </a:lnSpc>
            </a:pPr>
            <a:r>
              <a:rPr lang="en-US" sz="2262" b="1">
                <a:solidFill>
                  <a:srgbClr val="000000"/>
                </a:solidFill>
                <a:latin typeface="Canva Sans Bold"/>
                <a:ea typeface="Canva Sans Bold"/>
                <a:cs typeface="Canva Sans Bold"/>
                <a:sym typeface="Canva Sans Bold"/>
              </a:rPr>
              <a:t>_</a:t>
            </a:r>
          </a:p>
        </p:txBody>
      </p:sp>
      <p:sp>
        <p:nvSpPr>
          <p:cNvPr id="40" name="TextBox 40"/>
          <p:cNvSpPr txBox="1"/>
          <p:nvPr/>
        </p:nvSpPr>
        <p:spPr>
          <a:xfrm>
            <a:off x="10324031" y="6876818"/>
            <a:ext cx="4625749" cy="492633"/>
          </a:xfrm>
          <a:prstGeom prst="rect">
            <a:avLst/>
          </a:prstGeom>
        </p:spPr>
        <p:txBody>
          <a:bodyPr lIns="0" tIns="0" rIns="0" bIns="0" rtlCol="0" anchor="t">
            <a:spAutoFit/>
          </a:bodyPr>
          <a:lstStyle/>
          <a:p>
            <a:pPr algn="l">
              <a:lnSpc>
                <a:spcPts val="4041"/>
              </a:lnSpc>
            </a:pPr>
            <a:r>
              <a:rPr lang="en-US" sz="2886" b="1">
                <a:solidFill>
                  <a:srgbClr val="642EC7"/>
                </a:solidFill>
                <a:latin typeface="Open Sans Bold"/>
                <a:ea typeface="Open Sans Bold"/>
                <a:cs typeface="Open Sans Bold"/>
                <a:sym typeface="Open Sans Bold"/>
              </a:rPr>
              <a:t>D = A + B </a:t>
            </a:r>
          </a:p>
        </p:txBody>
      </p:sp>
      <p:sp>
        <p:nvSpPr>
          <p:cNvPr id="41" name="TextBox 41"/>
          <p:cNvSpPr txBox="1"/>
          <p:nvPr/>
        </p:nvSpPr>
        <p:spPr>
          <a:xfrm>
            <a:off x="10956319" y="6577494"/>
            <a:ext cx="326492" cy="384317"/>
          </a:xfrm>
          <a:prstGeom prst="rect">
            <a:avLst/>
          </a:prstGeom>
        </p:spPr>
        <p:txBody>
          <a:bodyPr lIns="0" tIns="0" rIns="0" bIns="0" rtlCol="0" anchor="t">
            <a:spAutoFit/>
          </a:bodyPr>
          <a:lstStyle/>
          <a:p>
            <a:pPr algn="ctr">
              <a:lnSpc>
                <a:spcPts val="3086"/>
              </a:lnSpc>
            </a:pPr>
            <a:r>
              <a:rPr lang="en-US" sz="1714">
                <a:solidFill>
                  <a:srgbClr val="642EC7"/>
                </a:solidFill>
                <a:latin typeface="Poppins"/>
                <a:ea typeface="Poppins"/>
                <a:cs typeface="Poppins"/>
                <a:sym typeface="Poppins"/>
              </a:rPr>
              <a:t>_</a:t>
            </a:r>
          </a:p>
        </p:txBody>
      </p:sp>
      <p:sp>
        <p:nvSpPr>
          <p:cNvPr id="42" name="TextBox 42"/>
          <p:cNvSpPr txBox="1"/>
          <p:nvPr/>
        </p:nvSpPr>
        <p:spPr>
          <a:xfrm>
            <a:off x="901430" y="-17400"/>
            <a:ext cx="7556035" cy="1053975"/>
          </a:xfrm>
          <a:prstGeom prst="rect">
            <a:avLst/>
          </a:prstGeom>
        </p:spPr>
        <p:txBody>
          <a:bodyPr lIns="0" tIns="0" rIns="0" bIns="0" rtlCol="0" anchor="t">
            <a:spAutoFit/>
          </a:bodyPr>
          <a:lstStyle/>
          <a:p>
            <a:pPr marL="0" lvl="0" indent="0" algn="l">
              <a:lnSpc>
                <a:spcPts val="4014"/>
              </a:lnSpc>
              <a:spcBef>
                <a:spcPct val="0"/>
              </a:spcBef>
            </a:pPr>
            <a:r>
              <a:rPr lang="en-US" sz="3584" b="1" spc="-107">
                <a:solidFill>
                  <a:srgbClr val="FF1495"/>
                </a:solidFill>
                <a:latin typeface="Poppins Bold"/>
                <a:ea typeface="Poppins Bold"/>
                <a:cs typeface="Poppins Bold"/>
                <a:sym typeface="Poppins Bold"/>
              </a:rPr>
              <a:t>19.4 Practical Applications of Boolean Algebra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2302798" y="1795734"/>
            <a:ext cx="4956502" cy="878277"/>
            <a:chOff x="0" y="0"/>
            <a:chExt cx="1482783" cy="262745"/>
          </a:xfrm>
        </p:grpSpPr>
        <p:sp>
          <p:nvSpPr>
            <p:cNvPr id="8" name="Freeform 8"/>
            <p:cNvSpPr/>
            <p:nvPr/>
          </p:nvSpPr>
          <p:spPr>
            <a:xfrm>
              <a:off x="0" y="0"/>
              <a:ext cx="1482783" cy="262745"/>
            </a:xfrm>
            <a:custGeom>
              <a:avLst/>
              <a:gdLst/>
              <a:ahLst/>
              <a:cxnLst/>
              <a:rect l="l" t="t" r="r" b="b"/>
              <a:pathLst>
                <a:path w="1482783" h="262745">
                  <a:moveTo>
                    <a:pt x="79661" y="0"/>
                  </a:moveTo>
                  <a:lnTo>
                    <a:pt x="1403122" y="0"/>
                  </a:lnTo>
                  <a:cubicBezTo>
                    <a:pt x="1424249" y="0"/>
                    <a:pt x="1444511" y="8393"/>
                    <a:pt x="1459451" y="23332"/>
                  </a:cubicBezTo>
                  <a:cubicBezTo>
                    <a:pt x="1474390" y="38271"/>
                    <a:pt x="1482783" y="58533"/>
                    <a:pt x="1482783" y="79661"/>
                  </a:cubicBezTo>
                  <a:lnTo>
                    <a:pt x="1482783" y="183084"/>
                  </a:lnTo>
                  <a:cubicBezTo>
                    <a:pt x="1482783" y="204211"/>
                    <a:pt x="1474390" y="224473"/>
                    <a:pt x="1459451" y="239413"/>
                  </a:cubicBezTo>
                  <a:cubicBezTo>
                    <a:pt x="1444511" y="254352"/>
                    <a:pt x="1424249" y="262745"/>
                    <a:pt x="1403122" y="262745"/>
                  </a:cubicBezTo>
                  <a:lnTo>
                    <a:pt x="79661" y="262745"/>
                  </a:lnTo>
                  <a:cubicBezTo>
                    <a:pt x="58533" y="262745"/>
                    <a:pt x="38271" y="254352"/>
                    <a:pt x="23332" y="239413"/>
                  </a:cubicBezTo>
                  <a:cubicBezTo>
                    <a:pt x="8393" y="224473"/>
                    <a:pt x="0" y="204211"/>
                    <a:pt x="0" y="183084"/>
                  </a:cubicBezTo>
                  <a:lnTo>
                    <a:pt x="0" y="79661"/>
                  </a:lnTo>
                  <a:cubicBezTo>
                    <a:pt x="0" y="58533"/>
                    <a:pt x="8393" y="38271"/>
                    <a:pt x="23332" y="23332"/>
                  </a:cubicBezTo>
                  <a:cubicBezTo>
                    <a:pt x="38271" y="8393"/>
                    <a:pt x="58533" y="0"/>
                    <a:pt x="79661" y="0"/>
                  </a:cubicBezTo>
                  <a:close/>
                </a:path>
              </a:pathLst>
            </a:custGeom>
            <a:solidFill>
              <a:srgbClr val="642EC7"/>
            </a:solidFill>
          </p:spPr>
          <p:txBody>
            <a:bodyPr/>
            <a:lstStyle/>
            <a:p>
              <a:endParaRPr lang="en-PH"/>
            </a:p>
          </p:txBody>
        </p:sp>
        <p:sp>
          <p:nvSpPr>
            <p:cNvPr id="9" name="TextBox 9"/>
            <p:cNvSpPr txBox="1"/>
            <p:nvPr/>
          </p:nvSpPr>
          <p:spPr>
            <a:xfrm>
              <a:off x="0" y="-28575"/>
              <a:ext cx="1482783" cy="291320"/>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3204026" y="1742662"/>
            <a:ext cx="3081625" cy="758525"/>
          </a:xfrm>
          <a:prstGeom prst="rect">
            <a:avLst/>
          </a:prstGeom>
        </p:spPr>
        <p:txBody>
          <a:bodyPr lIns="0" tIns="0" rIns="0" bIns="0" rtlCol="0" anchor="t">
            <a:spAutoFit/>
          </a:bodyPr>
          <a:lstStyle/>
          <a:p>
            <a:pPr algn="ctr">
              <a:lnSpc>
                <a:spcPts val="6166"/>
              </a:lnSpc>
            </a:pPr>
            <a:r>
              <a:rPr lang="en-US" sz="3425">
                <a:solidFill>
                  <a:srgbClr val="FFFFFF"/>
                </a:solidFill>
                <a:latin typeface="Poppins"/>
                <a:ea typeface="Poppins"/>
                <a:cs typeface="Poppins"/>
                <a:sym typeface="Poppins"/>
              </a:rPr>
              <a:t>S = A.B + A.B</a:t>
            </a:r>
          </a:p>
        </p:txBody>
      </p:sp>
      <p:sp>
        <p:nvSpPr>
          <p:cNvPr id="11" name="TextBox 11"/>
          <p:cNvSpPr txBox="1"/>
          <p:nvPr/>
        </p:nvSpPr>
        <p:spPr>
          <a:xfrm>
            <a:off x="14052529"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2" name="TextBox 12"/>
          <p:cNvSpPr txBox="1"/>
          <p:nvPr/>
        </p:nvSpPr>
        <p:spPr>
          <a:xfrm>
            <a:off x="15565000"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3" name="TextBox 13"/>
          <p:cNvSpPr txBox="1"/>
          <p:nvPr/>
        </p:nvSpPr>
        <p:spPr>
          <a:xfrm>
            <a:off x="306043" y="1825062"/>
            <a:ext cx="125062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Creating a Boolean algebra (from a circuit)</a:t>
            </a:r>
          </a:p>
        </p:txBody>
      </p:sp>
      <p:sp>
        <p:nvSpPr>
          <p:cNvPr id="14" name="TextBox 14"/>
          <p:cNvSpPr txBox="1"/>
          <p:nvPr/>
        </p:nvSpPr>
        <p:spPr>
          <a:xfrm>
            <a:off x="3258954" y="4374149"/>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Diagram</a:t>
            </a:r>
          </a:p>
        </p:txBody>
      </p:sp>
      <p:sp>
        <p:nvSpPr>
          <p:cNvPr id="15" name="Freeform 15"/>
          <p:cNvSpPr/>
          <p:nvPr/>
        </p:nvSpPr>
        <p:spPr>
          <a:xfrm>
            <a:off x="459311" y="4934130"/>
            <a:ext cx="8440273" cy="3119945"/>
          </a:xfrm>
          <a:custGeom>
            <a:avLst/>
            <a:gdLst/>
            <a:ahLst/>
            <a:cxnLst/>
            <a:rect l="l" t="t" r="r" b="b"/>
            <a:pathLst>
              <a:path w="8440273" h="3119945">
                <a:moveTo>
                  <a:pt x="0" y="0"/>
                </a:moveTo>
                <a:lnTo>
                  <a:pt x="8440273" y="0"/>
                </a:lnTo>
                <a:lnTo>
                  <a:pt x="8440273" y="3119945"/>
                </a:lnTo>
                <a:lnTo>
                  <a:pt x="0" y="3119945"/>
                </a:lnTo>
                <a:lnTo>
                  <a:pt x="0" y="0"/>
                </a:lnTo>
                <a:close/>
              </a:path>
            </a:pathLst>
          </a:custGeom>
          <a:blipFill>
            <a:blip r:embed="rId8"/>
            <a:stretch>
              <a:fillRect/>
            </a:stretch>
          </a:blipFill>
        </p:spPr>
        <p:txBody>
          <a:bodyPr/>
          <a:lstStyle/>
          <a:p>
            <a:endParaRPr lang="en-PH"/>
          </a:p>
        </p:txBody>
      </p:sp>
      <p:sp>
        <p:nvSpPr>
          <p:cNvPr id="16" name="TextBox 16"/>
          <p:cNvSpPr txBox="1"/>
          <p:nvPr/>
        </p:nvSpPr>
        <p:spPr>
          <a:xfrm>
            <a:off x="13344611" y="1313045"/>
            <a:ext cx="2800456" cy="409581"/>
          </a:xfrm>
          <a:prstGeom prst="rect">
            <a:avLst/>
          </a:prstGeom>
        </p:spPr>
        <p:txBody>
          <a:bodyPr lIns="0" tIns="0" rIns="0" bIns="0" rtlCol="0" anchor="t">
            <a:spAutoFit/>
          </a:bodyPr>
          <a:lstStyle/>
          <a:p>
            <a:pPr algn="l">
              <a:lnSpc>
                <a:spcPts val="3325"/>
              </a:lnSpc>
            </a:pPr>
            <a:r>
              <a:rPr lang="en-US" sz="2375">
                <a:solidFill>
                  <a:srgbClr val="000000"/>
                </a:solidFill>
                <a:latin typeface="Open Sans"/>
                <a:ea typeface="Open Sans"/>
                <a:cs typeface="Open Sans"/>
                <a:sym typeface="Open Sans"/>
              </a:rPr>
              <a:t>We will prove that:</a:t>
            </a:r>
          </a:p>
        </p:txBody>
      </p:sp>
      <p:sp>
        <p:nvSpPr>
          <p:cNvPr id="17" name="TextBox 17"/>
          <p:cNvSpPr txBox="1"/>
          <p:nvPr/>
        </p:nvSpPr>
        <p:spPr>
          <a:xfrm>
            <a:off x="11708896" y="3624180"/>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Working</a:t>
            </a:r>
          </a:p>
        </p:txBody>
      </p:sp>
      <p:grpSp>
        <p:nvGrpSpPr>
          <p:cNvPr id="18" name="Group 18"/>
          <p:cNvGrpSpPr/>
          <p:nvPr/>
        </p:nvGrpSpPr>
        <p:grpSpPr>
          <a:xfrm>
            <a:off x="9180938" y="4184161"/>
            <a:ext cx="7728959" cy="5074139"/>
            <a:chOff x="0" y="0"/>
            <a:chExt cx="2035611" cy="1336399"/>
          </a:xfrm>
        </p:grpSpPr>
        <p:sp>
          <p:nvSpPr>
            <p:cNvPr id="19" name="Freeform 19"/>
            <p:cNvSpPr/>
            <p:nvPr/>
          </p:nvSpPr>
          <p:spPr>
            <a:xfrm>
              <a:off x="0" y="0"/>
              <a:ext cx="2035611" cy="1336399"/>
            </a:xfrm>
            <a:custGeom>
              <a:avLst/>
              <a:gdLst/>
              <a:ahLst/>
              <a:cxnLst/>
              <a:rect l="l" t="t" r="r" b="b"/>
              <a:pathLst>
                <a:path w="2035611" h="1336399">
                  <a:moveTo>
                    <a:pt x="51086" y="0"/>
                  </a:moveTo>
                  <a:lnTo>
                    <a:pt x="1984525" y="0"/>
                  </a:lnTo>
                  <a:cubicBezTo>
                    <a:pt x="1998074" y="0"/>
                    <a:pt x="2011068" y="5382"/>
                    <a:pt x="2020648" y="14963"/>
                  </a:cubicBezTo>
                  <a:cubicBezTo>
                    <a:pt x="2030228" y="24543"/>
                    <a:pt x="2035611" y="37537"/>
                    <a:pt x="2035611" y="51086"/>
                  </a:cubicBezTo>
                  <a:lnTo>
                    <a:pt x="2035611" y="1285313"/>
                  </a:lnTo>
                  <a:cubicBezTo>
                    <a:pt x="2035611" y="1313527"/>
                    <a:pt x="2012739" y="1336399"/>
                    <a:pt x="1984525" y="1336399"/>
                  </a:cubicBezTo>
                  <a:lnTo>
                    <a:pt x="51086" y="1336399"/>
                  </a:lnTo>
                  <a:cubicBezTo>
                    <a:pt x="22872" y="1336399"/>
                    <a:pt x="0" y="1313527"/>
                    <a:pt x="0" y="1285313"/>
                  </a:cubicBezTo>
                  <a:lnTo>
                    <a:pt x="0" y="51086"/>
                  </a:lnTo>
                  <a:cubicBezTo>
                    <a:pt x="0" y="22872"/>
                    <a:pt x="22872" y="0"/>
                    <a:pt x="51086" y="0"/>
                  </a:cubicBezTo>
                  <a:close/>
                </a:path>
              </a:pathLst>
            </a:custGeom>
            <a:solidFill>
              <a:srgbClr val="FFDE59"/>
            </a:solidFill>
          </p:spPr>
          <p:txBody>
            <a:bodyPr/>
            <a:lstStyle/>
            <a:p>
              <a:endParaRPr lang="en-PH"/>
            </a:p>
          </p:txBody>
        </p:sp>
        <p:sp>
          <p:nvSpPr>
            <p:cNvPr id="20" name="TextBox 20"/>
            <p:cNvSpPr txBox="1"/>
            <p:nvPr/>
          </p:nvSpPr>
          <p:spPr>
            <a:xfrm>
              <a:off x="0" y="-28575"/>
              <a:ext cx="2035611" cy="1364974"/>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2836006" y="5421068"/>
            <a:ext cx="650358" cy="649314"/>
          </a:xfrm>
          <a:prstGeom prst="rect">
            <a:avLst/>
          </a:prstGeom>
        </p:spPr>
        <p:txBody>
          <a:bodyPr lIns="0" tIns="0" rIns="0" bIns="0" rtlCol="0" anchor="t">
            <a:spAutoFit/>
          </a:bodyPr>
          <a:lstStyle/>
          <a:p>
            <a:pPr algn="ctr">
              <a:lnSpc>
                <a:spcPts val="5220"/>
              </a:lnSpc>
            </a:pPr>
            <a:r>
              <a:rPr lang="en-US" sz="3728" b="1">
                <a:solidFill>
                  <a:srgbClr val="642EC7"/>
                </a:solidFill>
                <a:latin typeface="Open Sans Bold"/>
                <a:ea typeface="Open Sans Bold"/>
                <a:cs typeface="Open Sans Bold"/>
                <a:sym typeface="Open Sans Bold"/>
              </a:rPr>
              <a:t>C</a:t>
            </a:r>
          </a:p>
        </p:txBody>
      </p:sp>
      <p:sp>
        <p:nvSpPr>
          <p:cNvPr id="22" name="TextBox 22"/>
          <p:cNvSpPr txBox="1"/>
          <p:nvPr/>
        </p:nvSpPr>
        <p:spPr>
          <a:xfrm>
            <a:off x="4087879" y="5088693"/>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D</a:t>
            </a:r>
          </a:p>
        </p:txBody>
      </p:sp>
      <p:sp>
        <p:nvSpPr>
          <p:cNvPr id="23" name="TextBox 23"/>
          <p:cNvSpPr txBox="1"/>
          <p:nvPr/>
        </p:nvSpPr>
        <p:spPr>
          <a:xfrm>
            <a:off x="4087879" y="6427427"/>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E</a:t>
            </a:r>
          </a:p>
        </p:txBody>
      </p:sp>
      <p:sp>
        <p:nvSpPr>
          <p:cNvPr id="24" name="TextBox 24"/>
          <p:cNvSpPr txBox="1"/>
          <p:nvPr/>
        </p:nvSpPr>
        <p:spPr>
          <a:xfrm>
            <a:off x="6837180" y="3483036"/>
            <a:ext cx="4687515" cy="431632"/>
          </a:xfrm>
          <a:prstGeom prst="rect">
            <a:avLst/>
          </a:prstGeom>
        </p:spPr>
        <p:txBody>
          <a:bodyPr lIns="0" tIns="0" rIns="0" bIns="0" rtlCol="0" anchor="t">
            <a:spAutoFit/>
          </a:bodyPr>
          <a:lstStyle/>
          <a:p>
            <a:pPr algn="ctr">
              <a:lnSpc>
                <a:spcPts val="3557"/>
              </a:lnSpc>
            </a:pPr>
            <a:r>
              <a:rPr lang="en-US" sz="2540" b="1">
                <a:solidFill>
                  <a:srgbClr val="642EC7"/>
                </a:solidFill>
                <a:latin typeface="Open Sans Bold"/>
                <a:ea typeface="Open Sans Bold"/>
                <a:cs typeface="Open Sans Bold"/>
                <a:sym typeface="Open Sans Bold"/>
              </a:rPr>
              <a:t>C = A.B + A.B + A.B</a:t>
            </a:r>
          </a:p>
        </p:txBody>
      </p:sp>
      <p:sp>
        <p:nvSpPr>
          <p:cNvPr id="25" name="TextBox 25"/>
          <p:cNvSpPr txBox="1"/>
          <p:nvPr/>
        </p:nvSpPr>
        <p:spPr>
          <a:xfrm>
            <a:off x="8501912" y="3022489"/>
            <a:ext cx="433974" cy="508172"/>
          </a:xfrm>
          <a:prstGeom prst="rect">
            <a:avLst/>
          </a:prstGeom>
        </p:spPr>
        <p:txBody>
          <a:bodyPr lIns="0" tIns="0" rIns="0" bIns="0" rtlCol="0" anchor="t">
            <a:spAutoFit/>
          </a:bodyPr>
          <a:lstStyle/>
          <a:p>
            <a:pPr algn="ctr">
              <a:lnSpc>
                <a:spcPts val="4103"/>
              </a:lnSpc>
            </a:pPr>
            <a:r>
              <a:rPr lang="en-US" sz="2279">
                <a:solidFill>
                  <a:srgbClr val="642EC7"/>
                </a:solidFill>
                <a:latin typeface="Poppins"/>
                <a:ea typeface="Poppins"/>
                <a:cs typeface="Poppins"/>
                <a:sym typeface="Poppins"/>
              </a:rPr>
              <a:t>_</a:t>
            </a:r>
          </a:p>
        </p:txBody>
      </p:sp>
      <p:sp>
        <p:nvSpPr>
          <p:cNvPr id="26" name="TextBox 26"/>
          <p:cNvSpPr txBox="1"/>
          <p:nvPr/>
        </p:nvSpPr>
        <p:spPr>
          <a:xfrm>
            <a:off x="8221326" y="3022489"/>
            <a:ext cx="433974" cy="508172"/>
          </a:xfrm>
          <a:prstGeom prst="rect">
            <a:avLst/>
          </a:prstGeom>
        </p:spPr>
        <p:txBody>
          <a:bodyPr lIns="0" tIns="0" rIns="0" bIns="0" rtlCol="0" anchor="t">
            <a:spAutoFit/>
          </a:bodyPr>
          <a:lstStyle/>
          <a:p>
            <a:pPr algn="ctr">
              <a:lnSpc>
                <a:spcPts val="4103"/>
              </a:lnSpc>
            </a:pPr>
            <a:r>
              <a:rPr lang="en-US" sz="2279">
                <a:solidFill>
                  <a:srgbClr val="642EC7"/>
                </a:solidFill>
                <a:latin typeface="Poppins"/>
                <a:ea typeface="Poppins"/>
                <a:cs typeface="Poppins"/>
                <a:sym typeface="Poppins"/>
              </a:rPr>
              <a:t>_</a:t>
            </a:r>
          </a:p>
        </p:txBody>
      </p:sp>
      <p:sp>
        <p:nvSpPr>
          <p:cNvPr id="27" name="TextBox 27"/>
          <p:cNvSpPr txBox="1"/>
          <p:nvPr/>
        </p:nvSpPr>
        <p:spPr>
          <a:xfrm>
            <a:off x="9357739" y="3022489"/>
            <a:ext cx="433974" cy="508172"/>
          </a:xfrm>
          <a:prstGeom prst="rect">
            <a:avLst/>
          </a:prstGeom>
        </p:spPr>
        <p:txBody>
          <a:bodyPr lIns="0" tIns="0" rIns="0" bIns="0" rtlCol="0" anchor="t">
            <a:spAutoFit/>
          </a:bodyPr>
          <a:lstStyle/>
          <a:p>
            <a:pPr algn="ctr">
              <a:lnSpc>
                <a:spcPts val="4103"/>
              </a:lnSpc>
            </a:pPr>
            <a:r>
              <a:rPr lang="en-US" sz="2279">
                <a:solidFill>
                  <a:srgbClr val="642EC7"/>
                </a:solidFill>
                <a:latin typeface="Poppins"/>
                <a:ea typeface="Poppins"/>
                <a:cs typeface="Poppins"/>
                <a:sym typeface="Poppins"/>
              </a:rPr>
              <a:t>_</a:t>
            </a:r>
          </a:p>
        </p:txBody>
      </p:sp>
      <p:sp>
        <p:nvSpPr>
          <p:cNvPr id="28" name="TextBox 28"/>
          <p:cNvSpPr txBox="1"/>
          <p:nvPr/>
        </p:nvSpPr>
        <p:spPr>
          <a:xfrm>
            <a:off x="9954904" y="3022489"/>
            <a:ext cx="433974" cy="508172"/>
          </a:xfrm>
          <a:prstGeom prst="rect">
            <a:avLst/>
          </a:prstGeom>
        </p:spPr>
        <p:txBody>
          <a:bodyPr lIns="0" tIns="0" rIns="0" bIns="0" rtlCol="0" anchor="t">
            <a:spAutoFit/>
          </a:bodyPr>
          <a:lstStyle/>
          <a:p>
            <a:pPr algn="ctr">
              <a:lnSpc>
                <a:spcPts val="4103"/>
              </a:lnSpc>
            </a:pPr>
            <a:r>
              <a:rPr lang="en-US" sz="2279">
                <a:solidFill>
                  <a:srgbClr val="642EC7"/>
                </a:solidFill>
                <a:latin typeface="Poppins"/>
                <a:ea typeface="Poppins"/>
                <a:cs typeface="Poppins"/>
                <a:sym typeface="Poppins"/>
              </a:rPr>
              <a:t>_</a:t>
            </a:r>
          </a:p>
        </p:txBody>
      </p:sp>
      <p:sp>
        <p:nvSpPr>
          <p:cNvPr id="29" name="TextBox 29"/>
          <p:cNvSpPr txBox="1"/>
          <p:nvPr/>
        </p:nvSpPr>
        <p:spPr>
          <a:xfrm>
            <a:off x="9675854" y="5146332"/>
            <a:ext cx="6879643" cy="648234"/>
          </a:xfrm>
          <a:prstGeom prst="rect">
            <a:avLst/>
          </a:prstGeom>
        </p:spPr>
        <p:txBody>
          <a:bodyPr lIns="0" tIns="0" rIns="0" bIns="0" rtlCol="0" anchor="t">
            <a:spAutoFit/>
          </a:bodyPr>
          <a:lstStyle/>
          <a:p>
            <a:pPr algn="l">
              <a:lnSpc>
                <a:spcPts val="5220"/>
              </a:lnSpc>
            </a:pPr>
            <a:r>
              <a:rPr lang="en-US" sz="3728" b="1">
                <a:solidFill>
                  <a:srgbClr val="642EC7"/>
                </a:solidFill>
                <a:latin typeface="Open Sans Bold"/>
                <a:ea typeface="Open Sans Bold"/>
                <a:cs typeface="Open Sans Bold"/>
                <a:sym typeface="Open Sans Bold"/>
              </a:rPr>
              <a:t>E = C . B</a:t>
            </a:r>
          </a:p>
        </p:txBody>
      </p:sp>
      <p:sp>
        <p:nvSpPr>
          <p:cNvPr id="30" name="TextBox 30"/>
          <p:cNvSpPr txBox="1"/>
          <p:nvPr/>
        </p:nvSpPr>
        <p:spPr>
          <a:xfrm>
            <a:off x="9675854" y="7048958"/>
            <a:ext cx="5821036" cy="614687"/>
          </a:xfrm>
          <a:prstGeom prst="rect">
            <a:avLst/>
          </a:prstGeom>
        </p:spPr>
        <p:txBody>
          <a:bodyPr lIns="0" tIns="0" rIns="0" bIns="0" rtlCol="0" anchor="t">
            <a:spAutoFit/>
          </a:bodyPr>
          <a:lstStyle/>
          <a:p>
            <a:pPr algn="l">
              <a:lnSpc>
                <a:spcPts val="5086"/>
              </a:lnSpc>
            </a:pPr>
            <a:r>
              <a:rPr lang="en-US" sz="3632" b="1">
                <a:solidFill>
                  <a:srgbClr val="642EC7"/>
                </a:solidFill>
                <a:latin typeface="Open Sans Bold"/>
                <a:ea typeface="Open Sans Bold"/>
                <a:cs typeface="Open Sans Bold"/>
                <a:sym typeface="Open Sans Bold"/>
              </a:rPr>
              <a:t>E = A + B </a:t>
            </a:r>
          </a:p>
        </p:txBody>
      </p:sp>
      <p:sp>
        <p:nvSpPr>
          <p:cNvPr id="31" name="TextBox 31"/>
          <p:cNvSpPr txBox="1"/>
          <p:nvPr/>
        </p:nvSpPr>
        <p:spPr>
          <a:xfrm>
            <a:off x="11298038" y="6649969"/>
            <a:ext cx="410858" cy="470678"/>
          </a:xfrm>
          <a:prstGeom prst="rect">
            <a:avLst/>
          </a:prstGeom>
        </p:spPr>
        <p:txBody>
          <a:bodyPr lIns="0" tIns="0" rIns="0" bIns="0" rtlCol="0" anchor="t">
            <a:spAutoFit/>
          </a:bodyPr>
          <a:lstStyle/>
          <a:p>
            <a:pPr algn="ctr">
              <a:lnSpc>
                <a:spcPts val="3884"/>
              </a:lnSpc>
            </a:pPr>
            <a:r>
              <a:rPr lang="en-US" sz="2158">
                <a:solidFill>
                  <a:srgbClr val="642EC7"/>
                </a:solidFill>
                <a:latin typeface="Poppins"/>
                <a:ea typeface="Poppins"/>
                <a:cs typeface="Poppins"/>
                <a:sym typeface="Poppins"/>
              </a:rPr>
              <a:t>_</a:t>
            </a:r>
          </a:p>
        </p:txBody>
      </p:sp>
      <p:sp>
        <p:nvSpPr>
          <p:cNvPr id="32" name="TextBox 32"/>
          <p:cNvSpPr txBox="1"/>
          <p:nvPr/>
        </p:nvSpPr>
        <p:spPr>
          <a:xfrm>
            <a:off x="9574726" y="6070791"/>
            <a:ext cx="6065762" cy="464878"/>
          </a:xfrm>
          <a:prstGeom prst="rect">
            <a:avLst/>
          </a:prstGeom>
        </p:spPr>
        <p:txBody>
          <a:bodyPr lIns="0" tIns="0" rIns="0" bIns="0" rtlCol="0" anchor="t">
            <a:spAutoFit/>
          </a:bodyPr>
          <a:lstStyle/>
          <a:p>
            <a:pPr algn="l">
              <a:lnSpc>
                <a:spcPts val="3776"/>
              </a:lnSpc>
            </a:pPr>
            <a:r>
              <a:rPr lang="en-US" sz="2697" b="1">
                <a:solidFill>
                  <a:srgbClr val="000000"/>
                </a:solidFill>
                <a:latin typeface="Open Sans Bold"/>
                <a:ea typeface="Open Sans Bold"/>
                <a:cs typeface="Open Sans Bold"/>
                <a:sym typeface="Open Sans Bold"/>
              </a:rPr>
              <a:t>... after applying the same laws</a:t>
            </a:r>
          </a:p>
        </p:txBody>
      </p:sp>
      <p:sp>
        <p:nvSpPr>
          <p:cNvPr id="33" name="TextBox 33"/>
          <p:cNvSpPr txBox="1"/>
          <p:nvPr/>
        </p:nvSpPr>
        <p:spPr>
          <a:xfrm>
            <a:off x="901430" y="-17400"/>
            <a:ext cx="7556035" cy="1053975"/>
          </a:xfrm>
          <a:prstGeom prst="rect">
            <a:avLst/>
          </a:prstGeom>
        </p:spPr>
        <p:txBody>
          <a:bodyPr lIns="0" tIns="0" rIns="0" bIns="0" rtlCol="0" anchor="t">
            <a:spAutoFit/>
          </a:bodyPr>
          <a:lstStyle/>
          <a:p>
            <a:pPr marL="0" lvl="0" indent="0" algn="l">
              <a:lnSpc>
                <a:spcPts val="4014"/>
              </a:lnSpc>
              <a:spcBef>
                <a:spcPct val="0"/>
              </a:spcBef>
            </a:pPr>
            <a:r>
              <a:rPr lang="en-US" sz="3584" b="1" spc="-107">
                <a:solidFill>
                  <a:srgbClr val="FF1495"/>
                </a:solidFill>
                <a:latin typeface="Poppins Bold"/>
                <a:ea typeface="Poppins Bold"/>
                <a:cs typeface="Poppins Bold"/>
                <a:sym typeface="Poppins Bold"/>
              </a:rPr>
              <a:t>19.4 Practical Applications of Boolean Algebra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2302798" y="1795734"/>
            <a:ext cx="4956502" cy="878277"/>
            <a:chOff x="0" y="0"/>
            <a:chExt cx="1482783" cy="262745"/>
          </a:xfrm>
        </p:grpSpPr>
        <p:sp>
          <p:nvSpPr>
            <p:cNvPr id="8" name="Freeform 8"/>
            <p:cNvSpPr/>
            <p:nvPr/>
          </p:nvSpPr>
          <p:spPr>
            <a:xfrm>
              <a:off x="0" y="0"/>
              <a:ext cx="1482783" cy="262745"/>
            </a:xfrm>
            <a:custGeom>
              <a:avLst/>
              <a:gdLst/>
              <a:ahLst/>
              <a:cxnLst/>
              <a:rect l="l" t="t" r="r" b="b"/>
              <a:pathLst>
                <a:path w="1482783" h="262745">
                  <a:moveTo>
                    <a:pt x="79661" y="0"/>
                  </a:moveTo>
                  <a:lnTo>
                    <a:pt x="1403122" y="0"/>
                  </a:lnTo>
                  <a:cubicBezTo>
                    <a:pt x="1424249" y="0"/>
                    <a:pt x="1444511" y="8393"/>
                    <a:pt x="1459451" y="23332"/>
                  </a:cubicBezTo>
                  <a:cubicBezTo>
                    <a:pt x="1474390" y="38271"/>
                    <a:pt x="1482783" y="58533"/>
                    <a:pt x="1482783" y="79661"/>
                  </a:cubicBezTo>
                  <a:lnTo>
                    <a:pt x="1482783" y="183084"/>
                  </a:lnTo>
                  <a:cubicBezTo>
                    <a:pt x="1482783" y="204211"/>
                    <a:pt x="1474390" y="224473"/>
                    <a:pt x="1459451" y="239413"/>
                  </a:cubicBezTo>
                  <a:cubicBezTo>
                    <a:pt x="1444511" y="254352"/>
                    <a:pt x="1424249" y="262745"/>
                    <a:pt x="1403122" y="262745"/>
                  </a:cubicBezTo>
                  <a:lnTo>
                    <a:pt x="79661" y="262745"/>
                  </a:lnTo>
                  <a:cubicBezTo>
                    <a:pt x="58533" y="262745"/>
                    <a:pt x="38271" y="254352"/>
                    <a:pt x="23332" y="239413"/>
                  </a:cubicBezTo>
                  <a:cubicBezTo>
                    <a:pt x="8393" y="224473"/>
                    <a:pt x="0" y="204211"/>
                    <a:pt x="0" y="183084"/>
                  </a:cubicBezTo>
                  <a:lnTo>
                    <a:pt x="0" y="79661"/>
                  </a:lnTo>
                  <a:cubicBezTo>
                    <a:pt x="0" y="58533"/>
                    <a:pt x="8393" y="38271"/>
                    <a:pt x="23332" y="23332"/>
                  </a:cubicBezTo>
                  <a:cubicBezTo>
                    <a:pt x="38271" y="8393"/>
                    <a:pt x="58533" y="0"/>
                    <a:pt x="79661" y="0"/>
                  </a:cubicBezTo>
                  <a:close/>
                </a:path>
              </a:pathLst>
            </a:custGeom>
            <a:solidFill>
              <a:srgbClr val="642EC7"/>
            </a:solidFill>
          </p:spPr>
          <p:txBody>
            <a:bodyPr/>
            <a:lstStyle/>
            <a:p>
              <a:endParaRPr lang="en-PH"/>
            </a:p>
          </p:txBody>
        </p:sp>
        <p:sp>
          <p:nvSpPr>
            <p:cNvPr id="9" name="TextBox 9"/>
            <p:cNvSpPr txBox="1"/>
            <p:nvPr/>
          </p:nvSpPr>
          <p:spPr>
            <a:xfrm>
              <a:off x="0" y="-28575"/>
              <a:ext cx="1482783" cy="291320"/>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3204026" y="1742662"/>
            <a:ext cx="3081625" cy="758525"/>
          </a:xfrm>
          <a:prstGeom prst="rect">
            <a:avLst/>
          </a:prstGeom>
        </p:spPr>
        <p:txBody>
          <a:bodyPr lIns="0" tIns="0" rIns="0" bIns="0" rtlCol="0" anchor="t">
            <a:spAutoFit/>
          </a:bodyPr>
          <a:lstStyle/>
          <a:p>
            <a:pPr algn="ctr">
              <a:lnSpc>
                <a:spcPts val="6166"/>
              </a:lnSpc>
            </a:pPr>
            <a:r>
              <a:rPr lang="en-US" sz="3425">
                <a:solidFill>
                  <a:srgbClr val="FFFFFF"/>
                </a:solidFill>
                <a:latin typeface="Poppins"/>
                <a:ea typeface="Poppins"/>
                <a:cs typeface="Poppins"/>
                <a:sym typeface="Poppins"/>
              </a:rPr>
              <a:t>S = A.B + A.B</a:t>
            </a:r>
          </a:p>
        </p:txBody>
      </p:sp>
      <p:sp>
        <p:nvSpPr>
          <p:cNvPr id="11" name="TextBox 11"/>
          <p:cNvSpPr txBox="1"/>
          <p:nvPr/>
        </p:nvSpPr>
        <p:spPr>
          <a:xfrm>
            <a:off x="14052529"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2" name="TextBox 12"/>
          <p:cNvSpPr txBox="1"/>
          <p:nvPr/>
        </p:nvSpPr>
        <p:spPr>
          <a:xfrm>
            <a:off x="15565000" y="1313049"/>
            <a:ext cx="636923" cy="736770"/>
          </a:xfrm>
          <a:prstGeom prst="rect">
            <a:avLst/>
          </a:prstGeom>
        </p:spPr>
        <p:txBody>
          <a:bodyPr lIns="0" tIns="0" rIns="0" bIns="0" rtlCol="0" anchor="t">
            <a:spAutoFit/>
          </a:bodyPr>
          <a:lstStyle/>
          <a:p>
            <a:pPr algn="ctr">
              <a:lnSpc>
                <a:spcPts val="6021"/>
              </a:lnSpc>
            </a:pPr>
            <a:r>
              <a:rPr lang="en-US" sz="3345">
                <a:solidFill>
                  <a:srgbClr val="FFFFFF"/>
                </a:solidFill>
                <a:latin typeface="Poppins"/>
                <a:ea typeface="Poppins"/>
                <a:cs typeface="Poppins"/>
                <a:sym typeface="Poppins"/>
              </a:rPr>
              <a:t>_</a:t>
            </a:r>
          </a:p>
        </p:txBody>
      </p:sp>
      <p:sp>
        <p:nvSpPr>
          <p:cNvPr id="13" name="TextBox 13"/>
          <p:cNvSpPr txBox="1"/>
          <p:nvPr/>
        </p:nvSpPr>
        <p:spPr>
          <a:xfrm>
            <a:off x="306043" y="1825062"/>
            <a:ext cx="1250628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Creating a Boolean algebra (from a circuit)</a:t>
            </a:r>
          </a:p>
        </p:txBody>
      </p:sp>
      <p:sp>
        <p:nvSpPr>
          <p:cNvPr id="14" name="TextBox 14"/>
          <p:cNvSpPr txBox="1"/>
          <p:nvPr/>
        </p:nvSpPr>
        <p:spPr>
          <a:xfrm>
            <a:off x="3258954" y="4374149"/>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Diagram</a:t>
            </a:r>
          </a:p>
        </p:txBody>
      </p:sp>
      <p:sp>
        <p:nvSpPr>
          <p:cNvPr id="15" name="Freeform 15"/>
          <p:cNvSpPr/>
          <p:nvPr/>
        </p:nvSpPr>
        <p:spPr>
          <a:xfrm>
            <a:off x="459311" y="4934130"/>
            <a:ext cx="8440273" cy="3119945"/>
          </a:xfrm>
          <a:custGeom>
            <a:avLst/>
            <a:gdLst/>
            <a:ahLst/>
            <a:cxnLst/>
            <a:rect l="l" t="t" r="r" b="b"/>
            <a:pathLst>
              <a:path w="8440273" h="3119945">
                <a:moveTo>
                  <a:pt x="0" y="0"/>
                </a:moveTo>
                <a:lnTo>
                  <a:pt x="8440273" y="0"/>
                </a:lnTo>
                <a:lnTo>
                  <a:pt x="8440273" y="3119945"/>
                </a:lnTo>
                <a:lnTo>
                  <a:pt x="0" y="3119945"/>
                </a:lnTo>
                <a:lnTo>
                  <a:pt x="0" y="0"/>
                </a:lnTo>
                <a:close/>
              </a:path>
            </a:pathLst>
          </a:custGeom>
          <a:blipFill>
            <a:blip r:embed="rId8"/>
            <a:stretch>
              <a:fillRect/>
            </a:stretch>
          </a:blipFill>
        </p:spPr>
        <p:txBody>
          <a:bodyPr/>
          <a:lstStyle/>
          <a:p>
            <a:endParaRPr lang="en-PH"/>
          </a:p>
        </p:txBody>
      </p:sp>
      <p:sp>
        <p:nvSpPr>
          <p:cNvPr id="16" name="TextBox 16"/>
          <p:cNvSpPr txBox="1"/>
          <p:nvPr/>
        </p:nvSpPr>
        <p:spPr>
          <a:xfrm>
            <a:off x="13344611" y="1313045"/>
            <a:ext cx="2800456" cy="409581"/>
          </a:xfrm>
          <a:prstGeom prst="rect">
            <a:avLst/>
          </a:prstGeom>
        </p:spPr>
        <p:txBody>
          <a:bodyPr lIns="0" tIns="0" rIns="0" bIns="0" rtlCol="0" anchor="t">
            <a:spAutoFit/>
          </a:bodyPr>
          <a:lstStyle/>
          <a:p>
            <a:pPr algn="l">
              <a:lnSpc>
                <a:spcPts val="3325"/>
              </a:lnSpc>
            </a:pPr>
            <a:r>
              <a:rPr lang="en-US" sz="2375">
                <a:solidFill>
                  <a:srgbClr val="000000"/>
                </a:solidFill>
                <a:latin typeface="Open Sans"/>
                <a:ea typeface="Open Sans"/>
                <a:cs typeface="Open Sans"/>
                <a:sym typeface="Open Sans"/>
              </a:rPr>
              <a:t>We will prove that:</a:t>
            </a:r>
          </a:p>
        </p:txBody>
      </p:sp>
      <p:sp>
        <p:nvSpPr>
          <p:cNvPr id="17" name="TextBox 17"/>
          <p:cNvSpPr txBox="1"/>
          <p:nvPr/>
        </p:nvSpPr>
        <p:spPr>
          <a:xfrm>
            <a:off x="11708896" y="3624180"/>
            <a:ext cx="3180953" cy="464878"/>
          </a:xfrm>
          <a:prstGeom prst="rect">
            <a:avLst/>
          </a:prstGeom>
        </p:spPr>
        <p:txBody>
          <a:bodyPr lIns="0" tIns="0" rIns="0" bIns="0" rtlCol="0" anchor="t">
            <a:spAutoFit/>
          </a:bodyPr>
          <a:lstStyle/>
          <a:p>
            <a:pPr algn="ctr">
              <a:lnSpc>
                <a:spcPts val="3776"/>
              </a:lnSpc>
            </a:pPr>
            <a:r>
              <a:rPr lang="en-US" sz="2697" b="1">
                <a:solidFill>
                  <a:srgbClr val="000000"/>
                </a:solidFill>
                <a:latin typeface="Open Sans Bold"/>
                <a:ea typeface="Open Sans Bold"/>
                <a:cs typeface="Open Sans Bold"/>
                <a:sym typeface="Open Sans Bold"/>
              </a:rPr>
              <a:t>Working</a:t>
            </a:r>
          </a:p>
        </p:txBody>
      </p:sp>
      <p:grpSp>
        <p:nvGrpSpPr>
          <p:cNvPr id="18" name="Group 18"/>
          <p:cNvGrpSpPr/>
          <p:nvPr/>
        </p:nvGrpSpPr>
        <p:grpSpPr>
          <a:xfrm>
            <a:off x="9180938" y="4184161"/>
            <a:ext cx="7728959" cy="5074139"/>
            <a:chOff x="0" y="0"/>
            <a:chExt cx="2035611" cy="1336399"/>
          </a:xfrm>
        </p:grpSpPr>
        <p:sp>
          <p:nvSpPr>
            <p:cNvPr id="19" name="Freeform 19"/>
            <p:cNvSpPr/>
            <p:nvPr/>
          </p:nvSpPr>
          <p:spPr>
            <a:xfrm>
              <a:off x="0" y="0"/>
              <a:ext cx="2035611" cy="1336399"/>
            </a:xfrm>
            <a:custGeom>
              <a:avLst/>
              <a:gdLst/>
              <a:ahLst/>
              <a:cxnLst/>
              <a:rect l="l" t="t" r="r" b="b"/>
              <a:pathLst>
                <a:path w="2035611" h="1336399">
                  <a:moveTo>
                    <a:pt x="51086" y="0"/>
                  </a:moveTo>
                  <a:lnTo>
                    <a:pt x="1984525" y="0"/>
                  </a:lnTo>
                  <a:cubicBezTo>
                    <a:pt x="1998074" y="0"/>
                    <a:pt x="2011068" y="5382"/>
                    <a:pt x="2020648" y="14963"/>
                  </a:cubicBezTo>
                  <a:cubicBezTo>
                    <a:pt x="2030228" y="24543"/>
                    <a:pt x="2035611" y="37537"/>
                    <a:pt x="2035611" y="51086"/>
                  </a:cubicBezTo>
                  <a:lnTo>
                    <a:pt x="2035611" y="1285313"/>
                  </a:lnTo>
                  <a:cubicBezTo>
                    <a:pt x="2035611" y="1313527"/>
                    <a:pt x="2012739" y="1336399"/>
                    <a:pt x="1984525" y="1336399"/>
                  </a:cubicBezTo>
                  <a:lnTo>
                    <a:pt x="51086" y="1336399"/>
                  </a:lnTo>
                  <a:cubicBezTo>
                    <a:pt x="22872" y="1336399"/>
                    <a:pt x="0" y="1313527"/>
                    <a:pt x="0" y="1285313"/>
                  </a:cubicBezTo>
                  <a:lnTo>
                    <a:pt x="0" y="51086"/>
                  </a:lnTo>
                  <a:cubicBezTo>
                    <a:pt x="0" y="22872"/>
                    <a:pt x="22872" y="0"/>
                    <a:pt x="51086" y="0"/>
                  </a:cubicBezTo>
                  <a:close/>
                </a:path>
              </a:pathLst>
            </a:custGeom>
            <a:solidFill>
              <a:srgbClr val="FFDE59"/>
            </a:solidFill>
          </p:spPr>
          <p:txBody>
            <a:bodyPr/>
            <a:lstStyle/>
            <a:p>
              <a:endParaRPr lang="en-PH"/>
            </a:p>
          </p:txBody>
        </p:sp>
        <p:sp>
          <p:nvSpPr>
            <p:cNvPr id="20" name="TextBox 20"/>
            <p:cNvSpPr txBox="1"/>
            <p:nvPr/>
          </p:nvSpPr>
          <p:spPr>
            <a:xfrm>
              <a:off x="0" y="-28575"/>
              <a:ext cx="2035611" cy="1364974"/>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2836006" y="5421068"/>
            <a:ext cx="650358" cy="649314"/>
          </a:xfrm>
          <a:prstGeom prst="rect">
            <a:avLst/>
          </a:prstGeom>
        </p:spPr>
        <p:txBody>
          <a:bodyPr lIns="0" tIns="0" rIns="0" bIns="0" rtlCol="0" anchor="t">
            <a:spAutoFit/>
          </a:bodyPr>
          <a:lstStyle/>
          <a:p>
            <a:pPr algn="ctr">
              <a:lnSpc>
                <a:spcPts val="5220"/>
              </a:lnSpc>
            </a:pPr>
            <a:r>
              <a:rPr lang="en-US" sz="3728" b="1">
                <a:solidFill>
                  <a:srgbClr val="642EC7"/>
                </a:solidFill>
                <a:latin typeface="Open Sans Bold"/>
                <a:ea typeface="Open Sans Bold"/>
                <a:cs typeface="Open Sans Bold"/>
                <a:sym typeface="Open Sans Bold"/>
              </a:rPr>
              <a:t>C</a:t>
            </a:r>
          </a:p>
        </p:txBody>
      </p:sp>
      <p:sp>
        <p:nvSpPr>
          <p:cNvPr id="22" name="TextBox 22"/>
          <p:cNvSpPr txBox="1"/>
          <p:nvPr/>
        </p:nvSpPr>
        <p:spPr>
          <a:xfrm>
            <a:off x="4087879" y="5088693"/>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D</a:t>
            </a:r>
          </a:p>
        </p:txBody>
      </p:sp>
      <p:sp>
        <p:nvSpPr>
          <p:cNvPr id="23" name="TextBox 23"/>
          <p:cNvSpPr txBox="1"/>
          <p:nvPr/>
        </p:nvSpPr>
        <p:spPr>
          <a:xfrm>
            <a:off x="4087879" y="6427427"/>
            <a:ext cx="591569" cy="579319"/>
          </a:xfrm>
          <a:prstGeom prst="rect">
            <a:avLst/>
          </a:prstGeom>
        </p:spPr>
        <p:txBody>
          <a:bodyPr lIns="0" tIns="0" rIns="0" bIns="0" rtlCol="0" anchor="t">
            <a:spAutoFit/>
          </a:bodyPr>
          <a:lstStyle/>
          <a:p>
            <a:pPr algn="ctr">
              <a:lnSpc>
                <a:spcPts val="4748"/>
              </a:lnSpc>
            </a:pPr>
            <a:r>
              <a:rPr lang="en-US" sz="3391" b="1">
                <a:solidFill>
                  <a:srgbClr val="642EC7"/>
                </a:solidFill>
                <a:latin typeface="Open Sans Bold"/>
                <a:ea typeface="Open Sans Bold"/>
                <a:cs typeface="Open Sans Bold"/>
                <a:sym typeface="Open Sans Bold"/>
              </a:rPr>
              <a:t>E</a:t>
            </a:r>
          </a:p>
        </p:txBody>
      </p:sp>
      <p:sp>
        <p:nvSpPr>
          <p:cNvPr id="24" name="TextBox 24"/>
          <p:cNvSpPr txBox="1"/>
          <p:nvPr/>
        </p:nvSpPr>
        <p:spPr>
          <a:xfrm>
            <a:off x="9675854" y="5165382"/>
            <a:ext cx="6976690" cy="637119"/>
          </a:xfrm>
          <a:prstGeom prst="rect">
            <a:avLst/>
          </a:prstGeom>
        </p:spPr>
        <p:txBody>
          <a:bodyPr lIns="0" tIns="0" rIns="0" bIns="0" rtlCol="0" anchor="t">
            <a:spAutoFit/>
          </a:bodyPr>
          <a:lstStyle/>
          <a:p>
            <a:pPr algn="l">
              <a:lnSpc>
                <a:spcPts val="5294"/>
              </a:lnSpc>
            </a:pPr>
            <a:r>
              <a:rPr lang="en-US" sz="3781" b="1">
                <a:solidFill>
                  <a:srgbClr val="642EC7"/>
                </a:solidFill>
                <a:latin typeface="Open Sans Bold"/>
                <a:ea typeface="Open Sans Bold"/>
                <a:cs typeface="Open Sans Bold"/>
                <a:sym typeface="Open Sans Bold"/>
              </a:rPr>
              <a:t>S = A + B . A + B</a:t>
            </a:r>
          </a:p>
        </p:txBody>
      </p:sp>
      <p:sp>
        <p:nvSpPr>
          <p:cNvPr id="25" name="TextBox 25"/>
          <p:cNvSpPr txBox="1"/>
          <p:nvPr/>
        </p:nvSpPr>
        <p:spPr>
          <a:xfrm>
            <a:off x="9675854" y="4365282"/>
            <a:ext cx="6879643" cy="648234"/>
          </a:xfrm>
          <a:prstGeom prst="rect">
            <a:avLst/>
          </a:prstGeom>
        </p:spPr>
        <p:txBody>
          <a:bodyPr lIns="0" tIns="0" rIns="0" bIns="0" rtlCol="0" anchor="t">
            <a:spAutoFit/>
          </a:bodyPr>
          <a:lstStyle/>
          <a:p>
            <a:pPr algn="l">
              <a:lnSpc>
                <a:spcPts val="5220"/>
              </a:lnSpc>
            </a:pPr>
            <a:r>
              <a:rPr lang="en-US" sz="3728" b="1">
                <a:solidFill>
                  <a:srgbClr val="642EC7"/>
                </a:solidFill>
                <a:latin typeface="Open Sans Bold"/>
                <a:ea typeface="Open Sans Bold"/>
                <a:cs typeface="Open Sans Bold"/>
                <a:sym typeface="Open Sans Bold"/>
              </a:rPr>
              <a:t>S = D.E</a:t>
            </a:r>
          </a:p>
        </p:txBody>
      </p:sp>
      <p:sp>
        <p:nvSpPr>
          <p:cNvPr id="26" name="AutoShape 26"/>
          <p:cNvSpPr/>
          <p:nvPr/>
        </p:nvSpPr>
        <p:spPr>
          <a:xfrm flipV="1">
            <a:off x="10407249" y="4450349"/>
            <a:ext cx="707092" cy="0"/>
          </a:xfrm>
          <a:prstGeom prst="line">
            <a:avLst/>
          </a:prstGeom>
          <a:ln w="38100" cap="flat">
            <a:solidFill>
              <a:srgbClr val="642EC7"/>
            </a:solidFill>
            <a:prstDash val="solid"/>
            <a:headEnd type="none" w="sm" len="sm"/>
            <a:tailEnd type="none" w="sm" len="sm"/>
          </a:ln>
        </p:spPr>
        <p:txBody>
          <a:bodyPr/>
          <a:lstStyle/>
          <a:p>
            <a:endParaRPr lang="en-PH"/>
          </a:p>
        </p:txBody>
      </p:sp>
      <p:sp>
        <p:nvSpPr>
          <p:cNvPr id="27" name="TextBox 27"/>
          <p:cNvSpPr txBox="1"/>
          <p:nvPr/>
        </p:nvSpPr>
        <p:spPr>
          <a:xfrm>
            <a:off x="11203143" y="4762680"/>
            <a:ext cx="505753" cy="574965"/>
          </a:xfrm>
          <a:prstGeom prst="rect">
            <a:avLst/>
          </a:prstGeom>
        </p:spPr>
        <p:txBody>
          <a:bodyPr lIns="0" tIns="0" rIns="0" bIns="0" rtlCol="0" anchor="t">
            <a:spAutoFit/>
          </a:bodyPr>
          <a:lstStyle/>
          <a:p>
            <a:pPr algn="ctr">
              <a:lnSpc>
                <a:spcPts val="4781"/>
              </a:lnSpc>
            </a:pPr>
            <a:r>
              <a:rPr lang="en-US" sz="2656">
                <a:solidFill>
                  <a:srgbClr val="642EC7"/>
                </a:solidFill>
                <a:latin typeface="Poppins"/>
                <a:ea typeface="Poppins"/>
                <a:cs typeface="Poppins"/>
                <a:sym typeface="Poppins"/>
              </a:rPr>
              <a:t>_</a:t>
            </a:r>
          </a:p>
        </p:txBody>
      </p:sp>
      <p:sp>
        <p:nvSpPr>
          <p:cNvPr id="28" name="TextBox 28"/>
          <p:cNvSpPr txBox="1"/>
          <p:nvPr/>
        </p:nvSpPr>
        <p:spPr>
          <a:xfrm>
            <a:off x="11894463" y="4762680"/>
            <a:ext cx="505753" cy="574965"/>
          </a:xfrm>
          <a:prstGeom prst="rect">
            <a:avLst/>
          </a:prstGeom>
        </p:spPr>
        <p:txBody>
          <a:bodyPr lIns="0" tIns="0" rIns="0" bIns="0" rtlCol="0" anchor="t">
            <a:spAutoFit/>
          </a:bodyPr>
          <a:lstStyle/>
          <a:p>
            <a:pPr algn="ctr">
              <a:lnSpc>
                <a:spcPts val="4781"/>
              </a:lnSpc>
            </a:pPr>
            <a:r>
              <a:rPr lang="en-US" sz="2656">
                <a:solidFill>
                  <a:srgbClr val="642EC7"/>
                </a:solidFill>
                <a:latin typeface="Poppins"/>
                <a:ea typeface="Poppins"/>
                <a:cs typeface="Poppins"/>
                <a:sym typeface="Poppins"/>
              </a:rPr>
              <a:t>_</a:t>
            </a:r>
          </a:p>
        </p:txBody>
      </p:sp>
      <p:sp>
        <p:nvSpPr>
          <p:cNvPr id="29" name="AutoShape 29"/>
          <p:cNvSpPr/>
          <p:nvPr/>
        </p:nvSpPr>
        <p:spPr>
          <a:xfrm>
            <a:off x="10403834" y="5174418"/>
            <a:ext cx="2895538" cy="0"/>
          </a:xfrm>
          <a:prstGeom prst="line">
            <a:avLst/>
          </a:prstGeom>
          <a:ln w="38100" cap="flat">
            <a:solidFill>
              <a:srgbClr val="642EC7"/>
            </a:solidFill>
            <a:prstDash val="solid"/>
            <a:headEnd type="none" w="sm" len="sm"/>
            <a:tailEnd type="none" w="sm" len="sm"/>
          </a:ln>
        </p:spPr>
        <p:txBody>
          <a:bodyPr/>
          <a:lstStyle/>
          <a:p>
            <a:endParaRPr lang="en-PH"/>
          </a:p>
        </p:txBody>
      </p:sp>
      <p:sp>
        <p:nvSpPr>
          <p:cNvPr id="30" name="TextBox 30"/>
          <p:cNvSpPr txBox="1"/>
          <p:nvPr/>
        </p:nvSpPr>
        <p:spPr>
          <a:xfrm>
            <a:off x="9675854" y="6183501"/>
            <a:ext cx="6879643" cy="648234"/>
          </a:xfrm>
          <a:prstGeom prst="rect">
            <a:avLst/>
          </a:prstGeom>
        </p:spPr>
        <p:txBody>
          <a:bodyPr lIns="0" tIns="0" rIns="0" bIns="0" rtlCol="0" anchor="t">
            <a:spAutoFit/>
          </a:bodyPr>
          <a:lstStyle/>
          <a:p>
            <a:pPr algn="l">
              <a:lnSpc>
                <a:spcPts val="5220"/>
              </a:lnSpc>
            </a:pPr>
            <a:r>
              <a:rPr lang="en-US" sz="3728" b="1">
                <a:solidFill>
                  <a:srgbClr val="642EC7"/>
                </a:solidFill>
                <a:latin typeface="Open Sans Bold"/>
                <a:ea typeface="Open Sans Bold"/>
                <a:cs typeface="Open Sans Bold"/>
                <a:sym typeface="Open Sans Bold"/>
              </a:rPr>
              <a:t>S = A.B + A.B</a:t>
            </a:r>
          </a:p>
        </p:txBody>
      </p:sp>
      <p:sp>
        <p:nvSpPr>
          <p:cNvPr id="31" name="TextBox 31"/>
          <p:cNvSpPr txBox="1"/>
          <p:nvPr/>
        </p:nvSpPr>
        <p:spPr>
          <a:xfrm>
            <a:off x="10273980" y="5612001"/>
            <a:ext cx="636923" cy="736770"/>
          </a:xfrm>
          <a:prstGeom prst="rect">
            <a:avLst/>
          </a:prstGeom>
        </p:spPr>
        <p:txBody>
          <a:bodyPr lIns="0" tIns="0" rIns="0" bIns="0" rtlCol="0" anchor="t">
            <a:spAutoFit/>
          </a:bodyPr>
          <a:lstStyle/>
          <a:p>
            <a:pPr algn="ctr">
              <a:lnSpc>
                <a:spcPts val="6021"/>
              </a:lnSpc>
            </a:pPr>
            <a:r>
              <a:rPr lang="en-US" sz="3345">
                <a:solidFill>
                  <a:srgbClr val="000000"/>
                </a:solidFill>
                <a:latin typeface="Poppins"/>
                <a:ea typeface="Poppins"/>
                <a:cs typeface="Poppins"/>
                <a:sym typeface="Poppins"/>
              </a:rPr>
              <a:t>_</a:t>
            </a:r>
          </a:p>
        </p:txBody>
      </p:sp>
      <p:sp>
        <p:nvSpPr>
          <p:cNvPr id="32" name="TextBox 32"/>
          <p:cNvSpPr txBox="1"/>
          <p:nvPr/>
        </p:nvSpPr>
        <p:spPr>
          <a:xfrm>
            <a:off x="10727541" y="5621746"/>
            <a:ext cx="636923" cy="736770"/>
          </a:xfrm>
          <a:prstGeom prst="rect">
            <a:avLst/>
          </a:prstGeom>
        </p:spPr>
        <p:txBody>
          <a:bodyPr lIns="0" tIns="0" rIns="0" bIns="0" rtlCol="0" anchor="t">
            <a:spAutoFit/>
          </a:bodyPr>
          <a:lstStyle/>
          <a:p>
            <a:pPr algn="ctr">
              <a:lnSpc>
                <a:spcPts val="6021"/>
              </a:lnSpc>
            </a:pPr>
            <a:r>
              <a:rPr lang="en-US" sz="3345">
                <a:solidFill>
                  <a:srgbClr val="000000"/>
                </a:solidFill>
                <a:latin typeface="Poppins"/>
                <a:ea typeface="Poppins"/>
                <a:cs typeface="Poppins"/>
                <a:sym typeface="Poppins"/>
              </a:rPr>
              <a:t>_</a:t>
            </a:r>
          </a:p>
        </p:txBody>
      </p:sp>
      <p:sp>
        <p:nvSpPr>
          <p:cNvPr id="33" name="TextBox 33"/>
          <p:cNvSpPr txBox="1"/>
          <p:nvPr/>
        </p:nvSpPr>
        <p:spPr>
          <a:xfrm>
            <a:off x="10727541" y="5439411"/>
            <a:ext cx="636923" cy="736770"/>
          </a:xfrm>
          <a:prstGeom prst="rect">
            <a:avLst/>
          </a:prstGeom>
        </p:spPr>
        <p:txBody>
          <a:bodyPr lIns="0" tIns="0" rIns="0" bIns="0" rtlCol="0" anchor="t">
            <a:spAutoFit/>
          </a:bodyPr>
          <a:lstStyle/>
          <a:p>
            <a:pPr algn="ctr">
              <a:lnSpc>
                <a:spcPts val="6021"/>
              </a:lnSpc>
            </a:pPr>
            <a:r>
              <a:rPr lang="en-US" sz="3345">
                <a:solidFill>
                  <a:srgbClr val="000000"/>
                </a:solidFill>
                <a:latin typeface="Poppins"/>
                <a:ea typeface="Poppins"/>
                <a:cs typeface="Poppins"/>
                <a:sym typeface="Poppins"/>
              </a:rPr>
              <a:t>_</a:t>
            </a:r>
          </a:p>
        </p:txBody>
      </p:sp>
      <p:sp>
        <p:nvSpPr>
          <p:cNvPr id="34" name="TextBox 34"/>
          <p:cNvSpPr txBox="1"/>
          <p:nvPr/>
        </p:nvSpPr>
        <p:spPr>
          <a:xfrm>
            <a:off x="11576002" y="5621746"/>
            <a:ext cx="636923" cy="736770"/>
          </a:xfrm>
          <a:prstGeom prst="rect">
            <a:avLst/>
          </a:prstGeom>
        </p:spPr>
        <p:txBody>
          <a:bodyPr lIns="0" tIns="0" rIns="0" bIns="0" rtlCol="0" anchor="t">
            <a:spAutoFit/>
          </a:bodyPr>
          <a:lstStyle/>
          <a:p>
            <a:pPr algn="ctr">
              <a:lnSpc>
                <a:spcPts val="6021"/>
              </a:lnSpc>
            </a:pPr>
            <a:r>
              <a:rPr lang="en-US" sz="3345">
                <a:solidFill>
                  <a:srgbClr val="000000"/>
                </a:solidFill>
                <a:latin typeface="Poppins"/>
                <a:ea typeface="Poppins"/>
                <a:cs typeface="Poppins"/>
                <a:sym typeface="Poppins"/>
              </a:rPr>
              <a:t>_</a:t>
            </a:r>
          </a:p>
        </p:txBody>
      </p:sp>
      <p:sp>
        <p:nvSpPr>
          <p:cNvPr id="35" name="TextBox 35"/>
          <p:cNvSpPr txBox="1"/>
          <p:nvPr/>
        </p:nvSpPr>
        <p:spPr>
          <a:xfrm>
            <a:off x="11576002" y="5439411"/>
            <a:ext cx="636923" cy="736770"/>
          </a:xfrm>
          <a:prstGeom prst="rect">
            <a:avLst/>
          </a:prstGeom>
        </p:spPr>
        <p:txBody>
          <a:bodyPr lIns="0" tIns="0" rIns="0" bIns="0" rtlCol="0" anchor="t">
            <a:spAutoFit/>
          </a:bodyPr>
          <a:lstStyle/>
          <a:p>
            <a:pPr algn="ctr">
              <a:lnSpc>
                <a:spcPts val="6021"/>
              </a:lnSpc>
            </a:pPr>
            <a:r>
              <a:rPr lang="en-US" sz="3345">
                <a:solidFill>
                  <a:srgbClr val="000000"/>
                </a:solidFill>
                <a:latin typeface="Poppins"/>
                <a:ea typeface="Poppins"/>
                <a:cs typeface="Poppins"/>
                <a:sym typeface="Poppins"/>
              </a:rPr>
              <a:t>_</a:t>
            </a:r>
          </a:p>
        </p:txBody>
      </p:sp>
      <p:sp>
        <p:nvSpPr>
          <p:cNvPr id="36" name="TextBox 36"/>
          <p:cNvSpPr txBox="1"/>
          <p:nvPr/>
        </p:nvSpPr>
        <p:spPr>
          <a:xfrm>
            <a:off x="11984336" y="5612001"/>
            <a:ext cx="636923" cy="736770"/>
          </a:xfrm>
          <a:prstGeom prst="rect">
            <a:avLst/>
          </a:prstGeom>
        </p:spPr>
        <p:txBody>
          <a:bodyPr lIns="0" tIns="0" rIns="0" bIns="0" rtlCol="0" anchor="t">
            <a:spAutoFit/>
          </a:bodyPr>
          <a:lstStyle/>
          <a:p>
            <a:pPr algn="ctr">
              <a:lnSpc>
                <a:spcPts val="6021"/>
              </a:lnSpc>
            </a:pPr>
            <a:r>
              <a:rPr lang="en-US" sz="3345">
                <a:solidFill>
                  <a:srgbClr val="000000"/>
                </a:solidFill>
                <a:latin typeface="Poppins"/>
                <a:ea typeface="Poppins"/>
                <a:cs typeface="Poppins"/>
                <a:sym typeface="Poppins"/>
              </a:rPr>
              <a:t>_</a:t>
            </a:r>
          </a:p>
        </p:txBody>
      </p:sp>
      <p:sp>
        <p:nvSpPr>
          <p:cNvPr id="37" name="TextBox 37"/>
          <p:cNvSpPr txBox="1"/>
          <p:nvPr/>
        </p:nvSpPr>
        <p:spPr>
          <a:xfrm>
            <a:off x="9505191" y="7032748"/>
            <a:ext cx="3081625" cy="758116"/>
          </a:xfrm>
          <a:prstGeom prst="rect">
            <a:avLst/>
          </a:prstGeom>
        </p:spPr>
        <p:txBody>
          <a:bodyPr lIns="0" tIns="0" rIns="0" bIns="0" rtlCol="0" anchor="t">
            <a:spAutoFit/>
          </a:bodyPr>
          <a:lstStyle/>
          <a:p>
            <a:pPr algn="ctr">
              <a:lnSpc>
                <a:spcPts val="6166"/>
              </a:lnSpc>
            </a:pPr>
            <a:r>
              <a:rPr lang="en-US" sz="3425" b="1">
                <a:solidFill>
                  <a:srgbClr val="642EC7"/>
                </a:solidFill>
                <a:latin typeface="Poppins Bold"/>
                <a:ea typeface="Poppins Bold"/>
                <a:cs typeface="Poppins Bold"/>
                <a:sym typeface="Poppins Bold"/>
              </a:rPr>
              <a:t>S = A.B + A.B</a:t>
            </a:r>
          </a:p>
        </p:txBody>
      </p:sp>
      <p:sp>
        <p:nvSpPr>
          <p:cNvPr id="38" name="TextBox 38"/>
          <p:cNvSpPr txBox="1"/>
          <p:nvPr/>
        </p:nvSpPr>
        <p:spPr>
          <a:xfrm>
            <a:off x="10353693" y="6603135"/>
            <a:ext cx="636923" cy="735676"/>
          </a:xfrm>
          <a:prstGeom prst="rect">
            <a:avLst/>
          </a:prstGeom>
        </p:spPr>
        <p:txBody>
          <a:bodyPr lIns="0" tIns="0" rIns="0" bIns="0" rtlCol="0" anchor="t">
            <a:spAutoFit/>
          </a:bodyPr>
          <a:lstStyle/>
          <a:p>
            <a:pPr algn="ctr">
              <a:lnSpc>
                <a:spcPts val="6021"/>
              </a:lnSpc>
            </a:pPr>
            <a:r>
              <a:rPr lang="en-US" sz="3345" b="1">
                <a:solidFill>
                  <a:srgbClr val="642EC7"/>
                </a:solidFill>
                <a:latin typeface="Poppins Bold"/>
                <a:ea typeface="Poppins Bold"/>
                <a:cs typeface="Poppins Bold"/>
                <a:sym typeface="Poppins Bold"/>
              </a:rPr>
              <a:t>_</a:t>
            </a:r>
          </a:p>
        </p:txBody>
      </p:sp>
      <p:sp>
        <p:nvSpPr>
          <p:cNvPr id="39" name="TextBox 39"/>
          <p:cNvSpPr txBox="1"/>
          <p:nvPr/>
        </p:nvSpPr>
        <p:spPr>
          <a:xfrm>
            <a:off x="11866165" y="6603135"/>
            <a:ext cx="636923" cy="735676"/>
          </a:xfrm>
          <a:prstGeom prst="rect">
            <a:avLst/>
          </a:prstGeom>
        </p:spPr>
        <p:txBody>
          <a:bodyPr lIns="0" tIns="0" rIns="0" bIns="0" rtlCol="0" anchor="t">
            <a:spAutoFit/>
          </a:bodyPr>
          <a:lstStyle/>
          <a:p>
            <a:pPr algn="ctr">
              <a:lnSpc>
                <a:spcPts val="6021"/>
              </a:lnSpc>
            </a:pPr>
            <a:r>
              <a:rPr lang="en-US" sz="3345" b="1">
                <a:solidFill>
                  <a:srgbClr val="642EC7"/>
                </a:solidFill>
                <a:latin typeface="Poppins Bold"/>
                <a:ea typeface="Poppins Bold"/>
                <a:cs typeface="Poppins Bold"/>
                <a:sym typeface="Poppins Bold"/>
              </a:rPr>
              <a:t>_</a:t>
            </a:r>
          </a:p>
        </p:txBody>
      </p:sp>
      <p:sp>
        <p:nvSpPr>
          <p:cNvPr id="40" name="TextBox 40"/>
          <p:cNvSpPr txBox="1"/>
          <p:nvPr/>
        </p:nvSpPr>
        <p:spPr>
          <a:xfrm>
            <a:off x="901430" y="-17400"/>
            <a:ext cx="7556035" cy="1053975"/>
          </a:xfrm>
          <a:prstGeom prst="rect">
            <a:avLst/>
          </a:prstGeom>
        </p:spPr>
        <p:txBody>
          <a:bodyPr lIns="0" tIns="0" rIns="0" bIns="0" rtlCol="0" anchor="t">
            <a:spAutoFit/>
          </a:bodyPr>
          <a:lstStyle/>
          <a:p>
            <a:pPr marL="0" lvl="0" indent="0" algn="l">
              <a:lnSpc>
                <a:spcPts val="4014"/>
              </a:lnSpc>
              <a:spcBef>
                <a:spcPct val="0"/>
              </a:spcBef>
            </a:pPr>
            <a:r>
              <a:rPr lang="en-US" sz="3584" b="1" spc="-107">
                <a:solidFill>
                  <a:srgbClr val="FF1495"/>
                </a:solidFill>
                <a:latin typeface="Poppins Bold"/>
                <a:ea typeface="Poppins Bold"/>
                <a:cs typeface="Poppins Bold"/>
                <a:sym typeface="Poppins Bold"/>
              </a:rPr>
              <a:t>19.4 Practical Applications of Boolean Algebra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384809" y="1938701"/>
            <a:ext cx="1184347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Previous solution - Sum of Product Method</a:t>
            </a:r>
          </a:p>
        </p:txBody>
      </p:sp>
      <p:sp>
        <p:nvSpPr>
          <p:cNvPr id="7" name="TextBox 7"/>
          <p:cNvSpPr txBox="1"/>
          <p:nvPr/>
        </p:nvSpPr>
        <p:spPr>
          <a:xfrm>
            <a:off x="963814" y="3545964"/>
            <a:ext cx="6115692" cy="445343"/>
          </a:xfrm>
          <a:prstGeom prst="rect">
            <a:avLst/>
          </a:prstGeom>
        </p:spPr>
        <p:txBody>
          <a:bodyPr lIns="0" tIns="0" rIns="0" bIns="0" rtlCol="0" anchor="t">
            <a:spAutoFit/>
          </a:bodyPr>
          <a:lstStyle/>
          <a:p>
            <a:pPr algn="ctr">
              <a:lnSpc>
                <a:spcPts val="3400"/>
              </a:lnSpc>
            </a:pPr>
            <a:r>
              <a:rPr lang="en-US" sz="3063" b="1">
                <a:solidFill>
                  <a:srgbClr val="5CE1E6"/>
                </a:solidFill>
                <a:latin typeface="Cosmic Octo Medium"/>
                <a:ea typeface="Cosmic Octo Medium"/>
                <a:cs typeface="Cosmic Octo Medium"/>
                <a:sym typeface="Cosmic Octo Medium"/>
              </a:rPr>
              <a:t>Truth Table (Or Gate)</a:t>
            </a:r>
          </a:p>
        </p:txBody>
      </p:sp>
      <p:graphicFrame>
        <p:nvGraphicFramePr>
          <p:cNvPr id="8" name="Table 8"/>
          <p:cNvGraphicFramePr>
            <a:graphicFrameLocks noGrp="1"/>
          </p:cNvGraphicFramePr>
          <p:nvPr/>
        </p:nvGraphicFramePr>
        <p:xfrm>
          <a:off x="653092" y="4160947"/>
          <a:ext cx="6362502" cy="4521002"/>
        </p:xfrm>
        <a:graphic>
          <a:graphicData uri="http://schemas.openxmlformats.org/drawingml/2006/table">
            <a:tbl>
              <a:tblPr/>
              <a:tblGrid>
                <a:gridCol w="2120834">
                  <a:extLst>
                    <a:ext uri="{9D8B030D-6E8A-4147-A177-3AD203B41FA5}">
                      <a16:colId xmlns:a16="http://schemas.microsoft.com/office/drawing/2014/main" val="20000"/>
                    </a:ext>
                  </a:extLst>
                </a:gridCol>
                <a:gridCol w="2120834">
                  <a:extLst>
                    <a:ext uri="{9D8B030D-6E8A-4147-A177-3AD203B41FA5}">
                      <a16:colId xmlns:a16="http://schemas.microsoft.com/office/drawing/2014/main" val="20001"/>
                    </a:ext>
                  </a:extLst>
                </a:gridCol>
                <a:gridCol w="2120834">
                  <a:extLst>
                    <a:ext uri="{9D8B030D-6E8A-4147-A177-3AD203B41FA5}">
                      <a16:colId xmlns:a16="http://schemas.microsoft.com/office/drawing/2014/main" val="20002"/>
                    </a:ext>
                  </a:extLst>
                </a:gridCol>
              </a:tblGrid>
              <a:tr h="783860">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0"/>
                  </a:ext>
                </a:extLst>
              </a:tr>
              <a:tr h="722753">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ADAD"/>
                    </a:solidFill>
                  </a:tcPr>
                </a:tc>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ADAD"/>
                    </a:solidFill>
                  </a:tcPr>
                </a:tc>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ADAD"/>
                    </a:solidFill>
                  </a:tcPr>
                </a:tc>
                <a:extLst>
                  <a:ext uri="{0D108BD9-81ED-4DB2-BD59-A6C34878D82A}">
                    <a16:rowId xmlns:a16="http://schemas.microsoft.com/office/drawing/2014/main" val="10001"/>
                  </a:ext>
                </a:extLst>
              </a:tr>
              <a:tr h="749294">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extLst>
                  <a:ext uri="{0D108BD9-81ED-4DB2-BD59-A6C34878D82A}">
                    <a16:rowId xmlns:a16="http://schemas.microsoft.com/office/drawing/2014/main" val="10002"/>
                  </a:ext>
                </a:extLst>
              </a:tr>
              <a:tr h="755032">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66C4"/>
                    </a:solidFill>
                  </a:tcPr>
                </a:tc>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66C4"/>
                    </a:solidFill>
                  </a:tcPr>
                </a:tc>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66C4"/>
                    </a:solidFill>
                  </a:tcPr>
                </a:tc>
                <a:extLst>
                  <a:ext uri="{0D108BD9-81ED-4DB2-BD59-A6C34878D82A}">
                    <a16:rowId xmlns:a16="http://schemas.microsoft.com/office/drawing/2014/main" val="10003"/>
                  </a:ext>
                </a:extLst>
              </a:tr>
              <a:tr h="755032">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66C4"/>
                    </a:solidFill>
                  </a:tcPr>
                </a:tc>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66C4"/>
                    </a:solidFill>
                  </a:tcPr>
                </a:tc>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66C4"/>
                    </a:solidFill>
                  </a:tcPr>
                </a:tc>
                <a:extLst>
                  <a:ext uri="{0D108BD9-81ED-4DB2-BD59-A6C34878D82A}">
                    <a16:rowId xmlns:a16="http://schemas.microsoft.com/office/drawing/2014/main" val="10004"/>
                  </a:ext>
                </a:extLst>
              </a:tr>
              <a:tr h="755032">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66C4"/>
                    </a:solidFill>
                  </a:tcPr>
                </a:tc>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66C4"/>
                    </a:solidFill>
                  </a:tcPr>
                </a:tc>
                <a:tc>
                  <a:txBody>
                    <a:bodyPr/>
                    <a:lstStyle/>
                    <a:p>
                      <a:pPr algn="ctr">
                        <a:lnSpc>
                          <a:spcPts val="1958"/>
                        </a:lnSpc>
                        <a:defRPr/>
                      </a:pPr>
                      <a:endParaRPr lang="en-US" sz="1100"/>
                    </a:p>
                  </a:txBody>
                  <a:tcPr marL="177663" marR="177663" marT="177663" marB="177663"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66C4"/>
                    </a:solidFill>
                  </a:tcPr>
                </a:tc>
                <a:extLst>
                  <a:ext uri="{0D108BD9-81ED-4DB2-BD59-A6C34878D82A}">
                    <a16:rowId xmlns:a16="http://schemas.microsoft.com/office/drawing/2014/main" val="10005"/>
                  </a:ext>
                </a:extLst>
              </a:tr>
            </a:tbl>
          </a:graphicData>
        </a:graphic>
      </p:graphicFrame>
      <p:grpSp>
        <p:nvGrpSpPr>
          <p:cNvPr id="9" name="Group 9"/>
          <p:cNvGrpSpPr/>
          <p:nvPr/>
        </p:nvGrpSpPr>
        <p:grpSpPr>
          <a:xfrm>
            <a:off x="802163" y="4160947"/>
            <a:ext cx="4178907" cy="687172"/>
            <a:chOff x="0" y="0"/>
            <a:chExt cx="1199286" cy="197208"/>
          </a:xfrm>
        </p:grpSpPr>
        <p:sp>
          <p:nvSpPr>
            <p:cNvPr id="10" name="Freeform 10"/>
            <p:cNvSpPr/>
            <p:nvPr/>
          </p:nvSpPr>
          <p:spPr>
            <a:xfrm>
              <a:off x="0" y="0"/>
              <a:ext cx="1199286" cy="197208"/>
            </a:xfrm>
            <a:custGeom>
              <a:avLst/>
              <a:gdLst/>
              <a:ahLst/>
              <a:cxnLst/>
              <a:rect l="l" t="t" r="r" b="b"/>
              <a:pathLst>
                <a:path w="1199286" h="197208">
                  <a:moveTo>
                    <a:pt x="0" y="0"/>
                  </a:moveTo>
                  <a:lnTo>
                    <a:pt x="1199286" y="0"/>
                  </a:lnTo>
                  <a:lnTo>
                    <a:pt x="1199286" y="197208"/>
                  </a:lnTo>
                  <a:lnTo>
                    <a:pt x="0" y="197208"/>
                  </a:lnTo>
                  <a:close/>
                </a:path>
              </a:pathLst>
            </a:custGeom>
            <a:solidFill>
              <a:srgbClr val="5CE1E6"/>
            </a:solidFill>
          </p:spPr>
          <p:txBody>
            <a:bodyPr/>
            <a:lstStyle/>
            <a:p>
              <a:endParaRPr lang="en-PH"/>
            </a:p>
          </p:txBody>
        </p:sp>
        <p:sp>
          <p:nvSpPr>
            <p:cNvPr id="11" name="TextBox 11"/>
            <p:cNvSpPr txBox="1"/>
            <p:nvPr/>
          </p:nvSpPr>
          <p:spPr>
            <a:xfrm>
              <a:off x="0" y="-38100"/>
              <a:ext cx="1199286" cy="235308"/>
            </a:xfrm>
            <a:prstGeom prst="rect">
              <a:avLst/>
            </a:prstGeom>
          </p:spPr>
          <p:txBody>
            <a:bodyPr lIns="50800" tIns="50800" rIns="50800" bIns="50800" rtlCol="0" anchor="ctr"/>
            <a:lstStyle/>
            <a:p>
              <a:pPr algn="ctr">
                <a:lnSpc>
                  <a:spcPts val="2681"/>
                </a:lnSpc>
              </a:pPr>
              <a:endParaRPr/>
            </a:p>
          </p:txBody>
        </p:sp>
      </p:grpSp>
      <p:sp>
        <p:nvSpPr>
          <p:cNvPr id="12" name="TextBox 12"/>
          <p:cNvSpPr txBox="1"/>
          <p:nvPr/>
        </p:nvSpPr>
        <p:spPr>
          <a:xfrm>
            <a:off x="1771672" y="4186786"/>
            <a:ext cx="2092607" cy="578623"/>
          </a:xfrm>
          <a:prstGeom prst="rect">
            <a:avLst/>
          </a:prstGeom>
        </p:spPr>
        <p:txBody>
          <a:bodyPr lIns="0" tIns="0" rIns="0" bIns="0" rtlCol="0" anchor="t">
            <a:spAutoFit/>
          </a:bodyPr>
          <a:lstStyle/>
          <a:p>
            <a:pPr algn="ctr">
              <a:lnSpc>
                <a:spcPts val="4653"/>
              </a:lnSpc>
            </a:pPr>
            <a:r>
              <a:rPr lang="en-US" sz="3323">
                <a:solidFill>
                  <a:srgbClr val="443C31"/>
                </a:solidFill>
                <a:latin typeface="Josefin Sans"/>
                <a:ea typeface="Josefin Sans"/>
                <a:cs typeface="Josefin Sans"/>
                <a:sym typeface="Josefin Sans"/>
              </a:rPr>
              <a:t>INPUT</a:t>
            </a:r>
          </a:p>
        </p:txBody>
      </p:sp>
      <p:sp>
        <p:nvSpPr>
          <p:cNvPr id="13" name="TextBox 13"/>
          <p:cNvSpPr txBox="1"/>
          <p:nvPr/>
        </p:nvSpPr>
        <p:spPr>
          <a:xfrm>
            <a:off x="574835" y="5013663"/>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A</a:t>
            </a:r>
          </a:p>
        </p:txBody>
      </p:sp>
      <p:sp>
        <p:nvSpPr>
          <p:cNvPr id="14" name="TextBox 14"/>
          <p:cNvSpPr txBox="1"/>
          <p:nvPr/>
        </p:nvSpPr>
        <p:spPr>
          <a:xfrm>
            <a:off x="5225345" y="5013663"/>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X</a:t>
            </a:r>
          </a:p>
        </p:txBody>
      </p:sp>
      <p:sp>
        <p:nvSpPr>
          <p:cNvPr id="15" name="TextBox 15"/>
          <p:cNvSpPr txBox="1"/>
          <p:nvPr/>
        </p:nvSpPr>
        <p:spPr>
          <a:xfrm>
            <a:off x="574835" y="5840386"/>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0</a:t>
            </a:r>
          </a:p>
        </p:txBody>
      </p:sp>
      <p:sp>
        <p:nvSpPr>
          <p:cNvPr id="16" name="TextBox 16"/>
          <p:cNvSpPr txBox="1"/>
          <p:nvPr/>
        </p:nvSpPr>
        <p:spPr>
          <a:xfrm>
            <a:off x="574835" y="6667109"/>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0</a:t>
            </a:r>
          </a:p>
        </p:txBody>
      </p:sp>
      <p:sp>
        <p:nvSpPr>
          <p:cNvPr id="17" name="TextBox 17"/>
          <p:cNvSpPr txBox="1"/>
          <p:nvPr/>
        </p:nvSpPr>
        <p:spPr>
          <a:xfrm>
            <a:off x="5382727" y="4186786"/>
            <a:ext cx="2092607" cy="578623"/>
          </a:xfrm>
          <a:prstGeom prst="rect">
            <a:avLst/>
          </a:prstGeom>
        </p:spPr>
        <p:txBody>
          <a:bodyPr lIns="0" tIns="0" rIns="0" bIns="0" rtlCol="0" anchor="t">
            <a:spAutoFit/>
          </a:bodyPr>
          <a:lstStyle/>
          <a:p>
            <a:pPr algn="ctr">
              <a:lnSpc>
                <a:spcPts val="4653"/>
              </a:lnSpc>
            </a:pPr>
            <a:r>
              <a:rPr lang="en-US" sz="3323">
                <a:solidFill>
                  <a:srgbClr val="443C31"/>
                </a:solidFill>
                <a:latin typeface="Josefin Sans"/>
                <a:ea typeface="Josefin Sans"/>
                <a:cs typeface="Josefin Sans"/>
                <a:sym typeface="Josefin Sans"/>
              </a:rPr>
              <a:t>OUTPUT</a:t>
            </a:r>
          </a:p>
        </p:txBody>
      </p:sp>
      <p:sp>
        <p:nvSpPr>
          <p:cNvPr id="18" name="TextBox 18"/>
          <p:cNvSpPr txBox="1"/>
          <p:nvPr/>
        </p:nvSpPr>
        <p:spPr>
          <a:xfrm>
            <a:off x="2817976" y="5013663"/>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B</a:t>
            </a:r>
          </a:p>
        </p:txBody>
      </p:sp>
      <p:sp>
        <p:nvSpPr>
          <p:cNvPr id="19" name="TextBox 19"/>
          <p:cNvSpPr txBox="1"/>
          <p:nvPr/>
        </p:nvSpPr>
        <p:spPr>
          <a:xfrm>
            <a:off x="2817976" y="5822620"/>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0</a:t>
            </a:r>
          </a:p>
        </p:txBody>
      </p:sp>
      <p:sp>
        <p:nvSpPr>
          <p:cNvPr id="20" name="TextBox 20"/>
          <p:cNvSpPr txBox="1"/>
          <p:nvPr/>
        </p:nvSpPr>
        <p:spPr>
          <a:xfrm>
            <a:off x="2817976" y="6671880"/>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1</a:t>
            </a:r>
          </a:p>
        </p:txBody>
      </p:sp>
      <p:sp>
        <p:nvSpPr>
          <p:cNvPr id="21" name="TextBox 21"/>
          <p:cNvSpPr txBox="1"/>
          <p:nvPr/>
        </p:nvSpPr>
        <p:spPr>
          <a:xfrm>
            <a:off x="574835" y="7494917"/>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1</a:t>
            </a:r>
          </a:p>
        </p:txBody>
      </p:sp>
      <p:sp>
        <p:nvSpPr>
          <p:cNvPr id="22" name="TextBox 22"/>
          <p:cNvSpPr txBox="1"/>
          <p:nvPr/>
        </p:nvSpPr>
        <p:spPr>
          <a:xfrm>
            <a:off x="2817976" y="7499689"/>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0</a:t>
            </a:r>
          </a:p>
        </p:txBody>
      </p:sp>
      <p:sp>
        <p:nvSpPr>
          <p:cNvPr id="23" name="TextBox 23"/>
          <p:cNvSpPr txBox="1"/>
          <p:nvPr/>
        </p:nvSpPr>
        <p:spPr>
          <a:xfrm>
            <a:off x="574835" y="8348950"/>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1</a:t>
            </a:r>
          </a:p>
        </p:txBody>
      </p:sp>
      <p:sp>
        <p:nvSpPr>
          <p:cNvPr id="24" name="TextBox 24"/>
          <p:cNvSpPr txBox="1"/>
          <p:nvPr/>
        </p:nvSpPr>
        <p:spPr>
          <a:xfrm>
            <a:off x="2817976" y="8353721"/>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1</a:t>
            </a:r>
          </a:p>
        </p:txBody>
      </p:sp>
      <p:sp>
        <p:nvSpPr>
          <p:cNvPr id="25" name="TextBox 25"/>
          <p:cNvSpPr txBox="1"/>
          <p:nvPr/>
        </p:nvSpPr>
        <p:spPr>
          <a:xfrm>
            <a:off x="5225345" y="5822620"/>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0</a:t>
            </a:r>
          </a:p>
        </p:txBody>
      </p:sp>
      <p:sp>
        <p:nvSpPr>
          <p:cNvPr id="26" name="TextBox 26"/>
          <p:cNvSpPr txBox="1"/>
          <p:nvPr/>
        </p:nvSpPr>
        <p:spPr>
          <a:xfrm>
            <a:off x="5225345" y="6671880"/>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1</a:t>
            </a:r>
          </a:p>
        </p:txBody>
      </p:sp>
      <p:sp>
        <p:nvSpPr>
          <p:cNvPr id="27" name="TextBox 27"/>
          <p:cNvSpPr txBox="1"/>
          <p:nvPr/>
        </p:nvSpPr>
        <p:spPr>
          <a:xfrm>
            <a:off x="5225345" y="7499689"/>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1</a:t>
            </a:r>
          </a:p>
        </p:txBody>
      </p:sp>
      <p:sp>
        <p:nvSpPr>
          <p:cNvPr id="28" name="TextBox 28"/>
          <p:cNvSpPr txBox="1"/>
          <p:nvPr/>
        </p:nvSpPr>
        <p:spPr>
          <a:xfrm>
            <a:off x="5225345" y="8353721"/>
            <a:ext cx="2407370" cy="663720"/>
          </a:xfrm>
          <a:prstGeom prst="rect">
            <a:avLst/>
          </a:prstGeom>
        </p:spPr>
        <p:txBody>
          <a:bodyPr lIns="0" tIns="0" rIns="0" bIns="0" rtlCol="0" anchor="t">
            <a:spAutoFit/>
          </a:bodyPr>
          <a:lstStyle/>
          <a:p>
            <a:pPr algn="ctr">
              <a:lnSpc>
                <a:spcPts val="5353"/>
              </a:lnSpc>
            </a:pPr>
            <a:r>
              <a:rPr lang="en-US" sz="3823">
                <a:solidFill>
                  <a:srgbClr val="443C31"/>
                </a:solidFill>
                <a:latin typeface="Josefin Sans"/>
                <a:ea typeface="Josefin Sans"/>
                <a:cs typeface="Josefin Sans"/>
                <a:sym typeface="Josefin Sans"/>
              </a:rPr>
              <a:t>1</a:t>
            </a:r>
          </a:p>
        </p:txBody>
      </p:sp>
      <p:sp>
        <p:nvSpPr>
          <p:cNvPr id="29" name="TextBox 29"/>
          <p:cNvSpPr txBox="1"/>
          <p:nvPr/>
        </p:nvSpPr>
        <p:spPr>
          <a:xfrm>
            <a:off x="9880615" y="5798668"/>
            <a:ext cx="6065762" cy="464878"/>
          </a:xfrm>
          <a:prstGeom prst="rect">
            <a:avLst/>
          </a:prstGeom>
        </p:spPr>
        <p:txBody>
          <a:bodyPr lIns="0" tIns="0" rIns="0" bIns="0" rtlCol="0" anchor="t">
            <a:spAutoFit/>
          </a:bodyPr>
          <a:lstStyle/>
          <a:p>
            <a:pPr algn="l">
              <a:lnSpc>
                <a:spcPts val="3776"/>
              </a:lnSpc>
            </a:pPr>
            <a:r>
              <a:rPr lang="en-US" sz="2697" b="1">
                <a:solidFill>
                  <a:srgbClr val="000000"/>
                </a:solidFill>
                <a:latin typeface="Open Sans Bold"/>
                <a:ea typeface="Open Sans Bold"/>
                <a:cs typeface="Open Sans Bold"/>
                <a:sym typeface="Open Sans Bold"/>
              </a:rPr>
              <a:t>... after applying the same laws</a:t>
            </a:r>
          </a:p>
        </p:txBody>
      </p:sp>
      <p:sp>
        <p:nvSpPr>
          <p:cNvPr id="30" name="TextBox 30"/>
          <p:cNvSpPr txBox="1"/>
          <p:nvPr/>
        </p:nvSpPr>
        <p:spPr>
          <a:xfrm>
            <a:off x="11113115" y="4993568"/>
            <a:ext cx="3149941" cy="577292"/>
          </a:xfrm>
          <a:prstGeom prst="rect">
            <a:avLst/>
          </a:prstGeom>
        </p:spPr>
        <p:txBody>
          <a:bodyPr lIns="0" tIns="0" rIns="0" bIns="0" rtlCol="0" anchor="t">
            <a:spAutoFit/>
          </a:bodyPr>
          <a:lstStyle/>
          <a:p>
            <a:pPr algn="l">
              <a:lnSpc>
                <a:spcPts val="4729"/>
              </a:lnSpc>
            </a:pPr>
            <a:r>
              <a:rPr lang="en-US" sz="3378" b="1">
                <a:solidFill>
                  <a:srgbClr val="000000"/>
                </a:solidFill>
                <a:latin typeface="Open Sans Bold"/>
                <a:ea typeface="Open Sans Bold"/>
                <a:cs typeface="Open Sans Bold"/>
                <a:sym typeface="Open Sans Bold"/>
              </a:rPr>
              <a:t>A.B + A.B + A.B </a:t>
            </a:r>
          </a:p>
        </p:txBody>
      </p:sp>
      <p:sp>
        <p:nvSpPr>
          <p:cNvPr id="31" name="TextBox 31"/>
          <p:cNvSpPr txBox="1"/>
          <p:nvPr/>
        </p:nvSpPr>
        <p:spPr>
          <a:xfrm>
            <a:off x="11113115" y="4328000"/>
            <a:ext cx="225410" cy="728637"/>
          </a:xfrm>
          <a:prstGeom prst="rect">
            <a:avLst/>
          </a:prstGeom>
        </p:spPr>
        <p:txBody>
          <a:bodyPr lIns="0" tIns="0" rIns="0" bIns="0" rtlCol="0" anchor="t">
            <a:spAutoFit/>
          </a:bodyPr>
          <a:lstStyle/>
          <a:p>
            <a:pPr algn="l">
              <a:lnSpc>
                <a:spcPts val="6043"/>
              </a:lnSpc>
            </a:pPr>
            <a:r>
              <a:rPr lang="en-US" sz="4316" b="1">
                <a:solidFill>
                  <a:srgbClr val="000000"/>
                </a:solidFill>
                <a:latin typeface="Open Sans Bold"/>
                <a:ea typeface="Open Sans Bold"/>
                <a:cs typeface="Open Sans Bold"/>
                <a:sym typeface="Open Sans Bold"/>
              </a:rPr>
              <a:t>_</a:t>
            </a:r>
          </a:p>
        </p:txBody>
      </p:sp>
      <p:sp>
        <p:nvSpPr>
          <p:cNvPr id="32" name="TextBox 32"/>
          <p:cNvSpPr txBox="1"/>
          <p:nvPr/>
        </p:nvSpPr>
        <p:spPr>
          <a:xfrm>
            <a:off x="12688086" y="4328000"/>
            <a:ext cx="225410" cy="728637"/>
          </a:xfrm>
          <a:prstGeom prst="rect">
            <a:avLst/>
          </a:prstGeom>
        </p:spPr>
        <p:txBody>
          <a:bodyPr lIns="0" tIns="0" rIns="0" bIns="0" rtlCol="0" anchor="t">
            <a:spAutoFit/>
          </a:bodyPr>
          <a:lstStyle/>
          <a:p>
            <a:pPr algn="l">
              <a:lnSpc>
                <a:spcPts val="6043"/>
              </a:lnSpc>
            </a:pPr>
            <a:r>
              <a:rPr lang="en-US" sz="4316" b="1">
                <a:solidFill>
                  <a:srgbClr val="000000"/>
                </a:solidFill>
                <a:latin typeface="Open Sans Bold"/>
                <a:ea typeface="Open Sans Bold"/>
                <a:cs typeface="Open Sans Bold"/>
                <a:sym typeface="Open Sans Bold"/>
              </a:rPr>
              <a:t>_</a:t>
            </a:r>
          </a:p>
        </p:txBody>
      </p:sp>
      <p:sp>
        <p:nvSpPr>
          <p:cNvPr id="33" name="TextBox 33"/>
          <p:cNvSpPr txBox="1"/>
          <p:nvPr/>
        </p:nvSpPr>
        <p:spPr>
          <a:xfrm>
            <a:off x="11113115" y="6615866"/>
            <a:ext cx="3149941"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 + B</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739121" y="5352265"/>
          <a:ext cx="4087275" cy="2915862"/>
        </p:xfrm>
        <a:graphic>
          <a:graphicData uri="http://schemas.openxmlformats.org/drawingml/2006/table">
            <a:tbl>
              <a:tblPr/>
              <a:tblGrid>
                <a:gridCol w="1362425">
                  <a:extLst>
                    <a:ext uri="{9D8B030D-6E8A-4147-A177-3AD203B41FA5}">
                      <a16:colId xmlns:a16="http://schemas.microsoft.com/office/drawing/2014/main" val="20000"/>
                    </a:ext>
                  </a:extLst>
                </a:gridCol>
                <a:gridCol w="1362425">
                  <a:extLst>
                    <a:ext uri="{9D8B030D-6E8A-4147-A177-3AD203B41FA5}">
                      <a16:colId xmlns:a16="http://schemas.microsoft.com/office/drawing/2014/main" val="20001"/>
                    </a:ext>
                  </a:extLst>
                </a:gridCol>
                <a:gridCol w="1362425">
                  <a:extLst>
                    <a:ext uri="{9D8B030D-6E8A-4147-A177-3AD203B41FA5}">
                      <a16:colId xmlns:a16="http://schemas.microsoft.com/office/drawing/2014/main" val="20002"/>
                    </a:ext>
                  </a:extLst>
                </a:gridCol>
              </a:tblGrid>
              <a:tr h="503552">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0"/>
                  </a:ext>
                </a:extLst>
              </a:tr>
              <a:tr h="464297">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ADAD"/>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ADAD"/>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ADAD"/>
                    </a:solidFill>
                  </a:tcPr>
                </a:tc>
                <a:extLst>
                  <a:ext uri="{0D108BD9-81ED-4DB2-BD59-A6C34878D82A}">
                    <a16:rowId xmlns:a16="http://schemas.microsoft.com/office/drawing/2014/main" val="10001"/>
                  </a:ext>
                </a:extLst>
              </a:tr>
              <a:tr h="481347">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extLst>
                  <a:ext uri="{0D108BD9-81ED-4DB2-BD59-A6C34878D82A}">
                    <a16:rowId xmlns:a16="http://schemas.microsoft.com/office/drawing/2014/main" val="10002"/>
                  </a:ext>
                </a:extLst>
              </a:tr>
              <a:tr h="485033">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extLst>
                  <a:ext uri="{0D108BD9-81ED-4DB2-BD59-A6C34878D82A}">
                    <a16:rowId xmlns:a16="http://schemas.microsoft.com/office/drawing/2014/main" val="10003"/>
                  </a:ext>
                </a:extLst>
              </a:tr>
              <a:tr h="485033">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extLst>
                  <a:ext uri="{0D108BD9-81ED-4DB2-BD59-A6C34878D82A}">
                    <a16:rowId xmlns:a16="http://schemas.microsoft.com/office/drawing/2014/main" val="10004"/>
                  </a:ext>
                </a:extLst>
              </a:tr>
              <a:tr h="485033">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extLst>
                  <a:ext uri="{0D108BD9-81ED-4DB2-BD59-A6C34878D82A}">
                    <a16:rowId xmlns:a16="http://schemas.microsoft.com/office/drawing/2014/main" val="10005"/>
                  </a:ext>
                </a:extLst>
              </a:tr>
            </a:tbl>
          </a:graphicData>
        </a:graphic>
      </p:graphicFrame>
      <p:grpSp>
        <p:nvGrpSpPr>
          <p:cNvPr id="7" name="Group 7"/>
          <p:cNvGrpSpPr/>
          <p:nvPr/>
        </p:nvGrpSpPr>
        <p:grpSpPr>
          <a:xfrm>
            <a:off x="1840870" y="5352265"/>
            <a:ext cx="3349389" cy="550768"/>
            <a:chOff x="0" y="0"/>
            <a:chExt cx="1199286" cy="197208"/>
          </a:xfrm>
        </p:grpSpPr>
        <p:sp>
          <p:nvSpPr>
            <p:cNvPr id="8" name="Freeform 8"/>
            <p:cNvSpPr/>
            <p:nvPr/>
          </p:nvSpPr>
          <p:spPr>
            <a:xfrm>
              <a:off x="0" y="0"/>
              <a:ext cx="1199286" cy="197208"/>
            </a:xfrm>
            <a:custGeom>
              <a:avLst/>
              <a:gdLst/>
              <a:ahLst/>
              <a:cxnLst/>
              <a:rect l="l" t="t" r="r" b="b"/>
              <a:pathLst>
                <a:path w="1199286" h="197208">
                  <a:moveTo>
                    <a:pt x="0" y="0"/>
                  </a:moveTo>
                  <a:lnTo>
                    <a:pt x="1199286" y="0"/>
                  </a:lnTo>
                  <a:lnTo>
                    <a:pt x="1199286" y="197208"/>
                  </a:lnTo>
                  <a:lnTo>
                    <a:pt x="0" y="197208"/>
                  </a:lnTo>
                  <a:close/>
                </a:path>
              </a:pathLst>
            </a:custGeom>
            <a:solidFill>
              <a:srgbClr val="5CE1E6"/>
            </a:solidFill>
          </p:spPr>
          <p:txBody>
            <a:bodyPr/>
            <a:lstStyle/>
            <a:p>
              <a:endParaRPr lang="en-PH"/>
            </a:p>
          </p:txBody>
        </p:sp>
        <p:sp>
          <p:nvSpPr>
            <p:cNvPr id="9" name="TextBox 9"/>
            <p:cNvSpPr txBox="1"/>
            <p:nvPr/>
          </p:nvSpPr>
          <p:spPr>
            <a:xfrm>
              <a:off x="0" y="-38100"/>
              <a:ext cx="1199286" cy="235308"/>
            </a:xfrm>
            <a:prstGeom prst="rect">
              <a:avLst/>
            </a:prstGeom>
          </p:spPr>
          <p:txBody>
            <a:bodyPr lIns="50800" tIns="50800" rIns="50800" bIns="50800" rtlCol="0" anchor="ctr"/>
            <a:lstStyle/>
            <a:p>
              <a:pPr algn="ctr">
                <a:lnSpc>
                  <a:spcPts val="2681"/>
                </a:lnSpc>
              </a:pPr>
              <a:endParaRPr/>
            </a:p>
          </p:txBody>
        </p:sp>
      </p:grpSp>
      <p:sp>
        <p:nvSpPr>
          <p:cNvPr id="10" name="AutoShape 10"/>
          <p:cNvSpPr/>
          <p:nvPr/>
        </p:nvSpPr>
        <p:spPr>
          <a:xfrm>
            <a:off x="7799952" y="7410610"/>
            <a:ext cx="2292241" cy="19050"/>
          </a:xfrm>
          <a:prstGeom prst="line">
            <a:avLst/>
          </a:prstGeom>
          <a:ln w="38100" cap="flat">
            <a:solidFill>
              <a:srgbClr val="000000"/>
            </a:solidFill>
            <a:prstDash val="solid"/>
            <a:headEnd type="none" w="sm" len="sm"/>
            <a:tailEnd type="arrow" w="med" len="sm"/>
          </a:ln>
        </p:spPr>
        <p:txBody>
          <a:bodyPr/>
          <a:lstStyle/>
          <a:p>
            <a:endParaRPr lang="en-PH"/>
          </a:p>
        </p:txBody>
      </p:sp>
      <p:graphicFrame>
        <p:nvGraphicFramePr>
          <p:cNvPr id="11" name="Table 11"/>
          <p:cNvGraphicFramePr>
            <a:graphicFrameLocks noGrp="1"/>
          </p:cNvGraphicFramePr>
          <p:nvPr/>
        </p:nvGraphicFramePr>
        <p:xfrm>
          <a:off x="10563970" y="5815173"/>
          <a:ext cx="7315200" cy="3190875"/>
        </p:xfrm>
        <a:graphic>
          <a:graphicData uri="http://schemas.openxmlformats.org/drawingml/2006/table">
            <a:tbl>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1005937">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bl>
          </a:graphicData>
        </a:graphic>
      </p:graphicFrame>
      <p:sp>
        <p:nvSpPr>
          <p:cNvPr id="12" name="TextBox 12"/>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13" name="TextBox 13"/>
          <p:cNvSpPr txBox="1"/>
          <p:nvPr/>
        </p:nvSpPr>
        <p:spPr>
          <a:xfrm>
            <a:off x="384809" y="2694896"/>
            <a:ext cx="17210062"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Produce the simplest possible form for the Boolean algebra expression, and the process is much easier than the sum-of-products method. </a:t>
            </a:r>
          </a:p>
        </p:txBody>
      </p:sp>
      <p:sp>
        <p:nvSpPr>
          <p:cNvPr id="14" name="TextBox 14"/>
          <p:cNvSpPr txBox="1"/>
          <p:nvPr/>
        </p:nvSpPr>
        <p:spPr>
          <a:xfrm>
            <a:off x="2287688" y="4799921"/>
            <a:ext cx="4208331" cy="487781"/>
          </a:xfrm>
          <a:prstGeom prst="rect">
            <a:avLst/>
          </a:prstGeom>
        </p:spPr>
        <p:txBody>
          <a:bodyPr lIns="0" tIns="0" rIns="0" bIns="0" rtlCol="0" anchor="t">
            <a:spAutoFit/>
          </a:bodyPr>
          <a:lstStyle/>
          <a:p>
            <a:pPr algn="ctr">
              <a:lnSpc>
                <a:spcPts val="3780"/>
              </a:lnSpc>
            </a:pPr>
            <a:r>
              <a:rPr lang="en-US" sz="3406" b="1">
                <a:solidFill>
                  <a:srgbClr val="5CE1E6"/>
                </a:solidFill>
                <a:latin typeface="Cosmic Octo Medium"/>
                <a:ea typeface="Cosmic Octo Medium"/>
                <a:cs typeface="Cosmic Octo Medium"/>
                <a:sym typeface="Cosmic Octo Medium"/>
              </a:rPr>
              <a:t>Truth Table</a:t>
            </a:r>
          </a:p>
        </p:txBody>
      </p:sp>
      <p:sp>
        <p:nvSpPr>
          <p:cNvPr id="15" name="TextBox 15"/>
          <p:cNvSpPr txBox="1"/>
          <p:nvPr/>
        </p:nvSpPr>
        <p:spPr>
          <a:xfrm>
            <a:off x="2617931" y="5367375"/>
            <a:ext cx="1677222" cy="469366"/>
          </a:xfrm>
          <a:prstGeom prst="rect">
            <a:avLst/>
          </a:prstGeom>
        </p:spPr>
        <p:txBody>
          <a:bodyPr lIns="0" tIns="0" rIns="0" bIns="0" rtlCol="0" anchor="t">
            <a:spAutoFit/>
          </a:bodyPr>
          <a:lstStyle/>
          <a:p>
            <a:pPr algn="ctr">
              <a:lnSpc>
                <a:spcPts val="3729"/>
              </a:lnSpc>
            </a:pPr>
            <a:r>
              <a:rPr lang="en-US" sz="2663">
                <a:solidFill>
                  <a:srgbClr val="443C31"/>
                </a:solidFill>
                <a:latin typeface="Josefin Sans"/>
                <a:ea typeface="Josefin Sans"/>
                <a:cs typeface="Josefin Sans"/>
                <a:sym typeface="Josefin Sans"/>
              </a:rPr>
              <a:t>INPUT</a:t>
            </a:r>
          </a:p>
        </p:txBody>
      </p:sp>
      <p:sp>
        <p:nvSpPr>
          <p:cNvPr id="16" name="TextBox 16"/>
          <p:cNvSpPr txBox="1"/>
          <p:nvPr/>
        </p:nvSpPr>
        <p:spPr>
          <a:xfrm>
            <a:off x="1658667" y="6037750"/>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A</a:t>
            </a:r>
          </a:p>
        </p:txBody>
      </p:sp>
      <p:sp>
        <p:nvSpPr>
          <p:cNvPr id="17" name="TextBox 17"/>
          <p:cNvSpPr txBox="1"/>
          <p:nvPr/>
        </p:nvSpPr>
        <p:spPr>
          <a:xfrm>
            <a:off x="5386046" y="6037750"/>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X</a:t>
            </a:r>
          </a:p>
        </p:txBody>
      </p:sp>
      <p:sp>
        <p:nvSpPr>
          <p:cNvPr id="18" name="TextBox 18"/>
          <p:cNvSpPr txBox="1"/>
          <p:nvPr/>
        </p:nvSpPr>
        <p:spPr>
          <a:xfrm>
            <a:off x="1658667" y="6700368"/>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0</a:t>
            </a:r>
          </a:p>
        </p:txBody>
      </p:sp>
      <p:sp>
        <p:nvSpPr>
          <p:cNvPr id="19" name="TextBox 19"/>
          <p:cNvSpPr txBox="1"/>
          <p:nvPr/>
        </p:nvSpPr>
        <p:spPr>
          <a:xfrm>
            <a:off x="1658667" y="7362985"/>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0</a:t>
            </a:r>
          </a:p>
        </p:txBody>
      </p:sp>
      <p:sp>
        <p:nvSpPr>
          <p:cNvPr id="20" name="TextBox 20"/>
          <p:cNvSpPr txBox="1"/>
          <p:nvPr/>
        </p:nvSpPr>
        <p:spPr>
          <a:xfrm>
            <a:off x="5512187" y="5367375"/>
            <a:ext cx="1677222" cy="469366"/>
          </a:xfrm>
          <a:prstGeom prst="rect">
            <a:avLst/>
          </a:prstGeom>
        </p:spPr>
        <p:txBody>
          <a:bodyPr lIns="0" tIns="0" rIns="0" bIns="0" rtlCol="0" anchor="t">
            <a:spAutoFit/>
          </a:bodyPr>
          <a:lstStyle/>
          <a:p>
            <a:pPr algn="ctr">
              <a:lnSpc>
                <a:spcPts val="3729"/>
              </a:lnSpc>
            </a:pPr>
            <a:r>
              <a:rPr lang="en-US" sz="2663">
                <a:solidFill>
                  <a:srgbClr val="443C31"/>
                </a:solidFill>
                <a:latin typeface="Josefin Sans"/>
                <a:ea typeface="Josefin Sans"/>
                <a:cs typeface="Josefin Sans"/>
                <a:sym typeface="Josefin Sans"/>
              </a:rPr>
              <a:t>OUTPUT</a:t>
            </a:r>
          </a:p>
        </p:txBody>
      </p:sp>
      <p:sp>
        <p:nvSpPr>
          <p:cNvPr id="21" name="TextBox 21"/>
          <p:cNvSpPr txBox="1"/>
          <p:nvPr/>
        </p:nvSpPr>
        <p:spPr>
          <a:xfrm>
            <a:off x="3456542" y="6037750"/>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B</a:t>
            </a:r>
          </a:p>
        </p:txBody>
      </p:sp>
      <p:sp>
        <p:nvSpPr>
          <p:cNvPr id="22" name="TextBox 22"/>
          <p:cNvSpPr txBox="1"/>
          <p:nvPr/>
        </p:nvSpPr>
        <p:spPr>
          <a:xfrm>
            <a:off x="3456542" y="6686128"/>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0</a:t>
            </a:r>
          </a:p>
        </p:txBody>
      </p:sp>
      <p:sp>
        <p:nvSpPr>
          <p:cNvPr id="23" name="TextBox 23"/>
          <p:cNvSpPr txBox="1"/>
          <p:nvPr/>
        </p:nvSpPr>
        <p:spPr>
          <a:xfrm>
            <a:off x="3456542" y="7366810"/>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24" name="TextBox 24"/>
          <p:cNvSpPr txBox="1"/>
          <p:nvPr/>
        </p:nvSpPr>
        <p:spPr>
          <a:xfrm>
            <a:off x="1658667" y="8026473"/>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25" name="TextBox 25"/>
          <p:cNvSpPr txBox="1"/>
          <p:nvPr/>
        </p:nvSpPr>
        <p:spPr>
          <a:xfrm>
            <a:off x="3456542" y="8030298"/>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0</a:t>
            </a:r>
          </a:p>
        </p:txBody>
      </p:sp>
      <p:sp>
        <p:nvSpPr>
          <p:cNvPr id="26" name="TextBox 26"/>
          <p:cNvSpPr txBox="1"/>
          <p:nvPr/>
        </p:nvSpPr>
        <p:spPr>
          <a:xfrm>
            <a:off x="1658667" y="8710979"/>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27" name="TextBox 27"/>
          <p:cNvSpPr txBox="1"/>
          <p:nvPr/>
        </p:nvSpPr>
        <p:spPr>
          <a:xfrm>
            <a:off x="3456542" y="8714804"/>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28" name="TextBox 28"/>
          <p:cNvSpPr txBox="1"/>
          <p:nvPr/>
        </p:nvSpPr>
        <p:spPr>
          <a:xfrm>
            <a:off x="5386046" y="6686128"/>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0</a:t>
            </a:r>
          </a:p>
        </p:txBody>
      </p:sp>
      <p:sp>
        <p:nvSpPr>
          <p:cNvPr id="29" name="TextBox 29"/>
          <p:cNvSpPr txBox="1"/>
          <p:nvPr/>
        </p:nvSpPr>
        <p:spPr>
          <a:xfrm>
            <a:off x="5386046" y="7366810"/>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30" name="TextBox 30"/>
          <p:cNvSpPr txBox="1"/>
          <p:nvPr/>
        </p:nvSpPr>
        <p:spPr>
          <a:xfrm>
            <a:off x="5386046" y="8030298"/>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31" name="TextBox 31"/>
          <p:cNvSpPr txBox="1"/>
          <p:nvPr/>
        </p:nvSpPr>
        <p:spPr>
          <a:xfrm>
            <a:off x="5386046" y="8714804"/>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32" name="TextBox 32"/>
          <p:cNvSpPr txBox="1"/>
          <p:nvPr/>
        </p:nvSpPr>
        <p:spPr>
          <a:xfrm>
            <a:off x="10843655" y="7086805"/>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33" name="TextBox 33"/>
          <p:cNvSpPr txBox="1"/>
          <p:nvPr/>
        </p:nvSpPr>
        <p:spPr>
          <a:xfrm>
            <a:off x="10843655" y="8196718"/>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34" name="TextBox 34"/>
          <p:cNvSpPr txBox="1"/>
          <p:nvPr/>
        </p:nvSpPr>
        <p:spPr>
          <a:xfrm>
            <a:off x="13367802" y="5986752"/>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35" name="TextBox 35"/>
          <p:cNvSpPr txBox="1"/>
          <p:nvPr/>
        </p:nvSpPr>
        <p:spPr>
          <a:xfrm>
            <a:off x="15887334" y="6012251"/>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36" name="TextBox 36"/>
          <p:cNvSpPr txBox="1"/>
          <p:nvPr/>
        </p:nvSpPr>
        <p:spPr>
          <a:xfrm>
            <a:off x="10843655" y="6635130"/>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37" name="TextBox 37"/>
          <p:cNvSpPr txBox="1"/>
          <p:nvPr/>
        </p:nvSpPr>
        <p:spPr>
          <a:xfrm>
            <a:off x="13367802" y="5523489"/>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38" name="TextBox 38"/>
          <p:cNvSpPr txBox="1"/>
          <p:nvPr/>
        </p:nvSpPr>
        <p:spPr>
          <a:xfrm>
            <a:off x="11697423" y="5058099"/>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K Map</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266639" y="5082912"/>
          <a:ext cx="7315200" cy="3190875"/>
        </p:xfrm>
        <a:graphic>
          <a:graphicData uri="http://schemas.openxmlformats.org/drawingml/2006/table">
            <a:tbl>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1005937">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bl>
          </a:graphicData>
        </a:graphic>
      </p:graphicFrame>
      <p:sp>
        <p:nvSpPr>
          <p:cNvPr id="7" name="TextBox 7"/>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8" name="TextBox 8"/>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How to find the expression from a KMAP?</a:t>
            </a:r>
          </a:p>
        </p:txBody>
      </p:sp>
      <p:sp>
        <p:nvSpPr>
          <p:cNvPr id="9" name="TextBox 9"/>
          <p:cNvSpPr txBox="1"/>
          <p:nvPr/>
        </p:nvSpPr>
        <p:spPr>
          <a:xfrm>
            <a:off x="1546324" y="6354544"/>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10" name="TextBox 10"/>
          <p:cNvSpPr txBox="1"/>
          <p:nvPr/>
        </p:nvSpPr>
        <p:spPr>
          <a:xfrm>
            <a:off x="1546324" y="7464458"/>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11" name="TextBox 11"/>
          <p:cNvSpPr txBox="1"/>
          <p:nvPr/>
        </p:nvSpPr>
        <p:spPr>
          <a:xfrm>
            <a:off x="4070471" y="5254491"/>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12" name="TextBox 12"/>
          <p:cNvSpPr txBox="1"/>
          <p:nvPr/>
        </p:nvSpPr>
        <p:spPr>
          <a:xfrm>
            <a:off x="6590003" y="5279990"/>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13" name="TextBox 13"/>
          <p:cNvSpPr txBox="1"/>
          <p:nvPr/>
        </p:nvSpPr>
        <p:spPr>
          <a:xfrm>
            <a:off x="1546324" y="5902869"/>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14" name="TextBox 14"/>
          <p:cNvSpPr txBox="1"/>
          <p:nvPr/>
        </p:nvSpPr>
        <p:spPr>
          <a:xfrm>
            <a:off x="4070471" y="4791229"/>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15" name="TextBox 15"/>
          <p:cNvSpPr txBox="1"/>
          <p:nvPr/>
        </p:nvSpPr>
        <p:spPr>
          <a:xfrm>
            <a:off x="2653702" y="4266521"/>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K Map</a:t>
            </a:r>
          </a:p>
        </p:txBody>
      </p:sp>
      <p:sp>
        <p:nvSpPr>
          <p:cNvPr id="16" name="TextBox 16"/>
          <p:cNvSpPr txBox="1"/>
          <p:nvPr/>
        </p:nvSpPr>
        <p:spPr>
          <a:xfrm>
            <a:off x="9676750" y="4438387"/>
            <a:ext cx="8189029" cy="3845067"/>
          </a:xfrm>
          <a:prstGeom prst="rect">
            <a:avLst/>
          </a:prstGeom>
        </p:spPr>
        <p:txBody>
          <a:bodyPr lIns="0" tIns="0" rIns="0" bIns="0" rtlCol="0" anchor="t">
            <a:spAutoFit/>
          </a:bodyPr>
          <a:lstStyle/>
          <a:p>
            <a:pPr marL="673480" lvl="1" indent="-336740" algn="l">
              <a:lnSpc>
                <a:spcPts val="4367"/>
              </a:lnSpc>
              <a:buFont typeface="Arial"/>
              <a:buChar char="•"/>
            </a:pPr>
            <a:r>
              <a:rPr lang="en-US" sz="3119">
                <a:solidFill>
                  <a:srgbClr val="000000"/>
                </a:solidFill>
                <a:latin typeface="Alatsi"/>
                <a:ea typeface="Alatsi"/>
                <a:cs typeface="Alatsi"/>
                <a:sym typeface="Alatsi"/>
              </a:rPr>
              <a:t>Identify groups (row, column, or square) of 1</a:t>
            </a:r>
          </a:p>
          <a:p>
            <a:pPr marL="673480" lvl="1" indent="-336740" algn="l">
              <a:lnSpc>
                <a:spcPts val="4367"/>
              </a:lnSpc>
              <a:buFont typeface="Arial"/>
              <a:buChar char="•"/>
            </a:pPr>
            <a:r>
              <a:rPr lang="en-US" sz="3119">
                <a:solidFill>
                  <a:srgbClr val="000000"/>
                </a:solidFill>
                <a:latin typeface="Alatsi"/>
                <a:ea typeface="Alatsi"/>
                <a:cs typeface="Alatsi"/>
                <a:sym typeface="Alatsi"/>
              </a:rPr>
              <a:t>Group must contain 2,4, 8, etc cells</a:t>
            </a:r>
          </a:p>
          <a:p>
            <a:pPr marL="673480" lvl="1" indent="-336740" algn="l">
              <a:lnSpc>
                <a:spcPts val="4367"/>
              </a:lnSpc>
              <a:buFont typeface="Arial"/>
              <a:buChar char="•"/>
            </a:pPr>
            <a:r>
              <a:rPr lang="en-US" sz="3119">
                <a:solidFill>
                  <a:srgbClr val="000000"/>
                </a:solidFill>
                <a:latin typeface="Alatsi"/>
                <a:ea typeface="Alatsi"/>
                <a:cs typeface="Alatsi"/>
                <a:sym typeface="Alatsi"/>
              </a:rPr>
              <a:t>Each group should be as large as possible</a:t>
            </a:r>
          </a:p>
          <a:p>
            <a:pPr marL="673480" lvl="1" indent="-336740" algn="l">
              <a:lnSpc>
                <a:spcPts val="4367"/>
              </a:lnSpc>
              <a:buFont typeface="Arial"/>
              <a:buChar char="•"/>
            </a:pPr>
            <a:r>
              <a:rPr lang="en-US" sz="3119">
                <a:solidFill>
                  <a:srgbClr val="000000"/>
                </a:solidFill>
                <a:latin typeface="Alatsi"/>
                <a:ea typeface="Alatsi"/>
                <a:cs typeface="Alatsi"/>
                <a:sym typeface="Alatsi"/>
              </a:rPr>
              <a:t>Groups can overlap and all overlapping groups must be used</a:t>
            </a:r>
          </a:p>
          <a:p>
            <a:pPr marL="673480" lvl="1" indent="-336740" algn="l">
              <a:lnSpc>
                <a:spcPts val="4367"/>
              </a:lnSpc>
              <a:buFont typeface="Arial"/>
              <a:buChar char="•"/>
            </a:pPr>
            <a:r>
              <a:rPr lang="en-US" sz="3119">
                <a:solidFill>
                  <a:srgbClr val="000000"/>
                </a:solidFill>
                <a:latin typeface="Alatsi"/>
                <a:ea typeface="Alatsi"/>
                <a:cs typeface="Alatsi"/>
                <a:sym typeface="Alatsi"/>
              </a:rPr>
              <a:t>If an individual cell cannot be contained in any group it is treated as being a group</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266639" y="5082912"/>
          <a:ext cx="7315200" cy="3190875"/>
        </p:xfrm>
        <a:graphic>
          <a:graphicData uri="http://schemas.openxmlformats.org/drawingml/2006/table">
            <a:tbl>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1005937">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bl>
          </a:graphicData>
        </a:graphic>
      </p:graphicFrame>
      <p:sp>
        <p:nvSpPr>
          <p:cNvPr id="7" name="Freeform 7"/>
          <p:cNvSpPr/>
          <p:nvPr/>
        </p:nvSpPr>
        <p:spPr>
          <a:xfrm>
            <a:off x="3786171" y="7217862"/>
            <a:ext cx="4511368" cy="1020697"/>
          </a:xfrm>
          <a:custGeom>
            <a:avLst/>
            <a:gdLst/>
            <a:ahLst/>
            <a:cxnLst/>
            <a:rect l="l" t="t" r="r" b="b"/>
            <a:pathLst>
              <a:path w="4511368" h="1020697">
                <a:moveTo>
                  <a:pt x="0" y="0"/>
                </a:moveTo>
                <a:lnTo>
                  <a:pt x="4511369" y="0"/>
                </a:lnTo>
                <a:lnTo>
                  <a:pt x="4511369" y="1020697"/>
                </a:lnTo>
                <a:lnTo>
                  <a:pt x="0" y="1020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TextBox 8"/>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9" name="TextBox 9"/>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Deriving the expression from a Kmap</a:t>
            </a:r>
          </a:p>
        </p:txBody>
      </p:sp>
      <p:sp>
        <p:nvSpPr>
          <p:cNvPr id="10" name="TextBox 10"/>
          <p:cNvSpPr txBox="1"/>
          <p:nvPr/>
        </p:nvSpPr>
        <p:spPr>
          <a:xfrm>
            <a:off x="1546324" y="6354544"/>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11" name="TextBox 11"/>
          <p:cNvSpPr txBox="1"/>
          <p:nvPr/>
        </p:nvSpPr>
        <p:spPr>
          <a:xfrm>
            <a:off x="1546324" y="7464458"/>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12" name="TextBox 12"/>
          <p:cNvSpPr txBox="1"/>
          <p:nvPr/>
        </p:nvSpPr>
        <p:spPr>
          <a:xfrm>
            <a:off x="4070471" y="5254491"/>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13" name="TextBox 13"/>
          <p:cNvSpPr txBox="1"/>
          <p:nvPr/>
        </p:nvSpPr>
        <p:spPr>
          <a:xfrm>
            <a:off x="6590003" y="5279990"/>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14" name="TextBox 14"/>
          <p:cNvSpPr txBox="1"/>
          <p:nvPr/>
        </p:nvSpPr>
        <p:spPr>
          <a:xfrm>
            <a:off x="1546324" y="5902869"/>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15" name="TextBox 15"/>
          <p:cNvSpPr txBox="1"/>
          <p:nvPr/>
        </p:nvSpPr>
        <p:spPr>
          <a:xfrm>
            <a:off x="4070471" y="4791229"/>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16" name="TextBox 16"/>
          <p:cNvSpPr txBox="1"/>
          <p:nvPr/>
        </p:nvSpPr>
        <p:spPr>
          <a:xfrm>
            <a:off x="2653702" y="4266521"/>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K Map</a:t>
            </a:r>
          </a:p>
        </p:txBody>
      </p:sp>
      <p:sp>
        <p:nvSpPr>
          <p:cNvPr id="17" name="TextBox 17"/>
          <p:cNvSpPr txBox="1"/>
          <p:nvPr/>
        </p:nvSpPr>
        <p:spPr>
          <a:xfrm>
            <a:off x="12341335" y="5750592"/>
            <a:ext cx="829636" cy="1207904"/>
          </a:xfrm>
          <a:prstGeom prst="rect">
            <a:avLst/>
          </a:prstGeom>
        </p:spPr>
        <p:txBody>
          <a:bodyPr lIns="0" tIns="0" rIns="0" bIns="0" rtlCol="0" anchor="t">
            <a:spAutoFit/>
          </a:bodyPr>
          <a:lstStyle/>
          <a:p>
            <a:pPr algn="l">
              <a:lnSpc>
                <a:spcPts val="9871"/>
              </a:lnSpc>
              <a:spcBef>
                <a:spcPct val="0"/>
              </a:spcBef>
            </a:pPr>
            <a:r>
              <a:rPr lang="en-US" sz="7050">
                <a:solidFill>
                  <a:srgbClr val="000000"/>
                </a:solidFill>
                <a:latin typeface="Open Sans"/>
                <a:ea typeface="Open Sans"/>
                <a:cs typeface="Open Sans"/>
                <a:sym typeface="Open Sans"/>
              </a:rPr>
              <a:t>A</a:t>
            </a:r>
          </a:p>
        </p:txBody>
      </p:sp>
      <p:sp>
        <p:nvSpPr>
          <p:cNvPr id="18" name="TextBox 18"/>
          <p:cNvSpPr txBox="1"/>
          <p:nvPr/>
        </p:nvSpPr>
        <p:spPr>
          <a:xfrm>
            <a:off x="11734122" y="4371296"/>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Expression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266639" y="5082912"/>
          <a:ext cx="7315200" cy="3190875"/>
        </p:xfrm>
        <a:graphic>
          <a:graphicData uri="http://schemas.openxmlformats.org/drawingml/2006/table">
            <a:tbl>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1005937">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bl>
          </a:graphicData>
        </a:graphic>
      </p:graphicFrame>
      <p:sp>
        <p:nvSpPr>
          <p:cNvPr id="7" name="Freeform 7"/>
          <p:cNvSpPr/>
          <p:nvPr/>
        </p:nvSpPr>
        <p:spPr>
          <a:xfrm>
            <a:off x="3786171" y="7217862"/>
            <a:ext cx="4511368" cy="1020697"/>
          </a:xfrm>
          <a:custGeom>
            <a:avLst/>
            <a:gdLst/>
            <a:ahLst/>
            <a:cxnLst/>
            <a:rect l="l" t="t" r="r" b="b"/>
            <a:pathLst>
              <a:path w="4511368" h="1020697">
                <a:moveTo>
                  <a:pt x="0" y="0"/>
                </a:moveTo>
                <a:lnTo>
                  <a:pt x="4511369" y="0"/>
                </a:lnTo>
                <a:lnTo>
                  <a:pt x="4511369" y="1020697"/>
                </a:lnTo>
                <a:lnTo>
                  <a:pt x="0" y="1020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TextBox 8"/>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9" name="TextBox 9"/>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Deriving the expression from a Kmap</a:t>
            </a:r>
          </a:p>
        </p:txBody>
      </p:sp>
      <p:sp>
        <p:nvSpPr>
          <p:cNvPr id="10" name="TextBox 10"/>
          <p:cNvSpPr txBox="1"/>
          <p:nvPr/>
        </p:nvSpPr>
        <p:spPr>
          <a:xfrm>
            <a:off x="1546324" y="6354544"/>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11" name="TextBox 11"/>
          <p:cNvSpPr txBox="1"/>
          <p:nvPr/>
        </p:nvSpPr>
        <p:spPr>
          <a:xfrm>
            <a:off x="1546324" y="7464458"/>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12" name="TextBox 12"/>
          <p:cNvSpPr txBox="1"/>
          <p:nvPr/>
        </p:nvSpPr>
        <p:spPr>
          <a:xfrm>
            <a:off x="4070471" y="5254491"/>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13" name="TextBox 13"/>
          <p:cNvSpPr txBox="1"/>
          <p:nvPr/>
        </p:nvSpPr>
        <p:spPr>
          <a:xfrm>
            <a:off x="6590003" y="5279990"/>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14" name="TextBox 14"/>
          <p:cNvSpPr txBox="1"/>
          <p:nvPr/>
        </p:nvSpPr>
        <p:spPr>
          <a:xfrm>
            <a:off x="1546324" y="5902869"/>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15" name="TextBox 15"/>
          <p:cNvSpPr txBox="1"/>
          <p:nvPr/>
        </p:nvSpPr>
        <p:spPr>
          <a:xfrm>
            <a:off x="4070471" y="4791229"/>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16" name="TextBox 16"/>
          <p:cNvSpPr txBox="1"/>
          <p:nvPr/>
        </p:nvSpPr>
        <p:spPr>
          <a:xfrm>
            <a:off x="2653702" y="4266521"/>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K Map</a:t>
            </a:r>
          </a:p>
        </p:txBody>
      </p:sp>
      <p:sp>
        <p:nvSpPr>
          <p:cNvPr id="17" name="Freeform 17"/>
          <p:cNvSpPr/>
          <p:nvPr/>
        </p:nvSpPr>
        <p:spPr>
          <a:xfrm rot="5400000">
            <a:off x="6098863" y="6924565"/>
            <a:ext cx="2689816" cy="608571"/>
          </a:xfrm>
          <a:custGeom>
            <a:avLst/>
            <a:gdLst/>
            <a:ahLst/>
            <a:cxnLst/>
            <a:rect l="l" t="t" r="r" b="b"/>
            <a:pathLst>
              <a:path w="2689816" h="608571">
                <a:moveTo>
                  <a:pt x="0" y="0"/>
                </a:moveTo>
                <a:lnTo>
                  <a:pt x="2689816" y="0"/>
                </a:lnTo>
                <a:lnTo>
                  <a:pt x="2689816" y="608571"/>
                </a:lnTo>
                <a:lnTo>
                  <a:pt x="0" y="608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12670565" y="5753528"/>
            <a:ext cx="2335443" cy="1202033"/>
          </a:xfrm>
          <a:prstGeom prst="rect">
            <a:avLst/>
          </a:prstGeom>
        </p:spPr>
        <p:txBody>
          <a:bodyPr lIns="0" tIns="0" rIns="0" bIns="0" rtlCol="0" anchor="t">
            <a:spAutoFit/>
          </a:bodyPr>
          <a:lstStyle/>
          <a:p>
            <a:pPr algn="ctr">
              <a:lnSpc>
                <a:spcPts val="9871"/>
              </a:lnSpc>
              <a:spcBef>
                <a:spcPct val="0"/>
              </a:spcBef>
            </a:pPr>
            <a:r>
              <a:rPr lang="en-US" sz="7050">
                <a:solidFill>
                  <a:srgbClr val="000000"/>
                </a:solidFill>
                <a:latin typeface="Open Sans"/>
                <a:ea typeface="Open Sans"/>
                <a:cs typeface="Open Sans"/>
                <a:sym typeface="Open Sans"/>
              </a:rPr>
              <a:t>A + B</a:t>
            </a:r>
          </a:p>
        </p:txBody>
      </p:sp>
      <p:sp>
        <p:nvSpPr>
          <p:cNvPr id="19" name="TextBox 19"/>
          <p:cNvSpPr txBox="1"/>
          <p:nvPr/>
        </p:nvSpPr>
        <p:spPr>
          <a:xfrm>
            <a:off x="11734122" y="4371296"/>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Expression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4222608" y="3661292"/>
          <a:ext cx="9011216" cy="6076950"/>
        </p:xfrm>
        <a:graphic>
          <a:graphicData uri="http://schemas.openxmlformats.org/drawingml/2006/table">
            <a:tbl>
              <a:tblPr/>
              <a:tblGrid>
                <a:gridCol w="2252804">
                  <a:extLst>
                    <a:ext uri="{9D8B030D-6E8A-4147-A177-3AD203B41FA5}">
                      <a16:colId xmlns:a16="http://schemas.microsoft.com/office/drawing/2014/main" val="20000"/>
                    </a:ext>
                  </a:extLst>
                </a:gridCol>
                <a:gridCol w="2252804">
                  <a:extLst>
                    <a:ext uri="{9D8B030D-6E8A-4147-A177-3AD203B41FA5}">
                      <a16:colId xmlns:a16="http://schemas.microsoft.com/office/drawing/2014/main" val="20001"/>
                    </a:ext>
                  </a:extLst>
                </a:gridCol>
                <a:gridCol w="2252804">
                  <a:extLst>
                    <a:ext uri="{9D8B030D-6E8A-4147-A177-3AD203B41FA5}">
                      <a16:colId xmlns:a16="http://schemas.microsoft.com/office/drawing/2014/main" val="20002"/>
                    </a:ext>
                  </a:extLst>
                </a:gridCol>
                <a:gridCol w="2252804">
                  <a:extLst>
                    <a:ext uri="{9D8B030D-6E8A-4147-A177-3AD203B41FA5}">
                      <a16:colId xmlns:a16="http://schemas.microsoft.com/office/drawing/2014/main" val="20003"/>
                    </a:ext>
                  </a:extLst>
                </a:gridCol>
              </a:tblGrid>
              <a:tr h="1073067">
                <a:tc gridSpan="2">
                  <a:txBody>
                    <a:bodyPr/>
                    <a:lstStyle/>
                    <a:p>
                      <a:pPr algn="ctr">
                        <a:lnSpc>
                          <a:spcPts val="2939"/>
                        </a:lnSpc>
                        <a:defRPr/>
                      </a:pPr>
                      <a:r>
                        <a:rPr lang="en-US" sz="2099"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939"/>
                        </a:lnSpc>
                        <a:defRPr/>
                      </a:pPr>
                      <a:r>
                        <a:rPr lang="en-US" sz="2099"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939"/>
                        </a:lnSpc>
                        <a:defRPr/>
                      </a:pPr>
                      <a:r>
                        <a:rPr lang="en-US" sz="209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939"/>
                        </a:lnSpc>
                        <a:defRPr/>
                      </a:pPr>
                      <a:r>
                        <a:rPr lang="en-US" sz="209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73067">
                <a:tc>
                  <a:txBody>
                    <a:bodyPr/>
                    <a:lstStyle/>
                    <a:p>
                      <a:pPr algn="ctr">
                        <a:lnSpc>
                          <a:spcPts val="2939"/>
                        </a:lnSpc>
                        <a:defRPr/>
                      </a:pPr>
                      <a:r>
                        <a:rPr lang="en-US" sz="2099" b="1">
                          <a:solidFill>
                            <a:srgbClr val="000000"/>
                          </a:solidFill>
                          <a:latin typeface="Poppins Bold"/>
                          <a:ea typeface="Poppins Bold"/>
                          <a:cs typeface="Poppins Bold"/>
                          <a:sym typeface="Poppi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39"/>
                        </a:lnSpc>
                        <a:defRPr/>
                      </a:pPr>
                      <a:r>
                        <a:rPr lang="en-US" sz="2099" b="1">
                          <a:solidFill>
                            <a:srgbClr val="000000"/>
                          </a:solidFill>
                          <a:latin typeface="Poppins Bold"/>
                          <a:ea typeface="Poppins Bold"/>
                          <a:cs typeface="Poppins Bold"/>
                          <a:sym typeface="Poppi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39"/>
                        </a:lnSpc>
                        <a:defRPr/>
                      </a:pPr>
                      <a:r>
                        <a:rPr lang="en-US" sz="2099" b="1">
                          <a:solidFill>
                            <a:srgbClr val="000000"/>
                          </a:solidFill>
                          <a:latin typeface="Poppins Bold"/>
                          <a:ea typeface="Poppins Bold"/>
                          <a:cs typeface="Poppins Bold"/>
                          <a:sym typeface="Poppins Bold"/>
                        </a:rPr>
                        <a:t>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66C4"/>
                    </a:solidFill>
                  </a:tcPr>
                </a:tc>
                <a:tc>
                  <a:txBody>
                    <a:bodyPr/>
                    <a:lstStyle/>
                    <a:p>
                      <a:pPr algn="ctr">
                        <a:lnSpc>
                          <a:spcPts val="2939"/>
                        </a:lnSpc>
                        <a:defRPr/>
                      </a:pPr>
                      <a:r>
                        <a:rPr lang="en-US" sz="2099" b="1">
                          <a:solidFill>
                            <a:srgbClr val="000000"/>
                          </a:solidFill>
                          <a:latin typeface="Poppins Bold"/>
                          <a:ea typeface="Poppins Bold"/>
                          <a:cs typeface="Poppins Bold"/>
                          <a:sym typeface="Poppi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1"/>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66C4"/>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66C4"/>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66C4"/>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66C4"/>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bl>
          </a:graphicData>
        </a:graphic>
      </p:graphicFrame>
      <p:sp>
        <p:nvSpPr>
          <p:cNvPr id="6" name="TextBox 6"/>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Half adder</a:t>
            </a:r>
          </a:p>
        </p:txBody>
      </p:sp>
      <p:sp>
        <p:nvSpPr>
          <p:cNvPr id="7" name="TextBox 7"/>
          <p:cNvSpPr txBox="1"/>
          <p:nvPr/>
        </p:nvSpPr>
        <p:spPr>
          <a:xfrm>
            <a:off x="384809" y="2694896"/>
            <a:ext cx="1705155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S output can be constructed using an XOR gate. </a:t>
            </a:r>
          </a:p>
        </p:txBody>
      </p:sp>
      <p:sp>
        <p:nvSpPr>
          <p:cNvPr id="8" name="TextBox 8"/>
          <p:cNvSpPr txBox="1"/>
          <p:nvPr/>
        </p:nvSpPr>
        <p:spPr>
          <a:xfrm>
            <a:off x="246002" y="207149"/>
            <a:ext cx="8067235" cy="568077"/>
          </a:xfrm>
          <a:prstGeom prst="rect">
            <a:avLst/>
          </a:prstGeom>
        </p:spPr>
        <p:txBody>
          <a:bodyPr lIns="0" tIns="0" rIns="0" bIns="0" rtlCol="0" anchor="t">
            <a:spAutoFit/>
          </a:bodyPr>
          <a:lstStyle/>
          <a:p>
            <a:pPr marL="0" lvl="0" indent="0" algn="l">
              <a:lnSpc>
                <a:spcPts val="4219"/>
              </a:lnSpc>
              <a:spcBef>
                <a:spcPct val="0"/>
              </a:spcBef>
            </a:pPr>
            <a:r>
              <a:rPr lang="en-US" sz="3767" b="1" spc="-113">
                <a:solidFill>
                  <a:srgbClr val="FFFFFF"/>
                </a:solidFill>
                <a:latin typeface="Poppins Bold"/>
                <a:ea typeface="Poppins Bold"/>
                <a:cs typeface="Poppins Bold"/>
                <a:sym typeface="Poppins Bold"/>
              </a:rPr>
              <a:t>19.1 Fundamentals of Logic Circuits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7" name="TextBox 7"/>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Deriving the expression from a Kmap (Example 2)</a:t>
            </a:r>
          </a:p>
        </p:txBody>
      </p:sp>
      <p:graphicFrame>
        <p:nvGraphicFramePr>
          <p:cNvPr id="8" name="Table 8"/>
          <p:cNvGraphicFramePr>
            <a:graphicFrameLocks noGrp="1"/>
          </p:cNvGraphicFramePr>
          <p:nvPr/>
        </p:nvGraphicFramePr>
        <p:xfrm>
          <a:off x="1739121" y="5352265"/>
          <a:ext cx="4087276" cy="2904295"/>
        </p:xfrm>
        <a:graphic>
          <a:graphicData uri="http://schemas.openxmlformats.org/drawingml/2006/table">
            <a:tbl>
              <a:tblPr/>
              <a:tblGrid>
                <a:gridCol w="1362425">
                  <a:extLst>
                    <a:ext uri="{9D8B030D-6E8A-4147-A177-3AD203B41FA5}">
                      <a16:colId xmlns:a16="http://schemas.microsoft.com/office/drawing/2014/main" val="20000"/>
                    </a:ext>
                  </a:extLst>
                </a:gridCol>
                <a:gridCol w="1362425">
                  <a:extLst>
                    <a:ext uri="{9D8B030D-6E8A-4147-A177-3AD203B41FA5}">
                      <a16:colId xmlns:a16="http://schemas.microsoft.com/office/drawing/2014/main" val="20001"/>
                    </a:ext>
                  </a:extLst>
                </a:gridCol>
                <a:gridCol w="1362425">
                  <a:extLst>
                    <a:ext uri="{9D8B030D-6E8A-4147-A177-3AD203B41FA5}">
                      <a16:colId xmlns:a16="http://schemas.microsoft.com/office/drawing/2014/main" val="20002"/>
                    </a:ext>
                  </a:extLst>
                </a:gridCol>
              </a:tblGrid>
              <a:tr h="503552">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0"/>
                  </a:ext>
                </a:extLst>
              </a:tr>
              <a:tr h="464297">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ADAD"/>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ADAD"/>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ADAD"/>
                    </a:solidFill>
                  </a:tcPr>
                </a:tc>
                <a:extLst>
                  <a:ext uri="{0D108BD9-81ED-4DB2-BD59-A6C34878D82A}">
                    <a16:rowId xmlns:a16="http://schemas.microsoft.com/office/drawing/2014/main" val="10001"/>
                  </a:ext>
                </a:extLst>
              </a:tr>
              <a:tr h="481347">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extLst>
                  <a:ext uri="{0D108BD9-81ED-4DB2-BD59-A6C34878D82A}">
                    <a16:rowId xmlns:a16="http://schemas.microsoft.com/office/drawing/2014/main" val="10002"/>
                  </a:ext>
                </a:extLst>
              </a:tr>
              <a:tr h="485033">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extLst>
                  <a:ext uri="{0D108BD9-81ED-4DB2-BD59-A6C34878D82A}">
                    <a16:rowId xmlns:a16="http://schemas.microsoft.com/office/drawing/2014/main" val="10003"/>
                  </a:ext>
                </a:extLst>
              </a:tr>
              <a:tr h="485033">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extLst>
                  <a:ext uri="{0D108BD9-81ED-4DB2-BD59-A6C34878D82A}">
                    <a16:rowId xmlns:a16="http://schemas.microsoft.com/office/drawing/2014/main" val="10004"/>
                  </a:ext>
                </a:extLst>
              </a:tr>
              <a:tr h="485033">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tc>
                  <a:txBody>
                    <a:bodyPr/>
                    <a:lstStyle/>
                    <a:p>
                      <a:pPr algn="ctr">
                        <a:lnSpc>
                          <a:spcPts val="1569"/>
                        </a:lnSpc>
                        <a:defRPr/>
                      </a:pPr>
                      <a:endParaRPr lang="en-US" sz="1100"/>
                    </a:p>
                  </a:txBody>
                  <a:tcPr marL="142396" marR="142396" marT="142396" marB="142396"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E8F1F1"/>
                    </a:solidFill>
                  </a:tcPr>
                </a:tc>
                <a:extLst>
                  <a:ext uri="{0D108BD9-81ED-4DB2-BD59-A6C34878D82A}">
                    <a16:rowId xmlns:a16="http://schemas.microsoft.com/office/drawing/2014/main" val="10005"/>
                  </a:ext>
                </a:extLst>
              </a:tr>
            </a:tbl>
          </a:graphicData>
        </a:graphic>
      </p:graphicFrame>
      <p:grpSp>
        <p:nvGrpSpPr>
          <p:cNvPr id="9" name="Group 9"/>
          <p:cNvGrpSpPr/>
          <p:nvPr/>
        </p:nvGrpSpPr>
        <p:grpSpPr>
          <a:xfrm>
            <a:off x="1840870" y="5352265"/>
            <a:ext cx="3349389" cy="550768"/>
            <a:chOff x="0" y="0"/>
            <a:chExt cx="1199286" cy="197208"/>
          </a:xfrm>
        </p:grpSpPr>
        <p:sp>
          <p:nvSpPr>
            <p:cNvPr id="10" name="Freeform 10"/>
            <p:cNvSpPr/>
            <p:nvPr/>
          </p:nvSpPr>
          <p:spPr>
            <a:xfrm>
              <a:off x="0" y="0"/>
              <a:ext cx="1199286" cy="197208"/>
            </a:xfrm>
            <a:custGeom>
              <a:avLst/>
              <a:gdLst/>
              <a:ahLst/>
              <a:cxnLst/>
              <a:rect l="l" t="t" r="r" b="b"/>
              <a:pathLst>
                <a:path w="1199286" h="197208">
                  <a:moveTo>
                    <a:pt x="0" y="0"/>
                  </a:moveTo>
                  <a:lnTo>
                    <a:pt x="1199286" y="0"/>
                  </a:lnTo>
                  <a:lnTo>
                    <a:pt x="1199286" y="197208"/>
                  </a:lnTo>
                  <a:lnTo>
                    <a:pt x="0" y="197208"/>
                  </a:lnTo>
                  <a:close/>
                </a:path>
              </a:pathLst>
            </a:custGeom>
            <a:solidFill>
              <a:srgbClr val="5CE1E6"/>
            </a:solidFill>
          </p:spPr>
          <p:txBody>
            <a:bodyPr/>
            <a:lstStyle/>
            <a:p>
              <a:endParaRPr lang="en-PH"/>
            </a:p>
          </p:txBody>
        </p:sp>
        <p:sp>
          <p:nvSpPr>
            <p:cNvPr id="11" name="TextBox 11"/>
            <p:cNvSpPr txBox="1"/>
            <p:nvPr/>
          </p:nvSpPr>
          <p:spPr>
            <a:xfrm>
              <a:off x="0" y="-38100"/>
              <a:ext cx="1199286" cy="235308"/>
            </a:xfrm>
            <a:prstGeom prst="rect">
              <a:avLst/>
            </a:prstGeom>
          </p:spPr>
          <p:txBody>
            <a:bodyPr lIns="50800" tIns="50800" rIns="50800" bIns="50800" rtlCol="0" anchor="ctr"/>
            <a:lstStyle/>
            <a:p>
              <a:pPr algn="ctr">
                <a:lnSpc>
                  <a:spcPts val="2681"/>
                </a:lnSpc>
              </a:pPr>
              <a:endParaRPr/>
            </a:p>
          </p:txBody>
        </p:sp>
      </p:grpSp>
      <p:sp>
        <p:nvSpPr>
          <p:cNvPr id="12" name="AutoShape 12"/>
          <p:cNvSpPr/>
          <p:nvPr/>
        </p:nvSpPr>
        <p:spPr>
          <a:xfrm>
            <a:off x="7799952" y="7410610"/>
            <a:ext cx="2292241" cy="19050"/>
          </a:xfrm>
          <a:prstGeom prst="line">
            <a:avLst/>
          </a:prstGeom>
          <a:ln w="38100" cap="flat">
            <a:solidFill>
              <a:srgbClr val="000000"/>
            </a:solidFill>
            <a:prstDash val="solid"/>
            <a:headEnd type="none" w="sm" len="sm"/>
            <a:tailEnd type="arrow" w="med" len="sm"/>
          </a:ln>
        </p:spPr>
        <p:txBody>
          <a:bodyPr/>
          <a:lstStyle/>
          <a:p>
            <a:endParaRPr lang="en-PH"/>
          </a:p>
        </p:txBody>
      </p:sp>
      <p:graphicFrame>
        <p:nvGraphicFramePr>
          <p:cNvPr id="13" name="Table 13"/>
          <p:cNvGraphicFramePr>
            <a:graphicFrameLocks noGrp="1"/>
          </p:cNvGraphicFramePr>
          <p:nvPr/>
        </p:nvGraphicFramePr>
        <p:xfrm>
          <a:off x="10563970" y="5815173"/>
          <a:ext cx="7315200" cy="3190875"/>
        </p:xfrm>
        <a:graphic>
          <a:graphicData uri="http://schemas.openxmlformats.org/drawingml/2006/table">
            <a:tbl>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1005937">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bl>
          </a:graphicData>
        </a:graphic>
      </p:graphicFrame>
      <p:sp>
        <p:nvSpPr>
          <p:cNvPr id="14" name="TextBox 14"/>
          <p:cNvSpPr txBox="1"/>
          <p:nvPr/>
        </p:nvSpPr>
        <p:spPr>
          <a:xfrm>
            <a:off x="2287688" y="4799921"/>
            <a:ext cx="4208331" cy="487781"/>
          </a:xfrm>
          <a:prstGeom prst="rect">
            <a:avLst/>
          </a:prstGeom>
        </p:spPr>
        <p:txBody>
          <a:bodyPr lIns="0" tIns="0" rIns="0" bIns="0" rtlCol="0" anchor="t">
            <a:spAutoFit/>
          </a:bodyPr>
          <a:lstStyle/>
          <a:p>
            <a:pPr algn="ctr">
              <a:lnSpc>
                <a:spcPts val="3780"/>
              </a:lnSpc>
            </a:pPr>
            <a:r>
              <a:rPr lang="en-US" sz="3406" b="1">
                <a:solidFill>
                  <a:srgbClr val="5CE1E6"/>
                </a:solidFill>
                <a:latin typeface="Cosmic Octo Medium"/>
                <a:ea typeface="Cosmic Octo Medium"/>
                <a:cs typeface="Cosmic Octo Medium"/>
                <a:sym typeface="Cosmic Octo Medium"/>
              </a:rPr>
              <a:t>Truth Table</a:t>
            </a:r>
          </a:p>
        </p:txBody>
      </p:sp>
      <p:sp>
        <p:nvSpPr>
          <p:cNvPr id="15" name="TextBox 15"/>
          <p:cNvSpPr txBox="1"/>
          <p:nvPr/>
        </p:nvSpPr>
        <p:spPr>
          <a:xfrm>
            <a:off x="2617931" y="5367375"/>
            <a:ext cx="1677222" cy="469366"/>
          </a:xfrm>
          <a:prstGeom prst="rect">
            <a:avLst/>
          </a:prstGeom>
        </p:spPr>
        <p:txBody>
          <a:bodyPr lIns="0" tIns="0" rIns="0" bIns="0" rtlCol="0" anchor="t">
            <a:spAutoFit/>
          </a:bodyPr>
          <a:lstStyle/>
          <a:p>
            <a:pPr algn="ctr">
              <a:lnSpc>
                <a:spcPts val="3729"/>
              </a:lnSpc>
            </a:pPr>
            <a:r>
              <a:rPr lang="en-US" sz="2663">
                <a:solidFill>
                  <a:srgbClr val="443C31"/>
                </a:solidFill>
                <a:latin typeface="Josefin Sans"/>
                <a:ea typeface="Josefin Sans"/>
                <a:cs typeface="Josefin Sans"/>
                <a:sym typeface="Josefin Sans"/>
              </a:rPr>
              <a:t>INPUT</a:t>
            </a:r>
          </a:p>
        </p:txBody>
      </p:sp>
      <p:sp>
        <p:nvSpPr>
          <p:cNvPr id="16" name="TextBox 16"/>
          <p:cNvSpPr txBox="1"/>
          <p:nvPr/>
        </p:nvSpPr>
        <p:spPr>
          <a:xfrm>
            <a:off x="1658667" y="6037750"/>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A</a:t>
            </a:r>
          </a:p>
        </p:txBody>
      </p:sp>
      <p:sp>
        <p:nvSpPr>
          <p:cNvPr id="17" name="TextBox 17"/>
          <p:cNvSpPr txBox="1"/>
          <p:nvPr/>
        </p:nvSpPr>
        <p:spPr>
          <a:xfrm>
            <a:off x="5386046" y="6037750"/>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X</a:t>
            </a:r>
          </a:p>
        </p:txBody>
      </p:sp>
      <p:sp>
        <p:nvSpPr>
          <p:cNvPr id="18" name="TextBox 18"/>
          <p:cNvSpPr txBox="1"/>
          <p:nvPr/>
        </p:nvSpPr>
        <p:spPr>
          <a:xfrm>
            <a:off x="1658667" y="6700368"/>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0</a:t>
            </a:r>
          </a:p>
        </p:txBody>
      </p:sp>
      <p:sp>
        <p:nvSpPr>
          <p:cNvPr id="19" name="TextBox 19"/>
          <p:cNvSpPr txBox="1"/>
          <p:nvPr/>
        </p:nvSpPr>
        <p:spPr>
          <a:xfrm>
            <a:off x="1658667" y="7362985"/>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0</a:t>
            </a:r>
          </a:p>
        </p:txBody>
      </p:sp>
      <p:sp>
        <p:nvSpPr>
          <p:cNvPr id="20" name="TextBox 20"/>
          <p:cNvSpPr txBox="1"/>
          <p:nvPr/>
        </p:nvSpPr>
        <p:spPr>
          <a:xfrm>
            <a:off x="5512187" y="5367375"/>
            <a:ext cx="1677222" cy="469366"/>
          </a:xfrm>
          <a:prstGeom prst="rect">
            <a:avLst/>
          </a:prstGeom>
        </p:spPr>
        <p:txBody>
          <a:bodyPr lIns="0" tIns="0" rIns="0" bIns="0" rtlCol="0" anchor="t">
            <a:spAutoFit/>
          </a:bodyPr>
          <a:lstStyle/>
          <a:p>
            <a:pPr algn="ctr">
              <a:lnSpc>
                <a:spcPts val="3729"/>
              </a:lnSpc>
            </a:pPr>
            <a:r>
              <a:rPr lang="en-US" sz="2663">
                <a:solidFill>
                  <a:srgbClr val="443C31"/>
                </a:solidFill>
                <a:latin typeface="Josefin Sans"/>
                <a:ea typeface="Josefin Sans"/>
                <a:cs typeface="Josefin Sans"/>
                <a:sym typeface="Josefin Sans"/>
              </a:rPr>
              <a:t>OUTPUT</a:t>
            </a:r>
          </a:p>
        </p:txBody>
      </p:sp>
      <p:sp>
        <p:nvSpPr>
          <p:cNvPr id="21" name="TextBox 21"/>
          <p:cNvSpPr txBox="1"/>
          <p:nvPr/>
        </p:nvSpPr>
        <p:spPr>
          <a:xfrm>
            <a:off x="3456542" y="6037750"/>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B</a:t>
            </a:r>
          </a:p>
        </p:txBody>
      </p:sp>
      <p:sp>
        <p:nvSpPr>
          <p:cNvPr id="22" name="TextBox 22"/>
          <p:cNvSpPr txBox="1"/>
          <p:nvPr/>
        </p:nvSpPr>
        <p:spPr>
          <a:xfrm>
            <a:off x="3456542" y="6686128"/>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0</a:t>
            </a:r>
          </a:p>
        </p:txBody>
      </p:sp>
      <p:sp>
        <p:nvSpPr>
          <p:cNvPr id="23" name="TextBox 23"/>
          <p:cNvSpPr txBox="1"/>
          <p:nvPr/>
        </p:nvSpPr>
        <p:spPr>
          <a:xfrm>
            <a:off x="3456542" y="7366810"/>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24" name="TextBox 24"/>
          <p:cNvSpPr txBox="1"/>
          <p:nvPr/>
        </p:nvSpPr>
        <p:spPr>
          <a:xfrm>
            <a:off x="1658667" y="8026473"/>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25" name="TextBox 25"/>
          <p:cNvSpPr txBox="1"/>
          <p:nvPr/>
        </p:nvSpPr>
        <p:spPr>
          <a:xfrm>
            <a:off x="3456542" y="8030298"/>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0</a:t>
            </a:r>
          </a:p>
        </p:txBody>
      </p:sp>
      <p:sp>
        <p:nvSpPr>
          <p:cNvPr id="26" name="TextBox 26"/>
          <p:cNvSpPr txBox="1"/>
          <p:nvPr/>
        </p:nvSpPr>
        <p:spPr>
          <a:xfrm>
            <a:off x="1658667" y="8710979"/>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27" name="TextBox 27"/>
          <p:cNvSpPr txBox="1"/>
          <p:nvPr/>
        </p:nvSpPr>
        <p:spPr>
          <a:xfrm>
            <a:off x="3456542" y="8714804"/>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28" name="TextBox 28"/>
          <p:cNvSpPr txBox="1"/>
          <p:nvPr/>
        </p:nvSpPr>
        <p:spPr>
          <a:xfrm>
            <a:off x="5386046" y="6686128"/>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29" name="TextBox 29"/>
          <p:cNvSpPr txBox="1"/>
          <p:nvPr/>
        </p:nvSpPr>
        <p:spPr>
          <a:xfrm>
            <a:off x="5386046" y="7366810"/>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30" name="TextBox 30"/>
          <p:cNvSpPr txBox="1"/>
          <p:nvPr/>
        </p:nvSpPr>
        <p:spPr>
          <a:xfrm>
            <a:off x="5386046" y="8030298"/>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1</a:t>
            </a:r>
          </a:p>
        </p:txBody>
      </p:sp>
      <p:sp>
        <p:nvSpPr>
          <p:cNvPr id="31" name="TextBox 31"/>
          <p:cNvSpPr txBox="1"/>
          <p:nvPr/>
        </p:nvSpPr>
        <p:spPr>
          <a:xfrm>
            <a:off x="5386046" y="8714804"/>
            <a:ext cx="1929504" cy="529938"/>
          </a:xfrm>
          <a:prstGeom prst="rect">
            <a:avLst/>
          </a:prstGeom>
        </p:spPr>
        <p:txBody>
          <a:bodyPr lIns="0" tIns="0" rIns="0" bIns="0" rtlCol="0" anchor="t">
            <a:spAutoFit/>
          </a:bodyPr>
          <a:lstStyle/>
          <a:p>
            <a:pPr algn="ctr">
              <a:lnSpc>
                <a:spcPts val="4290"/>
              </a:lnSpc>
            </a:pPr>
            <a:r>
              <a:rPr lang="en-US" sz="3064">
                <a:solidFill>
                  <a:srgbClr val="443C31"/>
                </a:solidFill>
                <a:latin typeface="Josefin Sans"/>
                <a:ea typeface="Josefin Sans"/>
                <a:cs typeface="Josefin Sans"/>
                <a:sym typeface="Josefin Sans"/>
              </a:rPr>
              <a:t>0</a:t>
            </a:r>
          </a:p>
        </p:txBody>
      </p:sp>
      <p:sp>
        <p:nvSpPr>
          <p:cNvPr id="32" name="TextBox 32"/>
          <p:cNvSpPr txBox="1"/>
          <p:nvPr/>
        </p:nvSpPr>
        <p:spPr>
          <a:xfrm>
            <a:off x="10843655" y="7086805"/>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33" name="TextBox 33"/>
          <p:cNvSpPr txBox="1"/>
          <p:nvPr/>
        </p:nvSpPr>
        <p:spPr>
          <a:xfrm>
            <a:off x="10843655" y="8196718"/>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34" name="TextBox 34"/>
          <p:cNvSpPr txBox="1"/>
          <p:nvPr/>
        </p:nvSpPr>
        <p:spPr>
          <a:xfrm>
            <a:off x="13367802" y="5986752"/>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35" name="TextBox 35"/>
          <p:cNvSpPr txBox="1"/>
          <p:nvPr/>
        </p:nvSpPr>
        <p:spPr>
          <a:xfrm>
            <a:off x="15887334" y="6012251"/>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36" name="TextBox 36"/>
          <p:cNvSpPr txBox="1"/>
          <p:nvPr/>
        </p:nvSpPr>
        <p:spPr>
          <a:xfrm>
            <a:off x="10843655" y="6635130"/>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37" name="TextBox 37"/>
          <p:cNvSpPr txBox="1"/>
          <p:nvPr/>
        </p:nvSpPr>
        <p:spPr>
          <a:xfrm>
            <a:off x="13367802" y="5523489"/>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38" name="TextBox 38"/>
          <p:cNvSpPr txBox="1"/>
          <p:nvPr/>
        </p:nvSpPr>
        <p:spPr>
          <a:xfrm>
            <a:off x="11697423" y="5058099"/>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K Map</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7" name="TextBox 7"/>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Deriving the expression from a Kmap (Example 2)</a:t>
            </a:r>
          </a:p>
        </p:txBody>
      </p:sp>
      <p:graphicFrame>
        <p:nvGraphicFramePr>
          <p:cNvPr id="8" name="Table 8"/>
          <p:cNvGraphicFramePr>
            <a:graphicFrameLocks noGrp="1"/>
          </p:cNvGraphicFramePr>
          <p:nvPr/>
        </p:nvGraphicFramePr>
        <p:xfrm>
          <a:off x="1828800" y="5271245"/>
          <a:ext cx="7315200" cy="3190875"/>
        </p:xfrm>
        <a:graphic>
          <a:graphicData uri="http://schemas.openxmlformats.org/drawingml/2006/table">
            <a:tbl>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1005937">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bl>
          </a:graphicData>
        </a:graphic>
      </p:graphicFrame>
      <p:sp>
        <p:nvSpPr>
          <p:cNvPr id="9" name="TextBox 9"/>
          <p:cNvSpPr txBox="1"/>
          <p:nvPr/>
        </p:nvSpPr>
        <p:spPr>
          <a:xfrm>
            <a:off x="2108485" y="6542877"/>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10" name="TextBox 10"/>
          <p:cNvSpPr txBox="1"/>
          <p:nvPr/>
        </p:nvSpPr>
        <p:spPr>
          <a:xfrm>
            <a:off x="2108485" y="7652790"/>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11" name="TextBox 11"/>
          <p:cNvSpPr txBox="1"/>
          <p:nvPr/>
        </p:nvSpPr>
        <p:spPr>
          <a:xfrm>
            <a:off x="4632632" y="5442824"/>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12" name="TextBox 12"/>
          <p:cNvSpPr txBox="1"/>
          <p:nvPr/>
        </p:nvSpPr>
        <p:spPr>
          <a:xfrm>
            <a:off x="7152164" y="5468323"/>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13" name="TextBox 13"/>
          <p:cNvSpPr txBox="1"/>
          <p:nvPr/>
        </p:nvSpPr>
        <p:spPr>
          <a:xfrm>
            <a:off x="2108485" y="6091202"/>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14" name="TextBox 14"/>
          <p:cNvSpPr txBox="1"/>
          <p:nvPr/>
        </p:nvSpPr>
        <p:spPr>
          <a:xfrm>
            <a:off x="4632632" y="4979561"/>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15" name="TextBox 15"/>
          <p:cNvSpPr txBox="1"/>
          <p:nvPr/>
        </p:nvSpPr>
        <p:spPr>
          <a:xfrm>
            <a:off x="2962253" y="4514171"/>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K Map</a:t>
            </a:r>
          </a:p>
        </p:txBody>
      </p:sp>
      <p:sp>
        <p:nvSpPr>
          <p:cNvPr id="16" name="Freeform 16"/>
          <p:cNvSpPr/>
          <p:nvPr/>
        </p:nvSpPr>
        <p:spPr>
          <a:xfrm>
            <a:off x="4740462" y="6356334"/>
            <a:ext cx="4119238" cy="931978"/>
          </a:xfrm>
          <a:custGeom>
            <a:avLst/>
            <a:gdLst/>
            <a:ahLst/>
            <a:cxnLst/>
            <a:rect l="l" t="t" r="r" b="b"/>
            <a:pathLst>
              <a:path w="4119238" h="931978">
                <a:moveTo>
                  <a:pt x="0" y="0"/>
                </a:moveTo>
                <a:lnTo>
                  <a:pt x="4119238" y="0"/>
                </a:lnTo>
                <a:lnTo>
                  <a:pt x="4119238" y="931978"/>
                </a:lnTo>
                <a:lnTo>
                  <a:pt x="0" y="9319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TextBox 17"/>
          <p:cNvSpPr txBox="1"/>
          <p:nvPr/>
        </p:nvSpPr>
        <p:spPr>
          <a:xfrm>
            <a:off x="12341335" y="6211749"/>
            <a:ext cx="829636" cy="1207904"/>
          </a:xfrm>
          <a:prstGeom prst="rect">
            <a:avLst/>
          </a:prstGeom>
        </p:spPr>
        <p:txBody>
          <a:bodyPr lIns="0" tIns="0" rIns="0" bIns="0" rtlCol="0" anchor="t">
            <a:spAutoFit/>
          </a:bodyPr>
          <a:lstStyle/>
          <a:p>
            <a:pPr algn="l">
              <a:lnSpc>
                <a:spcPts val="9871"/>
              </a:lnSpc>
              <a:spcBef>
                <a:spcPct val="0"/>
              </a:spcBef>
            </a:pPr>
            <a:r>
              <a:rPr lang="en-US" sz="7050">
                <a:solidFill>
                  <a:srgbClr val="000000"/>
                </a:solidFill>
                <a:latin typeface="Open Sans"/>
                <a:ea typeface="Open Sans"/>
                <a:cs typeface="Open Sans"/>
                <a:sym typeface="Open Sans"/>
              </a:rPr>
              <a:t>A</a:t>
            </a:r>
          </a:p>
        </p:txBody>
      </p:sp>
      <p:sp>
        <p:nvSpPr>
          <p:cNvPr id="18" name="TextBox 18"/>
          <p:cNvSpPr txBox="1"/>
          <p:nvPr/>
        </p:nvSpPr>
        <p:spPr>
          <a:xfrm>
            <a:off x="11734122" y="4371296"/>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Expression</a:t>
            </a:r>
          </a:p>
        </p:txBody>
      </p:sp>
      <p:sp>
        <p:nvSpPr>
          <p:cNvPr id="19" name="TextBox 19"/>
          <p:cNvSpPr txBox="1"/>
          <p:nvPr/>
        </p:nvSpPr>
        <p:spPr>
          <a:xfrm>
            <a:off x="12341335" y="5207104"/>
            <a:ext cx="829636" cy="1207904"/>
          </a:xfrm>
          <a:prstGeom prst="rect">
            <a:avLst/>
          </a:prstGeom>
        </p:spPr>
        <p:txBody>
          <a:bodyPr lIns="0" tIns="0" rIns="0" bIns="0" rtlCol="0" anchor="t">
            <a:spAutoFit/>
          </a:bodyPr>
          <a:lstStyle/>
          <a:p>
            <a:pPr algn="l">
              <a:lnSpc>
                <a:spcPts val="9871"/>
              </a:lnSpc>
              <a:spcBef>
                <a:spcPct val="0"/>
              </a:spcBef>
            </a:pPr>
            <a:r>
              <a:rPr lang="en-US" sz="7050">
                <a:solidFill>
                  <a:srgbClr val="000000"/>
                </a:solidFill>
                <a:latin typeface="Open Sans"/>
                <a:ea typeface="Open Sans"/>
                <a:cs typeface="Open Sans"/>
                <a:sym typeface="Open Sans"/>
              </a:rPr>
              <a:t>_</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7" name="TextBox 7"/>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Deriving the expression from a Kmap (Example 2)</a:t>
            </a:r>
          </a:p>
        </p:txBody>
      </p:sp>
      <p:graphicFrame>
        <p:nvGraphicFramePr>
          <p:cNvPr id="8" name="Table 8"/>
          <p:cNvGraphicFramePr>
            <a:graphicFrameLocks noGrp="1"/>
          </p:cNvGraphicFramePr>
          <p:nvPr/>
        </p:nvGraphicFramePr>
        <p:xfrm>
          <a:off x="1828800" y="5271245"/>
          <a:ext cx="7315200" cy="3190875"/>
        </p:xfrm>
        <a:graphic>
          <a:graphicData uri="http://schemas.openxmlformats.org/drawingml/2006/table">
            <a:tbl>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1005937">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92469">
                <a:tc>
                  <a:txBody>
                    <a:bodyPr/>
                    <a:lstStyle/>
                    <a:p>
                      <a:pPr algn="ctr">
                        <a:lnSpc>
                          <a:spcPts val="24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r>
                        <a:rPr lang="en-US" sz="2314"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bl>
          </a:graphicData>
        </a:graphic>
      </p:graphicFrame>
      <p:sp>
        <p:nvSpPr>
          <p:cNvPr id="9" name="TextBox 9"/>
          <p:cNvSpPr txBox="1"/>
          <p:nvPr/>
        </p:nvSpPr>
        <p:spPr>
          <a:xfrm>
            <a:off x="2108485" y="6542877"/>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10" name="TextBox 10"/>
          <p:cNvSpPr txBox="1"/>
          <p:nvPr/>
        </p:nvSpPr>
        <p:spPr>
          <a:xfrm>
            <a:off x="2108485" y="7652790"/>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A</a:t>
            </a:r>
          </a:p>
        </p:txBody>
      </p:sp>
      <p:sp>
        <p:nvSpPr>
          <p:cNvPr id="11" name="TextBox 11"/>
          <p:cNvSpPr txBox="1"/>
          <p:nvPr/>
        </p:nvSpPr>
        <p:spPr>
          <a:xfrm>
            <a:off x="4632632" y="5442824"/>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12" name="TextBox 12"/>
          <p:cNvSpPr txBox="1"/>
          <p:nvPr/>
        </p:nvSpPr>
        <p:spPr>
          <a:xfrm>
            <a:off x="7152164" y="5468323"/>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B</a:t>
            </a:r>
          </a:p>
        </p:txBody>
      </p:sp>
      <p:sp>
        <p:nvSpPr>
          <p:cNvPr id="13" name="TextBox 13"/>
          <p:cNvSpPr txBox="1"/>
          <p:nvPr/>
        </p:nvSpPr>
        <p:spPr>
          <a:xfrm>
            <a:off x="2108485" y="6091202"/>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14" name="TextBox 14"/>
          <p:cNvSpPr txBox="1"/>
          <p:nvPr/>
        </p:nvSpPr>
        <p:spPr>
          <a:xfrm>
            <a:off x="4632632" y="4979561"/>
            <a:ext cx="1707537" cy="580936"/>
          </a:xfrm>
          <a:prstGeom prst="rect">
            <a:avLst/>
          </a:prstGeom>
        </p:spPr>
        <p:txBody>
          <a:bodyPr lIns="0" tIns="0" rIns="0" bIns="0" rtlCol="0" anchor="t">
            <a:spAutoFit/>
          </a:bodyPr>
          <a:lstStyle/>
          <a:p>
            <a:pPr algn="ctr">
              <a:lnSpc>
                <a:spcPts val="4729"/>
              </a:lnSpc>
            </a:pPr>
            <a:r>
              <a:rPr lang="en-US" sz="3378" b="1">
                <a:solidFill>
                  <a:srgbClr val="000000"/>
                </a:solidFill>
                <a:latin typeface="Open Sans Bold"/>
                <a:ea typeface="Open Sans Bold"/>
                <a:cs typeface="Open Sans Bold"/>
                <a:sym typeface="Open Sans Bold"/>
              </a:rPr>
              <a:t>_</a:t>
            </a:r>
          </a:p>
        </p:txBody>
      </p:sp>
      <p:sp>
        <p:nvSpPr>
          <p:cNvPr id="15" name="TextBox 15"/>
          <p:cNvSpPr txBox="1"/>
          <p:nvPr/>
        </p:nvSpPr>
        <p:spPr>
          <a:xfrm>
            <a:off x="2962253" y="4514171"/>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K Map</a:t>
            </a:r>
          </a:p>
        </p:txBody>
      </p:sp>
      <p:sp>
        <p:nvSpPr>
          <p:cNvPr id="16" name="Freeform 16"/>
          <p:cNvSpPr/>
          <p:nvPr/>
        </p:nvSpPr>
        <p:spPr>
          <a:xfrm>
            <a:off x="4740462" y="6356334"/>
            <a:ext cx="4119238" cy="931978"/>
          </a:xfrm>
          <a:custGeom>
            <a:avLst/>
            <a:gdLst/>
            <a:ahLst/>
            <a:cxnLst/>
            <a:rect l="l" t="t" r="r" b="b"/>
            <a:pathLst>
              <a:path w="4119238" h="931978">
                <a:moveTo>
                  <a:pt x="0" y="0"/>
                </a:moveTo>
                <a:lnTo>
                  <a:pt x="4119238" y="0"/>
                </a:lnTo>
                <a:lnTo>
                  <a:pt x="4119238" y="931978"/>
                </a:lnTo>
                <a:lnTo>
                  <a:pt x="0" y="9319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TextBox 17"/>
          <p:cNvSpPr txBox="1"/>
          <p:nvPr/>
        </p:nvSpPr>
        <p:spPr>
          <a:xfrm>
            <a:off x="12341335" y="6211749"/>
            <a:ext cx="2319593" cy="1207904"/>
          </a:xfrm>
          <a:prstGeom prst="rect">
            <a:avLst/>
          </a:prstGeom>
        </p:spPr>
        <p:txBody>
          <a:bodyPr lIns="0" tIns="0" rIns="0" bIns="0" rtlCol="0" anchor="t">
            <a:spAutoFit/>
          </a:bodyPr>
          <a:lstStyle/>
          <a:p>
            <a:pPr algn="l">
              <a:lnSpc>
                <a:spcPts val="9871"/>
              </a:lnSpc>
              <a:spcBef>
                <a:spcPct val="0"/>
              </a:spcBef>
            </a:pPr>
            <a:r>
              <a:rPr lang="en-US" sz="7050">
                <a:solidFill>
                  <a:srgbClr val="000000"/>
                </a:solidFill>
                <a:latin typeface="Open Sans"/>
                <a:ea typeface="Open Sans"/>
                <a:cs typeface="Open Sans"/>
                <a:sym typeface="Open Sans"/>
              </a:rPr>
              <a:t>A + B</a:t>
            </a:r>
          </a:p>
        </p:txBody>
      </p:sp>
      <p:sp>
        <p:nvSpPr>
          <p:cNvPr id="18" name="TextBox 18"/>
          <p:cNvSpPr txBox="1"/>
          <p:nvPr/>
        </p:nvSpPr>
        <p:spPr>
          <a:xfrm>
            <a:off x="11734122" y="4371296"/>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Expression</a:t>
            </a:r>
          </a:p>
        </p:txBody>
      </p:sp>
      <p:sp>
        <p:nvSpPr>
          <p:cNvPr id="19" name="TextBox 19"/>
          <p:cNvSpPr txBox="1"/>
          <p:nvPr/>
        </p:nvSpPr>
        <p:spPr>
          <a:xfrm>
            <a:off x="12341335" y="5207104"/>
            <a:ext cx="829636" cy="1207904"/>
          </a:xfrm>
          <a:prstGeom prst="rect">
            <a:avLst/>
          </a:prstGeom>
        </p:spPr>
        <p:txBody>
          <a:bodyPr lIns="0" tIns="0" rIns="0" bIns="0" rtlCol="0" anchor="t">
            <a:spAutoFit/>
          </a:bodyPr>
          <a:lstStyle/>
          <a:p>
            <a:pPr algn="l">
              <a:lnSpc>
                <a:spcPts val="9871"/>
              </a:lnSpc>
              <a:spcBef>
                <a:spcPct val="0"/>
              </a:spcBef>
            </a:pPr>
            <a:r>
              <a:rPr lang="en-US" sz="7050">
                <a:solidFill>
                  <a:srgbClr val="000000"/>
                </a:solidFill>
                <a:latin typeface="Open Sans"/>
                <a:ea typeface="Open Sans"/>
                <a:cs typeface="Open Sans"/>
                <a:sym typeface="Open Sans"/>
              </a:rPr>
              <a:t>_</a:t>
            </a:r>
          </a:p>
        </p:txBody>
      </p:sp>
      <p:sp>
        <p:nvSpPr>
          <p:cNvPr id="20" name="Freeform 20"/>
          <p:cNvSpPr/>
          <p:nvPr/>
        </p:nvSpPr>
        <p:spPr>
          <a:xfrm rot="5400000">
            <a:off x="4129482" y="7198499"/>
            <a:ext cx="2689816" cy="608571"/>
          </a:xfrm>
          <a:custGeom>
            <a:avLst/>
            <a:gdLst/>
            <a:ahLst/>
            <a:cxnLst/>
            <a:rect l="l" t="t" r="r" b="b"/>
            <a:pathLst>
              <a:path w="2689816" h="608571">
                <a:moveTo>
                  <a:pt x="0" y="0"/>
                </a:moveTo>
                <a:lnTo>
                  <a:pt x="2689815" y="0"/>
                </a:lnTo>
                <a:lnTo>
                  <a:pt x="2689815" y="608571"/>
                </a:lnTo>
                <a:lnTo>
                  <a:pt x="0" y="608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1" name="TextBox 21"/>
          <p:cNvSpPr txBox="1"/>
          <p:nvPr/>
        </p:nvSpPr>
        <p:spPr>
          <a:xfrm>
            <a:off x="13980596" y="5170017"/>
            <a:ext cx="829636" cy="1207904"/>
          </a:xfrm>
          <a:prstGeom prst="rect">
            <a:avLst/>
          </a:prstGeom>
        </p:spPr>
        <p:txBody>
          <a:bodyPr lIns="0" tIns="0" rIns="0" bIns="0" rtlCol="0" anchor="t">
            <a:spAutoFit/>
          </a:bodyPr>
          <a:lstStyle/>
          <a:p>
            <a:pPr algn="l">
              <a:lnSpc>
                <a:spcPts val="9871"/>
              </a:lnSpc>
              <a:spcBef>
                <a:spcPct val="0"/>
              </a:spcBef>
            </a:pPr>
            <a:r>
              <a:rPr lang="en-US" sz="7050">
                <a:solidFill>
                  <a:srgbClr val="000000"/>
                </a:solidFill>
                <a:latin typeface="Open Sans"/>
                <a:ea typeface="Open Sans"/>
                <a:cs typeface="Open Sans"/>
                <a:sym typeface="Open Sans"/>
              </a:rPr>
              <a:t>_</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698663" y="4447073"/>
          <a:ext cx="1992350" cy="3729105"/>
        </p:xfrm>
        <a:graphic>
          <a:graphicData uri="http://schemas.openxmlformats.org/drawingml/2006/table">
            <a:tbl>
              <a:tblPr/>
              <a:tblGrid>
                <a:gridCol w="400388">
                  <a:extLst>
                    <a:ext uri="{9D8B030D-6E8A-4147-A177-3AD203B41FA5}">
                      <a16:colId xmlns:a16="http://schemas.microsoft.com/office/drawing/2014/main" val="20000"/>
                    </a:ext>
                  </a:extLst>
                </a:gridCol>
                <a:gridCol w="388637">
                  <a:extLst>
                    <a:ext uri="{9D8B030D-6E8A-4147-A177-3AD203B41FA5}">
                      <a16:colId xmlns:a16="http://schemas.microsoft.com/office/drawing/2014/main" val="20001"/>
                    </a:ext>
                  </a:extLst>
                </a:gridCol>
                <a:gridCol w="388637">
                  <a:extLst>
                    <a:ext uri="{9D8B030D-6E8A-4147-A177-3AD203B41FA5}">
                      <a16:colId xmlns:a16="http://schemas.microsoft.com/office/drawing/2014/main" val="20002"/>
                    </a:ext>
                  </a:extLst>
                </a:gridCol>
                <a:gridCol w="814688">
                  <a:extLst>
                    <a:ext uri="{9D8B030D-6E8A-4147-A177-3AD203B41FA5}">
                      <a16:colId xmlns:a16="http://schemas.microsoft.com/office/drawing/2014/main" val="20003"/>
                    </a:ext>
                  </a:extLst>
                </a:gridCol>
              </a:tblGrid>
              <a:tr h="445617">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0"/>
                  </a:ext>
                </a:extLst>
              </a:tr>
              <a:tr h="25770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1"/>
                  </a:ext>
                </a:extLst>
              </a:tr>
              <a:tr h="267173">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2"/>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3"/>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4"/>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5"/>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6"/>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7"/>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8"/>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9"/>
                  </a:ext>
                </a:extLst>
              </a:tr>
            </a:tbl>
          </a:graphicData>
        </a:graphic>
      </p:graphicFrame>
      <p:grpSp>
        <p:nvGrpSpPr>
          <p:cNvPr id="7" name="Group 7"/>
          <p:cNvGrpSpPr/>
          <p:nvPr/>
        </p:nvGrpSpPr>
        <p:grpSpPr>
          <a:xfrm>
            <a:off x="1698663" y="4447073"/>
            <a:ext cx="1967658" cy="649413"/>
            <a:chOff x="0" y="0"/>
            <a:chExt cx="529610" cy="174794"/>
          </a:xfrm>
        </p:grpSpPr>
        <p:sp>
          <p:nvSpPr>
            <p:cNvPr id="8" name="Freeform 8"/>
            <p:cNvSpPr/>
            <p:nvPr/>
          </p:nvSpPr>
          <p:spPr>
            <a:xfrm>
              <a:off x="0" y="0"/>
              <a:ext cx="529610" cy="174794"/>
            </a:xfrm>
            <a:custGeom>
              <a:avLst/>
              <a:gdLst/>
              <a:ahLst/>
              <a:cxnLst/>
              <a:rect l="l" t="t" r="r" b="b"/>
              <a:pathLst>
                <a:path w="529610" h="174794">
                  <a:moveTo>
                    <a:pt x="0" y="0"/>
                  </a:moveTo>
                  <a:lnTo>
                    <a:pt x="529610" y="0"/>
                  </a:lnTo>
                  <a:lnTo>
                    <a:pt x="529610" y="174794"/>
                  </a:lnTo>
                  <a:lnTo>
                    <a:pt x="0" y="174794"/>
                  </a:lnTo>
                  <a:close/>
                </a:path>
              </a:pathLst>
            </a:custGeom>
            <a:solidFill>
              <a:srgbClr val="5CE1E6"/>
            </a:solidFill>
          </p:spPr>
          <p:txBody>
            <a:bodyPr/>
            <a:lstStyle/>
            <a:p>
              <a:endParaRPr lang="en-PH"/>
            </a:p>
          </p:txBody>
        </p:sp>
        <p:sp>
          <p:nvSpPr>
            <p:cNvPr id="9" name="TextBox 9"/>
            <p:cNvSpPr txBox="1"/>
            <p:nvPr/>
          </p:nvSpPr>
          <p:spPr>
            <a:xfrm>
              <a:off x="0" y="-38100"/>
              <a:ext cx="529610" cy="212894"/>
            </a:xfrm>
            <a:prstGeom prst="rect">
              <a:avLst/>
            </a:prstGeom>
          </p:spPr>
          <p:txBody>
            <a:bodyPr lIns="50800" tIns="50800" rIns="50800" bIns="50800" rtlCol="0" anchor="ctr"/>
            <a:lstStyle/>
            <a:p>
              <a:pPr algn="ctr">
                <a:lnSpc>
                  <a:spcPts val="2681"/>
                </a:lnSpc>
              </a:pPr>
              <a:endParaRPr/>
            </a:p>
          </p:txBody>
        </p:sp>
      </p:grpSp>
      <p:sp>
        <p:nvSpPr>
          <p:cNvPr id="10" name="AutoShape 10"/>
          <p:cNvSpPr/>
          <p:nvPr/>
        </p:nvSpPr>
        <p:spPr>
          <a:xfrm>
            <a:off x="6139947" y="6912348"/>
            <a:ext cx="1973881" cy="0"/>
          </a:xfrm>
          <a:prstGeom prst="line">
            <a:avLst/>
          </a:prstGeom>
          <a:ln w="38100" cap="flat">
            <a:solidFill>
              <a:srgbClr val="000000"/>
            </a:solidFill>
            <a:prstDash val="solid"/>
            <a:headEnd type="none" w="sm" len="sm"/>
            <a:tailEnd type="triangle" w="lg" len="med"/>
          </a:ln>
        </p:spPr>
        <p:txBody>
          <a:bodyPr/>
          <a:lstStyle/>
          <a:p>
            <a:endParaRPr lang="en-PH"/>
          </a:p>
        </p:txBody>
      </p:sp>
      <p:graphicFrame>
        <p:nvGraphicFramePr>
          <p:cNvPr id="11" name="Table 11"/>
          <p:cNvGraphicFramePr>
            <a:graphicFrameLocks noGrp="1"/>
          </p:cNvGraphicFramePr>
          <p:nvPr/>
        </p:nvGraphicFramePr>
        <p:xfrm>
          <a:off x="10359701" y="6721722"/>
          <a:ext cx="7345492" cy="2114550"/>
        </p:xfrm>
        <a:graphic>
          <a:graphicData uri="http://schemas.openxmlformats.org/drawingml/2006/table">
            <a:tbl>
              <a:tblPr/>
              <a:tblGrid>
                <a:gridCol w="1836373">
                  <a:extLst>
                    <a:ext uri="{9D8B030D-6E8A-4147-A177-3AD203B41FA5}">
                      <a16:colId xmlns:a16="http://schemas.microsoft.com/office/drawing/2014/main" val="20000"/>
                    </a:ext>
                  </a:extLst>
                </a:gridCol>
                <a:gridCol w="1836373">
                  <a:extLst>
                    <a:ext uri="{9D8B030D-6E8A-4147-A177-3AD203B41FA5}">
                      <a16:colId xmlns:a16="http://schemas.microsoft.com/office/drawing/2014/main" val="20001"/>
                    </a:ext>
                  </a:extLst>
                </a:gridCol>
                <a:gridCol w="1836373">
                  <a:extLst>
                    <a:ext uri="{9D8B030D-6E8A-4147-A177-3AD203B41FA5}">
                      <a16:colId xmlns:a16="http://schemas.microsoft.com/office/drawing/2014/main" val="20002"/>
                    </a:ext>
                  </a:extLst>
                </a:gridCol>
                <a:gridCol w="1836373">
                  <a:extLst>
                    <a:ext uri="{9D8B030D-6E8A-4147-A177-3AD203B41FA5}">
                      <a16:colId xmlns:a16="http://schemas.microsoft.com/office/drawing/2014/main" val="20003"/>
                    </a:ext>
                  </a:extLst>
                </a:gridCol>
              </a:tblGrid>
              <a:tr h="1057275">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57275">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sp>
        <p:nvSpPr>
          <p:cNvPr id="12" name="AutoShape 12"/>
          <p:cNvSpPr/>
          <p:nvPr/>
        </p:nvSpPr>
        <p:spPr>
          <a:xfrm flipH="1" flipV="1">
            <a:off x="9266792" y="5412883"/>
            <a:ext cx="1077947" cy="1367645"/>
          </a:xfrm>
          <a:prstGeom prst="line">
            <a:avLst/>
          </a:prstGeom>
          <a:ln w="38100" cap="flat">
            <a:solidFill>
              <a:srgbClr val="000000"/>
            </a:solidFill>
            <a:prstDash val="solid"/>
            <a:headEnd type="none" w="sm" len="sm"/>
            <a:tailEnd type="none" w="sm" len="sm"/>
          </a:ln>
        </p:spPr>
        <p:txBody>
          <a:bodyPr/>
          <a:lstStyle/>
          <a:p>
            <a:endParaRPr lang="en-PH"/>
          </a:p>
        </p:txBody>
      </p:sp>
      <p:sp>
        <p:nvSpPr>
          <p:cNvPr id="13" name="Freeform 13"/>
          <p:cNvSpPr/>
          <p:nvPr/>
        </p:nvSpPr>
        <p:spPr>
          <a:xfrm>
            <a:off x="11730913" y="6129366"/>
            <a:ext cx="865949" cy="309577"/>
          </a:xfrm>
          <a:custGeom>
            <a:avLst/>
            <a:gdLst/>
            <a:ahLst/>
            <a:cxnLst/>
            <a:rect l="l" t="t" r="r" b="b"/>
            <a:pathLst>
              <a:path w="865949" h="309577">
                <a:moveTo>
                  <a:pt x="0" y="0"/>
                </a:moveTo>
                <a:lnTo>
                  <a:pt x="865949" y="0"/>
                </a:lnTo>
                <a:lnTo>
                  <a:pt x="865949" y="309577"/>
                </a:lnTo>
                <a:lnTo>
                  <a:pt x="0" y="3095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4" name="TextBox 14"/>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15" name="TextBox 15"/>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Deriving the expression from a Kmap (Example 3, 3 inputs)</a:t>
            </a:r>
          </a:p>
        </p:txBody>
      </p:sp>
      <p:sp>
        <p:nvSpPr>
          <p:cNvPr id="16" name="TextBox 16"/>
          <p:cNvSpPr txBox="1"/>
          <p:nvPr/>
        </p:nvSpPr>
        <p:spPr>
          <a:xfrm>
            <a:off x="1263644" y="5204614"/>
            <a:ext cx="1435370" cy="392249"/>
          </a:xfrm>
          <a:prstGeom prst="rect">
            <a:avLst/>
          </a:prstGeom>
        </p:spPr>
        <p:txBody>
          <a:bodyPr lIns="0" tIns="0" rIns="0" bIns="0" rtlCol="0" anchor="t">
            <a:spAutoFit/>
          </a:bodyPr>
          <a:lstStyle/>
          <a:p>
            <a:pPr algn="ctr">
              <a:lnSpc>
                <a:spcPts val="3191"/>
              </a:lnSpc>
            </a:pPr>
            <a:r>
              <a:rPr lang="en-US" sz="2279">
                <a:solidFill>
                  <a:srgbClr val="443C31"/>
                </a:solidFill>
                <a:latin typeface="Josefin Sans"/>
                <a:ea typeface="Josefin Sans"/>
                <a:cs typeface="Josefin Sans"/>
                <a:sym typeface="Josefin Sans"/>
              </a:rPr>
              <a:t>A</a:t>
            </a:r>
          </a:p>
        </p:txBody>
      </p:sp>
      <p:sp>
        <p:nvSpPr>
          <p:cNvPr id="17" name="TextBox 17"/>
          <p:cNvSpPr txBox="1"/>
          <p:nvPr/>
        </p:nvSpPr>
        <p:spPr>
          <a:xfrm>
            <a:off x="1263644" y="5697539"/>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18" name="TextBox 18"/>
          <p:cNvSpPr txBox="1"/>
          <p:nvPr/>
        </p:nvSpPr>
        <p:spPr>
          <a:xfrm>
            <a:off x="1263644" y="6190465"/>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19" name="TextBox 19"/>
          <p:cNvSpPr txBox="1"/>
          <p:nvPr/>
        </p:nvSpPr>
        <p:spPr>
          <a:xfrm>
            <a:off x="1966043" y="5187794"/>
            <a:ext cx="1435370" cy="392249"/>
          </a:xfrm>
          <a:prstGeom prst="rect">
            <a:avLst/>
          </a:prstGeom>
        </p:spPr>
        <p:txBody>
          <a:bodyPr lIns="0" tIns="0" rIns="0" bIns="0" rtlCol="0" anchor="t">
            <a:spAutoFit/>
          </a:bodyPr>
          <a:lstStyle/>
          <a:p>
            <a:pPr algn="ctr">
              <a:lnSpc>
                <a:spcPts val="3191"/>
              </a:lnSpc>
            </a:pPr>
            <a:r>
              <a:rPr lang="en-US" sz="2279">
                <a:solidFill>
                  <a:srgbClr val="443C31"/>
                </a:solidFill>
                <a:latin typeface="Josefin Sans"/>
                <a:ea typeface="Josefin Sans"/>
                <a:cs typeface="Josefin Sans"/>
                <a:sym typeface="Josefin Sans"/>
              </a:rPr>
              <a:t>B</a:t>
            </a:r>
          </a:p>
        </p:txBody>
      </p:sp>
      <p:sp>
        <p:nvSpPr>
          <p:cNvPr id="20" name="TextBox 20"/>
          <p:cNvSpPr txBox="1"/>
          <p:nvPr/>
        </p:nvSpPr>
        <p:spPr>
          <a:xfrm>
            <a:off x="1966043" y="5697003"/>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1" name="TextBox 21"/>
          <p:cNvSpPr txBox="1"/>
          <p:nvPr/>
        </p:nvSpPr>
        <p:spPr>
          <a:xfrm>
            <a:off x="1966043" y="617649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2" name="TextBox 22"/>
          <p:cNvSpPr txBox="1"/>
          <p:nvPr/>
        </p:nvSpPr>
        <p:spPr>
          <a:xfrm>
            <a:off x="1263644" y="668403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3" name="TextBox 23"/>
          <p:cNvSpPr txBox="1"/>
          <p:nvPr/>
        </p:nvSpPr>
        <p:spPr>
          <a:xfrm>
            <a:off x="1966043" y="6670062"/>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4" name="TextBox 24"/>
          <p:cNvSpPr txBox="1"/>
          <p:nvPr/>
        </p:nvSpPr>
        <p:spPr>
          <a:xfrm>
            <a:off x="1263644" y="719324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5" name="TextBox 25"/>
          <p:cNvSpPr txBox="1"/>
          <p:nvPr/>
        </p:nvSpPr>
        <p:spPr>
          <a:xfrm>
            <a:off x="1966043" y="7179271"/>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6" name="TextBox 26"/>
          <p:cNvSpPr txBox="1"/>
          <p:nvPr/>
        </p:nvSpPr>
        <p:spPr>
          <a:xfrm>
            <a:off x="2714300" y="5191088"/>
            <a:ext cx="1435370" cy="392249"/>
          </a:xfrm>
          <a:prstGeom prst="rect">
            <a:avLst/>
          </a:prstGeom>
        </p:spPr>
        <p:txBody>
          <a:bodyPr lIns="0" tIns="0" rIns="0" bIns="0" rtlCol="0" anchor="t">
            <a:spAutoFit/>
          </a:bodyPr>
          <a:lstStyle/>
          <a:p>
            <a:pPr algn="ctr">
              <a:lnSpc>
                <a:spcPts val="3191"/>
              </a:lnSpc>
            </a:pPr>
            <a:r>
              <a:rPr lang="en-US" sz="2279">
                <a:solidFill>
                  <a:srgbClr val="443C31"/>
                </a:solidFill>
                <a:latin typeface="Josefin Sans"/>
                <a:ea typeface="Josefin Sans"/>
                <a:cs typeface="Josefin Sans"/>
                <a:sym typeface="Josefin Sans"/>
              </a:rPr>
              <a:t>C</a:t>
            </a:r>
          </a:p>
        </p:txBody>
      </p:sp>
      <p:sp>
        <p:nvSpPr>
          <p:cNvPr id="27" name="TextBox 27"/>
          <p:cNvSpPr txBox="1"/>
          <p:nvPr/>
        </p:nvSpPr>
        <p:spPr>
          <a:xfrm>
            <a:off x="2714300" y="567012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8" name="TextBox 28"/>
          <p:cNvSpPr txBox="1"/>
          <p:nvPr/>
        </p:nvSpPr>
        <p:spPr>
          <a:xfrm>
            <a:off x="2714300" y="617649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9" name="TextBox 29"/>
          <p:cNvSpPr txBox="1"/>
          <p:nvPr/>
        </p:nvSpPr>
        <p:spPr>
          <a:xfrm>
            <a:off x="2714300" y="6670062"/>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30" name="TextBox 30"/>
          <p:cNvSpPr txBox="1"/>
          <p:nvPr/>
        </p:nvSpPr>
        <p:spPr>
          <a:xfrm>
            <a:off x="2714300" y="7179271"/>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1" name="TextBox 31"/>
          <p:cNvSpPr txBox="1"/>
          <p:nvPr/>
        </p:nvSpPr>
        <p:spPr>
          <a:xfrm>
            <a:off x="1294215" y="769440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2" name="TextBox 32"/>
          <p:cNvSpPr txBox="1"/>
          <p:nvPr/>
        </p:nvSpPr>
        <p:spPr>
          <a:xfrm>
            <a:off x="1294215" y="8187332"/>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3" name="TextBox 33"/>
          <p:cNvSpPr txBox="1"/>
          <p:nvPr/>
        </p:nvSpPr>
        <p:spPr>
          <a:xfrm>
            <a:off x="1996615" y="7666994"/>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34" name="TextBox 34"/>
          <p:cNvSpPr txBox="1"/>
          <p:nvPr/>
        </p:nvSpPr>
        <p:spPr>
          <a:xfrm>
            <a:off x="1996615" y="817335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35" name="TextBox 35"/>
          <p:cNvSpPr txBox="1"/>
          <p:nvPr/>
        </p:nvSpPr>
        <p:spPr>
          <a:xfrm>
            <a:off x="1294215" y="8680905"/>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6" name="TextBox 36"/>
          <p:cNvSpPr txBox="1"/>
          <p:nvPr/>
        </p:nvSpPr>
        <p:spPr>
          <a:xfrm>
            <a:off x="1996615" y="866693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7" name="TextBox 37"/>
          <p:cNvSpPr txBox="1"/>
          <p:nvPr/>
        </p:nvSpPr>
        <p:spPr>
          <a:xfrm>
            <a:off x="1294215" y="9190113"/>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8" name="TextBox 38"/>
          <p:cNvSpPr txBox="1"/>
          <p:nvPr/>
        </p:nvSpPr>
        <p:spPr>
          <a:xfrm>
            <a:off x="1996615" y="9176138"/>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9" name="TextBox 39"/>
          <p:cNvSpPr txBox="1"/>
          <p:nvPr/>
        </p:nvSpPr>
        <p:spPr>
          <a:xfrm>
            <a:off x="2744871" y="7666994"/>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0" name="TextBox 40"/>
          <p:cNvSpPr txBox="1"/>
          <p:nvPr/>
        </p:nvSpPr>
        <p:spPr>
          <a:xfrm>
            <a:off x="2744871" y="817335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1" name="TextBox 41"/>
          <p:cNvSpPr txBox="1"/>
          <p:nvPr/>
        </p:nvSpPr>
        <p:spPr>
          <a:xfrm>
            <a:off x="2744871" y="866693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2" name="TextBox 42"/>
          <p:cNvSpPr txBox="1"/>
          <p:nvPr/>
        </p:nvSpPr>
        <p:spPr>
          <a:xfrm>
            <a:off x="2744871" y="9176138"/>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3" name="TextBox 43"/>
          <p:cNvSpPr txBox="1"/>
          <p:nvPr/>
        </p:nvSpPr>
        <p:spPr>
          <a:xfrm>
            <a:off x="2059881" y="4564847"/>
            <a:ext cx="1247696" cy="356714"/>
          </a:xfrm>
          <a:prstGeom prst="rect">
            <a:avLst/>
          </a:prstGeom>
        </p:spPr>
        <p:txBody>
          <a:bodyPr lIns="0" tIns="0" rIns="0" bIns="0" rtlCol="0" anchor="t">
            <a:spAutoFit/>
          </a:bodyPr>
          <a:lstStyle/>
          <a:p>
            <a:pPr algn="ctr">
              <a:lnSpc>
                <a:spcPts val="2774"/>
              </a:lnSpc>
            </a:pPr>
            <a:r>
              <a:rPr lang="en-US" sz="1981">
                <a:solidFill>
                  <a:srgbClr val="443C31"/>
                </a:solidFill>
                <a:latin typeface="Josefin Sans"/>
                <a:ea typeface="Josefin Sans"/>
                <a:cs typeface="Josefin Sans"/>
                <a:sym typeface="Josefin Sans"/>
              </a:rPr>
              <a:t>INPUT</a:t>
            </a:r>
          </a:p>
        </p:txBody>
      </p:sp>
      <p:sp>
        <p:nvSpPr>
          <p:cNvPr id="44" name="TextBox 44"/>
          <p:cNvSpPr txBox="1"/>
          <p:nvPr/>
        </p:nvSpPr>
        <p:spPr>
          <a:xfrm>
            <a:off x="3940103" y="5199367"/>
            <a:ext cx="1247696" cy="356706"/>
          </a:xfrm>
          <a:prstGeom prst="rect">
            <a:avLst/>
          </a:prstGeom>
        </p:spPr>
        <p:txBody>
          <a:bodyPr lIns="0" tIns="0" rIns="0" bIns="0" rtlCol="0" anchor="t">
            <a:spAutoFit/>
          </a:bodyPr>
          <a:lstStyle/>
          <a:p>
            <a:pPr algn="ctr">
              <a:lnSpc>
                <a:spcPts val="2774"/>
              </a:lnSpc>
            </a:pPr>
            <a:r>
              <a:rPr lang="en-US" sz="1981">
                <a:solidFill>
                  <a:srgbClr val="443C31"/>
                </a:solidFill>
                <a:latin typeface="Josefin Sans"/>
                <a:ea typeface="Josefin Sans"/>
                <a:cs typeface="Josefin Sans"/>
                <a:sym typeface="Josefin Sans"/>
              </a:rPr>
              <a:t>OUTPUT</a:t>
            </a:r>
          </a:p>
        </p:txBody>
      </p:sp>
      <p:sp>
        <p:nvSpPr>
          <p:cNvPr id="45" name="TextBox 45"/>
          <p:cNvSpPr txBox="1"/>
          <p:nvPr/>
        </p:nvSpPr>
        <p:spPr>
          <a:xfrm>
            <a:off x="3846266" y="567012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6" name="TextBox 46"/>
          <p:cNvSpPr txBox="1"/>
          <p:nvPr/>
        </p:nvSpPr>
        <p:spPr>
          <a:xfrm>
            <a:off x="3846266" y="6163269"/>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7" name="TextBox 47"/>
          <p:cNvSpPr txBox="1"/>
          <p:nvPr/>
        </p:nvSpPr>
        <p:spPr>
          <a:xfrm>
            <a:off x="3846266" y="6692861"/>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8" name="TextBox 48"/>
          <p:cNvSpPr txBox="1"/>
          <p:nvPr/>
        </p:nvSpPr>
        <p:spPr>
          <a:xfrm>
            <a:off x="3846266" y="7220038"/>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9" name="TextBox 49"/>
          <p:cNvSpPr txBox="1"/>
          <p:nvPr/>
        </p:nvSpPr>
        <p:spPr>
          <a:xfrm>
            <a:off x="3846266" y="770644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50" name="TextBox 50"/>
          <p:cNvSpPr txBox="1"/>
          <p:nvPr/>
        </p:nvSpPr>
        <p:spPr>
          <a:xfrm>
            <a:off x="3846266" y="8233624"/>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51" name="TextBox 51"/>
          <p:cNvSpPr txBox="1"/>
          <p:nvPr/>
        </p:nvSpPr>
        <p:spPr>
          <a:xfrm>
            <a:off x="3846266" y="866693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52" name="TextBox 52"/>
          <p:cNvSpPr txBox="1"/>
          <p:nvPr/>
        </p:nvSpPr>
        <p:spPr>
          <a:xfrm>
            <a:off x="3846266" y="919410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53" name="TextBox 53"/>
          <p:cNvSpPr txBox="1"/>
          <p:nvPr/>
        </p:nvSpPr>
        <p:spPr>
          <a:xfrm>
            <a:off x="11730913" y="4950137"/>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K Map</a:t>
            </a:r>
          </a:p>
        </p:txBody>
      </p:sp>
      <p:sp>
        <p:nvSpPr>
          <p:cNvPr id="54" name="TextBox 54"/>
          <p:cNvSpPr txBox="1"/>
          <p:nvPr/>
        </p:nvSpPr>
        <p:spPr>
          <a:xfrm>
            <a:off x="1505909" y="3988722"/>
            <a:ext cx="3968480" cy="458351"/>
          </a:xfrm>
          <a:prstGeom prst="rect">
            <a:avLst/>
          </a:prstGeom>
        </p:spPr>
        <p:txBody>
          <a:bodyPr lIns="0" tIns="0" rIns="0" bIns="0" rtlCol="0" anchor="t">
            <a:spAutoFit/>
          </a:bodyPr>
          <a:lstStyle/>
          <a:p>
            <a:pPr algn="ctr">
              <a:lnSpc>
                <a:spcPts val="3565"/>
              </a:lnSpc>
            </a:pPr>
            <a:r>
              <a:rPr lang="en-US" sz="3212" b="1">
                <a:solidFill>
                  <a:srgbClr val="5CE1E6"/>
                </a:solidFill>
                <a:latin typeface="Cosmic Octo Medium"/>
                <a:ea typeface="Cosmic Octo Medium"/>
                <a:cs typeface="Cosmic Octo Medium"/>
                <a:sym typeface="Cosmic Octo Medium"/>
              </a:rPr>
              <a:t>Truth Table</a:t>
            </a:r>
          </a:p>
        </p:txBody>
      </p:sp>
      <p:sp>
        <p:nvSpPr>
          <p:cNvPr id="55" name="TextBox 55"/>
          <p:cNvSpPr txBox="1"/>
          <p:nvPr/>
        </p:nvSpPr>
        <p:spPr>
          <a:xfrm>
            <a:off x="9317791" y="6033317"/>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56" name="TextBox 56"/>
          <p:cNvSpPr txBox="1"/>
          <p:nvPr/>
        </p:nvSpPr>
        <p:spPr>
          <a:xfrm>
            <a:off x="9780863" y="5456958"/>
            <a:ext cx="57883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BC</a:t>
            </a:r>
          </a:p>
        </p:txBody>
      </p:sp>
      <p:sp>
        <p:nvSpPr>
          <p:cNvPr id="57" name="TextBox 57"/>
          <p:cNvSpPr txBox="1"/>
          <p:nvPr/>
        </p:nvSpPr>
        <p:spPr>
          <a:xfrm>
            <a:off x="9780863" y="6861390"/>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a:t>
            </a:r>
          </a:p>
        </p:txBody>
      </p:sp>
      <p:sp>
        <p:nvSpPr>
          <p:cNvPr id="58" name="TextBox 58"/>
          <p:cNvSpPr txBox="1"/>
          <p:nvPr/>
        </p:nvSpPr>
        <p:spPr>
          <a:xfrm>
            <a:off x="9780863" y="8069637"/>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
        <p:nvSpPr>
          <p:cNvPr id="59" name="TextBox 59"/>
          <p:cNvSpPr txBox="1"/>
          <p:nvPr/>
        </p:nvSpPr>
        <p:spPr>
          <a:xfrm>
            <a:off x="10807376" y="6180940"/>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00</a:t>
            </a:r>
          </a:p>
        </p:txBody>
      </p:sp>
      <p:sp>
        <p:nvSpPr>
          <p:cNvPr id="60" name="TextBox 60"/>
          <p:cNvSpPr txBox="1"/>
          <p:nvPr/>
        </p:nvSpPr>
        <p:spPr>
          <a:xfrm>
            <a:off x="12814296" y="6153193"/>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01</a:t>
            </a:r>
          </a:p>
        </p:txBody>
      </p:sp>
      <p:sp>
        <p:nvSpPr>
          <p:cNvPr id="61" name="TextBox 61"/>
          <p:cNvSpPr txBox="1"/>
          <p:nvPr/>
        </p:nvSpPr>
        <p:spPr>
          <a:xfrm>
            <a:off x="14710262" y="6125997"/>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11</a:t>
            </a:r>
          </a:p>
        </p:txBody>
      </p:sp>
      <p:sp>
        <p:nvSpPr>
          <p:cNvPr id="62" name="TextBox 62"/>
          <p:cNvSpPr txBox="1"/>
          <p:nvPr/>
        </p:nvSpPr>
        <p:spPr>
          <a:xfrm>
            <a:off x="16507894" y="6116931"/>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10</a:t>
            </a:r>
          </a:p>
        </p:txBody>
      </p:sp>
      <p:sp>
        <p:nvSpPr>
          <p:cNvPr id="63" name="Freeform 63"/>
          <p:cNvSpPr/>
          <p:nvPr/>
        </p:nvSpPr>
        <p:spPr>
          <a:xfrm>
            <a:off x="13602873" y="6102170"/>
            <a:ext cx="865949" cy="309577"/>
          </a:xfrm>
          <a:custGeom>
            <a:avLst/>
            <a:gdLst/>
            <a:ahLst/>
            <a:cxnLst/>
            <a:rect l="l" t="t" r="r" b="b"/>
            <a:pathLst>
              <a:path w="865949" h="309577">
                <a:moveTo>
                  <a:pt x="0" y="0"/>
                </a:moveTo>
                <a:lnTo>
                  <a:pt x="865949" y="0"/>
                </a:lnTo>
                <a:lnTo>
                  <a:pt x="865949" y="309577"/>
                </a:lnTo>
                <a:lnTo>
                  <a:pt x="0" y="3095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4" name="Freeform 64"/>
          <p:cNvSpPr/>
          <p:nvPr/>
        </p:nvSpPr>
        <p:spPr>
          <a:xfrm>
            <a:off x="15438374" y="6088888"/>
            <a:ext cx="865949" cy="309577"/>
          </a:xfrm>
          <a:custGeom>
            <a:avLst/>
            <a:gdLst/>
            <a:ahLst/>
            <a:cxnLst/>
            <a:rect l="l" t="t" r="r" b="b"/>
            <a:pathLst>
              <a:path w="865949" h="309577">
                <a:moveTo>
                  <a:pt x="0" y="0"/>
                </a:moveTo>
                <a:lnTo>
                  <a:pt x="865949" y="0"/>
                </a:lnTo>
                <a:lnTo>
                  <a:pt x="865949" y="309577"/>
                </a:lnTo>
                <a:lnTo>
                  <a:pt x="0" y="3095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5" name="TextBox 65"/>
          <p:cNvSpPr txBox="1"/>
          <p:nvPr/>
        </p:nvSpPr>
        <p:spPr>
          <a:xfrm>
            <a:off x="13546737" y="5554762"/>
            <a:ext cx="1262279" cy="558397"/>
          </a:xfrm>
          <a:prstGeom prst="rect">
            <a:avLst/>
          </a:prstGeom>
        </p:spPr>
        <p:txBody>
          <a:bodyPr lIns="0" tIns="0" rIns="0" bIns="0" rtlCol="0" anchor="t">
            <a:spAutoFit/>
          </a:bodyPr>
          <a:lstStyle/>
          <a:p>
            <a:pPr algn="l">
              <a:lnSpc>
                <a:spcPts val="2246"/>
              </a:lnSpc>
              <a:spcBef>
                <a:spcPct val="0"/>
              </a:spcBef>
            </a:pPr>
            <a:r>
              <a:rPr lang="en-US" sz="1604">
                <a:solidFill>
                  <a:srgbClr val="000000"/>
                </a:solidFill>
                <a:latin typeface="Open Sans"/>
                <a:ea typeface="Open Sans"/>
                <a:cs typeface="Open Sans"/>
                <a:sym typeface="Open Sans"/>
              </a:rPr>
              <a:t>Only 1 bit different </a:t>
            </a:r>
          </a:p>
        </p:txBody>
      </p:sp>
      <p:sp>
        <p:nvSpPr>
          <p:cNvPr id="66" name="TextBox 66"/>
          <p:cNvSpPr txBox="1"/>
          <p:nvPr/>
        </p:nvSpPr>
        <p:spPr>
          <a:xfrm>
            <a:off x="15351941" y="5513819"/>
            <a:ext cx="1262279" cy="273108"/>
          </a:xfrm>
          <a:prstGeom prst="rect">
            <a:avLst/>
          </a:prstGeom>
        </p:spPr>
        <p:txBody>
          <a:bodyPr lIns="0" tIns="0" rIns="0" bIns="0" rtlCol="0" anchor="t">
            <a:spAutoFit/>
          </a:bodyPr>
          <a:lstStyle/>
          <a:p>
            <a:pPr algn="l">
              <a:lnSpc>
                <a:spcPts val="2246"/>
              </a:lnSpc>
              <a:spcBef>
                <a:spcPct val="0"/>
              </a:spcBef>
            </a:pPr>
            <a:r>
              <a:rPr lang="en-US" sz="1604">
                <a:solidFill>
                  <a:srgbClr val="000000"/>
                </a:solidFill>
                <a:latin typeface="Open Sans"/>
                <a:ea typeface="Open Sans"/>
                <a:cs typeface="Open Sans"/>
                <a:sym typeface="Open Sans"/>
              </a:rPr>
              <a:t>...</a:t>
            </a:r>
          </a:p>
        </p:txBody>
      </p:sp>
      <p:sp>
        <p:nvSpPr>
          <p:cNvPr id="67" name="TextBox 67"/>
          <p:cNvSpPr txBox="1"/>
          <p:nvPr/>
        </p:nvSpPr>
        <p:spPr>
          <a:xfrm>
            <a:off x="11532748" y="5551468"/>
            <a:ext cx="1262279" cy="558397"/>
          </a:xfrm>
          <a:prstGeom prst="rect">
            <a:avLst/>
          </a:prstGeom>
        </p:spPr>
        <p:txBody>
          <a:bodyPr lIns="0" tIns="0" rIns="0" bIns="0" rtlCol="0" anchor="t">
            <a:spAutoFit/>
          </a:bodyPr>
          <a:lstStyle/>
          <a:p>
            <a:pPr algn="l">
              <a:lnSpc>
                <a:spcPts val="2246"/>
              </a:lnSpc>
              <a:spcBef>
                <a:spcPct val="0"/>
              </a:spcBef>
            </a:pPr>
            <a:r>
              <a:rPr lang="en-US" sz="1604">
                <a:solidFill>
                  <a:srgbClr val="000000"/>
                </a:solidFill>
                <a:latin typeface="Open Sans"/>
                <a:ea typeface="Open Sans"/>
                <a:cs typeface="Open Sans"/>
                <a:sym typeface="Open Sans"/>
              </a:rPr>
              <a:t>Gray coding sequence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7" name="TextBox 7"/>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Deriving the expression from a Kmap (Example 3, 3 inputs)</a:t>
            </a:r>
          </a:p>
        </p:txBody>
      </p:sp>
      <p:graphicFrame>
        <p:nvGraphicFramePr>
          <p:cNvPr id="8" name="Table 8"/>
          <p:cNvGraphicFramePr>
            <a:graphicFrameLocks noGrp="1"/>
          </p:cNvGraphicFramePr>
          <p:nvPr/>
        </p:nvGraphicFramePr>
        <p:xfrm>
          <a:off x="1698663" y="4447073"/>
          <a:ext cx="1992350" cy="3729105"/>
        </p:xfrm>
        <a:graphic>
          <a:graphicData uri="http://schemas.openxmlformats.org/drawingml/2006/table">
            <a:tbl>
              <a:tblPr/>
              <a:tblGrid>
                <a:gridCol w="400388">
                  <a:extLst>
                    <a:ext uri="{9D8B030D-6E8A-4147-A177-3AD203B41FA5}">
                      <a16:colId xmlns:a16="http://schemas.microsoft.com/office/drawing/2014/main" val="20000"/>
                    </a:ext>
                  </a:extLst>
                </a:gridCol>
                <a:gridCol w="388637">
                  <a:extLst>
                    <a:ext uri="{9D8B030D-6E8A-4147-A177-3AD203B41FA5}">
                      <a16:colId xmlns:a16="http://schemas.microsoft.com/office/drawing/2014/main" val="20001"/>
                    </a:ext>
                  </a:extLst>
                </a:gridCol>
                <a:gridCol w="388637">
                  <a:extLst>
                    <a:ext uri="{9D8B030D-6E8A-4147-A177-3AD203B41FA5}">
                      <a16:colId xmlns:a16="http://schemas.microsoft.com/office/drawing/2014/main" val="20002"/>
                    </a:ext>
                  </a:extLst>
                </a:gridCol>
                <a:gridCol w="814688">
                  <a:extLst>
                    <a:ext uri="{9D8B030D-6E8A-4147-A177-3AD203B41FA5}">
                      <a16:colId xmlns:a16="http://schemas.microsoft.com/office/drawing/2014/main" val="20003"/>
                    </a:ext>
                  </a:extLst>
                </a:gridCol>
              </a:tblGrid>
              <a:tr h="445617">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0"/>
                  </a:ext>
                </a:extLst>
              </a:tr>
              <a:tr h="25770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1"/>
                  </a:ext>
                </a:extLst>
              </a:tr>
              <a:tr h="267173">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2"/>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3"/>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4"/>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5"/>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6"/>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7"/>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8"/>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9"/>
                  </a:ext>
                </a:extLst>
              </a:tr>
            </a:tbl>
          </a:graphicData>
        </a:graphic>
      </p:graphicFrame>
      <p:grpSp>
        <p:nvGrpSpPr>
          <p:cNvPr id="9" name="Group 9"/>
          <p:cNvGrpSpPr/>
          <p:nvPr/>
        </p:nvGrpSpPr>
        <p:grpSpPr>
          <a:xfrm>
            <a:off x="1698663" y="4447073"/>
            <a:ext cx="1967658" cy="649413"/>
            <a:chOff x="0" y="0"/>
            <a:chExt cx="529610" cy="174794"/>
          </a:xfrm>
        </p:grpSpPr>
        <p:sp>
          <p:nvSpPr>
            <p:cNvPr id="10" name="Freeform 10"/>
            <p:cNvSpPr/>
            <p:nvPr/>
          </p:nvSpPr>
          <p:spPr>
            <a:xfrm>
              <a:off x="0" y="0"/>
              <a:ext cx="529610" cy="174794"/>
            </a:xfrm>
            <a:custGeom>
              <a:avLst/>
              <a:gdLst/>
              <a:ahLst/>
              <a:cxnLst/>
              <a:rect l="l" t="t" r="r" b="b"/>
              <a:pathLst>
                <a:path w="529610" h="174794">
                  <a:moveTo>
                    <a:pt x="0" y="0"/>
                  </a:moveTo>
                  <a:lnTo>
                    <a:pt x="529610" y="0"/>
                  </a:lnTo>
                  <a:lnTo>
                    <a:pt x="529610" y="174794"/>
                  </a:lnTo>
                  <a:lnTo>
                    <a:pt x="0" y="174794"/>
                  </a:lnTo>
                  <a:close/>
                </a:path>
              </a:pathLst>
            </a:custGeom>
            <a:solidFill>
              <a:srgbClr val="5CE1E6"/>
            </a:solidFill>
          </p:spPr>
          <p:txBody>
            <a:bodyPr/>
            <a:lstStyle/>
            <a:p>
              <a:endParaRPr lang="en-PH"/>
            </a:p>
          </p:txBody>
        </p:sp>
        <p:sp>
          <p:nvSpPr>
            <p:cNvPr id="11" name="TextBox 11"/>
            <p:cNvSpPr txBox="1"/>
            <p:nvPr/>
          </p:nvSpPr>
          <p:spPr>
            <a:xfrm>
              <a:off x="0" y="-38100"/>
              <a:ext cx="529610" cy="212894"/>
            </a:xfrm>
            <a:prstGeom prst="rect">
              <a:avLst/>
            </a:prstGeom>
          </p:spPr>
          <p:txBody>
            <a:bodyPr lIns="50800" tIns="50800" rIns="50800" bIns="50800" rtlCol="0" anchor="ctr"/>
            <a:lstStyle/>
            <a:p>
              <a:pPr algn="ctr">
                <a:lnSpc>
                  <a:spcPts val="2681"/>
                </a:lnSpc>
              </a:pPr>
              <a:endParaRPr/>
            </a:p>
          </p:txBody>
        </p:sp>
      </p:grpSp>
      <p:sp>
        <p:nvSpPr>
          <p:cNvPr id="12" name="TextBox 12"/>
          <p:cNvSpPr txBox="1"/>
          <p:nvPr/>
        </p:nvSpPr>
        <p:spPr>
          <a:xfrm>
            <a:off x="1263644" y="5204614"/>
            <a:ext cx="1435370" cy="392249"/>
          </a:xfrm>
          <a:prstGeom prst="rect">
            <a:avLst/>
          </a:prstGeom>
        </p:spPr>
        <p:txBody>
          <a:bodyPr lIns="0" tIns="0" rIns="0" bIns="0" rtlCol="0" anchor="t">
            <a:spAutoFit/>
          </a:bodyPr>
          <a:lstStyle/>
          <a:p>
            <a:pPr algn="ctr">
              <a:lnSpc>
                <a:spcPts val="3191"/>
              </a:lnSpc>
            </a:pPr>
            <a:r>
              <a:rPr lang="en-US" sz="2279">
                <a:solidFill>
                  <a:srgbClr val="443C31"/>
                </a:solidFill>
                <a:latin typeface="Josefin Sans"/>
                <a:ea typeface="Josefin Sans"/>
                <a:cs typeface="Josefin Sans"/>
                <a:sym typeface="Josefin Sans"/>
              </a:rPr>
              <a:t>A</a:t>
            </a:r>
          </a:p>
        </p:txBody>
      </p:sp>
      <p:sp>
        <p:nvSpPr>
          <p:cNvPr id="13" name="TextBox 13"/>
          <p:cNvSpPr txBox="1"/>
          <p:nvPr/>
        </p:nvSpPr>
        <p:spPr>
          <a:xfrm>
            <a:off x="1263644" y="5697539"/>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14" name="TextBox 14"/>
          <p:cNvSpPr txBox="1"/>
          <p:nvPr/>
        </p:nvSpPr>
        <p:spPr>
          <a:xfrm>
            <a:off x="1263644" y="6190465"/>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15" name="TextBox 15"/>
          <p:cNvSpPr txBox="1"/>
          <p:nvPr/>
        </p:nvSpPr>
        <p:spPr>
          <a:xfrm>
            <a:off x="1966043" y="5187794"/>
            <a:ext cx="1435370" cy="392249"/>
          </a:xfrm>
          <a:prstGeom prst="rect">
            <a:avLst/>
          </a:prstGeom>
        </p:spPr>
        <p:txBody>
          <a:bodyPr lIns="0" tIns="0" rIns="0" bIns="0" rtlCol="0" anchor="t">
            <a:spAutoFit/>
          </a:bodyPr>
          <a:lstStyle/>
          <a:p>
            <a:pPr algn="ctr">
              <a:lnSpc>
                <a:spcPts val="3191"/>
              </a:lnSpc>
            </a:pPr>
            <a:r>
              <a:rPr lang="en-US" sz="2279">
                <a:solidFill>
                  <a:srgbClr val="443C31"/>
                </a:solidFill>
                <a:latin typeface="Josefin Sans"/>
                <a:ea typeface="Josefin Sans"/>
                <a:cs typeface="Josefin Sans"/>
                <a:sym typeface="Josefin Sans"/>
              </a:rPr>
              <a:t>B</a:t>
            </a:r>
          </a:p>
        </p:txBody>
      </p:sp>
      <p:sp>
        <p:nvSpPr>
          <p:cNvPr id="16" name="TextBox 16"/>
          <p:cNvSpPr txBox="1"/>
          <p:nvPr/>
        </p:nvSpPr>
        <p:spPr>
          <a:xfrm>
            <a:off x="1966043" y="5697003"/>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17" name="TextBox 17"/>
          <p:cNvSpPr txBox="1"/>
          <p:nvPr/>
        </p:nvSpPr>
        <p:spPr>
          <a:xfrm>
            <a:off x="1966043" y="617649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18" name="TextBox 18"/>
          <p:cNvSpPr txBox="1"/>
          <p:nvPr/>
        </p:nvSpPr>
        <p:spPr>
          <a:xfrm>
            <a:off x="1263644" y="668403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19" name="TextBox 19"/>
          <p:cNvSpPr txBox="1"/>
          <p:nvPr/>
        </p:nvSpPr>
        <p:spPr>
          <a:xfrm>
            <a:off x="1966043" y="6670062"/>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0" name="TextBox 20"/>
          <p:cNvSpPr txBox="1"/>
          <p:nvPr/>
        </p:nvSpPr>
        <p:spPr>
          <a:xfrm>
            <a:off x="1263644" y="719324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1" name="TextBox 21"/>
          <p:cNvSpPr txBox="1"/>
          <p:nvPr/>
        </p:nvSpPr>
        <p:spPr>
          <a:xfrm>
            <a:off x="1966043" y="7179271"/>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2" name="TextBox 22"/>
          <p:cNvSpPr txBox="1"/>
          <p:nvPr/>
        </p:nvSpPr>
        <p:spPr>
          <a:xfrm>
            <a:off x="2714300" y="5191088"/>
            <a:ext cx="1435370" cy="392249"/>
          </a:xfrm>
          <a:prstGeom prst="rect">
            <a:avLst/>
          </a:prstGeom>
        </p:spPr>
        <p:txBody>
          <a:bodyPr lIns="0" tIns="0" rIns="0" bIns="0" rtlCol="0" anchor="t">
            <a:spAutoFit/>
          </a:bodyPr>
          <a:lstStyle/>
          <a:p>
            <a:pPr algn="ctr">
              <a:lnSpc>
                <a:spcPts val="3191"/>
              </a:lnSpc>
            </a:pPr>
            <a:r>
              <a:rPr lang="en-US" sz="2279">
                <a:solidFill>
                  <a:srgbClr val="443C31"/>
                </a:solidFill>
                <a:latin typeface="Josefin Sans"/>
                <a:ea typeface="Josefin Sans"/>
                <a:cs typeface="Josefin Sans"/>
                <a:sym typeface="Josefin Sans"/>
              </a:rPr>
              <a:t>C</a:t>
            </a:r>
          </a:p>
        </p:txBody>
      </p:sp>
      <p:sp>
        <p:nvSpPr>
          <p:cNvPr id="23" name="TextBox 23"/>
          <p:cNvSpPr txBox="1"/>
          <p:nvPr/>
        </p:nvSpPr>
        <p:spPr>
          <a:xfrm>
            <a:off x="2714300" y="567012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4" name="TextBox 24"/>
          <p:cNvSpPr txBox="1"/>
          <p:nvPr/>
        </p:nvSpPr>
        <p:spPr>
          <a:xfrm>
            <a:off x="2714300" y="617649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5" name="TextBox 25"/>
          <p:cNvSpPr txBox="1"/>
          <p:nvPr/>
        </p:nvSpPr>
        <p:spPr>
          <a:xfrm>
            <a:off x="2714300" y="6670062"/>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6" name="TextBox 26"/>
          <p:cNvSpPr txBox="1"/>
          <p:nvPr/>
        </p:nvSpPr>
        <p:spPr>
          <a:xfrm>
            <a:off x="2714300" y="7179271"/>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7" name="TextBox 27"/>
          <p:cNvSpPr txBox="1"/>
          <p:nvPr/>
        </p:nvSpPr>
        <p:spPr>
          <a:xfrm>
            <a:off x="1294215" y="769440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8" name="TextBox 28"/>
          <p:cNvSpPr txBox="1"/>
          <p:nvPr/>
        </p:nvSpPr>
        <p:spPr>
          <a:xfrm>
            <a:off x="1294215" y="8187332"/>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9" name="TextBox 29"/>
          <p:cNvSpPr txBox="1"/>
          <p:nvPr/>
        </p:nvSpPr>
        <p:spPr>
          <a:xfrm>
            <a:off x="1996615" y="7666994"/>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30" name="TextBox 30"/>
          <p:cNvSpPr txBox="1"/>
          <p:nvPr/>
        </p:nvSpPr>
        <p:spPr>
          <a:xfrm>
            <a:off x="1996615" y="817335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31" name="TextBox 31"/>
          <p:cNvSpPr txBox="1"/>
          <p:nvPr/>
        </p:nvSpPr>
        <p:spPr>
          <a:xfrm>
            <a:off x="1294215" y="8680905"/>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2" name="TextBox 32"/>
          <p:cNvSpPr txBox="1"/>
          <p:nvPr/>
        </p:nvSpPr>
        <p:spPr>
          <a:xfrm>
            <a:off x="1996615" y="866693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3" name="TextBox 33"/>
          <p:cNvSpPr txBox="1"/>
          <p:nvPr/>
        </p:nvSpPr>
        <p:spPr>
          <a:xfrm>
            <a:off x="1294215" y="9190113"/>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4" name="TextBox 34"/>
          <p:cNvSpPr txBox="1"/>
          <p:nvPr/>
        </p:nvSpPr>
        <p:spPr>
          <a:xfrm>
            <a:off x="1996615" y="9176138"/>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5" name="TextBox 35"/>
          <p:cNvSpPr txBox="1"/>
          <p:nvPr/>
        </p:nvSpPr>
        <p:spPr>
          <a:xfrm>
            <a:off x="2744871" y="7666994"/>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36" name="TextBox 36"/>
          <p:cNvSpPr txBox="1"/>
          <p:nvPr/>
        </p:nvSpPr>
        <p:spPr>
          <a:xfrm>
            <a:off x="2744871" y="817335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7" name="TextBox 37"/>
          <p:cNvSpPr txBox="1"/>
          <p:nvPr/>
        </p:nvSpPr>
        <p:spPr>
          <a:xfrm>
            <a:off x="2744871" y="866693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38" name="TextBox 38"/>
          <p:cNvSpPr txBox="1"/>
          <p:nvPr/>
        </p:nvSpPr>
        <p:spPr>
          <a:xfrm>
            <a:off x="2744871" y="9176138"/>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9" name="TextBox 39"/>
          <p:cNvSpPr txBox="1"/>
          <p:nvPr/>
        </p:nvSpPr>
        <p:spPr>
          <a:xfrm>
            <a:off x="2059881" y="4564847"/>
            <a:ext cx="1247696" cy="356714"/>
          </a:xfrm>
          <a:prstGeom prst="rect">
            <a:avLst/>
          </a:prstGeom>
        </p:spPr>
        <p:txBody>
          <a:bodyPr lIns="0" tIns="0" rIns="0" bIns="0" rtlCol="0" anchor="t">
            <a:spAutoFit/>
          </a:bodyPr>
          <a:lstStyle/>
          <a:p>
            <a:pPr algn="ctr">
              <a:lnSpc>
                <a:spcPts val="2774"/>
              </a:lnSpc>
            </a:pPr>
            <a:r>
              <a:rPr lang="en-US" sz="1981">
                <a:solidFill>
                  <a:srgbClr val="443C31"/>
                </a:solidFill>
                <a:latin typeface="Josefin Sans"/>
                <a:ea typeface="Josefin Sans"/>
                <a:cs typeface="Josefin Sans"/>
                <a:sym typeface="Josefin Sans"/>
              </a:rPr>
              <a:t>INPUT</a:t>
            </a:r>
          </a:p>
        </p:txBody>
      </p:sp>
      <p:sp>
        <p:nvSpPr>
          <p:cNvPr id="40" name="TextBox 40"/>
          <p:cNvSpPr txBox="1"/>
          <p:nvPr/>
        </p:nvSpPr>
        <p:spPr>
          <a:xfrm>
            <a:off x="3940103" y="5199367"/>
            <a:ext cx="1247696" cy="356706"/>
          </a:xfrm>
          <a:prstGeom prst="rect">
            <a:avLst/>
          </a:prstGeom>
        </p:spPr>
        <p:txBody>
          <a:bodyPr lIns="0" tIns="0" rIns="0" bIns="0" rtlCol="0" anchor="t">
            <a:spAutoFit/>
          </a:bodyPr>
          <a:lstStyle/>
          <a:p>
            <a:pPr algn="ctr">
              <a:lnSpc>
                <a:spcPts val="2774"/>
              </a:lnSpc>
            </a:pPr>
            <a:r>
              <a:rPr lang="en-US" sz="1981">
                <a:solidFill>
                  <a:srgbClr val="443C31"/>
                </a:solidFill>
                <a:latin typeface="Josefin Sans"/>
                <a:ea typeface="Josefin Sans"/>
                <a:cs typeface="Josefin Sans"/>
                <a:sym typeface="Josefin Sans"/>
              </a:rPr>
              <a:t>OUTPUT</a:t>
            </a:r>
          </a:p>
        </p:txBody>
      </p:sp>
      <p:sp>
        <p:nvSpPr>
          <p:cNvPr id="41" name="TextBox 41"/>
          <p:cNvSpPr txBox="1"/>
          <p:nvPr/>
        </p:nvSpPr>
        <p:spPr>
          <a:xfrm>
            <a:off x="3846266" y="567012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2" name="TextBox 42"/>
          <p:cNvSpPr txBox="1"/>
          <p:nvPr/>
        </p:nvSpPr>
        <p:spPr>
          <a:xfrm>
            <a:off x="3846266" y="6163269"/>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3" name="TextBox 43"/>
          <p:cNvSpPr txBox="1"/>
          <p:nvPr/>
        </p:nvSpPr>
        <p:spPr>
          <a:xfrm>
            <a:off x="3846266" y="6692861"/>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4" name="TextBox 44"/>
          <p:cNvSpPr txBox="1"/>
          <p:nvPr/>
        </p:nvSpPr>
        <p:spPr>
          <a:xfrm>
            <a:off x="3846266" y="7220038"/>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5" name="TextBox 45"/>
          <p:cNvSpPr txBox="1"/>
          <p:nvPr/>
        </p:nvSpPr>
        <p:spPr>
          <a:xfrm>
            <a:off x="3846266" y="770644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6" name="TextBox 46"/>
          <p:cNvSpPr txBox="1"/>
          <p:nvPr/>
        </p:nvSpPr>
        <p:spPr>
          <a:xfrm>
            <a:off x="3846266" y="8233624"/>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7" name="TextBox 47"/>
          <p:cNvSpPr txBox="1"/>
          <p:nvPr/>
        </p:nvSpPr>
        <p:spPr>
          <a:xfrm>
            <a:off x="3846266" y="866693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8" name="TextBox 48"/>
          <p:cNvSpPr txBox="1"/>
          <p:nvPr/>
        </p:nvSpPr>
        <p:spPr>
          <a:xfrm>
            <a:off x="3846266" y="919410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9" name="AutoShape 49"/>
          <p:cNvSpPr/>
          <p:nvPr/>
        </p:nvSpPr>
        <p:spPr>
          <a:xfrm>
            <a:off x="6139947" y="6912348"/>
            <a:ext cx="1973881" cy="0"/>
          </a:xfrm>
          <a:prstGeom prst="line">
            <a:avLst/>
          </a:prstGeom>
          <a:ln w="38100" cap="flat">
            <a:solidFill>
              <a:srgbClr val="000000"/>
            </a:solidFill>
            <a:prstDash val="solid"/>
            <a:headEnd type="none" w="sm" len="sm"/>
            <a:tailEnd type="triangle" w="lg" len="med"/>
          </a:ln>
        </p:spPr>
        <p:txBody>
          <a:bodyPr/>
          <a:lstStyle/>
          <a:p>
            <a:endParaRPr lang="en-PH"/>
          </a:p>
        </p:txBody>
      </p:sp>
      <p:graphicFrame>
        <p:nvGraphicFramePr>
          <p:cNvPr id="50" name="Table 50"/>
          <p:cNvGraphicFramePr>
            <a:graphicFrameLocks noGrp="1"/>
          </p:cNvGraphicFramePr>
          <p:nvPr/>
        </p:nvGraphicFramePr>
        <p:xfrm>
          <a:off x="10359701" y="6721722"/>
          <a:ext cx="7345492" cy="2114550"/>
        </p:xfrm>
        <a:graphic>
          <a:graphicData uri="http://schemas.openxmlformats.org/drawingml/2006/table">
            <a:tbl>
              <a:tblPr/>
              <a:tblGrid>
                <a:gridCol w="1836373">
                  <a:extLst>
                    <a:ext uri="{9D8B030D-6E8A-4147-A177-3AD203B41FA5}">
                      <a16:colId xmlns:a16="http://schemas.microsoft.com/office/drawing/2014/main" val="20000"/>
                    </a:ext>
                  </a:extLst>
                </a:gridCol>
                <a:gridCol w="1836373">
                  <a:extLst>
                    <a:ext uri="{9D8B030D-6E8A-4147-A177-3AD203B41FA5}">
                      <a16:colId xmlns:a16="http://schemas.microsoft.com/office/drawing/2014/main" val="20001"/>
                    </a:ext>
                  </a:extLst>
                </a:gridCol>
                <a:gridCol w="1836373">
                  <a:extLst>
                    <a:ext uri="{9D8B030D-6E8A-4147-A177-3AD203B41FA5}">
                      <a16:colId xmlns:a16="http://schemas.microsoft.com/office/drawing/2014/main" val="20002"/>
                    </a:ext>
                  </a:extLst>
                </a:gridCol>
                <a:gridCol w="1836373">
                  <a:extLst>
                    <a:ext uri="{9D8B030D-6E8A-4147-A177-3AD203B41FA5}">
                      <a16:colId xmlns:a16="http://schemas.microsoft.com/office/drawing/2014/main" val="20003"/>
                    </a:ext>
                  </a:extLst>
                </a:gridCol>
              </a:tblGrid>
              <a:tr h="1057275">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57275">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sp>
        <p:nvSpPr>
          <p:cNvPr id="51" name="TextBox 51"/>
          <p:cNvSpPr txBox="1"/>
          <p:nvPr/>
        </p:nvSpPr>
        <p:spPr>
          <a:xfrm>
            <a:off x="11730913" y="4950137"/>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K Map</a:t>
            </a:r>
          </a:p>
        </p:txBody>
      </p:sp>
      <p:sp>
        <p:nvSpPr>
          <p:cNvPr id="52" name="TextBox 52"/>
          <p:cNvSpPr txBox="1"/>
          <p:nvPr/>
        </p:nvSpPr>
        <p:spPr>
          <a:xfrm>
            <a:off x="1505909" y="3988722"/>
            <a:ext cx="3968480" cy="458351"/>
          </a:xfrm>
          <a:prstGeom prst="rect">
            <a:avLst/>
          </a:prstGeom>
        </p:spPr>
        <p:txBody>
          <a:bodyPr lIns="0" tIns="0" rIns="0" bIns="0" rtlCol="0" anchor="t">
            <a:spAutoFit/>
          </a:bodyPr>
          <a:lstStyle/>
          <a:p>
            <a:pPr algn="ctr">
              <a:lnSpc>
                <a:spcPts val="3565"/>
              </a:lnSpc>
            </a:pPr>
            <a:r>
              <a:rPr lang="en-US" sz="3212" b="1">
                <a:solidFill>
                  <a:srgbClr val="5CE1E6"/>
                </a:solidFill>
                <a:latin typeface="Cosmic Octo Medium"/>
                <a:ea typeface="Cosmic Octo Medium"/>
                <a:cs typeface="Cosmic Octo Medium"/>
                <a:sym typeface="Cosmic Octo Medium"/>
              </a:rPr>
              <a:t>Truth Table</a:t>
            </a:r>
          </a:p>
        </p:txBody>
      </p:sp>
      <p:sp>
        <p:nvSpPr>
          <p:cNvPr id="53" name="AutoShape 53"/>
          <p:cNvSpPr/>
          <p:nvPr/>
        </p:nvSpPr>
        <p:spPr>
          <a:xfrm flipH="1" flipV="1">
            <a:off x="9266792" y="5412883"/>
            <a:ext cx="1077947" cy="1367645"/>
          </a:xfrm>
          <a:prstGeom prst="line">
            <a:avLst/>
          </a:prstGeom>
          <a:ln w="38100" cap="flat">
            <a:solidFill>
              <a:srgbClr val="000000"/>
            </a:solidFill>
            <a:prstDash val="solid"/>
            <a:headEnd type="none" w="sm" len="sm"/>
            <a:tailEnd type="none" w="sm" len="sm"/>
          </a:ln>
        </p:spPr>
        <p:txBody>
          <a:bodyPr/>
          <a:lstStyle/>
          <a:p>
            <a:endParaRPr lang="en-PH"/>
          </a:p>
        </p:txBody>
      </p:sp>
      <p:sp>
        <p:nvSpPr>
          <p:cNvPr id="54" name="TextBox 54"/>
          <p:cNvSpPr txBox="1"/>
          <p:nvPr/>
        </p:nvSpPr>
        <p:spPr>
          <a:xfrm>
            <a:off x="9317791" y="6033317"/>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55" name="TextBox 55"/>
          <p:cNvSpPr txBox="1"/>
          <p:nvPr/>
        </p:nvSpPr>
        <p:spPr>
          <a:xfrm>
            <a:off x="9780863" y="5456958"/>
            <a:ext cx="57883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BC</a:t>
            </a:r>
          </a:p>
        </p:txBody>
      </p:sp>
      <p:sp>
        <p:nvSpPr>
          <p:cNvPr id="56" name="TextBox 56"/>
          <p:cNvSpPr txBox="1"/>
          <p:nvPr/>
        </p:nvSpPr>
        <p:spPr>
          <a:xfrm>
            <a:off x="9780863" y="6861390"/>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a:t>
            </a:r>
          </a:p>
        </p:txBody>
      </p:sp>
      <p:sp>
        <p:nvSpPr>
          <p:cNvPr id="57" name="TextBox 57"/>
          <p:cNvSpPr txBox="1"/>
          <p:nvPr/>
        </p:nvSpPr>
        <p:spPr>
          <a:xfrm>
            <a:off x="9780863" y="8069637"/>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
        <p:nvSpPr>
          <p:cNvPr id="58" name="TextBox 58"/>
          <p:cNvSpPr txBox="1"/>
          <p:nvPr/>
        </p:nvSpPr>
        <p:spPr>
          <a:xfrm>
            <a:off x="10807376" y="6090055"/>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00</a:t>
            </a:r>
          </a:p>
        </p:txBody>
      </p:sp>
      <p:sp>
        <p:nvSpPr>
          <p:cNvPr id="59" name="TextBox 59"/>
          <p:cNvSpPr txBox="1"/>
          <p:nvPr/>
        </p:nvSpPr>
        <p:spPr>
          <a:xfrm>
            <a:off x="12814296" y="6153193"/>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01</a:t>
            </a:r>
          </a:p>
        </p:txBody>
      </p:sp>
      <p:sp>
        <p:nvSpPr>
          <p:cNvPr id="60" name="TextBox 60"/>
          <p:cNvSpPr txBox="1"/>
          <p:nvPr/>
        </p:nvSpPr>
        <p:spPr>
          <a:xfrm>
            <a:off x="14710262" y="6125997"/>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11</a:t>
            </a:r>
          </a:p>
        </p:txBody>
      </p:sp>
      <p:sp>
        <p:nvSpPr>
          <p:cNvPr id="61" name="TextBox 61"/>
          <p:cNvSpPr txBox="1"/>
          <p:nvPr/>
        </p:nvSpPr>
        <p:spPr>
          <a:xfrm>
            <a:off x="16507894" y="6116931"/>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10</a:t>
            </a:r>
          </a:p>
        </p:txBody>
      </p:sp>
      <p:sp>
        <p:nvSpPr>
          <p:cNvPr id="62" name="TextBox 62"/>
          <p:cNvSpPr txBox="1"/>
          <p:nvPr/>
        </p:nvSpPr>
        <p:spPr>
          <a:xfrm>
            <a:off x="10926255" y="6898383"/>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
        <p:nvSpPr>
          <p:cNvPr id="63" name="TextBox 63"/>
          <p:cNvSpPr txBox="1"/>
          <p:nvPr/>
        </p:nvSpPr>
        <p:spPr>
          <a:xfrm>
            <a:off x="10926255" y="8050356"/>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a:t>
            </a:r>
          </a:p>
        </p:txBody>
      </p:sp>
      <p:sp>
        <p:nvSpPr>
          <p:cNvPr id="64" name="TextBox 64"/>
          <p:cNvSpPr txBox="1"/>
          <p:nvPr/>
        </p:nvSpPr>
        <p:spPr>
          <a:xfrm>
            <a:off x="12933175" y="6892336"/>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a:t>
            </a:r>
          </a:p>
        </p:txBody>
      </p:sp>
      <p:sp>
        <p:nvSpPr>
          <p:cNvPr id="65" name="TextBox 65"/>
          <p:cNvSpPr txBox="1"/>
          <p:nvPr/>
        </p:nvSpPr>
        <p:spPr>
          <a:xfrm>
            <a:off x="12933175" y="8044309"/>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a:t>
            </a:r>
          </a:p>
        </p:txBody>
      </p:sp>
      <p:sp>
        <p:nvSpPr>
          <p:cNvPr id="66" name="TextBox 66"/>
          <p:cNvSpPr txBox="1"/>
          <p:nvPr/>
        </p:nvSpPr>
        <p:spPr>
          <a:xfrm>
            <a:off x="14829141" y="6898383"/>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
        <p:nvSpPr>
          <p:cNvPr id="67" name="TextBox 67"/>
          <p:cNvSpPr txBox="1"/>
          <p:nvPr/>
        </p:nvSpPr>
        <p:spPr>
          <a:xfrm>
            <a:off x="14829141" y="8050356"/>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
        <p:nvSpPr>
          <p:cNvPr id="68" name="TextBox 68"/>
          <p:cNvSpPr txBox="1"/>
          <p:nvPr/>
        </p:nvSpPr>
        <p:spPr>
          <a:xfrm>
            <a:off x="16626773" y="6892336"/>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
        <p:nvSpPr>
          <p:cNvPr id="69" name="TextBox 69"/>
          <p:cNvSpPr txBox="1"/>
          <p:nvPr/>
        </p:nvSpPr>
        <p:spPr>
          <a:xfrm>
            <a:off x="16626773" y="8044309"/>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743235" y="6161534"/>
          <a:ext cx="6366696" cy="1832784"/>
        </p:xfrm>
        <a:graphic>
          <a:graphicData uri="http://schemas.openxmlformats.org/drawingml/2006/table">
            <a:tbl>
              <a:tblPr/>
              <a:tblGrid>
                <a:gridCol w="1591674">
                  <a:extLst>
                    <a:ext uri="{9D8B030D-6E8A-4147-A177-3AD203B41FA5}">
                      <a16:colId xmlns:a16="http://schemas.microsoft.com/office/drawing/2014/main" val="20000"/>
                    </a:ext>
                  </a:extLst>
                </a:gridCol>
                <a:gridCol w="1591674">
                  <a:extLst>
                    <a:ext uri="{9D8B030D-6E8A-4147-A177-3AD203B41FA5}">
                      <a16:colId xmlns:a16="http://schemas.microsoft.com/office/drawing/2014/main" val="20001"/>
                    </a:ext>
                  </a:extLst>
                </a:gridCol>
                <a:gridCol w="1591674">
                  <a:extLst>
                    <a:ext uri="{9D8B030D-6E8A-4147-A177-3AD203B41FA5}">
                      <a16:colId xmlns:a16="http://schemas.microsoft.com/office/drawing/2014/main" val="20002"/>
                    </a:ext>
                  </a:extLst>
                </a:gridCol>
                <a:gridCol w="1591674">
                  <a:extLst>
                    <a:ext uri="{9D8B030D-6E8A-4147-A177-3AD203B41FA5}">
                      <a16:colId xmlns:a16="http://schemas.microsoft.com/office/drawing/2014/main" val="20003"/>
                    </a:ext>
                  </a:extLst>
                </a:gridCol>
              </a:tblGrid>
              <a:tr h="916392">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916392">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sp>
        <p:nvSpPr>
          <p:cNvPr id="7" name="AutoShape 7"/>
          <p:cNvSpPr/>
          <p:nvPr/>
        </p:nvSpPr>
        <p:spPr>
          <a:xfrm flipH="1" flipV="1">
            <a:off x="725744" y="4943013"/>
            <a:ext cx="1003562" cy="1273268"/>
          </a:xfrm>
          <a:prstGeom prst="line">
            <a:avLst/>
          </a:prstGeom>
          <a:ln w="28575" cap="flat">
            <a:solidFill>
              <a:srgbClr val="000000"/>
            </a:solidFill>
            <a:prstDash val="solid"/>
            <a:headEnd type="none" w="sm" len="sm"/>
            <a:tailEnd type="none" w="sm" len="sm"/>
          </a:ln>
        </p:spPr>
        <p:txBody>
          <a:bodyPr/>
          <a:lstStyle/>
          <a:p>
            <a:endParaRPr lang="en-PH"/>
          </a:p>
        </p:txBody>
      </p:sp>
      <p:sp>
        <p:nvSpPr>
          <p:cNvPr id="8" name="Freeform 8"/>
          <p:cNvSpPr/>
          <p:nvPr/>
        </p:nvSpPr>
        <p:spPr>
          <a:xfrm>
            <a:off x="5808466" y="6117149"/>
            <a:ext cx="2168076" cy="2168076"/>
          </a:xfrm>
          <a:custGeom>
            <a:avLst/>
            <a:gdLst/>
            <a:ahLst/>
            <a:cxnLst/>
            <a:rect l="l" t="t" r="r" b="b"/>
            <a:pathLst>
              <a:path w="2168076" h="2168076">
                <a:moveTo>
                  <a:pt x="0" y="0"/>
                </a:moveTo>
                <a:lnTo>
                  <a:pt x="2168076" y="0"/>
                </a:lnTo>
                <a:lnTo>
                  <a:pt x="2168076" y="2168076"/>
                </a:lnTo>
                <a:lnTo>
                  <a:pt x="0" y="21680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TextBox 9"/>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10" name="TextBox 10"/>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Deriving the expression from a Kmap (Example 3, 3 inputs)</a:t>
            </a:r>
          </a:p>
        </p:txBody>
      </p:sp>
      <p:sp>
        <p:nvSpPr>
          <p:cNvPr id="11" name="TextBox 11"/>
          <p:cNvSpPr txBox="1"/>
          <p:nvPr/>
        </p:nvSpPr>
        <p:spPr>
          <a:xfrm>
            <a:off x="3019824" y="4504646"/>
            <a:ext cx="3917928" cy="460581"/>
          </a:xfrm>
          <a:prstGeom prst="rect">
            <a:avLst/>
          </a:prstGeom>
        </p:spPr>
        <p:txBody>
          <a:bodyPr lIns="0" tIns="0" rIns="0" bIns="0" rtlCol="0" anchor="t">
            <a:spAutoFit/>
          </a:bodyPr>
          <a:lstStyle/>
          <a:p>
            <a:pPr algn="ctr">
              <a:lnSpc>
                <a:spcPts val="3519"/>
              </a:lnSpc>
            </a:pPr>
            <a:r>
              <a:rPr lang="en-US" sz="3171" b="1">
                <a:solidFill>
                  <a:srgbClr val="642EC7"/>
                </a:solidFill>
                <a:latin typeface="Cosmic Octo Medium"/>
                <a:ea typeface="Cosmic Octo Medium"/>
                <a:cs typeface="Cosmic Octo Medium"/>
                <a:sym typeface="Cosmic Octo Medium"/>
              </a:rPr>
              <a:t>K Map</a:t>
            </a:r>
          </a:p>
        </p:txBody>
      </p:sp>
      <p:sp>
        <p:nvSpPr>
          <p:cNvPr id="12" name="TextBox 12"/>
          <p:cNvSpPr txBox="1"/>
          <p:nvPr/>
        </p:nvSpPr>
        <p:spPr>
          <a:xfrm>
            <a:off x="773224" y="551668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A</a:t>
            </a:r>
          </a:p>
        </p:txBody>
      </p:sp>
      <p:sp>
        <p:nvSpPr>
          <p:cNvPr id="13" name="TextBox 13"/>
          <p:cNvSpPr txBox="1"/>
          <p:nvPr/>
        </p:nvSpPr>
        <p:spPr>
          <a:xfrm>
            <a:off x="1204340" y="4980103"/>
            <a:ext cx="538894"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BC</a:t>
            </a:r>
          </a:p>
        </p:txBody>
      </p:sp>
      <p:sp>
        <p:nvSpPr>
          <p:cNvPr id="14" name="TextBox 14"/>
          <p:cNvSpPr txBox="1"/>
          <p:nvPr/>
        </p:nvSpPr>
        <p:spPr>
          <a:xfrm>
            <a:off x="1204340" y="6287620"/>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0</a:t>
            </a:r>
          </a:p>
        </p:txBody>
      </p:sp>
      <p:sp>
        <p:nvSpPr>
          <p:cNvPr id="15" name="TextBox 15"/>
          <p:cNvSpPr txBox="1"/>
          <p:nvPr/>
        </p:nvSpPr>
        <p:spPr>
          <a:xfrm>
            <a:off x="1204340" y="7412490"/>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a:t>
            </a:r>
          </a:p>
        </p:txBody>
      </p:sp>
      <p:sp>
        <p:nvSpPr>
          <p:cNvPr id="16" name="TextBox 16"/>
          <p:cNvSpPr txBox="1"/>
          <p:nvPr/>
        </p:nvSpPr>
        <p:spPr>
          <a:xfrm>
            <a:off x="2160017" y="5569512"/>
            <a:ext cx="509381"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00</a:t>
            </a:r>
          </a:p>
        </p:txBody>
      </p:sp>
      <p:sp>
        <p:nvSpPr>
          <p:cNvPr id="17" name="TextBox 17"/>
          <p:cNvSpPr txBox="1"/>
          <p:nvPr/>
        </p:nvSpPr>
        <p:spPr>
          <a:xfrm>
            <a:off x="4028446" y="5628293"/>
            <a:ext cx="509381"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01</a:t>
            </a:r>
          </a:p>
        </p:txBody>
      </p:sp>
      <p:sp>
        <p:nvSpPr>
          <p:cNvPr id="18" name="TextBox 18"/>
          <p:cNvSpPr txBox="1"/>
          <p:nvPr/>
        </p:nvSpPr>
        <p:spPr>
          <a:xfrm>
            <a:off x="5793578" y="5602974"/>
            <a:ext cx="509381" cy="481508"/>
          </a:xfrm>
          <a:prstGeom prst="rect">
            <a:avLst/>
          </a:prstGeom>
        </p:spPr>
        <p:txBody>
          <a:bodyPr lIns="0" tIns="0" rIns="0" bIns="0" rtlCol="0" anchor="t">
            <a:spAutoFit/>
          </a:bodyPr>
          <a:lstStyle/>
          <a:p>
            <a:pPr algn="ctr">
              <a:lnSpc>
                <a:spcPts val="3910"/>
              </a:lnSpc>
              <a:spcBef>
                <a:spcPct val="0"/>
              </a:spcBef>
            </a:pPr>
            <a:r>
              <a:rPr lang="en-US" sz="2792" b="1">
                <a:solidFill>
                  <a:srgbClr val="642EC7"/>
                </a:solidFill>
                <a:latin typeface="Open Sans Bold"/>
                <a:ea typeface="Open Sans Bold"/>
                <a:cs typeface="Open Sans Bold"/>
                <a:sym typeface="Open Sans Bold"/>
              </a:rPr>
              <a:t>1</a:t>
            </a:r>
            <a:r>
              <a:rPr lang="en-US" sz="2792" b="1">
                <a:solidFill>
                  <a:srgbClr val="2D3240"/>
                </a:solidFill>
                <a:latin typeface="Open Sans Bold"/>
                <a:ea typeface="Open Sans Bold"/>
                <a:cs typeface="Open Sans Bold"/>
                <a:sym typeface="Open Sans Bold"/>
              </a:rPr>
              <a:t>1</a:t>
            </a:r>
          </a:p>
        </p:txBody>
      </p:sp>
      <p:sp>
        <p:nvSpPr>
          <p:cNvPr id="19" name="TextBox 19"/>
          <p:cNvSpPr txBox="1"/>
          <p:nvPr/>
        </p:nvSpPr>
        <p:spPr>
          <a:xfrm>
            <a:off x="7467161" y="5594534"/>
            <a:ext cx="509381" cy="481508"/>
          </a:xfrm>
          <a:prstGeom prst="rect">
            <a:avLst/>
          </a:prstGeom>
        </p:spPr>
        <p:txBody>
          <a:bodyPr lIns="0" tIns="0" rIns="0" bIns="0" rtlCol="0" anchor="t">
            <a:spAutoFit/>
          </a:bodyPr>
          <a:lstStyle/>
          <a:p>
            <a:pPr algn="ctr">
              <a:lnSpc>
                <a:spcPts val="3910"/>
              </a:lnSpc>
              <a:spcBef>
                <a:spcPct val="0"/>
              </a:spcBef>
            </a:pPr>
            <a:r>
              <a:rPr lang="en-US" sz="2792" b="1">
                <a:solidFill>
                  <a:srgbClr val="642EC7"/>
                </a:solidFill>
                <a:latin typeface="Open Sans Bold"/>
                <a:ea typeface="Open Sans Bold"/>
                <a:cs typeface="Open Sans Bold"/>
                <a:sym typeface="Open Sans Bold"/>
              </a:rPr>
              <a:t>1</a:t>
            </a:r>
            <a:r>
              <a:rPr lang="en-US" sz="2792" b="1">
                <a:solidFill>
                  <a:srgbClr val="000000"/>
                </a:solidFill>
                <a:latin typeface="Open Sans Bold"/>
                <a:ea typeface="Open Sans Bold"/>
                <a:cs typeface="Open Sans Bold"/>
                <a:sym typeface="Open Sans Bold"/>
              </a:rPr>
              <a:t>0</a:t>
            </a:r>
          </a:p>
        </p:txBody>
      </p:sp>
      <p:sp>
        <p:nvSpPr>
          <p:cNvPr id="20" name="TextBox 20"/>
          <p:cNvSpPr txBox="1"/>
          <p:nvPr/>
        </p:nvSpPr>
        <p:spPr>
          <a:xfrm>
            <a:off x="2270693" y="632205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a:t>
            </a:r>
          </a:p>
        </p:txBody>
      </p:sp>
      <p:sp>
        <p:nvSpPr>
          <p:cNvPr id="21" name="TextBox 21"/>
          <p:cNvSpPr txBox="1"/>
          <p:nvPr/>
        </p:nvSpPr>
        <p:spPr>
          <a:xfrm>
            <a:off x="2270693" y="739453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0</a:t>
            </a:r>
          </a:p>
        </p:txBody>
      </p:sp>
      <p:sp>
        <p:nvSpPr>
          <p:cNvPr id="22" name="TextBox 22"/>
          <p:cNvSpPr txBox="1"/>
          <p:nvPr/>
        </p:nvSpPr>
        <p:spPr>
          <a:xfrm>
            <a:off x="4139122" y="6316430"/>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0</a:t>
            </a:r>
          </a:p>
        </p:txBody>
      </p:sp>
      <p:sp>
        <p:nvSpPr>
          <p:cNvPr id="23" name="TextBox 23"/>
          <p:cNvSpPr txBox="1"/>
          <p:nvPr/>
        </p:nvSpPr>
        <p:spPr>
          <a:xfrm>
            <a:off x="4139122" y="738890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0</a:t>
            </a:r>
          </a:p>
        </p:txBody>
      </p:sp>
      <p:sp>
        <p:nvSpPr>
          <p:cNvPr id="24" name="TextBox 24"/>
          <p:cNvSpPr txBox="1"/>
          <p:nvPr/>
        </p:nvSpPr>
        <p:spPr>
          <a:xfrm>
            <a:off x="5904254" y="632205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a:t>
            </a:r>
          </a:p>
        </p:txBody>
      </p:sp>
      <p:sp>
        <p:nvSpPr>
          <p:cNvPr id="25" name="TextBox 25"/>
          <p:cNvSpPr txBox="1"/>
          <p:nvPr/>
        </p:nvSpPr>
        <p:spPr>
          <a:xfrm>
            <a:off x="5904254" y="739453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a:t>
            </a:r>
          </a:p>
        </p:txBody>
      </p:sp>
      <p:sp>
        <p:nvSpPr>
          <p:cNvPr id="26" name="TextBox 26"/>
          <p:cNvSpPr txBox="1"/>
          <p:nvPr/>
        </p:nvSpPr>
        <p:spPr>
          <a:xfrm>
            <a:off x="7577837" y="6316430"/>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a:t>
            </a:r>
          </a:p>
        </p:txBody>
      </p:sp>
      <p:sp>
        <p:nvSpPr>
          <p:cNvPr id="27" name="TextBox 27"/>
          <p:cNvSpPr txBox="1"/>
          <p:nvPr/>
        </p:nvSpPr>
        <p:spPr>
          <a:xfrm>
            <a:off x="7577837" y="738890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a:t>
            </a:r>
          </a:p>
        </p:txBody>
      </p:sp>
      <p:sp>
        <p:nvSpPr>
          <p:cNvPr id="28" name="TextBox 28"/>
          <p:cNvSpPr txBox="1"/>
          <p:nvPr/>
        </p:nvSpPr>
        <p:spPr>
          <a:xfrm>
            <a:off x="12177990" y="6259045"/>
            <a:ext cx="1432174" cy="777190"/>
          </a:xfrm>
          <a:prstGeom prst="rect">
            <a:avLst/>
          </a:prstGeom>
        </p:spPr>
        <p:txBody>
          <a:bodyPr lIns="0" tIns="0" rIns="0" bIns="0" rtlCol="0" anchor="t">
            <a:spAutoFit/>
          </a:bodyPr>
          <a:lstStyle/>
          <a:p>
            <a:pPr algn="ctr">
              <a:lnSpc>
                <a:spcPts val="6352"/>
              </a:lnSpc>
              <a:spcBef>
                <a:spcPct val="0"/>
              </a:spcBef>
            </a:pPr>
            <a:r>
              <a:rPr lang="en-US" sz="4537" b="1">
                <a:solidFill>
                  <a:srgbClr val="000000"/>
                </a:solidFill>
                <a:latin typeface="Open Sans Bold"/>
                <a:ea typeface="Open Sans Bold"/>
                <a:cs typeface="Open Sans Bold"/>
                <a:sym typeface="Open Sans Bold"/>
              </a:rPr>
              <a:t>B + </a:t>
            </a:r>
          </a:p>
        </p:txBody>
      </p:sp>
      <p:sp>
        <p:nvSpPr>
          <p:cNvPr id="29" name="TextBox 29"/>
          <p:cNvSpPr txBox="1"/>
          <p:nvPr/>
        </p:nvSpPr>
        <p:spPr>
          <a:xfrm>
            <a:off x="11734122" y="4371296"/>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Expression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743235" y="6161534"/>
          <a:ext cx="6366696" cy="1832784"/>
        </p:xfrm>
        <a:graphic>
          <a:graphicData uri="http://schemas.openxmlformats.org/drawingml/2006/table">
            <a:tbl>
              <a:tblPr/>
              <a:tblGrid>
                <a:gridCol w="1591674">
                  <a:extLst>
                    <a:ext uri="{9D8B030D-6E8A-4147-A177-3AD203B41FA5}">
                      <a16:colId xmlns:a16="http://schemas.microsoft.com/office/drawing/2014/main" val="20000"/>
                    </a:ext>
                  </a:extLst>
                </a:gridCol>
                <a:gridCol w="1591674">
                  <a:extLst>
                    <a:ext uri="{9D8B030D-6E8A-4147-A177-3AD203B41FA5}">
                      <a16:colId xmlns:a16="http://schemas.microsoft.com/office/drawing/2014/main" val="20001"/>
                    </a:ext>
                  </a:extLst>
                </a:gridCol>
                <a:gridCol w="1591674">
                  <a:extLst>
                    <a:ext uri="{9D8B030D-6E8A-4147-A177-3AD203B41FA5}">
                      <a16:colId xmlns:a16="http://schemas.microsoft.com/office/drawing/2014/main" val="20002"/>
                    </a:ext>
                  </a:extLst>
                </a:gridCol>
                <a:gridCol w="1591674">
                  <a:extLst>
                    <a:ext uri="{9D8B030D-6E8A-4147-A177-3AD203B41FA5}">
                      <a16:colId xmlns:a16="http://schemas.microsoft.com/office/drawing/2014/main" val="20003"/>
                    </a:ext>
                  </a:extLst>
                </a:gridCol>
              </a:tblGrid>
              <a:tr h="916392">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916392">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17"/>
                        </a:lnSpc>
                        <a:defRPr/>
                      </a:pPr>
                      <a:endParaRPr lang="en-US" sz="1100"/>
                    </a:p>
                  </a:txBody>
                  <a:tcPr marL="177354" marR="177354" marT="177354" marB="17735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sp>
        <p:nvSpPr>
          <p:cNvPr id="7" name="AutoShape 7"/>
          <p:cNvSpPr/>
          <p:nvPr/>
        </p:nvSpPr>
        <p:spPr>
          <a:xfrm flipH="1" flipV="1">
            <a:off x="725744" y="4943013"/>
            <a:ext cx="1003562" cy="1273268"/>
          </a:xfrm>
          <a:prstGeom prst="line">
            <a:avLst/>
          </a:prstGeom>
          <a:ln w="28575" cap="flat">
            <a:solidFill>
              <a:srgbClr val="000000"/>
            </a:solidFill>
            <a:prstDash val="solid"/>
            <a:headEnd type="none" w="sm" len="sm"/>
            <a:tailEnd type="none" w="sm" len="sm"/>
          </a:ln>
        </p:spPr>
        <p:txBody>
          <a:bodyPr/>
          <a:lstStyle/>
          <a:p>
            <a:endParaRPr lang="en-PH"/>
          </a:p>
        </p:txBody>
      </p:sp>
      <p:sp>
        <p:nvSpPr>
          <p:cNvPr id="8" name="Freeform 8"/>
          <p:cNvSpPr/>
          <p:nvPr/>
        </p:nvSpPr>
        <p:spPr>
          <a:xfrm>
            <a:off x="1758655" y="5958878"/>
            <a:ext cx="1024076" cy="1197435"/>
          </a:xfrm>
          <a:custGeom>
            <a:avLst/>
            <a:gdLst/>
            <a:ahLst/>
            <a:cxnLst/>
            <a:rect l="l" t="t" r="r" b="b"/>
            <a:pathLst>
              <a:path w="1024076" h="1197435">
                <a:moveTo>
                  <a:pt x="0" y="0"/>
                </a:moveTo>
                <a:lnTo>
                  <a:pt x="1024076" y="0"/>
                </a:lnTo>
                <a:lnTo>
                  <a:pt x="1024076" y="1197434"/>
                </a:lnTo>
                <a:lnTo>
                  <a:pt x="0" y="1197434"/>
                </a:lnTo>
                <a:lnTo>
                  <a:pt x="0" y="0"/>
                </a:lnTo>
                <a:close/>
              </a:path>
            </a:pathLst>
          </a:custGeom>
          <a:blipFill>
            <a:blip r:embed="rId4">
              <a:extLst>
                <a:ext uri="{96DAC541-7B7A-43D3-8B79-37D633B846F1}">
                  <asvg:svgBlip xmlns:asvg="http://schemas.microsoft.com/office/drawing/2016/SVG/main" r:embed="rId5"/>
                </a:ext>
              </a:extLst>
            </a:blip>
            <a:stretch>
              <a:fillRect l="-150528" t="-33643"/>
            </a:stretch>
          </a:blipFill>
        </p:spPr>
        <p:txBody>
          <a:bodyPr/>
          <a:lstStyle/>
          <a:p>
            <a:endParaRPr lang="en-PH"/>
          </a:p>
        </p:txBody>
      </p:sp>
      <p:sp>
        <p:nvSpPr>
          <p:cNvPr id="9" name="TextBox 9"/>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10" name="TextBox 10"/>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Deriving the expression from a Kmap (Example 3, 3 inputs)</a:t>
            </a:r>
          </a:p>
        </p:txBody>
      </p:sp>
      <p:sp>
        <p:nvSpPr>
          <p:cNvPr id="11" name="TextBox 11"/>
          <p:cNvSpPr txBox="1"/>
          <p:nvPr/>
        </p:nvSpPr>
        <p:spPr>
          <a:xfrm>
            <a:off x="3019824" y="4504646"/>
            <a:ext cx="3917928" cy="460581"/>
          </a:xfrm>
          <a:prstGeom prst="rect">
            <a:avLst/>
          </a:prstGeom>
        </p:spPr>
        <p:txBody>
          <a:bodyPr lIns="0" tIns="0" rIns="0" bIns="0" rtlCol="0" anchor="t">
            <a:spAutoFit/>
          </a:bodyPr>
          <a:lstStyle/>
          <a:p>
            <a:pPr algn="ctr">
              <a:lnSpc>
                <a:spcPts val="3519"/>
              </a:lnSpc>
            </a:pPr>
            <a:r>
              <a:rPr lang="en-US" sz="3171" b="1">
                <a:solidFill>
                  <a:srgbClr val="642EC7"/>
                </a:solidFill>
                <a:latin typeface="Cosmic Octo Medium"/>
                <a:ea typeface="Cosmic Octo Medium"/>
                <a:cs typeface="Cosmic Octo Medium"/>
                <a:sym typeface="Cosmic Octo Medium"/>
              </a:rPr>
              <a:t>K Map</a:t>
            </a:r>
          </a:p>
        </p:txBody>
      </p:sp>
      <p:sp>
        <p:nvSpPr>
          <p:cNvPr id="12" name="TextBox 12"/>
          <p:cNvSpPr txBox="1"/>
          <p:nvPr/>
        </p:nvSpPr>
        <p:spPr>
          <a:xfrm>
            <a:off x="773224" y="551668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A</a:t>
            </a:r>
          </a:p>
        </p:txBody>
      </p:sp>
      <p:sp>
        <p:nvSpPr>
          <p:cNvPr id="13" name="TextBox 13"/>
          <p:cNvSpPr txBox="1"/>
          <p:nvPr/>
        </p:nvSpPr>
        <p:spPr>
          <a:xfrm>
            <a:off x="1204340" y="4980103"/>
            <a:ext cx="538894"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BC</a:t>
            </a:r>
          </a:p>
        </p:txBody>
      </p:sp>
      <p:sp>
        <p:nvSpPr>
          <p:cNvPr id="14" name="TextBox 14"/>
          <p:cNvSpPr txBox="1"/>
          <p:nvPr/>
        </p:nvSpPr>
        <p:spPr>
          <a:xfrm>
            <a:off x="1204340" y="6287620"/>
            <a:ext cx="288029" cy="481508"/>
          </a:xfrm>
          <a:prstGeom prst="rect">
            <a:avLst/>
          </a:prstGeom>
        </p:spPr>
        <p:txBody>
          <a:bodyPr lIns="0" tIns="0" rIns="0" bIns="0" rtlCol="0" anchor="t">
            <a:spAutoFit/>
          </a:bodyPr>
          <a:lstStyle/>
          <a:p>
            <a:pPr algn="ctr">
              <a:lnSpc>
                <a:spcPts val="3910"/>
              </a:lnSpc>
              <a:spcBef>
                <a:spcPct val="0"/>
              </a:spcBef>
            </a:pPr>
            <a:r>
              <a:rPr lang="en-US" sz="2792" b="1">
                <a:solidFill>
                  <a:srgbClr val="FF1495"/>
                </a:solidFill>
                <a:latin typeface="Open Sans Bold"/>
                <a:ea typeface="Open Sans Bold"/>
                <a:cs typeface="Open Sans Bold"/>
                <a:sym typeface="Open Sans Bold"/>
              </a:rPr>
              <a:t>0</a:t>
            </a:r>
          </a:p>
        </p:txBody>
      </p:sp>
      <p:sp>
        <p:nvSpPr>
          <p:cNvPr id="15" name="TextBox 15"/>
          <p:cNvSpPr txBox="1"/>
          <p:nvPr/>
        </p:nvSpPr>
        <p:spPr>
          <a:xfrm>
            <a:off x="1204340" y="7412490"/>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a:t>
            </a:r>
          </a:p>
        </p:txBody>
      </p:sp>
      <p:sp>
        <p:nvSpPr>
          <p:cNvPr id="16" name="TextBox 16"/>
          <p:cNvSpPr txBox="1"/>
          <p:nvPr/>
        </p:nvSpPr>
        <p:spPr>
          <a:xfrm>
            <a:off x="2160017" y="5569512"/>
            <a:ext cx="509381" cy="481508"/>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0</a:t>
            </a:r>
            <a:r>
              <a:rPr lang="en-US" sz="2792" b="1">
                <a:solidFill>
                  <a:srgbClr val="FF1495"/>
                </a:solidFill>
                <a:latin typeface="Open Sans Bold"/>
                <a:ea typeface="Open Sans Bold"/>
                <a:cs typeface="Open Sans Bold"/>
                <a:sym typeface="Open Sans Bold"/>
              </a:rPr>
              <a:t>0</a:t>
            </a:r>
          </a:p>
        </p:txBody>
      </p:sp>
      <p:sp>
        <p:nvSpPr>
          <p:cNvPr id="17" name="TextBox 17"/>
          <p:cNvSpPr txBox="1"/>
          <p:nvPr/>
        </p:nvSpPr>
        <p:spPr>
          <a:xfrm>
            <a:off x="4028446" y="5628293"/>
            <a:ext cx="509381"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01</a:t>
            </a:r>
          </a:p>
        </p:txBody>
      </p:sp>
      <p:sp>
        <p:nvSpPr>
          <p:cNvPr id="18" name="TextBox 18"/>
          <p:cNvSpPr txBox="1"/>
          <p:nvPr/>
        </p:nvSpPr>
        <p:spPr>
          <a:xfrm>
            <a:off x="5793578" y="5602974"/>
            <a:ext cx="509381" cy="481508"/>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11</a:t>
            </a:r>
          </a:p>
        </p:txBody>
      </p:sp>
      <p:sp>
        <p:nvSpPr>
          <p:cNvPr id="19" name="TextBox 19"/>
          <p:cNvSpPr txBox="1"/>
          <p:nvPr/>
        </p:nvSpPr>
        <p:spPr>
          <a:xfrm>
            <a:off x="7467161" y="5594534"/>
            <a:ext cx="509381" cy="481508"/>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a:t>
            </a:r>
            <a:r>
              <a:rPr lang="en-US" sz="2792" b="1">
                <a:solidFill>
                  <a:srgbClr val="FF1495"/>
                </a:solidFill>
                <a:latin typeface="Open Sans Bold"/>
                <a:ea typeface="Open Sans Bold"/>
                <a:cs typeface="Open Sans Bold"/>
                <a:sym typeface="Open Sans Bold"/>
              </a:rPr>
              <a:t>0</a:t>
            </a:r>
          </a:p>
        </p:txBody>
      </p:sp>
      <p:sp>
        <p:nvSpPr>
          <p:cNvPr id="20" name="TextBox 20"/>
          <p:cNvSpPr txBox="1"/>
          <p:nvPr/>
        </p:nvSpPr>
        <p:spPr>
          <a:xfrm>
            <a:off x="2270693" y="632205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a:t>
            </a:r>
          </a:p>
        </p:txBody>
      </p:sp>
      <p:sp>
        <p:nvSpPr>
          <p:cNvPr id="21" name="TextBox 21"/>
          <p:cNvSpPr txBox="1"/>
          <p:nvPr/>
        </p:nvSpPr>
        <p:spPr>
          <a:xfrm>
            <a:off x="2270693" y="739453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0</a:t>
            </a:r>
          </a:p>
        </p:txBody>
      </p:sp>
      <p:sp>
        <p:nvSpPr>
          <p:cNvPr id="22" name="TextBox 22"/>
          <p:cNvSpPr txBox="1"/>
          <p:nvPr/>
        </p:nvSpPr>
        <p:spPr>
          <a:xfrm>
            <a:off x="4139122" y="6316430"/>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0</a:t>
            </a:r>
          </a:p>
        </p:txBody>
      </p:sp>
      <p:sp>
        <p:nvSpPr>
          <p:cNvPr id="23" name="TextBox 23"/>
          <p:cNvSpPr txBox="1"/>
          <p:nvPr/>
        </p:nvSpPr>
        <p:spPr>
          <a:xfrm>
            <a:off x="4139122" y="738890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0</a:t>
            </a:r>
          </a:p>
        </p:txBody>
      </p:sp>
      <p:sp>
        <p:nvSpPr>
          <p:cNvPr id="24" name="TextBox 24"/>
          <p:cNvSpPr txBox="1"/>
          <p:nvPr/>
        </p:nvSpPr>
        <p:spPr>
          <a:xfrm>
            <a:off x="5904254" y="632205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a:t>
            </a:r>
          </a:p>
        </p:txBody>
      </p:sp>
      <p:sp>
        <p:nvSpPr>
          <p:cNvPr id="25" name="TextBox 25"/>
          <p:cNvSpPr txBox="1"/>
          <p:nvPr/>
        </p:nvSpPr>
        <p:spPr>
          <a:xfrm>
            <a:off x="5904254" y="739453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a:t>
            </a:r>
          </a:p>
        </p:txBody>
      </p:sp>
      <p:sp>
        <p:nvSpPr>
          <p:cNvPr id="26" name="TextBox 26"/>
          <p:cNvSpPr txBox="1"/>
          <p:nvPr/>
        </p:nvSpPr>
        <p:spPr>
          <a:xfrm>
            <a:off x="7577837" y="6316430"/>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a:t>
            </a:r>
          </a:p>
        </p:txBody>
      </p:sp>
      <p:sp>
        <p:nvSpPr>
          <p:cNvPr id="27" name="TextBox 27"/>
          <p:cNvSpPr txBox="1"/>
          <p:nvPr/>
        </p:nvSpPr>
        <p:spPr>
          <a:xfrm>
            <a:off x="7577837" y="7388909"/>
            <a:ext cx="288029" cy="482800"/>
          </a:xfrm>
          <a:prstGeom prst="rect">
            <a:avLst/>
          </a:prstGeom>
        </p:spPr>
        <p:txBody>
          <a:bodyPr lIns="0" tIns="0" rIns="0" bIns="0" rtlCol="0" anchor="t">
            <a:spAutoFit/>
          </a:bodyPr>
          <a:lstStyle/>
          <a:p>
            <a:pPr algn="ctr">
              <a:lnSpc>
                <a:spcPts val="3910"/>
              </a:lnSpc>
              <a:spcBef>
                <a:spcPct val="0"/>
              </a:spcBef>
            </a:pPr>
            <a:r>
              <a:rPr lang="en-US" sz="2792" b="1">
                <a:solidFill>
                  <a:srgbClr val="000000"/>
                </a:solidFill>
                <a:latin typeface="Open Sans Bold"/>
                <a:ea typeface="Open Sans Bold"/>
                <a:cs typeface="Open Sans Bold"/>
                <a:sym typeface="Open Sans Bold"/>
              </a:rPr>
              <a:t>1</a:t>
            </a:r>
          </a:p>
        </p:txBody>
      </p:sp>
      <p:sp>
        <p:nvSpPr>
          <p:cNvPr id="28" name="TextBox 28"/>
          <p:cNvSpPr txBox="1"/>
          <p:nvPr/>
        </p:nvSpPr>
        <p:spPr>
          <a:xfrm>
            <a:off x="11620314" y="6166749"/>
            <a:ext cx="4649846" cy="777190"/>
          </a:xfrm>
          <a:prstGeom prst="rect">
            <a:avLst/>
          </a:prstGeom>
        </p:spPr>
        <p:txBody>
          <a:bodyPr lIns="0" tIns="0" rIns="0" bIns="0" rtlCol="0" anchor="t">
            <a:spAutoFit/>
          </a:bodyPr>
          <a:lstStyle/>
          <a:p>
            <a:pPr algn="ctr">
              <a:lnSpc>
                <a:spcPts val="6352"/>
              </a:lnSpc>
              <a:spcBef>
                <a:spcPct val="0"/>
              </a:spcBef>
            </a:pPr>
            <a:r>
              <a:rPr lang="en-US" sz="4537" b="1">
                <a:solidFill>
                  <a:srgbClr val="000000"/>
                </a:solidFill>
                <a:latin typeface="Open Sans Bold"/>
                <a:ea typeface="Open Sans Bold"/>
                <a:cs typeface="Open Sans Bold"/>
                <a:sym typeface="Open Sans Bold"/>
              </a:rPr>
              <a:t>B + A.C </a:t>
            </a:r>
          </a:p>
        </p:txBody>
      </p:sp>
      <p:sp>
        <p:nvSpPr>
          <p:cNvPr id="29" name="TextBox 29"/>
          <p:cNvSpPr txBox="1"/>
          <p:nvPr/>
        </p:nvSpPr>
        <p:spPr>
          <a:xfrm>
            <a:off x="11734122" y="4371296"/>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Expression</a:t>
            </a:r>
          </a:p>
        </p:txBody>
      </p:sp>
      <p:sp>
        <p:nvSpPr>
          <p:cNvPr id="30" name="Freeform 30"/>
          <p:cNvSpPr/>
          <p:nvPr/>
        </p:nvSpPr>
        <p:spPr>
          <a:xfrm>
            <a:off x="1758655" y="5935065"/>
            <a:ext cx="1024076" cy="47625"/>
          </a:xfrm>
          <a:custGeom>
            <a:avLst/>
            <a:gdLst/>
            <a:ahLst/>
            <a:cxnLst/>
            <a:rect l="l" t="t" r="r" b="b"/>
            <a:pathLst>
              <a:path w="1024076" h="47625">
                <a:moveTo>
                  <a:pt x="0" y="0"/>
                </a:moveTo>
                <a:lnTo>
                  <a:pt x="1024076" y="0"/>
                </a:lnTo>
                <a:lnTo>
                  <a:pt x="1024076" y="47625"/>
                </a:lnTo>
                <a:lnTo>
                  <a:pt x="0" y="47625"/>
                </a:lnTo>
                <a:lnTo>
                  <a:pt x="0" y="0"/>
                </a:lnTo>
                <a:close/>
              </a:path>
            </a:pathLst>
          </a:custGeom>
          <a:blipFill>
            <a:blip r:embed="rId4">
              <a:extLst>
                <a:ext uri="{96DAC541-7B7A-43D3-8B79-37D633B846F1}">
                  <asvg:svgBlip xmlns:asvg="http://schemas.microsoft.com/office/drawing/2016/SVG/main" r:embed="rId5"/>
                </a:ext>
              </a:extLst>
            </a:blip>
            <a:stretch>
              <a:fillRect l="-150528" t="-3260195"/>
            </a:stretch>
          </a:blipFill>
        </p:spPr>
        <p:txBody>
          <a:bodyPr/>
          <a:lstStyle/>
          <a:p>
            <a:endParaRPr lang="en-PH"/>
          </a:p>
        </p:txBody>
      </p:sp>
      <p:sp>
        <p:nvSpPr>
          <p:cNvPr id="31" name="Freeform 31"/>
          <p:cNvSpPr/>
          <p:nvPr/>
        </p:nvSpPr>
        <p:spPr>
          <a:xfrm rot="-10800000">
            <a:off x="7464504" y="5999489"/>
            <a:ext cx="1024076" cy="1197435"/>
          </a:xfrm>
          <a:custGeom>
            <a:avLst/>
            <a:gdLst/>
            <a:ahLst/>
            <a:cxnLst/>
            <a:rect l="l" t="t" r="r" b="b"/>
            <a:pathLst>
              <a:path w="1024076" h="1197435">
                <a:moveTo>
                  <a:pt x="0" y="0"/>
                </a:moveTo>
                <a:lnTo>
                  <a:pt x="1024076" y="0"/>
                </a:lnTo>
                <a:lnTo>
                  <a:pt x="1024076" y="1197435"/>
                </a:lnTo>
                <a:lnTo>
                  <a:pt x="0" y="1197435"/>
                </a:lnTo>
                <a:lnTo>
                  <a:pt x="0" y="0"/>
                </a:lnTo>
                <a:close/>
              </a:path>
            </a:pathLst>
          </a:custGeom>
          <a:blipFill>
            <a:blip r:embed="rId4">
              <a:extLst>
                <a:ext uri="{96DAC541-7B7A-43D3-8B79-37D633B846F1}">
                  <asvg:svgBlip xmlns:asvg="http://schemas.microsoft.com/office/drawing/2016/SVG/main" r:embed="rId5"/>
                </a:ext>
              </a:extLst>
            </a:blip>
            <a:stretch>
              <a:fillRect l="-150528" t="-33643"/>
            </a:stretch>
          </a:blipFill>
        </p:spPr>
        <p:txBody>
          <a:bodyPr/>
          <a:lstStyle/>
          <a:p>
            <a:endParaRPr lang="en-PH"/>
          </a:p>
        </p:txBody>
      </p:sp>
      <p:sp>
        <p:nvSpPr>
          <p:cNvPr id="32" name="Freeform 32"/>
          <p:cNvSpPr/>
          <p:nvPr/>
        </p:nvSpPr>
        <p:spPr>
          <a:xfrm rot="-10800000">
            <a:off x="7464504" y="7173111"/>
            <a:ext cx="1024076" cy="47625"/>
          </a:xfrm>
          <a:custGeom>
            <a:avLst/>
            <a:gdLst/>
            <a:ahLst/>
            <a:cxnLst/>
            <a:rect l="l" t="t" r="r" b="b"/>
            <a:pathLst>
              <a:path w="1024076" h="47625">
                <a:moveTo>
                  <a:pt x="0" y="0"/>
                </a:moveTo>
                <a:lnTo>
                  <a:pt x="1024076" y="0"/>
                </a:lnTo>
                <a:lnTo>
                  <a:pt x="1024076" y="47625"/>
                </a:lnTo>
                <a:lnTo>
                  <a:pt x="0" y="47625"/>
                </a:lnTo>
                <a:lnTo>
                  <a:pt x="0" y="0"/>
                </a:lnTo>
                <a:close/>
              </a:path>
            </a:pathLst>
          </a:custGeom>
          <a:blipFill>
            <a:blip r:embed="rId4">
              <a:extLst>
                <a:ext uri="{96DAC541-7B7A-43D3-8B79-37D633B846F1}">
                  <asvg:svgBlip xmlns:asvg="http://schemas.microsoft.com/office/drawing/2016/SVG/main" r:embed="rId5"/>
                </a:ext>
              </a:extLst>
            </a:blip>
            <a:stretch>
              <a:fillRect l="-150528" t="-3260195"/>
            </a:stretch>
          </a:blipFill>
        </p:spPr>
        <p:txBody>
          <a:bodyPr/>
          <a:lstStyle/>
          <a:p>
            <a:endParaRPr lang="en-PH"/>
          </a:p>
        </p:txBody>
      </p:sp>
      <p:sp>
        <p:nvSpPr>
          <p:cNvPr id="33" name="AutoShape 33"/>
          <p:cNvSpPr/>
          <p:nvPr/>
        </p:nvSpPr>
        <p:spPr>
          <a:xfrm flipH="1" flipV="1">
            <a:off x="13945237" y="6252474"/>
            <a:ext cx="903807" cy="0"/>
          </a:xfrm>
          <a:prstGeom prst="line">
            <a:avLst/>
          </a:prstGeom>
          <a:ln w="38100" cap="flat">
            <a:solidFill>
              <a:srgbClr val="000000"/>
            </a:solidFill>
            <a:prstDash val="solid"/>
            <a:headEnd type="none" w="sm" len="sm"/>
            <a:tailEnd type="none" w="sm" len="sm"/>
          </a:ln>
        </p:spPr>
        <p:txBody>
          <a:bodyPr/>
          <a:lstStyle/>
          <a:p>
            <a:endParaRPr lang="en-PH"/>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698663" y="4447073"/>
          <a:ext cx="1992350" cy="3729105"/>
        </p:xfrm>
        <a:graphic>
          <a:graphicData uri="http://schemas.openxmlformats.org/drawingml/2006/table">
            <a:tbl>
              <a:tblPr/>
              <a:tblGrid>
                <a:gridCol w="400388">
                  <a:extLst>
                    <a:ext uri="{9D8B030D-6E8A-4147-A177-3AD203B41FA5}">
                      <a16:colId xmlns:a16="http://schemas.microsoft.com/office/drawing/2014/main" val="20000"/>
                    </a:ext>
                  </a:extLst>
                </a:gridCol>
                <a:gridCol w="388637">
                  <a:extLst>
                    <a:ext uri="{9D8B030D-6E8A-4147-A177-3AD203B41FA5}">
                      <a16:colId xmlns:a16="http://schemas.microsoft.com/office/drawing/2014/main" val="20001"/>
                    </a:ext>
                  </a:extLst>
                </a:gridCol>
                <a:gridCol w="388637">
                  <a:extLst>
                    <a:ext uri="{9D8B030D-6E8A-4147-A177-3AD203B41FA5}">
                      <a16:colId xmlns:a16="http://schemas.microsoft.com/office/drawing/2014/main" val="20002"/>
                    </a:ext>
                  </a:extLst>
                </a:gridCol>
                <a:gridCol w="814688">
                  <a:extLst>
                    <a:ext uri="{9D8B030D-6E8A-4147-A177-3AD203B41FA5}">
                      <a16:colId xmlns:a16="http://schemas.microsoft.com/office/drawing/2014/main" val="20003"/>
                    </a:ext>
                  </a:extLst>
                </a:gridCol>
              </a:tblGrid>
              <a:tr h="445617">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0"/>
                  </a:ext>
                </a:extLst>
              </a:tr>
              <a:tr h="25770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1"/>
                  </a:ext>
                </a:extLst>
              </a:tr>
              <a:tr h="267173">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2"/>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3"/>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4"/>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5"/>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6"/>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7"/>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8"/>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9"/>
                  </a:ext>
                </a:extLst>
              </a:tr>
            </a:tbl>
          </a:graphicData>
        </a:graphic>
      </p:graphicFrame>
      <p:grpSp>
        <p:nvGrpSpPr>
          <p:cNvPr id="7" name="Group 7"/>
          <p:cNvGrpSpPr/>
          <p:nvPr/>
        </p:nvGrpSpPr>
        <p:grpSpPr>
          <a:xfrm>
            <a:off x="1698663" y="4447073"/>
            <a:ext cx="1967658" cy="649413"/>
            <a:chOff x="0" y="0"/>
            <a:chExt cx="529610" cy="174794"/>
          </a:xfrm>
        </p:grpSpPr>
        <p:sp>
          <p:nvSpPr>
            <p:cNvPr id="8" name="Freeform 8"/>
            <p:cNvSpPr/>
            <p:nvPr/>
          </p:nvSpPr>
          <p:spPr>
            <a:xfrm>
              <a:off x="0" y="0"/>
              <a:ext cx="529610" cy="174794"/>
            </a:xfrm>
            <a:custGeom>
              <a:avLst/>
              <a:gdLst/>
              <a:ahLst/>
              <a:cxnLst/>
              <a:rect l="l" t="t" r="r" b="b"/>
              <a:pathLst>
                <a:path w="529610" h="174794">
                  <a:moveTo>
                    <a:pt x="0" y="0"/>
                  </a:moveTo>
                  <a:lnTo>
                    <a:pt x="529610" y="0"/>
                  </a:lnTo>
                  <a:lnTo>
                    <a:pt x="529610" y="174794"/>
                  </a:lnTo>
                  <a:lnTo>
                    <a:pt x="0" y="174794"/>
                  </a:lnTo>
                  <a:close/>
                </a:path>
              </a:pathLst>
            </a:custGeom>
            <a:solidFill>
              <a:srgbClr val="5CE1E6"/>
            </a:solidFill>
          </p:spPr>
          <p:txBody>
            <a:bodyPr/>
            <a:lstStyle/>
            <a:p>
              <a:endParaRPr lang="en-PH"/>
            </a:p>
          </p:txBody>
        </p:sp>
        <p:sp>
          <p:nvSpPr>
            <p:cNvPr id="9" name="TextBox 9"/>
            <p:cNvSpPr txBox="1"/>
            <p:nvPr/>
          </p:nvSpPr>
          <p:spPr>
            <a:xfrm>
              <a:off x="0" y="-38100"/>
              <a:ext cx="529610" cy="212894"/>
            </a:xfrm>
            <a:prstGeom prst="rect">
              <a:avLst/>
            </a:prstGeom>
          </p:spPr>
          <p:txBody>
            <a:bodyPr lIns="50800" tIns="50800" rIns="50800" bIns="50800" rtlCol="0" anchor="ctr"/>
            <a:lstStyle/>
            <a:p>
              <a:pPr algn="ctr">
                <a:lnSpc>
                  <a:spcPts val="2681"/>
                </a:lnSpc>
              </a:pPr>
              <a:endParaRPr/>
            </a:p>
          </p:txBody>
        </p:sp>
      </p:grpSp>
      <p:sp>
        <p:nvSpPr>
          <p:cNvPr id="10" name="AutoShape 10"/>
          <p:cNvSpPr/>
          <p:nvPr/>
        </p:nvSpPr>
        <p:spPr>
          <a:xfrm>
            <a:off x="6139947" y="6912348"/>
            <a:ext cx="1973881" cy="0"/>
          </a:xfrm>
          <a:prstGeom prst="line">
            <a:avLst/>
          </a:prstGeom>
          <a:ln w="38100" cap="flat">
            <a:solidFill>
              <a:srgbClr val="000000"/>
            </a:solidFill>
            <a:prstDash val="solid"/>
            <a:headEnd type="none" w="sm" len="sm"/>
            <a:tailEnd type="triangle" w="lg" len="med"/>
          </a:ln>
        </p:spPr>
        <p:txBody>
          <a:bodyPr/>
          <a:lstStyle/>
          <a:p>
            <a:endParaRPr lang="en-PH"/>
          </a:p>
        </p:txBody>
      </p:sp>
      <p:graphicFrame>
        <p:nvGraphicFramePr>
          <p:cNvPr id="11" name="Table 11"/>
          <p:cNvGraphicFramePr>
            <a:graphicFrameLocks noGrp="1"/>
          </p:cNvGraphicFramePr>
          <p:nvPr/>
        </p:nvGraphicFramePr>
        <p:xfrm>
          <a:off x="10359701" y="6721722"/>
          <a:ext cx="7345492" cy="2114550"/>
        </p:xfrm>
        <a:graphic>
          <a:graphicData uri="http://schemas.openxmlformats.org/drawingml/2006/table">
            <a:tbl>
              <a:tblPr/>
              <a:tblGrid>
                <a:gridCol w="1836373">
                  <a:extLst>
                    <a:ext uri="{9D8B030D-6E8A-4147-A177-3AD203B41FA5}">
                      <a16:colId xmlns:a16="http://schemas.microsoft.com/office/drawing/2014/main" val="20000"/>
                    </a:ext>
                  </a:extLst>
                </a:gridCol>
                <a:gridCol w="1836373">
                  <a:extLst>
                    <a:ext uri="{9D8B030D-6E8A-4147-A177-3AD203B41FA5}">
                      <a16:colId xmlns:a16="http://schemas.microsoft.com/office/drawing/2014/main" val="20001"/>
                    </a:ext>
                  </a:extLst>
                </a:gridCol>
                <a:gridCol w="1836373">
                  <a:extLst>
                    <a:ext uri="{9D8B030D-6E8A-4147-A177-3AD203B41FA5}">
                      <a16:colId xmlns:a16="http://schemas.microsoft.com/office/drawing/2014/main" val="20002"/>
                    </a:ext>
                  </a:extLst>
                </a:gridCol>
                <a:gridCol w="1836373">
                  <a:extLst>
                    <a:ext uri="{9D8B030D-6E8A-4147-A177-3AD203B41FA5}">
                      <a16:colId xmlns:a16="http://schemas.microsoft.com/office/drawing/2014/main" val="20003"/>
                    </a:ext>
                  </a:extLst>
                </a:gridCol>
              </a:tblGrid>
              <a:tr h="1057275">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57275">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sp>
        <p:nvSpPr>
          <p:cNvPr id="12" name="AutoShape 12"/>
          <p:cNvSpPr/>
          <p:nvPr/>
        </p:nvSpPr>
        <p:spPr>
          <a:xfrm flipH="1" flipV="1">
            <a:off x="9266792" y="5412883"/>
            <a:ext cx="1077947" cy="1367645"/>
          </a:xfrm>
          <a:prstGeom prst="line">
            <a:avLst/>
          </a:prstGeom>
          <a:ln w="38100" cap="flat">
            <a:solidFill>
              <a:srgbClr val="000000"/>
            </a:solidFill>
            <a:prstDash val="solid"/>
            <a:headEnd type="none" w="sm" len="sm"/>
            <a:tailEnd type="none" w="sm" len="sm"/>
          </a:ln>
        </p:spPr>
        <p:txBody>
          <a:bodyPr/>
          <a:lstStyle/>
          <a:p>
            <a:endParaRPr lang="en-PH"/>
          </a:p>
        </p:txBody>
      </p:sp>
      <p:sp>
        <p:nvSpPr>
          <p:cNvPr id="13" name="Freeform 13"/>
          <p:cNvSpPr/>
          <p:nvPr/>
        </p:nvSpPr>
        <p:spPr>
          <a:xfrm>
            <a:off x="11730913" y="6129366"/>
            <a:ext cx="865949" cy="309577"/>
          </a:xfrm>
          <a:custGeom>
            <a:avLst/>
            <a:gdLst/>
            <a:ahLst/>
            <a:cxnLst/>
            <a:rect l="l" t="t" r="r" b="b"/>
            <a:pathLst>
              <a:path w="865949" h="309577">
                <a:moveTo>
                  <a:pt x="0" y="0"/>
                </a:moveTo>
                <a:lnTo>
                  <a:pt x="865949" y="0"/>
                </a:lnTo>
                <a:lnTo>
                  <a:pt x="865949" y="309577"/>
                </a:lnTo>
                <a:lnTo>
                  <a:pt x="0" y="3095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4" name="TextBox 14"/>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15" name="TextBox 15"/>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Deriving the expression from a Kmap (Example 4, 3 inputs)</a:t>
            </a:r>
          </a:p>
        </p:txBody>
      </p:sp>
      <p:sp>
        <p:nvSpPr>
          <p:cNvPr id="16" name="TextBox 16"/>
          <p:cNvSpPr txBox="1"/>
          <p:nvPr/>
        </p:nvSpPr>
        <p:spPr>
          <a:xfrm>
            <a:off x="1263644" y="5204614"/>
            <a:ext cx="1435370" cy="392249"/>
          </a:xfrm>
          <a:prstGeom prst="rect">
            <a:avLst/>
          </a:prstGeom>
        </p:spPr>
        <p:txBody>
          <a:bodyPr lIns="0" tIns="0" rIns="0" bIns="0" rtlCol="0" anchor="t">
            <a:spAutoFit/>
          </a:bodyPr>
          <a:lstStyle/>
          <a:p>
            <a:pPr algn="ctr">
              <a:lnSpc>
                <a:spcPts val="3191"/>
              </a:lnSpc>
            </a:pPr>
            <a:r>
              <a:rPr lang="en-US" sz="2279">
                <a:solidFill>
                  <a:srgbClr val="443C31"/>
                </a:solidFill>
                <a:latin typeface="Josefin Sans"/>
                <a:ea typeface="Josefin Sans"/>
                <a:cs typeface="Josefin Sans"/>
                <a:sym typeface="Josefin Sans"/>
              </a:rPr>
              <a:t>A</a:t>
            </a:r>
          </a:p>
        </p:txBody>
      </p:sp>
      <p:sp>
        <p:nvSpPr>
          <p:cNvPr id="17" name="TextBox 17"/>
          <p:cNvSpPr txBox="1"/>
          <p:nvPr/>
        </p:nvSpPr>
        <p:spPr>
          <a:xfrm>
            <a:off x="1263644" y="5697539"/>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18" name="TextBox 18"/>
          <p:cNvSpPr txBox="1"/>
          <p:nvPr/>
        </p:nvSpPr>
        <p:spPr>
          <a:xfrm>
            <a:off x="1263644" y="6190465"/>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19" name="TextBox 19"/>
          <p:cNvSpPr txBox="1"/>
          <p:nvPr/>
        </p:nvSpPr>
        <p:spPr>
          <a:xfrm>
            <a:off x="1966043" y="5187794"/>
            <a:ext cx="1435370" cy="392249"/>
          </a:xfrm>
          <a:prstGeom prst="rect">
            <a:avLst/>
          </a:prstGeom>
        </p:spPr>
        <p:txBody>
          <a:bodyPr lIns="0" tIns="0" rIns="0" bIns="0" rtlCol="0" anchor="t">
            <a:spAutoFit/>
          </a:bodyPr>
          <a:lstStyle/>
          <a:p>
            <a:pPr algn="ctr">
              <a:lnSpc>
                <a:spcPts val="3191"/>
              </a:lnSpc>
            </a:pPr>
            <a:r>
              <a:rPr lang="en-US" sz="2279">
                <a:solidFill>
                  <a:srgbClr val="443C31"/>
                </a:solidFill>
                <a:latin typeface="Josefin Sans"/>
                <a:ea typeface="Josefin Sans"/>
                <a:cs typeface="Josefin Sans"/>
                <a:sym typeface="Josefin Sans"/>
              </a:rPr>
              <a:t>B</a:t>
            </a:r>
          </a:p>
        </p:txBody>
      </p:sp>
      <p:sp>
        <p:nvSpPr>
          <p:cNvPr id="20" name="TextBox 20"/>
          <p:cNvSpPr txBox="1"/>
          <p:nvPr/>
        </p:nvSpPr>
        <p:spPr>
          <a:xfrm>
            <a:off x="1966043" y="5697003"/>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1" name="TextBox 21"/>
          <p:cNvSpPr txBox="1"/>
          <p:nvPr/>
        </p:nvSpPr>
        <p:spPr>
          <a:xfrm>
            <a:off x="1966043" y="617649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2" name="TextBox 22"/>
          <p:cNvSpPr txBox="1"/>
          <p:nvPr/>
        </p:nvSpPr>
        <p:spPr>
          <a:xfrm>
            <a:off x="1263644" y="668403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3" name="TextBox 23"/>
          <p:cNvSpPr txBox="1"/>
          <p:nvPr/>
        </p:nvSpPr>
        <p:spPr>
          <a:xfrm>
            <a:off x="1966043" y="6670062"/>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4" name="TextBox 24"/>
          <p:cNvSpPr txBox="1"/>
          <p:nvPr/>
        </p:nvSpPr>
        <p:spPr>
          <a:xfrm>
            <a:off x="1263644" y="719324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5" name="TextBox 25"/>
          <p:cNvSpPr txBox="1"/>
          <p:nvPr/>
        </p:nvSpPr>
        <p:spPr>
          <a:xfrm>
            <a:off x="1966043" y="7179271"/>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6" name="TextBox 26"/>
          <p:cNvSpPr txBox="1"/>
          <p:nvPr/>
        </p:nvSpPr>
        <p:spPr>
          <a:xfrm>
            <a:off x="2714300" y="5191088"/>
            <a:ext cx="1435370" cy="392249"/>
          </a:xfrm>
          <a:prstGeom prst="rect">
            <a:avLst/>
          </a:prstGeom>
        </p:spPr>
        <p:txBody>
          <a:bodyPr lIns="0" tIns="0" rIns="0" bIns="0" rtlCol="0" anchor="t">
            <a:spAutoFit/>
          </a:bodyPr>
          <a:lstStyle/>
          <a:p>
            <a:pPr algn="ctr">
              <a:lnSpc>
                <a:spcPts val="3191"/>
              </a:lnSpc>
            </a:pPr>
            <a:r>
              <a:rPr lang="en-US" sz="2279">
                <a:solidFill>
                  <a:srgbClr val="443C31"/>
                </a:solidFill>
                <a:latin typeface="Josefin Sans"/>
                <a:ea typeface="Josefin Sans"/>
                <a:cs typeface="Josefin Sans"/>
                <a:sym typeface="Josefin Sans"/>
              </a:rPr>
              <a:t>C</a:t>
            </a:r>
          </a:p>
        </p:txBody>
      </p:sp>
      <p:sp>
        <p:nvSpPr>
          <p:cNvPr id="27" name="TextBox 27"/>
          <p:cNvSpPr txBox="1"/>
          <p:nvPr/>
        </p:nvSpPr>
        <p:spPr>
          <a:xfrm>
            <a:off x="2714300" y="567012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8" name="TextBox 28"/>
          <p:cNvSpPr txBox="1"/>
          <p:nvPr/>
        </p:nvSpPr>
        <p:spPr>
          <a:xfrm>
            <a:off x="2714300" y="617649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9" name="TextBox 29"/>
          <p:cNvSpPr txBox="1"/>
          <p:nvPr/>
        </p:nvSpPr>
        <p:spPr>
          <a:xfrm>
            <a:off x="2714300" y="6670062"/>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30" name="TextBox 30"/>
          <p:cNvSpPr txBox="1"/>
          <p:nvPr/>
        </p:nvSpPr>
        <p:spPr>
          <a:xfrm>
            <a:off x="2714300" y="7179271"/>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1" name="TextBox 31"/>
          <p:cNvSpPr txBox="1"/>
          <p:nvPr/>
        </p:nvSpPr>
        <p:spPr>
          <a:xfrm>
            <a:off x="1294215" y="769440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2" name="TextBox 32"/>
          <p:cNvSpPr txBox="1"/>
          <p:nvPr/>
        </p:nvSpPr>
        <p:spPr>
          <a:xfrm>
            <a:off x="1294215" y="8187332"/>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3" name="TextBox 33"/>
          <p:cNvSpPr txBox="1"/>
          <p:nvPr/>
        </p:nvSpPr>
        <p:spPr>
          <a:xfrm>
            <a:off x="1996615" y="7666994"/>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34" name="TextBox 34"/>
          <p:cNvSpPr txBox="1"/>
          <p:nvPr/>
        </p:nvSpPr>
        <p:spPr>
          <a:xfrm>
            <a:off x="1996615" y="817335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35" name="TextBox 35"/>
          <p:cNvSpPr txBox="1"/>
          <p:nvPr/>
        </p:nvSpPr>
        <p:spPr>
          <a:xfrm>
            <a:off x="1294215" y="8680905"/>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6" name="TextBox 36"/>
          <p:cNvSpPr txBox="1"/>
          <p:nvPr/>
        </p:nvSpPr>
        <p:spPr>
          <a:xfrm>
            <a:off x="1996615" y="866693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7" name="TextBox 37"/>
          <p:cNvSpPr txBox="1"/>
          <p:nvPr/>
        </p:nvSpPr>
        <p:spPr>
          <a:xfrm>
            <a:off x="1294215" y="9190113"/>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8" name="TextBox 38"/>
          <p:cNvSpPr txBox="1"/>
          <p:nvPr/>
        </p:nvSpPr>
        <p:spPr>
          <a:xfrm>
            <a:off x="1996615" y="9176138"/>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9" name="TextBox 39"/>
          <p:cNvSpPr txBox="1"/>
          <p:nvPr/>
        </p:nvSpPr>
        <p:spPr>
          <a:xfrm>
            <a:off x="2744871" y="7666994"/>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0" name="TextBox 40"/>
          <p:cNvSpPr txBox="1"/>
          <p:nvPr/>
        </p:nvSpPr>
        <p:spPr>
          <a:xfrm>
            <a:off x="2744871" y="817335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1" name="TextBox 41"/>
          <p:cNvSpPr txBox="1"/>
          <p:nvPr/>
        </p:nvSpPr>
        <p:spPr>
          <a:xfrm>
            <a:off x="2744871" y="866693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2" name="TextBox 42"/>
          <p:cNvSpPr txBox="1"/>
          <p:nvPr/>
        </p:nvSpPr>
        <p:spPr>
          <a:xfrm>
            <a:off x="2744871" y="9176138"/>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3" name="TextBox 43"/>
          <p:cNvSpPr txBox="1"/>
          <p:nvPr/>
        </p:nvSpPr>
        <p:spPr>
          <a:xfrm>
            <a:off x="2059881" y="4564847"/>
            <a:ext cx="1247696" cy="356714"/>
          </a:xfrm>
          <a:prstGeom prst="rect">
            <a:avLst/>
          </a:prstGeom>
        </p:spPr>
        <p:txBody>
          <a:bodyPr lIns="0" tIns="0" rIns="0" bIns="0" rtlCol="0" anchor="t">
            <a:spAutoFit/>
          </a:bodyPr>
          <a:lstStyle/>
          <a:p>
            <a:pPr algn="ctr">
              <a:lnSpc>
                <a:spcPts val="2774"/>
              </a:lnSpc>
            </a:pPr>
            <a:r>
              <a:rPr lang="en-US" sz="1981">
                <a:solidFill>
                  <a:srgbClr val="443C31"/>
                </a:solidFill>
                <a:latin typeface="Josefin Sans"/>
                <a:ea typeface="Josefin Sans"/>
                <a:cs typeface="Josefin Sans"/>
                <a:sym typeface="Josefin Sans"/>
              </a:rPr>
              <a:t>INPUT</a:t>
            </a:r>
          </a:p>
        </p:txBody>
      </p:sp>
      <p:sp>
        <p:nvSpPr>
          <p:cNvPr id="44" name="TextBox 44"/>
          <p:cNvSpPr txBox="1"/>
          <p:nvPr/>
        </p:nvSpPr>
        <p:spPr>
          <a:xfrm>
            <a:off x="3940103" y="5199367"/>
            <a:ext cx="1247696" cy="356706"/>
          </a:xfrm>
          <a:prstGeom prst="rect">
            <a:avLst/>
          </a:prstGeom>
        </p:spPr>
        <p:txBody>
          <a:bodyPr lIns="0" tIns="0" rIns="0" bIns="0" rtlCol="0" anchor="t">
            <a:spAutoFit/>
          </a:bodyPr>
          <a:lstStyle/>
          <a:p>
            <a:pPr algn="ctr">
              <a:lnSpc>
                <a:spcPts val="2774"/>
              </a:lnSpc>
            </a:pPr>
            <a:r>
              <a:rPr lang="en-US" sz="1981">
                <a:solidFill>
                  <a:srgbClr val="443C31"/>
                </a:solidFill>
                <a:latin typeface="Josefin Sans"/>
                <a:ea typeface="Josefin Sans"/>
                <a:cs typeface="Josefin Sans"/>
                <a:sym typeface="Josefin Sans"/>
              </a:rPr>
              <a:t>OUTPUT</a:t>
            </a:r>
          </a:p>
        </p:txBody>
      </p:sp>
      <p:sp>
        <p:nvSpPr>
          <p:cNvPr id="45" name="TextBox 45"/>
          <p:cNvSpPr txBox="1"/>
          <p:nvPr/>
        </p:nvSpPr>
        <p:spPr>
          <a:xfrm>
            <a:off x="3846266" y="567012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6" name="TextBox 46"/>
          <p:cNvSpPr txBox="1"/>
          <p:nvPr/>
        </p:nvSpPr>
        <p:spPr>
          <a:xfrm>
            <a:off x="3846266" y="6163269"/>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7" name="TextBox 47"/>
          <p:cNvSpPr txBox="1"/>
          <p:nvPr/>
        </p:nvSpPr>
        <p:spPr>
          <a:xfrm>
            <a:off x="3846266" y="6692861"/>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8" name="TextBox 48"/>
          <p:cNvSpPr txBox="1"/>
          <p:nvPr/>
        </p:nvSpPr>
        <p:spPr>
          <a:xfrm>
            <a:off x="3846266" y="7220038"/>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9" name="TextBox 49"/>
          <p:cNvSpPr txBox="1"/>
          <p:nvPr/>
        </p:nvSpPr>
        <p:spPr>
          <a:xfrm>
            <a:off x="3846266" y="770644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50" name="TextBox 50"/>
          <p:cNvSpPr txBox="1"/>
          <p:nvPr/>
        </p:nvSpPr>
        <p:spPr>
          <a:xfrm>
            <a:off x="3846266" y="8233624"/>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51" name="TextBox 51"/>
          <p:cNvSpPr txBox="1"/>
          <p:nvPr/>
        </p:nvSpPr>
        <p:spPr>
          <a:xfrm>
            <a:off x="3846266" y="866693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52" name="TextBox 52"/>
          <p:cNvSpPr txBox="1"/>
          <p:nvPr/>
        </p:nvSpPr>
        <p:spPr>
          <a:xfrm>
            <a:off x="3846266" y="919410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53" name="TextBox 53"/>
          <p:cNvSpPr txBox="1"/>
          <p:nvPr/>
        </p:nvSpPr>
        <p:spPr>
          <a:xfrm>
            <a:off x="11730913" y="4950137"/>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K Map</a:t>
            </a:r>
          </a:p>
        </p:txBody>
      </p:sp>
      <p:sp>
        <p:nvSpPr>
          <p:cNvPr id="54" name="TextBox 54"/>
          <p:cNvSpPr txBox="1"/>
          <p:nvPr/>
        </p:nvSpPr>
        <p:spPr>
          <a:xfrm>
            <a:off x="1505909" y="3988722"/>
            <a:ext cx="3968480" cy="458351"/>
          </a:xfrm>
          <a:prstGeom prst="rect">
            <a:avLst/>
          </a:prstGeom>
        </p:spPr>
        <p:txBody>
          <a:bodyPr lIns="0" tIns="0" rIns="0" bIns="0" rtlCol="0" anchor="t">
            <a:spAutoFit/>
          </a:bodyPr>
          <a:lstStyle/>
          <a:p>
            <a:pPr algn="ctr">
              <a:lnSpc>
                <a:spcPts val="3565"/>
              </a:lnSpc>
            </a:pPr>
            <a:r>
              <a:rPr lang="en-US" sz="3212" b="1">
                <a:solidFill>
                  <a:srgbClr val="5CE1E6"/>
                </a:solidFill>
                <a:latin typeface="Cosmic Octo Medium"/>
                <a:ea typeface="Cosmic Octo Medium"/>
                <a:cs typeface="Cosmic Octo Medium"/>
                <a:sym typeface="Cosmic Octo Medium"/>
              </a:rPr>
              <a:t>Truth Table</a:t>
            </a:r>
          </a:p>
        </p:txBody>
      </p:sp>
      <p:sp>
        <p:nvSpPr>
          <p:cNvPr id="55" name="TextBox 55"/>
          <p:cNvSpPr txBox="1"/>
          <p:nvPr/>
        </p:nvSpPr>
        <p:spPr>
          <a:xfrm>
            <a:off x="9317791" y="6033317"/>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56" name="TextBox 56"/>
          <p:cNvSpPr txBox="1"/>
          <p:nvPr/>
        </p:nvSpPr>
        <p:spPr>
          <a:xfrm>
            <a:off x="9780863" y="5456958"/>
            <a:ext cx="57883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BC</a:t>
            </a:r>
          </a:p>
        </p:txBody>
      </p:sp>
      <p:sp>
        <p:nvSpPr>
          <p:cNvPr id="57" name="TextBox 57"/>
          <p:cNvSpPr txBox="1"/>
          <p:nvPr/>
        </p:nvSpPr>
        <p:spPr>
          <a:xfrm>
            <a:off x="9780863" y="6861390"/>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a:t>
            </a:r>
          </a:p>
        </p:txBody>
      </p:sp>
      <p:sp>
        <p:nvSpPr>
          <p:cNvPr id="58" name="TextBox 58"/>
          <p:cNvSpPr txBox="1"/>
          <p:nvPr/>
        </p:nvSpPr>
        <p:spPr>
          <a:xfrm>
            <a:off x="9780863" y="8069637"/>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
        <p:nvSpPr>
          <p:cNvPr id="59" name="TextBox 59"/>
          <p:cNvSpPr txBox="1"/>
          <p:nvPr/>
        </p:nvSpPr>
        <p:spPr>
          <a:xfrm>
            <a:off x="10807376" y="6180940"/>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00</a:t>
            </a:r>
          </a:p>
        </p:txBody>
      </p:sp>
      <p:sp>
        <p:nvSpPr>
          <p:cNvPr id="60" name="TextBox 60"/>
          <p:cNvSpPr txBox="1"/>
          <p:nvPr/>
        </p:nvSpPr>
        <p:spPr>
          <a:xfrm>
            <a:off x="12814296" y="6153193"/>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01</a:t>
            </a:r>
          </a:p>
        </p:txBody>
      </p:sp>
      <p:sp>
        <p:nvSpPr>
          <p:cNvPr id="61" name="TextBox 61"/>
          <p:cNvSpPr txBox="1"/>
          <p:nvPr/>
        </p:nvSpPr>
        <p:spPr>
          <a:xfrm>
            <a:off x="14710262" y="6125997"/>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11</a:t>
            </a:r>
          </a:p>
        </p:txBody>
      </p:sp>
      <p:sp>
        <p:nvSpPr>
          <p:cNvPr id="62" name="TextBox 62"/>
          <p:cNvSpPr txBox="1"/>
          <p:nvPr/>
        </p:nvSpPr>
        <p:spPr>
          <a:xfrm>
            <a:off x="16507894" y="6116931"/>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10</a:t>
            </a:r>
          </a:p>
        </p:txBody>
      </p:sp>
      <p:sp>
        <p:nvSpPr>
          <p:cNvPr id="63" name="Freeform 63"/>
          <p:cNvSpPr/>
          <p:nvPr/>
        </p:nvSpPr>
        <p:spPr>
          <a:xfrm>
            <a:off x="13602873" y="6102170"/>
            <a:ext cx="865949" cy="309577"/>
          </a:xfrm>
          <a:custGeom>
            <a:avLst/>
            <a:gdLst/>
            <a:ahLst/>
            <a:cxnLst/>
            <a:rect l="l" t="t" r="r" b="b"/>
            <a:pathLst>
              <a:path w="865949" h="309577">
                <a:moveTo>
                  <a:pt x="0" y="0"/>
                </a:moveTo>
                <a:lnTo>
                  <a:pt x="865949" y="0"/>
                </a:lnTo>
                <a:lnTo>
                  <a:pt x="865949" y="309577"/>
                </a:lnTo>
                <a:lnTo>
                  <a:pt x="0" y="3095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4" name="Freeform 64"/>
          <p:cNvSpPr/>
          <p:nvPr/>
        </p:nvSpPr>
        <p:spPr>
          <a:xfrm>
            <a:off x="15438374" y="6088888"/>
            <a:ext cx="865949" cy="309577"/>
          </a:xfrm>
          <a:custGeom>
            <a:avLst/>
            <a:gdLst/>
            <a:ahLst/>
            <a:cxnLst/>
            <a:rect l="l" t="t" r="r" b="b"/>
            <a:pathLst>
              <a:path w="865949" h="309577">
                <a:moveTo>
                  <a:pt x="0" y="0"/>
                </a:moveTo>
                <a:lnTo>
                  <a:pt x="865949" y="0"/>
                </a:lnTo>
                <a:lnTo>
                  <a:pt x="865949" y="309577"/>
                </a:lnTo>
                <a:lnTo>
                  <a:pt x="0" y="3095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5" name="TextBox 65"/>
          <p:cNvSpPr txBox="1"/>
          <p:nvPr/>
        </p:nvSpPr>
        <p:spPr>
          <a:xfrm>
            <a:off x="11597951" y="5513819"/>
            <a:ext cx="1262279" cy="558397"/>
          </a:xfrm>
          <a:prstGeom prst="rect">
            <a:avLst/>
          </a:prstGeom>
        </p:spPr>
        <p:txBody>
          <a:bodyPr lIns="0" tIns="0" rIns="0" bIns="0" rtlCol="0" anchor="t">
            <a:spAutoFit/>
          </a:bodyPr>
          <a:lstStyle/>
          <a:p>
            <a:pPr algn="l">
              <a:lnSpc>
                <a:spcPts val="2246"/>
              </a:lnSpc>
              <a:spcBef>
                <a:spcPct val="0"/>
              </a:spcBef>
            </a:pPr>
            <a:r>
              <a:rPr lang="en-US" sz="1604">
                <a:solidFill>
                  <a:srgbClr val="000000"/>
                </a:solidFill>
                <a:latin typeface="Open Sans"/>
                <a:ea typeface="Open Sans"/>
                <a:cs typeface="Open Sans"/>
                <a:sym typeface="Open Sans"/>
              </a:rPr>
              <a:t>Only 1 bit different </a:t>
            </a:r>
          </a:p>
        </p:txBody>
      </p:sp>
      <p:sp>
        <p:nvSpPr>
          <p:cNvPr id="66" name="TextBox 66"/>
          <p:cNvSpPr txBox="1"/>
          <p:nvPr/>
        </p:nvSpPr>
        <p:spPr>
          <a:xfrm>
            <a:off x="13546737" y="5554762"/>
            <a:ext cx="1262279" cy="558397"/>
          </a:xfrm>
          <a:prstGeom prst="rect">
            <a:avLst/>
          </a:prstGeom>
        </p:spPr>
        <p:txBody>
          <a:bodyPr lIns="0" tIns="0" rIns="0" bIns="0" rtlCol="0" anchor="t">
            <a:spAutoFit/>
          </a:bodyPr>
          <a:lstStyle/>
          <a:p>
            <a:pPr algn="l">
              <a:lnSpc>
                <a:spcPts val="2246"/>
              </a:lnSpc>
              <a:spcBef>
                <a:spcPct val="0"/>
              </a:spcBef>
            </a:pPr>
            <a:r>
              <a:rPr lang="en-US" sz="1604">
                <a:solidFill>
                  <a:srgbClr val="000000"/>
                </a:solidFill>
                <a:latin typeface="Open Sans"/>
                <a:ea typeface="Open Sans"/>
                <a:cs typeface="Open Sans"/>
                <a:sym typeface="Open Sans"/>
              </a:rPr>
              <a:t>Only 1 bit different </a:t>
            </a:r>
          </a:p>
        </p:txBody>
      </p:sp>
      <p:sp>
        <p:nvSpPr>
          <p:cNvPr id="67" name="TextBox 67"/>
          <p:cNvSpPr txBox="1"/>
          <p:nvPr/>
        </p:nvSpPr>
        <p:spPr>
          <a:xfrm>
            <a:off x="15351941" y="5513819"/>
            <a:ext cx="1262279" cy="558397"/>
          </a:xfrm>
          <a:prstGeom prst="rect">
            <a:avLst/>
          </a:prstGeom>
        </p:spPr>
        <p:txBody>
          <a:bodyPr lIns="0" tIns="0" rIns="0" bIns="0" rtlCol="0" anchor="t">
            <a:spAutoFit/>
          </a:bodyPr>
          <a:lstStyle/>
          <a:p>
            <a:pPr algn="l">
              <a:lnSpc>
                <a:spcPts val="2246"/>
              </a:lnSpc>
              <a:spcBef>
                <a:spcPct val="0"/>
              </a:spcBef>
            </a:pPr>
            <a:r>
              <a:rPr lang="en-US" sz="1604">
                <a:solidFill>
                  <a:srgbClr val="000000"/>
                </a:solidFill>
                <a:latin typeface="Open Sans"/>
                <a:ea typeface="Open Sans"/>
                <a:cs typeface="Open Sans"/>
                <a:sym typeface="Open Sans"/>
              </a:rPr>
              <a:t>Only 1 bit different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698663" y="4447073"/>
          <a:ext cx="1992350" cy="3729105"/>
        </p:xfrm>
        <a:graphic>
          <a:graphicData uri="http://schemas.openxmlformats.org/drawingml/2006/table">
            <a:tbl>
              <a:tblPr/>
              <a:tblGrid>
                <a:gridCol w="400388">
                  <a:extLst>
                    <a:ext uri="{9D8B030D-6E8A-4147-A177-3AD203B41FA5}">
                      <a16:colId xmlns:a16="http://schemas.microsoft.com/office/drawing/2014/main" val="20000"/>
                    </a:ext>
                  </a:extLst>
                </a:gridCol>
                <a:gridCol w="388637">
                  <a:extLst>
                    <a:ext uri="{9D8B030D-6E8A-4147-A177-3AD203B41FA5}">
                      <a16:colId xmlns:a16="http://schemas.microsoft.com/office/drawing/2014/main" val="20001"/>
                    </a:ext>
                  </a:extLst>
                </a:gridCol>
                <a:gridCol w="388637">
                  <a:extLst>
                    <a:ext uri="{9D8B030D-6E8A-4147-A177-3AD203B41FA5}">
                      <a16:colId xmlns:a16="http://schemas.microsoft.com/office/drawing/2014/main" val="20002"/>
                    </a:ext>
                  </a:extLst>
                </a:gridCol>
                <a:gridCol w="814688">
                  <a:extLst>
                    <a:ext uri="{9D8B030D-6E8A-4147-A177-3AD203B41FA5}">
                      <a16:colId xmlns:a16="http://schemas.microsoft.com/office/drawing/2014/main" val="20003"/>
                    </a:ext>
                  </a:extLst>
                </a:gridCol>
              </a:tblGrid>
              <a:tr h="445617">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0"/>
                  </a:ext>
                </a:extLst>
              </a:tr>
              <a:tr h="25770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1"/>
                  </a:ext>
                </a:extLst>
              </a:tr>
              <a:tr h="267173">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2"/>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3"/>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4"/>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5"/>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6"/>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7"/>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8"/>
                  </a:ext>
                </a:extLst>
              </a:tr>
              <a:tr h="269219">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tc>
                  <a:txBody>
                    <a:bodyPr/>
                    <a:lstStyle/>
                    <a:p>
                      <a:pPr algn="ctr">
                        <a:lnSpc>
                          <a:spcPts val="1167"/>
                        </a:lnSpc>
                        <a:defRPr/>
                      </a:pPr>
                      <a:endParaRPr lang="en-US" sz="1100"/>
                    </a:p>
                  </a:txBody>
                  <a:tcPr marL="105930" marR="105930" marT="105930" marB="10593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5CE1E6"/>
                    </a:solidFill>
                  </a:tcPr>
                </a:tc>
                <a:extLst>
                  <a:ext uri="{0D108BD9-81ED-4DB2-BD59-A6C34878D82A}">
                    <a16:rowId xmlns:a16="http://schemas.microsoft.com/office/drawing/2014/main" val="10009"/>
                  </a:ext>
                </a:extLst>
              </a:tr>
            </a:tbl>
          </a:graphicData>
        </a:graphic>
      </p:graphicFrame>
      <p:grpSp>
        <p:nvGrpSpPr>
          <p:cNvPr id="7" name="Group 7"/>
          <p:cNvGrpSpPr/>
          <p:nvPr/>
        </p:nvGrpSpPr>
        <p:grpSpPr>
          <a:xfrm>
            <a:off x="1698663" y="4447073"/>
            <a:ext cx="1967658" cy="649413"/>
            <a:chOff x="0" y="0"/>
            <a:chExt cx="529610" cy="174794"/>
          </a:xfrm>
        </p:grpSpPr>
        <p:sp>
          <p:nvSpPr>
            <p:cNvPr id="8" name="Freeform 8"/>
            <p:cNvSpPr/>
            <p:nvPr/>
          </p:nvSpPr>
          <p:spPr>
            <a:xfrm>
              <a:off x="0" y="0"/>
              <a:ext cx="529610" cy="174794"/>
            </a:xfrm>
            <a:custGeom>
              <a:avLst/>
              <a:gdLst/>
              <a:ahLst/>
              <a:cxnLst/>
              <a:rect l="l" t="t" r="r" b="b"/>
              <a:pathLst>
                <a:path w="529610" h="174794">
                  <a:moveTo>
                    <a:pt x="0" y="0"/>
                  </a:moveTo>
                  <a:lnTo>
                    <a:pt x="529610" y="0"/>
                  </a:lnTo>
                  <a:lnTo>
                    <a:pt x="529610" y="174794"/>
                  </a:lnTo>
                  <a:lnTo>
                    <a:pt x="0" y="174794"/>
                  </a:lnTo>
                  <a:close/>
                </a:path>
              </a:pathLst>
            </a:custGeom>
            <a:solidFill>
              <a:srgbClr val="5CE1E6"/>
            </a:solidFill>
          </p:spPr>
          <p:txBody>
            <a:bodyPr/>
            <a:lstStyle/>
            <a:p>
              <a:endParaRPr lang="en-PH"/>
            </a:p>
          </p:txBody>
        </p:sp>
        <p:sp>
          <p:nvSpPr>
            <p:cNvPr id="9" name="TextBox 9"/>
            <p:cNvSpPr txBox="1"/>
            <p:nvPr/>
          </p:nvSpPr>
          <p:spPr>
            <a:xfrm>
              <a:off x="0" y="-38100"/>
              <a:ext cx="529610" cy="212894"/>
            </a:xfrm>
            <a:prstGeom prst="rect">
              <a:avLst/>
            </a:prstGeom>
          </p:spPr>
          <p:txBody>
            <a:bodyPr lIns="50800" tIns="50800" rIns="50800" bIns="50800" rtlCol="0" anchor="ctr"/>
            <a:lstStyle/>
            <a:p>
              <a:pPr algn="ctr">
                <a:lnSpc>
                  <a:spcPts val="2681"/>
                </a:lnSpc>
              </a:pPr>
              <a:endParaRPr/>
            </a:p>
          </p:txBody>
        </p:sp>
      </p:grpSp>
      <p:sp>
        <p:nvSpPr>
          <p:cNvPr id="10" name="AutoShape 10"/>
          <p:cNvSpPr/>
          <p:nvPr/>
        </p:nvSpPr>
        <p:spPr>
          <a:xfrm>
            <a:off x="6139947" y="6912348"/>
            <a:ext cx="1973881" cy="0"/>
          </a:xfrm>
          <a:prstGeom prst="line">
            <a:avLst/>
          </a:prstGeom>
          <a:ln w="38100" cap="flat">
            <a:solidFill>
              <a:srgbClr val="000000"/>
            </a:solidFill>
            <a:prstDash val="solid"/>
            <a:headEnd type="none" w="sm" len="sm"/>
            <a:tailEnd type="triangle" w="lg" len="med"/>
          </a:ln>
        </p:spPr>
        <p:txBody>
          <a:bodyPr/>
          <a:lstStyle/>
          <a:p>
            <a:endParaRPr lang="en-PH"/>
          </a:p>
        </p:txBody>
      </p:sp>
      <p:graphicFrame>
        <p:nvGraphicFramePr>
          <p:cNvPr id="11" name="Table 11"/>
          <p:cNvGraphicFramePr>
            <a:graphicFrameLocks noGrp="1"/>
          </p:cNvGraphicFramePr>
          <p:nvPr/>
        </p:nvGraphicFramePr>
        <p:xfrm>
          <a:off x="10359701" y="6721722"/>
          <a:ext cx="7345492" cy="2114550"/>
        </p:xfrm>
        <a:graphic>
          <a:graphicData uri="http://schemas.openxmlformats.org/drawingml/2006/table">
            <a:tbl>
              <a:tblPr/>
              <a:tblGrid>
                <a:gridCol w="1836373">
                  <a:extLst>
                    <a:ext uri="{9D8B030D-6E8A-4147-A177-3AD203B41FA5}">
                      <a16:colId xmlns:a16="http://schemas.microsoft.com/office/drawing/2014/main" val="20000"/>
                    </a:ext>
                  </a:extLst>
                </a:gridCol>
                <a:gridCol w="1836373">
                  <a:extLst>
                    <a:ext uri="{9D8B030D-6E8A-4147-A177-3AD203B41FA5}">
                      <a16:colId xmlns:a16="http://schemas.microsoft.com/office/drawing/2014/main" val="20001"/>
                    </a:ext>
                  </a:extLst>
                </a:gridCol>
                <a:gridCol w="1836373">
                  <a:extLst>
                    <a:ext uri="{9D8B030D-6E8A-4147-A177-3AD203B41FA5}">
                      <a16:colId xmlns:a16="http://schemas.microsoft.com/office/drawing/2014/main" val="20002"/>
                    </a:ext>
                  </a:extLst>
                </a:gridCol>
                <a:gridCol w="1836373">
                  <a:extLst>
                    <a:ext uri="{9D8B030D-6E8A-4147-A177-3AD203B41FA5}">
                      <a16:colId xmlns:a16="http://schemas.microsoft.com/office/drawing/2014/main" val="20003"/>
                    </a:ext>
                  </a:extLst>
                </a:gridCol>
              </a:tblGrid>
              <a:tr h="1057275">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57275">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24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sp>
        <p:nvSpPr>
          <p:cNvPr id="12" name="AutoShape 12"/>
          <p:cNvSpPr/>
          <p:nvPr/>
        </p:nvSpPr>
        <p:spPr>
          <a:xfrm flipH="1" flipV="1">
            <a:off x="9266792" y="5412883"/>
            <a:ext cx="1077947" cy="1367645"/>
          </a:xfrm>
          <a:prstGeom prst="line">
            <a:avLst/>
          </a:prstGeom>
          <a:ln w="38100" cap="flat">
            <a:solidFill>
              <a:srgbClr val="000000"/>
            </a:solidFill>
            <a:prstDash val="solid"/>
            <a:headEnd type="none" w="sm" len="sm"/>
            <a:tailEnd type="none" w="sm" len="sm"/>
          </a:ln>
        </p:spPr>
        <p:txBody>
          <a:bodyPr/>
          <a:lstStyle/>
          <a:p>
            <a:endParaRPr lang="en-PH"/>
          </a:p>
        </p:txBody>
      </p:sp>
      <p:sp>
        <p:nvSpPr>
          <p:cNvPr id="13" name="Freeform 13"/>
          <p:cNvSpPr/>
          <p:nvPr/>
        </p:nvSpPr>
        <p:spPr>
          <a:xfrm>
            <a:off x="11730913" y="6129366"/>
            <a:ext cx="865949" cy="309577"/>
          </a:xfrm>
          <a:custGeom>
            <a:avLst/>
            <a:gdLst/>
            <a:ahLst/>
            <a:cxnLst/>
            <a:rect l="l" t="t" r="r" b="b"/>
            <a:pathLst>
              <a:path w="865949" h="309577">
                <a:moveTo>
                  <a:pt x="0" y="0"/>
                </a:moveTo>
                <a:lnTo>
                  <a:pt x="865949" y="0"/>
                </a:lnTo>
                <a:lnTo>
                  <a:pt x="865949" y="309577"/>
                </a:lnTo>
                <a:lnTo>
                  <a:pt x="0" y="3095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4" name="TextBox 14"/>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15" name="TextBox 15"/>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Deriving the expression from a Kmap (Example 4, 3 inputs)</a:t>
            </a:r>
          </a:p>
        </p:txBody>
      </p:sp>
      <p:sp>
        <p:nvSpPr>
          <p:cNvPr id="16" name="TextBox 16"/>
          <p:cNvSpPr txBox="1"/>
          <p:nvPr/>
        </p:nvSpPr>
        <p:spPr>
          <a:xfrm>
            <a:off x="1263644" y="5204614"/>
            <a:ext cx="1435370" cy="392249"/>
          </a:xfrm>
          <a:prstGeom prst="rect">
            <a:avLst/>
          </a:prstGeom>
        </p:spPr>
        <p:txBody>
          <a:bodyPr lIns="0" tIns="0" rIns="0" bIns="0" rtlCol="0" anchor="t">
            <a:spAutoFit/>
          </a:bodyPr>
          <a:lstStyle/>
          <a:p>
            <a:pPr algn="ctr">
              <a:lnSpc>
                <a:spcPts val="3191"/>
              </a:lnSpc>
            </a:pPr>
            <a:r>
              <a:rPr lang="en-US" sz="2279">
                <a:solidFill>
                  <a:srgbClr val="443C31"/>
                </a:solidFill>
                <a:latin typeface="Josefin Sans"/>
                <a:ea typeface="Josefin Sans"/>
                <a:cs typeface="Josefin Sans"/>
                <a:sym typeface="Josefin Sans"/>
              </a:rPr>
              <a:t>A</a:t>
            </a:r>
          </a:p>
        </p:txBody>
      </p:sp>
      <p:sp>
        <p:nvSpPr>
          <p:cNvPr id="17" name="TextBox 17"/>
          <p:cNvSpPr txBox="1"/>
          <p:nvPr/>
        </p:nvSpPr>
        <p:spPr>
          <a:xfrm>
            <a:off x="1263644" y="5697539"/>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18" name="TextBox 18"/>
          <p:cNvSpPr txBox="1"/>
          <p:nvPr/>
        </p:nvSpPr>
        <p:spPr>
          <a:xfrm>
            <a:off x="1263644" y="6190465"/>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19" name="TextBox 19"/>
          <p:cNvSpPr txBox="1"/>
          <p:nvPr/>
        </p:nvSpPr>
        <p:spPr>
          <a:xfrm>
            <a:off x="1966043" y="5187794"/>
            <a:ext cx="1435370" cy="392249"/>
          </a:xfrm>
          <a:prstGeom prst="rect">
            <a:avLst/>
          </a:prstGeom>
        </p:spPr>
        <p:txBody>
          <a:bodyPr lIns="0" tIns="0" rIns="0" bIns="0" rtlCol="0" anchor="t">
            <a:spAutoFit/>
          </a:bodyPr>
          <a:lstStyle/>
          <a:p>
            <a:pPr algn="ctr">
              <a:lnSpc>
                <a:spcPts val="3191"/>
              </a:lnSpc>
            </a:pPr>
            <a:r>
              <a:rPr lang="en-US" sz="2279">
                <a:solidFill>
                  <a:srgbClr val="443C31"/>
                </a:solidFill>
                <a:latin typeface="Josefin Sans"/>
                <a:ea typeface="Josefin Sans"/>
                <a:cs typeface="Josefin Sans"/>
                <a:sym typeface="Josefin Sans"/>
              </a:rPr>
              <a:t>B</a:t>
            </a:r>
          </a:p>
        </p:txBody>
      </p:sp>
      <p:sp>
        <p:nvSpPr>
          <p:cNvPr id="20" name="TextBox 20"/>
          <p:cNvSpPr txBox="1"/>
          <p:nvPr/>
        </p:nvSpPr>
        <p:spPr>
          <a:xfrm>
            <a:off x="1966043" y="5697003"/>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1" name="TextBox 21"/>
          <p:cNvSpPr txBox="1"/>
          <p:nvPr/>
        </p:nvSpPr>
        <p:spPr>
          <a:xfrm>
            <a:off x="1966043" y="617649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2" name="TextBox 22"/>
          <p:cNvSpPr txBox="1"/>
          <p:nvPr/>
        </p:nvSpPr>
        <p:spPr>
          <a:xfrm>
            <a:off x="1263644" y="668403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3" name="TextBox 23"/>
          <p:cNvSpPr txBox="1"/>
          <p:nvPr/>
        </p:nvSpPr>
        <p:spPr>
          <a:xfrm>
            <a:off x="1966043" y="6670062"/>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4" name="TextBox 24"/>
          <p:cNvSpPr txBox="1"/>
          <p:nvPr/>
        </p:nvSpPr>
        <p:spPr>
          <a:xfrm>
            <a:off x="1263644" y="719324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5" name="TextBox 25"/>
          <p:cNvSpPr txBox="1"/>
          <p:nvPr/>
        </p:nvSpPr>
        <p:spPr>
          <a:xfrm>
            <a:off x="1966043" y="7179271"/>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6" name="TextBox 26"/>
          <p:cNvSpPr txBox="1"/>
          <p:nvPr/>
        </p:nvSpPr>
        <p:spPr>
          <a:xfrm>
            <a:off x="2714300" y="5191088"/>
            <a:ext cx="1435370" cy="392249"/>
          </a:xfrm>
          <a:prstGeom prst="rect">
            <a:avLst/>
          </a:prstGeom>
        </p:spPr>
        <p:txBody>
          <a:bodyPr lIns="0" tIns="0" rIns="0" bIns="0" rtlCol="0" anchor="t">
            <a:spAutoFit/>
          </a:bodyPr>
          <a:lstStyle/>
          <a:p>
            <a:pPr algn="ctr">
              <a:lnSpc>
                <a:spcPts val="3191"/>
              </a:lnSpc>
            </a:pPr>
            <a:r>
              <a:rPr lang="en-US" sz="2279">
                <a:solidFill>
                  <a:srgbClr val="443C31"/>
                </a:solidFill>
                <a:latin typeface="Josefin Sans"/>
                <a:ea typeface="Josefin Sans"/>
                <a:cs typeface="Josefin Sans"/>
                <a:sym typeface="Josefin Sans"/>
              </a:rPr>
              <a:t>C</a:t>
            </a:r>
          </a:p>
        </p:txBody>
      </p:sp>
      <p:sp>
        <p:nvSpPr>
          <p:cNvPr id="27" name="TextBox 27"/>
          <p:cNvSpPr txBox="1"/>
          <p:nvPr/>
        </p:nvSpPr>
        <p:spPr>
          <a:xfrm>
            <a:off x="2714300" y="567012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28" name="TextBox 28"/>
          <p:cNvSpPr txBox="1"/>
          <p:nvPr/>
        </p:nvSpPr>
        <p:spPr>
          <a:xfrm>
            <a:off x="2714300" y="617649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29" name="TextBox 29"/>
          <p:cNvSpPr txBox="1"/>
          <p:nvPr/>
        </p:nvSpPr>
        <p:spPr>
          <a:xfrm>
            <a:off x="2714300" y="6670062"/>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30" name="TextBox 30"/>
          <p:cNvSpPr txBox="1"/>
          <p:nvPr/>
        </p:nvSpPr>
        <p:spPr>
          <a:xfrm>
            <a:off x="2714300" y="7179271"/>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1" name="TextBox 31"/>
          <p:cNvSpPr txBox="1"/>
          <p:nvPr/>
        </p:nvSpPr>
        <p:spPr>
          <a:xfrm>
            <a:off x="1294215" y="769440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2" name="TextBox 32"/>
          <p:cNvSpPr txBox="1"/>
          <p:nvPr/>
        </p:nvSpPr>
        <p:spPr>
          <a:xfrm>
            <a:off x="1294215" y="8187332"/>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3" name="TextBox 33"/>
          <p:cNvSpPr txBox="1"/>
          <p:nvPr/>
        </p:nvSpPr>
        <p:spPr>
          <a:xfrm>
            <a:off x="1996615" y="7666994"/>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34" name="TextBox 34"/>
          <p:cNvSpPr txBox="1"/>
          <p:nvPr/>
        </p:nvSpPr>
        <p:spPr>
          <a:xfrm>
            <a:off x="1996615" y="817335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35" name="TextBox 35"/>
          <p:cNvSpPr txBox="1"/>
          <p:nvPr/>
        </p:nvSpPr>
        <p:spPr>
          <a:xfrm>
            <a:off x="1294215" y="8680905"/>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6" name="TextBox 36"/>
          <p:cNvSpPr txBox="1"/>
          <p:nvPr/>
        </p:nvSpPr>
        <p:spPr>
          <a:xfrm>
            <a:off x="1996615" y="866693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7" name="TextBox 37"/>
          <p:cNvSpPr txBox="1"/>
          <p:nvPr/>
        </p:nvSpPr>
        <p:spPr>
          <a:xfrm>
            <a:off x="1294215" y="9190113"/>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8" name="TextBox 38"/>
          <p:cNvSpPr txBox="1"/>
          <p:nvPr/>
        </p:nvSpPr>
        <p:spPr>
          <a:xfrm>
            <a:off x="1996615" y="9176138"/>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39" name="TextBox 39"/>
          <p:cNvSpPr txBox="1"/>
          <p:nvPr/>
        </p:nvSpPr>
        <p:spPr>
          <a:xfrm>
            <a:off x="2744871" y="7666994"/>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0" name="TextBox 40"/>
          <p:cNvSpPr txBox="1"/>
          <p:nvPr/>
        </p:nvSpPr>
        <p:spPr>
          <a:xfrm>
            <a:off x="2744871" y="817335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1" name="TextBox 41"/>
          <p:cNvSpPr txBox="1"/>
          <p:nvPr/>
        </p:nvSpPr>
        <p:spPr>
          <a:xfrm>
            <a:off x="2744871" y="866693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2" name="TextBox 42"/>
          <p:cNvSpPr txBox="1"/>
          <p:nvPr/>
        </p:nvSpPr>
        <p:spPr>
          <a:xfrm>
            <a:off x="2744871" y="9176138"/>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3" name="TextBox 43"/>
          <p:cNvSpPr txBox="1"/>
          <p:nvPr/>
        </p:nvSpPr>
        <p:spPr>
          <a:xfrm>
            <a:off x="2059881" y="4564847"/>
            <a:ext cx="1247696" cy="356714"/>
          </a:xfrm>
          <a:prstGeom prst="rect">
            <a:avLst/>
          </a:prstGeom>
        </p:spPr>
        <p:txBody>
          <a:bodyPr lIns="0" tIns="0" rIns="0" bIns="0" rtlCol="0" anchor="t">
            <a:spAutoFit/>
          </a:bodyPr>
          <a:lstStyle/>
          <a:p>
            <a:pPr algn="ctr">
              <a:lnSpc>
                <a:spcPts val="2774"/>
              </a:lnSpc>
            </a:pPr>
            <a:r>
              <a:rPr lang="en-US" sz="1981">
                <a:solidFill>
                  <a:srgbClr val="443C31"/>
                </a:solidFill>
                <a:latin typeface="Josefin Sans"/>
                <a:ea typeface="Josefin Sans"/>
                <a:cs typeface="Josefin Sans"/>
                <a:sym typeface="Josefin Sans"/>
              </a:rPr>
              <a:t>INPUT</a:t>
            </a:r>
          </a:p>
        </p:txBody>
      </p:sp>
      <p:sp>
        <p:nvSpPr>
          <p:cNvPr id="44" name="TextBox 44"/>
          <p:cNvSpPr txBox="1"/>
          <p:nvPr/>
        </p:nvSpPr>
        <p:spPr>
          <a:xfrm>
            <a:off x="3940103" y="5199367"/>
            <a:ext cx="1247696" cy="356706"/>
          </a:xfrm>
          <a:prstGeom prst="rect">
            <a:avLst/>
          </a:prstGeom>
        </p:spPr>
        <p:txBody>
          <a:bodyPr lIns="0" tIns="0" rIns="0" bIns="0" rtlCol="0" anchor="t">
            <a:spAutoFit/>
          </a:bodyPr>
          <a:lstStyle/>
          <a:p>
            <a:pPr algn="ctr">
              <a:lnSpc>
                <a:spcPts val="2774"/>
              </a:lnSpc>
            </a:pPr>
            <a:r>
              <a:rPr lang="en-US" sz="1981">
                <a:solidFill>
                  <a:srgbClr val="443C31"/>
                </a:solidFill>
                <a:latin typeface="Josefin Sans"/>
                <a:ea typeface="Josefin Sans"/>
                <a:cs typeface="Josefin Sans"/>
                <a:sym typeface="Josefin Sans"/>
              </a:rPr>
              <a:t>OUTPUT</a:t>
            </a:r>
          </a:p>
        </p:txBody>
      </p:sp>
      <p:sp>
        <p:nvSpPr>
          <p:cNvPr id="45" name="TextBox 45"/>
          <p:cNvSpPr txBox="1"/>
          <p:nvPr/>
        </p:nvSpPr>
        <p:spPr>
          <a:xfrm>
            <a:off x="3846266" y="567012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6" name="TextBox 46"/>
          <p:cNvSpPr txBox="1"/>
          <p:nvPr/>
        </p:nvSpPr>
        <p:spPr>
          <a:xfrm>
            <a:off x="3846266" y="6163269"/>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0</a:t>
            </a:r>
          </a:p>
        </p:txBody>
      </p:sp>
      <p:sp>
        <p:nvSpPr>
          <p:cNvPr id="47" name="TextBox 47"/>
          <p:cNvSpPr txBox="1"/>
          <p:nvPr/>
        </p:nvSpPr>
        <p:spPr>
          <a:xfrm>
            <a:off x="3846266" y="6692861"/>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8" name="TextBox 48"/>
          <p:cNvSpPr txBox="1"/>
          <p:nvPr/>
        </p:nvSpPr>
        <p:spPr>
          <a:xfrm>
            <a:off x="3846266" y="7220038"/>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49" name="TextBox 49"/>
          <p:cNvSpPr txBox="1"/>
          <p:nvPr/>
        </p:nvSpPr>
        <p:spPr>
          <a:xfrm>
            <a:off x="3846266" y="7706447"/>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50" name="TextBox 50"/>
          <p:cNvSpPr txBox="1"/>
          <p:nvPr/>
        </p:nvSpPr>
        <p:spPr>
          <a:xfrm>
            <a:off x="3846266" y="8233624"/>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51" name="TextBox 51"/>
          <p:cNvSpPr txBox="1"/>
          <p:nvPr/>
        </p:nvSpPr>
        <p:spPr>
          <a:xfrm>
            <a:off x="3846266" y="8666930"/>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52" name="TextBox 52"/>
          <p:cNvSpPr txBox="1"/>
          <p:nvPr/>
        </p:nvSpPr>
        <p:spPr>
          <a:xfrm>
            <a:off x="3846266" y="9194106"/>
            <a:ext cx="1435370" cy="391349"/>
          </a:xfrm>
          <a:prstGeom prst="rect">
            <a:avLst/>
          </a:prstGeom>
        </p:spPr>
        <p:txBody>
          <a:bodyPr lIns="0" tIns="0" rIns="0" bIns="0" rtlCol="0" anchor="t">
            <a:spAutoFit/>
          </a:bodyPr>
          <a:lstStyle/>
          <a:p>
            <a:pPr algn="ctr">
              <a:lnSpc>
                <a:spcPts val="3191"/>
              </a:lnSpc>
            </a:pPr>
            <a:r>
              <a:rPr lang="en-US" sz="2279">
                <a:solidFill>
                  <a:srgbClr val="000000"/>
                </a:solidFill>
                <a:latin typeface="Josefin Sans"/>
                <a:ea typeface="Josefin Sans"/>
                <a:cs typeface="Josefin Sans"/>
                <a:sym typeface="Josefin Sans"/>
              </a:rPr>
              <a:t>1</a:t>
            </a:r>
          </a:p>
        </p:txBody>
      </p:sp>
      <p:sp>
        <p:nvSpPr>
          <p:cNvPr id="53" name="TextBox 53"/>
          <p:cNvSpPr txBox="1"/>
          <p:nvPr/>
        </p:nvSpPr>
        <p:spPr>
          <a:xfrm>
            <a:off x="11730913" y="4950137"/>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K Map</a:t>
            </a:r>
          </a:p>
        </p:txBody>
      </p:sp>
      <p:sp>
        <p:nvSpPr>
          <p:cNvPr id="54" name="TextBox 54"/>
          <p:cNvSpPr txBox="1"/>
          <p:nvPr/>
        </p:nvSpPr>
        <p:spPr>
          <a:xfrm>
            <a:off x="1505909" y="3988722"/>
            <a:ext cx="3968480" cy="458351"/>
          </a:xfrm>
          <a:prstGeom prst="rect">
            <a:avLst/>
          </a:prstGeom>
        </p:spPr>
        <p:txBody>
          <a:bodyPr lIns="0" tIns="0" rIns="0" bIns="0" rtlCol="0" anchor="t">
            <a:spAutoFit/>
          </a:bodyPr>
          <a:lstStyle/>
          <a:p>
            <a:pPr algn="ctr">
              <a:lnSpc>
                <a:spcPts val="3565"/>
              </a:lnSpc>
            </a:pPr>
            <a:r>
              <a:rPr lang="en-US" sz="3212" b="1">
                <a:solidFill>
                  <a:srgbClr val="5CE1E6"/>
                </a:solidFill>
                <a:latin typeface="Cosmic Octo Medium"/>
                <a:ea typeface="Cosmic Octo Medium"/>
                <a:cs typeface="Cosmic Octo Medium"/>
                <a:sym typeface="Cosmic Octo Medium"/>
              </a:rPr>
              <a:t>Truth Table</a:t>
            </a:r>
          </a:p>
        </p:txBody>
      </p:sp>
      <p:sp>
        <p:nvSpPr>
          <p:cNvPr id="55" name="TextBox 55"/>
          <p:cNvSpPr txBox="1"/>
          <p:nvPr/>
        </p:nvSpPr>
        <p:spPr>
          <a:xfrm>
            <a:off x="9317791" y="6033317"/>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A</a:t>
            </a:r>
          </a:p>
        </p:txBody>
      </p:sp>
      <p:sp>
        <p:nvSpPr>
          <p:cNvPr id="56" name="TextBox 56"/>
          <p:cNvSpPr txBox="1"/>
          <p:nvPr/>
        </p:nvSpPr>
        <p:spPr>
          <a:xfrm>
            <a:off x="9780863" y="5456958"/>
            <a:ext cx="57883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BC</a:t>
            </a:r>
          </a:p>
        </p:txBody>
      </p:sp>
      <p:sp>
        <p:nvSpPr>
          <p:cNvPr id="57" name="TextBox 57"/>
          <p:cNvSpPr txBox="1"/>
          <p:nvPr/>
        </p:nvSpPr>
        <p:spPr>
          <a:xfrm>
            <a:off x="9780863" y="6861390"/>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a:t>
            </a:r>
          </a:p>
        </p:txBody>
      </p:sp>
      <p:sp>
        <p:nvSpPr>
          <p:cNvPr id="58" name="TextBox 58"/>
          <p:cNvSpPr txBox="1"/>
          <p:nvPr/>
        </p:nvSpPr>
        <p:spPr>
          <a:xfrm>
            <a:off x="9780863" y="8069637"/>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
        <p:nvSpPr>
          <p:cNvPr id="59" name="TextBox 59"/>
          <p:cNvSpPr txBox="1"/>
          <p:nvPr/>
        </p:nvSpPr>
        <p:spPr>
          <a:xfrm>
            <a:off x="10807376" y="6180940"/>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00</a:t>
            </a:r>
          </a:p>
        </p:txBody>
      </p:sp>
      <p:sp>
        <p:nvSpPr>
          <p:cNvPr id="60" name="TextBox 60"/>
          <p:cNvSpPr txBox="1"/>
          <p:nvPr/>
        </p:nvSpPr>
        <p:spPr>
          <a:xfrm>
            <a:off x="12814296" y="6153193"/>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01</a:t>
            </a:r>
          </a:p>
        </p:txBody>
      </p:sp>
      <p:sp>
        <p:nvSpPr>
          <p:cNvPr id="61" name="TextBox 61"/>
          <p:cNvSpPr txBox="1"/>
          <p:nvPr/>
        </p:nvSpPr>
        <p:spPr>
          <a:xfrm>
            <a:off x="14710262" y="6125997"/>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11</a:t>
            </a:r>
          </a:p>
        </p:txBody>
      </p:sp>
      <p:sp>
        <p:nvSpPr>
          <p:cNvPr id="62" name="TextBox 62"/>
          <p:cNvSpPr txBox="1"/>
          <p:nvPr/>
        </p:nvSpPr>
        <p:spPr>
          <a:xfrm>
            <a:off x="16507894" y="6116931"/>
            <a:ext cx="547137"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10</a:t>
            </a:r>
          </a:p>
        </p:txBody>
      </p:sp>
      <p:sp>
        <p:nvSpPr>
          <p:cNvPr id="63" name="Freeform 63"/>
          <p:cNvSpPr/>
          <p:nvPr/>
        </p:nvSpPr>
        <p:spPr>
          <a:xfrm>
            <a:off x="13602873" y="6102170"/>
            <a:ext cx="865949" cy="309577"/>
          </a:xfrm>
          <a:custGeom>
            <a:avLst/>
            <a:gdLst/>
            <a:ahLst/>
            <a:cxnLst/>
            <a:rect l="l" t="t" r="r" b="b"/>
            <a:pathLst>
              <a:path w="865949" h="309577">
                <a:moveTo>
                  <a:pt x="0" y="0"/>
                </a:moveTo>
                <a:lnTo>
                  <a:pt x="865949" y="0"/>
                </a:lnTo>
                <a:lnTo>
                  <a:pt x="865949" y="309577"/>
                </a:lnTo>
                <a:lnTo>
                  <a:pt x="0" y="3095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4" name="Freeform 64"/>
          <p:cNvSpPr/>
          <p:nvPr/>
        </p:nvSpPr>
        <p:spPr>
          <a:xfrm>
            <a:off x="15438374" y="6088888"/>
            <a:ext cx="865949" cy="309577"/>
          </a:xfrm>
          <a:custGeom>
            <a:avLst/>
            <a:gdLst/>
            <a:ahLst/>
            <a:cxnLst/>
            <a:rect l="l" t="t" r="r" b="b"/>
            <a:pathLst>
              <a:path w="865949" h="309577">
                <a:moveTo>
                  <a:pt x="0" y="0"/>
                </a:moveTo>
                <a:lnTo>
                  <a:pt x="865949" y="0"/>
                </a:lnTo>
                <a:lnTo>
                  <a:pt x="865949" y="309577"/>
                </a:lnTo>
                <a:lnTo>
                  <a:pt x="0" y="3095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5" name="TextBox 65"/>
          <p:cNvSpPr txBox="1"/>
          <p:nvPr/>
        </p:nvSpPr>
        <p:spPr>
          <a:xfrm>
            <a:off x="11597951" y="5513819"/>
            <a:ext cx="1262279" cy="558397"/>
          </a:xfrm>
          <a:prstGeom prst="rect">
            <a:avLst/>
          </a:prstGeom>
        </p:spPr>
        <p:txBody>
          <a:bodyPr lIns="0" tIns="0" rIns="0" bIns="0" rtlCol="0" anchor="t">
            <a:spAutoFit/>
          </a:bodyPr>
          <a:lstStyle/>
          <a:p>
            <a:pPr algn="l">
              <a:lnSpc>
                <a:spcPts val="2246"/>
              </a:lnSpc>
              <a:spcBef>
                <a:spcPct val="0"/>
              </a:spcBef>
            </a:pPr>
            <a:r>
              <a:rPr lang="en-US" sz="1604">
                <a:solidFill>
                  <a:srgbClr val="000000"/>
                </a:solidFill>
                <a:latin typeface="Open Sans"/>
                <a:ea typeface="Open Sans"/>
                <a:cs typeface="Open Sans"/>
                <a:sym typeface="Open Sans"/>
              </a:rPr>
              <a:t>Only 1 bit different </a:t>
            </a:r>
          </a:p>
        </p:txBody>
      </p:sp>
      <p:sp>
        <p:nvSpPr>
          <p:cNvPr id="66" name="TextBox 66"/>
          <p:cNvSpPr txBox="1"/>
          <p:nvPr/>
        </p:nvSpPr>
        <p:spPr>
          <a:xfrm>
            <a:off x="13546737" y="5554762"/>
            <a:ext cx="1262279" cy="558397"/>
          </a:xfrm>
          <a:prstGeom prst="rect">
            <a:avLst/>
          </a:prstGeom>
        </p:spPr>
        <p:txBody>
          <a:bodyPr lIns="0" tIns="0" rIns="0" bIns="0" rtlCol="0" anchor="t">
            <a:spAutoFit/>
          </a:bodyPr>
          <a:lstStyle/>
          <a:p>
            <a:pPr algn="l">
              <a:lnSpc>
                <a:spcPts val="2246"/>
              </a:lnSpc>
              <a:spcBef>
                <a:spcPct val="0"/>
              </a:spcBef>
            </a:pPr>
            <a:r>
              <a:rPr lang="en-US" sz="1604">
                <a:solidFill>
                  <a:srgbClr val="000000"/>
                </a:solidFill>
                <a:latin typeface="Open Sans"/>
                <a:ea typeface="Open Sans"/>
                <a:cs typeface="Open Sans"/>
                <a:sym typeface="Open Sans"/>
              </a:rPr>
              <a:t>Only 1 bit different </a:t>
            </a:r>
          </a:p>
        </p:txBody>
      </p:sp>
      <p:sp>
        <p:nvSpPr>
          <p:cNvPr id="67" name="TextBox 67"/>
          <p:cNvSpPr txBox="1"/>
          <p:nvPr/>
        </p:nvSpPr>
        <p:spPr>
          <a:xfrm>
            <a:off x="15351941" y="5513819"/>
            <a:ext cx="1262279" cy="558397"/>
          </a:xfrm>
          <a:prstGeom prst="rect">
            <a:avLst/>
          </a:prstGeom>
        </p:spPr>
        <p:txBody>
          <a:bodyPr lIns="0" tIns="0" rIns="0" bIns="0" rtlCol="0" anchor="t">
            <a:spAutoFit/>
          </a:bodyPr>
          <a:lstStyle/>
          <a:p>
            <a:pPr algn="l">
              <a:lnSpc>
                <a:spcPts val="2246"/>
              </a:lnSpc>
              <a:spcBef>
                <a:spcPct val="0"/>
              </a:spcBef>
            </a:pPr>
            <a:r>
              <a:rPr lang="en-US" sz="1604">
                <a:solidFill>
                  <a:srgbClr val="000000"/>
                </a:solidFill>
                <a:latin typeface="Open Sans"/>
                <a:ea typeface="Open Sans"/>
                <a:cs typeface="Open Sans"/>
                <a:sym typeface="Open Sans"/>
              </a:rPr>
              <a:t>Only 1 bit different </a:t>
            </a:r>
          </a:p>
        </p:txBody>
      </p:sp>
      <p:sp>
        <p:nvSpPr>
          <p:cNvPr id="68" name="TextBox 68"/>
          <p:cNvSpPr txBox="1"/>
          <p:nvPr/>
        </p:nvSpPr>
        <p:spPr>
          <a:xfrm>
            <a:off x="10947491" y="6861390"/>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a:t>
            </a:r>
          </a:p>
        </p:txBody>
      </p:sp>
      <p:sp>
        <p:nvSpPr>
          <p:cNvPr id="69" name="TextBox 69"/>
          <p:cNvSpPr txBox="1"/>
          <p:nvPr/>
        </p:nvSpPr>
        <p:spPr>
          <a:xfrm>
            <a:off x="12860230" y="6898383"/>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0</a:t>
            </a:r>
          </a:p>
        </p:txBody>
      </p:sp>
      <p:sp>
        <p:nvSpPr>
          <p:cNvPr id="70" name="TextBox 70"/>
          <p:cNvSpPr txBox="1"/>
          <p:nvPr/>
        </p:nvSpPr>
        <p:spPr>
          <a:xfrm>
            <a:off x="16745653" y="6884408"/>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
        <p:nvSpPr>
          <p:cNvPr id="71" name="TextBox 71"/>
          <p:cNvSpPr txBox="1"/>
          <p:nvPr/>
        </p:nvSpPr>
        <p:spPr>
          <a:xfrm>
            <a:off x="14802941" y="6898383"/>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
        <p:nvSpPr>
          <p:cNvPr id="72" name="TextBox 72"/>
          <p:cNvSpPr txBox="1"/>
          <p:nvPr/>
        </p:nvSpPr>
        <p:spPr>
          <a:xfrm>
            <a:off x="12980554" y="8069637"/>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
        <p:nvSpPr>
          <p:cNvPr id="73" name="TextBox 73"/>
          <p:cNvSpPr txBox="1"/>
          <p:nvPr/>
        </p:nvSpPr>
        <p:spPr>
          <a:xfrm>
            <a:off x="11037843" y="8083612"/>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
        <p:nvSpPr>
          <p:cNvPr id="74" name="TextBox 74"/>
          <p:cNvSpPr txBox="1"/>
          <p:nvPr/>
        </p:nvSpPr>
        <p:spPr>
          <a:xfrm>
            <a:off x="16799748" y="8028606"/>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
        <p:nvSpPr>
          <p:cNvPr id="75" name="TextBox 75"/>
          <p:cNvSpPr txBox="1"/>
          <p:nvPr/>
        </p:nvSpPr>
        <p:spPr>
          <a:xfrm>
            <a:off x="14857036" y="8042581"/>
            <a:ext cx="309378" cy="514350"/>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Open Sans Bold"/>
                <a:ea typeface="Open Sans Bold"/>
                <a:cs typeface="Open Sans Bold"/>
                <a:sym typeface="Open Sans Bold"/>
              </a:rPr>
              <a:t>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901520" y="6087115"/>
          <a:ext cx="4565232" cy="1314196"/>
        </p:xfrm>
        <a:graphic>
          <a:graphicData uri="http://schemas.openxmlformats.org/drawingml/2006/table">
            <a:tbl>
              <a:tblPr/>
              <a:tblGrid>
                <a:gridCol w="1141308">
                  <a:extLst>
                    <a:ext uri="{9D8B030D-6E8A-4147-A177-3AD203B41FA5}">
                      <a16:colId xmlns:a16="http://schemas.microsoft.com/office/drawing/2014/main" val="20000"/>
                    </a:ext>
                  </a:extLst>
                </a:gridCol>
                <a:gridCol w="1141308">
                  <a:extLst>
                    <a:ext uri="{9D8B030D-6E8A-4147-A177-3AD203B41FA5}">
                      <a16:colId xmlns:a16="http://schemas.microsoft.com/office/drawing/2014/main" val="20001"/>
                    </a:ext>
                  </a:extLst>
                </a:gridCol>
                <a:gridCol w="1141308">
                  <a:extLst>
                    <a:ext uri="{9D8B030D-6E8A-4147-A177-3AD203B41FA5}">
                      <a16:colId xmlns:a16="http://schemas.microsoft.com/office/drawing/2014/main" val="20002"/>
                    </a:ext>
                  </a:extLst>
                </a:gridCol>
                <a:gridCol w="1141308">
                  <a:extLst>
                    <a:ext uri="{9D8B030D-6E8A-4147-A177-3AD203B41FA5}">
                      <a16:colId xmlns:a16="http://schemas.microsoft.com/office/drawing/2014/main" val="20003"/>
                    </a:ext>
                  </a:extLst>
                </a:gridCol>
              </a:tblGrid>
              <a:tr h="657098">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657098">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sp>
        <p:nvSpPr>
          <p:cNvPr id="7" name="AutoShape 7"/>
          <p:cNvSpPr/>
          <p:nvPr/>
        </p:nvSpPr>
        <p:spPr>
          <a:xfrm flipH="1" flipV="1">
            <a:off x="1039921" y="5055287"/>
            <a:ext cx="849804" cy="1078188"/>
          </a:xfrm>
          <a:prstGeom prst="line">
            <a:avLst/>
          </a:prstGeom>
          <a:ln w="28575" cap="flat">
            <a:solidFill>
              <a:srgbClr val="000000"/>
            </a:solidFill>
            <a:prstDash val="solid"/>
            <a:headEnd type="none" w="sm" len="sm"/>
            <a:tailEnd type="none" w="sm" len="sm"/>
          </a:ln>
        </p:spPr>
        <p:txBody>
          <a:bodyPr/>
          <a:lstStyle/>
          <a:p>
            <a:endParaRPr lang="en-PH"/>
          </a:p>
        </p:txBody>
      </p:sp>
      <p:sp>
        <p:nvSpPr>
          <p:cNvPr id="8" name="TextBox 8"/>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9" name="TextBox 9"/>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Deriving the expression from a Kmap (Example 4, 3 inputs)</a:t>
            </a:r>
          </a:p>
        </p:txBody>
      </p:sp>
      <p:sp>
        <p:nvSpPr>
          <p:cNvPr id="10" name="TextBox 10"/>
          <p:cNvSpPr txBox="1"/>
          <p:nvPr/>
        </p:nvSpPr>
        <p:spPr>
          <a:xfrm>
            <a:off x="2982519" y="4687002"/>
            <a:ext cx="3317652" cy="387096"/>
          </a:xfrm>
          <a:prstGeom prst="rect">
            <a:avLst/>
          </a:prstGeom>
        </p:spPr>
        <p:txBody>
          <a:bodyPr lIns="0" tIns="0" rIns="0" bIns="0" rtlCol="0" anchor="t">
            <a:spAutoFit/>
          </a:bodyPr>
          <a:lstStyle/>
          <a:p>
            <a:pPr algn="ctr">
              <a:lnSpc>
                <a:spcPts val="2980"/>
              </a:lnSpc>
            </a:pPr>
            <a:r>
              <a:rPr lang="en-US" sz="2685" b="1">
                <a:solidFill>
                  <a:srgbClr val="642EC7"/>
                </a:solidFill>
                <a:latin typeface="Cosmic Octo Medium"/>
                <a:ea typeface="Cosmic Octo Medium"/>
                <a:cs typeface="Cosmic Octo Medium"/>
                <a:sym typeface="Cosmic Octo Medium"/>
              </a:rPr>
              <a:t>K Map</a:t>
            </a:r>
          </a:p>
        </p:txBody>
      </p:sp>
      <p:sp>
        <p:nvSpPr>
          <p:cNvPr id="11" name="TextBox 11"/>
          <p:cNvSpPr txBox="1"/>
          <p:nvPr/>
        </p:nvSpPr>
        <p:spPr>
          <a:xfrm>
            <a:off x="1080127" y="5541837"/>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A</a:t>
            </a:r>
          </a:p>
        </p:txBody>
      </p:sp>
      <p:sp>
        <p:nvSpPr>
          <p:cNvPr id="12" name="TextBox 12"/>
          <p:cNvSpPr txBox="1"/>
          <p:nvPr/>
        </p:nvSpPr>
        <p:spPr>
          <a:xfrm>
            <a:off x="1445191" y="5087463"/>
            <a:ext cx="45632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BC</a:t>
            </a:r>
          </a:p>
        </p:txBody>
      </p:sp>
      <p:sp>
        <p:nvSpPr>
          <p:cNvPr id="13" name="TextBox 13"/>
          <p:cNvSpPr txBox="1"/>
          <p:nvPr/>
        </p:nvSpPr>
        <p:spPr>
          <a:xfrm>
            <a:off x="1445191" y="6194652"/>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0</a:t>
            </a:r>
          </a:p>
        </p:txBody>
      </p:sp>
      <p:sp>
        <p:nvSpPr>
          <p:cNvPr id="14" name="TextBox 14"/>
          <p:cNvSpPr txBox="1"/>
          <p:nvPr/>
        </p:nvSpPr>
        <p:spPr>
          <a:xfrm>
            <a:off x="1445191" y="7147178"/>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15" name="TextBox 15"/>
          <p:cNvSpPr txBox="1"/>
          <p:nvPr/>
        </p:nvSpPr>
        <p:spPr>
          <a:xfrm>
            <a:off x="2254446" y="5658217"/>
            <a:ext cx="431337"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00</a:t>
            </a:r>
          </a:p>
        </p:txBody>
      </p:sp>
      <p:sp>
        <p:nvSpPr>
          <p:cNvPr id="16" name="TextBox 16"/>
          <p:cNvSpPr txBox="1"/>
          <p:nvPr/>
        </p:nvSpPr>
        <p:spPr>
          <a:xfrm>
            <a:off x="3836608" y="5636342"/>
            <a:ext cx="431337"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01</a:t>
            </a:r>
          </a:p>
        </p:txBody>
      </p:sp>
      <p:sp>
        <p:nvSpPr>
          <p:cNvPr id="17" name="TextBox 17"/>
          <p:cNvSpPr txBox="1"/>
          <p:nvPr/>
        </p:nvSpPr>
        <p:spPr>
          <a:xfrm>
            <a:off x="5331300" y="5614903"/>
            <a:ext cx="431337"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11</a:t>
            </a:r>
          </a:p>
        </p:txBody>
      </p:sp>
      <p:sp>
        <p:nvSpPr>
          <p:cNvPr id="18" name="TextBox 18"/>
          <p:cNvSpPr txBox="1"/>
          <p:nvPr/>
        </p:nvSpPr>
        <p:spPr>
          <a:xfrm>
            <a:off x="6748469" y="5607755"/>
            <a:ext cx="431337"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10</a:t>
            </a:r>
          </a:p>
        </p:txBody>
      </p:sp>
      <p:sp>
        <p:nvSpPr>
          <p:cNvPr id="19" name="TextBox 19"/>
          <p:cNvSpPr txBox="1"/>
          <p:nvPr/>
        </p:nvSpPr>
        <p:spPr>
          <a:xfrm>
            <a:off x="2364906" y="6194652"/>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0</a:t>
            </a:r>
          </a:p>
        </p:txBody>
      </p:sp>
      <p:sp>
        <p:nvSpPr>
          <p:cNvPr id="20" name="TextBox 20"/>
          <p:cNvSpPr txBox="1"/>
          <p:nvPr/>
        </p:nvSpPr>
        <p:spPr>
          <a:xfrm>
            <a:off x="3872821" y="6223815"/>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0</a:t>
            </a:r>
          </a:p>
        </p:txBody>
      </p:sp>
      <p:sp>
        <p:nvSpPr>
          <p:cNvPr id="21" name="TextBox 21"/>
          <p:cNvSpPr txBox="1"/>
          <p:nvPr/>
        </p:nvSpPr>
        <p:spPr>
          <a:xfrm>
            <a:off x="6935907" y="6212798"/>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22" name="TextBox 22"/>
          <p:cNvSpPr txBox="1"/>
          <p:nvPr/>
        </p:nvSpPr>
        <p:spPr>
          <a:xfrm>
            <a:off x="5404364" y="6223815"/>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23" name="TextBox 23"/>
          <p:cNvSpPr txBox="1"/>
          <p:nvPr/>
        </p:nvSpPr>
        <p:spPr>
          <a:xfrm>
            <a:off x="3967678" y="7147178"/>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24" name="TextBox 24"/>
          <p:cNvSpPr txBox="1"/>
          <p:nvPr/>
        </p:nvSpPr>
        <p:spPr>
          <a:xfrm>
            <a:off x="2436135" y="7158195"/>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25" name="TextBox 25"/>
          <p:cNvSpPr txBox="1"/>
          <p:nvPr/>
        </p:nvSpPr>
        <p:spPr>
          <a:xfrm>
            <a:off x="6978553" y="7114831"/>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26" name="TextBox 26"/>
          <p:cNvSpPr txBox="1"/>
          <p:nvPr/>
        </p:nvSpPr>
        <p:spPr>
          <a:xfrm>
            <a:off x="5447010" y="7125848"/>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27" name="Freeform 27"/>
          <p:cNvSpPr/>
          <p:nvPr/>
        </p:nvSpPr>
        <p:spPr>
          <a:xfrm>
            <a:off x="5216134" y="6015815"/>
            <a:ext cx="2080898" cy="2080898"/>
          </a:xfrm>
          <a:custGeom>
            <a:avLst/>
            <a:gdLst/>
            <a:ahLst/>
            <a:cxnLst/>
            <a:rect l="l" t="t" r="r" b="b"/>
            <a:pathLst>
              <a:path w="2080898" h="2080898">
                <a:moveTo>
                  <a:pt x="0" y="0"/>
                </a:moveTo>
                <a:lnTo>
                  <a:pt x="2080897" y="0"/>
                </a:lnTo>
                <a:lnTo>
                  <a:pt x="2080897" y="2080898"/>
                </a:lnTo>
                <a:lnTo>
                  <a:pt x="0" y="20808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8" name="TextBox 28"/>
          <p:cNvSpPr txBox="1"/>
          <p:nvPr/>
        </p:nvSpPr>
        <p:spPr>
          <a:xfrm>
            <a:off x="11061461" y="6047750"/>
            <a:ext cx="4649846" cy="777190"/>
          </a:xfrm>
          <a:prstGeom prst="rect">
            <a:avLst/>
          </a:prstGeom>
        </p:spPr>
        <p:txBody>
          <a:bodyPr lIns="0" tIns="0" rIns="0" bIns="0" rtlCol="0" anchor="t">
            <a:spAutoFit/>
          </a:bodyPr>
          <a:lstStyle/>
          <a:p>
            <a:pPr algn="ctr">
              <a:lnSpc>
                <a:spcPts val="6352"/>
              </a:lnSpc>
              <a:spcBef>
                <a:spcPct val="0"/>
              </a:spcBef>
            </a:pPr>
            <a:r>
              <a:rPr lang="en-US" sz="4537" b="1">
                <a:solidFill>
                  <a:srgbClr val="000000"/>
                </a:solidFill>
                <a:latin typeface="Open Sans Bold"/>
                <a:ea typeface="Open Sans Bold"/>
                <a:cs typeface="Open Sans Bold"/>
                <a:sym typeface="Open Sans Bold"/>
              </a:rPr>
              <a:t>B </a:t>
            </a:r>
          </a:p>
        </p:txBody>
      </p:sp>
      <p:sp>
        <p:nvSpPr>
          <p:cNvPr id="29" name="TextBox 29"/>
          <p:cNvSpPr txBox="1"/>
          <p:nvPr/>
        </p:nvSpPr>
        <p:spPr>
          <a:xfrm>
            <a:off x="11734122" y="4371296"/>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Expression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4222608" y="3661292"/>
          <a:ext cx="9011216" cy="6076950"/>
        </p:xfrm>
        <a:graphic>
          <a:graphicData uri="http://schemas.openxmlformats.org/drawingml/2006/table">
            <a:tbl>
              <a:tblPr/>
              <a:tblGrid>
                <a:gridCol w="2252804">
                  <a:extLst>
                    <a:ext uri="{9D8B030D-6E8A-4147-A177-3AD203B41FA5}">
                      <a16:colId xmlns:a16="http://schemas.microsoft.com/office/drawing/2014/main" val="20000"/>
                    </a:ext>
                  </a:extLst>
                </a:gridCol>
                <a:gridCol w="2252804">
                  <a:extLst>
                    <a:ext uri="{9D8B030D-6E8A-4147-A177-3AD203B41FA5}">
                      <a16:colId xmlns:a16="http://schemas.microsoft.com/office/drawing/2014/main" val="20001"/>
                    </a:ext>
                  </a:extLst>
                </a:gridCol>
                <a:gridCol w="2252804">
                  <a:extLst>
                    <a:ext uri="{9D8B030D-6E8A-4147-A177-3AD203B41FA5}">
                      <a16:colId xmlns:a16="http://schemas.microsoft.com/office/drawing/2014/main" val="20002"/>
                    </a:ext>
                  </a:extLst>
                </a:gridCol>
                <a:gridCol w="2252804">
                  <a:extLst>
                    <a:ext uri="{9D8B030D-6E8A-4147-A177-3AD203B41FA5}">
                      <a16:colId xmlns:a16="http://schemas.microsoft.com/office/drawing/2014/main" val="20003"/>
                    </a:ext>
                  </a:extLst>
                </a:gridCol>
              </a:tblGrid>
              <a:tr h="1073067">
                <a:tc gridSpan="2">
                  <a:txBody>
                    <a:bodyPr/>
                    <a:lstStyle/>
                    <a:p>
                      <a:pPr algn="ctr">
                        <a:lnSpc>
                          <a:spcPts val="2939"/>
                        </a:lnSpc>
                        <a:defRPr/>
                      </a:pPr>
                      <a:r>
                        <a:rPr lang="en-US" sz="2099"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939"/>
                        </a:lnSpc>
                        <a:defRPr/>
                      </a:pPr>
                      <a:r>
                        <a:rPr lang="en-US" sz="2099" b="1">
                          <a:solidFill>
                            <a:srgbClr val="000000"/>
                          </a:solidFill>
                          <a:latin typeface="Poppins Bold"/>
                          <a:ea typeface="Poppins Bold"/>
                          <a:cs typeface="Poppins Bold"/>
                          <a:sym typeface="Poppins Bold"/>
                        </a:rPr>
                        <a:t>Input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2939"/>
                        </a:lnSpc>
                        <a:defRPr/>
                      </a:pPr>
                      <a:r>
                        <a:rPr lang="en-US" sz="209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939"/>
                        </a:lnSpc>
                        <a:defRPr/>
                      </a:pPr>
                      <a:r>
                        <a:rPr lang="en-US" sz="209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73067">
                <a:tc>
                  <a:txBody>
                    <a:bodyPr/>
                    <a:lstStyle/>
                    <a:p>
                      <a:pPr algn="ctr">
                        <a:lnSpc>
                          <a:spcPts val="2939"/>
                        </a:lnSpc>
                        <a:defRPr/>
                      </a:pPr>
                      <a:r>
                        <a:rPr lang="en-US" sz="2099" b="1">
                          <a:solidFill>
                            <a:srgbClr val="000000"/>
                          </a:solidFill>
                          <a:latin typeface="Poppins Bold"/>
                          <a:ea typeface="Poppins Bold"/>
                          <a:cs typeface="Poppins Bold"/>
                          <a:sym typeface="Poppi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39"/>
                        </a:lnSpc>
                        <a:defRPr/>
                      </a:pPr>
                      <a:r>
                        <a:rPr lang="en-US" sz="2099" b="1">
                          <a:solidFill>
                            <a:srgbClr val="000000"/>
                          </a:solidFill>
                          <a:latin typeface="Poppins Bold"/>
                          <a:ea typeface="Poppins Bold"/>
                          <a:cs typeface="Poppins Bold"/>
                          <a:sym typeface="Poppi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39"/>
                        </a:lnSpc>
                        <a:defRPr/>
                      </a:pPr>
                      <a:r>
                        <a:rPr lang="en-US" sz="2099" b="1">
                          <a:solidFill>
                            <a:srgbClr val="000000"/>
                          </a:solidFill>
                          <a:latin typeface="Poppins Bold"/>
                          <a:ea typeface="Poppins Bold"/>
                          <a:cs typeface="Poppins Bold"/>
                          <a:sym typeface="Poppins Bold"/>
                        </a:rPr>
                        <a:t>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39"/>
                        </a:lnSpc>
                        <a:defRPr/>
                      </a:pPr>
                      <a:r>
                        <a:rPr lang="en-US" sz="2099" b="1">
                          <a:solidFill>
                            <a:srgbClr val="000000"/>
                          </a:solidFill>
                          <a:latin typeface="Poppins Bold"/>
                          <a:ea typeface="Poppins Bold"/>
                          <a:cs typeface="Poppins Bold"/>
                          <a:sym typeface="Poppi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66C4"/>
                    </a:solidFill>
                  </a:tcPr>
                </a:tc>
                <a:extLst>
                  <a:ext uri="{0D108BD9-81ED-4DB2-BD59-A6C34878D82A}">
                    <a16:rowId xmlns:a16="http://schemas.microsoft.com/office/drawing/2014/main" val="10001"/>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66C4"/>
                    </a:solidFill>
                  </a:tcPr>
                </a:tc>
                <a:extLst>
                  <a:ext uri="{0D108BD9-81ED-4DB2-BD59-A6C34878D82A}">
                    <a16:rowId xmlns:a16="http://schemas.microsoft.com/office/drawing/2014/main" val="10002"/>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66C4"/>
                    </a:solidFill>
                  </a:tcPr>
                </a:tc>
                <a:extLst>
                  <a:ext uri="{0D108BD9-81ED-4DB2-BD59-A6C34878D82A}">
                    <a16:rowId xmlns:a16="http://schemas.microsoft.com/office/drawing/2014/main" val="10003"/>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66C4"/>
                    </a:solidFill>
                  </a:tcPr>
                </a:tc>
                <a:extLst>
                  <a:ext uri="{0D108BD9-81ED-4DB2-BD59-A6C34878D82A}">
                    <a16:rowId xmlns:a16="http://schemas.microsoft.com/office/drawing/2014/main" val="10004"/>
                  </a:ext>
                </a:extLst>
              </a:tr>
              <a:tr h="982704">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19"/>
                        </a:lnSpc>
                        <a:defRPr/>
                      </a:pPr>
                      <a:r>
                        <a:rPr lang="en-US" sz="179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66C4"/>
                    </a:solidFill>
                  </a:tcPr>
                </a:tc>
                <a:extLst>
                  <a:ext uri="{0D108BD9-81ED-4DB2-BD59-A6C34878D82A}">
                    <a16:rowId xmlns:a16="http://schemas.microsoft.com/office/drawing/2014/main" val="10005"/>
                  </a:ext>
                </a:extLst>
              </a:tr>
            </a:tbl>
          </a:graphicData>
        </a:graphic>
      </p:graphicFrame>
      <p:sp>
        <p:nvSpPr>
          <p:cNvPr id="6" name="TextBox 6"/>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Half adder</a:t>
            </a:r>
          </a:p>
        </p:txBody>
      </p:sp>
      <p:sp>
        <p:nvSpPr>
          <p:cNvPr id="7" name="TextBox 7"/>
          <p:cNvSpPr txBox="1"/>
          <p:nvPr/>
        </p:nvSpPr>
        <p:spPr>
          <a:xfrm>
            <a:off x="384809" y="2694896"/>
            <a:ext cx="1705155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C output can be constructed using an AND gate. </a:t>
            </a:r>
          </a:p>
        </p:txBody>
      </p:sp>
      <p:sp>
        <p:nvSpPr>
          <p:cNvPr id="8" name="TextBox 8"/>
          <p:cNvSpPr txBox="1"/>
          <p:nvPr/>
        </p:nvSpPr>
        <p:spPr>
          <a:xfrm>
            <a:off x="246002" y="207149"/>
            <a:ext cx="8067235" cy="568077"/>
          </a:xfrm>
          <a:prstGeom prst="rect">
            <a:avLst/>
          </a:prstGeom>
        </p:spPr>
        <p:txBody>
          <a:bodyPr lIns="0" tIns="0" rIns="0" bIns="0" rtlCol="0" anchor="t">
            <a:spAutoFit/>
          </a:bodyPr>
          <a:lstStyle/>
          <a:p>
            <a:pPr marL="0" lvl="0" indent="0" algn="l">
              <a:lnSpc>
                <a:spcPts val="4219"/>
              </a:lnSpc>
              <a:spcBef>
                <a:spcPct val="0"/>
              </a:spcBef>
            </a:pPr>
            <a:r>
              <a:rPr lang="en-US" sz="3767" b="1" spc="-113">
                <a:solidFill>
                  <a:srgbClr val="FFFFFF"/>
                </a:solidFill>
                <a:latin typeface="Poppins Bold"/>
                <a:ea typeface="Poppins Bold"/>
                <a:cs typeface="Poppins Bold"/>
                <a:sym typeface="Poppins Bold"/>
              </a:rPr>
              <a:t>19.1 Fundamentals of Logic Circuits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38334"/>
            <a:ext cx="8482213" cy="642904"/>
          </a:xfrm>
          <a:prstGeom prst="rect">
            <a:avLst/>
          </a:prstGeom>
        </p:spPr>
        <p:txBody>
          <a:bodyPr lIns="0" tIns="0" rIns="0" bIns="0" rtlCol="0" anchor="t">
            <a:spAutoFit/>
          </a:bodyPr>
          <a:lstStyle/>
          <a:p>
            <a:pPr marL="0" lvl="0" indent="0" algn="l">
              <a:lnSpc>
                <a:spcPts val="4721"/>
              </a:lnSpc>
              <a:spcBef>
                <a:spcPct val="0"/>
              </a:spcBef>
            </a:pPr>
            <a:r>
              <a:rPr lang="en-US" sz="4215" b="1" spc="-126">
                <a:solidFill>
                  <a:srgbClr val="FFFFFF"/>
                </a:solidFill>
                <a:latin typeface="Poppins Bold"/>
                <a:ea typeface="Poppins Bold"/>
                <a:cs typeface="Poppins Bold"/>
                <a:sym typeface="Poppins Bold"/>
              </a:rPr>
              <a:t>19.5 Karnaugh maps (K-maps)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1901520" y="6087115"/>
          <a:ext cx="4565232" cy="1314196"/>
        </p:xfrm>
        <a:graphic>
          <a:graphicData uri="http://schemas.openxmlformats.org/drawingml/2006/table">
            <a:tbl>
              <a:tblPr/>
              <a:tblGrid>
                <a:gridCol w="1141308">
                  <a:extLst>
                    <a:ext uri="{9D8B030D-6E8A-4147-A177-3AD203B41FA5}">
                      <a16:colId xmlns:a16="http://schemas.microsoft.com/office/drawing/2014/main" val="20000"/>
                    </a:ext>
                  </a:extLst>
                </a:gridCol>
                <a:gridCol w="1141308">
                  <a:extLst>
                    <a:ext uri="{9D8B030D-6E8A-4147-A177-3AD203B41FA5}">
                      <a16:colId xmlns:a16="http://schemas.microsoft.com/office/drawing/2014/main" val="20001"/>
                    </a:ext>
                  </a:extLst>
                </a:gridCol>
                <a:gridCol w="1141308">
                  <a:extLst>
                    <a:ext uri="{9D8B030D-6E8A-4147-A177-3AD203B41FA5}">
                      <a16:colId xmlns:a16="http://schemas.microsoft.com/office/drawing/2014/main" val="20002"/>
                    </a:ext>
                  </a:extLst>
                </a:gridCol>
                <a:gridCol w="1141308">
                  <a:extLst>
                    <a:ext uri="{9D8B030D-6E8A-4147-A177-3AD203B41FA5}">
                      <a16:colId xmlns:a16="http://schemas.microsoft.com/office/drawing/2014/main" val="20003"/>
                    </a:ext>
                  </a:extLst>
                </a:gridCol>
              </a:tblGrid>
              <a:tr h="657098">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657098">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554"/>
                        </a:lnSpc>
                        <a:defRPr/>
                      </a:pPr>
                      <a:endParaRPr lang="en-US" sz="1100"/>
                    </a:p>
                  </a:txBody>
                  <a:tcPr marL="150181" marR="150181" marT="150181" marB="1501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sp>
        <p:nvSpPr>
          <p:cNvPr id="7" name="AutoShape 7"/>
          <p:cNvSpPr/>
          <p:nvPr/>
        </p:nvSpPr>
        <p:spPr>
          <a:xfrm flipH="1" flipV="1">
            <a:off x="1039921" y="5055287"/>
            <a:ext cx="849804" cy="1078188"/>
          </a:xfrm>
          <a:prstGeom prst="line">
            <a:avLst/>
          </a:prstGeom>
          <a:ln w="28575" cap="flat">
            <a:solidFill>
              <a:srgbClr val="000000"/>
            </a:solidFill>
            <a:prstDash val="solid"/>
            <a:headEnd type="none" w="sm" len="sm"/>
            <a:tailEnd type="none" w="sm" len="sm"/>
          </a:ln>
        </p:spPr>
        <p:txBody>
          <a:bodyPr/>
          <a:lstStyle/>
          <a:p>
            <a:endParaRPr lang="en-PH"/>
          </a:p>
        </p:txBody>
      </p:sp>
      <p:sp>
        <p:nvSpPr>
          <p:cNvPr id="8" name="TextBox 8"/>
          <p:cNvSpPr txBox="1"/>
          <p:nvPr/>
        </p:nvSpPr>
        <p:spPr>
          <a:xfrm>
            <a:off x="11513364" y="5338223"/>
            <a:ext cx="4649846" cy="777190"/>
          </a:xfrm>
          <a:prstGeom prst="rect">
            <a:avLst/>
          </a:prstGeom>
        </p:spPr>
        <p:txBody>
          <a:bodyPr lIns="0" tIns="0" rIns="0" bIns="0" rtlCol="0" anchor="t">
            <a:spAutoFit/>
          </a:bodyPr>
          <a:lstStyle/>
          <a:p>
            <a:pPr algn="ctr">
              <a:lnSpc>
                <a:spcPts val="6352"/>
              </a:lnSpc>
              <a:spcBef>
                <a:spcPct val="0"/>
              </a:spcBef>
            </a:pPr>
            <a:r>
              <a:rPr lang="en-US" sz="4537" b="1">
                <a:solidFill>
                  <a:srgbClr val="000000"/>
                </a:solidFill>
                <a:latin typeface="Open Sans Bold"/>
                <a:ea typeface="Open Sans Bold"/>
                <a:cs typeface="Open Sans Bold"/>
                <a:sym typeface="Open Sans Bold"/>
              </a:rPr>
              <a:t>B + A</a:t>
            </a:r>
          </a:p>
        </p:txBody>
      </p:sp>
      <p:sp>
        <p:nvSpPr>
          <p:cNvPr id="9" name="Freeform 9"/>
          <p:cNvSpPr/>
          <p:nvPr/>
        </p:nvSpPr>
        <p:spPr>
          <a:xfrm>
            <a:off x="2364906" y="7016746"/>
            <a:ext cx="4857546" cy="1099020"/>
          </a:xfrm>
          <a:custGeom>
            <a:avLst/>
            <a:gdLst/>
            <a:ahLst/>
            <a:cxnLst/>
            <a:rect l="l" t="t" r="r" b="b"/>
            <a:pathLst>
              <a:path w="4857546" h="1099020">
                <a:moveTo>
                  <a:pt x="0" y="0"/>
                </a:moveTo>
                <a:lnTo>
                  <a:pt x="4857546" y="0"/>
                </a:lnTo>
                <a:lnTo>
                  <a:pt x="4857546" y="1099019"/>
                </a:lnTo>
                <a:lnTo>
                  <a:pt x="0" y="10990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384809" y="1938701"/>
            <a:ext cx="1017916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does a K-maps do?</a:t>
            </a:r>
          </a:p>
        </p:txBody>
      </p:sp>
      <p:sp>
        <p:nvSpPr>
          <p:cNvPr id="11" name="TextBox 11"/>
          <p:cNvSpPr txBox="1"/>
          <p:nvPr/>
        </p:nvSpPr>
        <p:spPr>
          <a:xfrm>
            <a:off x="384809" y="2694896"/>
            <a:ext cx="1721006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Deriving the expression from a Kmap (Example 4, 3 inputs)</a:t>
            </a:r>
          </a:p>
        </p:txBody>
      </p:sp>
      <p:sp>
        <p:nvSpPr>
          <p:cNvPr id="12" name="TextBox 12"/>
          <p:cNvSpPr txBox="1"/>
          <p:nvPr/>
        </p:nvSpPr>
        <p:spPr>
          <a:xfrm>
            <a:off x="2982519" y="4687002"/>
            <a:ext cx="3317652" cy="387096"/>
          </a:xfrm>
          <a:prstGeom prst="rect">
            <a:avLst/>
          </a:prstGeom>
        </p:spPr>
        <p:txBody>
          <a:bodyPr lIns="0" tIns="0" rIns="0" bIns="0" rtlCol="0" anchor="t">
            <a:spAutoFit/>
          </a:bodyPr>
          <a:lstStyle/>
          <a:p>
            <a:pPr algn="ctr">
              <a:lnSpc>
                <a:spcPts val="2980"/>
              </a:lnSpc>
            </a:pPr>
            <a:r>
              <a:rPr lang="en-US" sz="2685" b="1">
                <a:solidFill>
                  <a:srgbClr val="642EC7"/>
                </a:solidFill>
                <a:latin typeface="Cosmic Octo Medium"/>
                <a:ea typeface="Cosmic Octo Medium"/>
                <a:cs typeface="Cosmic Octo Medium"/>
                <a:sym typeface="Cosmic Octo Medium"/>
              </a:rPr>
              <a:t>K Map</a:t>
            </a:r>
          </a:p>
        </p:txBody>
      </p:sp>
      <p:sp>
        <p:nvSpPr>
          <p:cNvPr id="13" name="TextBox 13"/>
          <p:cNvSpPr txBox="1"/>
          <p:nvPr/>
        </p:nvSpPr>
        <p:spPr>
          <a:xfrm>
            <a:off x="1080127" y="5541837"/>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A</a:t>
            </a:r>
          </a:p>
        </p:txBody>
      </p:sp>
      <p:sp>
        <p:nvSpPr>
          <p:cNvPr id="14" name="TextBox 14"/>
          <p:cNvSpPr txBox="1"/>
          <p:nvPr/>
        </p:nvSpPr>
        <p:spPr>
          <a:xfrm>
            <a:off x="1445191" y="5087463"/>
            <a:ext cx="45632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BC</a:t>
            </a:r>
          </a:p>
        </p:txBody>
      </p:sp>
      <p:sp>
        <p:nvSpPr>
          <p:cNvPr id="15" name="TextBox 15"/>
          <p:cNvSpPr txBox="1"/>
          <p:nvPr/>
        </p:nvSpPr>
        <p:spPr>
          <a:xfrm>
            <a:off x="1445191" y="6194652"/>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0</a:t>
            </a:r>
          </a:p>
        </p:txBody>
      </p:sp>
      <p:sp>
        <p:nvSpPr>
          <p:cNvPr id="16" name="TextBox 16"/>
          <p:cNvSpPr txBox="1"/>
          <p:nvPr/>
        </p:nvSpPr>
        <p:spPr>
          <a:xfrm>
            <a:off x="1445191" y="7147178"/>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17" name="TextBox 17"/>
          <p:cNvSpPr txBox="1"/>
          <p:nvPr/>
        </p:nvSpPr>
        <p:spPr>
          <a:xfrm>
            <a:off x="2254446" y="5658217"/>
            <a:ext cx="431337"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00</a:t>
            </a:r>
          </a:p>
        </p:txBody>
      </p:sp>
      <p:sp>
        <p:nvSpPr>
          <p:cNvPr id="18" name="TextBox 18"/>
          <p:cNvSpPr txBox="1"/>
          <p:nvPr/>
        </p:nvSpPr>
        <p:spPr>
          <a:xfrm>
            <a:off x="3836608" y="5636342"/>
            <a:ext cx="431337"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01</a:t>
            </a:r>
          </a:p>
        </p:txBody>
      </p:sp>
      <p:sp>
        <p:nvSpPr>
          <p:cNvPr id="19" name="TextBox 19"/>
          <p:cNvSpPr txBox="1"/>
          <p:nvPr/>
        </p:nvSpPr>
        <p:spPr>
          <a:xfrm>
            <a:off x="5331300" y="5614903"/>
            <a:ext cx="431337"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11</a:t>
            </a:r>
          </a:p>
        </p:txBody>
      </p:sp>
      <p:sp>
        <p:nvSpPr>
          <p:cNvPr id="20" name="TextBox 20"/>
          <p:cNvSpPr txBox="1"/>
          <p:nvPr/>
        </p:nvSpPr>
        <p:spPr>
          <a:xfrm>
            <a:off x="6748469" y="5607755"/>
            <a:ext cx="431337"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10</a:t>
            </a:r>
          </a:p>
        </p:txBody>
      </p:sp>
      <p:sp>
        <p:nvSpPr>
          <p:cNvPr id="21" name="TextBox 21"/>
          <p:cNvSpPr txBox="1"/>
          <p:nvPr/>
        </p:nvSpPr>
        <p:spPr>
          <a:xfrm>
            <a:off x="2364906" y="6194652"/>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0</a:t>
            </a:r>
          </a:p>
        </p:txBody>
      </p:sp>
      <p:sp>
        <p:nvSpPr>
          <p:cNvPr id="22" name="TextBox 22"/>
          <p:cNvSpPr txBox="1"/>
          <p:nvPr/>
        </p:nvSpPr>
        <p:spPr>
          <a:xfrm>
            <a:off x="3872821" y="6223815"/>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0</a:t>
            </a:r>
          </a:p>
        </p:txBody>
      </p:sp>
      <p:sp>
        <p:nvSpPr>
          <p:cNvPr id="23" name="TextBox 23"/>
          <p:cNvSpPr txBox="1"/>
          <p:nvPr/>
        </p:nvSpPr>
        <p:spPr>
          <a:xfrm>
            <a:off x="6935907" y="6212798"/>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24" name="TextBox 24"/>
          <p:cNvSpPr txBox="1"/>
          <p:nvPr/>
        </p:nvSpPr>
        <p:spPr>
          <a:xfrm>
            <a:off x="5404364" y="6223815"/>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25" name="TextBox 25"/>
          <p:cNvSpPr txBox="1"/>
          <p:nvPr/>
        </p:nvSpPr>
        <p:spPr>
          <a:xfrm>
            <a:off x="3967678" y="7147178"/>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26" name="TextBox 26"/>
          <p:cNvSpPr txBox="1"/>
          <p:nvPr/>
        </p:nvSpPr>
        <p:spPr>
          <a:xfrm>
            <a:off x="2436135" y="7158195"/>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27" name="TextBox 27"/>
          <p:cNvSpPr txBox="1"/>
          <p:nvPr/>
        </p:nvSpPr>
        <p:spPr>
          <a:xfrm>
            <a:off x="6978553" y="7114831"/>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28" name="TextBox 28"/>
          <p:cNvSpPr txBox="1"/>
          <p:nvPr/>
        </p:nvSpPr>
        <p:spPr>
          <a:xfrm>
            <a:off x="5447010" y="7125848"/>
            <a:ext cx="243899" cy="408060"/>
          </a:xfrm>
          <a:prstGeom prst="rect">
            <a:avLst/>
          </a:prstGeom>
        </p:spPr>
        <p:txBody>
          <a:bodyPr lIns="0" tIns="0" rIns="0" bIns="0" rtlCol="0" anchor="t">
            <a:spAutoFit/>
          </a:bodyPr>
          <a:lstStyle/>
          <a:p>
            <a:pPr algn="ctr">
              <a:lnSpc>
                <a:spcPts val="3311"/>
              </a:lnSpc>
              <a:spcBef>
                <a:spcPct val="0"/>
              </a:spcBef>
            </a:pPr>
            <a:r>
              <a:rPr lang="en-US" sz="2365" b="1">
                <a:solidFill>
                  <a:srgbClr val="000000"/>
                </a:solidFill>
                <a:latin typeface="Open Sans Bold"/>
                <a:ea typeface="Open Sans Bold"/>
                <a:cs typeface="Open Sans Bold"/>
                <a:sym typeface="Open Sans Bold"/>
              </a:rPr>
              <a:t>1</a:t>
            </a:r>
          </a:p>
        </p:txBody>
      </p:sp>
      <p:sp>
        <p:nvSpPr>
          <p:cNvPr id="29" name="TextBox 29"/>
          <p:cNvSpPr txBox="1"/>
          <p:nvPr/>
        </p:nvSpPr>
        <p:spPr>
          <a:xfrm>
            <a:off x="11734122" y="4696527"/>
            <a:ext cx="4208331" cy="486607"/>
          </a:xfrm>
          <a:prstGeom prst="rect">
            <a:avLst/>
          </a:prstGeom>
        </p:spPr>
        <p:txBody>
          <a:bodyPr lIns="0" tIns="0" rIns="0" bIns="0" rtlCol="0" anchor="t">
            <a:spAutoFit/>
          </a:bodyPr>
          <a:lstStyle/>
          <a:p>
            <a:pPr algn="ctr">
              <a:lnSpc>
                <a:spcPts val="3780"/>
              </a:lnSpc>
            </a:pPr>
            <a:r>
              <a:rPr lang="en-US" sz="3406" b="1">
                <a:solidFill>
                  <a:srgbClr val="642EC7"/>
                </a:solidFill>
                <a:latin typeface="Cosmic Octo Medium"/>
                <a:ea typeface="Cosmic Octo Medium"/>
                <a:cs typeface="Cosmic Octo Medium"/>
                <a:sym typeface="Cosmic Octo Medium"/>
              </a:rPr>
              <a:t>Expression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38701"/>
            <a:ext cx="589950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Universal Gates</a:t>
            </a:r>
          </a:p>
        </p:txBody>
      </p:sp>
      <p:sp>
        <p:nvSpPr>
          <p:cNvPr id="6" name="TextBox 6"/>
          <p:cNvSpPr txBox="1"/>
          <p:nvPr/>
        </p:nvSpPr>
        <p:spPr>
          <a:xfrm>
            <a:off x="384809" y="2694896"/>
            <a:ext cx="17051556" cy="31813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The NAND Gates and NOR Gates are universal gates. Any logical circuit can be constructed using these gates. </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Circuit manufacturers prefer using universal gates, like NAND or NOR gates, to create adder circuits due to their versatility and the ability to construct all other logic gates, minimizing the number of distinct components needed for various circuit designs.</a:t>
            </a:r>
          </a:p>
        </p:txBody>
      </p:sp>
      <p:grpSp>
        <p:nvGrpSpPr>
          <p:cNvPr id="7" name="Group 7"/>
          <p:cNvGrpSpPr/>
          <p:nvPr/>
        </p:nvGrpSpPr>
        <p:grpSpPr>
          <a:xfrm>
            <a:off x="3941912" y="6626758"/>
            <a:ext cx="5231100" cy="3003377"/>
            <a:chOff x="0" y="0"/>
            <a:chExt cx="1306701" cy="750228"/>
          </a:xfrm>
        </p:grpSpPr>
        <p:sp>
          <p:nvSpPr>
            <p:cNvPr id="8" name="Freeform 8"/>
            <p:cNvSpPr/>
            <p:nvPr/>
          </p:nvSpPr>
          <p:spPr>
            <a:xfrm>
              <a:off x="0" y="0"/>
              <a:ext cx="1306701" cy="750228"/>
            </a:xfrm>
            <a:custGeom>
              <a:avLst/>
              <a:gdLst/>
              <a:ahLst/>
              <a:cxnLst/>
              <a:rect l="l" t="t" r="r" b="b"/>
              <a:pathLst>
                <a:path w="1306701" h="750228">
                  <a:moveTo>
                    <a:pt x="75479" y="0"/>
                  </a:moveTo>
                  <a:lnTo>
                    <a:pt x="1231222" y="0"/>
                  </a:lnTo>
                  <a:cubicBezTo>
                    <a:pt x="1251240" y="0"/>
                    <a:pt x="1270439" y="7952"/>
                    <a:pt x="1284594" y="22107"/>
                  </a:cubicBezTo>
                  <a:cubicBezTo>
                    <a:pt x="1298749" y="36262"/>
                    <a:pt x="1306701" y="55461"/>
                    <a:pt x="1306701" y="75479"/>
                  </a:cubicBezTo>
                  <a:lnTo>
                    <a:pt x="1306701" y="674749"/>
                  </a:lnTo>
                  <a:cubicBezTo>
                    <a:pt x="1306701" y="694767"/>
                    <a:pt x="1298749" y="713965"/>
                    <a:pt x="1284594" y="728120"/>
                  </a:cubicBezTo>
                  <a:cubicBezTo>
                    <a:pt x="1270439" y="742275"/>
                    <a:pt x="1251240" y="750228"/>
                    <a:pt x="1231222" y="750228"/>
                  </a:cubicBezTo>
                  <a:lnTo>
                    <a:pt x="75479" y="750228"/>
                  </a:lnTo>
                  <a:cubicBezTo>
                    <a:pt x="33793" y="750228"/>
                    <a:pt x="0" y="716435"/>
                    <a:pt x="0" y="674749"/>
                  </a:cubicBezTo>
                  <a:lnTo>
                    <a:pt x="0" y="75479"/>
                  </a:lnTo>
                  <a:cubicBezTo>
                    <a:pt x="0" y="55461"/>
                    <a:pt x="7952" y="36262"/>
                    <a:pt x="22107" y="22107"/>
                  </a:cubicBezTo>
                  <a:cubicBezTo>
                    <a:pt x="36262" y="7952"/>
                    <a:pt x="55461" y="0"/>
                    <a:pt x="75479" y="0"/>
                  </a:cubicBezTo>
                  <a:close/>
                </a:path>
              </a:pathLst>
            </a:custGeom>
            <a:solidFill>
              <a:srgbClr val="9EEAE8"/>
            </a:solidFill>
          </p:spPr>
          <p:txBody>
            <a:bodyPr/>
            <a:lstStyle/>
            <a:p>
              <a:endParaRPr lang="en-PH"/>
            </a:p>
          </p:txBody>
        </p:sp>
        <p:sp>
          <p:nvSpPr>
            <p:cNvPr id="9" name="TextBox 9"/>
            <p:cNvSpPr txBox="1"/>
            <p:nvPr/>
          </p:nvSpPr>
          <p:spPr>
            <a:xfrm>
              <a:off x="0" y="-28575"/>
              <a:ext cx="1306701" cy="778803"/>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4499506" y="6657476"/>
            <a:ext cx="617632" cy="601755"/>
          </a:xfrm>
          <a:prstGeom prst="rect">
            <a:avLst/>
          </a:prstGeom>
        </p:spPr>
        <p:txBody>
          <a:bodyPr lIns="0" tIns="0" rIns="0" bIns="0" rtlCol="0" anchor="t">
            <a:spAutoFit/>
          </a:bodyPr>
          <a:lstStyle/>
          <a:p>
            <a:pPr algn="ctr">
              <a:lnSpc>
                <a:spcPts val="4855"/>
              </a:lnSpc>
            </a:pPr>
            <a:r>
              <a:rPr lang="en-US" sz="3468">
                <a:solidFill>
                  <a:srgbClr val="000000"/>
                </a:solidFill>
                <a:latin typeface="Josefin Sans"/>
                <a:ea typeface="Josefin Sans"/>
                <a:cs typeface="Josefin Sans"/>
                <a:sym typeface="Josefin Sans"/>
              </a:rPr>
              <a:t>A</a:t>
            </a:r>
          </a:p>
        </p:txBody>
      </p:sp>
      <p:sp>
        <p:nvSpPr>
          <p:cNvPr id="11" name="Freeform 11"/>
          <p:cNvSpPr/>
          <p:nvPr/>
        </p:nvSpPr>
        <p:spPr>
          <a:xfrm>
            <a:off x="4499506" y="6860820"/>
            <a:ext cx="3774006" cy="1872851"/>
          </a:xfrm>
          <a:custGeom>
            <a:avLst/>
            <a:gdLst/>
            <a:ahLst/>
            <a:cxnLst/>
            <a:rect l="l" t="t" r="r" b="b"/>
            <a:pathLst>
              <a:path w="3774006" h="1872851">
                <a:moveTo>
                  <a:pt x="0" y="0"/>
                </a:moveTo>
                <a:lnTo>
                  <a:pt x="3774007" y="0"/>
                </a:lnTo>
                <a:lnTo>
                  <a:pt x="3774007" y="1872851"/>
                </a:lnTo>
                <a:lnTo>
                  <a:pt x="0" y="1872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2" name="Freeform 12"/>
          <p:cNvSpPr/>
          <p:nvPr/>
        </p:nvSpPr>
        <p:spPr>
          <a:xfrm rot="-5400000">
            <a:off x="6003001" y="7923595"/>
            <a:ext cx="385627" cy="2157351"/>
          </a:xfrm>
          <a:custGeom>
            <a:avLst/>
            <a:gdLst/>
            <a:ahLst/>
            <a:cxnLst/>
            <a:rect l="l" t="t" r="r" b="b"/>
            <a:pathLst>
              <a:path w="385627" h="2157351">
                <a:moveTo>
                  <a:pt x="0" y="0"/>
                </a:moveTo>
                <a:lnTo>
                  <a:pt x="385626" y="0"/>
                </a:lnTo>
                <a:lnTo>
                  <a:pt x="385626" y="2157351"/>
                </a:lnTo>
                <a:lnTo>
                  <a:pt x="0" y="21573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3" name="TextBox 13"/>
          <p:cNvSpPr txBox="1"/>
          <p:nvPr/>
        </p:nvSpPr>
        <p:spPr>
          <a:xfrm>
            <a:off x="4499506" y="7617135"/>
            <a:ext cx="617632" cy="601755"/>
          </a:xfrm>
          <a:prstGeom prst="rect">
            <a:avLst/>
          </a:prstGeom>
        </p:spPr>
        <p:txBody>
          <a:bodyPr lIns="0" tIns="0" rIns="0" bIns="0" rtlCol="0" anchor="t">
            <a:spAutoFit/>
          </a:bodyPr>
          <a:lstStyle/>
          <a:p>
            <a:pPr algn="ctr">
              <a:lnSpc>
                <a:spcPts val="4855"/>
              </a:lnSpc>
            </a:pPr>
            <a:r>
              <a:rPr lang="en-US" sz="3468">
                <a:solidFill>
                  <a:srgbClr val="000000"/>
                </a:solidFill>
                <a:latin typeface="Josefin Sans"/>
                <a:ea typeface="Josefin Sans"/>
                <a:cs typeface="Josefin Sans"/>
                <a:sym typeface="Josefin Sans"/>
              </a:rPr>
              <a:t>B</a:t>
            </a:r>
          </a:p>
        </p:txBody>
      </p:sp>
      <p:sp>
        <p:nvSpPr>
          <p:cNvPr id="14" name="TextBox 14"/>
          <p:cNvSpPr txBox="1"/>
          <p:nvPr/>
        </p:nvSpPr>
        <p:spPr>
          <a:xfrm>
            <a:off x="7655880" y="7091561"/>
            <a:ext cx="617632" cy="601755"/>
          </a:xfrm>
          <a:prstGeom prst="rect">
            <a:avLst/>
          </a:prstGeom>
        </p:spPr>
        <p:txBody>
          <a:bodyPr lIns="0" tIns="0" rIns="0" bIns="0" rtlCol="0" anchor="t">
            <a:spAutoFit/>
          </a:bodyPr>
          <a:lstStyle/>
          <a:p>
            <a:pPr algn="ctr">
              <a:lnSpc>
                <a:spcPts val="4855"/>
              </a:lnSpc>
            </a:pPr>
            <a:r>
              <a:rPr lang="en-US" sz="3468">
                <a:solidFill>
                  <a:srgbClr val="000000"/>
                </a:solidFill>
                <a:latin typeface="Josefin Sans"/>
                <a:ea typeface="Josefin Sans"/>
                <a:cs typeface="Josefin Sans"/>
                <a:sym typeface="Josefin Sans"/>
              </a:rPr>
              <a:t>X</a:t>
            </a:r>
          </a:p>
        </p:txBody>
      </p:sp>
      <p:sp>
        <p:nvSpPr>
          <p:cNvPr id="15" name="Freeform 15"/>
          <p:cNvSpPr/>
          <p:nvPr/>
        </p:nvSpPr>
        <p:spPr>
          <a:xfrm rot="-5400000">
            <a:off x="7716965" y="7761235"/>
            <a:ext cx="115297" cy="645019"/>
          </a:xfrm>
          <a:custGeom>
            <a:avLst/>
            <a:gdLst/>
            <a:ahLst/>
            <a:cxnLst/>
            <a:rect l="l" t="t" r="r" b="b"/>
            <a:pathLst>
              <a:path w="115297" h="645019">
                <a:moveTo>
                  <a:pt x="0" y="0"/>
                </a:moveTo>
                <a:lnTo>
                  <a:pt x="115297" y="0"/>
                </a:lnTo>
                <a:lnTo>
                  <a:pt x="115297" y="645018"/>
                </a:lnTo>
                <a:lnTo>
                  <a:pt x="0" y="6450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6" name="TextBox 16"/>
          <p:cNvSpPr txBox="1"/>
          <p:nvPr/>
        </p:nvSpPr>
        <p:spPr>
          <a:xfrm>
            <a:off x="5117138" y="9110926"/>
            <a:ext cx="2083776" cy="411624"/>
          </a:xfrm>
          <a:prstGeom prst="rect">
            <a:avLst/>
          </a:prstGeom>
        </p:spPr>
        <p:txBody>
          <a:bodyPr lIns="0" tIns="0" rIns="0" bIns="0" rtlCol="0" anchor="t">
            <a:spAutoFit/>
          </a:bodyPr>
          <a:lstStyle/>
          <a:p>
            <a:pPr algn="ctr">
              <a:lnSpc>
                <a:spcPts val="3261"/>
              </a:lnSpc>
            </a:pPr>
            <a:r>
              <a:rPr lang="en-US" sz="2329">
                <a:solidFill>
                  <a:srgbClr val="000000"/>
                </a:solidFill>
                <a:latin typeface="Josefin Sans"/>
                <a:ea typeface="Josefin Sans"/>
                <a:cs typeface="Josefin Sans"/>
                <a:sym typeface="Josefin Sans"/>
              </a:rPr>
              <a:t>AND Gate</a:t>
            </a:r>
          </a:p>
        </p:txBody>
      </p:sp>
      <p:sp>
        <p:nvSpPr>
          <p:cNvPr id="17" name="TextBox 17"/>
          <p:cNvSpPr txBox="1"/>
          <p:nvPr/>
        </p:nvSpPr>
        <p:spPr>
          <a:xfrm>
            <a:off x="7313976" y="8103293"/>
            <a:ext cx="1301442" cy="353072"/>
          </a:xfrm>
          <a:prstGeom prst="rect">
            <a:avLst/>
          </a:prstGeom>
        </p:spPr>
        <p:txBody>
          <a:bodyPr lIns="0" tIns="0" rIns="0" bIns="0" rtlCol="0" anchor="t">
            <a:spAutoFit/>
          </a:bodyPr>
          <a:lstStyle/>
          <a:p>
            <a:pPr algn="ctr">
              <a:lnSpc>
                <a:spcPts val="2898"/>
              </a:lnSpc>
            </a:pPr>
            <a:r>
              <a:rPr lang="en-US" sz="2070">
                <a:solidFill>
                  <a:srgbClr val="000000"/>
                </a:solidFill>
                <a:latin typeface="Josefin Sans"/>
                <a:ea typeface="Josefin Sans"/>
                <a:cs typeface="Josefin Sans"/>
                <a:sym typeface="Josefin Sans"/>
              </a:rPr>
              <a:t>NOT Gate</a:t>
            </a:r>
          </a:p>
        </p:txBody>
      </p:sp>
      <p:grpSp>
        <p:nvGrpSpPr>
          <p:cNvPr id="18" name="Group 18"/>
          <p:cNvGrpSpPr/>
          <p:nvPr/>
        </p:nvGrpSpPr>
        <p:grpSpPr>
          <a:xfrm>
            <a:off x="10180488" y="6626758"/>
            <a:ext cx="5231100" cy="3003377"/>
            <a:chOff x="0" y="0"/>
            <a:chExt cx="1306701" cy="750228"/>
          </a:xfrm>
        </p:grpSpPr>
        <p:sp>
          <p:nvSpPr>
            <p:cNvPr id="19" name="Freeform 19"/>
            <p:cNvSpPr/>
            <p:nvPr/>
          </p:nvSpPr>
          <p:spPr>
            <a:xfrm>
              <a:off x="0" y="0"/>
              <a:ext cx="1306701" cy="750228"/>
            </a:xfrm>
            <a:custGeom>
              <a:avLst/>
              <a:gdLst/>
              <a:ahLst/>
              <a:cxnLst/>
              <a:rect l="l" t="t" r="r" b="b"/>
              <a:pathLst>
                <a:path w="1306701" h="750228">
                  <a:moveTo>
                    <a:pt x="75479" y="0"/>
                  </a:moveTo>
                  <a:lnTo>
                    <a:pt x="1231222" y="0"/>
                  </a:lnTo>
                  <a:cubicBezTo>
                    <a:pt x="1251240" y="0"/>
                    <a:pt x="1270439" y="7952"/>
                    <a:pt x="1284594" y="22107"/>
                  </a:cubicBezTo>
                  <a:cubicBezTo>
                    <a:pt x="1298749" y="36262"/>
                    <a:pt x="1306701" y="55461"/>
                    <a:pt x="1306701" y="75479"/>
                  </a:cubicBezTo>
                  <a:lnTo>
                    <a:pt x="1306701" y="674749"/>
                  </a:lnTo>
                  <a:cubicBezTo>
                    <a:pt x="1306701" y="694767"/>
                    <a:pt x="1298749" y="713965"/>
                    <a:pt x="1284594" y="728120"/>
                  </a:cubicBezTo>
                  <a:cubicBezTo>
                    <a:pt x="1270439" y="742275"/>
                    <a:pt x="1251240" y="750228"/>
                    <a:pt x="1231222" y="750228"/>
                  </a:cubicBezTo>
                  <a:lnTo>
                    <a:pt x="75479" y="750228"/>
                  </a:lnTo>
                  <a:cubicBezTo>
                    <a:pt x="33793" y="750228"/>
                    <a:pt x="0" y="716435"/>
                    <a:pt x="0" y="674749"/>
                  </a:cubicBezTo>
                  <a:lnTo>
                    <a:pt x="0" y="75479"/>
                  </a:lnTo>
                  <a:cubicBezTo>
                    <a:pt x="0" y="55461"/>
                    <a:pt x="7952" y="36262"/>
                    <a:pt x="22107" y="22107"/>
                  </a:cubicBezTo>
                  <a:cubicBezTo>
                    <a:pt x="36262" y="7952"/>
                    <a:pt x="55461" y="0"/>
                    <a:pt x="75479" y="0"/>
                  </a:cubicBezTo>
                  <a:close/>
                </a:path>
              </a:pathLst>
            </a:custGeom>
            <a:solidFill>
              <a:srgbClr val="9EEAE8"/>
            </a:solidFill>
          </p:spPr>
          <p:txBody>
            <a:bodyPr/>
            <a:lstStyle/>
            <a:p>
              <a:endParaRPr lang="en-PH"/>
            </a:p>
          </p:txBody>
        </p:sp>
        <p:sp>
          <p:nvSpPr>
            <p:cNvPr id="20" name="TextBox 20"/>
            <p:cNvSpPr txBox="1"/>
            <p:nvPr/>
          </p:nvSpPr>
          <p:spPr>
            <a:xfrm>
              <a:off x="0" y="-28575"/>
              <a:ext cx="1306701" cy="778803"/>
            </a:xfrm>
            <a:prstGeom prst="rect">
              <a:avLst/>
            </a:prstGeom>
          </p:spPr>
          <p:txBody>
            <a:bodyPr lIns="50800" tIns="50800" rIns="50800" bIns="50800" rtlCol="0" anchor="ctr"/>
            <a:lstStyle/>
            <a:p>
              <a:pPr algn="ctr">
                <a:lnSpc>
                  <a:spcPts val="2595"/>
                </a:lnSpc>
              </a:pPr>
              <a:endParaRPr/>
            </a:p>
          </p:txBody>
        </p:sp>
      </p:grpSp>
      <p:grpSp>
        <p:nvGrpSpPr>
          <p:cNvPr id="21" name="Group 21"/>
          <p:cNvGrpSpPr/>
          <p:nvPr/>
        </p:nvGrpSpPr>
        <p:grpSpPr>
          <a:xfrm>
            <a:off x="11134883" y="6842803"/>
            <a:ext cx="3152219" cy="2118050"/>
            <a:chOff x="0" y="0"/>
            <a:chExt cx="4202958" cy="2824067"/>
          </a:xfrm>
        </p:grpSpPr>
        <p:sp>
          <p:nvSpPr>
            <p:cNvPr id="22" name="TextBox 22"/>
            <p:cNvSpPr txBox="1"/>
            <p:nvPr/>
          </p:nvSpPr>
          <p:spPr>
            <a:xfrm>
              <a:off x="0" y="-76200"/>
              <a:ext cx="870991" cy="816546"/>
            </a:xfrm>
            <a:prstGeom prst="rect">
              <a:avLst/>
            </a:prstGeom>
          </p:spPr>
          <p:txBody>
            <a:bodyPr lIns="0" tIns="0" rIns="0" bIns="0" rtlCol="0" anchor="t">
              <a:spAutoFit/>
            </a:bodyPr>
            <a:lstStyle/>
            <a:p>
              <a:pPr algn="ctr">
                <a:lnSpc>
                  <a:spcPts val="5135"/>
                </a:lnSpc>
              </a:pPr>
              <a:r>
                <a:rPr lang="en-US" sz="3668">
                  <a:solidFill>
                    <a:srgbClr val="2D3240"/>
                  </a:solidFill>
                  <a:latin typeface="Josefin Sans"/>
                  <a:ea typeface="Josefin Sans"/>
                  <a:cs typeface="Josefin Sans"/>
                  <a:sym typeface="Josefin Sans"/>
                </a:rPr>
                <a:t>A</a:t>
              </a:r>
            </a:p>
          </p:txBody>
        </p:sp>
        <p:sp>
          <p:nvSpPr>
            <p:cNvPr id="23" name="TextBox 23"/>
            <p:cNvSpPr txBox="1"/>
            <p:nvPr/>
          </p:nvSpPr>
          <p:spPr>
            <a:xfrm>
              <a:off x="3255948" y="475883"/>
              <a:ext cx="947011" cy="898860"/>
            </a:xfrm>
            <a:prstGeom prst="rect">
              <a:avLst/>
            </a:prstGeom>
          </p:spPr>
          <p:txBody>
            <a:bodyPr lIns="0" tIns="0" rIns="0" bIns="0" rtlCol="0" anchor="t">
              <a:spAutoFit/>
            </a:bodyPr>
            <a:lstStyle/>
            <a:p>
              <a:pPr algn="ctr">
                <a:lnSpc>
                  <a:spcPts val="5584"/>
                </a:lnSpc>
              </a:pPr>
              <a:r>
                <a:rPr lang="en-US" sz="3988">
                  <a:solidFill>
                    <a:srgbClr val="2D3240"/>
                  </a:solidFill>
                  <a:latin typeface="Josefin Sans"/>
                  <a:ea typeface="Josefin Sans"/>
                  <a:cs typeface="Josefin Sans"/>
                  <a:sym typeface="Josefin Sans"/>
                </a:rPr>
                <a:t>X</a:t>
              </a:r>
            </a:p>
          </p:txBody>
        </p:sp>
        <p:sp>
          <p:nvSpPr>
            <p:cNvPr id="24" name="Freeform 24"/>
            <p:cNvSpPr/>
            <p:nvPr/>
          </p:nvSpPr>
          <p:spPr>
            <a:xfrm>
              <a:off x="209022" y="153121"/>
              <a:ext cx="3993937" cy="2670945"/>
            </a:xfrm>
            <a:custGeom>
              <a:avLst/>
              <a:gdLst/>
              <a:ahLst/>
              <a:cxnLst/>
              <a:rect l="l" t="t" r="r" b="b"/>
              <a:pathLst>
                <a:path w="3993937" h="2670945">
                  <a:moveTo>
                    <a:pt x="0" y="0"/>
                  </a:moveTo>
                  <a:lnTo>
                    <a:pt x="3993936" y="0"/>
                  </a:lnTo>
                  <a:lnTo>
                    <a:pt x="3993936" y="2670946"/>
                  </a:lnTo>
                  <a:lnTo>
                    <a:pt x="0" y="26709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5" name="TextBox 25"/>
            <p:cNvSpPr txBox="1"/>
            <p:nvPr/>
          </p:nvSpPr>
          <p:spPr>
            <a:xfrm>
              <a:off x="0" y="1210340"/>
              <a:ext cx="870991" cy="816546"/>
            </a:xfrm>
            <a:prstGeom prst="rect">
              <a:avLst/>
            </a:prstGeom>
          </p:spPr>
          <p:txBody>
            <a:bodyPr lIns="0" tIns="0" rIns="0" bIns="0" rtlCol="0" anchor="t">
              <a:spAutoFit/>
            </a:bodyPr>
            <a:lstStyle/>
            <a:p>
              <a:pPr algn="ctr">
                <a:lnSpc>
                  <a:spcPts val="5135"/>
                </a:lnSpc>
              </a:pPr>
              <a:r>
                <a:rPr lang="en-US" sz="3668">
                  <a:solidFill>
                    <a:srgbClr val="2D3240"/>
                  </a:solidFill>
                  <a:latin typeface="Josefin Sans"/>
                  <a:ea typeface="Josefin Sans"/>
                  <a:cs typeface="Josefin Sans"/>
                  <a:sym typeface="Josefin Sans"/>
                </a:rPr>
                <a:t>B</a:t>
              </a:r>
            </a:p>
          </p:txBody>
        </p:sp>
      </p:grpSp>
      <p:sp>
        <p:nvSpPr>
          <p:cNvPr id="26" name="Freeform 26"/>
          <p:cNvSpPr/>
          <p:nvPr/>
        </p:nvSpPr>
        <p:spPr>
          <a:xfrm rot="-5400000">
            <a:off x="12450330" y="8255809"/>
            <a:ext cx="306221" cy="1713122"/>
          </a:xfrm>
          <a:custGeom>
            <a:avLst/>
            <a:gdLst/>
            <a:ahLst/>
            <a:cxnLst/>
            <a:rect l="l" t="t" r="r" b="b"/>
            <a:pathLst>
              <a:path w="306221" h="1713122">
                <a:moveTo>
                  <a:pt x="0" y="0"/>
                </a:moveTo>
                <a:lnTo>
                  <a:pt x="306220" y="0"/>
                </a:lnTo>
                <a:lnTo>
                  <a:pt x="306220" y="1713122"/>
                </a:lnTo>
                <a:lnTo>
                  <a:pt x="0" y="1713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7" name="Freeform 27"/>
          <p:cNvSpPr/>
          <p:nvPr/>
        </p:nvSpPr>
        <p:spPr>
          <a:xfrm rot="-5400000">
            <a:off x="13830168" y="7950476"/>
            <a:ext cx="105907" cy="592485"/>
          </a:xfrm>
          <a:custGeom>
            <a:avLst/>
            <a:gdLst/>
            <a:ahLst/>
            <a:cxnLst/>
            <a:rect l="l" t="t" r="r" b="b"/>
            <a:pathLst>
              <a:path w="105907" h="592485">
                <a:moveTo>
                  <a:pt x="0" y="0"/>
                </a:moveTo>
                <a:lnTo>
                  <a:pt x="105907" y="0"/>
                </a:lnTo>
                <a:lnTo>
                  <a:pt x="105907" y="592485"/>
                </a:lnTo>
                <a:lnTo>
                  <a:pt x="0" y="5924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8" name="TextBox 28"/>
          <p:cNvSpPr txBox="1"/>
          <p:nvPr/>
        </p:nvSpPr>
        <p:spPr>
          <a:xfrm>
            <a:off x="11672819" y="9229359"/>
            <a:ext cx="1914061" cy="363695"/>
          </a:xfrm>
          <a:prstGeom prst="rect">
            <a:avLst/>
          </a:prstGeom>
        </p:spPr>
        <p:txBody>
          <a:bodyPr lIns="0" tIns="0" rIns="0" bIns="0" rtlCol="0" anchor="t">
            <a:spAutoFit/>
          </a:bodyPr>
          <a:lstStyle/>
          <a:p>
            <a:pPr algn="ctr">
              <a:lnSpc>
                <a:spcPts val="2996"/>
              </a:lnSpc>
            </a:pPr>
            <a:r>
              <a:rPr lang="en-US" sz="2140">
                <a:solidFill>
                  <a:srgbClr val="000000"/>
                </a:solidFill>
                <a:latin typeface="Josefin Sans"/>
                <a:ea typeface="Josefin Sans"/>
                <a:cs typeface="Josefin Sans"/>
                <a:sym typeface="Josefin Sans"/>
              </a:rPr>
              <a:t>OR Gate</a:t>
            </a:r>
          </a:p>
        </p:txBody>
      </p:sp>
      <p:sp>
        <p:nvSpPr>
          <p:cNvPr id="29" name="TextBox 29"/>
          <p:cNvSpPr txBox="1"/>
          <p:nvPr/>
        </p:nvSpPr>
        <p:spPr>
          <a:xfrm>
            <a:off x="13460001" y="8252047"/>
            <a:ext cx="1195444" cy="336944"/>
          </a:xfrm>
          <a:prstGeom prst="rect">
            <a:avLst/>
          </a:prstGeom>
        </p:spPr>
        <p:txBody>
          <a:bodyPr lIns="0" tIns="0" rIns="0" bIns="0" rtlCol="0" anchor="t">
            <a:spAutoFit/>
          </a:bodyPr>
          <a:lstStyle/>
          <a:p>
            <a:pPr algn="ctr">
              <a:lnSpc>
                <a:spcPts val="2662"/>
              </a:lnSpc>
            </a:pPr>
            <a:r>
              <a:rPr lang="en-US" sz="1901">
                <a:solidFill>
                  <a:srgbClr val="000000"/>
                </a:solidFill>
                <a:latin typeface="Josefin Sans"/>
                <a:ea typeface="Josefin Sans"/>
                <a:cs typeface="Josefin Sans"/>
                <a:sym typeface="Josefin Sans"/>
              </a:rPr>
              <a:t>NOT Gate</a:t>
            </a:r>
          </a:p>
        </p:txBody>
      </p:sp>
      <p:sp>
        <p:nvSpPr>
          <p:cNvPr id="30" name="TextBox 30"/>
          <p:cNvSpPr txBox="1"/>
          <p:nvPr/>
        </p:nvSpPr>
        <p:spPr>
          <a:xfrm>
            <a:off x="246002" y="207149"/>
            <a:ext cx="8067235" cy="568077"/>
          </a:xfrm>
          <a:prstGeom prst="rect">
            <a:avLst/>
          </a:prstGeom>
        </p:spPr>
        <p:txBody>
          <a:bodyPr lIns="0" tIns="0" rIns="0" bIns="0" rtlCol="0" anchor="t">
            <a:spAutoFit/>
          </a:bodyPr>
          <a:lstStyle/>
          <a:p>
            <a:pPr marL="0" lvl="0" indent="0" algn="l">
              <a:lnSpc>
                <a:spcPts val="4219"/>
              </a:lnSpc>
              <a:spcBef>
                <a:spcPct val="0"/>
              </a:spcBef>
            </a:pPr>
            <a:r>
              <a:rPr lang="en-US" sz="3767" b="1" spc="-113">
                <a:solidFill>
                  <a:srgbClr val="FFFFFF"/>
                </a:solidFill>
                <a:latin typeface="Poppins Bold"/>
                <a:ea typeface="Poppins Bold"/>
                <a:cs typeface="Poppins Bold"/>
                <a:sym typeface="Poppins Bold"/>
              </a:rPr>
              <a:t>19.1 Fundamentals of Logic Circuits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1799364" y="3286234"/>
            <a:ext cx="13564951" cy="5014281"/>
          </a:xfrm>
          <a:custGeom>
            <a:avLst/>
            <a:gdLst/>
            <a:ahLst/>
            <a:cxnLst/>
            <a:rect l="l" t="t" r="r" b="b"/>
            <a:pathLst>
              <a:path w="13564951" h="5014281">
                <a:moveTo>
                  <a:pt x="0" y="0"/>
                </a:moveTo>
                <a:lnTo>
                  <a:pt x="13564951" y="0"/>
                </a:lnTo>
                <a:lnTo>
                  <a:pt x="13564951" y="5014281"/>
                </a:lnTo>
                <a:lnTo>
                  <a:pt x="0" y="5014281"/>
                </a:lnTo>
                <a:lnTo>
                  <a:pt x="0" y="0"/>
                </a:lnTo>
                <a:close/>
              </a:path>
            </a:pathLst>
          </a:custGeom>
          <a:blipFill>
            <a:blip r:embed="rId4"/>
            <a:stretch>
              <a:fillRect/>
            </a:stretch>
          </a:blipFill>
        </p:spPr>
        <p:txBody>
          <a:bodyPr/>
          <a:lstStyle/>
          <a:p>
            <a:endParaRPr lang="en-PH"/>
          </a:p>
        </p:txBody>
      </p:sp>
      <p:sp>
        <p:nvSpPr>
          <p:cNvPr id="6" name="TextBox 6"/>
          <p:cNvSpPr txBox="1"/>
          <p:nvPr/>
        </p:nvSpPr>
        <p:spPr>
          <a:xfrm>
            <a:off x="384809" y="1938701"/>
            <a:ext cx="979567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Half adder (using NAND Gates)</a:t>
            </a:r>
          </a:p>
        </p:txBody>
      </p:sp>
      <p:sp>
        <p:nvSpPr>
          <p:cNvPr id="7" name="TextBox 7"/>
          <p:cNvSpPr txBox="1"/>
          <p:nvPr/>
        </p:nvSpPr>
        <p:spPr>
          <a:xfrm>
            <a:off x="246002" y="207149"/>
            <a:ext cx="8067235" cy="568077"/>
          </a:xfrm>
          <a:prstGeom prst="rect">
            <a:avLst/>
          </a:prstGeom>
        </p:spPr>
        <p:txBody>
          <a:bodyPr lIns="0" tIns="0" rIns="0" bIns="0" rtlCol="0" anchor="t">
            <a:spAutoFit/>
          </a:bodyPr>
          <a:lstStyle/>
          <a:p>
            <a:pPr marL="0" lvl="0" indent="0" algn="l">
              <a:lnSpc>
                <a:spcPts val="4219"/>
              </a:lnSpc>
              <a:spcBef>
                <a:spcPct val="0"/>
              </a:spcBef>
            </a:pPr>
            <a:r>
              <a:rPr lang="en-US" sz="3767" b="1" spc="-113">
                <a:solidFill>
                  <a:srgbClr val="FFFFFF"/>
                </a:solidFill>
                <a:latin typeface="Poppins Bold"/>
                <a:ea typeface="Poppins Bold"/>
                <a:cs typeface="Poppins Bold"/>
                <a:sym typeface="Poppins Bold"/>
              </a:rPr>
              <a:t>19.1 Fundamentals of Logic Circuits</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TotalTime>
  <Words>3962</Words>
  <Application>Microsoft Office PowerPoint</Application>
  <PresentationFormat>Custom</PresentationFormat>
  <Paragraphs>1423</Paragraphs>
  <Slides>70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70</vt:i4>
      </vt:variant>
    </vt:vector>
  </HeadingPairs>
  <TitlesOfParts>
    <vt:vector size="85" baseType="lpstr">
      <vt:lpstr>Times New Roman</vt:lpstr>
      <vt:lpstr>Alatsi</vt:lpstr>
      <vt:lpstr>Canva Sans Bold</vt:lpstr>
      <vt:lpstr>Canva Sans Bold Italics</vt:lpstr>
      <vt:lpstr>Cosmic Octo Medium</vt:lpstr>
      <vt:lpstr>Aptos</vt:lpstr>
      <vt:lpstr>Poppins</vt:lpstr>
      <vt:lpstr>Poppins Bold Italics</vt:lpstr>
      <vt:lpstr>Open Sans</vt:lpstr>
      <vt:lpstr>Josefin Sans</vt:lpstr>
      <vt:lpstr>Aptos Display</vt:lpstr>
      <vt:lpstr>Poppins Bold</vt:lpstr>
      <vt:lpstr>Open Sans Bold</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19</dc:title>
  <dc:creator>John</dc:creator>
  <cp:lastModifiedBy>Chezka Mae Madrona</cp:lastModifiedBy>
  <cp:revision>4</cp:revision>
  <dcterms:created xsi:type="dcterms:W3CDTF">2006-08-16T00:00:00Z</dcterms:created>
  <dcterms:modified xsi:type="dcterms:W3CDTF">2024-10-11T11:02:15Z</dcterms:modified>
  <dc:identifier>DAF4HpLf8ko</dc:identifier>
</cp:coreProperties>
</file>