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0"/>
  </p:notesMasterIdLst>
  <p:sldIdLst>
    <p:sldId id="33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Lst>
  <p:sldSz cx="18288000" cy="10287000"/>
  <p:notesSz cx="6858000" cy="9144000"/>
  <p:embeddedFontLst>
    <p:embeddedFont>
      <p:font typeface="Alatsi" panose="020B0604020202020204" charset="0"/>
      <p:regular r:id="rId81"/>
    </p:embeddedFont>
    <p:embeddedFont>
      <p:font typeface="Open Sans" panose="020B0606030504020204" pitchFamily="34" charset="0"/>
      <p:regular r:id="rId82"/>
      <p:bold r:id="rId83"/>
      <p:italic r:id="rId84"/>
      <p:boldItalic r:id="rId85"/>
    </p:embeddedFont>
    <p:embeddedFont>
      <p:font typeface="Open Sans Bold" panose="020B0806030504020204" charset="0"/>
      <p:regular r:id="rId86"/>
      <p:bold r:id="rId87"/>
    </p:embeddedFont>
    <p:embeddedFont>
      <p:font typeface="Open Sans Bold Italics" panose="020B0604020202020204" charset="0"/>
      <p:regular r:id="rId88"/>
      <p:bold r:id="rId89"/>
      <p:italic r:id="rId90"/>
      <p:boldItalic r:id="rId91"/>
    </p:embeddedFont>
    <p:embeddedFont>
      <p:font typeface="Poppins" panose="00000500000000000000" pitchFamily="2" charset="0"/>
      <p:regular r:id="rId92"/>
      <p:bold r:id="rId93"/>
      <p:italic r:id="rId94"/>
      <p:boldItalic r:id="rId95"/>
    </p:embeddedFont>
    <p:embeddedFont>
      <p:font typeface="Poppins Bold" panose="00000800000000000000" charset="0"/>
      <p:regular r:id="rId96"/>
      <p:bold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5.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hard to explain what a relational database is in one sentence. Therefore, I will first go through some terminologies of databases, show you some benefits of a relational database in order to show how it ensures data integrity and prevent data dependency and data duplication.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56A9-116B-B772-2A30-3E4380E9E7AE}"/>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DBFE620-D4E2-2F96-3C48-0C034731700F}"/>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C44D57F-8718-EAC8-E54E-757F2A32809C}"/>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5" name="Footer Placeholder 4">
            <a:extLst>
              <a:ext uri="{FF2B5EF4-FFF2-40B4-BE49-F238E27FC236}">
                <a16:creationId xmlns:a16="http://schemas.microsoft.com/office/drawing/2014/main" id="{295FF805-3C29-1C32-3405-424163C3F30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5A99A0B-BD2B-8817-6E64-6CCB8E4A35B8}"/>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188679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5D7A-9372-8603-57EE-248F14BD3E3E}"/>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AE78D6D-5F04-12CD-41AC-DB331EF88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BFB13DE-7DCC-8F6E-0729-6034E0C1C2CE}"/>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5" name="Footer Placeholder 4">
            <a:extLst>
              <a:ext uri="{FF2B5EF4-FFF2-40B4-BE49-F238E27FC236}">
                <a16:creationId xmlns:a16="http://schemas.microsoft.com/office/drawing/2014/main" id="{BA08FBA0-6122-C523-829D-B40DFA7372A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5010479-7385-308D-89CF-7C835A5C2A2D}"/>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62284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7F777-B1D5-1E1B-28FB-5156E2F8CC64}"/>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7C1073F-8C51-6F3F-7217-0A039C35EC42}"/>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EF2B4F8-6092-5AF4-33FB-2EA3F1625BC3}"/>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5" name="Footer Placeholder 4">
            <a:extLst>
              <a:ext uri="{FF2B5EF4-FFF2-40B4-BE49-F238E27FC236}">
                <a16:creationId xmlns:a16="http://schemas.microsoft.com/office/drawing/2014/main" id="{BD3570EA-4A29-727E-D09C-78F6DAF03A8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9C1E4E7-4CD1-3A1F-D2EE-9A6DEBE78B47}"/>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238817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A95A-3820-FC52-8F6C-A9042AEA03A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D1E78B88-09D2-9199-771B-48999D9EF1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F9D8E2A-F668-F066-82A3-CCF51BD25565}"/>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5" name="Footer Placeholder 4">
            <a:extLst>
              <a:ext uri="{FF2B5EF4-FFF2-40B4-BE49-F238E27FC236}">
                <a16:creationId xmlns:a16="http://schemas.microsoft.com/office/drawing/2014/main" id="{990F65CB-9093-4FCA-59CA-8E520711C73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CB00CC0-F9E7-1D8B-16C0-D679E10A7A56}"/>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73230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EE67-225A-DFD9-7E49-51E740A7F19B}"/>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BD0ABCF6-D0ED-5B7B-1F12-80658EE1298E}"/>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E260A-80DC-7338-4CBB-87C4E7449202}"/>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5" name="Footer Placeholder 4">
            <a:extLst>
              <a:ext uri="{FF2B5EF4-FFF2-40B4-BE49-F238E27FC236}">
                <a16:creationId xmlns:a16="http://schemas.microsoft.com/office/drawing/2014/main" id="{C0D6EA49-57B6-A2C5-315A-4D7930C3EE8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965DFD1-1920-1E29-4837-762407FB2F10}"/>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303829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E76C-3A76-07BF-F2E6-25656EF5B41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72588BC4-B12F-61D5-93CD-68CEEAE60488}"/>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9A7243A3-335B-DA3B-0520-69433ADE0890}"/>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A8120198-8C27-FD01-049B-92354D940013}"/>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6" name="Footer Placeholder 5">
            <a:extLst>
              <a:ext uri="{FF2B5EF4-FFF2-40B4-BE49-F238E27FC236}">
                <a16:creationId xmlns:a16="http://schemas.microsoft.com/office/drawing/2014/main" id="{8DD8CD28-E3FB-4801-3F49-BC9344D2CD1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49529A0-2284-E17E-9192-909F03F0EB60}"/>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130132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29D5-F7F4-70BD-307E-DC5B6C5EA750}"/>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70BBAFE-A0C2-8B31-C65A-313D3926FB6A}"/>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C708E-4611-D66E-3924-67887578D9D8}"/>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859BA5C8-5E69-F766-C43C-74F17581E941}"/>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4BB21-6FCC-35AC-AC75-95D7A5D2C297}"/>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C0CFECE6-CA5F-6AC0-FC92-A52F99D998AE}"/>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8" name="Footer Placeholder 7">
            <a:extLst>
              <a:ext uri="{FF2B5EF4-FFF2-40B4-BE49-F238E27FC236}">
                <a16:creationId xmlns:a16="http://schemas.microsoft.com/office/drawing/2014/main" id="{44D7C8DA-C8E1-D0CE-D998-B274C2966521}"/>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BF88F8CA-F12C-BAC0-459A-19389F4466EA}"/>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14114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307B-992F-6F80-3EA1-1F50E60D6AAA}"/>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F0E79D5-FD81-66A3-7629-58A2DC5C0B2B}"/>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4" name="Footer Placeholder 3">
            <a:extLst>
              <a:ext uri="{FF2B5EF4-FFF2-40B4-BE49-F238E27FC236}">
                <a16:creationId xmlns:a16="http://schemas.microsoft.com/office/drawing/2014/main" id="{F795A898-68CB-0EB5-E409-818D1DB8DA26}"/>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E1980CD4-85E1-00D5-204F-D4818EEFC9FF}"/>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347206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3DC37-D35E-293A-BA13-40298A720612}"/>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3" name="Footer Placeholder 2">
            <a:extLst>
              <a:ext uri="{FF2B5EF4-FFF2-40B4-BE49-F238E27FC236}">
                <a16:creationId xmlns:a16="http://schemas.microsoft.com/office/drawing/2014/main" id="{66C7809D-91D7-6DFE-B41D-3B40DE9CC1A1}"/>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F2F821B2-5EDF-2BFE-F2FC-AAE64DCEAF95}"/>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203752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0768-2F24-E402-34C7-0CC38053D9E3}"/>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239DFE70-DFEF-1298-E06F-311ADD17DE4E}"/>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4CA6581-5B98-E57E-75CB-9DA0A1AC4C6D}"/>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51296-3BA7-F1FF-1FDD-C379191A3E0A}"/>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6" name="Footer Placeholder 5">
            <a:extLst>
              <a:ext uri="{FF2B5EF4-FFF2-40B4-BE49-F238E27FC236}">
                <a16:creationId xmlns:a16="http://schemas.microsoft.com/office/drawing/2014/main" id="{ED76E0D0-A1F9-19F1-022F-5A8CB4AA2DC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54AF7C1-E819-E391-66D1-9DC33A43FD73}"/>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13923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7103-DA87-C64C-18AA-B641DF7996E0}"/>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6DDB53BB-17E0-579D-EA7B-AF5C924B7E45}"/>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7DFD110-A8D8-8D5C-38D1-1B101F3F49F1}"/>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841D6-29F5-052F-49FB-C49B0448328B}"/>
              </a:ext>
            </a:extLst>
          </p:cNvPr>
          <p:cNvSpPr>
            <a:spLocks noGrp="1"/>
          </p:cNvSpPr>
          <p:nvPr>
            <p:ph type="dt" sz="half" idx="10"/>
          </p:nvPr>
        </p:nvSpPr>
        <p:spPr/>
        <p:txBody>
          <a:bodyPr/>
          <a:lstStyle/>
          <a:p>
            <a:fld id="{CB8B6FAC-8657-4343-8B3E-A44FB099DD61}" type="datetimeFigureOut">
              <a:rPr lang="en-PH" smtClean="0"/>
              <a:t>11/10/2024</a:t>
            </a:fld>
            <a:endParaRPr lang="en-PH"/>
          </a:p>
        </p:txBody>
      </p:sp>
      <p:sp>
        <p:nvSpPr>
          <p:cNvPr id="6" name="Footer Placeholder 5">
            <a:extLst>
              <a:ext uri="{FF2B5EF4-FFF2-40B4-BE49-F238E27FC236}">
                <a16:creationId xmlns:a16="http://schemas.microsoft.com/office/drawing/2014/main" id="{9729F605-9464-B8F2-6176-9820EBB0486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CE1DD108-C5EB-4861-03FF-DFA1572EF8A1}"/>
              </a:ext>
            </a:extLst>
          </p:cNvPr>
          <p:cNvSpPr>
            <a:spLocks noGrp="1"/>
          </p:cNvSpPr>
          <p:nvPr>
            <p:ph type="sldNum" sz="quarter" idx="12"/>
          </p:nvPr>
        </p:nvSpPr>
        <p:spPr/>
        <p:txBody>
          <a:bodyPr/>
          <a:lstStyle/>
          <a:p>
            <a:fld id="{C22B2D69-39DF-437C-A057-CE5A51A52827}" type="slidenum">
              <a:rPr lang="en-PH" smtClean="0"/>
              <a:t>‹#›</a:t>
            </a:fld>
            <a:endParaRPr lang="en-PH"/>
          </a:p>
        </p:txBody>
      </p:sp>
    </p:spTree>
    <p:extLst>
      <p:ext uri="{BB962C8B-B14F-4D97-AF65-F5344CB8AC3E}">
        <p14:creationId xmlns:p14="http://schemas.microsoft.com/office/powerpoint/2010/main" val="245314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760966-7CB7-F206-92F6-FEBCEF88D24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A3085BB-5218-4D6E-D3CE-3DC05A15C792}"/>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432A1E1-B782-4B66-1D9F-B9A702889045}"/>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CB8B6FAC-8657-4343-8B3E-A44FB099DD61}" type="datetimeFigureOut">
              <a:rPr lang="en-PH" smtClean="0"/>
              <a:t>11/10/2024</a:t>
            </a:fld>
            <a:endParaRPr lang="en-PH"/>
          </a:p>
        </p:txBody>
      </p:sp>
      <p:sp>
        <p:nvSpPr>
          <p:cNvPr id="5" name="Footer Placeholder 4">
            <a:extLst>
              <a:ext uri="{FF2B5EF4-FFF2-40B4-BE49-F238E27FC236}">
                <a16:creationId xmlns:a16="http://schemas.microsoft.com/office/drawing/2014/main" id="{D6227B34-CCAD-E67C-0C6E-A05E307521F2}"/>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3C6CA392-0F8F-BD08-7A82-4B82F0784E94}"/>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C22B2D69-39DF-437C-A057-CE5A51A52827}" type="slidenum">
              <a:rPr lang="en-PH" smtClean="0"/>
              <a:t>‹#›</a:t>
            </a:fld>
            <a:endParaRPr lang="en-PH"/>
          </a:p>
        </p:txBody>
      </p:sp>
      <p:pic>
        <p:nvPicPr>
          <p:cNvPr id="7" name="Picture 6">
            <a:extLst>
              <a:ext uri="{FF2B5EF4-FFF2-40B4-BE49-F238E27FC236}">
                <a16:creationId xmlns:a16="http://schemas.microsoft.com/office/drawing/2014/main" id="{F4BA18E2-1402-374D-A30D-A450066C6582}"/>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4471757" y="2815221"/>
            <a:ext cx="9344486" cy="3762152"/>
          </a:xfrm>
          <a:prstGeom prst="rect">
            <a:avLst/>
          </a:prstGeom>
        </p:spPr>
      </p:pic>
      <p:sp>
        <p:nvSpPr>
          <p:cNvPr id="8" name="TextBox 7">
            <a:extLst>
              <a:ext uri="{FF2B5EF4-FFF2-40B4-BE49-F238E27FC236}">
                <a16:creationId xmlns:a16="http://schemas.microsoft.com/office/drawing/2014/main" id="{71C39B92-FBA0-8BD9-85F4-F796F869315F}"/>
              </a:ext>
            </a:extLst>
          </p:cNvPr>
          <p:cNvSpPr txBox="1"/>
          <p:nvPr userDrawn="1"/>
        </p:nvSpPr>
        <p:spPr>
          <a:xfrm>
            <a:off x="7172097" y="6654544"/>
            <a:ext cx="394380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i="0" dirty="0">
                <a:solidFill>
                  <a:schemeClr val="bg1">
                    <a:lumMod val="50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2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BE7977F-DA11-B7DD-B875-31643EF4C924}"/>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8B7E52B6-FD81-A623-0B91-AC361C09C5E9}"/>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97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7.sv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38.png"/><Relationship Id="rId4" Type="http://schemas.openxmlformats.org/officeDocument/2006/relationships/image" Target="../media/image17.png"/><Relationship Id="rId9" Type="http://schemas.openxmlformats.org/officeDocument/2006/relationships/image" Target="../media/image37.sv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40.png"/><Relationship Id="rId4" Type="http://schemas.openxmlformats.org/officeDocument/2006/relationships/image" Target="../media/image17.png"/><Relationship Id="rId9"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37.sv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42.png"/><Relationship Id="rId4" Type="http://schemas.openxmlformats.org/officeDocument/2006/relationships/image" Target="../media/image17.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8.sv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8.svg"/><Relationship Id="rId7" Type="http://schemas.openxmlformats.org/officeDocument/2006/relationships/image" Target="../media/image6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slides/_rels/slide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9.sv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5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5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5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5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9.png"/><Relationship Id="rId4" Type="http://schemas.openxmlformats.org/officeDocument/2006/relationships/image" Target="../media/image17.png"/><Relationship Id="rId9" Type="http://schemas.openxmlformats.org/officeDocument/2006/relationships/image" Target="../media/image75.svg"/></Relationships>
</file>

<file path=ppt/slides/_rels/slide5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5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6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83.png"/><Relationship Id="rId4" Type="http://schemas.openxmlformats.org/officeDocument/2006/relationships/image" Target="../media/image17.png"/><Relationship Id="rId9" Type="http://schemas.openxmlformats.org/officeDocument/2006/relationships/image" Target="../media/image75.svg"/></Relationships>
</file>

<file path=ppt/slides/_rels/slide6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84.png"/><Relationship Id="rId4" Type="http://schemas.openxmlformats.org/officeDocument/2006/relationships/image" Target="../media/image17.png"/><Relationship Id="rId9" Type="http://schemas.openxmlformats.org/officeDocument/2006/relationships/image" Target="../media/image75.svg"/></Relationships>
</file>

<file path=ppt/slides/_rels/slide6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6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86.png"/><Relationship Id="rId4" Type="http://schemas.openxmlformats.org/officeDocument/2006/relationships/image" Target="../media/image17.png"/><Relationship Id="rId9" Type="http://schemas.openxmlformats.org/officeDocument/2006/relationships/image" Target="../media/image75.svg"/></Relationships>
</file>

<file path=ppt/slides/_rels/slide6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87.png"/><Relationship Id="rId4" Type="http://schemas.openxmlformats.org/officeDocument/2006/relationships/image" Target="../media/image17.png"/><Relationship Id="rId9" Type="http://schemas.openxmlformats.org/officeDocument/2006/relationships/image" Target="../media/image75.svg"/></Relationships>
</file>

<file path=ppt/slides/_rels/slide6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75.svg"/></Relationships>
</file>

<file path=ppt/slides/_rels/slide6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75.svg"/><Relationship Id="rId4" Type="http://schemas.openxmlformats.org/officeDocument/2006/relationships/image" Target="../media/image17.png"/><Relationship Id="rId9" Type="http://schemas.openxmlformats.org/officeDocument/2006/relationships/image" Target="../media/image74.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sv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7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92.png"/><Relationship Id="rId4" Type="http://schemas.openxmlformats.org/officeDocument/2006/relationships/image" Target="../media/image17.png"/><Relationship Id="rId9" Type="http://schemas.openxmlformats.org/officeDocument/2006/relationships/image" Target="../media/image91.svg"/></Relationships>
</file>

<file path=ppt/slides/_rels/slide7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svg"/><Relationship Id="rId10" Type="http://schemas.openxmlformats.org/officeDocument/2006/relationships/image" Target="../media/image93.png"/><Relationship Id="rId4" Type="http://schemas.openxmlformats.org/officeDocument/2006/relationships/image" Target="../media/image17.png"/><Relationship Id="rId9" Type="http://schemas.openxmlformats.org/officeDocument/2006/relationships/image" Target="../media/image91.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sv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365D-C29C-E26A-9AEA-F1393DBAC476}"/>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AS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39A4F758-6F9E-CD69-A383-1B82711B16F0}"/>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AS Level in Computer Science, either in preparation for their AS exam, or more likely </a:t>
            </a:r>
            <a:r>
              <a:rPr lang="en-GB" sz="3200" u="sng" dirty="0"/>
              <a:t>alongside year 2 </a:t>
            </a:r>
            <a:r>
              <a:rPr lang="en-GB" sz="3200" dirty="0"/>
              <a:t>of the course to improve fluency, recall and pace on AS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4380A27A-14C4-3F37-8D06-F1B903E63F74}"/>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Databases</a:t>
            </a:r>
          </a:p>
        </p:txBody>
      </p:sp>
    </p:spTree>
    <p:extLst>
      <p:ext uri="{BB962C8B-B14F-4D97-AF65-F5344CB8AC3E}">
        <p14:creationId xmlns:p14="http://schemas.microsoft.com/office/powerpoint/2010/main" val="276670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1487141" y="5429722"/>
            <a:ext cx="15108884" cy="1661977"/>
          </a:xfrm>
          <a:custGeom>
            <a:avLst/>
            <a:gdLst/>
            <a:ahLst/>
            <a:cxnLst/>
            <a:rect l="l" t="t" r="r" b="b"/>
            <a:pathLst>
              <a:path w="15108884" h="1661977">
                <a:moveTo>
                  <a:pt x="0" y="0"/>
                </a:moveTo>
                <a:lnTo>
                  <a:pt x="15108884" y="0"/>
                </a:lnTo>
                <a:lnTo>
                  <a:pt x="15108884" y="1661978"/>
                </a:lnTo>
                <a:lnTo>
                  <a:pt x="0" y="1661978"/>
                </a:lnTo>
                <a:lnTo>
                  <a:pt x="0" y="0"/>
                </a:lnTo>
                <a:close/>
              </a:path>
            </a:pathLst>
          </a:custGeom>
          <a:blipFill>
            <a:blip r:embed="rId4"/>
            <a:stretch>
              <a:fillRect/>
            </a:stretch>
          </a:blipFill>
        </p:spPr>
        <p:txBody>
          <a:bodyPr/>
          <a:lstStyle/>
          <a:p>
            <a:endParaRPr lang="en-PH"/>
          </a:p>
        </p:txBody>
      </p:sp>
      <p:sp>
        <p:nvSpPr>
          <p:cNvPr id="6" name="TextBox 6"/>
          <p:cNvSpPr txBox="1"/>
          <p:nvPr/>
        </p:nvSpPr>
        <p:spPr>
          <a:xfrm>
            <a:off x="384809" y="1938701"/>
            <a:ext cx="16666963"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dependency concerns</a:t>
            </a:r>
          </a:p>
        </p:txBody>
      </p:sp>
      <p:sp>
        <p:nvSpPr>
          <p:cNvPr id="7" name="TextBox 7"/>
          <p:cNvSpPr txBox="1"/>
          <p:nvPr/>
        </p:nvSpPr>
        <p:spPr>
          <a:xfrm>
            <a:off x="384809" y="2599035"/>
            <a:ext cx="16509390" cy="264786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organization might need to modify stored data to reflect changes in the industry, like connecting a new payment method (e-wallet), which would require updating existing files and rewriting associated programs for accurate data handling, though in a database context, new programs might be created to utilize the additional data without affecting the existing ones.</a:t>
            </a:r>
          </a:p>
        </p:txBody>
      </p:sp>
      <p:sp>
        <p:nvSpPr>
          <p:cNvPr id="11" name="TextBox 11"/>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7" name="TextBox 7"/>
          <p:cNvSpPr txBox="1"/>
          <p:nvPr/>
        </p:nvSpPr>
        <p:spPr>
          <a:xfrm>
            <a:off x="402046" y="1877010"/>
            <a:ext cx="263744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Definition</a:t>
            </a:r>
          </a:p>
        </p:txBody>
      </p:sp>
      <p:sp>
        <p:nvSpPr>
          <p:cNvPr id="8" name="TextBox 8"/>
          <p:cNvSpPr txBox="1"/>
          <p:nvPr/>
        </p:nvSpPr>
        <p:spPr>
          <a:xfrm>
            <a:off x="402046" y="2694896"/>
            <a:ext cx="16981442"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relational database is a type of database that organizes data into </a:t>
            </a:r>
            <a:r>
              <a:rPr lang="en-US" sz="3000" b="1">
                <a:solidFill>
                  <a:srgbClr val="5E17EB"/>
                </a:solidFill>
                <a:latin typeface="Open Sans Bold"/>
                <a:ea typeface="Open Sans Bold"/>
                <a:cs typeface="Open Sans Bold"/>
                <a:sym typeface="Open Sans Bold"/>
              </a:rPr>
              <a:t>tables</a:t>
            </a:r>
            <a:r>
              <a:rPr lang="en-US" sz="3000">
                <a:solidFill>
                  <a:srgbClr val="000000"/>
                </a:solidFill>
                <a:latin typeface="Open Sans"/>
                <a:ea typeface="Open Sans"/>
                <a:cs typeface="Open Sans"/>
                <a:sym typeface="Open Sans"/>
              </a:rPr>
              <a:t>, which can be linked or related based on common </a:t>
            </a:r>
            <a:r>
              <a:rPr lang="en-US" sz="3000" b="1">
                <a:solidFill>
                  <a:srgbClr val="5E17EB"/>
                </a:solidFill>
                <a:latin typeface="Open Sans Bold"/>
                <a:ea typeface="Open Sans Bold"/>
                <a:cs typeface="Open Sans Bold"/>
                <a:sym typeface="Open Sans Bold"/>
              </a:rPr>
              <a:t>attributes</a:t>
            </a:r>
            <a:r>
              <a:rPr lang="en-US" sz="3000">
                <a:solidFill>
                  <a:srgbClr val="000000"/>
                </a:solidFill>
                <a:latin typeface="Open Sans"/>
                <a:ea typeface="Open Sans"/>
                <a:cs typeface="Open Sans"/>
                <a:sym typeface="Open Sans"/>
              </a:rPr>
              <a:t>, enabling efficient storage, retrieval, and management of structured data.</a:t>
            </a:r>
          </a:p>
        </p:txBody>
      </p:sp>
      <p:sp>
        <p:nvSpPr>
          <p:cNvPr id="9" name="TextBox 9"/>
          <p:cNvSpPr txBox="1"/>
          <p:nvPr/>
        </p:nvSpPr>
        <p:spPr>
          <a:xfrm>
            <a:off x="1894259" y="5409472"/>
            <a:ext cx="13997015" cy="657192"/>
          </a:xfrm>
          <a:prstGeom prst="rect">
            <a:avLst/>
          </a:prstGeom>
        </p:spPr>
        <p:txBody>
          <a:bodyPr lIns="0" tIns="0" rIns="0" bIns="0" rtlCol="0" anchor="t">
            <a:spAutoFit/>
          </a:bodyPr>
          <a:lstStyle/>
          <a:p>
            <a:pPr algn="ctr">
              <a:lnSpc>
                <a:spcPts val="5400"/>
              </a:lnSpc>
            </a:pPr>
            <a:r>
              <a:rPr lang="en-US" sz="3000" b="1">
                <a:solidFill>
                  <a:srgbClr val="5E17EB"/>
                </a:solidFill>
                <a:latin typeface="Poppins Bold"/>
                <a:ea typeface="Poppins Bold"/>
                <a:cs typeface="Poppins Bold"/>
                <a:sym typeface="Poppins Bold"/>
              </a:rPr>
              <a:t>Students </a:t>
            </a:r>
            <a:r>
              <a:rPr lang="en-US" sz="3000" b="1">
                <a:solidFill>
                  <a:srgbClr val="2D3240"/>
                </a:solidFill>
                <a:latin typeface="Poppins Bold"/>
                <a:ea typeface="Poppins Bold"/>
                <a:cs typeface="Poppins Bold"/>
                <a:sym typeface="Poppins Bold"/>
              </a:rPr>
              <a:t>(</a:t>
            </a:r>
            <a:r>
              <a:rPr lang="en-US" sz="3000" b="1" u="sng">
                <a:solidFill>
                  <a:srgbClr val="2D3240"/>
                </a:solidFill>
                <a:latin typeface="Poppins Bold"/>
                <a:ea typeface="Poppins Bold"/>
                <a:cs typeface="Poppins Bold"/>
                <a:sym typeface="Poppins Bold"/>
              </a:rPr>
              <a:t>Student_ID</a:t>
            </a:r>
            <a:r>
              <a:rPr lang="en-US" sz="3000" b="1">
                <a:solidFill>
                  <a:srgbClr val="2D3240"/>
                </a:solidFill>
                <a:latin typeface="Poppins Bold"/>
                <a:ea typeface="Poppins Bold"/>
                <a:cs typeface="Poppins Bold"/>
                <a:sym typeface="Poppins Bold"/>
              </a:rPr>
              <a:t>, Name, Age, Grade, CourseID)</a:t>
            </a:r>
          </a:p>
        </p:txBody>
      </p:sp>
      <p:sp>
        <p:nvSpPr>
          <p:cNvPr id="10" name="TextBox 10"/>
          <p:cNvSpPr txBox="1"/>
          <p:nvPr/>
        </p:nvSpPr>
        <p:spPr>
          <a:xfrm>
            <a:off x="2171971" y="6438139"/>
            <a:ext cx="13914648" cy="657192"/>
          </a:xfrm>
          <a:prstGeom prst="rect">
            <a:avLst/>
          </a:prstGeom>
        </p:spPr>
        <p:txBody>
          <a:bodyPr lIns="0" tIns="0" rIns="0" bIns="0" rtlCol="0" anchor="t">
            <a:spAutoFit/>
          </a:bodyPr>
          <a:lstStyle/>
          <a:p>
            <a:pPr algn="ctr">
              <a:lnSpc>
                <a:spcPts val="5400"/>
              </a:lnSpc>
            </a:pPr>
            <a:r>
              <a:rPr lang="en-US" sz="3000" b="1">
                <a:solidFill>
                  <a:srgbClr val="5E17EB"/>
                </a:solidFill>
                <a:latin typeface="Poppins Bold"/>
                <a:ea typeface="Poppins Bold"/>
                <a:cs typeface="Poppins Bold"/>
                <a:sym typeface="Poppins Bold"/>
              </a:rPr>
              <a:t>Courses </a:t>
            </a:r>
            <a:r>
              <a:rPr lang="en-US" sz="3000" b="1">
                <a:solidFill>
                  <a:srgbClr val="3F4042"/>
                </a:solidFill>
                <a:latin typeface="Poppins Bold"/>
                <a:ea typeface="Poppins Bold"/>
                <a:cs typeface="Poppins Bold"/>
                <a:sym typeface="Poppins Bold"/>
              </a:rPr>
              <a:t>(</a:t>
            </a:r>
            <a:r>
              <a:rPr lang="en-US" sz="3000" b="1" u="sng">
                <a:solidFill>
                  <a:srgbClr val="3F4042"/>
                </a:solidFill>
                <a:latin typeface="Poppins Bold"/>
                <a:ea typeface="Poppins Bold"/>
                <a:cs typeface="Poppins Bold"/>
                <a:sym typeface="Poppins Bold"/>
              </a:rPr>
              <a:t>Course_ID</a:t>
            </a:r>
            <a:r>
              <a:rPr lang="en-US" sz="3000" b="1">
                <a:solidFill>
                  <a:srgbClr val="3F4042"/>
                </a:solidFill>
                <a:latin typeface="Poppins Bold"/>
                <a:ea typeface="Poppins Bold"/>
                <a:cs typeface="Poppins Bold"/>
                <a:sym typeface="Poppins Bold"/>
              </a:rPr>
              <a:t>, Course_name, Instructor, Department)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036469" y="5438047"/>
          <a:ext cx="13997015" cy="885825"/>
        </p:xfrm>
        <a:graphic>
          <a:graphicData uri="http://schemas.openxmlformats.org/drawingml/2006/table">
            <a:tbl>
              <a:tblPr/>
              <a:tblGrid>
                <a:gridCol w="2799403">
                  <a:extLst>
                    <a:ext uri="{9D8B030D-6E8A-4147-A177-3AD203B41FA5}">
                      <a16:colId xmlns:a16="http://schemas.microsoft.com/office/drawing/2014/main" val="20000"/>
                    </a:ext>
                  </a:extLst>
                </a:gridCol>
                <a:gridCol w="2799403">
                  <a:extLst>
                    <a:ext uri="{9D8B030D-6E8A-4147-A177-3AD203B41FA5}">
                      <a16:colId xmlns:a16="http://schemas.microsoft.com/office/drawing/2014/main" val="20001"/>
                    </a:ext>
                  </a:extLst>
                </a:gridCol>
                <a:gridCol w="2799403">
                  <a:extLst>
                    <a:ext uri="{9D8B030D-6E8A-4147-A177-3AD203B41FA5}">
                      <a16:colId xmlns:a16="http://schemas.microsoft.com/office/drawing/2014/main" val="20002"/>
                    </a:ext>
                  </a:extLst>
                </a:gridCol>
                <a:gridCol w="2799403">
                  <a:extLst>
                    <a:ext uri="{9D8B030D-6E8A-4147-A177-3AD203B41FA5}">
                      <a16:colId xmlns:a16="http://schemas.microsoft.com/office/drawing/2014/main" val="20003"/>
                    </a:ext>
                  </a:extLst>
                </a:gridCol>
                <a:gridCol w="2799403">
                  <a:extLst>
                    <a:ext uri="{9D8B030D-6E8A-4147-A177-3AD203B41FA5}">
                      <a16:colId xmlns:a16="http://schemas.microsoft.com/office/drawing/2014/main" val="20004"/>
                    </a:ext>
                  </a:extLst>
                </a:gridCol>
              </a:tblGrid>
              <a:tr h="885825">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402046" y="1877010"/>
            <a:ext cx="48059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Logical View</a:t>
            </a:r>
          </a:p>
        </p:txBody>
      </p:sp>
      <p:sp>
        <p:nvSpPr>
          <p:cNvPr id="8" name="TextBox 8"/>
          <p:cNvSpPr txBox="1"/>
          <p:nvPr/>
        </p:nvSpPr>
        <p:spPr>
          <a:xfrm>
            <a:off x="402046" y="2694896"/>
            <a:ext cx="16981442"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a:t>
            </a:r>
            <a:r>
              <a:rPr lang="en-US" sz="3000" b="1">
                <a:solidFill>
                  <a:srgbClr val="5E17EB"/>
                </a:solidFill>
                <a:latin typeface="Open Sans Bold"/>
                <a:ea typeface="Open Sans Bold"/>
                <a:cs typeface="Open Sans Bold"/>
                <a:sym typeface="Open Sans Bold"/>
              </a:rPr>
              <a:t>virtual representation of data derived from one or more tables</a:t>
            </a:r>
            <a:r>
              <a:rPr lang="en-US" sz="3000">
                <a:solidFill>
                  <a:srgbClr val="000000"/>
                </a:solidFill>
                <a:latin typeface="Open Sans"/>
                <a:ea typeface="Open Sans"/>
                <a:cs typeface="Open Sans"/>
                <a:sym typeface="Open Sans"/>
              </a:rPr>
              <a:t> using SQL queries, providing users or applications with a simplified and customized perspective of the database content.</a:t>
            </a:r>
          </a:p>
        </p:txBody>
      </p:sp>
      <p:sp>
        <p:nvSpPr>
          <p:cNvPr id="9" name="TextBox 9"/>
          <p:cNvSpPr txBox="1"/>
          <p:nvPr/>
        </p:nvSpPr>
        <p:spPr>
          <a:xfrm>
            <a:off x="2036469" y="5595218"/>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Student_ID</a:t>
            </a:r>
          </a:p>
        </p:txBody>
      </p:sp>
      <p:graphicFrame>
        <p:nvGraphicFramePr>
          <p:cNvPr id="10" name="Table 10"/>
          <p:cNvGraphicFramePr>
            <a:graphicFrameLocks noGrp="1"/>
          </p:cNvGraphicFramePr>
          <p:nvPr/>
        </p:nvGraphicFramePr>
        <p:xfrm>
          <a:off x="2036469" y="7558815"/>
          <a:ext cx="13997015" cy="885825"/>
        </p:xfrm>
        <a:graphic>
          <a:graphicData uri="http://schemas.openxmlformats.org/drawingml/2006/table">
            <a:tbl>
              <a:tblPr/>
              <a:tblGrid>
                <a:gridCol w="3499254">
                  <a:extLst>
                    <a:ext uri="{9D8B030D-6E8A-4147-A177-3AD203B41FA5}">
                      <a16:colId xmlns:a16="http://schemas.microsoft.com/office/drawing/2014/main" val="20000"/>
                    </a:ext>
                  </a:extLst>
                </a:gridCol>
                <a:gridCol w="3499254">
                  <a:extLst>
                    <a:ext uri="{9D8B030D-6E8A-4147-A177-3AD203B41FA5}">
                      <a16:colId xmlns:a16="http://schemas.microsoft.com/office/drawing/2014/main" val="20001"/>
                    </a:ext>
                  </a:extLst>
                </a:gridCol>
                <a:gridCol w="3499254">
                  <a:extLst>
                    <a:ext uri="{9D8B030D-6E8A-4147-A177-3AD203B41FA5}">
                      <a16:colId xmlns:a16="http://schemas.microsoft.com/office/drawing/2014/main" val="20002"/>
                    </a:ext>
                  </a:extLst>
                </a:gridCol>
                <a:gridCol w="3499254">
                  <a:extLst>
                    <a:ext uri="{9D8B030D-6E8A-4147-A177-3AD203B41FA5}">
                      <a16:colId xmlns:a16="http://schemas.microsoft.com/office/drawing/2014/main" val="20003"/>
                    </a:ext>
                  </a:extLst>
                </a:gridCol>
              </a:tblGrid>
              <a:tr h="885825">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2346667" y="771598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12" name="TextBox 12"/>
          <p:cNvSpPr txBox="1"/>
          <p:nvPr/>
        </p:nvSpPr>
        <p:spPr>
          <a:xfrm>
            <a:off x="4780983" y="5595218"/>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Name</a:t>
            </a:r>
          </a:p>
        </p:txBody>
      </p:sp>
      <p:sp>
        <p:nvSpPr>
          <p:cNvPr id="13" name="TextBox 13"/>
          <p:cNvSpPr txBox="1"/>
          <p:nvPr/>
        </p:nvSpPr>
        <p:spPr>
          <a:xfrm>
            <a:off x="7698369" y="5595218"/>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Age</a:t>
            </a:r>
          </a:p>
        </p:txBody>
      </p:sp>
      <p:sp>
        <p:nvSpPr>
          <p:cNvPr id="14" name="TextBox 14"/>
          <p:cNvSpPr txBox="1"/>
          <p:nvPr/>
        </p:nvSpPr>
        <p:spPr>
          <a:xfrm>
            <a:off x="10523984" y="5595218"/>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Grade</a:t>
            </a:r>
          </a:p>
        </p:txBody>
      </p:sp>
      <p:sp>
        <p:nvSpPr>
          <p:cNvPr id="15" name="TextBox 15"/>
          <p:cNvSpPr txBox="1"/>
          <p:nvPr/>
        </p:nvSpPr>
        <p:spPr>
          <a:xfrm>
            <a:off x="5874800" y="7714522"/>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Course_name</a:t>
            </a:r>
          </a:p>
        </p:txBody>
      </p:sp>
      <p:sp>
        <p:nvSpPr>
          <p:cNvPr id="16" name="TextBox 16"/>
          <p:cNvSpPr txBox="1"/>
          <p:nvPr/>
        </p:nvSpPr>
        <p:spPr>
          <a:xfrm>
            <a:off x="9496549" y="7714522"/>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Instructor</a:t>
            </a:r>
          </a:p>
        </p:txBody>
      </p:sp>
      <p:sp>
        <p:nvSpPr>
          <p:cNvPr id="17" name="TextBox 17"/>
          <p:cNvSpPr txBox="1"/>
          <p:nvPr/>
        </p:nvSpPr>
        <p:spPr>
          <a:xfrm>
            <a:off x="13027013" y="771598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Department</a:t>
            </a:r>
          </a:p>
        </p:txBody>
      </p:sp>
      <p:sp>
        <p:nvSpPr>
          <p:cNvPr id="18" name="TextBox 18"/>
          <p:cNvSpPr txBox="1"/>
          <p:nvPr/>
        </p:nvSpPr>
        <p:spPr>
          <a:xfrm>
            <a:off x="7973895" y="4785626"/>
            <a:ext cx="2122163" cy="657192"/>
          </a:xfrm>
          <a:prstGeom prst="rect">
            <a:avLst/>
          </a:prstGeom>
        </p:spPr>
        <p:txBody>
          <a:bodyPr lIns="0" tIns="0" rIns="0" bIns="0" rtlCol="0" anchor="t">
            <a:spAutoFit/>
          </a:bodyPr>
          <a:lstStyle/>
          <a:p>
            <a:pPr algn="ctr">
              <a:lnSpc>
                <a:spcPts val="5400"/>
              </a:lnSpc>
            </a:pPr>
            <a:r>
              <a:rPr lang="en-US" sz="3000" b="1">
                <a:solidFill>
                  <a:srgbClr val="2D3240"/>
                </a:solidFill>
                <a:latin typeface="Poppins Bold"/>
                <a:ea typeface="Poppins Bold"/>
                <a:cs typeface="Poppins Bold"/>
                <a:sym typeface="Poppins Bold"/>
              </a:rPr>
              <a:t>Students</a:t>
            </a:r>
          </a:p>
        </p:txBody>
      </p:sp>
      <p:sp>
        <p:nvSpPr>
          <p:cNvPr id="19" name="TextBox 19"/>
          <p:cNvSpPr txBox="1"/>
          <p:nvPr/>
        </p:nvSpPr>
        <p:spPr>
          <a:xfrm>
            <a:off x="7973895" y="6901623"/>
            <a:ext cx="2122163" cy="657192"/>
          </a:xfrm>
          <a:prstGeom prst="rect">
            <a:avLst/>
          </a:prstGeom>
        </p:spPr>
        <p:txBody>
          <a:bodyPr lIns="0" tIns="0" rIns="0" bIns="0" rtlCol="0" anchor="t">
            <a:spAutoFit/>
          </a:bodyPr>
          <a:lstStyle/>
          <a:p>
            <a:pPr algn="ctr">
              <a:lnSpc>
                <a:spcPts val="5400"/>
              </a:lnSpc>
            </a:pPr>
            <a:r>
              <a:rPr lang="en-US" sz="3000" b="1">
                <a:solidFill>
                  <a:srgbClr val="2D3240"/>
                </a:solidFill>
                <a:latin typeface="Poppins Bold"/>
                <a:ea typeface="Poppins Bold"/>
                <a:cs typeface="Poppins Bold"/>
                <a:sym typeface="Poppins Bold"/>
              </a:rPr>
              <a:t>Courses</a:t>
            </a:r>
          </a:p>
        </p:txBody>
      </p:sp>
      <p:sp>
        <p:nvSpPr>
          <p:cNvPr id="20" name="TextBox 20"/>
          <p:cNvSpPr txBox="1"/>
          <p:nvPr/>
        </p:nvSpPr>
        <p:spPr>
          <a:xfrm>
            <a:off x="13349598" y="5595218"/>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21" name="TextBox 21"/>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729708" y="4670894"/>
          <a:ext cx="13997015" cy="4114800"/>
        </p:xfrm>
        <a:graphic>
          <a:graphicData uri="http://schemas.openxmlformats.org/drawingml/2006/table">
            <a:tbl>
              <a:tblPr/>
              <a:tblGrid>
                <a:gridCol w="2799403">
                  <a:extLst>
                    <a:ext uri="{9D8B030D-6E8A-4147-A177-3AD203B41FA5}">
                      <a16:colId xmlns:a16="http://schemas.microsoft.com/office/drawing/2014/main" val="20000"/>
                    </a:ext>
                  </a:extLst>
                </a:gridCol>
                <a:gridCol w="2799403">
                  <a:extLst>
                    <a:ext uri="{9D8B030D-6E8A-4147-A177-3AD203B41FA5}">
                      <a16:colId xmlns:a16="http://schemas.microsoft.com/office/drawing/2014/main" val="20001"/>
                    </a:ext>
                  </a:extLst>
                </a:gridCol>
                <a:gridCol w="2799403">
                  <a:extLst>
                    <a:ext uri="{9D8B030D-6E8A-4147-A177-3AD203B41FA5}">
                      <a16:colId xmlns:a16="http://schemas.microsoft.com/office/drawing/2014/main" val="20002"/>
                    </a:ext>
                  </a:extLst>
                </a:gridCol>
                <a:gridCol w="2799403">
                  <a:extLst>
                    <a:ext uri="{9D8B030D-6E8A-4147-A177-3AD203B41FA5}">
                      <a16:colId xmlns:a16="http://schemas.microsoft.com/office/drawing/2014/main" val="20003"/>
                    </a:ext>
                  </a:extLst>
                </a:gridCol>
                <a:gridCol w="2799403">
                  <a:extLst>
                    <a:ext uri="{9D8B030D-6E8A-4147-A177-3AD203B41FA5}">
                      <a16:colId xmlns:a16="http://schemas.microsoft.com/office/drawing/2014/main" val="20004"/>
                    </a:ext>
                  </a:extLst>
                </a:gridCol>
              </a:tblGrid>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48059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Logical View</a:t>
            </a:r>
          </a:p>
        </p:txBody>
      </p:sp>
      <p:sp>
        <p:nvSpPr>
          <p:cNvPr id="8" name="TextBox 8"/>
          <p:cNvSpPr txBox="1"/>
          <p:nvPr/>
        </p:nvSpPr>
        <p:spPr>
          <a:xfrm>
            <a:off x="402046" y="2564055"/>
            <a:ext cx="13172944"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Example: Show only students whose name started with a letter ‘A’.</a:t>
            </a:r>
          </a:p>
        </p:txBody>
      </p:sp>
      <p:sp>
        <p:nvSpPr>
          <p:cNvPr id="9" name="TextBox 9"/>
          <p:cNvSpPr txBox="1"/>
          <p:nvPr/>
        </p:nvSpPr>
        <p:spPr>
          <a:xfrm>
            <a:off x="1729708" y="481301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Student_ID</a:t>
            </a:r>
          </a:p>
        </p:txBody>
      </p:sp>
      <p:sp>
        <p:nvSpPr>
          <p:cNvPr id="10" name="TextBox 10"/>
          <p:cNvSpPr txBox="1"/>
          <p:nvPr/>
        </p:nvSpPr>
        <p:spPr>
          <a:xfrm>
            <a:off x="4560658" y="481301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Name</a:t>
            </a:r>
          </a:p>
        </p:txBody>
      </p:sp>
      <p:sp>
        <p:nvSpPr>
          <p:cNvPr id="11" name="TextBox 11"/>
          <p:cNvSpPr txBox="1"/>
          <p:nvPr/>
        </p:nvSpPr>
        <p:spPr>
          <a:xfrm>
            <a:off x="7391608" y="481301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Age</a:t>
            </a:r>
          </a:p>
        </p:txBody>
      </p:sp>
      <p:sp>
        <p:nvSpPr>
          <p:cNvPr id="12" name="TextBox 12"/>
          <p:cNvSpPr txBox="1"/>
          <p:nvPr/>
        </p:nvSpPr>
        <p:spPr>
          <a:xfrm>
            <a:off x="10217222" y="481301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Grade</a:t>
            </a:r>
          </a:p>
        </p:txBody>
      </p:sp>
      <p:sp>
        <p:nvSpPr>
          <p:cNvPr id="13" name="TextBox 13"/>
          <p:cNvSpPr txBox="1"/>
          <p:nvPr/>
        </p:nvSpPr>
        <p:spPr>
          <a:xfrm>
            <a:off x="7667133" y="3918828"/>
            <a:ext cx="2122163" cy="657192"/>
          </a:xfrm>
          <a:prstGeom prst="rect">
            <a:avLst/>
          </a:prstGeom>
        </p:spPr>
        <p:txBody>
          <a:bodyPr lIns="0" tIns="0" rIns="0" bIns="0" rtlCol="0" anchor="t">
            <a:spAutoFit/>
          </a:bodyPr>
          <a:lstStyle/>
          <a:p>
            <a:pPr algn="ctr">
              <a:lnSpc>
                <a:spcPts val="5400"/>
              </a:lnSpc>
            </a:pPr>
            <a:r>
              <a:rPr lang="en-US" sz="3000" b="1">
                <a:solidFill>
                  <a:srgbClr val="2D3240"/>
                </a:solidFill>
                <a:latin typeface="Poppins Bold"/>
                <a:ea typeface="Poppins Bold"/>
                <a:cs typeface="Poppins Bold"/>
                <a:sym typeface="Poppins Bold"/>
              </a:rPr>
              <a:t>Students</a:t>
            </a:r>
          </a:p>
        </p:txBody>
      </p:sp>
      <p:sp>
        <p:nvSpPr>
          <p:cNvPr id="14" name="TextBox 14"/>
          <p:cNvSpPr txBox="1"/>
          <p:nvPr/>
        </p:nvSpPr>
        <p:spPr>
          <a:xfrm>
            <a:off x="13042836" y="4813016"/>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15" name="TextBox 15"/>
          <p:cNvSpPr txBox="1"/>
          <p:nvPr/>
        </p:nvSpPr>
        <p:spPr>
          <a:xfrm>
            <a:off x="2073488" y="5904390"/>
            <a:ext cx="198565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12345678</a:t>
            </a:r>
          </a:p>
        </p:txBody>
      </p:sp>
      <p:sp>
        <p:nvSpPr>
          <p:cNvPr id="16" name="TextBox 16"/>
          <p:cNvSpPr txBox="1"/>
          <p:nvPr/>
        </p:nvSpPr>
        <p:spPr>
          <a:xfrm>
            <a:off x="2073488" y="6999748"/>
            <a:ext cx="198565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22345678</a:t>
            </a:r>
          </a:p>
        </p:txBody>
      </p:sp>
      <p:sp>
        <p:nvSpPr>
          <p:cNvPr id="17" name="TextBox 17"/>
          <p:cNvSpPr txBox="1"/>
          <p:nvPr/>
        </p:nvSpPr>
        <p:spPr>
          <a:xfrm>
            <a:off x="2073488" y="8095107"/>
            <a:ext cx="198565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32345678</a:t>
            </a:r>
          </a:p>
        </p:txBody>
      </p:sp>
      <p:sp>
        <p:nvSpPr>
          <p:cNvPr id="18" name="TextBox 18"/>
          <p:cNvSpPr txBox="1"/>
          <p:nvPr/>
        </p:nvSpPr>
        <p:spPr>
          <a:xfrm>
            <a:off x="4904438" y="590439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Ali</a:t>
            </a:r>
          </a:p>
        </p:txBody>
      </p:sp>
      <p:sp>
        <p:nvSpPr>
          <p:cNvPr id="19" name="TextBox 19"/>
          <p:cNvSpPr txBox="1"/>
          <p:nvPr/>
        </p:nvSpPr>
        <p:spPr>
          <a:xfrm>
            <a:off x="4904438" y="6999748"/>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Abel</a:t>
            </a:r>
          </a:p>
        </p:txBody>
      </p:sp>
      <p:sp>
        <p:nvSpPr>
          <p:cNvPr id="20" name="TextBox 20"/>
          <p:cNvSpPr txBox="1"/>
          <p:nvPr/>
        </p:nvSpPr>
        <p:spPr>
          <a:xfrm>
            <a:off x="4904438" y="8095107"/>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Adriana</a:t>
            </a:r>
          </a:p>
        </p:txBody>
      </p:sp>
      <p:sp>
        <p:nvSpPr>
          <p:cNvPr id="21" name="TextBox 21"/>
          <p:cNvSpPr txBox="1"/>
          <p:nvPr/>
        </p:nvSpPr>
        <p:spPr>
          <a:xfrm>
            <a:off x="10561003" y="8095107"/>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2" name="TextBox 22"/>
          <p:cNvSpPr txBox="1"/>
          <p:nvPr/>
        </p:nvSpPr>
        <p:spPr>
          <a:xfrm>
            <a:off x="10561003" y="6999748"/>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3" name="TextBox 23"/>
          <p:cNvSpPr txBox="1"/>
          <p:nvPr/>
        </p:nvSpPr>
        <p:spPr>
          <a:xfrm>
            <a:off x="10561003" y="590638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4" name="TextBox 24"/>
          <p:cNvSpPr txBox="1"/>
          <p:nvPr/>
        </p:nvSpPr>
        <p:spPr>
          <a:xfrm>
            <a:off x="7667133" y="590439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5" name="TextBox 25"/>
          <p:cNvSpPr txBox="1"/>
          <p:nvPr/>
        </p:nvSpPr>
        <p:spPr>
          <a:xfrm>
            <a:off x="7667133" y="6999748"/>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19</a:t>
            </a:r>
          </a:p>
        </p:txBody>
      </p:sp>
      <p:sp>
        <p:nvSpPr>
          <p:cNvPr id="26" name="TextBox 26"/>
          <p:cNvSpPr txBox="1"/>
          <p:nvPr/>
        </p:nvSpPr>
        <p:spPr>
          <a:xfrm>
            <a:off x="7667133" y="8095107"/>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7" name="TextBox 27"/>
          <p:cNvSpPr txBox="1"/>
          <p:nvPr/>
        </p:nvSpPr>
        <p:spPr>
          <a:xfrm>
            <a:off x="13327706" y="590638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C2001</a:t>
            </a:r>
          </a:p>
        </p:txBody>
      </p:sp>
      <p:sp>
        <p:nvSpPr>
          <p:cNvPr id="28" name="TextBox 28"/>
          <p:cNvSpPr txBox="1"/>
          <p:nvPr/>
        </p:nvSpPr>
        <p:spPr>
          <a:xfrm>
            <a:off x="13327706" y="7001741"/>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C2002</a:t>
            </a:r>
          </a:p>
        </p:txBody>
      </p:sp>
      <p:sp>
        <p:nvSpPr>
          <p:cNvPr id="29" name="TextBox 29"/>
          <p:cNvSpPr txBox="1"/>
          <p:nvPr/>
        </p:nvSpPr>
        <p:spPr>
          <a:xfrm>
            <a:off x="13327706" y="8095107"/>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C2003</a:t>
            </a:r>
          </a:p>
        </p:txBody>
      </p:sp>
      <p:sp>
        <p:nvSpPr>
          <p:cNvPr id="30" name="TextBox 30"/>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678242" y="4108931"/>
          <a:ext cx="13997015" cy="4114800"/>
        </p:xfrm>
        <a:graphic>
          <a:graphicData uri="http://schemas.openxmlformats.org/drawingml/2006/table">
            <a:tbl>
              <a:tblPr/>
              <a:tblGrid>
                <a:gridCol w="2799403">
                  <a:extLst>
                    <a:ext uri="{9D8B030D-6E8A-4147-A177-3AD203B41FA5}">
                      <a16:colId xmlns:a16="http://schemas.microsoft.com/office/drawing/2014/main" val="20000"/>
                    </a:ext>
                  </a:extLst>
                </a:gridCol>
                <a:gridCol w="2799403">
                  <a:extLst>
                    <a:ext uri="{9D8B030D-6E8A-4147-A177-3AD203B41FA5}">
                      <a16:colId xmlns:a16="http://schemas.microsoft.com/office/drawing/2014/main" val="20001"/>
                    </a:ext>
                  </a:extLst>
                </a:gridCol>
                <a:gridCol w="2799403">
                  <a:extLst>
                    <a:ext uri="{9D8B030D-6E8A-4147-A177-3AD203B41FA5}">
                      <a16:colId xmlns:a16="http://schemas.microsoft.com/office/drawing/2014/main" val="20002"/>
                    </a:ext>
                  </a:extLst>
                </a:gridCol>
                <a:gridCol w="2799403">
                  <a:extLst>
                    <a:ext uri="{9D8B030D-6E8A-4147-A177-3AD203B41FA5}">
                      <a16:colId xmlns:a16="http://schemas.microsoft.com/office/drawing/2014/main" val="20003"/>
                    </a:ext>
                  </a:extLst>
                </a:gridCol>
                <a:gridCol w="2799403">
                  <a:extLst>
                    <a:ext uri="{9D8B030D-6E8A-4147-A177-3AD203B41FA5}">
                      <a16:colId xmlns:a16="http://schemas.microsoft.com/office/drawing/2014/main" val="20004"/>
                    </a:ext>
                  </a:extLst>
                </a:gridCol>
              </a:tblGrid>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80CE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80CE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1"/>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80CE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80CE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48059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Terminology</a:t>
            </a:r>
          </a:p>
        </p:txBody>
      </p:sp>
      <p:sp>
        <p:nvSpPr>
          <p:cNvPr id="8" name="TextBox 8"/>
          <p:cNvSpPr txBox="1"/>
          <p:nvPr/>
        </p:nvSpPr>
        <p:spPr>
          <a:xfrm>
            <a:off x="2678242" y="4251054"/>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Student_ID</a:t>
            </a:r>
          </a:p>
        </p:txBody>
      </p:sp>
      <p:sp>
        <p:nvSpPr>
          <p:cNvPr id="9" name="TextBox 9"/>
          <p:cNvSpPr txBox="1"/>
          <p:nvPr/>
        </p:nvSpPr>
        <p:spPr>
          <a:xfrm>
            <a:off x="5509192" y="4251054"/>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Name</a:t>
            </a:r>
          </a:p>
        </p:txBody>
      </p:sp>
      <p:sp>
        <p:nvSpPr>
          <p:cNvPr id="10" name="TextBox 10"/>
          <p:cNvSpPr txBox="1"/>
          <p:nvPr/>
        </p:nvSpPr>
        <p:spPr>
          <a:xfrm>
            <a:off x="8340142" y="4251054"/>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Age</a:t>
            </a:r>
          </a:p>
        </p:txBody>
      </p:sp>
      <p:sp>
        <p:nvSpPr>
          <p:cNvPr id="11" name="TextBox 11"/>
          <p:cNvSpPr txBox="1"/>
          <p:nvPr/>
        </p:nvSpPr>
        <p:spPr>
          <a:xfrm>
            <a:off x="11165757" y="4251054"/>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Grade</a:t>
            </a:r>
          </a:p>
        </p:txBody>
      </p:sp>
      <p:sp>
        <p:nvSpPr>
          <p:cNvPr id="12" name="TextBox 12"/>
          <p:cNvSpPr txBox="1"/>
          <p:nvPr/>
        </p:nvSpPr>
        <p:spPr>
          <a:xfrm>
            <a:off x="13991371" y="4251054"/>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13" name="TextBox 13"/>
          <p:cNvSpPr txBox="1"/>
          <p:nvPr/>
        </p:nvSpPr>
        <p:spPr>
          <a:xfrm>
            <a:off x="3022023" y="5342427"/>
            <a:ext cx="198565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12345678</a:t>
            </a:r>
          </a:p>
        </p:txBody>
      </p:sp>
      <p:sp>
        <p:nvSpPr>
          <p:cNvPr id="14" name="TextBox 14"/>
          <p:cNvSpPr txBox="1"/>
          <p:nvPr/>
        </p:nvSpPr>
        <p:spPr>
          <a:xfrm>
            <a:off x="3022023" y="6437786"/>
            <a:ext cx="198565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22345678</a:t>
            </a:r>
          </a:p>
        </p:txBody>
      </p:sp>
      <p:sp>
        <p:nvSpPr>
          <p:cNvPr id="15" name="TextBox 15"/>
          <p:cNvSpPr txBox="1"/>
          <p:nvPr/>
        </p:nvSpPr>
        <p:spPr>
          <a:xfrm>
            <a:off x="3022023" y="7533144"/>
            <a:ext cx="198565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32345678</a:t>
            </a:r>
          </a:p>
        </p:txBody>
      </p:sp>
      <p:sp>
        <p:nvSpPr>
          <p:cNvPr id="16" name="TextBox 16"/>
          <p:cNvSpPr txBox="1"/>
          <p:nvPr/>
        </p:nvSpPr>
        <p:spPr>
          <a:xfrm>
            <a:off x="5852973" y="5342427"/>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Ali</a:t>
            </a:r>
          </a:p>
        </p:txBody>
      </p:sp>
      <p:sp>
        <p:nvSpPr>
          <p:cNvPr id="17" name="TextBox 17"/>
          <p:cNvSpPr txBox="1"/>
          <p:nvPr/>
        </p:nvSpPr>
        <p:spPr>
          <a:xfrm>
            <a:off x="5852973" y="643778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Abel</a:t>
            </a:r>
          </a:p>
        </p:txBody>
      </p:sp>
      <p:sp>
        <p:nvSpPr>
          <p:cNvPr id="18" name="TextBox 18"/>
          <p:cNvSpPr txBox="1"/>
          <p:nvPr/>
        </p:nvSpPr>
        <p:spPr>
          <a:xfrm>
            <a:off x="5852973" y="753314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Adriana</a:t>
            </a:r>
          </a:p>
        </p:txBody>
      </p:sp>
      <p:sp>
        <p:nvSpPr>
          <p:cNvPr id="19" name="TextBox 19"/>
          <p:cNvSpPr txBox="1"/>
          <p:nvPr/>
        </p:nvSpPr>
        <p:spPr>
          <a:xfrm>
            <a:off x="11509537" y="753314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0" name="TextBox 20"/>
          <p:cNvSpPr txBox="1"/>
          <p:nvPr/>
        </p:nvSpPr>
        <p:spPr>
          <a:xfrm>
            <a:off x="11509537" y="643778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1" name="TextBox 21"/>
          <p:cNvSpPr txBox="1"/>
          <p:nvPr/>
        </p:nvSpPr>
        <p:spPr>
          <a:xfrm>
            <a:off x="11509537" y="53444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2" name="TextBox 22"/>
          <p:cNvSpPr txBox="1"/>
          <p:nvPr/>
        </p:nvSpPr>
        <p:spPr>
          <a:xfrm>
            <a:off x="8615668" y="5342427"/>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3" name="TextBox 23"/>
          <p:cNvSpPr txBox="1"/>
          <p:nvPr/>
        </p:nvSpPr>
        <p:spPr>
          <a:xfrm>
            <a:off x="8615668" y="643778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19</a:t>
            </a:r>
          </a:p>
        </p:txBody>
      </p:sp>
      <p:sp>
        <p:nvSpPr>
          <p:cNvPr id="24" name="TextBox 24"/>
          <p:cNvSpPr txBox="1"/>
          <p:nvPr/>
        </p:nvSpPr>
        <p:spPr>
          <a:xfrm>
            <a:off x="8615668" y="753314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5" name="TextBox 25"/>
          <p:cNvSpPr txBox="1"/>
          <p:nvPr/>
        </p:nvSpPr>
        <p:spPr>
          <a:xfrm>
            <a:off x="14276240" y="53444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C2001</a:t>
            </a:r>
          </a:p>
        </p:txBody>
      </p:sp>
      <p:sp>
        <p:nvSpPr>
          <p:cNvPr id="26" name="TextBox 26"/>
          <p:cNvSpPr txBox="1"/>
          <p:nvPr/>
        </p:nvSpPr>
        <p:spPr>
          <a:xfrm>
            <a:off x="14276240" y="6439778"/>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C2002</a:t>
            </a:r>
          </a:p>
        </p:txBody>
      </p:sp>
      <p:sp>
        <p:nvSpPr>
          <p:cNvPr id="27" name="TextBox 27"/>
          <p:cNvSpPr txBox="1"/>
          <p:nvPr/>
        </p:nvSpPr>
        <p:spPr>
          <a:xfrm>
            <a:off x="14276240" y="753314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C2003</a:t>
            </a:r>
          </a:p>
        </p:txBody>
      </p:sp>
      <p:sp>
        <p:nvSpPr>
          <p:cNvPr id="28" name="AutoShape 28"/>
          <p:cNvSpPr/>
          <p:nvPr/>
        </p:nvSpPr>
        <p:spPr>
          <a:xfrm flipV="1">
            <a:off x="4014849" y="3575833"/>
            <a:ext cx="328753" cy="732370"/>
          </a:xfrm>
          <a:prstGeom prst="line">
            <a:avLst/>
          </a:prstGeom>
          <a:ln w="38100" cap="flat">
            <a:solidFill>
              <a:srgbClr val="000000"/>
            </a:solidFill>
            <a:prstDash val="solid"/>
            <a:headEnd type="arrow" w="med" len="sm"/>
            <a:tailEnd type="none" w="sm" len="sm"/>
          </a:ln>
        </p:spPr>
        <p:txBody>
          <a:bodyPr/>
          <a:lstStyle/>
          <a:p>
            <a:endParaRPr lang="en-PH"/>
          </a:p>
        </p:txBody>
      </p:sp>
      <p:sp>
        <p:nvSpPr>
          <p:cNvPr id="29" name="TextBox 29"/>
          <p:cNvSpPr txBox="1"/>
          <p:nvPr/>
        </p:nvSpPr>
        <p:spPr>
          <a:xfrm>
            <a:off x="2793351" y="2989387"/>
            <a:ext cx="3395204" cy="514334"/>
          </a:xfrm>
          <a:prstGeom prst="rect">
            <a:avLst/>
          </a:prstGeom>
        </p:spPr>
        <p:txBody>
          <a:bodyPr lIns="0" tIns="0" rIns="0" bIns="0" rtlCol="0" anchor="t">
            <a:spAutoFit/>
          </a:bodyPr>
          <a:lstStyle/>
          <a:p>
            <a:pPr algn="ctr">
              <a:lnSpc>
                <a:spcPts val="4200"/>
              </a:lnSpc>
              <a:spcBef>
                <a:spcPct val="0"/>
              </a:spcBef>
            </a:pPr>
            <a:r>
              <a:rPr lang="en-US" sz="3000" b="1">
                <a:solidFill>
                  <a:srgbClr val="019D97"/>
                </a:solidFill>
                <a:latin typeface="Open Sans Bold"/>
                <a:ea typeface="Open Sans Bold"/>
                <a:cs typeface="Open Sans Bold"/>
                <a:sym typeface="Open Sans Bold"/>
              </a:rPr>
              <a:t>Attribute</a:t>
            </a:r>
          </a:p>
        </p:txBody>
      </p:sp>
      <p:sp>
        <p:nvSpPr>
          <p:cNvPr id="30" name="TextBox 30"/>
          <p:cNvSpPr txBox="1"/>
          <p:nvPr/>
        </p:nvSpPr>
        <p:spPr>
          <a:xfrm>
            <a:off x="121980" y="5118614"/>
            <a:ext cx="2216061" cy="1047750"/>
          </a:xfrm>
          <a:prstGeom prst="rect">
            <a:avLst/>
          </a:prstGeom>
        </p:spPr>
        <p:txBody>
          <a:bodyPr lIns="0" tIns="0" rIns="0" bIns="0" rtlCol="0" anchor="t">
            <a:spAutoFit/>
          </a:bodyPr>
          <a:lstStyle/>
          <a:p>
            <a:pPr algn="ctr">
              <a:lnSpc>
                <a:spcPts val="4200"/>
              </a:lnSpc>
              <a:spcBef>
                <a:spcPct val="0"/>
              </a:spcBef>
            </a:pPr>
            <a:r>
              <a:rPr lang="en-US" sz="3000" b="1">
                <a:solidFill>
                  <a:srgbClr val="019D97"/>
                </a:solidFill>
                <a:latin typeface="Open Sans Bold"/>
                <a:ea typeface="Open Sans Bold"/>
                <a:cs typeface="Open Sans Bold"/>
                <a:sym typeface="Open Sans Bold"/>
              </a:rPr>
              <a:t>Record, a.k.a </a:t>
            </a:r>
            <a:r>
              <a:rPr lang="en-US" sz="3000" b="1" u="sng">
                <a:solidFill>
                  <a:srgbClr val="019D97"/>
                </a:solidFill>
                <a:latin typeface="Open Sans Bold"/>
                <a:ea typeface="Open Sans Bold"/>
                <a:cs typeface="Open Sans Bold"/>
                <a:sym typeface="Open Sans Bold"/>
              </a:rPr>
              <a:t>tuple</a:t>
            </a:r>
            <a:r>
              <a:rPr lang="en-US" sz="3000" b="1">
                <a:solidFill>
                  <a:srgbClr val="019D97"/>
                </a:solidFill>
                <a:latin typeface="Open Sans Bold"/>
                <a:ea typeface="Open Sans Bold"/>
                <a:cs typeface="Open Sans Bold"/>
                <a:sym typeface="Open Sans Bold"/>
              </a:rPr>
              <a:t>.</a:t>
            </a:r>
          </a:p>
        </p:txBody>
      </p:sp>
      <p:sp>
        <p:nvSpPr>
          <p:cNvPr id="31" name="AutoShape 31"/>
          <p:cNvSpPr/>
          <p:nvPr/>
        </p:nvSpPr>
        <p:spPr>
          <a:xfrm flipH="1" flipV="1">
            <a:off x="2338126" y="5649211"/>
            <a:ext cx="447261" cy="1993"/>
          </a:xfrm>
          <a:prstGeom prst="line">
            <a:avLst/>
          </a:prstGeom>
          <a:ln w="38100" cap="flat">
            <a:solidFill>
              <a:srgbClr val="000000"/>
            </a:solidFill>
            <a:prstDash val="solid"/>
            <a:headEnd type="arrow" w="med" len="sm"/>
            <a:tailEnd type="none" w="sm" len="sm"/>
          </a:ln>
        </p:spPr>
        <p:txBody>
          <a:bodyPr/>
          <a:lstStyle/>
          <a:p>
            <a:endParaRPr lang="en-PH"/>
          </a:p>
        </p:txBody>
      </p:sp>
      <p:sp>
        <p:nvSpPr>
          <p:cNvPr id="32" name="AutoShape 32"/>
          <p:cNvSpPr/>
          <p:nvPr/>
        </p:nvSpPr>
        <p:spPr>
          <a:xfrm>
            <a:off x="12521414" y="8223731"/>
            <a:ext cx="0" cy="472954"/>
          </a:xfrm>
          <a:prstGeom prst="line">
            <a:avLst/>
          </a:prstGeom>
          <a:ln w="38100" cap="flat">
            <a:solidFill>
              <a:srgbClr val="000000"/>
            </a:solidFill>
            <a:prstDash val="solid"/>
            <a:headEnd type="arrow" w="med" len="sm"/>
            <a:tailEnd type="none" w="sm" len="sm"/>
          </a:ln>
        </p:spPr>
        <p:txBody>
          <a:bodyPr/>
          <a:lstStyle/>
          <a:p>
            <a:endParaRPr lang="en-PH"/>
          </a:p>
        </p:txBody>
      </p:sp>
      <p:sp>
        <p:nvSpPr>
          <p:cNvPr id="33" name="TextBox 33"/>
          <p:cNvSpPr txBox="1"/>
          <p:nvPr/>
        </p:nvSpPr>
        <p:spPr>
          <a:xfrm>
            <a:off x="11585970" y="8639535"/>
            <a:ext cx="1832788" cy="514334"/>
          </a:xfrm>
          <a:prstGeom prst="rect">
            <a:avLst/>
          </a:prstGeom>
        </p:spPr>
        <p:txBody>
          <a:bodyPr lIns="0" tIns="0" rIns="0" bIns="0" rtlCol="0" anchor="t">
            <a:spAutoFit/>
          </a:bodyPr>
          <a:lstStyle/>
          <a:p>
            <a:pPr algn="ctr">
              <a:lnSpc>
                <a:spcPts val="4200"/>
              </a:lnSpc>
              <a:spcBef>
                <a:spcPct val="0"/>
              </a:spcBef>
            </a:pPr>
            <a:r>
              <a:rPr lang="en-US" sz="3000" b="1">
                <a:solidFill>
                  <a:srgbClr val="019D97"/>
                </a:solidFill>
                <a:latin typeface="Open Sans Bold"/>
                <a:ea typeface="Open Sans Bold"/>
                <a:cs typeface="Open Sans Bold"/>
                <a:sym typeface="Open Sans Bold"/>
              </a:rPr>
              <a:t>Field</a:t>
            </a:r>
          </a:p>
        </p:txBody>
      </p:sp>
      <p:sp>
        <p:nvSpPr>
          <p:cNvPr id="34" name="TextBox 34"/>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067035" y="4315508"/>
          <a:ext cx="13997015" cy="4114800"/>
        </p:xfrm>
        <a:graphic>
          <a:graphicData uri="http://schemas.openxmlformats.org/drawingml/2006/table">
            <a:tbl>
              <a:tblPr/>
              <a:tblGrid>
                <a:gridCol w="2799403">
                  <a:extLst>
                    <a:ext uri="{9D8B030D-6E8A-4147-A177-3AD203B41FA5}">
                      <a16:colId xmlns:a16="http://schemas.microsoft.com/office/drawing/2014/main" val="20000"/>
                    </a:ext>
                  </a:extLst>
                </a:gridCol>
                <a:gridCol w="2799403">
                  <a:extLst>
                    <a:ext uri="{9D8B030D-6E8A-4147-A177-3AD203B41FA5}">
                      <a16:colId xmlns:a16="http://schemas.microsoft.com/office/drawing/2014/main" val="20001"/>
                    </a:ext>
                  </a:extLst>
                </a:gridCol>
                <a:gridCol w="2799403">
                  <a:extLst>
                    <a:ext uri="{9D8B030D-6E8A-4147-A177-3AD203B41FA5}">
                      <a16:colId xmlns:a16="http://schemas.microsoft.com/office/drawing/2014/main" val="20002"/>
                    </a:ext>
                  </a:extLst>
                </a:gridCol>
                <a:gridCol w="2799403">
                  <a:extLst>
                    <a:ext uri="{9D8B030D-6E8A-4147-A177-3AD203B41FA5}">
                      <a16:colId xmlns:a16="http://schemas.microsoft.com/office/drawing/2014/main" val="20003"/>
                    </a:ext>
                  </a:extLst>
                </a:gridCol>
                <a:gridCol w="2799403">
                  <a:extLst>
                    <a:ext uri="{9D8B030D-6E8A-4147-A177-3AD203B41FA5}">
                      <a16:colId xmlns:a16="http://schemas.microsoft.com/office/drawing/2014/main" val="20004"/>
                    </a:ext>
                  </a:extLst>
                </a:gridCol>
              </a:tblGrid>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927470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Primary Key</a:t>
            </a:r>
          </a:p>
        </p:txBody>
      </p:sp>
      <p:sp>
        <p:nvSpPr>
          <p:cNvPr id="8" name="TextBox 8"/>
          <p:cNvSpPr txBox="1"/>
          <p:nvPr/>
        </p:nvSpPr>
        <p:spPr>
          <a:xfrm>
            <a:off x="206284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Student_ID</a:t>
            </a:r>
          </a:p>
        </p:txBody>
      </p:sp>
      <p:sp>
        <p:nvSpPr>
          <p:cNvPr id="9" name="TextBox 9"/>
          <p:cNvSpPr txBox="1"/>
          <p:nvPr/>
        </p:nvSpPr>
        <p:spPr>
          <a:xfrm>
            <a:off x="489798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Name</a:t>
            </a:r>
          </a:p>
        </p:txBody>
      </p:sp>
      <p:sp>
        <p:nvSpPr>
          <p:cNvPr id="10" name="TextBox 10"/>
          <p:cNvSpPr txBox="1"/>
          <p:nvPr/>
        </p:nvSpPr>
        <p:spPr>
          <a:xfrm>
            <a:off x="772893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Age</a:t>
            </a:r>
          </a:p>
        </p:txBody>
      </p:sp>
      <p:sp>
        <p:nvSpPr>
          <p:cNvPr id="11" name="TextBox 11"/>
          <p:cNvSpPr txBox="1"/>
          <p:nvPr/>
        </p:nvSpPr>
        <p:spPr>
          <a:xfrm>
            <a:off x="10554549"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Grade</a:t>
            </a:r>
          </a:p>
        </p:txBody>
      </p:sp>
      <p:sp>
        <p:nvSpPr>
          <p:cNvPr id="12" name="TextBox 12"/>
          <p:cNvSpPr txBox="1"/>
          <p:nvPr/>
        </p:nvSpPr>
        <p:spPr>
          <a:xfrm>
            <a:off x="13380163"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13" name="TextBox 13"/>
          <p:cNvSpPr txBox="1"/>
          <p:nvPr/>
        </p:nvSpPr>
        <p:spPr>
          <a:xfrm>
            <a:off x="2406626" y="5549003"/>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12345678</a:t>
            </a:r>
          </a:p>
        </p:txBody>
      </p:sp>
      <p:sp>
        <p:nvSpPr>
          <p:cNvPr id="14" name="TextBox 14"/>
          <p:cNvSpPr txBox="1"/>
          <p:nvPr/>
        </p:nvSpPr>
        <p:spPr>
          <a:xfrm>
            <a:off x="2406626" y="6644362"/>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22345678</a:t>
            </a:r>
          </a:p>
        </p:txBody>
      </p:sp>
      <p:sp>
        <p:nvSpPr>
          <p:cNvPr id="15" name="TextBox 15"/>
          <p:cNvSpPr txBox="1"/>
          <p:nvPr/>
        </p:nvSpPr>
        <p:spPr>
          <a:xfrm>
            <a:off x="2406626" y="7739720"/>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32345678</a:t>
            </a:r>
          </a:p>
        </p:txBody>
      </p:sp>
      <p:sp>
        <p:nvSpPr>
          <p:cNvPr id="16" name="TextBox 16"/>
          <p:cNvSpPr txBox="1"/>
          <p:nvPr/>
        </p:nvSpPr>
        <p:spPr>
          <a:xfrm>
            <a:off x="5241765" y="5549003"/>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Ali</a:t>
            </a:r>
          </a:p>
        </p:txBody>
      </p:sp>
      <p:sp>
        <p:nvSpPr>
          <p:cNvPr id="17" name="TextBox 17"/>
          <p:cNvSpPr txBox="1"/>
          <p:nvPr/>
        </p:nvSpPr>
        <p:spPr>
          <a:xfrm>
            <a:off x="5241765"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Abel</a:t>
            </a:r>
          </a:p>
        </p:txBody>
      </p:sp>
      <p:sp>
        <p:nvSpPr>
          <p:cNvPr id="18" name="TextBox 18"/>
          <p:cNvSpPr txBox="1"/>
          <p:nvPr/>
        </p:nvSpPr>
        <p:spPr>
          <a:xfrm>
            <a:off x="5241765"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Adriana</a:t>
            </a:r>
          </a:p>
        </p:txBody>
      </p:sp>
      <p:sp>
        <p:nvSpPr>
          <p:cNvPr id="19" name="TextBox 19"/>
          <p:cNvSpPr txBox="1"/>
          <p:nvPr/>
        </p:nvSpPr>
        <p:spPr>
          <a:xfrm>
            <a:off x="10898330"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0" name="TextBox 20"/>
          <p:cNvSpPr txBox="1"/>
          <p:nvPr/>
        </p:nvSpPr>
        <p:spPr>
          <a:xfrm>
            <a:off x="10898330"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1" name="TextBox 21"/>
          <p:cNvSpPr txBox="1"/>
          <p:nvPr/>
        </p:nvSpPr>
        <p:spPr>
          <a:xfrm>
            <a:off x="10898330" y="555099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2" name="TextBox 22"/>
          <p:cNvSpPr txBox="1"/>
          <p:nvPr/>
        </p:nvSpPr>
        <p:spPr>
          <a:xfrm>
            <a:off x="8004460" y="5549003"/>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3" name="TextBox 23"/>
          <p:cNvSpPr txBox="1"/>
          <p:nvPr/>
        </p:nvSpPr>
        <p:spPr>
          <a:xfrm>
            <a:off x="8004460"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19</a:t>
            </a:r>
          </a:p>
        </p:txBody>
      </p:sp>
      <p:sp>
        <p:nvSpPr>
          <p:cNvPr id="24" name="TextBox 24"/>
          <p:cNvSpPr txBox="1"/>
          <p:nvPr/>
        </p:nvSpPr>
        <p:spPr>
          <a:xfrm>
            <a:off x="8004460"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5" name="TextBox 25"/>
          <p:cNvSpPr txBox="1"/>
          <p:nvPr/>
        </p:nvSpPr>
        <p:spPr>
          <a:xfrm>
            <a:off x="13665033" y="555099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C2001</a:t>
            </a:r>
          </a:p>
        </p:txBody>
      </p:sp>
      <p:sp>
        <p:nvSpPr>
          <p:cNvPr id="26" name="TextBox 26"/>
          <p:cNvSpPr txBox="1"/>
          <p:nvPr/>
        </p:nvSpPr>
        <p:spPr>
          <a:xfrm>
            <a:off x="13665033" y="664635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C2002</a:t>
            </a:r>
          </a:p>
        </p:txBody>
      </p:sp>
      <p:sp>
        <p:nvSpPr>
          <p:cNvPr id="27" name="TextBox 27"/>
          <p:cNvSpPr txBox="1"/>
          <p:nvPr/>
        </p:nvSpPr>
        <p:spPr>
          <a:xfrm>
            <a:off x="13665033"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C2003</a:t>
            </a:r>
          </a:p>
        </p:txBody>
      </p:sp>
      <p:sp>
        <p:nvSpPr>
          <p:cNvPr id="28" name="TextBox 28"/>
          <p:cNvSpPr txBox="1"/>
          <p:nvPr/>
        </p:nvSpPr>
        <p:spPr>
          <a:xfrm>
            <a:off x="466539" y="2629616"/>
            <a:ext cx="1719800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primary key in a relational database is a unique identifier for each record in a table, ensuring that each row can be uniquely identified and accessed.</a:t>
            </a:r>
          </a:p>
        </p:txBody>
      </p:sp>
      <p:sp>
        <p:nvSpPr>
          <p:cNvPr id="29" name="TextBox 29"/>
          <p:cNvSpPr txBox="1"/>
          <p:nvPr/>
        </p:nvSpPr>
        <p:spPr>
          <a:xfrm>
            <a:off x="2067035" y="9058275"/>
            <a:ext cx="13997015" cy="657192"/>
          </a:xfrm>
          <a:prstGeom prst="rect">
            <a:avLst/>
          </a:prstGeom>
        </p:spPr>
        <p:txBody>
          <a:bodyPr lIns="0" tIns="0" rIns="0" bIns="0" rtlCol="0" anchor="t">
            <a:spAutoFit/>
          </a:bodyPr>
          <a:lstStyle/>
          <a:p>
            <a:pPr algn="ctr">
              <a:lnSpc>
                <a:spcPts val="5400"/>
              </a:lnSpc>
            </a:pPr>
            <a:r>
              <a:rPr lang="en-US" sz="3000" b="1">
                <a:solidFill>
                  <a:srgbClr val="5E17EB"/>
                </a:solidFill>
                <a:latin typeface="Poppins Bold"/>
                <a:ea typeface="Poppins Bold"/>
                <a:cs typeface="Poppins Bold"/>
                <a:sym typeface="Poppins Bold"/>
              </a:rPr>
              <a:t>Students </a:t>
            </a:r>
            <a:r>
              <a:rPr lang="en-US" sz="3000" b="1">
                <a:solidFill>
                  <a:srgbClr val="2D3240"/>
                </a:solidFill>
                <a:latin typeface="Poppins Bold"/>
                <a:ea typeface="Poppins Bold"/>
                <a:cs typeface="Poppins Bold"/>
                <a:sym typeface="Poppins Bold"/>
              </a:rPr>
              <a:t>(</a:t>
            </a:r>
            <a:r>
              <a:rPr lang="en-US" sz="3000" b="1" u="sng">
                <a:solidFill>
                  <a:srgbClr val="2D3240"/>
                </a:solidFill>
                <a:latin typeface="Poppins Bold"/>
                <a:ea typeface="Poppins Bold"/>
                <a:cs typeface="Poppins Bold"/>
                <a:sym typeface="Poppins Bold"/>
              </a:rPr>
              <a:t>Student_ID</a:t>
            </a:r>
            <a:r>
              <a:rPr lang="en-US" sz="3000" b="1">
                <a:solidFill>
                  <a:srgbClr val="2D3240"/>
                </a:solidFill>
                <a:latin typeface="Poppins Bold"/>
                <a:ea typeface="Poppins Bold"/>
                <a:cs typeface="Poppins Bold"/>
                <a:sym typeface="Poppins Bold"/>
              </a:rPr>
              <a:t>, Name, Age, Grade, CourseID)</a:t>
            </a:r>
          </a:p>
        </p:txBody>
      </p:sp>
      <p:sp>
        <p:nvSpPr>
          <p:cNvPr id="30" name="TextBox 30"/>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067035" y="4315508"/>
          <a:ext cx="13997015" cy="4114800"/>
        </p:xfrm>
        <a:graphic>
          <a:graphicData uri="http://schemas.openxmlformats.org/drawingml/2006/table">
            <a:tbl>
              <a:tblPr/>
              <a:tblGrid>
                <a:gridCol w="2799403">
                  <a:extLst>
                    <a:ext uri="{9D8B030D-6E8A-4147-A177-3AD203B41FA5}">
                      <a16:colId xmlns:a16="http://schemas.microsoft.com/office/drawing/2014/main" val="20000"/>
                    </a:ext>
                  </a:extLst>
                </a:gridCol>
                <a:gridCol w="2799403">
                  <a:extLst>
                    <a:ext uri="{9D8B030D-6E8A-4147-A177-3AD203B41FA5}">
                      <a16:colId xmlns:a16="http://schemas.microsoft.com/office/drawing/2014/main" val="20001"/>
                    </a:ext>
                  </a:extLst>
                </a:gridCol>
                <a:gridCol w="2799403">
                  <a:extLst>
                    <a:ext uri="{9D8B030D-6E8A-4147-A177-3AD203B41FA5}">
                      <a16:colId xmlns:a16="http://schemas.microsoft.com/office/drawing/2014/main" val="20002"/>
                    </a:ext>
                  </a:extLst>
                </a:gridCol>
                <a:gridCol w="2799403">
                  <a:extLst>
                    <a:ext uri="{9D8B030D-6E8A-4147-A177-3AD203B41FA5}">
                      <a16:colId xmlns:a16="http://schemas.microsoft.com/office/drawing/2014/main" val="20003"/>
                    </a:ext>
                  </a:extLst>
                </a:gridCol>
                <a:gridCol w="2799403">
                  <a:extLst>
                    <a:ext uri="{9D8B030D-6E8A-4147-A177-3AD203B41FA5}">
                      <a16:colId xmlns:a16="http://schemas.microsoft.com/office/drawing/2014/main" val="20004"/>
                    </a:ext>
                  </a:extLst>
                </a:gridCol>
              </a:tblGrid>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927470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Importance of a Primary Key</a:t>
            </a:r>
          </a:p>
        </p:txBody>
      </p:sp>
      <p:sp>
        <p:nvSpPr>
          <p:cNvPr id="8" name="TextBox 8"/>
          <p:cNvSpPr txBox="1"/>
          <p:nvPr/>
        </p:nvSpPr>
        <p:spPr>
          <a:xfrm>
            <a:off x="206284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Student_ID</a:t>
            </a:r>
          </a:p>
        </p:txBody>
      </p:sp>
      <p:sp>
        <p:nvSpPr>
          <p:cNvPr id="9" name="TextBox 9"/>
          <p:cNvSpPr txBox="1"/>
          <p:nvPr/>
        </p:nvSpPr>
        <p:spPr>
          <a:xfrm>
            <a:off x="489798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Name</a:t>
            </a:r>
          </a:p>
        </p:txBody>
      </p:sp>
      <p:sp>
        <p:nvSpPr>
          <p:cNvPr id="10" name="TextBox 10"/>
          <p:cNvSpPr txBox="1"/>
          <p:nvPr/>
        </p:nvSpPr>
        <p:spPr>
          <a:xfrm>
            <a:off x="772893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Age</a:t>
            </a:r>
          </a:p>
        </p:txBody>
      </p:sp>
      <p:sp>
        <p:nvSpPr>
          <p:cNvPr id="11" name="TextBox 11"/>
          <p:cNvSpPr txBox="1"/>
          <p:nvPr/>
        </p:nvSpPr>
        <p:spPr>
          <a:xfrm>
            <a:off x="10554549"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Grade</a:t>
            </a:r>
          </a:p>
        </p:txBody>
      </p:sp>
      <p:sp>
        <p:nvSpPr>
          <p:cNvPr id="12" name="TextBox 12"/>
          <p:cNvSpPr txBox="1"/>
          <p:nvPr/>
        </p:nvSpPr>
        <p:spPr>
          <a:xfrm>
            <a:off x="13380163"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13" name="TextBox 13"/>
          <p:cNvSpPr txBox="1"/>
          <p:nvPr/>
        </p:nvSpPr>
        <p:spPr>
          <a:xfrm>
            <a:off x="2406626" y="5549003"/>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12345678</a:t>
            </a:r>
          </a:p>
        </p:txBody>
      </p:sp>
      <p:sp>
        <p:nvSpPr>
          <p:cNvPr id="14" name="TextBox 14"/>
          <p:cNvSpPr txBox="1"/>
          <p:nvPr/>
        </p:nvSpPr>
        <p:spPr>
          <a:xfrm>
            <a:off x="2406626" y="6644362"/>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22345678</a:t>
            </a:r>
          </a:p>
        </p:txBody>
      </p:sp>
      <p:sp>
        <p:nvSpPr>
          <p:cNvPr id="15" name="TextBox 15"/>
          <p:cNvSpPr txBox="1"/>
          <p:nvPr/>
        </p:nvSpPr>
        <p:spPr>
          <a:xfrm>
            <a:off x="2406626" y="7739720"/>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32345678</a:t>
            </a:r>
          </a:p>
        </p:txBody>
      </p:sp>
      <p:sp>
        <p:nvSpPr>
          <p:cNvPr id="16" name="TextBox 16"/>
          <p:cNvSpPr txBox="1"/>
          <p:nvPr/>
        </p:nvSpPr>
        <p:spPr>
          <a:xfrm>
            <a:off x="5241765" y="5549003"/>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Ali</a:t>
            </a:r>
          </a:p>
        </p:txBody>
      </p:sp>
      <p:sp>
        <p:nvSpPr>
          <p:cNvPr id="17" name="TextBox 17"/>
          <p:cNvSpPr txBox="1"/>
          <p:nvPr/>
        </p:nvSpPr>
        <p:spPr>
          <a:xfrm>
            <a:off x="5241765"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Abel</a:t>
            </a:r>
          </a:p>
        </p:txBody>
      </p:sp>
      <p:sp>
        <p:nvSpPr>
          <p:cNvPr id="18" name="TextBox 18"/>
          <p:cNvSpPr txBox="1"/>
          <p:nvPr/>
        </p:nvSpPr>
        <p:spPr>
          <a:xfrm>
            <a:off x="5241765"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Adriana</a:t>
            </a:r>
          </a:p>
        </p:txBody>
      </p:sp>
      <p:sp>
        <p:nvSpPr>
          <p:cNvPr id="19" name="TextBox 19"/>
          <p:cNvSpPr txBox="1"/>
          <p:nvPr/>
        </p:nvSpPr>
        <p:spPr>
          <a:xfrm>
            <a:off x="10898330"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0" name="TextBox 20"/>
          <p:cNvSpPr txBox="1"/>
          <p:nvPr/>
        </p:nvSpPr>
        <p:spPr>
          <a:xfrm>
            <a:off x="10898330"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1" name="TextBox 21"/>
          <p:cNvSpPr txBox="1"/>
          <p:nvPr/>
        </p:nvSpPr>
        <p:spPr>
          <a:xfrm>
            <a:off x="10898330" y="555099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2" name="TextBox 22"/>
          <p:cNvSpPr txBox="1"/>
          <p:nvPr/>
        </p:nvSpPr>
        <p:spPr>
          <a:xfrm>
            <a:off x="8004460" y="5549003"/>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3" name="TextBox 23"/>
          <p:cNvSpPr txBox="1"/>
          <p:nvPr/>
        </p:nvSpPr>
        <p:spPr>
          <a:xfrm>
            <a:off x="8004460"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19</a:t>
            </a:r>
          </a:p>
        </p:txBody>
      </p:sp>
      <p:sp>
        <p:nvSpPr>
          <p:cNvPr id="24" name="TextBox 24"/>
          <p:cNvSpPr txBox="1"/>
          <p:nvPr/>
        </p:nvSpPr>
        <p:spPr>
          <a:xfrm>
            <a:off x="8004460"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5" name="TextBox 25"/>
          <p:cNvSpPr txBox="1"/>
          <p:nvPr/>
        </p:nvSpPr>
        <p:spPr>
          <a:xfrm>
            <a:off x="13665033" y="555099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C2001</a:t>
            </a:r>
          </a:p>
        </p:txBody>
      </p:sp>
      <p:sp>
        <p:nvSpPr>
          <p:cNvPr id="26" name="TextBox 26"/>
          <p:cNvSpPr txBox="1"/>
          <p:nvPr/>
        </p:nvSpPr>
        <p:spPr>
          <a:xfrm>
            <a:off x="13665033" y="664635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C2002</a:t>
            </a:r>
          </a:p>
        </p:txBody>
      </p:sp>
      <p:sp>
        <p:nvSpPr>
          <p:cNvPr id="27" name="TextBox 27"/>
          <p:cNvSpPr txBox="1"/>
          <p:nvPr/>
        </p:nvSpPr>
        <p:spPr>
          <a:xfrm>
            <a:off x="13665033"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C2003</a:t>
            </a:r>
          </a:p>
        </p:txBody>
      </p:sp>
      <p:sp>
        <p:nvSpPr>
          <p:cNvPr id="28" name="TextBox 28"/>
          <p:cNvSpPr txBox="1"/>
          <p:nvPr/>
        </p:nvSpPr>
        <p:spPr>
          <a:xfrm>
            <a:off x="466539" y="2629616"/>
            <a:ext cx="1719800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primary key is crucial in a database as it ensures data integrity by not allowing an attempt to insert a value for a primary key when that value already exists. </a:t>
            </a:r>
          </a:p>
        </p:txBody>
      </p:sp>
      <p:sp>
        <p:nvSpPr>
          <p:cNvPr id="29" name="TextBox 29"/>
          <p:cNvSpPr txBox="1"/>
          <p:nvPr/>
        </p:nvSpPr>
        <p:spPr>
          <a:xfrm>
            <a:off x="1903906" y="9058275"/>
            <a:ext cx="13997015" cy="657192"/>
          </a:xfrm>
          <a:prstGeom prst="rect">
            <a:avLst/>
          </a:prstGeom>
        </p:spPr>
        <p:txBody>
          <a:bodyPr lIns="0" tIns="0" rIns="0" bIns="0" rtlCol="0" anchor="t">
            <a:spAutoFit/>
          </a:bodyPr>
          <a:lstStyle/>
          <a:p>
            <a:pPr algn="ctr">
              <a:lnSpc>
                <a:spcPts val="5400"/>
              </a:lnSpc>
            </a:pPr>
            <a:r>
              <a:rPr lang="en-US" sz="3000" b="1">
                <a:solidFill>
                  <a:srgbClr val="5E17EB"/>
                </a:solidFill>
                <a:latin typeface="Poppins Bold"/>
                <a:ea typeface="Poppins Bold"/>
                <a:cs typeface="Poppins Bold"/>
                <a:sym typeface="Poppins Bold"/>
              </a:rPr>
              <a:t>Students </a:t>
            </a:r>
            <a:r>
              <a:rPr lang="en-US" sz="3000" b="1">
                <a:solidFill>
                  <a:srgbClr val="2D3240"/>
                </a:solidFill>
                <a:latin typeface="Poppins Bold"/>
                <a:ea typeface="Poppins Bold"/>
                <a:cs typeface="Poppins Bold"/>
                <a:sym typeface="Poppins Bold"/>
              </a:rPr>
              <a:t>(</a:t>
            </a:r>
            <a:r>
              <a:rPr lang="en-US" sz="3000" b="1" u="sng">
                <a:solidFill>
                  <a:srgbClr val="2D3240"/>
                </a:solidFill>
                <a:latin typeface="Poppins Bold"/>
                <a:ea typeface="Poppins Bold"/>
                <a:cs typeface="Poppins Bold"/>
                <a:sym typeface="Poppins Bold"/>
              </a:rPr>
              <a:t>Student_ID</a:t>
            </a:r>
            <a:r>
              <a:rPr lang="en-US" sz="3000" b="1">
                <a:solidFill>
                  <a:srgbClr val="2D3240"/>
                </a:solidFill>
                <a:latin typeface="Poppins Bold"/>
                <a:ea typeface="Poppins Bold"/>
                <a:cs typeface="Poppins Bold"/>
                <a:sym typeface="Poppins Bold"/>
              </a:rPr>
              <a:t>, Name, Age, Grade, CourseID)</a:t>
            </a:r>
          </a:p>
        </p:txBody>
      </p:sp>
      <p:sp>
        <p:nvSpPr>
          <p:cNvPr id="30" name="TextBox 30"/>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067035" y="4315508"/>
          <a:ext cx="13997015" cy="4114800"/>
        </p:xfrm>
        <a:graphic>
          <a:graphicData uri="http://schemas.openxmlformats.org/drawingml/2006/table">
            <a:tbl>
              <a:tblPr/>
              <a:tblGrid>
                <a:gridCol w="2799403">
                  <a:extLst>
                    <a:ext uri="{9D8B030D-6E8A-4147-A177-3AD203B41FA5}">
                      <a16:colId xmlns:a16="http://schemas.microsoft.com/office/drawing/2014/main" val="20000"/>
                    </a:ext>
                  </a:extLst>
                </a:gridCol>
                <a:gridCol w="2799403">
                  <a:extLst>
                    <a:ext uri="{9D8B030D-6E8A-4147-A177-3AD203B41FA5}">
                      <a16:colId xmlns:a16="http://schemas.microsoft.com/office/drawing/2014/main" val="20001"/>
                    </a:ext>
                  </a:extLst>
                </a:gridCol>
                <a:gridCol w="2799403">
                  <a:extLst>
                    <a:ext uri="{9D8B030D-6E8A-4147-A177-3AD203B41FA5}">
                      <a16:colId xmlns:a16="http://schemas.microsoft.com/office/drawing/2014/main" val="20002"/>
                    </a:ext>
                  </a:extLst>
                </a:gridCol>
                <a:gridCol w="2799403">
                  <a:extLst>
                    <a:ext uri="{9D8B030D-6E8A-4147-A177-3AD203B41FA5}">
                      <a16:colId xmlns:a16="http://schemas.microsoft.com/office/drawing/2014/main" val="20003"/>
                    </a:ext>
                  </a:extLst>
                </a:gridCol>
                <a:gridCol w="2799403">
                  <a:extLst>
                    <a:ext uri="{9D8B030D-6E8A-4147-A177-3AD203B41FA5}">
                      <a16:colId xmlns:a16="http://schemas.microsoft.com/office/drawing/2014/main" val="20004"/>
                    </a:ext>
                  </a:extLst>
                </a:gridCol>
              </a:tblGrid>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102870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927470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Candidate Key and Secondary Key</a:t>
            </a:r>
          </a:p>
        </p:txBody>
      </p:sp>
      <p:sp>
        <p:nvSpPr>
          <p:cNvPr id="8" name="TextBox 8"/>
          <p:cNvSpPr txBox="1"/>
          <p:nvPr/>
        </p:nvSpPr>
        <p:spPr>
          <a:xfrm>
            <a:off x="206284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Student_ID</a:t>
            </a:r>
          </a:p>
        </p:txBody>
      </p:sp>
      <p:sp>
        <p:nvSpPr>
          <p:cNvPr id="9" name="TextBox 9"/>
          <p:cNvSpPr txBox="1"/>
          <p:nvPr/>
        </p:nvSpPr>
        <p:spPr>
          <a:xfrm>
            <a:off x="489798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Name</a:t>
            </a:r>
          </a:p>
        </p:txBody>
      </p:sp>
      <p:sp>
        <p:nvSpPr>
          <p:cNvPr id="10" name="TextBox 10"/>
          <p:cNvSpPr txBox="1"/>
          <p:nvPr/>
        </p:nvSpPr>
        <p:spPr>
          <a:xfrm>
            <a:off x="7728935"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Age</a:t>
            </a:r>
          </a:p>
        </p:txBody>
      </p:sp>
      <p:sp>
        <p:nvSpPr>
          <p:cNvPr id="11" name="TextBox 11"/>
          <p:cNvSpPr txBox="1"/>
          <p:nvPr/>
        </p:nvSpPr>
        <p:spPr>
          <a:xfrm>
            <a:off x="10554549"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Grade</a:t>
            </a:r>
          </a:p>
        </p:txBody>
      </p:sp>
      <p:sp>
        <p:nvSpPr>
          <p:cNvPr id="12" name="TextBox 12"/>
          <p:cNvSpPr txBox="1"/>
          <p:nvPr/>
        </p:nvSpPr>
        <p:spPr>
          <a:xfrm>
            <a:off x="13380163" y="4457630"/>
            <a:ext cx="2673214" cy="514334"/>
          </a:xfrm>
          <a:prstGeom prst="rect">
            <a:avLst/>
          </a:prstGeom>
        </p:spPr>
        <p:txBody>
          <a:bodyPr lIns="0" tIns="0" rIns="0" bIns="0" rtlCol="0" anchor="t">
            <a:spAutoFit/>
          </a:bodyPr>
          <a:lstStyle/>
          <a:p>
            <a:pPr algn="ctr">
              <a:lnSpc>
                <a:spcPts val="4200"/>
              </a:lnSpc>
              <a:spcBef>
                <a:spcPct val="0"/>
              </a:spcBef>
            </a:pPr>
            <a:r>
              <a:rPr lang="en-US" sz="3000" b="1">
                <a:solidFill>
                  <a:srgbClr val="5E17EB"/>
                </a:solidFill>
                <a:latin typeface="Open Sans Bold"/>
                <a:ea typeface="Open Sans Bold"/>
                <a:cs typeface="Open Sans Bold"/>
                <a:sym typeface="Open Sans Bold"/>
              </a:rPr>
              <a:t>Course_ID</a:t>
            </a:r>
          </a:p>
        </p:txBody>
      </p:sp>
      <p:sp>
        <p:nvSpPr>
          <p:cNvPr id="13" name="TextBox 13"/>
          <p:cNvSpPr txBox="1"/>
          <p:nvPr/>
        </p:nvSpPr>
        <p:spPr>
          <a:xfrm>
            <a:off x="2406626" y="5549003"/>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12345678</a:t>
            </a:r>
          </a:p>
        </p:txBody>
      </p:sp>
      <p:sp>
        <p:nvSpPr>
          <p:cNvPr id="14" name="TextBox 14"/>
          <p:cNvSpPr txBox="1"/>
          <p:nvPr/>
        </p:nvSpPr>
        <p:spPr>
          <a:xfrm>
            <a:off x="2406626" y="6644362"/>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22345678</a:t>
            </a:r>
          </a:p>
        </p:txBody>
      </p:sp>
      <p:sp>
        <p:nvSpPr>
          <p:cNvPr id="15" name="TextBox 15"/>
          <p:cNvSpPr txBox="1"/>
          <p:nvPr/>
        </p:nvSpPr>
        <p:spPr>
          <a:xfrm>
            <a:off x="2406626" y="7739720"/>
            <a:ext cx="1985653"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32345678</a:t>
            </a:r>
          </a:p>
        </p:txBody>
      </p:sp>
      <p:sp>
        <p:nvSpPr>
          <p:cNvPr id="16" name="TextBox 16"/>
          <p:cNvSpPr txBox="1"/>
          <p:nvPr/>
        </p:nvSpPr>
        <p:spPr>
          <a:xfrm>
            <a:off x="5241765" y="5549003"/>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Ali</a:t>
            </a:r>
          </a:p>
        </p:txBody>
      </p:sp>
      <p:sp>
        <p:nvSpPr>
          <p:cNvPr id="17" name="TextBox 17"/>
          <p:cNvSpPr txBox="1"/>
          <p:nvPr/>
        </p:nvSpPr>
        <p:spPr>
          <a:xfrm>
            <a:off x="5241765"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Abel</a:t>
            </a:r>
          </a:p>
        </p:txBody>
      </p:sp>
      <p:sp>
        <p:nvSpPr>
          <p:cNvPr id="18" name="TextBox 18"/>
          <p:cNvSpPr txBox="1"/>
          <p:nvPr/>
        </p:nvSpPr>
        <p:spPr>
          <a:xfrm>
            <a:off x="5241765"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Adriana</a:t>
            </a:r>
          </a:p>
        </p:txBody>
      </p:sp>
      <p:sp>
        <p:nvSpPr>
          <p:cNvPr id="19" name="TextBox 19"/>
          <p:cNvSpPr txBox="1"/>
          <p:nvPr/>
        </p:nvSpPr>
        <p:spPr>
          <a:xfrm>
            <a:off x="10898330"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0" name="TextBox 20"/>
          <p:cNvSpPr txBox="1"/>
          <p:nvPr/>
        </p:nvSpPr>
        <p:spPr>
          <a:xfrm>
            <a:off x="10898330"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1" name="TextBox 21"/>
          <p:cNvSpPr txBox="1"/>
          <p:nvPr/>
        </p:nvSpPr>
        <p:spPr>
          <a:xfrm>
            <a:off x="10898330" y="555099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22" name="TextBox 22"/>
          <p:cNvSpPr txBox="1"/>
          <p:nvPr/>
        </p:nvSpPr>
        <p:spPr>
          <a:xfrm>
            <a:off x="8004460" y="5549003"/>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3" name="TextBox 23"/>
          <p:cNvSpPr txBox="1"/>
          <p:nvPr/>
        </p:nvSpPr>
        <p:spPr>
          <a:xfrm>
            <a:off x="8004460" y="6644362"/>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19</a:t>
            </a:r>
          </a:p>
        </p:txBody>
      </p:sp>
      <p:sp>
        <p:nvSpPr>
          <p:cNvPr id="24" name="TextBox 24"/>
          <p:cNvSpPr txBox="1"/>
          <p:nvPr/>
        </p:nvSpPr>
        <p:spPr>
          <a:xfrm>
            <a:off x="8004460"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18</a:t>
            </a:r>
          </a:p>
        </p:txBody>
      </p:sp>
      <p:sp>
        <p:nvSpPr>
          <p:cNvPr id="25" name="TextBox 25"/>
          <p:cNvSpPr txBox="1"/>
          <p:nvPr/>
        </p:nvSpPr>
        <p:spPr>
          <a:xfrm>
            <a:off x="13665033" y="5550996"/>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C2001</a:t>
            </a:r>
          </a:p>
        </p:txBody>
      </p:sp>
      <p:sp>
        <p:nvSpPr>
          <p:cNvPr id="26" name="TextBox 26"/>
          <p:cNvSpPr txBox="1"/>
          <p:nvPr/>
        </p:nvSpPr>
        <p:spPr>
          <a:xfrm>
            <a:off x="13665033" y="6646354"/>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C2002</a:t>
            </a:r>
          </a:p>
        </p:txBody>
      </p:sp>
      <p:sp>
        <p:nvSpPr>
          <p:cNvPr id="27" name="TextBox 27"/>
          <p:cNvSpPr txBox="1"/>
          <p:nvPr/>
        </p:nvSpPr>
        <p:spPr>
          <a:xfrm>
            <a:off x="13665033" y="7739720"/>
            <a:ext cx="1985653" cy="514334"/>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C2003</a:t>
            </a:r>
          </a:p>
        </p:txBody>
      </p:sp>
      <p:sp>
        <p:nvSpPr>
          <p:cNvPr id="28" name="TextBox 28"/>
          <p:cNvSpPr txBox="1"/>
          <p:nvPr/>
        </p:nvSpPr>
        <p:spPr>
          <a:xfrm>
            <a:off x="466539" y="2629616"/>
            <a:ext cx="1719800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candidate key is a unique identifier, while a secondary key is an alternate identifier that is not the primary key.</a:t>
            </a:r>
          </a:p>
        </p:txBody>
      </p:sp>
      <p:sp>
        <p:nvSpPr>
          <p:cNvPr id="29" name="TextBox 29"/>
          <p:cNvSpPr txBox="1"/>
          <p:nvPr/>
        </p:nvSpPr>
        <p:spPr>
          <a:xfrm>
            <a:off x="2067035" y="9058275"/>
            <a:ext cx="13997015" cy="657192"/>
          </a:xfrm>
          <a:prstGeom prst="rect">
            <a:avLst/>
          </a:prstGeom>
        </p:spPr>
        <p:txBody>
          <a:bodyPr lIns="0" tIns="0" rIns="0" bIns="0" rtlCol="0" anchor="t">
            <a:spAutoFit/>
          </a:bodyPr>
          <a:lstStyle/>
          <a:p>
            <a:pPr algn="ctr">
              <a:lnSpc>
                <a:spcPts val="5400"/>
              </a:lnSpc>
            </a:pPr>
            <a:r>
              <a:rPr lang="en-US" sz="3000" b="1">
                <a:solidFill>
                  <a:srgbClr val="5E17EB"/>
                </a:solidFill>
                <a:latin typeface="Poppins Bold"/>
                <a:ea typeface="Poppins Bold"/>
                <a:cs typeface="Poppins Bold"/>
                <a:sym typeface="Poppins Bold"/>
              </a:rPr>
              <a:t>Students </a:t>
            </a:r>
            <a:r>
              <a:rPr lang="en-US" sz="3000" b="1">
                <a:solidFill>
                  <a:srgbClr val="2D3240"/>
                </a:solidFill>
                <a:latin typeface="Poppins Bold"/>
                <a:ea typeface="Poppins Bold"/>
                <a:cs typeface="Poppins Bold"/>
                <a:sym typeface="Poppins Bold"/>
              </a:rPr>
              <a:t>(</a:t>
            </a:r>
            <a:r>
              <a:rPr lang="en-US" sz="3000" b="1" u="sng">
                <a:solidFill>
                  <a:srgbClr val="2D3240"/>
                </a:solidFill>
                <a:latin typeface="Poppins Bold"/>
                <a:ea typeface="Poppins Bold"/>
                <a:cs typeface="Poppins Bold"/>
                <a:sym typeface="Poppins Bold"/>
              </a:rPr>
              <a:t>Student_ID</a:t>
            </a:r>
            <a:r>
              <a:rPr lang="en-US" sz="3000" b="1">
                <a:solidFill>
                  <a:srgbClr val="2D3240"/>
                </a:solidFill>
                <a:latin typeface="Poppins Bold"/>
                <a:ea typeface="Poppins Bold"/>
                <a:cs typeface="Poppins Bold"/>
                <a:sym typeface="Poppins Bold"/>
              </a:rPr>
              <a:t>, Name, Age, Grade, CourseID)</a:t>
            </a:r>
          </a:p>
        </p:txBody>
      </p:sp>
      <p:sp>
        <p:nvSpPr>
          <p:cNvPr id="30" name="TextBox 30"/>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107297" y="4471718"/>
          <a:ext cx="4062711" cy="1194343"/>
        </p:xfrm>
        <a:graphic>
          <a:graphicData uri="http://schemas.openxmlformats.org/drawingml/2006/table">
            <a:tbl>
              <a:tblPr/>
              <a:tblGrid>
                <a:gridCol w="812542">
                  <a:extLst>
                    <a:ext uri="{9D8B030D-6E8A-4147-A177-3AD203B41FA5}">
                      <a16:colId xmlns:a16="http://schemas.microsoft.com/office/drawing/2014/main" val="20000"/>
                    </a:ext>
                  </a:extLst>
                </a:gridCol>
                <a:gridCol w="812542">
                  <a:extLst>
                    <a:ext uri="{9D8B030D-6E8A-4147-A177-3AD203B41FA5}">
                      <a16:colId xmlns:a16="http://schemas.microsoft.com/office/drawing/2014/main" val="20001"/>
                    </a:ext>
                  </a:extLst>
                </a:gridCol>
                <a:gridCol w="812542">
                  <a:extLst>
                    <a:ext uri="{9D8B030D-6E8A-4147-A177-3AD203B41FA5}">
                      <a16:colId xmlns:a16="http://schemas.microsoft.com/office/drawing/2014/main" val="20002"/>
                    </a:ext>
                  </a:extLst>
                </a:gridCol>
                <a:gridCol w="812542">
                  <a:extLst>
                    <a:ext uri="{9D8B030D-6E8A-4147-A177-3AD203B41FA5}">
                      <a16:colId xmlns:a16="http://schemas.microsoft.com/office/drawing/2014/main" val="20003"/>
                    </a:ext>
                  </a:extLst>
                </a:gridCol>
                <a:gridCol w="812542">
                  <a:extLst>
                    <a:ext uri="{9D8B030D-6E8A-4147-A177-3AD203B41FA5}">
                      <a16:colId xmlns:a16="http://schemas.microsoft.com/office/drawing/2014/main" val="20004"/>
                    </a:ext>
                  </a:extLst>
                </a:gridCol>
              </a:tblGrid>
              <a:tr h="298586">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0"/>
                  </a:ext>
                </a:extLst>
              </a:tr>
              <a:tr h="298586">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1"/>
                  </a:ext>
                </a:extLst>
              </a:tr>
              <a:tr h="298586">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2"/>
                  </a:ext>
                </a:extLst>
              </a:tr>
              <a:tr h="298586">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3"/>
                  </a:ext>
                </a:extLst>
              </a:tr>
            </a:tbl>
          </a:graphicData>
        </a:graphic>
      </p:graphicFrame>
      <p:graphicFrame>
        <p:nvGraphicFramePr>
          <p:cNvPr id="7" name="Table 7"/>
          <p:cNvGraphicFramePr>
            <a:graphicFrameLocks noGrp="1"/>
          </p:cNvGraphicFramePr>
          <p:nvPr/>
        </p:nvGraphicFramePr>
        <p:xfrm>
          <a:off x="9676833" y="5365496"/>
          <a:ext cx="3724482" cy="1213021"/>
        </p:xfrm>
        <a:graphic>
          <a:graphicData uri="http://schemas.openxmlformats.org/drawingml/2006/table">
            <a:tbl>
              <a:tblPr/>
              <a:tblGrid>
                <a:gridCol w="931120">
                  <a:extLst>
                    <a:ext uri="{9D8B030D-6E8A-4147-A177-3AD203B41FA5}">
                      <a16:colId xmlns:a16="http://schemas.microsoft.com/office/drawing/2014/main" val="20000"/>
                    </a:ext>
                  </a:extLst>
                </a:gridCol>
                <a:gridCol w="931120">
                  <a:extLst>
                    <a:ext uri="{9D8B030D-6E8A-4147-A177-3AD203B41FA5}">
                      <a16:colId xmlns:a16="http://schemas.microsoft.com/office/drawing/2014/main" val="20001"/>
                    </a:ext>
                  </a:extLst>
                </a:gridCol>
                <a:gridCol w="931120">
                  <a:extLst>
                    <a:ext uri="{9D8B030D-6E8A-4147-A177-3AD203B41FA5}">
                      <a16:colId xmlns:a16="http://schemas.microsoft.com/office/drawing/2014/main" val="20002"/>
                    </a:ext>
                  </a:extLst>
                </a:gridCol>
                <a:gridCol w="931120">
                  <a:extLst>
                    <a:ext uri="{9D8B030D-6E8A-4147-A177-3AD203B41FA5}">
                      <a16:colId xmlns:a16="http://schemas.microsoft.com/office/drawing/2014/main" val="20003"/>
                    </a:ext>
                  </a:extLst>
                </a:gridCol>
              </a:tblGrid>
              <a:tr h="282155">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282155">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282155">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366554">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8" name="Freeform 8"/>
          <p:cNvSpPr/>
          <p:nvPr/>
        </p:nvSpPr>
        <p:spPr>
          <a:xfrm rot="1652503">
            <a:off x="8760898" y="4586980"/>
            <a:ext cx="1239016" cy="442948"/>
          </a:xfrm>
          <a:custGeom>
            <a:avLst/>
            <a:gdLst/>
            <a:ahLst/>
            <a:cxnLst/>
            <a:rect l="l" t="t" r="r" b="b"/>
            <a:pathLst>
              <a:path w="1239016" h="442948">
                <a:moveTo>
                  <a:pt x="0" y="0"/>
                </a:moveTo>
                <a:lnTo>
                  <a:pt x="1239016" y="0"/>
                </a:lnTo>
                <a:lnTo>
                  <a:pt x="1239016" y="442948"/>
                </a:lnTo>
                <a:lnTo>
                  <a:pt x="0" y="442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9"/>
          <p:cNvSpPr txBox="1"/>
          <p:nvPr/>
        </p:nvSpPr>
        <p:spPr>
          <a:xfrm>
            <a:off x="402046" y="1877010"/>
            <a:ext cx="927470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Foreign Key</a:t>
            </a:r>
          </a:p>
        </p:txBody>
      </p:sp>
      <p:sp>
        <p:nvSpPr>
          <p:cNvPr id="10" name="TextBox 10"/>
          <p:cNvSpPr txBox="1"/>
          <p:nvPr/>
        </p:nvSpPr>
        <p:spPr>
          <a:xfrm>
            <a:off x="1105040"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Student_ID</a:t>
            </a:r>
          </a:p>
        </p:txBody>
      </p:sp>
      <p:sp>
        <p:nvSpPr>
          <p:cNvPr id="11" name="TextBox 11"/>
          <p:cNvSpPr txBox="1"/>
          <p:nvPr/>
        </p:nvSpPr>
        <p:spPr>
          <a:xfrm>
            <a:off x="2632482"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Name</a:t>
            </a:r>
          </a:p>
        </p:txBody>
      </p:sp>
      <p:sp>
        <p:nvSpPr>
          <p:cNvPr id="12" name="TextBox 12"/>
          <p:cNvSpPr txBox="1"/>
          <p:nvPr/>
        </p:nvSpPr>
        <p:spPr>
          <a:xfrm>
            <a:off x="4157667"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Age</a:t>
            </a:r>
          </a:p>
        </p:txBody>
      </p:sp>
      <p:sp>
        <p:nvSpPr>
          <p:cNvPr id="13" name="TextBox 13"/>
          <p:cNvSpPr txBox="1"/>
          <p:nvPr/>
        </p:nvSpPr>
        <p:spPr>
          <a:xfrm>
            <a:off x="5679977"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Grade</a:t>
            </a:r>
          </a:p>
        </p:txBody>
      </p:sp>
      <p:sp>
        <p:nvSpPr>
          <p:cNvPr id="14" name="TextBox 14"/>
          <p:cNvSpPr txBox="1"/>
          <p:nvPr/>
        </p:nvSpPr>
        <p:spPr>
          <a:xfrm>
            <a:off x="7202287"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Course_ID</a:t>
            </a:r>
          </a:p>
        </p:txBody>
      </p:sp>
      <p:sp>
        <p:nvSpPr>
          <p:cNvPr id="15" name="TextBox 15"/>
          <p:cNvSpPr txBox="1"/>
          <p:nvPr/>
        </p:nvSpPr>
        <p:spPr>
          <a:xfrm>
            <a:off x="1290253" y="5138483"/>
            <a:ext cx="1069778" cy="274884"/>
          </a:xfrm>
          <a:prstGeom prst="rect">
            <a:avLst/>
          </a:prstGeom>
        </p:spPr>
        <p:txBody>
          <a:bodyPr lIns="0" tIns="0" rIns="0" bIns="0" rtlCol="0" anchor="t">
            <a:spAutoFit/>
          </a:bodyPr>
          <a:lstStyle/>
          <a:p>
            <a:pPr algn="ctr">
              <a:lnSpc>
                <a:spcPts val="2262"/>
              </a:lnSpc>
              <a:spcBef>
                <a:spcPct val="0"/>
              </a:spcBef>
            </a:pPr>
            <a:r>
              <a:rPr lang="en-US" sz="1616">
                <a:solidFill>
                  <a:srgbClr val="000000"/>
                </a:solidFill>
                <a:latin typeface="Open Sans"/>
                <a:ea typeface="Open Sans"/>
                <a:cs typeface="Open Sans"/>
                <a:sym typeface="Open Sans"/>
              </a:rPr>
              <a:t>12345678</a:t>
            </a:r>
          </a:p>
        </p:txBody>
      </p:sp>
      <p:sp>
        <p:nvSpPr>
          <p:cNvPr id="16" name="TextBox 16"/>
          <p:cNvSpPr txBox="1"/>
          <p:nvPr/>
        </p:nvSpPr>
        <p:spPr>
          <a:xfrm>
            <a:off x="1290253" y="5728612"/>
            <a:ext cx="1069778" cy="274884"/>
          </a:xfrm>
          <a:prstGeom prst="rect">
            <a:avLst/>
          </a:prstGeom>
        </p:spPr>
        <p:txBody>
          <a:bodyPr lIns="0" tIns="0" rIns="0" bIns="0" rtlCol="0" anchor="t">
            <a:spAutoFit/>
          </a:bodyPr>
          <a:lstStyle/>
          <a:p>
            <a:pPr algn="ctr">
              <a:lnSpc>
                <a:spcPts val="2262"/>
              </a:lnSpc>
              <a:spcBef>
                <a:spcPct val="0"/>
              </a:spcBef>
            </a:pPr>
            <a:r>
              <a:rPr lang="en-US" sz="1616">
                <a:solidFill>
                  <a:srgbClr val="000000"/>
                </a:solidFill>
                <a:latin typeface="Open Sans"/>
                <a:ea typeface="Open Sans"/>
                <a:cs typeface="Open Sans"/>
                <a:sym typeface="Open Sans"/>
              </a:rPr>
              <a:t>22345678</a:t>
            </a:r>
          </a:p>
        </p:txBody>
      </p:sp>
      <p:sp>
        <p:nvSpPr>
          <p:cNvPr id="17" name="TextBox 17"/>
          <p:cNvSpPr txBox="1"/>
          <p:nvPr/>
        </p:nvSpPr>
        <p:spPr>
          <a:xfrm>
            <a:off x="1290253" y="6318740"/>
            <a:ext cx="1069778" cy="274884"/>
          </a:xfrm>
          <a:prstGeom prst="rect">
            <a:avLst/>
          </a:prstGeom>
        </p:spPr>
        <p:txBody>
          <a:bodyPr lIns="0" tIns="0" rIns="0" bIns="0" rtlCol="0" anchor="t">
            <a:spAutoFit/>
          </a:bodyPr>
          <a:lstStyle/>
          <a:p>
            <a:pPr algn="ctr">
              <a:lnSpc>
                <a:spcPts val="2262"/>
              </a:lnSpc>
              <a:spcBef>
                <a:spcPct val="0"/>
              </a:spcBef>
            </a:pPr>
            <a:r>
              <a:rPr lang="en-US" sz="1616">
                <a:solidFill>
                  <a:srgbClr val="000000"/>
                </a:solidFill>
                <a:latin typeface="Open Sans"/>
                <a:ea typeface="Open Sans"/>
                <a:cs typeface="Open Sans"/>
                <a:sym typeface="Open Sans"/>
              </a:rPr>
              <a:t>32345678</a:t>
            </a:r>
          </a:p>
        </p:txBody>
      </p:sp>
      <p:sp>
        <p:nvSpPr>
          <p:cNvPr id="18" name="TextBox 18"/>
          <p:cNvSpPr txBox="1"/>
          <p:nvPr/>
        </p:nvSpPr>
        <p:spPr>
          <a:xfrm>
            <a:off x="2817695" y="5138483"/>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Ali</a:t>
            </a:r>
          </a:p>
        </p:txBody>
      </p:sp>
      <p:sp>
        <p:nvSpPr>
          <p:cNvPr id="19" name="TextBox 19"/>
          <p:cNvSpPr txBox="1"/>
          <p:nvPr/>
        </p:nvSpPr>
        <p:spPr>
          <a:xfrm>
            <a:off x="2817695" y="572861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Abel</a:t>
            </a:r>
          </a:p>
        </p:txBody>
      </p:sp>
      <p:sp>
        <p:nvSpPr>
          <p:cNvPr id="20" name="TextBox 20"/>
          <p:cNvSpPr txBox="1"/>
          <p:nvPr/>
        </p:nvSpPr>
        <p:spPr>
          <a:xfrm>
            <a:off x="2817695"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Adriana</a:t>
            </a:r>
          </a:p>
        </p:txBody>
      </p:sp>
      <p:sp>
        <p:nvSpPr>
          <p:cNvPr id="21" name="TextBox 21"/>
          <p:cNvSpPr txBox="1"/>
          <p:nvPr/>
        </p:nvSpPr>
        <p:spPr>
          <a:xfrm>
            <a:off x="5865190"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a:t>
            </a:r>
          </a:p>
        </p:txBody>
      </p:sp>
      <p:sp>
        <p:nvSpPr>
          <p:cNvPr id="22" name="TextBox 22"/>
          <p:cNvSpPr txBox="1"/>
          <p:nvPr/>
        </p:nvSpPr>
        <p:spPr>
          <a:xfrm>
            <a:off x="5865190" y="572861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a:t>
            </a:r>
          </a:p>
        </p:txBody>
      </p:sp>
      <p:sp>
        <p:nvSpPr>
          <p:cNvPr id="23" name="TextBox 23"/>
          <p:cNvSpPr txBox="1"/>
          <p:nvPr/>
        </p:nvSpPr>
        <p:spPr>
          <a:xfrm>
            <a:off x="5865190" y="5139557"/>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a:t>
            </a:r>
          </a:p>
        </p:txBody>
      </p:sp>
      <p:sp>
        <p:nvSpPr>
          <p:cNvPr id="24" name="TextBox 24"/>
          <p:cNvSpPr txBox="1"/>
          <p:nvPr/>
        </p:nvSpPr>
        <p:spPr>
          <a:xfrm>
            <a:off x="4306107" y="5138483"/>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18</a:t>
            </a:r>
          </a:p>
        </p:txBody>
      </p:sp>
      <p:sp>
        <p:nvSpPr>
          <p:cNvPr id="25" name="TextBox 25"/>
          <p:cNvSpPr txBox="1"/>
          <p:nvPr/>
        </p:nvSpPr>
        <p:spPr>
          <a:xfrm>
            <a:off x="4306107" y="572861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19</a:t>
            </a:r>
          </a:p>
        </p:txBody>
      </p:sp>
      <p:sp>
        <p:nvSpPr>
          <p:cNvPr id="26" name="TextBox 26"/>
          <p:cNvSpPr txBox="1"/>
          <p:nvPr/>
        </p:nvSpPr>
        <p:spPr>
          <a:xfrm>
            <a:off x="4306107"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18</a:t>
            </a:r>
          </a:p>
        </p:txBody>
      </p:sp>
      <p:sp>
        <p:nvSpPr>
          <p:cNvPr id="27" name="TextBox 27"/>
          <p:cNvSpPr txBox="1"/>
          <p:nvPr/>
        </p:nvSpPr>
        <p:spPr>
          <a:xfrm>
            <a:off x="7355762" y="5139557"/>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C2001</a:t>
            </a:r>
          </a:p>
        </p:txBody>
      </p:sp>
      <p:sp>
        <p:nvSpPr>
          <p:cNvPr id="28" name="TextBox 28"/>
          <p:cNvSpPr txBox="1"/>
          <p:nvPr/>
        </p:nvSpPr>
        <p:spPr>
          <a:xfrm>
            <a:off x="7355762" y="5729685"/>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C2002</a:t>
            </a:r>
          </a:p>
        </p:txBody>
      </p:sp>
      <p:sp>
        <p:nvSpPr>
          <p:cNvPr id="29" name="TextBox 29"/>
          <p:cNvSpPr txBox="1"/>
          <p:nvPr/>
        </p:nvSpPr>
        <p:spPr>
          <a:xfrm>
            <a:off x="7355762"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C2003</a:t>
            </a:r>
          </a:p>
        </p:txBody>
      </p:sp>
      <p:sp>
        <p:nvSpPr>
          <p:cNvPr id="30" name="TextBox 30"/>
          <p:cNvSpPr txBox="1"/>
          <p:nvPr/>
        </p:nvSpPr>
        <p:spPr>
          <a:xfrm>
            <a:off x="402046" y="2629399"/>
            <a:ext cx="1719800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foreign key in a relational database is a field that establishes a link between two tables, referencing the primary key of another table and enforcing referential integrity.</a:t>
            </a:r>
          </a:p>
        </p:txBody>
      </p:sp>
      <p:sp>
        <p:nvSpPr>
          <p:cNvPr id="31" name="TextBox 31"/>
          <p:cNvSpPr txBox="1"/>
          <p:nvPr/>
        </p:nvSpPr>
        <p:spPr>
          <a:xfrm>
            <a:off x="1638226" y="6729429"/>
            <a:ext cx="6405541" cy="376187"/>
          </a:xfrm>
          <a:prstGeom prst="rect">
            <a:avLst/>
          </a:prstGeom>
        </p:spPr>
        <p:txBody>
          <a:bodyPr lIns="0" tIns="0" rIns="0" bIns="0" rtlCol="0" anchor="t">
            <a:spAutoFit/>
          </a:bodyPr>
          <a:lstStyle/>
          <a:p>
            <a:pPr algn="ctr">
              <a:lnSpc>
                <a:spcPts val="3064"/>
              </a:lnSpc>
            </a:pPr>
            <a:r>
              <a:rPr lang="en-US" sz="1702" b="1">
                <a:solidFill>
                  <a:srgbClr val="5E17EB"/>
                </a:solidFill>
                <a:latin typeface="Poppins Bold"/>
                <a:ea typeface="Poppins Bold"/>
                <a:cs typeface="Poppins Bold"/>
                <a:sym typeface="Poppins Bold"/>
              </a:rPr>
              <a:t>Students </a:t>
            </a:r>
            <a:r>
              <a:rPr lang="en-US" sz="1702" b="1">
                <a:solidFill>
                  <a:srgbClr val="2D3240"/>
                </a:solidFill>
                <a:latin typeface="Poppins Bold"/>
                <a:ea typeface="Poppins Bold"/>
                <a:cs typeface="Poppins Bold"/>
                <a:sym typeface="Poppins Bold"/>
              </a:rPr>
              <a:t>(</a:t>
            </a:r>
            <a:r>
              <a:rPr lang="en-US" sz="1702" b="1" u="sng">
                <a:solidFill>
                  <a:srgbClr val="2D3240"/>
                </a:solidFill>
                <a:latin typeface="Poppins Bold"/>
                <a:ea typeface="Poppins Bold"/>
                <a:cs typeface="Poppins Bold"/>
                <a:sym typeface="Poppins Bold"/>
              </a:rPr>
              <a:t>Student_ID</a:t>
            </a:r>
            <a:r>
              <a:rPr lang="en-US" sz="1702" b="1">
                <a:solidFill>
                  <a:srgbClr val="2D3240"/>
                </a:solidFill>
                <a:latin typeface="Poppins Bold"/>
                <a:ea typeface="Poppins Bold"/>
                <a:cs typeface="Poppins Bold"/>
                <a:sym typeface="Poppins Bold"/>
              </a:rPr>
              <a:t>, Name, Age, Grade, CourseID)</a:t>
            </a:r>
          </a:p>
        </p:txBody>
      </p:sp>
      <p:sp>
        <p:nvSpPr>
          <p:cNvPr id="32" name="TextBox 32"/>
          <p:cNvSpPr txBox="1"/>
          <p:nvPr/>
        </p:nvSpPr>
        <p:spPr>
          <a:xfrm>
            <a:off x="9836846" y="5447476"/>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Course_ID</a:t>
            </a:r>
          </a:p>
        </p:txBody>
      </p:sp>
      <p:sp>
        <p:nvSpPr>
          <p:cNvPr id="33" name="TextBox 33"/>
          <p:cNvSpPr txBox="1"/>
          <p:nvPr/>
        </p:nvSpPr>
        <p:spPr>
          <a:xfrm>
            <a:off x="11656799" y="5446721"/>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Course_name</a:t>
            </a:r>
          </a:p>
        </p:txBody>
      </p:sp>
      <p:sp>
        <p:nvSpPr>
          <p:cNvPr id="34" name="TextBox 34"/>
          <p:cNvSpPr txBox="1"/>
          <p:nvPr/>
        </p:nvSpPr>
        <p:spPr>
          <a:xfrm>
            <a:off x="13525042" y="5446721"/>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Instructor</a:t>
            </a:r>
          </a:p>
        </p:txBody>
      </p:sp>
      <p:sp>
        <p:nvSpPr>
          <p:cNvPr id="35" name="TextBox 35"/>
          <p:cNvSpPr txBox="1"/>
          <p:nvPr/>
        </p:nvSpPr>
        <p:spPr>
          <a:xfrm>
            <a:off x="15346198" y="5447476"/>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Department</a:t>
            </a:r>
          </a:p>
        </p:txBody>
      </p:sp>
      <p:sp>
        <p:nvSpPr>
          <p:cNvPr id="36" name="TextBox 36"/>
          <p:cNvSpPr txBox="1"/>
          <p:nvPr/>
        </p:nvSpPr>
        <p:spPr>
          <a:xfrm>
            <a:off x="9991433" y="600156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C2001</a:t>
            </a:r>
          </a:p>
        </p:txBody>
      </p:sp>
      <p:sp>
        <p:nvSpPr>
          <p:cNvPr id="37" name="TextBox 37"/>
          <p:cNvSpPr txBox="1"/>
          <p:nvPr/>
        </p:nvSpPr>
        <p:spPr>
          <a:xfrm>
            <a:off x="9991433" y="657837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C2002</a:t>
            </a:r>
          </a:p>
        </p:txBody>
      </p:sp>
      <p:sp>
        <p:nvSpPr>
          <p:cNvPr id="38" name="TextBox 38"/>
          <p:cNvSpPr txBox="1"/>
          <p:nvPr/>
        </p:nvSpPr>
        <p:spPr>
          <a:xfrm>
            <a:off x="9991433" y="7267305"/>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C2003</a:t>
            </a:r>
          </a:p>
        </p:txBody>
      </p:sp>
      <p:sp>
        <p:nvSpPr>
          <p:cNvPr id="39" name="TextBox 39"/>
          <p:cNvSpPr txBox="1"/>
          <p:nvPr/>
        </p:nvSpPr>
        <p:spPr>
          <a:xfrm>
            <a:off x="11556749" y="6045551"/>
            <a:ext cx="1604599" cy="231457"/>
          </a:xfrm>
          <a:prstGeom prst="rect">
            <a:avLst/>
          </a:prstGeom>
        </p:spPr>
        <p:txBody>
          <a:bodyPr lIns="0" tIns="0" rIns="0" bIns="0" rtlCol="0" anchor="t">
            <a:spAutoFit/>
          </a:bodyPr>
          <a:lstStyle/>
          <a:p>
            <a:pPr algn="ctr">
              <a:lnSpc>
                <a:spcPts val="1863"/>
              </a:lnSpc>
              <a:spcBef>
                <a:spcPct val="0"/>
              </a:spcBef>
            </a:pPr>
            <a:r>
              <a:rPr lang="en-US" sz="1331" b="1">
                <a:solidFill>
                  <a:srgbClr val="000000"/>
                </a:solidFill>
                <a:latin typeface="Open Sans Bold"/>
                <a:ea typeface="Open Sans Bold"/>
                <a:cs typeface="Open Sans Bold"/>
                <a:sym typeface="Open Sans Bold"/>
              </a:rPr>
              <a:t>Computer Science</a:t>
            </a:r>
          </a:p>
        </p:txBody>
      </p:sp>
      <p:sp>
        <p:nvSpPr>
          <p:cNvPr id="40" name="TextBox 40"/>
          <p:cNvSpPr txBox="1"/>
          <p:nvPr/>
        </p:nvSpPr>
        <p:spPr>
          <a:xfrm>
            <a:off x="11543975" y="6580312"/>
            <a:ext cx="1630146" cy="272943"/>
          </a:xfrm>
          <a:prstGeom prst="rect">
            <a:avLst/>
          </a:prstGeom>
        </p:spPr>
        <p:txBody>
          <a:bodyPr lIns="0" tIns="0" rIns="0" bIns="0" rtlCol="0" anchor="t">
            <a:spAutoFit/>
          </a:bodyPr>
          <a:lstStyle/>
          <a:p>
            <a:pPr algn="ctr">
              <a:lnSpc>
                <a:spcPts val="2244"/>
              </a:lnSpc>
              <a:spcBef>
                <a:spcPct val="0"/>
              </a:spcBef>
            </a:pPr>
            <a:r>
              <a:rPr lang="en-US" sz="1603" b="1">
                <a:solidFill>
                  <a:srgbClr val="000000"/>
                </a:solidFill>
                <a:latin typeface="Open Sans Bold"/>
                <a:ea typeface="Open Sans Bold"/>
                <a:cs typeface="Open Sans Bold"/>
                <a:sym typeface="Open Sans Bold"/>
              </a:rPr>
              <a:t>Finance</a:t>
            </a:r>
          </a:p>
        </p:txBody>
      </p:sp>
      <p:sp>
        <p:nvSpPr>
          <p:cNvPr id="41" name="TextBox 41"/>
          <p:cNvSpPr txBox="1"/>
          <p:nvPr/>
        </p:nvSpPr>
        <p:spPr>
          <a:xfrm>
            <a:off x="11587706" y="7267305"/>
            <a:ext cx="1630146" cy="272943"/>
          </a:xfrm>
          <a:prstGeom prst="rect">
            <a:avLst/>
          </a:prstGeom>
        </p:spPr>
        <p:txBody>
          <a:bodyPr lIns="0" tIns="0" rIns="0" bIns="0" rtlCol="0" anchor="t">
            <a:spAutoFit/>
          </a:bodyPr>
          <a:lstStyle/>
          <a:p>
            <a:pPr algn="ctr">
              <a:lnSpc>
                <a:spcPts val="2244"/>
              </a:lnSpc>
              <a:spcBef>
                <a:spcPct val="0"/>
              </a:spcBef>
            </a:pPr>
            <a:r>
              <a:rPr lang="en-US" sz="1603" b="1">
                <a:solidFill>
                  <a:srgbClr val="000000"/>
                </a:solidFill>
                <a:latin typeface="Open Sans Bold"/>
                <a:ea typeface="Open Sans Bold"/>
                <a:cs typeface="Open Sans Bold"/>
                <a:sym typeface="Open Sans Bold"/>
              </a:rPr>
              <a:t>Pharmacy</a:t>
            </a:r>
          </a:p>
        </p:txBody>
      </p:sp>
      <p:sp>
        <p:nvSpPr>
          <p:cNvPr id="42" name="TextBox 42"/>
          <p:cNvSpPr txBox="1"/>
          <p:nvPr/>
        </p:nvSpPr>
        <p:spPr>
          <a:xfrm>
            <a:off x="13744347" y="5995573"/>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Jessica</a:t>
            </a:r>
          </a:p>
        </p:txBody>
      </p:sp>
      <p:sp>
        <p:nvSpPr>
          <p:cNvPr id="43" name="TextBox 43"/>
          <p:cNvSpPr txBox="1"/>
          <p:nvPr/>
        </p:nvSpPr>
        <p:spPr>
          <a:xfrm>
            <a:off x="13744347" y="6573840"/>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Jason</a:t>
            </a:r>
          </a:p>
        </p:txBody>
      </p:sp>
      <p:sp>
        <p:nvSpPr>
          <p:cNvPr id="44" name="TextBox 44"/>
          <p:cNvSpPr txBox="1"/>
          <p:nvPr/>
        </p:nvSpPr>
        <p:spPr>
          <a:xfrm>
            <a:off x="13744347" y="7257780"/>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Rayyan</a:t>
            </a:r>
          </a:p>
        </p:txBody>
      </p:sp>
      <p:sp>
        <p:nvSpPr>
          <p:cNvPr id="45" name="TextBox 45"/>
          <p:cNvSpPr txBox="1"/>
          <p:nvPr/>
        </p:nvSpPr>
        <p:spPr>
          <a:xfrm>
            <a:off x="15595091" y="6036026"/>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IT</a:t>
            </a:r>
          </a:p>
        </p:txBody>
      </p:sp>
      <p:sp>
        <p:nvSpPr>
          <p:cNvPr id="46" name="TextBox 46"/>
          <p:cNvSpPr txBox="1"/>
          <p:nvPr/>
        </p:nvSpPr>
        <p:spPr>
          <a:xfrm>
            <a:off x="15595091" y="6573840"/>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Business</a:t>
            </a:r>
          </a:p>
        </p:txBody>
      </p:sp>
      <p:sp>
        <p:nvSpPr>
          <p:cNvPr id="47" name="TextBox 47"/>
          <p:cNvSpPr txBox="1"/>
          <p:nvPr/>
        </p:nvSpPr>
        <p:spPr>
          <a:xfrm>
            <a:off x="15321791" y="7119507"/>
            <a:ext cx="1403359" cy="560956"/>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Medical Science</a:t>
            </a:r>
          </a:p>
        </p:txBody>
      </p:sp>
      <p:sp>
        <p:nvSpPr>
          <p:cNvPr id="48" name="TextBox 48"/>
          <p:cNvSpPr txBox="1"/>
          <p:nvPr/>
        </p:nvSpPr>
        <p:spPr>
          <a:xfrm>
            <a:off x="9866011" y="7669415"/>
            <a:ext cx="6859138" cy="384468"/>
          </a:xfrm>
          <a:prstGeom prst="rect">
            <a:avLst/>
          </a:prstGeom>
        </p:spPr>
        <p:txBody>
          <a:bodyPr lIns="0" tIns="0" rIns="0" bIns="0" rtlCol="0" anchor="t">
            <a:spAutoFit/>
          </a:bodyPr>
          <a:lstStyle/>
          <a:p>
            <a:pPr algn="ctr">
              <a:lnSpc>
                <a:spcPts val="3078"/>
              </a:lnSpc>
            </a:pPr>
            <a:r>
              <a:rPr lang="en-US" sz="1710" b="1">
                <a:solidFill>
                  <a:srgbClr val="5E17EB"/>
                </a:solidFill>
                <a:latin typeface="Poppins Bold"/>
                <a:ea typeface="Poppins Bold"/>
                <a:cs typeface="Poppins Bold"/>
                <a:sym typeface="Poppins Bold"/>
              </a:rPr>
              <a:t>Courses </a:t>
            </a:r>
            <a:r>
              <a:rPr lang="en-US" sz="1710" b="1">
                <a:solidFill>
                  <a:srgbClr val="3F4042"/>
                </a:solidFill>
                <a:latin typeface="Poppins Bold"/>
                <a:ea typeface="Poppins Bold"/>
                <a:cs typeface="Poppins Bold"/>
                <a:sym typeface="Poppins Bold"/>
              </a:rPr>
              <a:t>(</a:t>
            </a:r>
            <a:r>
              <a:rPr lang="en-US" sz="1710" b="1" u="sng">
                <a:solidFill>
                  <a:srgbClr val="3F4042"/>
                </a:solidFill>
                <a:latin typeface="Poppins Bold"/>
                <a:ea typeface="Poppins Bold"/>
                <a:cs typeface="Poppins Bold"/>
                <a:sym typeface="Poppins Bold"/>
              </a:rPr>
              <a:t>Course_ID</a:t>
            </a:r>
            <a:r>
              <a:rPr lang="en-US" sz="1710" b="1">
                <a:solidFill>
                  <a:srgbClr val="3F4042"/>
                </a:solidFill>
                <a:latin typeface="Poppins Bold"/>
                <a:ea typeface="Poppins Bold"/>
                <a:cs typeface="Poppins Bold"/>
                <a:sym typeface="Poppins Bold"/>
              </a:rPr>
              <a:t>, Course_name, Instructor, Department)</a:t>
            </a:r>
          </a:p>
        </p:txBody>
      </p:sp>
      <p:sp>
        <p:nvSpPr>
          <p:cNvPr id="49" name="TextBox 49"/>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107297" y="4471718"/>
          <a:ext cx="4062711" cy="1506753"/>
        </p:xfrm>
        <a:graphic>
          <a:graphicData uri="http://schemas.openxmlformats.org/drawingml/2006/table">
            <a:tbl>
              <a:tblPr/>
              <a:tblGrid>
                <a:gridCol w="812542">
                  <a:extLst>
                    <a:ext uri="{9D8B030D-6E8A-4147-A177-3AD203B41FA5}">
                      <a16:colId xmlns:a16="http://schemas.microsoft.com/office/drawing/2014/main" val="20000"/>
                    </a:ext>
                  </a:extLst>
                </a:gridCol>
                <a:gridCol w="812542">
                  <a:extLst>
                    <a:ext uri="{9D8B030D-6E8A-4147-A177-3AD203B41FA5}">
                      <a16:colId xmlns:a16="http://schemas.microsoft.com/office/drawing/2014/main" val="20001"/>
                    </a:ext>
                  </a:extLst>
                </a:gridCol>
                <a:gridCol w="812542">
                  <a:extLst>
                    <a:ext uri="{9D8B030D-6E8A-4147-A177-3AD203B41FA5}">
                      <a16:colId xmlns:a16="http://schemas.microsoft.com/office/drawing/2014/main" val="20002"/>
                    </a:ext>
                  </a:extLst>
                </a:gridCol>
                <a:gridCol w="812542">
                  <a:extLst>
                    <a:ext uri="{9D8B030D-6E8A-4147-A177-3AD203B41FA5}">
                      <a16:colId xmlns:a16="http://schemas.microsoft.com/office/drawing/2014/main" val="20003"/>
                    </a:ext>
                  </a:extLst>
                </a:gridCol>
                <a:gridCol w="812542">
                  <a:extLst>
                    <a:ext uri="{9D8B030D-6E8A-4147-A177-3AD203B41FA5}">
                      <a16:colId xmlns:a16="http://schemas.microsoft.com/office/drawing/2014/main" val="20004"/>
                    </a:ext>
                  </a:extLst>
                </a:gridCol>
              </a:tblGrid>
              <a:tr h="301351">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0"/>
                  </a:ext>
                </a:extLst>
              </a:tr>
              <a:tr h="301351">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1"/>
                  </a:ext>
                </a:extLst>
              </a:tr>
              <a:tr h="301351">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2"/>
                  </a:ext>
                </a:extLst>
              </a:tr>
              <a:tr h="301351">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extLst>
                  <a:ext uri="{0D108BD9-81ED-4DB2-BD59-A6C34878D82A}">
                    <a16:rowId xmlns:a16="http://schemas.microsoft.com/office/drawing/2014/main" val="10003"/>
                  </a:ext>
                </a:extLst>
              </a:tr>
              <a:tr h="301351">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5757"/>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5757"/>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5757"/>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5757"/>
                    </a:solidFill>
                  </a:tcPr>
                </a:tc>
                <a:tc>
                  <a:txBody>
                    <a:bodyPr/>
                    <a:lstStyle/>
                    <a:p>
                      <a:pPr algn="ctr">
                        <a:lnSpc>
                          <a:spcPts val="1131"/>
                        </a:lnSpc>
                        <a:defRPr/>
                      </a:pPr>
                      <a:endParaRPr lang="en-US" sz="1100"/>
                    </a:p>
                  </a:txBody>
                  <a:tcPr marL="102633" marR="102633" marT="102633" marB="10263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5757"/>
                    </a:solidFill>
                  </a:tcPr>
                </a:tc>
                <a:extLst>
                  <a:ext uri="{0D108BD9-81ED-4DB2-BD59-A6C34878D82A}">
                    <a16:rowId xmlns:a16="http://schemas.microsoft.com/office/drawing/2014/main" val="10004"/>
                  </a:ext>
                </a:extLst>
              </a:tr>
            </a:tbl>
          </a:graphicData>
        </a:graphic>
      </p:graphicFrame>
      <p:graphicFrame>
        <p:nvGraphicFramePr>
          <p:cNvPr id="7" name="Table 7"/>
          <p:cNvGraphicFramePr>
            <a:graphicFrameLocks noGrp="1"/>
          </p:cNvGraphicFramePr>
          <p:nvPr/>
        </p:nvGraphicFramePr>
        <p:xfrm>
          <a:off x="9676833" y="5365496"/>
          <a:ext cx="3724482" cy="1213021"/>
        </p:xfrm>
        <a:graphic>
          <a:graphicData uri="http://schemas.openxmlformats.org/drawingml/2006/table">
            <a:tbl>
              <a:tblPr/>
              <a:tblGrid>
                <a:gridCol w="931120">
                  <a:extLst>
                    <a:ext uri="{9D8B030D-6E8A-4147-A177-3AD203B41FA5}">
                      <a16:colId xmlns:a16="http://schemas.microsoft.com/office/drawing/2014/main" val="20000"/>
                    </a:ext>
                  </a:extLst>
                </a:gridCol>
                <a:gridCol w="931120">
                  <a:extLst>
                    <a:ext uri="{9D8B030D-6E8A-4147-A177-3AD203B41FA5}">
                      <a16:colId xmlns:a16="http://schemas.microsoft.com/office/drawing/2014/main" val="20001"/>
                    </a:ext>
                  </a:extLst>
                </a:gridCol>
                <a:gridCol w="931120">
                  <a:extLst>
                    <a:ext uri="{9D8B030D-6E8A-4147-A177-3AD203B41FA5}">
                      <a16:colId xmlns:a16="http://schemas.microsoft.com/office/drawing/2014/main" val="20002"/>
                    </a:ext>
                  </a:extLst>
                </a:gridCol>
                <a:gridCol w="931120">
                  <a:extLst>
                    <a:ext uri="{9D8B030D-6E8A-4147-A177-3AD203B41FA5}">
                      <a16:colId xmlns:a16="http://schemas.microsoft.com/office/drawing/2014/main" val="20003"/>
                    </a:ext>
                  </a:extLst>
                </a:gridCol>
              </a:tblGrid>
              <a:tr h="282155">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282155">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282155">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366554">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BBE0"/>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83"/>
                        </a:lnSpc>
                        <a:defRPr/>
                      </a:pPr>
                      <a:endParaRPr lang="en-US" sz="1100"/>
                    </a:p>
                  </a:txBody>
                  <a:tcPr marL="98268" marR="98268" marT="98268" marB="9826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bl>
          </a:graphicData>
        </a:graphic>
      </p:graphicFrame>
      <p:sp>
        <p:nvSpPr>
          <p:cNvPr id="8" name="Freeform 8"/>
          <p:cNvSpPr/>
          <p:nvPr/>
        </p:nvSpPr>
        <p:spPr>
          <a:xfrm rot="1652503">
            <a:off x="8760898" y="4586980"/>
            <a:ext cx="1239016" cy="442948"/>
          </a:xfrm>
          <a:custGeom>
            <a:avLst/>
            <a:gdLst/>
            <a:ahLst/>
            <a:cxnLst/>
            <a:rect l="l" t="t" r="r" b="b"/>
            <a:pathLst>
              <a:path w="1239016" h="442948">
                <a:moveTo>
                  <a:pt x="0" y="0"/>
                </a:moveTo>
                <a:lnTo>
                  <a:pt x="1239016" y="0"/>
                </a:lnTo>
                <a:lnTo>
                  <a:pt x="1239016" y="442948"/>
                </a:lnTo>
                <a:lnTo>
                  <a:pt x="0" y="44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402046" y="1877010"/>
            <a:ext cx="927470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Foreign Key</a:t>
            </a:r>
          </a:p>
        </p:txBody>
      </p:sp>
      <p:sp>
        <p:nvSpPr>
          <p:cNvPr id="10" name="TextBox 10"/>
          <p:cNvSpPr txBox="1"/>
          <p:nvPr/>
        </p:nvSpPr>
        <p:spPr>
          <a:xfrm>
            <a:off x="1105040"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Student_ID</a:t>
            </a:r>
          </a:p>
        </p:txBody>
      </p:sp>
      <p:sp>
        <p:nvSpPr>
          <p:cNvPr id="11" name="TextBox 11"/>
          <p:cNvSpPr txBox="1"/>
          <p:nvPr/>
        </p:nvSpPr>
        <p:spPr>
          <a:xfrm>
            <a:off x="2632482"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Name</a:t>
            </a:r>
          </a:p>
        </p:txBody>
      </p:sp>
      <p:sp>
        <p:nvSpPr>
          <p:cNvPr id="12" name="TextBox 12"/>
          <p:cNvSpPr txBox="1"/>
          <p:nvPr/>
        </p:nvSpPr>
        <p:spPr>
          <a:xfrm>
            <a:off x="4157667"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Age</a:t>
            </a:r>
          </a:p>
        </p:txBody>
      </p:sp>
      <p:sp>
        <p:nvSpPr>
          <p:cNvPr id="13" name="TextBox 13"/>
          <p:cNvSpPr txBox="1"/>
          <p:nvPr/>
        </p:nvSpPr>
        <p:spPr>
          <a:xfrm>
            <a:off x="5679977"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Grade</a:t>
            </a:r>
          </a:p>
        </p:txBody>
      </p:sp>
      <p:sp>
        <p:nvSpPr>
          <p:cNvPr id="14" name="TextBox 14"/>
          <p:cNvSpPr txBox="1"/>
          <p:nvPr/>
        </p:nvSpPr>
        <p:spPr>
          <a:xfrm>
            <a:off x="7202287" y="4550502"/>
            <a:ext cx="1440204" cy="274884"/>
          </a:xfrm>
          <a:prstGeom prst="rect">
            <a:avLst/>
          </a:prstGeom>
        </p:spPr>
        <p:txBody>
          <a:bodyPr lIns="0" tIns="0" rIns="0" bIns="0" rtlCol="0" anchor="t">
            <a:spAutoFit/>
          </a:bodyPr>
          <a:lstStyle/>
          <a:p>
            <a:pPr algn="ctr">
              <a:lnSpc>
                <a:spcPts val="2262"/>
              </a:lnSpc>
              <a:spcBef>
                <a:spcPct val="0"/>
              </a:spcBef>
            </a:pPr>
            <a:r>
              <a:rPr lang="en-US" sz="1616" b="1">
                <a:solidFill>
                  <a:srgbClr val="5E17EB"/>
                </a:solidFill>
                <a:latin typeface="Open Sans Bold"/>
                <a:ea typeface="Open Sans Bold"/>
                <a:cs typeface="Open Sans Bold"/>
                <a:sym typeface="Open Sans Bold"/>
              </a:rPr>
              <a:t>Course_ID</a:t>
            </a:r>
          </a:p>
        </p:txBody>
      </p:sp>
      <p:sp>
        <p:nvSpPr>
          <p:cNvPr id="15" name="TextBox 15"/>
          <p:cNvSpPr txBox="1"/>
          <p:nvPr/>
        </p:nvSpPr>
        <p:spPr>
          <a:xfrm>
            <a:off x="1290253" y="5138483"/>
            <a:ext cx="1069778" cy="274884"/>
          </a:xfrm>
          <a:prstGeom prst="rect">
            <a:avLst/>
          </a:prstGeom>
        </p:spPr>
        <p:txBody>
          <a:bodyPr lIns="0" tIns="0" rIns="0" bIns="0" rtlCol="0" anchor="t">
            <a:spAutoFit/>
          </a:bodyPr>
          <a:lstStyle/>
          <a:p>
            <a:pPr algn="ctr">
              <a:lnSpc>
                <a:spcPts val="2262"/>
              </a:lnSpc>
              <a:spcBef>
                <a:spcPct val="0"/>
              </a:spcBef>
            </a:pPr>
            <a:r>
              <a:rPr lang="en-US" sz="1616">
                <a:solidFill>
                  <a:srgbClr val="000000"/>
                </a:solidFill>
                <a:latin typeface="Open Sans"/>
                <a:ea typeface="Open Sans"/>
                <a:cs typeface="Open Sans"/>
                <a:sym typeface="Open Sans"/>
              </a:rPr>
              <a:t>12345678</a:t>
            </a:r>
          </a:p>
        </p:txBody>
      </p:sp>
      <p:sp>
        <p:nvSpPr>
          <p:cNvPr id="16" name="TextBox 16"/>
          <p:cNvSpPr txBox="1"/>
          <p:nvPr/>
        </p:nvSpPr>
        <p:spPr>
          <a:xfrm>
            <a:off x="1290253" y="5728612"/>
            <a:ext cx="1069778" cy="274884"/>
          </a:xfrm>
          <a:prstGeom prst="rect">
            <a:avLst/>
          </a:prstGeom>
        </p:spPr>
        <p:txBody>
          <a:bodyPr lIns="0" tIns="0" rIns="0" bIns="0" rtlCol="0" anchor="t">
            <a:spAutoFit/>
          </a:bodyPr>
          <a:lstStyle/>
          <a:p>
            <a:pPr algn="ctr">
              <a:lnSpc>
                <a:spcPts val="2262"/>
              </a:lnSpc>
              <a:spcBef>
                <a:spcPct val="0"/>
              </a:spcBef>
            </a:pPr>
            <a:r>
              <a:rPr lang="en-US" sz="1616">
                <a:solidFill>
                  <a:srgbClr val="000000"/>
                </a:solidFill>
                <a:latin typeface="Open Sans"/>
                <a:ea typeface="Open Sans"/>
                <a:cs typeface="Open Sans"/>
                <a:sym typeface="Open Sans"/>
              </a:rPr>
              <a:t>22345678</a:t>
            </a:r>
          </a:p>
        </p:txBody>
      </p:sp>
      <p:sp>
        <p:nvSpPr>
          <p:cNvPr id="17" name="TextBox 17"/>
          <p:cNvSpPr txBox="1"/>
          <p:nvPr/>
        </p:nvSpPr>
        <p:spPr>
          <a:xfrm>
            <a:off x="1290253" y="6318740"/>
            <a:ext cx="1069778" cy="274884"/>
          </a:xfrm>
          <a:prstGeom prst="rect">
            <a:avLst/>
          </a:prstGeom>
        </p:spPr>
        <p:txBody>
          <a:bodyPr lIns="0" tIns="0" rIns="0" bIns="0" rtlCol="0" anchor="t">
            <a:spAutoFit/>
          </a:bodyPr>
          <a:lstStyle/>
          <a:p>
            <a:pPr algn="ctr">
              <a:lnSpc>
                <a:spcPts val="2262"/>
              </a:lnSpc>
              <a:spcBef>
                <a:spcPct val="0"/>
              </a:spcBef>
            </a:pPr>
            <a:r>
              <a:rPr lang="en-US" sz="1616">
                <a:solidFill>
                  <a:srgbClr val="000000"/>
                </a:solidFill>
                <a:latin typeface="Open Sans"/>
                <a:ea typeface="Open Sans"/>
                <a:cs typeface="Open Sans"/>
                <a:sym typeface="Open Sans"/>
              </a:rPr>
              <a:t>32345678</a:t>
            </a:r>
          </a:p>
        </p:txBody>
      </p:sp>
      <p:sp>
        <p:nvSpPr>
          <p:cNvPr id="18" name="TextBox 18"/>
          <p:cNvSpPr txBox="1"/>
          <p:nvPr/>
        </p:nvSpPr>
        <p:spPr>
          <a:xfrm>
            <a:off x="2817695" y="5138483"/>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Ali</a:t>
            </a:r>
          </a:p>
        </p:txBody>
      </p:sp>
      <p:sp>
        <p:nvSpPr>
          <p:cNvPr id="19" name="TextBox 19"/>
          <p:cNvSpPr txBox="1"/>
          <p:nvPr/>
        </p:nvSpPr>
        <p:spPr>
          <a:xfrm>
            <a:off x="2817695" y="572861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Abel</a:t>
            </a:r>
          </a:p>
        </p:txBody>
      </p:sp>
      <p:sp>
        <p:nvSpPr>
          <p:cNvPr id="20" name="TextBox 20"/>
          <p:cNvSpPr txBox="1"/>
          <p:nvPr/>
        </p:nvSpPr>
        <p:spPr>
          <a:xfrm>
            <a:off x="2817695"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Adriana</a:t>
            </a:r>
          </a:p>
        </p:txBody>
      </p:sp>
      <p:sp>
        <p:nvSpPr>
          <p:cNvPr id="21" name="TextBox 21"/>
          <p:cNvSpPr txBox="1"/>
          <p:nvPr/>
        </p:nvSpPr>
        <p:spPr>
          <a:xfrm>
            <a:off x="5865190"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a:t>
            </a:r>
          </a:p>
        </p:txBody>
      </p:sp>
      <p:sp>
        <p:nvSpPr>
          <p:cNvPr id="22" name="TextBox 22"/>
          <p:cNvSpPr txBox="1"/>
          <p:nvPr/>
        </p:nvSpPr>
        <p:spPr>
          <a:xfrm>
            <a:off x="5865190" y="572861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a:t>
            </a:r>
          </a:p>
        </p:txBody>
      </p:sp>
      <p:sp>
        <p:nvSpPr>
          <p:cNvPr id="23" name="TextBox 23"/>
          <p:cNvSpPr txBox="1"/>
          <p:nvPr/>
        </p:nvSpPr>
        <p:spPr>
          <a:xfrm>
            <a:off x="5865190" y="5139557"/>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A</a:t>
            </a:r>
          </a:p>
        </p:txBody>
      </p:sp>
      <p:sp>
        <p:nvSpPr>
          <p:cNvPr id="24" name="TextBox 24"/>
          <p:cNvSpPr txBox="1"/>
          <p:nvPr/>
        </p:nvSpPr>
        <p:spPr>
          <a:xfrm>
            <a:off x="4306107" y="5138483"/>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18</a:t>
            </a:r>
          </a:p>
        </p:txBody>
      </p:sp>
      <p:sp>
        <p:nvSpPr>
          <p:cNvPr id="25" name="TextBox 25"/>
          <p:cNvSpPr txBox="1"/>
          <p:nvPr/>
        </p:nvSpPr>
        <p:spPr>
          <a:xfrm>
            <a:off x="4306107" y="572861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19</a:t>
            </a:r>
          </a:p>
        </p:txBody>
      </p:sp>
      <p:sp>
        <p:nvSpPr>
          <p:cNvPr id="26" name="TextBox 26"/>
          <p:cNvSpPr txBox="1"/>
          <p:nvPr/>
        </p:nvSpPr>
        <p:spPr>
          <a:xfrm>
            <a:off x="4306107"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18</a:t>
            </a:r>
          </a:p>
        </p:txBody>
      </p:sp>
      <p:sp>
        <p:nvSpPr>
          <p:cNvPr id="27" name="TextBox 27"/>
          <p:cNvSpPr txBox="1"/>
          <p:nvPr/>
        </p:nvSpPr>
        <p:spPr>
          <a:xfrm>
            <a:off x="7355762" y="5139557"/>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C2001</a:t>
            </a:r>
          </a:p>
        </p:txBody>
      </p:sp>
      <p:sp>
        <p:nvSpPr>
          <p:cNvPr id="28" name="TextBox 28"/>
          <p:cNvSpPr txBox="1"/>
          <p:nvPr/>
        </p:nvSpPr>
        <p:spPr>
          <a:xfrm>
            <a:off x="7355762" y="5729685"/>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C2002</a:t>
            </a:r>
          </a:p>
        </p:txBody>
      </p:sp>
      <p:sp>
        <p:nvSpPr>
          <p:cNvPr id="29" name="TextBox 29"/>
          <p:cNvSpPr txBox="1"/>
          <p:nvPr/>
        </p:nvSpPr>
        <p:spPr>
          <a:xfrm>
            <a:off x="7355762" y="631874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C2003</a:t>
            </a:r>
          </a:p>
        </p:txBody>
      </p:sp>
      <p:sp>
        <p:nvSpPr>
          <p:cNvPr id="30" name="TextBox 30"/>
          <p:cNvSpPr txBox="1"/>
          <p:nvPr/>
        </p:nvSpPr>
        <p:spPr>
          <a:xfrm>
            <a:off x="402046" y="2629399"/>
            <a:ext cx="1719800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foreign key enforces referential integrity by ensuring that values in the referencing column (in the child table) either match values in the referenced column (in the parent table) or are null.</a:t>
            </a:r>
          </a:p>
        </p:txBody>
      </p:sp>
      <p:sp>
        <p:nvSpPr>
          <p:cNvPr id="31" name="TextBox 31"/>
          <p:cNvSpPr txBox="1"/>
          <p:nvPr/>
        </p:nvSpPr>
        <p:spPr>
          <a:xfrm>
            <a:off x="1521516" y="7304275"/>
            <a:ext cx="6405541" cy="376187"/>
          </a:xfrm>
          <a:prstGeom prst="rect">
            <a:avLst/>
          </a:prstGeom>
        </p:spPr>
        <p:txBody>
          <a:bodyPr lIns="0" tIns="0" rIns="0" bIns="0" rtlCol="0" anchor="t">
            <a:spAutoFit/>
          </a:bodyPr>
          <a:lstStyle/>
          <a:p>
            <a:pPr algn="ctr">
              <a:lnSpc>
                <a:spcPts val="3064"/>
              </a:lnSpc>
            </a:pPr>
            <a:r>
              <a:rPr lang="en-US" sz="1702" b="1">
                <a:solidFill>
                  <a:srgbClr val="5E17EB"/>
                </a:solidFill>
                <a:latin typeface="Poppins Bold"/>
                <a:ea typeface="Poppins Bold"/>
                <a:cs typeface="Poppins Bold"/>
                <a:sym typeface="Poppins Bold"/>
              </a:rPr>
              <a:t>Students </a:t>
            </a:r>
            <a:r>
              <a:rPr lang="en-US" sz="1702" b="1">
                <a:solidFill>
                  <a:srgbClr val="2D3240"/>
                </a:solidFill>
                <a:latin typeface="Poppins Bold"/>
                <a:ea typeface="Poppins Bold"/>
                <a:cs typeface="Poppins Bold"/>
                <a:sym typeface="Poppins Bold"/>
              </a:rPr>
              <a:t>(</a:t>
            </a:r>
            <a:r>
              <a:rPr lang="en-US" sz="1702" b="1" u="sng">
                <a:solidFill>
                  <a:srgbClr val="2D3240"/>
                </a:solidFill>
                <a:latin typeface="Poppins Bold"/>
                <a:ea typeface="Poppins Bold"/>
                <a:cs typeface="Poppins Bold"/>
                <a:sym typeface="Poppins Bold"/>
              </a:rPr>
              <a:t>Student_ID</a:t>
            </a:r>
            <a:r>
              <a:rPr lang="en-US" sz="1702" b="1">
                <a:solidFill>
                  <a:srgbClr val="2D3240"/>
                </a:solidFill>
                <a:latin typeface="Poppins Bold"/>
                <a:ea typeface="Poppins Bold"/>
                <a:cs typeface="Poppins Bold"/>
                <a:sym typeface="Poppins Bold"/>
              </a:rPr>
              <a:t>, Name, Age, Grade, CourseID)</a:t>
            </a:r>
          </a:p>
        </p:txBody>
      </p:sp>
      <p:sp>
        <p:nvSpPr>
          <p:cNvPr id="32" name="TextBox 32"/>
          <p:cNvSpPr txBox="1"/>
          <p:nvPr/>
        </p:nvSpPr>
        <p:spPr>
          <a:xfrm>
            <a:off x="9836846" y="5447476"/>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Course_ID</a:t>
            </a:r>
          </a:p>
        </p:txBody>
      </p:sp>
      <p:sp>
        <p:nvSpPr>
          <p:cNvPr id="33" name="TextBox 33"/>
          <p:cNvSpPr txBox="1"/>
          <p:nvPr/>
        </p:nvSpPr>
        <p:spPr>
          <a:xfrm>
            <a:off x="11656799" y="5446721"/>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Course_name</a:t>
            </a:r>
          </a:p>
        </p:txBody>
      </p:sp>
      <p:sp>
        <p:nvSpPr>
          <p:cNvPr id="34" name="TextBox 34"/>
          <p:cNvSpPr txBox="1"/>
          <p:nvPr/>
        </p:nvSpPr>
        <p:spPr>
          <a:xfrm>
            <a:off x="13525042" y="5446721"/>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Instructor</a:t>
            </a:r>
          </a:p>
        </p:txBody>
      </p:sp>
      <p:sp>
        <p:nvSpPr>
          <p:cNvPr id="35" name="TextBox 35"/>
          <p:cNvSpPr txBox="1"/>
          <p:nvPr/>
        </p:nvSpPr>
        <p:spPr>
          <a:xfrm>
            <a:off x="15346198" y="5447476"/>
            <a:ext cx="1378951" cy="264409"/>
          </a:xfrm>
          <a:prstGeom prst="rect">
            <a:avLst/>
          </a:prstGeom>
        </p:spPr>
        <p:txBody>
          <a:bodyPr lIns="0" tIns="0" rIns="0" bIns="0" rtlCol="0" anchor="t">
            <a:spAutoFit/>
          </a:bodyPr>
          <a:lstStyle/>
          <a:p>
            <a:pPr algn="ctr">
              <a:lnSpc>
                <a:spcPts val="2166"/>
              </a:lnSpc>
              <a:spcBef>
                <a:spcPct val="0"/>
              </a:spcBef>
            </a:pPr>
            <a:r>
              <a:rPr lang="en-US" sz="1547" b="1">
                <a:solidFill>
                  <a:srgbClr val="5E17EB"/>
                </a:solidFill>
                <a:latin typeface="Open Sans Bold"/>
                <a:ea typeface="Open Sans Bold"/>
                <a:cs typeface="Open Sans Bold"/>
                <a:sym typeface="Open Sans Bold"/>
              </a:rPr>
              <a:t>Department</a:t>
            </a:r>
          </a:p>
        </p:txBody>
      </p:sp>
      <p:sp>
        <p:nvSpPr>
          <p:cNvPr id="36" name="TextBox 36"/>
          <p:cNvSpPr txBox="1"/>
          <p:nvPr/>
        </p:nvSpPr>
        <p:spPr>
          <a:xfrm>
            <a:off x="9991433" y="6001562"/>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C2001</a:t>
            </a:r>
          </a:p>
        </p:txBody>
      </p:sp>
      <p:sp>
        <p:nvSpPr>
          <p:cNvPr id="37" name="TextBox 37"/>
          <p:cNvSpPr txBox="1"/>
          <p:nvPr/>
        </p:nvSpPr>
        <p:spPr>
          <a:xfrm>
            <a:off x="9991433" y="6578370"/>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C2002</a:t>
            </a:r>
          </a:p>
        </p:txBody>
      </p:sp>
      <p:sp>
        <p:nvSpPr>
          <p:cNvPr id="38" name="TextBox 38"/>
          <p:cNvSpPr txBox="1"/>
          <p:nvPr/>
        </p:nvSpPr>
        <p:spPr>
          <a:xfrm>
            <a:off x="9991433" y="7267305"/>
            <a:ext cx="1069778" cy="274884"/>
          </a:xfrm>
          <a:prstGeom prst="rect">
            <a:avLst/>
          </a:prstGeom>
        </p:spPr>
        <p:txBody>
          <a:bodyPr lIns="0" tIns="0" rIns="0" bIns="0" rtlCol="0" anchor="t">
            <a:spAutoFit/>
          </a:bodyPr>
          <a:lstStyle/>
          <a:p>
            <a:pPr algn="ctr">
              <a:lnSpc>
                <a:spcPts val="2262"/>
              </a:lnSpc>
              <a:spcBef>
                <a:spcPct val="0"/>
              </a:spcBef>
            </a:pPr>
            <a:r>
              <a:rPr lang="en-US" sz="1616" b="1">
                <a:solidFill>
                  <a:srgbClr val="000000"/>
                </a:solidFill>
                <a:latin typeface="Open Sans Bold"/>
                <a:ea typeface="Open Sans Bold"/>
                <a:cs typeface="Open Sans Bold"/>
                <a:sym typeface="Open Sans Bold"/>
              </a:rPr>
              <a:t>C2003</a:t>
            </a:r>
          </a:p>
        </p:txBody>
      </p:sp>
      <p:sp>
        <p:nvSpPr>
          <p:cNvPr id="39" name="TextBox 39"/>
          <p:cNvSpPr txBox="1"/>
          <p:nvPr/>
        </p:nvSpPr>
        <p:spPr>
          <a:xfrm>
            <a:off x="11556749" y="6045551"/>
            <a:ext cx="1604599" cy="231457"/>
          </a:xfrm>
          <a:prstGeom prst="rect">
            <a:avLst/>
          </a:prstGeom>
        </p:spPr>
        <p:txBody>
          <a:bodyPr lIns="0" tIns="0" rIns="0" bIns="0" rtlCol="0" anchor="t">
            <a:spAutoFit/>
          </a:bodyPr>
          <a:lstStyle/>
          <a:p>
            <a:pPr algn="ctr">
              <a:lnSpc>
                <a:spcPts val="1863"/>
              </a:lnSpc>
              <a:spcBef>
                <a:spcPct val="0"/>
              </a:spcBef>
            </a:pPr>
            <a:r>
              <a:rPr lang="en-US" sz="1331" b="1">
                <a:solidFill>
                  <a:srgbClr val="000000"/>
                </a:solidFill>
                <a:latin typeface="Open Sans Bold"/>
                <a:ea typeface="Open Sans Bold"/>
                <a:cs typeface="Open Sans Bold"/>
                <a:sym typeface="Open Sans Bold"/>
              </a:rPr>
              <a:t>Computer Science</a:t>
            </a:r>
          </a:p>
        </p:txBody>
      </p:sp>
      <p:sp>
        <p:nvSpPr>
          <p:cNvPr id="40" name="TextBox 40"/>
          <p:cNvSpPr txBox="1"/>
          <p:nvPr/>
        </p:nvSpPr>
        <p:spPr>
          <a:xfrm>
            <a:off x="11543975" y="6580312"/>
            <a:ext cx="1630146" cy="272943"/>
          </a:xfrm>
          <a:prstGeom prst="rect">
            <a:avLst/>
          </a:prstGeom>
        </p:spPr>
        <p:txBody>
          <a:bodyPr lIns="0" tIns="0" rIns="0" bIns="0" rtlCol="0" anchor="t">
            <a:spAutoFit/>
          </a:bodyPr>
          <a:lstStyle/>
          <a:p>
            <a:pPr algn="ctr">
              <a:lnSpc>
                <a:spcPts val="2244"/>
              </a:lnSpc>
              <a:spcBef>
                <a:spcPct val="0"/>
              </a:spcBef>
            </a:pPr>
            <a:r>
              <a:rPr lang="en-US" sz="1603" b="1">
                <a:solidFill>
                  <a:srgbClr val="000000"/>
                </a:solidFill>
                <a:latin typeface="Open Sans Bold"/>
                <a:ea typeface="Open Sans Bold"/>
                <a:cs typeface="Open Sans Bold"/>
                <a:sym typeface="Open Sans Bold"/>
              </a:rPr>
              <a:t>Finance</a:t>
            </a:r>
          </a:p>
        </p:txBody>
      </p:sp>
      <p:sp>
        <p:nvSpPr>
          <p:cNvPr id="41" name="TextBox 41"/>
          <p:cNvSpPr txBox="1"/>
          <p:nvPr/>
        </p:nvSpPr>
        <p:spPr>
          <a:xfrm>
            <a:off x="11587706" y="7267305"/>
            <a:ext cx="1630146" cy="272943"/>
          </a:xfrm>
          <a:prstGeom prst="rect">
            <a:avLst/>
          </a:prstGeom>
        </p:spPr>
        <p:txBody>
          <a:bodyPr lIns="0" tIns="0" rIns="0" bIns="0" rtlCol="0" anchor="t">
            <a:spAutoFit/>
          </a:bodyPr>
          <a:lstStyle/>
          <a:p>
            <a:pPr algn="ctr">
              <a:lnSpc>
                <a:spcPts val="2244"/>
              </a:lnSpc>
              <a:spcBef>
                <a:spcPct val="0"/>
              </a:spcBef>
            </a:pPr>
            <a:r>
              <a:rPr lang="en-US" sz="1603" b="1">
                <a:solidFill>
                  <a:srgbClr val="000000"/>
                </a:solidFill>
                <a:latin typeface="Open Sans Bold"/>
                <a:ea typeface="Open Sans Bold"/>
                <a:cs typeface="Open Sans Bold"/>
                <a:sym typeface="Open Sans Bold"/>
              </a:rPr>
              <a:t>Pharmacy</a:t>
            </a:r>
          </a:p>
        </p:txBody>
      </p:sp>
      <p:sp>
        <p:nvSpPr>
          <p:cNvPr id="42" name="TextBox 42"/>
          <p:cNvSpPr txBox="1"/>
          <p:nvPr/>
        </p:nvSpPr>
        <p:spPr>
          <a:xfrm>
            <a:off x="13744347" y="5995573"/>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Jessica</a:t>
            </a:r>
          </a:p>
        </p:txBody>
      </p:sp>
      <p:sp>
        <p:nvSpPr>
          <p:cNvPr id="43" name="TextBox 43"/>
          <p:cNvSpPr txBox="1"/>
          <p:nvPr/>
        </p:nvSpPr>
        <p:spPr>
          <a:xfrm>
            <a:off x="13744347" y="6573840"/>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Jason</a:t>
            </a:r>
          </a:p>
        </p:txBody>
      </p:sp>
      <p:sp>
        <p:nvSpPr>
          <p:cNvPr id="44" name="TextBox 44"/>
          <p:cNvSpPr txBox="1"/>
          <p:nvPr/>
        </p:nvSpPr>
        <p:spPr>
          <a:xfrm>
            <a:off x="13744347" y="7257780"/>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Rayyan</a:t>
            </a:r>
          </a:p>
        </p:txBody>
      </p:sp>
      <p:sp>
        <p:nvSpPr>
          <p:cNvPr id="45" name="TextBox 45"/>
          <p:cNvSpPr txBox="1"/>
          <p:nvPr/>
        </p:nvSpPr>
        <p:spPr>
          <a:xfrm>
            <a:off x="15595091" y="6036026"/>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IT</a:t>
            </a:r>
          </a:p>
        </p:txBody>
      </p:sp>
      <p:sp>
        <p:nvSpPr>
          <p:cNvPr id="46" name="TextBox 46"/>
          <p:cNvSpPr txBox="1"/>
          <p:nvPr/>
        </p:nvSpPr>
        <p:spPr>
          <a:xfrm>
            <a:off x="15595091" y="6573840"/>
            <a:ext cx="881165" cy="279414"/>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Business</a:t>
            </a:r>
          </a:p>
        </p:txBody>
      </p:sp>
      <p:sp>
        <p:nvSpPr>
          <p:cNvPr id="47" name="TextBox 47"/>
          <p:cNvSpPr txBox="1"/>
          <p:nvPr/>
        </p:nvSpPr>
        <p:spPr>
          <a:xfrm>
            <a:off x="15321791" y="7119507"/>
            <a:ext cx="1403359" cy="560956"/>
          </a:xfrm>
          <a:prstGeom prst="rect">
            <a:avLst/>
          </a:prstGeom>
        </p:spPr>
        <p:txBody>
          <a:bodyPr lIns="0" tIns="0" rIns="0" bIns="0" rtlCol="0" anchor="t">
            <a:spAutoFit/>
          </a:bodyPr>
          <a:lstStyle/>
          <a:p>
            <a:pPr algn="ctr">
              <a:lnSpc>
                <a:spcPts val="2217"/>
              </a:lnSpc>
              <a:spcBef>
                <a:spcPct val="0"/>
              </a:spcBef>
            </a:pPr>
            <a:r>
              <a:rPr lang="en-US" sz="1583" b="1">
                <a:solidFill>
                  <a:srgbClr val="000000"/>
                </a:solidFill>
                <a:latin typeface="Open Sans Bold"/>
                <a:ea typeface="Open Sans Bold"/>
                <a:cs typeface="Open Sans Bold"/>
                <a:sym typeface="Open Sans Bold"/>
              </a:rPr>
              <a:t>Medical Science</a:t>
            </a:r>
          </a:p>
        </p:txBody>
      </p:sp>
      <p:sp>
        <p:nvSpPr>
          <p:cNvPr id="48" name="TextBox 48"/>
          <p:cNvSpPr txBox="1"/>
          <p:nvPr/>
        </p:nvSpPr>
        <p:spPr>
          <a:xfrm>
            <a:off x="9991433" y="7697005"/>
            <a:ext cx="6859138" cy="384468"/>
          </a:xfrm>
          <a:prstGeom prst="rect">
            <a:avLst/>
          </a:prstGeom>
        </p:spPr>
        <p:txBody>
          <a:bodyPr lIns="0" tIns="0" rIns="0" bIns="0" rtlCol="0" anchor="t">
            <a:spAutoFit/>
          </a:bodyPr>
          <a:lstStyle/>
          <a:p>
            <a:pPr algn="ctr">
              <a:lnSpc>
                <a:spcPts val="3078"/>
              </a:lnSpc>
            </a:pPr>
            <a:r>
              <a:rPr lang="en-US" sz="1710" b="1">
                <a:solidFill>
                  <a:srgbClr val="5E17EB"/>
                </a:solidFill>
                <a:latin typeface="Poppins Bold"/>
                <a:ea typeface="Poppins Bold"/>
                <a:cs typeface="Poppins Bold"/>
                <a:sym typeface="Poppins Bold"/>
              </a:rPr>
              <a:t>Courses </a:t>
            </a:r>
            <a:r>
              <a:rPr lang="en-US" sz="1710" b="1">
                <a:solidFill>
                  <a:srgbClr val="3F4042"/>
                </a:solidFill>
                <a:latin typeface="Poppins Bold"/>
                <a:ea typeface="Poppins Bold"/>
                <a:cs typeface="Poppins Bold"/>
                <a:sym typeface="Poppins Bold"/>
              </a:rPr>
              <a:t>(</a:t>
            </a:r>
            <a:r>
              <a:rPr lang="en-US" sz="1710" b="1" u="sng">
                <a:solidFill>
                  <a:srgbClr val="3F4042"/>
                </a:solidFill>
                <a:latin typeface="Poppins Bold"/>
                <a:ea typeface="Poppins Bold"/>
                <a:cs typeface="Poppins Bold"/>
                <a:sym typeface="Poppins Bold"/>
              </a:rPr>
              <a:t>Course_ID</a:t>
            </a:r>
            <a:r>
              <a:rPr lang="en-US" sz="1710" b="1">
                <a:solidFill>
                  <a:srgbClr val="3F4042"/>
                </a:solidFill>
                <a:latin typeface="Poppins Bold"/>
                <a:ea typeface="Poppins Bold"/>
                <a:cs typeface="Poppins Bold"/>
                <a:sym typeface="Poppins Bold"/>
              </a:rPr>
              <a:t>, Course_name, Instructor, Department)</a:t>
            </a:r>
          </a:p>
        </p:txBody>
      </p:sp>
      <p:sp>
        <p:nvSpPr>
          <p:cNvPr id="49" name="TextBox 49"/>
          <p:cNvSpPr txBox="1"/>
          <p:nvPr/>
        </p:nvSpPr>
        <p:spPr>
          <a:xfrm>
            <a:off x="1290253" y="6882722"/>
            <a:ext cx="1069778" cy="273272"/>
          </a:xfrm>
          <a:prstGeom prst="rect">
            <a:avLst/>
          </a:prstGeom>
        </p:spPr>
        <p:txBody>
          <a:bodyPr lIns="0" tIns="0" rIns="0" bIns="0" rtlCol="0" anchor="t">
            <a:spAutoFit/>
          </a:bodyPr>
          <a:lstStyle/>
          <a:p>
            <a:pPr algn="ctr">
              <a:lnSpc>
                <a:spcPts val="2262"/>
              </a:lnSpc>
              <a:spcBef>
                <a:spcPct val="0"/>
              </a:spcBef>
            </a:pPr>
            <a:r>
              <a:rPr lang="en-US" sz="1616" b="1">
                <a:solidFill>
                  <a:srgbClr val="FFFFFF"/>
                </a:solidFill>
                <a:latin typeface="Open Sans Bold"/>
                <a:ea typeface="Open Sans Bold"/>
                <a:cs typeface="Open Sans Bold"/>
                <a:sym typeface="Open Sans Bold"/>
              </a:rPr>
              <a:t>42345678</a:t>
            </a:r>
          </a:p>
        </p:txBody>
      </p:sp>
      <p:sp>
        <p:nvSpPr>
          <p:cNvPr id="50" name="TextBox 50"/>
          <p:cNvSpPr txBox="1"/>
          <p:nvPr/>
        </p:nvSpPr>
        <p:spPr>
          <a:xfrm>
            <a:off x="2817695" y="6882722"/>
            <a:ext cx="1069778" cy="273272"/>
          </a:xfrm>
          <a:prstGeom prst="rect">
            <a:avLst/>
          </a:prstGeom>
        </p:spPr>
        <p:txBody>
          <a:bodyPr lIns="0" tIns="0" rIns="0" bIns="0" rtlCol="0" anchor="t">
            <a:spAutoFit/>
          </a:bodyPr>
          <a:lstStyle/>
          <a:p>
            <a:pPr algn="ctr">
              <a:lnSpc>
                <a:spcPts val="2262"/>
              </a:lnSpc>
              <a:spcBef>
                <a:spcPct val="0"/>
              </a:spcBef>
            </a:pPr>
            <a:r>
              <a:rPr lang="en-US" sz="1616" b="1">
                <a:solidFill>
                  <a:srgbClr val="FFFFFF"/>
                </a:solidFill>
                <a:latin typeface="Open Sans Bold"/>
                <a:ea typeface="Open Sans Bold"/>
                <a:cs typeface="Open Sans Bold"/>
                <a:sym typeface="Open Sans Bold"/>
              </a:rPr>
              <a:t>James</a:t>
            </a:r>
          </a:p>
        </p:txBody>
      </p:sp>
      <p:sp>
        <p:nvSpPr>
          <p:cNvPr id="51" name="TextBox 51"/>
          <p:cNvSpPr txBox="1"/>
          <p:nvPr/>
        </p:nvSpPr>
        <p:spPr>
          <a:xfrm>
            <a:off x="4344673" y="6882722"/>
            <a:ext cx="1069778" cy="273272"/>
          </a:xfrm>
          <a:prstGeom prst="rect">
            <a:avLst/>
          </a:prstGeom>
        </p:spPr>
        <p:txBody>
          <a:bodyPr lIns="0" tIns="0" rIns="0" bIns="0" rtlCol="0" anchor="t">
            <a:spAutoFit/>
          </a:bodyPr>
          <a:lstStyle/>
          <a:p>
            <a:pPr algn="ctr">
              <a:lnSpc>
                <a:spcPts val="2262"/>
              </a:lnSpc>
              <a:spcBef>
                <a:spcPct val="0"/>
              </a:spcBef>
            </a:pPr>
            <a:r>
              <a:rPr lang="en-US" sz="1616" b="1">
                <a:solidFill>
                  <a:srgbClr val="FFFFFF"/>
                </a:solidFill>
                <a:latin typeface="Open Sans Bold"/>
                <a:ea typeface="Open Sans Bold"/>
                <a:cs typeface="Open Sans Bold"/>
                <a:sym typeface="Open Sans Bold"/>
              </a:rPr>
              <a:t>99</a:t>
            </a:r>
          </a:p>
        </p:txBody>
      </p:sp>
      <p:sp>
        <p:nvSpPr>
          <p:cNvPr id="52" name="TextBox 52"/>
          <p:cNvSpPr txBox="1"/>
          <p:nvPr/>
        </p:nvSpPr>
        <p:spPr>
          <a:xfrm>
            <a:off x="5865190" y="6882722"/>
            <a:ext cx="1069778" cy="273272"/>
          </a:xfrm>
          <a:prstGeom prst="rect">
            <a:avLst/>
          </a:prstGeom>
        </p:spPr>
        <p:txBody>
          <a:bodyPr lIns="0" tIns="0" rIns="0" bIns="0" rtlCol="0" anchor="t">
            <a:spAutoFit/>
          </a:bodyPr>
          <a:lstStyle/>
          <a:p>
            <a:pPr algn="ctr">
              <a:lnSpc>
                <a:spcPts val="2262"/>
              </a:lnSpc>
              <a:spcBef>
                <a:spcPct val="0"/>
              </a:spcBef>
            </a:pPr>
            <a:r>
              <a:rPr lang="en-US" sz="1616" b="1">
                <a:solidFill>
                  <a:srgbClr val="FFFFFF"/>
                </a:solidFill>
                <a:latin typeface="Open Sans Bold"/>
                <a:ea typeface="Open Sans Bold"/>
                <a:cs typeface="Open Sans Bold"/>
                <a:sym typeface="Open Sans Bold"/>
              </a:rPr>
              <a:t>F</a:t>
            </a:r>
          </a:p>
        </p:txBody>
      </p:sp>
      <p:sp>
        <p:nvSpPr>
          <p:cNvPr id="53" name="TextBox 53"/>
          <p:cNvSpPr txBox="1"/>
          <p:nvPr/>
        </p:nvSpPr>
        <p:spPr>
          <a:xfrm>
            <a:off x="7392168" y="6882722"/>
            <a:ext cx="1069778" cy="273272"/>
          </a:xfrm>
          <a:prstGeom prst="rect">
            <a:avLst/>
          </a:prstGeom>
        </p:spPr>
        <p:txBody>
          <a:bodyPr lIns="0" tIns="0" rIns="0" bIns="0" rtlCol="0" anchor="t">
            <a:spAutoFit/>
          </a:bodyPr>
          <a:lstStyle/>
          <a:p>
            <a:pPr algn="ctr">
              <a:lnSpc>
                <a:spcPts val="2262"/>
              </a:lnSpc>
              <a:spcBef>
                <a:spcPct val="0"/>
              </a:spcBef>
            </a:pPr>
            <a:r>
              <a:rPr lang="en-US" sz="1616" b="1">
                <a:solidFill>
                  <a:srgbClr val="FFFFFF"/>
                </a:solidFill>
                <a:latin typeface="Open Sans Bold"/>
                <a:ea typeface="Open Sans Bold"/>
                <a:cs typeface="Open Sans Bold"/>
                <a:sym typeface="Open Sans Bold"/>
              </a:rPr>
              <a:t>C2004</a:t>
            </a:r>
          </a:p>
        </p:txBody>
      </p:sp>
      <p:sp>
        <p:nvSpPr>
          <p:cNvPr id="54" name="AutoShape 54"/>
          <p:cNvSpPr/>
          <p:nvPr/>
        </p:nvSpPr>
        <p:spPr>
          <a:xfrm flipH="1">
            <a:off x="7890651" y="7480563"/>
            <a:ext cx="290259" cy="1421799"/>
          </a:xfrm>
          <a:prstGeom prst="line">
            <a:avLst/>
          </a:prstGeom>
          <a:ln w="38100" cap="flat">
            <a:solidFill>
              <a:srgbClr val="000000"/>
            </a:solidFill>
            <a:prstDash val="solid"/>
            <a:headEnd type="arrow" w="med" len="sm"/>
            <a:tailEnd type="none" w="sm" len="sm"/>
          </a:ln>
        </p:spPr>
        <p:txBody>
          <a:bodyPr/>
          <a:lstStyle/>
          <a:p>
            <a:endParaRPr lang="en-PH"/>
          </a:p>
        </p:txBody>
      </p:sp>
      <p:sp>
        <p:nvSpPr>
          <p:cNvPr id="55" name="TextBox 55"/>
          <p:cNvSpPr txBox="1"/>
          <p:nvPr/>
        </p:nvSpPr>
        <p:spPr>
          <a:xfrm>
            <a:off x="4576798" y="9001423"/>
            <a:ext cx="5630739" cy="755907"/>
          </a:xfrm>
          <a:prstGeom prst="rect">
            <a:avLst/>
          </a:prstGeom>
        </p:spPr>
        <p:txBody>
          <a:bodyPr lIns="0" tIns="0" rIns="0" bIns="0" rtlCol="0" anchor="t">
            <a:spAutoFit/>
          </a:bodyPr>
          <a:lstStyle/>
          <a:p>
            <a:pPr algn="l">
              <a:lnSpc>
                <a:spcPts val="3003"/>
              </a:lnSpc>
              <a:spcBef>
                <a:spcPct val="0"/>
              </a:spcBef>
            </a:pPr>
            <a:r>
              <a:rPr lang="en-US" sz="2145">
                <a:solidFill>
                  <a:srgbClr val="000000"/>
                </a:solidFill>
                <a:latin typeface="Open Sans"/>
                <a:ea typeface="Open Sans"/>
                <a:cs typeface="Open Sans"/>
                <a:sym typeface="Open Sans"/>
              </a:rPr>
              <a:t>The DBMS will not allow this because C2004 is not a valid code in the </a:t>
            </a:r>
            <a:r>
              <a:rPr lang="en-US" sz="2145" b="1">
                <a:solidFill>
                  <a:srgbClr val="000000"/>
                </a:solidFill>
                <a:latin typeface="Open Sans Bold"/>
                <a:ea typeface="Open Sans Bold"/>
                <a:cs typeface="Open Sans Bold"/>
                <a:sym typeface="Open Sans Bold"/>
              </a:rPr>
              <a:t>Courses</a:t>
            </a:r>
            <a:r>
              <a:rPr lang="en-US" sz="2145">
                <a:solidFill>
                  <a:srgbClr val="000000"/>
                </a:solidFill>
                <a:latin typeface="Open Sans"/>
                <a:ea typeface="Open Sans"/>
                <a:cs typeface="Open Sans"/>
                <a:sym typeface="Open Sans"/>
              </a:rPr>
              <a:t> table.</a:t>
            </a:r>
          </a:p>
        </p:txBody>
      </p:sp>
      <p:sp>
        <p:nvSpPr>
          <p:cNvPr id="56" name="TextBox 56"/>
          <p:cNvSpPr txBox="1"/>
          <p:nvPr/>
        </p:nvSpPr>
        <p:spPr>
          <a:xfrm>
            <a:off x="246002" y="194786"/>
            <a:ext cx="8335837" cy="521019"/>
          </a:xfrm>
          <a:prstGeom prst="rect">
            <a:avLst/>
          </a:prstGeom>
        </p:spPr>
        <p:txBody>
          <a:bodyPr lIns="0" tIns="0" rIns="0" bIns="0" rtlCol="0" anchor="t">
            <a:spAutoFit/>
          </a:bodyPr>
          <a:lstStyle/>
          <a:p>
            <a:pPr marL="0" lvl="0" indent="0" algn="l">
              <a:lnSpc>
                <a:spcPts val="3759"/>
              </a:lnSpc>
              <a:spcBef>
                <a:spcPct val="0"/>
              </a:spcBef>
            </a:pPr>
            <a:r>
              <a:rPr lang="en-US" sz="3356" b="1" spc="-100">
                <a:solidFill>
                  <a:srgbClr val="FFFFFF"/>
                </a:solidFill>
                <a:latin typeface="Poppins Bold"/>
                <a:ea typeface="Poppins Bold"/>
                <a:cs typeface="Poppins Bold"/>
                <a:sym typeface="Poppins Bold"/>
              </a:rPr>
              <a:t>11.2 Introduction to Relational Databases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4295" y="8969446"/>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346220" y="1772063"/>
            <a:ext cx="8522538" cy="6434516"/>
          </a:xfrm>
          <a:custGeom>
            <a:avLst/>
            <a:gdLst/>
            <a:ahLst/>
            <a:cxnLst/>
            <a:rect l="l" t="t" r="r" b="b"/>
            <a:pathLst>
              <a:path w="8522538" h="6434516">
                <a:moveTo>
                  <a:pt x="0" y="0"/>
                </a:moveTo>
                <a:lnTo>
                  <a:pt x="8522538" y="0"/>
                </a:lnTo>
                <a:lnTo>
                  <a:pt x="8522538" y="6434516"/>
                </a:lnTo>
                <a:lnTo>
                  <a:pt x="0" y="64345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133192" y="3929772"/>
            <a:ext cx="6103411" cy="1213712"/>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Databases</a:t>
            </a:r>
          </a:p>
        </p:txBody>
      </p:sp>
      <p:sp>
        <p:nvSpPr>
          <p:cNvPr id="18" name="TextBox 18"/>
          <p:cNvSpPr txBox="1"/>
          <p:nvPr/>
        </p:nvSpPr>
        <p:spPr>
          <a:xfrm>
            <a:off x="13731090" y="9225890"/>
            <a:ext cx="4248314" cy="424815"/>
          </a:xfrm>
          <a:prstGeom prst="rect">
            <a:avLst/>
          </a:prstGeom>
        </p:spPr>
        <p:txBody>
          <a:bodyPr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 LEVEL COMPUTER SCIENCE</a:t>
            </a:r>
          </a:p>
        </p:txBody>
      </p:sp>
      <p:sp>
        <p:nvSpPr>
          <p:cNvPr id="19" name="TextBox 19"/>
          <p:cNvSpPr txBox="1"/>
          <p:nvPr/>
        </p:nvSpPr>
        <p:spPr>
          <a:xfrm>
            <a:off x="1143618" y="2350212"/>
            <a:ext cx="1255178" cy="338242"/>
          </a:xfrm>
          <a:prstGeom prst="rect">
            <a:avLst/>
          </a:prstGeom>
        </p:spPr>
        <p:txBody>
          <a:bodyPr lIns="0" tIns="0" rIns="0" bIns="0" rtlCol="0" anchor="t">
            <a:spAutoFit/>
          </a:bodyPr>
          <a:lstStyle/>
          <a:p>
            <a:pPr marL="0" lvl="0" indent="0" algn="l">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867513" y="2034055"/>
            <a:ext cx="777414" cy="979699"/>
          </a:xfrm>
          <a:prstGeom prst="rect">
            <a:avLst/>
          </a:prstGeom>
        </p:spPr>
        <p:txBody>
          <a:bodyPr lIns="0" tIns="0" rIns="0" bIns="0" rtlCol="0" anchor="t">
            <a:spAutoFit/>
          </a:bodyPr>
          <a:lstStyle/>
          <a:p>
            <a:pPr marL="0" lvl="0" indent="0" algn="ctr">
              <a:lnSpc>
                <a:spcPts val="7147"/>
              </a:lnSpc>
              <a:spcBef>
                <a:spcPct val="0"/>
              </a:spcBef>
            </a:pPr>
            <a:r>
              <a:rPr lang="en-US" sz="6381" b="1" spc="-191">
                <a:solidFill>
                  <a:srgbClr val="FFDE59"/>
                </a:solidFill>
                <a:latin typeface="Poppins Bold"/>
                <a:ea typeface="Poppins Bold"/>
                <a:cs typeface="Poppins Bold"/>
                <a:sym typeface="Poppins Bold"/>
              </a:rPr>
              <a:t>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341778" y="4790310"/>
            <a:ext cx="13604444" cy="4983573"/>
            <a:chOff x="0" y="0"/>
            <a:chExt cx="3583063" cy="1312546"/>
          </a:xfrm>
        </p:grpSpPr>
        <p:sp>
          <p:nvSpPr>
            <p:cNvPr id="8" name="Freeform 8"/>
            <p:cNvSpPr/>
            <p:nvPr/>
          </p:nvSpPr>
          <p:spPr>
            <a:xfrm>
              <a:off x="0" y="0"/>
              <a:ext cx="3583063" cy="1312546"/>
            </a:xfrm>
            <a:custGeom>
              <a:avLst/>
              <a:gdLst/>
              <a:ahLst/>
              <a:cxnLst/>
              <a:rect l="l" t="t" r="r" b="b"/>
              <a:pathLst>
                <a:path w="3583063" h="1312546">
                  <a:moveTo>
                    <a:pt x="29023" y="0"/>
                  </a:moveTo>
                  <a:lnTo>
                    <a:pt x="3554041" y="0"/>
                  </a:lnTo>
                  <a:cubicBezTo>
                    <a:pt x="3561738" y="0"/>
                    <a:pt x="3569120" y="3058"/>
                    <a:pt x="3574563" y="8501"/>
                  </a:cubicBezTo>
                  <a:cubicBezTo>
                    <a:pt x="3580006" y="13943"/>
                    <a:pt x="3583063" y="21325"/>
                    <a:pt x="3583063" y="29023"/>
                  </a:cubicBezTo>
                  <a:lnTo>
                    <a:pt x="3583063" y="1283523"/>
                  </a:lnTo>
                  <a:cubicBezTo>
                    <a:pt x="3583063" y="1299552"/>
                    <a:pt x="3570070" y="1312546"/>
                    <a:pt x="3554041" y="1312546"/>
                  </a:cubicBezTo>
                  <a:lnTo>
                    <a:pt x="29023" y="1312546"/>
                  </a:lnTo>
                  <a:cubicBezTo>
                    <a:pt x="12994" y="1312546"/>
                    <a:pt x="0" y="1299552"/>
                    <a:pt x="0" y="1283523"/>
                  </a:cubicBezTo>
                  <a:lnTo>
                    <a:pt x="0" y="29023"/>
                  </a:lnTo>
                  <a:cubicBezTo>
                    <a:pt x="0" y="12994"/>
                    <a:pt x="12994" y="0"/>
                    <a:pt x="29023" y="0"/>
                  </a:cubicBezTo>
                  <a:close/>
                </a:path>
              </a:pathLst>
            </a:custGeom>
            <a:solidFill>
              <a:srgbClr val="019D97"/>
            </a:solidFill>
          </p:spPr>
          <p:txBody>
            <a:bodyPr/>
            <a:lstStyle/>
            <a:p>
              <a:endParaRPr lang="en-PH"/>
            </a:p>
          </p:txBody>
        </p:sp>
        <p:sp>
          <p:nvSpPr>
            <p:cNvPr id="9" name="TextBox 9"/>
            <p:cNvSpPr txBox="1"/>
            <p:nvPr/>
          </p:nvSpPr>
          <p:spPr>
            <a:xfrm>
              <a:off x="0" y="-28575"/>
              <a:ext cx="3583063" cy="1341121"/>
            </a:xfrm>
            <a:prstGeom prst="rect">
              <a:avLst/>
            </a:prstGeom>
          </p:spPr>
          <p:txBody>
            <a:bodyPr lIns="50800" tIns="50800" rIns="50800" bIns="50800" rtlCol="0" anchor="ctr"/>
            <a:lstStyle/>
            <a:p>
              <a:pPr algn="ctr">
                <a:lnSpc>
                  <a:spcPts val="2262"/>
                </a:lnSpc>
              </a:pPr>
              <a:endParaRPr/>
            </a:p>
          </p:txBody>
        </p:sp>
      </p:grpSp>
      <p:grpSp>
        <p:nvGrpSpPr>
          <p:cNvPr id="10" name="Group 10"/>
          <p:cNvGrpSpPr/>
          <p:nvPr/>
        </p:nvGrpSpPr>
        <p:grpSpPr>
          <a:xfrm>
            <a:off x="9904948" y="5143500"/>
            <a:ext cx="3612638" cy="711870"/>
            <a:chOff x="0" y="0"/>
            <a:chExt cx="951477" cy="187488"/>
          </a:xfrm>
        </p:grpSpPr>
        <p:sp>
          <p:nvSpPr>
            <p:cNvPr id="11" name="Freeform 11"/>
            <p:cNvSpPr/>
            <p:nvPr/>
          </p:nvSpPr>
          <p:spPr>
            <a:xfrm>
              <a:off x="0" y="0"/>
              <a:ext cx="951477" cy="187488"/>
            </a:xfrm>
            <a:custGeom>
              <a:avLst/>
              <a:gdLst/>
              <a:ahLst/>
              <a:cxnLst/>
              <a:rect l="l" t="t" r="r" b="b"/>
              <a:pathLst>
                <a:path w="951477" h="187488">
                  <a:moveTo>
                    <a:pt x="93744" y="0"/>
                  </a:moveTo>
                  <a:lnTo>
                    <a:pt x="857733" y="0"/>
                  </a:lnTo>
                  <a:cubicBezTo>
                    <a:pt x="909506" y="0"/>
                    <a:pt x="951477" y="41971"/>
                    <a:pt x="951477" y="93744"/>
                  </a:cubicBezTo>
                  <a:lnTo>
                    <a:pt x="951477" y="93744"/>
                  </a:lnTo>
                  <a:cubicBezTo>
                    <a:pt x="951477" y="118607"/>
                    <a:pt x="941600" y="142451"/>
                    <a:pt x="924020" y="160031"/>
                  </a:cubicBezTo>
                  <a:cubicBezTo>
                    <a:pt x="906439" y="177612"/>
                    <a:pt x="882595" y="187488"/>
                    <a:pt x="857733" y="187488"/>
                  </a:cubicBezTo>
                  <a:lnTo>
                    <a:pt x="93744" y="187488"/>
                  </a:lnTo>
                  <a:cubicBezTo>
                    <a:pt x="68882" y="187488"/>
                    <a:pt x="45038" y="177612"/>
                    <a:pt x="27457" y="160031"/>
                  </a:cubicBezTo>
                  <a:cubicBezTo>
                    <a:pt x="9877" y="142451"/>
                    <a:pt x="0" y="118607"/>
                    <a:pt x="0" y="93744"/>
                  </a:cubicBezTo>
                  <a:lnTo>
                    <a:pt x="0" y="93744"/>
                  </a:lnTo>
                  <a:cubicBezTo>
                    <a:pt x="0" y="68882"/>
                    <a:pt x="9877" y="45038"/>
                    <a:pt x="27457" y="27457"/>
                  </a:cubicBezTo>
                  <a:cubicBezTo>
                    <a:pt x="45038" y="9877"/>
                    <a:pt x="68882" y="0"/>
                    <a:pt x="93744" y="0"/>
                  </a:cubicBezTo>
                  <a:close/>
                </a:path>
              </a:pathLst>
            </a:custGeom>
            <a:solidFill>
              <a:srgbClr val="FF1495"/>
            </a:solidFill>
          </p:spPr>
          <p:txBody>
            <a:bodyPr/>
            <a:lstStyle/>
            <a:p>
              <a:endParaRPr lang="en-PH"/>
            </a:p>
          </p:txBody>
        </p:sp>
        <p:sp>
          <p:nvSpPr>
            <p:cNvPr id="12" name="TextBox 12"/>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13" name="Freeform 13"/>
          <p:cNvSpPr/>
          <p:nvPr/>
        </p:nvSpPr>
        <p:spPr>
          <a:xfrm>
            <a:off x="2538118" y="4884989"/>
            <a:ext cx="5545036" cy="4647748"/>
          </a:xfrm>
          <a:custGeom>
            <a:avLst/>
            <a:gdLst/>
            <a:ahLst/>
            <a:cxnLst/>
            <a:rect l="l" t="t" r="r" b="b"/>
            <a:pathLst>
              <a:path w="5545036" h="4647748">
                <a:moveTo>
                  <a:pt x="0" y="0"/>
                </a:moveTo>
                <a:lnTo>
                  <a:pt x="5545036" y="0"/>
                </a:lnTo>
                <a:lnTo>
                  <a:pt x="5545036" y="4647748"/>
                </a:lnTo>
                <a:lnTo>
                  <a:pt x="0" y="46477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10651576" y="5070810"/>
            <a:ext cx="2113108"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Scenario</a:t>
            </a:r>
          </a:p>
        </p:txBody>
      </p:sp>
      <p:sp>
        <p:nvSpPr>
          <p:cNvPr id="15" name="TextBox 15"/>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
        <p:nvSpPr>
          <p:cNvPr id="16" name="TextBox 16"/>
          <p:cNvSpPr txBox="1"/>
          <p:nvPr/>
        </p:nvSpPr>
        <p:spPr>
          <a:xfrm>
            <a:off x="384809" y="1938701"/>
            <a:ext cx="791113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Entity Relationship Modelling</a:t>
            </a:r>
          </a:p>
        </p:txBody>
      </p:sp>
      <p:sp>
        <p:nvSpPr>
          <p:cNvPr id="17" name="TextBox 17"/>
          <p:cNvSpPr txBox="1"/>
          <p:nvPr/>
        </p:nvSpPr>
        <p:spPr>
          <a:xfrm>
            <a:off x="402046" y="2694896"/>
            <a:ext cx="17241272"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Entity-relationship modelling is a conceptual data modelling technique used to represent the </a:t>
            </a:r>
            <a:r>
              <a:rPr lang="en-US" sz="3000" b="1">
                <a:solidFill>
                  <a:srgbClr val="FF1495"/>
                </a:solidFill>
                <a:latin typeface="Open Sans Bold"/>
                <a:ea typeface="Open Sans Bold"/>
                <a:cs typeface="Open Sans Bold"/>
                <a:sym typeface="Open Sans Bold"/>
              </a:rPr>
              <a:t>relationships</a:t>
            </a:r>
            <a:r>
              <a:rPr lang="en-US" sz="3000">
                <a:solidFill>
                  <a:srgbClr val="000000"/>
                </a:solidFill>
                <a:latin typeface="Open Sans"/>
                <a:ea typeface="Open Sans"/>
                <a:cs typeface="Open Sans"/>
                <a:sym typeface="Open Sans"/>
              </a:rPr>
              <a:t> between various </a:t>
            </a:r>
            <a:r>
              <a:rPr lang="en-US" sz="3000" b="1">
                <a:solidFill>
                  <a:srgbClr val="FF1495"/>
                </a:solidFill>
                <a:latin typeface="Open Sans Bold"/>
                <a:ea typeface="Open Sans Bold"/>
                <a:cs typeface="Open Sans Bold"/>
                <a:sym typeface="Open Sans Bold"/>
              </a:rPr>
              <a:t>entities</a:t>
            </a:r>
            <a:r>
              <a:rPr lang="en-US" sz="3000">
                <a:solidFill>
                  <a:srgbClr val="000000"/>
                </a:solidFill>
                <a:latin typeface="Open Sans"/>
                <a:ea typeface="Open Sans"/>
                <a:cs typeface="Open Sans"/>
                <a:sym typeface="Open Sans"/>
              </a:rPr>
              <a:t> in a database system. An entity could represent a person, place, thing, or event about which data can be stored.</a:t>
            </a:r>
          </a:p>
        </p:txBody>
      </p:sp>
      <p:sp>
        <p:nvSpPr>
          <p:cNvPr id="18" name="TextBox 18"/>
          <p:cNvSpPr txBox="1"/>
          <p:nvPr/>
        </p:nvSpPr>
        <p:spPr>
          <a:xfrm>
            <a:off x="8295945" y="5979469"/>
            <a:ext cx="6830644" cy="3181251"/>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The football court agency needs a database to handle bookings for a football team. Each team has a number of players. Each booking is for a football field. Each booking might be for one or more teams.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384809" y="1938701"/>
            <a:ext cx="791113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1: Choose the entities</a:t>
            </a:r>
          </a:p>
        </p:txBody>
      </p:sp>
      <p:sp>
        <p:nvSpPr>
          <p:cNvPr id="9" name="TextBox 9"/>
          <p:cNvSpPr txBox="1"/>
          <p:nvPr/>
        </p:nvSpPr>
        <p:spPr>
          <a:xfrm>
            <a:off x="402046" y="2694896"/>
            <a:ext cx="17241272"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football court agency needs a database to handle bookings for a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Each team has a number of </a:t>
            </a:r>
            <a:r>
              <a:rPr lang="en-US" sz="3000" b="1">
                <a:solidFill>
                  <a:srgbClr val="FF1495"/>
                </a:solidFill>
                <a:latin typeface="Open Sans Bold"/>
                <a:ea typeface="Open Sans Bold"/>
                <a:cs typeface="Open Sans Bold"/>
                <a:sym typeface="Open Sans Bold"/>
              </a:rPr>
              <a:t>players</a:t>
            </a:r>
            <a:r>
              <a:rPr lang="en-US" sz="3000">
                <a:solidFill>
                  <a:srgbClr val="000000"/>
                </a:solidFill>
                <a:latin typeface="Open Sans"/>
                <a:ea typeface="Open Sans"/>
                <a:cs typeface="Open Sans"/>
                <a:sym typeface="Open Sans"/>
              </a:rPr>
              <a:t>. Each booking is for a </a:t>
            </a:r>
            <a:r>
              <a:rPr lang="en-US" sz="3000" b="1">
                <a:solidFill>
                  <a:srgbClr val="FF1495"/>
                </a:solidFill>
                <a:latin typeface="Open Sans Bold"/>
                <a:ea typeface="Open Sans Bold"/>
                <a:cs typeface="Open Sans Bold"/>
                <a:sym typeface="Open Sans Bold"/>
              </a:rPr>
              <a:t>football field</a:t>
            </a:r>
            <a:r>
              <a:rPr lang="en-US" sz="3000">
                <a:solidFill>
                  <a:srgbClr val="000000"/>
                </a:solidFill>
                <a:latin typeface="Open Sans"/>
                <a:ea typeface="Open Sans"/>
                <a:cs typeface="Open Sans"/>
                <a:sym typeface="Open Sans"/>
              </a:rPr>
              <a:t>. Each </a:t>
            </a:r>
            <a:r>
              <a:rPr lang="en-US" sz="3000" b="1">
                <a:solidFill>
                  <a:srgbClr val="FF1495"/>
                </a:solidFill>
                <a:latin typeface="Open Sans Bold"/>
                <a:ea typeface="Open Sans Bold"/>
                <a:cs typeface="Open Sans Bold"/>
                <a:sym typeface="Open Sans Bold"/>
              </a:rPr>
              <a:t>booking</a:t>
            </a:r>
            <a:r>
              <a:rPr lang="en-US" sz="3000">
                <a:solidFill>
                  <a:srgbClr val="000000"/>
                </a:solidFill>
                <a:latin typeface="Open Sans"/>
                <a:ea typeface="Open Sans"/>
                <a:cs typeface="Open Sans"/>
                <a:sym typeface="Open Sans"/>
              </a:rPr>
              <a:t> might be for one or more teams. </a:t>
            </a:r>
          </a:p>
        </p:txBody>
      </p:sp>
      <p:sp>
        <p:nvSpPr>
          <p:cNvPr id="10" name="TextBox 10"/>
          <p:cNvSpPr txBox="1"/>
          <p:nvPr/>
        </p:nvSpPr>
        <p:spPr>
          <a:xfrm>
            <a:off x="5783394" y="4785429"/>
            <a:ext cx="6439231" cy="2114484"/>
          </a:xfrm>
          <a:prstGeom prst="rect">
            <a:avLst/>
          </a:prstGeom>
        </p:spPr>
        <p:txBody>
          <a:bodyPr lIns="0" tIns="0" rIns="0" bIns="0" rtlCol="0" anchor="t">
            <a:spAutoFit/>
          </a:bodyPr>
          <a:lstStyle/>
          <a:p>
            <a:pPr marL="647700" lvl="1" indent="-323850" algn="l">
              <a:lnSpc>
                <a:spcPts val="4200"/>
              </a:lnSpc>
              <a:buFont typeface="Arial"/>
              <a:buChar char="•"/>
            </a:pPr>
            <a:r>
              <a:rPr lang="en-US" sz="3000" b="1">
                <a:solidFill>
                  <a:srgbClr val="000000"/>
                </a:solidFill>
                <a:latin typeface="Open Sans Bold"/>
                <a:ea typeface="Open Sans Bold"/>
                <a:cs typeface="Open Sans Bold"/>
                <a:sym typeface="Open Sans Bold"/>
              </a:rPr>
              <a:t>Football team</a:t>
            </a:r>
          </a:p>
          <a:p>
            <a:pPr marL="647700" lvl="1" indent="-323850" algn="l">
              <a:lnSpc>
                <a:spcPts val="4200"/>
              </a:lnSpc>
              <a:buFont typeface="Arial"/>
              <a:buChar char="•"/>
            </a:pPr>
            <a:r>
              <a:rPr lang="en-US" sz="3000" b="1">
                <a:solidFill>
                  <a:srgbClr val="000000"/>
                </a:solidFill>
                <a:latin typeface="Open Sans Bold"/>
                <a:ea typeface="Open Sans Bold"/>
                <a:cs typeface="Open Sans Bold"/>
                <a:sym typeface="Open Sans Bold"/>
              </a:rPr>
              <a:t>Players</a:t>
            </a:r>
          </a:p>
          <a:p>
            <a:pPr marL="647700" lvl="1" indent="-323850" algn="l">
              <a:lnSpc>
                <a:spcPts val="4200"/>
              </a:lnSpc>
              <a:buFont typeface="Arial"/>
              <a:buChar char="•"/>
            </a:pPr>
            <a:r>
              <a:rPr lang="en-US" sz="3000" b="1">
                <a:solidFill>
                  <a:srgbClr val="000000"/>
                </a:solidFill>
                <a:latin typeface="Open Sans Bold"/>
                <a:ea typeface="Open Sans Bold"/>
                <a:cs typeface="Open Sans Bold"/>
                <a:sym typeface="Open Sans Bold"/>
              </a:rPr>
              <a:t>Football field</a:t>
            </a:r>
          </a:p>
          <a:p>
            <a:pPr marL="647700" lvl="1" indent="-323850" algn="l">
              <a:lnSpc>
                <a:spcPts val="4200"/>
              </a:lnSpc>
              <a:buFont typeface="Arial"/>
              <a:buChar char="•"/>
            </a:pPr>
            <a:r>
              <a:rPr lang="en-US" sz="3000" b="1">
                <a:solidFill>
                  <a:srgbClr val="000000"/>
                </a:solidFill>
                <a:latin typeface="Open Sans Bold"/>
                <a:ea typeface="Open Sans Bold"/>
                <a:cs typeface="Open Sans Bold"/>
                <a:sym typeface="Open Sans Bold"/>
              </a:rPr>
              <a:t>Booking</a:t>
            </a:r>
          </a:p>
        </p:txBody>
      </p:sp>
      <p:sp>
        <p:nvSpPr>
          <p:cNvPr id="11" name="TextBox 11"/>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384809" y="1938701"/>
            <a:ext cx="9291045"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2: Identify the relationship</a:t>
            </a:r>
          </a:p>
        </p:txBody>
      </p:sp>
      <p:sp>
        <p:nvSpPr>
          <p:cNvPr id="9" name="TextBox 9"/>
          <p:cNvSpPr txBox="1"/>
          <p:nvPr/>
        </p:nvSpPr>
        <p:spPr>
          <a:xfrm>
            <a:off x="402046" y="2694896"/>
            <a:ext cx="17241272" cy="158110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A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with </a:t>
            </a:r>
            <a:r>
              <a:rPr lang="en-US" sz="3000" b="1">
                <a:solidFill>
                  <a:srgbClr val="FF1495"/>
                </a:solidFill>
                <a:latin typeface="Open Sans Bold"/>
                <a:ea typeface="Open Sans Bold"/>
                <a:cs typeface="Open Sans Bold"/>
                <a:sym typeface="Open Sans Bold"/>
              </a:rPr>
              <a:t>players</a:t>
            </a:r>
          </a:p>
          <a:p>
            <a:pPr marL="647700" lvl="1" indent="-323850" algn="l">
              <a:lnSpc>
                <a:spcPts val="4200"/>
              </a:lnSpc>
              <a:buFont typeface="Arial"/>
              <a:buChar char="•"/>
            </a:pPr>
            <a:r>
              <a:rPr lang="en-US" sz="3000" b="1">
                <a:solidFill>
                  <a:srgbClr val="FF1495"/>
                </a:solidFill>
                <a:latin typeface="Open Sans Bold"/>
                <a:ea typeface="Open Sans Bold"/>
                <a:cs typeface="Open Sans Bold"/>
                <a:sym typeface="Open Sans Bold"/>
              </a:rPr>
              <a:t>Booking</a:t>
            </a:r>
            <a:r>
              <a:rPr lang="en-US" sz="3000" b="1">
                <a:solidFill>
                  <a:srgbClr val="000000"/>
                </a:solidFill>
                <a:latin typeface="Open Sans Bold"/>
                <a:ea typeface="Open Sans Bold"/>
                <a:cs typeface="Open Sans Bold"/>
                <a:sym typeface="Open Sans Bold"/>
              </a:rPr>
              <a:t> </a:t>
            </a:r>
            <a:r>
              <a:rPr lang="en-US" sz="3000">
                <a:solidFill>
                  <a:srgbClr val="000000"/>
                </a:solidFill>
                <a:latin typeface="Open Sans"/>
                <a:ea typeface="Open Sans"/>
                <a:cs typeface="Open Sans"/>
                <a:sym typeface="Open Sans"/>
              </a:rPr>
              <a:t>with </a:t>
            </a:r>
            <a:r>
              <a:rPr lang="en-US" sz="3000" b="1">
                <a:solidFill>
                  <a:srgbClr val="FF1495"/>
                </a:solidFill>
                <a:latin typeface="Open Sans Bold"/>
                <a:ea typeface="Open Sans Bold"/>
                <a:cs typeface="Open Sans Bold"/>
                <a:sym typeface="Open Sans Bold"/>
              </a:rPr>
              <a:t>football field</a:t>
            </a:r>
            <a:r>
              <a:rPr lang="en-US" sz="3000">
                <a:solidFill>
                  <a:srgbClr val="FF1495"/>
                </a:solidFill>
                <a:latin typeface="Open Sans"/>
                <a:ea typeface="Open Sans"/>
                <a:cs typeface="Open Sans"/>
                <a:sym typeface="Open Sans"/>
              </a:rPr>
              <a:t> </a:t>
            </a:r>
            <a:r>
              <a:rPr lang="en-US" sz="3000">
                <a:solidFill>
                  <a:srgbClr val="000000"/>
                </a:solidFill>
                <a:latin typeface="Open Sans"/>
                <a:ea typeface="Open Sans"/>
                <a:cs typeface="Open Sans"/>
                <a:sym typeface="Open Sans"/>
              </a:rPr>
              <a:t>(which field is booked)</a:t>
            </a:r>
          </a:p>
          <a:p>
            <a:pPr marL="647700" lvl="1" indent="-323850" algn="l">
              <a:lnSpc>
                <a:spcPts val="4200"/>
              </a:lnSpc>
              <a:spcBef>
                <a:spcPct val="0"/>
              </a:spcBef>
              <a:buFont typeface="Arial"/>
              <a:buChar char="•"/>
            </a:pPr>
            <a:r>
              <a:rPr lang="en-US" sz="3000" b="1">
                <a:solidFill>
                  <a:srgbClr val="FF1495"/>
                </a:solidFill>
                <a:latin typeface="Open Sans Bold"/>
                <a:ea typeface="Open Sans Bold"/>
                <a:cs typeface="Open Sans Bold"/>
                <a:sym typeface="Open Sans Bold"/>
              </a:rPr>
              <a:t>Booking</a:t>
            </a:r>
            <a:r>
              <a:rPr lang="en-US" sz="3000">
                <a:solidFill>
                  <a:srgbClr val="000000"/>
                </a:solidFill>
                <a:latin typeface="Open Sans"/>
                <a:ea typeface="Open Sans"/>
                <a:cs typeface="Open Sans"/>
                <a:sym typeface="Open Sans"/>
              </a:rPr>
              <a:t> with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(which team has booked)</a:t>
            </a:r>
          </a:p>
        </p:txBody>
      </p:sp>
      <p:sp>
        <p:nvSpPr>
          <p:cNvPr id="10" name="TextBox 10"/>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AutoShape 8"/>
          <p:cNvSpPr/>
          <p:nvPr/>
        </p:nvSpPr>
        <p:spPr>
          <a:xfrm flipV="1">
            <a:off x="4012971" y="6023430"/>
            <a:ext cx="1318102" cy="11926"/>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9" name="Group 9"/>
          <p:cNvGrpSpPr/>
          <p:nvPr/>
        </p:nvGrpSpPr>
        <p:grpSpPr>
          <a:xfrm>
            <a:off x="1035470" y="5633698"/>
            <a:ext cx="3086100" cy="741366"/>
            <a:chOff x="0" y="0"/>
            <a:chExt cx="812800" cy="195257"/>
          </a:xfrm>
        </p:grpSpPr>
        <p:sp>
          <p:nvSpPr>
            <p:cNvPr id="10" name="Freeform 10"/>
            <p:cNvSpPr/>
            <p:nvPr/>
          </p:nvSpPr>
          <p:spPr>
            <a:xfrm>
              <a:off x="0" y="0"/>
              <a:ext cx="812800" cy="195257"/>
            </a:xfrm>
            <a:custGeom>
              <a:avLst/>
              <a:gdLst/>
              <a:ahLst/>
              <a:cxnLst/>
              <a:rect l="l" t="t" r="r" b="b"/>
              <a:pathLst>
                <a:path w="812800" h="195257">
                  <a:moveTo>
                    <a:pt x="0" y="0"/>
                  </a:moveTo>
                  <a:lnTo>
                    <a:pt x="812800" y="0"/>
                  </a:lnTo>
                  <a:lnTo>
                    <a:pt x="812800" y="195257"/>
                  </a:lnTo>
                  <a:lnTo>
                    <a:pt x="0" y="195257"/>
                  </a:lnTo>
                  <a:close/>
                </a:path>
              </a:pathLst>
            </a:custGeom>
            <a:solidFill>
              <a:srgbClr val="019D97"/>
            </a:solidFill>
          </p:spPr>
          <p:txBody>
            <a:bodyPr/>
            <a:lstStyle/>
            <a:p>
              <a:endParaRPr lang="en-PH"/>
            </a:p>
          </p:txBody>
        </p:sp>
        <p:sp>
          <p:nvSpPr>
            <p:cNvPr id="11" name="TextBox 11"/>
            <p:cNvSpPr txBox="1"/>
            <p:nvPr/>
          </p:nvSpPr>
          <p:spPr>
            <a:xfrm>
              <a:off x="0" y="-57150"/>
              <a:ext cx="812800" cy="252407"/>
            </a:xfrm>
            <a:prstGeom prst="rect">
              <a:avLst/>
            </a:prstGeom>
          </p:spPr>
          <p:txBody>
            <a:bodyPr lIns="50800" tIns="50800" rIns="50800" bIns="50800" rtlCol="0" anchor="ctr"/>
            <a:lstStyle/>
            <a:p>
              <a:pPr algn="ctr">
                <a:lnSpc>
                  <a:spcPts val="3802"/>
                </a:lnSpc>
              </a:pPr>
              <a:r>
                <a:rPr lang="en-US" sz="2716" b="1">
                  <a:solidFill>
                    <a:srgbClr val="FFFFFF"/>
                  </a:solidFill>
                  <a:latin typeface="Open Sans Bold"/>
                  <a:ea typeface="Open Sans Bold"/>
                  <a:cs typeface="Open Sans Bold"/>
                  <a:sym typeface="Open Sans Bold"/>
                </a:rPr>
                <a:t>Players</a:t>
              </a:r>
            </a:p>
          </p:txBody>
        </p:sp>
      </p:grpSp>
      <p:sp>
        <p:nvSpPr>
          <p:cNvPr id="12" name="TextBox 12"/>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3: Draw the preliminary entity-relationship diagram</a:t>
            </a:r>
          </a:p>
        </p:txBody>
      </p:sp>
      <p:sp>
        <p:nvSpPr>
          <p:cNvPr id="13" name="TextBox 13"/>
          <p:cNvSpPr txBox="1"/>
          <p:nvPr/>
        </p:nvSpPr>
        <p:spPr>
          <a:xfrm>
            <a:off x="402046" y="2694896"/>
            <a:ext cx="17241272" cy="158110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A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with </a:t>
            </a:r>
            <a:r>
              <a:rPr lang="en-US" sz="3000" b="1">
                <a:solidFill>
                  <a:srgbClr val="FF1495"/>
                </a:solidFill>
                <a:latin typeface="Open Sans Bold"/>
                <a:ea typeface="Open Sans Bold"/>
                <a:cs typeface="Open Sans Bold"/>
                <a:sym typeface="Open Sans Bold"/>
              </a:rPr>
              <a:t>players</a:t>
            </a:r>
          </a:p>
          <a:p>
            <a:pPr marL="647700" lvl="1" indent="-323850" algn="l">
              <a:lnSpc>
                <a:spcPts val="4200"/>
              </a:lnSpc>
              <a:buFont typeface="Arial"/>
              <a:buChar char="•"/>
            </a:pPr>
            <a:r>
              <a:rPr lang="en-US" sz="3000" b="1">
                <a:solidFill>
                  <a:srgbClr val="FF1495"/>
                </a:solidFill>
                <a:latin typeface="Open Sans Bold"/>
                <a:ea typeface="Open Sans Bold"/>
                <a:cs typeface="Open Sans Bold"/>
                <a:sym typeface="Open Sans Bold"/>
              </a:rPr>
              <a:t>Booking</a:t>
            </a:r>
            <a:r>
              <a:rPr lang="en-US" sz="3000" b="1">
                <a:solidFill>
                  <a:srgbClr val="000000"/>
                </a:solidFill>
                <a:latin typeface="Open Sans Bold"/>
                <a:ea typeface="Open Sans Bold"/>
                <a:cs typeface="Open Sans Bold"/>
                <a:sym typeface="Open Sans Bold"/>
              </a:rPr>
              <a:t> </a:t>
            </a:r>
            <a:r>
              <a:rPr lang="en-US" sz="3000">
                <a:solidFill>
                  <a:srgbClr val="000000"/>
                </a:solidFill>
                <a:latin typeface="Open Sans"/>
                <a:ea typeface="Open Sans"/>
                <a:cs typeface="Open Sans"/>
                <a:sym typeface="Open Sans"/>
              </a:rPr>
              <a:t>with </a:t>
            </a:r>
            <a:r>
              <a:rPr lang="en-US" sz="3000" b="1">
                <a:solidFill>
                  <a:srgbClr val="FF1495"/>
                </a:solidFill>
                <a:latin typeface="Open Sans Bold"/>
                <a:ea typeface="Open Sans Bold"/>
                <a:cs typeface="Open Sans Bold"/>
                <a:sym typeface="Open Sans Bold"/>
              </a:rPr>
              <a:t>football field</a:t>
            </a:r>
            <a:r>
              <a:rPr lang="en-US" sz="3000">
                <a:solidFill>
                  <a:srgbClr val="FF1495"/>
                </a:solidFill>
                <a:latin typeface="Open Sans"/>
                <a:ea typeface="Open Sans"/>
                <a:cs typeface="Open Sans"/>
                <a:sym typeface="Open Sans"/>
              </a:rPr>
              <a:t> </a:t>
            </a:r>
            <a:r>
              <a:rPr lang="en-US" sz="3000">
                <a:solidFill>
                  <a:srgbClr val="000000"/>
                </a:solidFill>
                <a:latin typeface="Open Sans"/>
                <a:ea typeface="Open Sans"/>
                <a:cs typeface="Open Sans"/>
                <a:sym typeface="Open Sans"/>
              </a:rPr>
              <a:t>(which field is booked)</a:t>
            </a:r>
          </a:p>
          <a:p>
            <a:pPr marL="647700" lvl="1" indent="-323850" algn="l">
              <a:lnSpc>
                <a:spcPts val="4200"/>
              </a:lnSpc>
              <a:spcBef>
                <a:spcPct val="0"/>
              </a:spcBef>
              <a:buFont typeface="Arial"/>
              <a:buChar char="•"/>
            </a:pPr>
            <a:r>
              <a:rPr lang="en-US" sz="3000" b="1">
                <a:solidFill>
                  <a:srgbClr val="FF1495"/>
                </a:solidFill>
                <a:latin typeface="Open Sans Bold"/>
                <a:ea typeface="Open Sans Bold"/>
                <a:cs typeface="Open Sans Bold"/>
                <a:sym typeface="Open Sans Bold"/>
              </a:rPr>
              <a:t>Booking</a:t>
            </a:r>
            <a:r>
              <a:rPr lang="en-US" sz="3000">
                <a:solidFill>
                  <a:srgbClr val="000000"/>
                </a:solidFill>
                <a:latin typeface="Open Sans"/>
                <a:ea typeface="Open Sans"/>
                <a:cs typeface="Open Sans"/>
                <a:sym typeface="Open Sans"/>
              </a:rPr>
              <a:t> with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(which team has booked)</a:t>
            </a:r>
          </a:p>
        </p:txBody>
      </p:sp>
      <p:sp>
        <p:nvSpPr>
          <p:cNvPr id="14" name="AutoShape 14"/>
          <p:cNvSpPr/>
          <p:nvPr/>
        </p:nvSpPr>
        <p:spPr>
          <a:xfrm flipV="1">
            <a:off x="8357579" y="6023430"/>
            <a:ext cx="1318102" cy="11926"/>
          </a:xfrm>
          <a:prstGeom prst="line">
            <a:avLst/>
          </a:prstGeom>
          <a:ln w="38100"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V="1">
            <a:off x="12605519" y="6023430"/>
            <a:ext cx="1318102" cy="11926"/>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5331245" y="5633698"/>
            <a:ext cx="3086100" cy="741366"/>
            <a:chOff x="0" y="0"/>
            <a:chExt cx="812800" cy="195257"/>
          </a:xfrm>
        </p:grpSpPr>
        <p:sp>
          <p:nvSpPr>
            <p:cNvPr id="17" name="Freeform 17"/>
            <p:cNvSpPr/>
            <p:nvPr/>
          </p:nvSpPr>
          <p:spPr>
            <a:xfrm>
              <a:off x="0" y="0"/>
              <a:ext cx="812800" cy="195257"/>
            </a:xfrm>
            <a:custGeom>
              <a:avLst/>
              <a:gdLst/>
              <a:ahLst/>
              <a:cxnLst/>
              <a:rect l="l" t="t" r="r" b="b"/>
              <a:pathLst>
                <a:path w="812800" h="195257">
                  <a:moveTo>
                    <a:pt x="0" y="0"/>
                  </a:moveTo>
                  <a:lnTo>
                    <a:pt x="812800" y="0"/>
                  </a:lnTo>
                  <a:lnTo>
                    <a:pt x="812800" y="195257"/>
                  </a:lnTo>
                  <a:lnTo>
                    <a:pt x="0" y="195257"/>
                  </a:lnTo>
                  <a:close/>
                </a:path>
              </a:pathLst>
            </a:custGeom>
            <a:solidFill>
              <a:srgbClr val="019D97"/>
            </a:solidFill>
          </p:spPr>
          <p:txBody>
            <a:bodyPr/>
            <a:lstStyle/>
            <a:p>
              <a:endParaRPr lang="en-PH"/>
            </a:p>
          </p:txBody>
        </p:sp>
        <p:sp>
          <p:nvSpPr>
            <p:cNvPr id="18" name="TextBox 18"/>
            <p:cNvSpPr txBox="1"/>
            <p:nvPr/>
          </p:nvSpPr>
          <p:spPr>
            <a:xfrm>
              <a:off x="0" y="-57150"/>
              <a:ext cx="812800" cy="252407"/>
            </a:xfrm>
            <a:prstGeom prst="rect">
              <a:avLst/>
            </a:prstGeom>
          </p:spPr>
          <p:txBody>
            <a:bodyPr lIns="50800" tIns="50800" rIns="50800" bIns="50800" rtlCol="0" anchor="ctr"/>
            <a:lstStyle/>
            <a:p>
              <a:pPr algn="ctr">
                <a:lnSpc>
                  <a:spcPts val="3802"/>
                </a:lnSpc>
              </a:pPr>
              <a:r>
                <a:rPr lang="en-US" sz="2716" b="1">
                  <a:solidFill>
                    <a:srgbClr val="FFFFFF"/>
                  </a:solidFill>
                  <a:latin typeface="Open Sans Bold"/>
                  <a:ea typeface="Open Sans Bold"/>
                  <a:cs typeface="Open Sans Bold"/>
                  <a:sym typeface="Open Sans Bold"/>
                </a:rPr>
                <a:t>Football Team</a:t>
              </a:r>
            </a:p>
          </p:txBody>
        </p:sp>
      </p:grpSp>
      <p:grpSp>
        <p:nvGrpSpPr>
          <p:cNvPr id="19" name="Group 19"/>
          <p:cNvGrpSpPr/>
          <p:nvPr/>
        </p:nvGrpSpPr>
        <p:grpSpPr>
          <a:xfrm>
            <a:off x="9628018" y="5633698"/>
            <a:ext cx="3086100" cy="741366"/>
            <a:chOff x="0" y="0"/>
            <a:chExt cx="812800" cy="195257"/>
          </a:xfrm>
        </p:grpSpPr>
        <p:sp>
          <p:nvSpPr>
            <p:cNvPr id="20" name="Freeform 20"/>
            <p:cNvSpPr/>
            <p:nvPr/>
          </p:nvSpPr>
          <p:spPr>
            <a:xfrm>
              <a:off x="0" y="0"/>
              <a:ext cx="812800" cy="195257"/>
            </a:xfrm>
            <a:custGeom>
              <a:avLst/>
              <a:gdLst/>
              <a:ahLst/>
              <a:cxnLst/>
              <a:rect l="l" t="t" r="r" b="b"/>
              <a:pathLst>
                <a:path w="812800" h="195257">
                  <a:moveTo>
                    <a:pt x="0" y="0"/>
                  </a:moveTo>
                  <a:lnTo>
                    <a:pt x="812800" y="0"/>
                  </a:lnTo>
                  <a:lnTo>
                    <a:pt x="812800" y="195257"/>
                  </a:lnTo>
                  <a:lnTo>
                    <a:pt x="0" y="195257"/>
                  </a:lnTo>
                  <a:close/>
                </a:path>
              </a:pathLst>
            </a:custGeom>
            <a:solidFill>
              <a:srgbClr val="019D97"/>
            </a:solidFill>
          </p:spPr>
          <p:txBody>
            <a:bodyPr/>
            <a:lstStyle/>
            <a:p>
              <a:endParaRPr lang="en-PH"/>
            </a:p>
          </p:txBody>
        </p:sp>
        <p:sp>
          <p:nvSpPr>
            <p:cNvPr id="21" name="TextBox 21"/>
            <p:cNvSpPr txBox="1"/>
            <p:nvPr/>
          </p:nvSpPr>
          <p:spPr>
            <a:xfrm>
              <a:off x="0" y="-57150"/>
              <a:ext cx="812800" cy="252407"/>
            </a:xfrm>
            <a:prstGeom prst="rect">
              <a:avLst/>
            </a:prstGeom>
          </p:spPr>
          <p:txBody>
            <a:bodyPr lIns="50800" tIns="50800" rIns="50800" bIns="50800" rtlCol="0" anchor="ctr"/>
            <a:lstStyle/>
            <a:p>
              <a:pPr algn="ctr">
                <a:lnSpc>
                  <a:spcPts val="3802"/>
                </a:lnSpc>
              </a:pPr>
              <a:r>
                <a:rPr lang="en-US" sz="2716" b="1">
                  <a:solidFill>
                    <a:srgbClr val="FFFFFF"/>
                  </a:solidFill>
                  <a:latin typeface="Open Sans Bold"/>
                  <a:ea typeface="Open Sans Bold"/>
                  <a:cs typeface="Open Sans Bold"/>
                  <a:sym typeface="Open Sans Bold"/>
                </a:rPr>
                <a:t>Booking</a:t>
              </a:r>
            </a:p>
          </p:txBody>
        </p:sp>
      </p:grpSp>
      <p:grpSp>
        <p:nvGrpSpPr>
          <p:cNvPr id="22" name="Group 22"/>
          <p:cNvGrpSpPr/>
          <p:nvPr/>
        </p:nvGrpSpPr>
        <p:grpSpPr>
          <a:xfrm>
            <a:off x="13923793" y="5633698"/>
            <a:ext cx="3086100" cy="741366"/>
            <a:chOff x="0" y="0"/>
            <a:chExt cx="812800" cy="195257"/>
          </a:xfrm>
        </p:grpSpPr>
        <p:sp>
          <p:nvSpPr>
            <p:cNvPr id="23" name="Freeform 23"/>
            <p:cNvSpPr/>
            <p:nvPr/>
          </p:nvSpPr>
          <p:spPr>
            <a:xfrm>
              <a:off x="0" y="0"/>
              <a:ext cx="812800" cy="195257"/>
            </a:xfrm>
            <a:custGeom>
              <a:avLst/>
              <a:gdLst/>
              <a:ahLst/>
              <a:cxnLst/>
              <a:rect l="l" t="t" r="r" b="b"/>
              <a:pathLst>
                <a:path w="812800" h="195257">
                  <a:moveTo>
                    <a:pt x="0" y="0"/>
                  </a:moveTo>
                  <a:lnTo>
                    <a:pt x="812800" y="0"/>
                  </a:lnTo>
                  <a:lnTo>
                    <a:pt x="812800" y="195257"/>
                  </a:lnTo>
                  <a:lnTo>
                    <a:pt x="0" y="195257"/>
                  </a:lnTo>
                  <a:close/>
                </a:path>
              </a:pathLst>
            </a:custGeom>
            <a:solidFill>
              <a:srgbClr val="019D97"/>
            </a:solidFill>
          </p:spPr>
          <p:txBody>
            <a:bodyPr/>
            <a:lstStyle/>
            <a:p>
              <a:endParaRPr lang="en-PH"/>
            </a:p>
          </p:txBody>
        </p:sp>
        <p:sp>
          <p:nvSpPr>
            <p:cNvPr id="24" name="TextBox 24"/>
            <p:cNvSpPr txBox="1"/>
            <p:nvPr/>
          </p:nvSpPr>
          <p:spPr>
            <a:xfrm>
              <a:off x="0" y="-57150"/>
              <a:ext cx="812800" cy="252407"/>
            </a:xfrm>
            <a:prstGeom prst="rect">
              <a:avLst/>
            </a:prstGeom>
          </p:spPr>
          <p:txBody>
            <a:bodyPr lIns="50800" tIns="50800" rIns="50800" bIns="50800" rtlCol="0" anchor="ctr"/>
            <a:lstStyle/>
            <a:p>
              <a:pPr algn="ctr">
                <a:lnSpc>
                  <a:spcPts val="3802"/>
                </a:lnSpc>
              </a:pPr>
              <a:r>
                <a:rPr lang="en-US" sz="2716" b="1">
                  <a:solidFill>
                    <a:srgbClr val="FFFFFF"/>
                  </a:solidFill>
                  <a:latin typeface="Open Sans Bold"/>
                  <a:ea typeface="Open Sans Bold"/>
                  <a:cs typeface="Open Sans Bold"/>
                  <a:sym typeface="Open Sans Bold"/>
                </a:rPr>
                <a:t>Football Field</a:t>
              </a:r>
            </a:p>
          </p:txBody>
        </p:sp>
      </p:grpSp>
      <p:sp>
        <p:nvSpPr>
          <p:cNvPr id="25" name="TextBox 25"/>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4: Decide the cardinalities of the relationships</a:t>
            </a:r>
          </a:p>
        </p:txBody>
      </p:sp>
      <p:sp>
        <p:nvSpPr>
          <p:cNvPr id="9" name="TextBox 9"/>
          <p:cNvSpPr txBox="1"/>
          <p:nvPr/>
        </p:nvSpPr>
        <p:spPr>
          <a:xfrm>
            <a:off x="402046" y="2694896"/>
            <a:ext cx="17241272"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Cardinality refers to the numerical relationship between entities in a database, indicating how many instances of one entity can be associated with instances of another entity.</a:t>
            </a:r>
          </a:p>
        </p:txBody>
      </p:sp>
      <p:grpSp>
        <p:nvGrpSpPr>
          <p:cNvPr id="10" name="Group 10"/>
          <p:cNvGrpSpPr/>
          <p:nvPr/>
        </p:nvGrpSpPr>
        <p:grpSpPr>
          <a:xfrm>
            <a:off x="1221630" y="4081301"/>
            <a:ext cx="3612638" cy="711870"/>
            <a:chOff x="0" y="0"/>
            <a:chExt cx="951477" cy="187488"/>
          </a:xfrm>
        </p:grpSpPr>
        <p:sp>
          <p:nvSpPr>
            <p:cNvPr id="11" name="Freeform 11"/>
            <p:cNvSpPr/>
            <p:nvPr/>
          </p:nvSpPr>
          <p:spPr>
            <a:xfrm>
              <a:off x="0" y="0"/>
              <a:ext cx="951477" cy="187488"/>
            </a:xfrm>
            <a:custGeom>
              <a:avLst/>
              <a:gdLst/>
              <a:ahLst/>
              <a:cxnLst/>
              <a:rect l="l" t="t" r="r" b="b"/>
              <a:pathLst>
                <a:path w="951477" h="187488">
                  <a:moveTo>
                    <a:pt x="93744" y="0"/>
                  </a:moveTo>
                  <a:lnTo>
                    <a:pt x="857733" y="0"/>
                  </a:lnTo>
                  <a:cubicBezTo>
                    <a:pt x="909506" y="0"/>
                    <a:pt x="951477" y="41971"/>
                    <a:pt x="951477" y="93744"/>
                  </a:cubicBezTo>
                  <a:lnTo>
                    <a:pt x="951477" y="93744"/>
                  </a:lnTo>
                  <a:cubicBezTo>
                    <a:pt x="951477" y="118607"/>
                    <a:pt x="941600" y="142451"/>
                    <a:pt x="924020" y="160031"/>
                  </a:cubicBezTo>
                  <a:cubicBezTo>
                    <a:pt x="906439" y="177612"/>
                    <a:pt x="882595" y="187488"/>
                    <a:pt x="857733" y="187488"/>
                  </a:cubicBezTo>
                  <a:lnTo>
                    <a:pt x="93744" y="187488"/>
                  </a:lnTo>
                  <a:cubicBezTo>
                    <a:pt x="68882" y="187488"/>
                    <a:pt x="45038" y="177612"/>
                    <a:pt x="27457" y="160031"/>
                  </a:cubicBezTo>
                  <a:cubicBezTo>
                    <a:pt x="9877" y="142451"/>
                    <a:pt x="0" y="118607"/>
                    <a:pt x="0" y="93744"/>
                  </a:cubicBezTo>
                  <a:lnTo>
                    <a:pt x="0" y="93744"/>
                  </a:lnTo>
                  <a:cubicBezTo>
                    <a:pt x="0" y="68882"/>
                    <a:pt x="9877" y="45038"/>
                    <a:pt x="27457" y="27457"/>
                  </a:cubicBezTo>
                  <a:cubicBezTo>
                    <a:pt x="45038" y="9877"/>
                    <a:pt x="68882" y="0"/>
                    <a:pt x="93744" y="0"/>
                  </a:cubicBezTo>
                  <a:close/>
                </a:path>
              </a:pathLst>
            </a:custGeom>
            <a:solidFill>
              <a:srgbClr val="FF1495"/>
            </a:solidFill>
          </p:spPr>
          <p:txBody>
            <a:bodyPr/>
            <a:lstStyle/>
            <a:p>
              <a:endParaRPr lang="en-PH"/>
            </a:p>
          </p:txBody>
        </p:sp>
        <p:sp>
          <p:nvSpPr>
            <p:cNvPr id="12" name="TextBox 12"/>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971395" y="4008627"/>
            <a:ext cx="2113108"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1-to-1</a:t>
            </a:r>
          </a:p>
        </p:txBody>
      </p:sp>
      <p:grpSp>
        <p:nvGrpSpPr>
          <p:cNvPr id="14" name="Group 14"/>
          <p:cNvGrpSpPr/>
          <p:nvPr/>
        </p:nvGrpSpPr>
        <p:grpSpPr>
          <a:xfrm>
            <a:off x="5204634" y="4081301"/>
            <a:ext cx="3612638" cy="711870"/>
            <a:chOff x="0" y="0"/>
            <a:chExt cx="951477" cy="187488"/>
          </a:xfrm>
        </p:grpSpPr>
        <p:sp>
          <p:nvSpPr>
            <p:cNvPr id="15" name="Freeform 15"/>
            <p:cNvSpPr/>
            <p:nvPr/>
          </p:nvSpPr>
          <p:spPr>
            <a:xfrm>
              <a:off x="0" y="0"/>
              <a:ext cx="951477" cy="187488"/>
            </a:xfrm>
            <a:custGeom>
              <a:avLst/>
              <a:gdLst/>
              <a:ahLst/>
              <a:cxnLst/>
              <a:rect l="l" t="t" r="r" b="b"/>
              <a:pathLst>
                <a:path w="951477" h="187488">
                  <a:moveTo>
                    <a:pt x="93744" y="0"/>
                  </a:moveTo>
                  <a:lnTo>
                    <a:pt x="857733" y="0"/>
                  </a:lnTo>
                  <a:cubicBezTo>
                    <a:pt x="909506" y="0"/>
                    <a:pt x="951477" y="41971"/>
                    <a:pt x="951477" y="93744"/>
                  </a:cubicBezTo>
                  <a:lnTo>
                    <a:pt x="951477" y="93744"/>
                  </a:lnTo>
                  <a:cubicBezTo>
                    <a:pt x="951477" y="118607"/>
                    <a:pt x="941600" y="142451"/>
                    <a:pt x="924020" y="160031"/>
                  </a:cubicBezTo>
                  <a:cubicBezTo>
                    <a:pt x="906439" y="177612"/>
                    <a:pt x="882595" y="187488"/>
                    <a:pt x="857733" y="187488"/>
                  </a:cubicBezTo>
                  <a:lnTo>
                    <a:pt x="93744" y="187488"/>
                  </a:lnTo>
                  <a:cubicBezTo>
                    <a:pt x="68882" y="187488"/>
                    <a:pt x="45038" y="177612"/>
                    <a:pt x="27457" y="160031"/>
                  </a:cubicBezTo>
                  <a:cubicBezTo>
                    <a:pt x="9877" y="142451"/>
                    <a:pt x="0" y="118607"/>
                    <a:pt x="0" y="93744"/>
                  </a:cubicBezTo>
                  <a:lnTo>
                    <a:pt x="0" y="93744"/>
                  </a:lnTo>
                  <a:cubicBezTo>
                    <a:pt x="0" y="68882"/>
                    <a:pt x="9877" y="45038"/>
                    <a:pt x="27457" y="27457"/>
                  </a:cubicBezTo>
                  <a:cubicBezTo>
                    <a:pt x="45038" y="9877"/>
                    <a:pt x="68882" y="0"/>
                    <a:pt x="93744" y="0"/>
                  </a:cubicBezTo>
                  <a:close/>
                </a:path>
              </a:pathLst>
            </a:custGeom>
            <a:solidFill>
              <a:srgbClr val="FF1495"/>
            </a:solidFill>
          </p:spPr>
          <p:txBody>
            <a:bodyPr/>
            <a:lstStyle/>
            <a:p>
              <a:endParaRPr lang="en-PH"/>
            </a:p>
          </p:txBody>
        </p:sp>
        <p:sp>
          <p:nvSpPr>
            <p:cNvPr id="16" name="TextBox 16"/>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5954399" y="4008627"/>
            <a:ext cx="2113108"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1-to-M</a:t>
            </a:r>
          </a:p>
        </p:txBody>
      </p:sp>
      <p:grpSp>
        <p:nvGrpSpPr>
          <p:cNvPr id="18" name="Group 18"/>
          <p:cNvGrpSpPr/>
          <p:nvPr/>
        </p:nvGrpSpPr>
        <p:grpSpPr>
          <a:xfrm>
            <a:off x="9188747" y="4081301"/>
            <a:ext cx="3612638" cy="711870"/>
            <a:chOff x="0" y="0"/>
            <a:chExt cx="951477" cy="187488"/>
          </a:xfrm>
        </p:grpSpPr>
        <p:sp>
          <p:nvSpPr>
            <p:cNvPr id="19" name="Freeform 19"/>
            <p:cNvSpPr/>
            <p:nvPr/>
          </p:nvSpPr>
          <p:spPr>
            <a:xfrm>
              <a:off x="0" y="0"/>
              <a:ext cx="951477" cy="187488"/>
            </a:xfrm>
            <a:custGeom>
              <a:avLst/>
              <a:gdLst/>
              <a:ahLst/>
              <a:cxnLst/>
              <a:rect l="l" t="t" r="r" b="b"/>
              <a:pathLst>
                <a:path w="951477" h="187488">
                  <a:moveTo>
                    <a:pt x="93744" y="0"/>
                  </a:moveTo>
                  <a:lnTo>
                    <a:pt x="857733" y="0"/>
                  </a:lnTo>
                  <a:cubicBezTo>
                    <a:pt x="909506" y="0"/>
                    <a:pt x="951477" y="41971"/>
                    <a:pt x="951477" y="93744"/>
                  </a:cubicBezTo>
                  <a:lnTo>
                    <a:pt x="951477" y="93744"/>
                  </a:lnTo>
                  <a:cubicBezTo>
                    <a:pt x="951477" y="118607"/>
                    <a:pt x="941600" y="142451"/>
                    <a:pt x="924020" y="160031"/>
                  </a:cubicBezTo>
                  <a:cubicBezTo>
                    <a:pt x="906439" y="177612"/>
                    <a:pt x="882595" y="187488"/>
                    <a:pt x="857733" y="187488"/>
                  </a:cubicBezTo>
                  <a:lnTo>
                    <a:pt x="93744" y="187488"/>
                  </a:lnTo>
                  <a:cubicBezTo>
                    <a:pt x="68882" y="187488"/>
                    <a:pt x="45038" y="177612"/>
                    <a:pt x="27457" y="160031"/>
                  </a:cubicBezTo>
                  <a:cubicBezTo>
                    <a:pt x="9877" y="142451"/>
                    <a:pt x="0" y="118607"/>
                    <a:pt x="0" y="93744"/>
                  </a:cubicBezTo>
                  <a:lnTo>
                    <a:pt x="0" y="93744"/>
                  </a:lnTo>
                  <a:cubicBezTo>
                    <a:pt x="0" y="68882"/>
                    <a:pt x="9877" y="45038"/>
                    <a:pt x="27457" y="27457"/>
                  </a:cubicBezTo>
                  <a:cubicBezTo>
                    <a:pt x="45038" y="9877"/>
                    <a:pt x="68882" y="0"/>
                    <a:pt x="93744" y="0"/>
                  </a:cubicBezTo>
                  <a:close/>
                </a:path>
              </a:pathLst>
            </a:custGeom>
            <a:solidFill>
              <a:srgbClr val="FF1495"/>
            </a:solidFill>
          </p:spPr>
          <p:txBody>
            <a:bodyPr/>
            <a:lstStyle/>
            <a:p>
              <a:endParaRPr lang="en-PH"/>
            </a:p>
          </p:txBody>
        </p:sp>
        <p:sp>
          <p:nvSpPr>
            <p:cNvPr id="20" name="TextBox 20"/>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9938512" y="4008627"/>
            <a:ext cx="2113108"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M-to-1</a:t>
            </a:r>
          </a:p>
        </p:txBody>
      </p:sp>
      <p:grpSp>
        <p:nvGrpSpPr>
          <p:cNvPr id="22" name="Group 22"/>
          <p:cNvGrpSpPr/>
          <p:nvPr/>
        </p:nvGrpSpPr>
        <p:grpSpPr>
          <a:xfrm>
            <a:off x="13171751" y="4081301"/>
            <a:ext cx="3612638" cy="711870"/>
            <a:chOff x="0" y="0"/>
            <a:chExt cx="951477" cy="187488"/>
          </a:xfrm>
        </p:grpSpPr>
        <p:sp>
          <p:nvSpPr>
            <p:cNvPr id="23" name="Freeform 23"/>
            <p:cNvSpPr/>
            <p:nvPr/>
          </p:nvSpPr>
          <p:spPr>
            <a:xfrm>
              <a:off x="0" y="0"/>
              <a:ext cx="951477" cy="187488"/>
            </a:xfrm>
            <a:custGeom>
              <a:avLst/>
              <a:gdLst/>
              <a:ahLst/>
              <a:cxnLst/>
              <a:rect l="l" t="t" r="r" b="b"/>
              <a:pathLst>
                <a:path w="951477" h="187488">
                  <a:moveTo>
                    <a:pt x="93744" y="0"/>
                  </a:moveTo>
                  <a:lnTo>
                    <a:pt x="857733" y="0"/>
                  </a:lnTo>
                  <a:cubicBezTo>
                    <a:pt x="909506" y="0"/>
                    <a:pt x="951477" y="41971"/>
                    <a:pt x="951477" y="93744"/>
                  </a:cubicBezTo>
                  <a:lnTo>
                    <a:pt x="951477" y="93744"/>
                  </a:lnTo>
                  <a:cubicBezTo>
                    <a:pt x="951477" y="118607"/>
                    <a:pt x="941600" y="142451"/>
                    <a:pt x="924020" y="160031"/>
                  </a:cubicBezTo>
                  <a:cubicBezTo>
                    <a:pt x="906439" y="177612"/>
                    <a:pt x="882595" y="187488"/>
                    <a:pt x="857733" y="187488"/>
                  </a:cubicBezTo>
                  <a:lnTo>
                    <a:pt x="93744" y="187488"/>
                  </a:lnTo>
                  <a:cubicBezTo>
                    <a:pt x="68882" y="187488"/>
                    <a:pt x="45038" y="177612"/>
                    <a:pt x="27457" y="160031"/>
                  </a:cubicBezTo>
                  <a:cubicBezTo>
                    <a:pt x="9877" y="142451"/>
                    <a:pt x="0" y="118607"/>
                    <a:pt x="0" y="93744"/>
                  </a:cubicBezTo>
                  <a:lnTo>
                    <a:pt x="0" y="93744"/>
                  </a:lnTo>
                  <a:cubicBezTo>
                    <a:pt x="0" y="68882"/>
                    <a:pt x="9877" y="45038"/>
                    <a:pt x="27457" y="27457"/>
                  </a:cubicBezTo>
                  <a:cubicBezTo>
                    <a:pt x="45038" y="9877"/>
                    <a:pt x="68882" y="0"/>
                    <a:pt x="93744" y="0"/>
                  </a:cubicBezTo>
                  <a:close/>
                </a:path>
              </a:pathLst>
            </a:custGeom>
            <a:solidFill>
              <a:srgbClr val="FF1495"/>
            </a:solidFill>
          </p:spPr>
          <p:txBody>
            <a:bodyPr/>
            <a:lstStyle/>
            <a:p>
              <a:endParaRPr lang="en-PH"/>
            </a:p>
          </p:txBody>
        </p:sp>
        <p:sp>
          <p:nvSpPr>
            <p:cNvPr id="24" name="TextBox 24"/>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13921516" y="4008627"/>
            <a:ext cx="2113108"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M-to-M</a:t>
            </a:r>
          </a:p>
        </p:txBody>
      </p:sp>
      <p:sp>
        <p:nvSpPr>
          <p:cNvPr id="26" name="TextBox 26"/>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2733155" y="4854217"/>
            <a:ext cx="12895566" cy="2530253"/>
          </a:xfrm>
          <a:custGeom>
            <a:avLst/>
            <a:gdLst/>
            <a:ahLst/>
            <a:cxnLst/>
            <a:rect l="l" t="t" r="r" b="b"/>
            <a:pathLst>
              <a:path w="12895566" h="2530253">
                <a:moveTo>
                  <a:pt x="0" y="0"/>
                </a:moveTo>
                <a:lnTo>
                  <a:pt x="12895566" y="0"/>
                </a:lnTo>
                <a:lnTo>
                  <a:pt x="12895566" y="2530253"/>
                </a:lnTo>
                <a:lnTo>
                  <a:pt x="0" y="2530253"/>
                </a:lnTo>
                <a:lnTo>
                  <a:pt x="0" y="0"/>
                </a:lnTo>
                <a:close/>
              </a:path>
            </a:pathLst>
          </a:custGeom>
          <a:blipFill>
            <a:blip r:embed="rId10"/>
            <a:stretch>
              <a:fillRect/>
            </a:stretch>
          </a:blipFill>
        </p:spPr>
        <p:txBody>
          <a:bodyPr/>
          <a:lstStyle/>
          <a:p>
            <a:endParaRPr lang="en-PH"/>
          </a:p>
        </p:txBody>
      </p:sp>
      <p:sp>
        <p:nvSpPr>
          <p:cNvPr id="9" name="TextBox 9"/>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4: Decide the cardinalities of the relationships</a:t>
            </a:r>
          </a:p>
        </p:txBody>
      </p:sp>
      <p:sp>
        <p:nvSpPr>
          <p:cNvPr id="10" name="TextBox 10"/>
          <p:cNvSpPr txBox="1"/>
          <p:nvPr/>
        </p:nvSpPr>
        <p:spPr>
          <a:xfrm>
            <a:off x="402046" y="2694896"/>
            <a:ext cx="17241272" cy="158110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A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with </a:t>
            </a:r>
            <a:r>
              <a:rPr lang="en-US" sz="3000" b="1">
                <a:solidFill>
                  <a:srgbClr val="FF1495"/>
                </a:solidFill>
                <a:latin typeface="Open Sans Bold"/>
                <a:ea typeface="Open Sans Bold"/>
                <a:cs typeface="Open Sans Bold"/>
                <a:sym typeface="Open Sans Bold"/>
              </a:rPr>
              <a:t>players</a:t>
            </a:r>
          </a:p>
          <a:p>
            <a:pPr marL="1295400" lvl="2" indent="-431800" algn="l">
              <a:lnSpc>
                <a:spcPts val="4200"/>
              </a:lnSpc>
              <a:buFont typeface="Arial"/>
              <a:buChar char="⚬"/>
            </a:pPr>
            <a:r>
              <a:rPr lang="en-US" sz="3000" b="1">
                <a:solidFill>
                  <a:srgbClr val="000000"/>
                </a:solidFill>
                <a:latin typeface="Open Sans Bold"/>
                <a:ea typeface="Open Sans Bold"/>
                <a:cs typeface="Open Sans Bold"/>
                <a:sym typeface="Open Sans Bold"/>
              </a:rPr>
              <a:t>A football team must have more than 1 player </a:t>
            </a:r>
          </a:p>
          <a:p>
            <a:pPr marL="1295400" lvl="2" indent="-431800" algn="l">
              <a:lnSpc>
                <a:spcPts val="4200"/>
              </a:lnSpc>
              <a:spcBef>
                <a:spcPct val="0"/>
              </a:spcBef>
              <a:buFont typeface="Arial"/>
              <a:buChar char="⚬"/>
            </a:pPr>
            <a:r>
              <a:rPr lang="en-US" sz="3000" b="1">
                <a:solidFill>
                  <a:srgbClr val="000000"/>
                </a:solidFill>
                <a:latin typeface="Open Sans Bold"/>
                <a:ea typeface="Open Sans Bold"/>
                <a:cs typeface="Open Sans Bold"/>
                <a:sym typeface="Open Sans Bold"/>
              </a:rPr>
              <a:t>A player must belong to one club only</a:t>
            </a:r>
          </a:p>
        </p:txBody>
      </p:sp>
      <p:sp>
        <p:nvSpPr>
          <p:cNvPr id="11" name="AutoShape 11"/>
          <p:cNvSpPr/>
          <p:nvPr/>
        </p:nvSpPr>
        <p:spPr>
          <a:xfrm flipV="1">
            <a:off x="7724036" y="6119343"/>
            <a:ext cx="149087" cy="2182260"/>
          </a:xfrm>
          <a:prstGeom prst="line">
            <a:avLst/>
          </a:prstGeom>
          <a:ln w="38100" cap="flat">
            <a:solidFill>
              <a:srgbClr val="FF1495"/>
            </a:solidFill>
            <a:prstDash val="solid"/>
            <a:headEnd type="none" w="sm" len="sm"/>
            <a:tailEnd type="arrow" w="med" len="sm"/>
          </a:ln>
        </p:spPr>
        <p:txBody>
          <a:bodyPr/>
          <a:lstStyle/>
          <a:p>
            <a:endParaRPr lang="en-PH"/>
          </a:p>
        </p:txBody>
      </p:sp>
      <p:sp>
        <p:nvSpPr>
          <p:cNvPr id="12" name="AutoShape 12"/>
          <p:cNvSpPr/>
          <p:nvPr/>
        </p:nvSpPr>
        <p:spPr>
          <a:xfrm flipH="1" flipV="1">
            <a:off x="10207617" y="6119343"/>
            <a:ext cx="121980" cy="2183558"/>
          </a:xfrm>
          <a:prstGeom prst="line">
            <a:avLst/>
          </a:prstGeom>
          <a:ln w="38100" cap="flat">
            <a:solidFill>
              <a:srgbClr val="FF1495"/>
            </a:solidFill>
            <a:prstDash val="solid"/>
            <a:headEnd type="none" w="sm" len="sm"/>
            <a:tailEnd type="arrow" w="med" len="sm"/>
          </a:ln>
        </p:spPr>
        <p:txBody>
          <a:bodyPr/>
          <a:lstStyle/>
          <a:p>
            <a:endParaRPr lang="en-PH"/>
          </a:p>
        </p:txBody>
      </p:sp>
      <p:sp>
        <p:nvSpPr>
          <p:cNvPr id="13" name="TextBox 13"/>
          <p:cNvSpPr txBox="1"/>
          <p:nvPr/>
        </p:nvSpPr>
        <p:spPr>
          <a:xfrm>
            <a:off x="5029570" y="8341001"/>
            <a:ext cx="3122722" cy="158110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 football team  has more than 1 player </a:t>
            </a:r>
          </a:p>
        </p:txBody>
      </p:sp>
      <p:sp>
        <p:nvSpPr>
          <p:cNvPr id="14" name="TextBox 14"/>
          <p:cNvSpPr txBox="1"/>
          <p:nvPr/>
        </p:nvSpPr>
        <p:spPr>
          <a:xfrm>
            <a:off x="9342857" y="8341001"/>
            <a:ext cx="3122722" cy="158110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 player belongs to one club only</a:t>
            </a:r>
          </a:p>
        </p:txBody>
      </p:sp>
      <p:sp>
        <p:nvSpPr>
          <p:cNvPr id="15" name="TextBox 15"/>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2173478" y="4997045"/>
            <a:ext cx="12731640" cy="2244596"/>
          </a:xfrm>
          <a:custGeom>
            <a:avLst/>
            <a:gdLst/>
            <a:ahLst/>
            <a:cxnLst/>
            <a:rect l="l" t="t" r="r" b="b"/>
            <a:pathLst>
              <a:path w="12731640" h="2244596">
                <a:moveTo>
                  <a:pt x="0" y="0"/>
                </a:moveTo>
                <a:lnTo>
                  <a:pt x="12731640" y="0"/>
                </a:lnTo>
                <a:lnTo>
                  <a:pt x="12731640" y="2244596"/>
                </a:lnTo>
                <a:lnTo>
                  <a:pt x="0" y="2244596"/>
                </a:lnTo>
                <a:lnTo>
                  <a:pt x="0" y="0"/>
                </a:lnTo>
                <a:close/>
              </a:path>
            </a:pathLst>
          </a:custGeom>
          <a:blipFill>
            <a:blip r:embed="rId10"/>
            <a:stretch>
              <a:fillRect/>
            </a:stretch>
          </a:blipFill>
        </p:spPr>
        <p:txBody>
          <a:bodyPr/>
          <a:lstStyle/>
          <a:p>
            <a:endParaRPr lang="en-PH"/>
          </a:p>
        </p:txBody>
      </p:sp>
      <p:sp>
        <p:nvSpPr>
          <p:cNvPr id="9" name="TextBox 9"/>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4: Decide the cardinalities of the relationships</a:t>
            </a:r>
          </a:p>
        </p:txBody>
      </p:sp>
      <p:sp>
        <p:nvSpPr>
          <p:cNvPr id="10" name="TextBox 10"/>
          <p:cNvSpPr txBox="1"/>
          <p:nvPr/>
        </p:nvSpPr>
        <p:spPr>
          <a:xfrm>
            <a:off x="402046" y="2694896"/>
            <a:ext cx="17241272" cy="158110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A </a:t>
            </a:r>
            <a:r>
              <a:rPr lang="en-US" sz="3000" b="1">
                <a:solidFill>
                  <a:srgbClr val="FF1495"/>
                </a:solidFill>
                <a:latin typeface="Open Sans Bold"/>
                <a:ea typeface="Open Sans Bold"/>
                <a:cs typeface="Open Sans Bold"/>
                <a:sym typeface="Open Sans Bold"/>
              </a:rPr>
              <a:t>football team</a:t>
            </a:r>
            <a:r>
              <a:rPr lang="en-US" sz="3000">
                <a:solidFill>
                  <a:srgbClr val="000000"/>
                </a:solidFill>
                <a:latin typeface="Open Sans"/>
                <a:ea typeface="Open Sans"/>
                <a:cs typeface="Open Sans"/>
                <a:sym typeface="Open Sans"/>
              </a:rPr>
              <a:t> with </a:t>
            </a:r>
            <a:r>
              <a:rPr lang="en-US" sz="3000" b="1">
                <a:solidFill>
                  <a:srgbClr val="FF1495"/>
                </a:solidFill>
                <a:latin typeface="Open Sans Bold"/>
                <a:ea typeface="Open Sans Bold"/>
                <a:cs typeface="Open Sans Bold"/>
                <a:sym typeface="Open Sans Bold"/>
              </a:rPr>
              <a:t>players</a:t>
            </a:r>
          </a:p>
          <a:p>
            <a:pPr marL="1295400" lvl="2" indent="-431800" algn="l">
              <a:lnSpc>
                <a:spcPts val="4200"/>
              </a:lnSpc>
              <a:buFont typeface="Arial"/>
              <a:buChar char="⚬"/>
            </a:pPr>
            <a:r>
              <a:rPr lang="en-US" sz="3000" b="1">
                <a:solidFill>
                  <a:srgbClr val="000000"/>
                </a:solidFill>
                <a:latin typeface="Open Sans Bold"/>
                <a:ea typeface="Open Sans Bold"/>
                <a:cs typeface="Open Sans Bold"/>
                <a:sym typeface="Open Sans Bold"/>
              </a:rPr>
              <a:t>A football team must have more than 1 player </a:t>
            </a:r>
          </a:p>
          <a:p>
            <a:pPr marL="1295400" lvl="2" indent="-431800" algn="l">
              <a:lnSpc>
                <a:spcPts val="4200"/>
              </a:lnSpc>
              <a:spcBef>
                <a:spcPct val="0"/>
              </a:spcBef>
              <a:buFont typeface="Arial"/>
              <a:buChar char="⚬"/>
            </a:pPr>
            <a:r>
              <a:rPr lang="en-US" sz="3000" b="1">
                <a:solidFill>
                  <a:srgbClr val="000000"/>
                </a:solidFill>
                <a:latin typeface="Open Sans Bold"/>
                <a:ea typeface="Open Sans Bold"/>
                <a:cs typeface="Open Sans Bold"/>
                <a:sym typeface="Open Sans Bold"/>
              </a:rPr>
              <a:t>A player must belong to one club only</a:t>
            </a:r>
          </a:p>
        </p:txBody>
      </p:sp>
      <p:sp>
        <p:nvSpPr>
          <p:cNvPr id="11" name="AutoShape 11"/>
          <p:cNvSpPr/>
          <p:nvPr/>
        </p:nvSpPr>
        <p:spPr>
          <a:xfrm>
            <a:off x="7429412" y="5560162"/>
            <a:ext cx="488094" cy="214920"/>
          </a:xfrm>
          <a:prstGeom prst="line">
            <a:avLst/>
          </a:prstGeom>
          <a:ln w="19050" cap="flat">
            <a:solidFill>
              <a:srgbClr val="000000"/>
            </a:solidFill>
            <a:prstDash val="solid"/>
            <a:headEnd type="none" w="sm" len="sm"/>
            <a:tailEnd type="none" w="sm" len="sm"/>
          </a:ln>
        </p:spPr>
        <p:txBody>
          <a:bodyPr/>
          <a:lstStyle/>
          <a:p>
            <a:endParaRPr lang="en-PH"/>
          </a:p>
        </p:txBody>
      </p:sp>
      <p:sp>
        <p:nvSpPr>
          <p:cNvPr id="12" name="AutoShape 12"/>
          <p:cNvSpPr/>
          <p:nvPr/>
        </p:nvSpPr>
        <p:spPr>
          <a:xfrm flipV="1">
            <a:off x="7425573" y="5792850"/>
            <a:ext cx="498740" cy="196505"/>
          </a:xfrm>
          <a:prstGeom prst="line">
            <a:avLst/>
          </a:prstGeom>
          <a:ln w="19050" cap="flat">
            <a:solidFill>
              <a:srgbClr val="000000"/>
            </a:solidFill>
            <a:prstDash val="solid"/>
            <a:headEnd type="none" w="sm" len="sm"/>
            <a:tailEnd type="none" w="sm" len="sm"/>
          </a:ln>
        </p:spPr>
        <p:txBody>
          <a:bodyPr/>
          <a:lstStyle/>
          <a:p>
            <a:endParaRPr lang="en-PH"/>
          </a:p>
        </p:txBody>
      </p:sp>
      <p:sp>
        <p:nvSpPr>
          <p:cNvPr id="13" name="AutoShape 13"/>
          <p:cNvSpPr/>
          <p:nvPr/>
        </p:nvSpPr>
        <p:spPr>
          <a:xfrm flipV="1">
            <a:off x="7425573" y="6119343"/>
            <a:ext cx="249370" cy="1938299"/>
          </a:xfrm>
          <a:prstGeom prst="line">
            <a:avLst/>
          </a:prstGeom>
          <a:ln w="38100" cap="flat">
            <a:solidFill>
              <a:srgbClr val="FF1495"/>
            </a:solidFill>
            <a:prstDash val="solid"/>
            <a:headEnd type="none" w="sm" len="sm"/>
            <a:tailEnd type="arrow" w="med" len="sm"/>
          </a:ln>
        </p:spPr>
        <p:txBody>
          <a:bodyPr/>
          <a:lstStyle/>
          <a:p>
            <a:endParaRPr lang="en-PH"/>
          </a:p>
        </p:txBody>
      </p:sp>
      <p:sp>
        <p:nvSpPr>
          <p:cNvPr id="14" name="TextBox 14"/>
          <p:cNvSpPr txBox="1"/>
          <p:nvPr/>
        </p:nvSpPr>
        <p:spPr>
          <a:xfrm>
            <a:off x="5699333" y="8340131"/>
            <a:ext cx="3122722" cy="158110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 football team </a:t>
            </a:r>
            <a:r>
              <a:rPr lang="en-US" sz="3000" b="1">
                <a:solidFill>
                  <a:srgbClr val="FF1495"/>
                </a:solidFill>
                <a:latin typeface="Open Sans Bold"/>
                <a:ea typeface="Open Sans Bold"/>
                <a:cs typeface="Open Sans Bold"/>
                <a:sym typeface="Open Sans Bold"/>
              </a:rPr>
              <a:t>must</a:t>
            </a:r>
            <a:r>
              <a:rPr lang="en-US" sz="3000" b="1">
                <a:solidFill>
                  <a:srgbClr val="000000"/>
                </a:solidFill>
                <a:latin typeface="Open Sans Bold"/>
                <a:ea typeface="Open Sans Bold"/>
                <a:cs typeface="Open Sans Bold"/>
                <a:sym typeface="Open Sans Bold"/>
              </a:rPr>
              <a:t> has more than 1 player </a:t>
            </a:r>
          </a:p>
        </p:txBody>
      </p:sp>
      <p:sp>
        <p:nvSpPr>
          <p:cNvPr id="15" name="AutoShape 15"/>
          <p:cNvSpPr/>
          <p:nvPr/>
        </p:nvSpPr>
        <p:spPr>
          <a:xfrm flipH="1" flipV="1">
            <a:off x="9656959" y="6118366"/>
            <a:ext cx="604493" cy="2278916"/>
          </a:xfrm>
          <a:prstGeom prst="line">
            <a:avLst/>
          </a:prstGeom>
          <a:ln w="38100" cap="flat">
            <a:solidFill>
              <a:srgbClr val="FF1495"/>
            </a:solidFill>
            <a:prstDash val="solid"/>
            <a:headEnd type="none" w="sm" len="sm"/>
            <a:tailEnd type="arrow" w="med" len="sm"/>
          </a:ln>
        </p:spPr>
        <p:txBody>
          <a:bodyPr/>
          <a:lstStyle/>
          <a:p>
            <a:endParaRPr lang="en-PH"/>
          </a:p>
        </p:txBody>
      </p:sp>
      <p:sp>
        <p:nvSpPr>
          <p:cNvPr id="16" name="TextBox 16"/>
          <p:cNvSpPr txBox="1"/>
          <p:nvPr/>
        </p:nvSpPr>
        <p:spPr>
          <a:xfrm>
            <a:off x="9342857" y="8341001"/>
            <a:ext cx="3122722" cy="158110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 player </a:t>
            </a:r>
            <a:r>
              <a:rPr lang="en-US" sz="3000" b="1">
                <a:solidFill>
                  <a:srgbClr val="FF1495"/>
                </a:solidFill>
                <a:latin typeface="Open Sans Bold"/>
                <a:ea typeface="Open Sans Bold"/>
                <a:cs typeface="Open Sans Bold"/>
                <a:sym typeface="Open Sans Bold"/>
              </a:rPr>
              <a:t>must</a:t>
            </a:r>
            <a:r>
              <a:rPr lang="en-US" sz="3000" b="1">
                <a:solidFill>
                  <a:srgbClr val="000000"/>
                </a:solidFill>
                <a:latin typeface="Open Sans Bold"/>
                <a:ea typeface="Open Sans Bold"/>
                <a:cs typeface="Open Sans Bold"/>
                <a:sym typeface="Open Sans Bold"/>
              </a:rPr>
              <a:t> belong to one club only</a:t>
            </a:r>
          </a:p>
        </p:txBody>
      </p:sp>
      <p:sp>
        <p:nvSpPr>
          <p:cNvPr id="17" name="TextBox 17"/>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2692093" y="5254284"/>
            <a:ext cx="12265977" cy="2033576"/>
          </a:xfrm>
          <a:custGeom>
            <a:avLst/>
            <a:gdLst/>
            <a:ahLst/>
            <a:cxnLst/>
            <a:rect l="l" t="t" r="r" b="b"/>
            <a:pathLst>
              <a:path w="12265977" h="2033576">
                <a:moveTo>
                  <a:pt x="0" y="0"/>
                </a:moveTo>
                <a:lnTo>
                  <a:pt x="12265977" y="0"/>
                </a:lnTo>
                <a:lnTo>
                  <a:pt x="12265977" y="2033576"/>
                </a:lnTo>
                <a:lnTo>
                  <a:pt x="0" y="2033576"/>
                </a:lnTo>
                <a:lnTo>
                  <a:pt x="0" y="0"/>
                </a:lnTo>
                <a:close/>
              </a:path>
            </a:pathLst>
          </a:custGeom>
          <a:blipFill>
            <a:blip r:embed="rId10"/>
            <a:stretch>
              <a:fillRect l="-1988" t="-27325" r="-3646" b="-24820"/>
            </a:stretch>
          </a:blipFill>
        </p:spPr>
        <p:txBody>
          <a:bodyPr/>
          <a:lstStyle/>
          <a:p>
            <a:endParaRPr lang="en-PH"/>
          </a:p>
        </p:txBody>
      </p:sp>
      <p:sp>
        <p:nvSpPr>
          <p:cNvPr id="9" name="TextBox 9"/>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4: Decide the cardinalities of the relationships</a:t>
            </a:r>
          </a:p>
        </p:txBody>
      </p:sp>
      <p:sp>
        <p:nvSpPr>
          <p:cNvPr id="10" name="TextBox 10"/>
          <p:cNvSpPr txBox="1"/>
          <p:nvPr/>
        </p:nvSpPr>
        <p:spPr>
          <a:xfrm>
            <a:off x="402046" y="2694896"/>
            <a:ext cx="17241272" cy="2114484"/>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Booking with a fo﻿otball field </a:t>
            </a:r>
          </a:p>
          <a:p>
            <a:pPr marL="1295400" lvl="2" indent="-431800" algn="l">
              <a:lnSpc>
                <a:spcPts val="4200"/>
              </a:lnSpc>
              <a:buFont typeface="Arial"/>
              <a:buChar char="⚬"/>
            </a:pPr>
            <a:r>
              <a:rPr lang="en-US" sz="3000">
                <a:solidFill>
                  <a:srgbClr val="000000"/>
                </a:solidFill>
                <a:latin typeface="Open Sans"/>
                <a:ea typeface="Open Sans"/>
                <a:cs typeface="Open Sans"/>
                <a:sym typeface="Open Sans"/>
              </a:rPr>
              <a:t>One booking is for one football field (cannot be more than 1). </a:t>
            </a:r>
          </a:p>
          <a:p>
            <a:pPr marL="1295400" lvl="2" indent="-431800" algn="l">
              <a:lnSpc>
                <a:spcPts val="4200"/>
              </a:lnSpc>
              <a:spcBef>
                <a:spcPct val="0"/>
              </a:spcBef>
              <a:buFont typeface="Arial"/>
              <a:buChar char="⚬"/>
            </a:pPr>
            <a:r>
              <a:rPr lang="en-US" sz="3000">
                <a:solidFill>
                  <a:srgbClr val="000000"/>
                </a:solidFill>
                <a:latin typeface="Open Sans"/>
                <a:ea typeface="Open Sans"/>
                <a:cs typeface="Open Sans"/>
                <a:sym typeface="Open Sans"/>
              </a:rPr>
              <a:t>One football field can be used for many bookings. Yet, a football field might not have any booking yet. </a:t>
            </a:r>
          </a:p>
        </p:txBody>
      </p:sp>
      <p:sp>
        <p:nvSpPr>
          <p:cNvPr id="11" name="AutoShape 11"/>
          <p:cNvSpPr/>
          <p:nvPr/>
        </p:nvSpPr>
        <p:spPr>
          <a:xfrm flipH="1" flipV="1">
            <a:off x="9900920" y="6186132"/>
            <a:ext cx="604493" cy="2278916"/>
          </a:xfrm>
          <a:prstGeom prst="line">
            <a:avLst/>
          </a:prstGeom>
          <a:ln w="38100" cap="flat">
            <a:solidFill>
              <a:srgbClr val="FF1495"/>
            </a:solidFill>
            <a:prstDash val="solid"/>
            <a:headEnd type="none" w="sm" len="sm"/>
            <a:tailEnd type="arrow" w="med" len="sm"/>
          </a:ln>
        </p:spPr>
        <p:txBody>
          <a:bodyPr/>
          <a:lstStyle/>
          <a:p>
            <a:endParaRPr lang="en-PH"/>
          </a:p>
        </p:txBody>
      </p:sp>
      <p:sp>
        <p:nvSpPr>
          <p:cNvPr id="12" name="TextBox 12"/>
          <p:cNvSpPr txBox="1"/>
          <p:nvPr/>
        </p:nvSpPr>
        <p:spPr>
          <a:xfrm>
            <a:off x="9586817" y="8408768"/>
            <a:ext cx="5155728" cy="1047717"/>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One booking is for one football field (</a:t>
            </a:r>
            <a:r>
              <a:rPr lang="en-US" sz="3000" b="1">
                <a:solidFill>
                  <a:srgbClr val="FF1495"/>
                </a:solidFill>
                <a:latin typeface="Open Sans Bold"/>
                <a:ea typeface="Open Sans Bold"/>
                <a:cs typeface="Open Sans Bold"/>
                <a:sym typeface="Open Sans Bold"/>
              </a:rPr>
              <a:t>must</a:t>
            </a:r>
            <a:r>
              <a:rPr lang="en-US" sz="3000" b="1">
                <a:solidFill>
                  <a:srgbClr val="000000"/>
                </a:solidFill>
                <a:latin typeface="Open Sans Bold"/>
                <a:ea typeface="Open Sans Bold"/>
                <a:cs typeface="Open Sans Bold"/>
                <a:sym typeface="Open Sans Bold"/>
              </a:rPr>
              <a:t> be 1). </a:t>
            </a:r>
          </a:p>
        </p:txBody>
      </p:sp>
      <p:sp>
        <p:nvSpPr>
          <p:cNvPr id="13" name="AutoShape 13"/>
          <p:cNvSpPr/>
          <p:nvPr/>
        </p:nvSpPr>
        <p:spPr>
          <a:xfrm flipV="1">
            <a:off x="7192654" y="6185855"/>
            <a:ext cx="588205" cy="2193976"/>
          </a:xfrm>
          <a:prstGeom prst="line">
            <a:avLst/>
          </a:prstGeom>
          <a:ln w="38100" cap="flat">
            <a:solidFill>
              <a:srgbClr val="FF1495"/>
            </a:solidFill>
            <a:prstDash val="solid"/>
            <a:headEnd type="none" w="sm" len="sm"/>
            <a:tailEnd type="arrow" w="med" len="sm"/>
          </a:ln>
        </p:spPr>
        <p:txBody>
          <a:bodyPr/>
          <a:lstStyle/>
          <a:p>
            <a:endParaRPr lang="en-PH"/>
          </a:p>
        </p:txBody>
      </p:sp>
      <p:sp>
        <p:nvSpPr>
          <p:cNvPr id="14" name="TextBox 14"/>
          <p:cNvSpPr txBox="1"/>
          <p:nvPr/>
        </p:nvSpPr>
        <p:spPr>
          <a:xfrm>
            <a:off x="3779514" y="8346664"/>
            <a:ext cx="4523982" cy="1690144"/>
          </a:xfrm>
          <a:prstGeom prst="rect">
            <a:avLst/>
          </a:prstGeom>
        </p:spPr>
        <p:txBody>
          <a:bodyPr lIns="0" tIns="0" rIns="0" bIns="0" rtlCol="0" anchor="t">
            <a:spAutoFit/>
          </a:bodyPr>
          <a:lstStyle/>
          <a:p>
            <a:pPr algn="ctr">
              <a:lnSpc>
                <a:spcPts val="3442"/>
              </a:lnSpc>
              <a:spcBef>
                <a:spcPct val="0"/>
              </a:spcBef>
            </a:pPr>
            <a:r>
              <a:rPr lang="en-US" sz="2458" b="1">
                <a:solidFill>
                  <a:srgbClr val="000000"/>
                </a:solidFill>
                <a:latin typeface="Open Sans Bold"/>
                <a:ea typeface="Open Sans Bold"/>
                <a:cs typeface="Open Sans Bold"/>
                <a:sym typeface="Open Sans Bold"/>
              </a:rPr>
              <a:t>One football field can be used for </a:t>
            </a:r>
            <a:r>
              <a:rPr lang="en-US" sz="2458" b="1">
                <a:solidFill>
                  <a:srgbClr val="FF1495"/>
                </a:solidFill>
                <a:latin typeface="Open Sans Bold"/>
                <a:ea typeface="Open Sans Bold"/>
                <a:cs typeface="Open Sans Bold"/>
                <a:sym typeface="Open Sans Bold"/>
              </a:rPr>
              <a:t>many</a:t>
            </a:r>
            <a:r>
              <a:rPr lang="en-US" sz="2458" b="1">
                <a:solidFill>
                  <a:srgbClr val="000000"/>
                </a:solidFill>
                <a:latin typeface="Open Sans Bold"/>
                <a:ea typeface="Open Sans Bold"/>
                <a:cs typeface="Open Sans Bold"/>
                <a:sym typeface="Open Sans Bold"/>
              </a:rPr>
              <a:t> bookings. Yet, a football field might </a:t>
            </a:r>
            <a:r>
              <a:rPr lang="en-US" sz="2458" b="1">
                <a:solidFill>
                  <a:srgbClr val="FF1495"/>
                </a:solidFill>
                <a:latin typeface="Open Sans Bold"/>
                <a:ea typeface="Open Sans Bold"/>
                <a:cs typeface="Open Sans Bold"/>
                <a:sym typeface="Open Sans Bold"/>
              </a:rPr>
              <a:t>not</a:t>
            </a:r>
            <a:r>
              <a:rPr lang="en-US" sz="2458" b="1">
                <a:solidFill>
                  <a:srgbClr val="000000"/>
                </a:solidFill>
                <a:latin typeface="Open Sans Bold"/>
                <a:ea typeface="Open Sans Bold"/>
                <a:cs typeface="Open Sans Bold"/>
                <a:sym typeface="Open Sans Bold"/>
              </a:rPr>
              <a:t> have any booking yet. </a:t>
            </a:r>
          </a:p>
        </p:txBody>
      </p:sp>
      <p:sp>
        <p:nvSpPr>
          <p:cNvPr id="15" name="TextBox 15"/>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2767255" y="4673582"/>
            <a:ext cx="12753491" cy="2484921"/>
          </a:xfrm>
          <a:custGeom>
            <a:avLst/>
            <a:gdLst/>
            <a:ahLst/>
            <a:cxnLst/>
            <a:rect l="l" t="t" r="r" b="b"/>
            <a:pathLst>
              <a:path w="12753491" h="2484921">
                <a:moveTo>
                  <a:pt x="0" y="0"/>
                </a:moveTo>
                <a:lnTo>
                  <a:pt x="12753490" y="0"/>
                </a:lnTo>
                <a:lnTo>
                  <a:pt x="12753490" y="2484921"/>
                </a:lnTo>
                <a:lnTo>
                  <a:pt x="0" y="2484921"/>
                </a:lnTo>
                <a:lnTo>
                  <a:pt x="0" y="0"/>
                </a:lnTo>
                <a:close/>
              </a:path>
            </a:pathLst>
          </a:custGeom>
          <a:blipFill>
            <a:blip r:embed="rId10"/>
            <a:stretch>
              <a:fillRect/>
            </a:stretch>
          </a:blipFill>
        </p:spPr>
        <p:txBody>
          <a:bodyPr/>
          <a:lstStyle/>
          <a:p>
            <a:endParaRPr lang="en-PH"/>
          </a:p>
        </p:txBody>
      </p:sp>
      <p:sp>
        <p:nvSpPr>
          <p:cNvPr id="9" name="TextBox 9"/>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4: Decide the cardinalities of the relationships</a:t>
            </a:r>
          </a:p>
        </p:txBody>
      </p:sp>
      <p:sp>
        <p:nvSpPr>
          <p:cNvPr id="10" name="TextBox 10"/>
          <p:cNvSpPr txBox="1"/>
          <p:nvPr/>
        </p:nvSpPr>
        <p:spPr>
          <a:xfrm>
            <a:off x="402046" y="2694896"/>
            <a:ext cx="17241272" cy="158110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Booking with football team </a:t>
            </a:r>
          </a:p>
          <a:p>
            <a:pPr marL="1295400" lvl="2" indent="-431800" algn="l">
              <a:lnSpc>
                <a:spcPts val="4200"/>
              </a:lnSpc>
              <a:buFont typeface="Arial"/>
              <a:buChar char="⚬"/>
            </a:pPr>
            <a:r>
              <a:rPr lang="en-US" sz="3000">
                <a:solidFill>
                  <a:srgbClr val="000000"/>
                </a:solidFill>
                <a:latin typeface="Open Sans"/>
                <a:ea typeface="Open Sans"/>
                <a:cs typeface="Open Sans"/>
                <a:sym typeface="Open Sans"/>
              </a:rPr>
              <a:t>One booking might involve many football teams (can also be only one team)</a:t>
            </a:r>
          </a:p>
          <a:p>
            <a:pPr marL="1295400" lvl="2" indent="-431800" algn="l">
              <a:lnSpc>
                <a:spcPts val="4200"/>
              </a:lnSpc>
              <a:spcBef>
                <a:spcPct val="0"/>
              </a:spcBef>
              <a:buFont typeface="Arial"/>
              <a:buChar char="⚬"/>
            </a:pPr>
            <a:r>
              <a:rPr lang="en-US" sz="3000">
                <a:solidFill>
                  <a:srgbClr val="000000"/>
                </a:solidFill>
                <a:latin typeface="Open Sans"/>
                <a:ea typeface="Open Sans"/>
                <a:cs typeface="Open Sans"/>
                <a:sym typeface="Open Sans"/>
              </a:rPr>
              <a:t>One football teams might make many bookings (might also be zero booking)</a:t>
            </a:r>
          </a:p>
        </p:txBody>
      </p:sp>
      <p:sp>
        <p:nvSpPr>
          <p:cNvPr id="11" name="TextBox 11"/>
          <p:cNvSpPr txBox="1"/>
          <p:nvPr/>
        </p:nvSpPr>
        <p:spPr>
          <a:xfrm>
            <a:off x="9586817" y="8408768"/>
            <a:ext cx="6619493" cy="1581100"/>
          </a:xfrm>
          <a:prstGeom prst="rect">
            <a:avLst/>
          </a:prstGeom>
        </p:spPr>
        <p:txBody>
          <a:bodyPr lIns="0" tIns="0" rIns="0" bIns="0" rtlCol="0" anchor="t">
            <a:spAutoFit/>
          </a:bodyPr>
          <a:lstStyle/>
          <a:p>
            <a:pPr algn="ctr">
              <a:lnSpc>
                <a:spcPts val="4200"/>
              </a:lnSpc>
            </a:pPr>
            <a:r>
              <a:rPr lang="en-US" sz="3000" b="1">
                <a:solidFill>
                  <a:srgbClr val="000000"/>
                </a:solidFill>
                <a:latin typeface="Open Sans Bold"/>
                <a:ea typeface="Open Sans Bold"/>
                <a:cs typeface="Open Sans Bold"/>
                <a:sym typeface="Open Sans Bold"/>
              </a:rPr>
              <a:t>One football teams might make many bookings </a:t>
            </a:r>
          </a:p>
          <a:p>
            <a:pPr algn="ctr">
              <a:lnSpc>
                <a:spcPts val="4200"/>
              </a:lnSpc>
              <a:spcBef>
                <a:spcPct val="0"/>
              </a:spcBef>
            </a:pPr>
            <a:r>
              <a:rPr lang="en-US" sz="3000" b="1">
                <a:solidFill>
                  <a:srgbClr val="000000"/>
                </a:solidFill>
                <a:latin typeface="Open Sans Bold"/>
                <a:ea typeface="Open Sans Bold"/>
                <a:cs typeface="Open Sans Bold"/>
                <a:sym typeface="Open Sans Bold"/>
              </a:rPr>
              <a:t>(might also be zero booking)</a:t>
            </a:r>
          </a:p>
        </p:txBody>
      </p:sp>
      <p:sp>
        <p:nvSpPr>
          <p:cNvPr id="12" name="AutoShape 12"/>
          <p:cNvSpPr/>
          <p:nvPr/>
        </p:nvSpPr>
        <p:spPr>
          <a:xfrm flipH="1" flipV="1">
            <a:off x="10104221" y="6055183"/>
            <a:ext cx="441852" cy="2284127"/>
          </a:xfrm>
          <a:prstGeom prst="line">
            <a:avLst/>
          </a:prstGeom>
          <a:ln w="38100" cap="flat">
            <a:solidFill>
              <a:srgbClr val="FF1495"/>
            </a:solidFill>
            <a:prstDash val="solid"/>
            <a:headEnd type="none" w="sm" len="sm"/>
            <a:tailEnd type="arrow" w="med" len="sm"/>
          </a:ln>
        </p:spPr>
        <p:txBody>
          <a:bodyPr/>
          <a:lstStyle/>
          <a:p>
            <a:endParaRPr lang="en-PH"/>
          </a:p>
        </p:txBody>
      </p:sp>
      <p:sp>
        <p:nvSpPr>
          <p:cNvPr id="13" name="TextBox 13"/>
          <p:cNvSpPr txBox="1"/>
          <p:nvPr/>
        </p:nvSpPr>
        <p:spPr>
          <a:xfrm>
            <a:off x="3874388" y="8265343"/>
            <a:ext cx="4523982" cy="1261519"/>
          </a:xfrm>
          <a:prstGeom prst="rect">
            <a:avLst/>
          </a:prstGeom>
        </p:spPr>
        <p:txBody>
          <a:bodyPr lIns="0" tIns="0" rIns="0" bIns="0" rtlCol="0" anchor="t">
            <a:spAutoFit/>
          </a:bodyPr>
          <a:lstStyle/>
          <a:p>
            <a:pPr algn="ctr">
              <a:lnSpc>
                <a:spcPts val="3442"/>
              </a:lnSpc>
              <a:spcBef>
                <a:spcPct val="0"/>
              </a:spcBef>
            </a:pPr>
            <a:r>
              <a:rPr lang="en-US" sz="2458" b="1">
                <a:solidFill>
                  <a:srgbClr val="000000"/>
                </a:solidFill>
                <a:latin typeface="Open Sans Bold"/>
                <a:ea typeface="Open Sans Bold"/>
                <a:cs typeface="Open Sans Bold"/>
                <a:sym typeface="Open Sans Bold"/>
              </a:rPr>
              <a:t>One booking might involve many football teams (can also be only one team)</a:t>
            </a:r>
          </a:p>
        </p:txBody>
      </p:sp>
      <p:sp>
        <p:nvSpPr>
          <p:cNvPr id="14" name="AutoShape 14"/>
          <p:cNvSpPr/>
          <p:nvPr/>
        </p:nvSpPr>
        <p:spPr>
          <a:xfrm flipV="1">
            <a:off x="7287528" y="6095983"/>
            <a:ext cx="750845" cy="2202527"/>
          </a:xfrm>
          <a:prstGeom prst="line">
            <a:avLst/>
          </a:prstGeom>
          <a:ln w="38100" cap="flat">
            <a:solidFill>
              <a:srgbClr val="FF1495"/>
            </a:solidFill>
            <a:prstDash val="solid"/>
            <a:headEnd type="none" w="sm" len="sm"/>
            <a:tailEnd type="arrow" w="med" len="sm"/>
          </a:ln>
        </p:spPr>
        <p:txBody>
          <a:bodyPr/>
          <a:lstStyle/>
          <a:p>
            <a:endParaRPr lang="en-PH"/>
          </a:p>
        </p:txBody>
      </p:sp>
      <p:sp>
        <p:nvSpPr>
          <p:cNvPr id="15" name="TextBox 15"/>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0" y="7732764"/>
            <a:ext cx="2891291" cy="2423428"/>
          </a:xfrm>
          <a:custGeom>
            <a:avLst/>
            <a:gdLst/>
            <a:ahLst/>
            <a:cxnLst/>
            <a:rect l="l" t="t" r="r" b="b"/>
            <a:pathLst>
              <a:path w="2891291" h="2423428">
                <a:moveTo>
                  <a:pt x="0" y="0"/>
                </a:moveTo>
                <a:lnTo>
                  <a:pt x="2891291" y="0"/>
                </a:lnTo>
                <a:lnTo>
                  <a:pt x="2891291" y="2423428"/>
                </a:lnTo>
                <a:lnTo>
                  <a:pt x="0" y="2423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384809" y="4187265"/>
            <a:ext cx="17749395" cy="2238307"/>
          </a:xfrm>
          <a:custGeom>
            <a:avLst/>
            <a:gdLst/>
            <a:ahLst/>
            <a:cxnLst/>
            <a:rect l="l" t="t" r="r" b="b"/>
            <a:pathLst>
              <a:path w="17749395" h="2238307">
                <a:moveTo>
                  <a:pt x="0" y="0"/>
                </a:moveTo>
                <a:lnTo>
                  <a:pt x="17749395" y="0"/>
                </a:lnTo>
                <a:lnTo>
                  <a:pt x="17749395" y="2238307"/>
                </a:lnTo>
                <a:lnTo>
                  <a:pt x="0" y="2238307"/>
                </a:lnTo>
                <a:lnTo>
                  <a:pt x="0" y="0"/>
                </a:lnTo>
                <a:close/>
              </a:path>
            </a:pathLst>
          </a:custGeom>
          <a:blipFill>
            <a:blip r:embed="rId10"/>
            <a:stretch>
              <a:fillRect l="-1272" r="-1670"/>
            </a:stretch>
          </a:blipFill>
        </p:spPr>
        <p:txBody>
          <a:bodyPr/>
          <a:lstStyle/>
          <a:p>
            <a:endParaRPr lang="en-PH"/>
          </a:p>
        </p:txBody>
      </p:sp>
      <p:sp>
        <p:nvSpPr>
          <p:cNvPr id="9" name="TextBox 9"/>
          <p:cNvSpPr txBox="1"/>
          <p:nvPr/>
        </p:nvSpPr>
        <p:spPr>
          <a:xfrm>
            <a:off x="384809" y="1938701"/>
            <a:ext cx="168744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Step 4: Decide the cardinalities of the relationships</a:t>
            </a:r>
          </a:p>
        </p:txBody>
      </p:sp>
      <p:sp>
        <p:nvSpPr>
          <p:cNvPr id="10" name="TextBox 10"/>
          <p:cNvSpPr txBox="1"/>
          <p:nvPr/>
        </p:nvSpPr>
        <p:spPr>
          <a:xfrm>
            <a:off x="402046" y="2694896"/>
            <a:ext cx="17241272" cy="514334"/>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n-US" sz="3000">
                <a:solidFill>
                  <a:srgbClr val="000000"/>
                </a:solidFill>
                <a:latin typeface="Open Sans"/>
                <a:ea typeface="Open Sans"/>
                <a:cs typeface="Open Sans"/>
                <a:sym typeface="Open Sans"/>
              </a:rPr>
              <a:t>Putting it together. </a:t>
            </a:r>
          </a:p>
        </p:txBody>
      </p:sp>
      <p:sp>
        <p:nvSpPr>
          <p:cNvPr id="11" name="AutoShape 11"/>
          <p:cNvSpPr/>
          <p:nvPr/>
        </p:nvSpPr>
        <p:spPr>
          <a:xfrm>
            <a:off x="3869234" y="5111045"/>
            <a:ext cx="444208" cy="195596"/>
          </a:xfrm>
          <a:prstGeom prst="line">
            <a:avLst/>
          </a:prstGeom>
          <a:ln w="19050" cap="flat">
            <a:solidFill>
              <a:srgbClr val="000000"/>
            </a:solidFill>
            <a:prstDash val="solid"/>
            <a:headEnd type="none" w="sm" len="sm"/>
            <a:tailEnd type="none" w="sm" len="sm"/>
          </a:ln>
        </p:spPr>
        <p:txBody>
          <a:bodyPr/>
          <a:lstStyle/>
          <a:p>
            <a:endParaRPr lang="en-PH"/>
          </a:p>
        </p:txBody>
      </p:sp>
      <p:sp>
        <p:nvSpPr>
          <p:cNvPr id="12" name="AutoShape 12"/>
          <p:cNvSpPr/>
          <p:nvPr/>
        </p:nvSpPr>
        <p:spPr>
          <a:xfrm flipV="1">
            <a:off x="3859892" y="5324220"/>
            <a:ext cx="453897" cy="178836"/>
          </a:xfrm>
          <a:prstGeom prst="line">
            <a:avLst/>
          </a:prstGeom>
          <a:ln w="19050" cap="flat">
            <a:solidFill>
              <a:srgbClr val="000000"/>
            </a:solidFill>
            <a:prstDash val="solid"/>
            <a:headEnd type="none" w="sm" len="sm"/>
            <a:tailEnd type="none" w="sm" len="sm"/>
          </a:ln>
        </p:spPr>
        <p:txBody>
          <a:bodyPr/>
          <a:lstStyle/>
          <a:p>
            <a:endParaRPr lang="en-PH"/>
          </a:p>
        </p:txBody>
      </p:sp>
      <p:sp>
        <p:nvSpPr>
          <p:cNvPr id="13" name="TextBox 13"/>
          <p:cNvSpPr txBox="1"/>
          <p:nvPr/>
        </p:nvSpPr>
        <p:spPr>
          <a:xfrm>
            <a:off x="1027804" y="-34474"/>
            <a:ext cx="7511494" cy="1097648"/>
          </a:xfrm>
          <a:prstGeom prst="rect">
            <a:avLst/>
          </a:prstGeom>
        </p:spPr>
        <p:txBody>
          <a:bodyPr lIns="0" tIns="0" rIns="0" bIns="0" rtlCol="0" anchor="t">
            <a:spAutoFit/>
          </a:bodyPr>
          <a:lstStyle/>
          <a:p>
            <a:pPr marL="0" lvl="0" indent="0" algn="l">
              <a:lnSpc>
                <a:spcPts val="4179"/>
              </a:lnSpc>
              <a:spcBef>
                <a:spcPct val="0"/>
              </a:spcBef>
            </a:pPr>
            <a:r>
              <a:rPr lang="en-US" sz="3731" b="1" spc="-111">
                <a:solidFill>
                  <a:srgbClr val="FFFFFF"/>
                </a:solidFill>
                <a:latin typeface="Poppins Bold"/>
                <a:ea typeface="Poppins Bold"/>
                <a:cs typeface="Poppins Bold"/>
                <a:sym typeface="Poppins Bold"/>
              </a:rPr>
              <a:t>11.3 Designing with Entity-Relationship Modelling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695965" cy="2578444"/>
            <a:chOff x="0" y="0"/>
            <a:chExt cx="2001122" cy="1913890"/>
          </a:xfrm>
        </p:grpSpPr>
        <p:sp>
          <p:nvSpPr>
            <p:cNvPr id="5" name="Freeform 5"/>
            <p:cNvSpPr/>
            <p:nvPr/>
          </p:nvSpPr>
          <p:spPr>
            <a:xfrm>
              <a:off x="0" y="0"/>
              <a:ext cx="2001122" cy="1913890"/>
            </a:xfrm>
            <a:custGeom>
              <a:avLst/>
              <a:gdLst/>
              <a:ahLst/>
              <a:cxnLst/>
              <a:rect l="l" t="t" r="r" b="b"/>
              <a:pathLst>
                <a:path w="2001122" h="1913890">
                  <a:moveTo>
                    <a:pt x="0" y="0"/>
                  </a:moveTo>
                  <a:lnTo>
                    <a:pt x="2001122" y="0"/>
                  </a:lnTo>
                  <a:lnTo>
                    <a:pt x="2001122"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497123" y="0"/>
            <a:ext cx="2659764" cy="2578444"/>
            <a:chOff x="0" y="0"/>
            <a:chExt cx="1974251" cy="1913890"/>
          </a:xfrm>
        </p:grpSpPr>
        <p:sp>
          <p:nvSpPr>
            <p:cNvPr id="7" name="Freeform 7"/>
            <p:cNvSpPr/>
            <p:nvPr/>
          </p:nvSpPr>
          <p:spPr>
            <a:xfrm>
              <a:off x="0" y="0"/>
              <a:ext cx="1974251" cy="1913890"/>
            </a:xfrm>
            <a:custGeom>
              <a:avLst/>
              <a:gdLst/>
              <a:ahLst/>
              <a:cxnLst/>
              <a:rect l="l" t="t" r="r" b="b"/>
              <a:pathLst>
                <a:path w="1974251" h="1913890">
                  <a:moveTo>
                    <a:pt x="0" y="0"/>
                  </a:moveTo>
                  <a:lnTo>
                    <a:pt x="1974251" y="0"/>
                  </a:lnTo>
                  <a:lnTo>
                    <a:pt x="1974251" y="1913890"/>
                  </a:lnTo>
                  <a:lnTo>
                    <a:pt x="0" y="1913890"/>
                  </a:lnTo>
                  <a:close/>
                </a:path>
              </a:pathLst>
            </a:custGeom>
            <a:solidFill>
              <a:srgbClr val="642EC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14" name="Group 14"/>
          <p:cNvGrpSpPr/>
          <p:nvPr/>
        </p:nvGrpSpPr>
        <p:grpSpPr>
          <a:xfrm>
            <a:off x="10313775" y="7721944"/>
            <a:ext cx="2578444" cy="2578444"/>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16" name="TextBox 16"/>
          <p:cNvSpPr txBox="1"/>
          <p:nvPr/>
        </p:nvSpPr>
        <p:spPr>
          <a:xfrm>
            <a:off x="849091" y="836784"/>
            <a:ext cx="3530534"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Drawbacks of File-Based Data Management</a:t>
            </a:r>
          </a:p>
        </p:txBody>
      </p:sp>
      <p:sp>
        <p:nvSpPr>
          <p:cNvPr id="17" name="TextBox 17"/>
          <p:cNvSpPr txBox="1"/>
          <p:nvPr/>
        </p:nvSpPr>
        <p:spPr>
          <a:xfrm>
            <a:off x="1787621" y="387335"/>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11.1</a:t>
            </a:r>
          </a:p>
        </p:txBody>
      </p:sp>
      <p:sp>
        <p:nvSpPr>
          <p:cNvPr id="18" name="TextBox 18"/>
          <p:cNvSpPr txBox="1"/>
          <p:nvPr/>
        </p:nvSpPr>
        <p:spPr>
          <a:xfrm>
            <a:off x="5619372" y="1126781"/>
            <a:ext cx="4027402"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Introduction to Relational Databases</a:t>
            </a:r>
          </a:p>
        </p:txBody>
      </p:sp>
      <p:sp>
        <p:nvSpPr>
          <p:cNvPr id="19" name="TextBox 19"/>
          <p:cNvSpPr txBox="1"/>
          <p:nvPr/>
        </p:nvSpPr>
        <p:spPr>
          <a:xfrm>
            <a:off x="6806335" y="574397"/>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11.2</a:t>
            </a:r>
          </a:p>
        </p:txBody>
      </p:sp>
      <p:sp>
        <p:nvSpPr>
          <p:cNvPr id="20" name="TextBox 20"/>
          <p:cNvSpPr txBox="1"/>
          <p:nvPr/>
        </p:nvSpPr>
        <p:spPr>
          <a:xfrm>
            <a:off x="7852852" y="3197503"/>
            <a:ext cx="2343401"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Designing with Entity-Relationship Modelling</a:t>
            </a:r>
          </a:p>
        </p:txBody>
      </p:sp>
      <p:sp>
        <p:nvSpPr>
          <p:cNvPr id="21" name="TextBox 21"/>
          <p:cNvSpPr txBox="1"/>
          <p:nvPr/>
        </p:nvSpPr>
        <p:spPr>
          <a:xfrm>
            <a:off x="8197815" y="2721319"/>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11.3</a:t>
            </a:r>
          </a:p>
        </p:txBody>
      </p:sp>
      <p:sp>
        <p:nvSpPr>
          <p:cNvPr id="22" name="TextBox 22"/>
          <p:cNvSpPr txBox="1"/>
          <p:nvPr/>
        </p:nvSpPr>
        <p:spPr>
          <a:xfrm>
            <a:off x="7875777" y="5686359"/>
            <a:ext cx="2320476"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Logical ER Models in Database Design</a:t>
            </a:r>
          </a:p>
        </p:txBody>
      </p:sp>
      <p:sp>
        <p:nvSpPr>
          <p:cNvPr id="23" name="TextBox 23"/>
          <p:cNvSpPr txBox="1"/>
          <p:nvPr/>
        </p:nvSpPr>
        <p:spPr>
          <a:xfrm>
            <a:off x="8197815" y="5286375"/>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11.4</a:t>
            </a:r>
          </a:p>
        </p:txBody>
      </p:sp>
      <p:sp>
        <p:nvSpPr>
          <p:cNvPr id="24" name="TextBox 24"/>
          <p:cNvSpPr txBox="1"/>
          <p:nvPr/>
        </p:nvSpPr>
        <p:spPr>
          <a:xfrm>
            <a:off x="8145744" y="8606465"/>
            <a:ext cx="1996512" cy="916136"/>
          </a:xfrm>
          <a:prstGeom prst="rect">
            <a:avLst/>
          </a:prstGeom>
        </p:spPr>
        <p:txBody>
          <a:bodyPr lIns="0" tIns="0" rIns="0" bIns="0" rtlCol="0" anchor="t">
            <a:spAutoFit/>
          </a:bodyPr>
          <a:lstStyle/>
          <a:p>
            <a:pPr marL="0" lvl="0" indent="0" algn="ctr">
              <a:lnSpc>
                <a:spcPts val="2444"/>
              </a:lnSpc>
              <a:spcBef>
                <a:spcPct val="0"/>
              </a:spcBef>
            </a:pPr>
            <a:r>
              <a:rPr lang="en-US" sz="2037" b="1">
                <a:solidFill>
                  <a:srgbClr val="000000"/>
                </a:solidFill>
                <a:latin typeface="Poppins Bold"/>
                <a:ea typeface="Poppins Bold"/>
                <a:cs typeface="Poppins Bold"/>
                <a:sym typeface="Poppins Bold"/>
              </a:rPr>
              <a:t>Database Normalisation Techniques</a:t>
            </a:r>
          </a:p>
        </p:txBody>
      </p:sp>
      <p:sp>
        <p:nvSpPr>
          <p:cNvPr id="25" name="TextBox 25"/>
          <p:cNvSpPr txBox="1"/>
          <p:nvPr/>
        </p:nvSpPr>
        <p:spPr>
          <a:xfrm>
            <a:off x="8317262" y="8120757"/>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11.5 </a:t>
            </a:r>
          </a:p>
        </p:txBody>
      </p:sp>
      <p:sp>
        <p:nvSpPr>
          <p:cNvPr id="26" name="TextBox 26"/>
          <p:cNvSpPr txBox="1"/>
          <p:nvPr/>
        </p:nvSpPr>
        <p:spPr>
          <a:xfrm>
            <a:off x="10437394" y="8339075"/>
            <a:ext cx="2331205" cy="1513080"/>
          </a:xfrm>
          <a:prstGeom prst="rect">
            <a:avLst/>
          </a:prstGeom>
        </p:spPr>
        <p:txBody>
          <a:bodyPr lIns="0" tIns="0" rIns="0" bIns="0" rtlCol="0" anchor="t">
            <a:spAutoFit/>
          </a:bodyPr>
          <a:lstStyle/>
          <a:p>
            <a:pPr marL="0" lvl="0" indent="0" algn="ctr">
              <a:lnSpc>
                <a:spcPts val="2980"/>
              </a:lnSpc>
              <a:spcBef>
                <a:spcPct val="0"/>
              </a:spcBef>
            </a:pPr>
            <a:r>
              <a:rPr lang="en-US" sz="2483" b="1">
                <a:solidFill>
                  <a:srgbClr val="FFFFFF"/>
                </a:solidFill>
                <a:latin typeface="Poppins Bold"/>
                <a:ea typeface="Poppins Bold"/>
                <a:cs typeface="Poppins Bold"/>
                <a:sym typeface="Poppins Bold"/>
              </a:rPr>
              <a:t>Database Management Systems (DBMS)</a:t>
            </a:r>
          </a:p>
        </p:txBody>
      </p:sp>
      <p:sp>
        <p:nvSpPr>
          <p:cNvPr id="27" name="TextBox 27"/>
          <p:cNvSpPr txBox="1"/>
          <p:nvPr/>
        </p:nvSpPr>
        <p:spPr>
          <a:xfrm>
            <a:off x="10776259" y="7929566"/>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11.6</a:t>
            </a:r>
          </a:p>
        </p:txBody>
      </p:sp>
      <p:sp>
        <p:nvSpPr>
          <p:cNvPr id="28" name="Freeform 28"/>
          <p:cNvSpPr/>
          <p:nvPr/>
        </p:nvSpPr>
        <p:spPr>
          <a:xfrm>
            <a:off x="13225483" y="3854278"/>
            <a:ext cx="4490357" cy="4114800"/>
          </a:xfrm>
          <a:custGeom>
            <a:avLst/>
            <a:gdLst/>
            <a:ahLst/>
            <a:cxnLst/>
            <a:rect l="l" t="t" r="r" b="b"/>
            <a:pathLst>
              <a:path w="4490357" h="4114800">
                <a:moveTo>
                  <a:pt x="0" y="0"/>
                </a:moveTo>
                <a:lnTo>
                  <a:pt x="4490358" y="0"/>
                </a:lnTo>
                <a:lnTo>
                  <a:pt x="449035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29" name="Group 29"/>
          <p:cNvGrpSpPr/>
          <p:nvPr/>
        </p:nvGrpSpPr>
        <p:grpSpPr>
          <a:xfrm>
            <a:off x="12892218" y="7727726"/>
            <a:ext cx="2578444" cy="2578444"/>
            <a:chOff x="0" y="0"/>
            <a:chExt cx="1913890" cy="1913890"/>
          </a:xfrm>
        </p:grpSpPr>
        <p:sp>
          <p:nvSpPr>
            <p:cNvPr id="30" name="Freeform 3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solidFill>
          </p:spPr>
          <p:txBody>
            <a:bodyPr/>
            <a:lstStyle/>
            <a:p>
              <a:endParaRPr lang="en-PH"/>
            </a:p>
          </p:txBody>
        </p:sp>
      </p:grpSp>
      <p:sp>
        <p:nvSpPr>
          <p:cNvPr id="31" name="TextBox 31"/>
          <p:cNvSpPr txBox="1"/>
          <p:nvPr/>
        </p:nvSpPr>
        <p:spPr>
          <a:xfrm>
            <a:off x="13354703" y="7929566"/>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11.7</a:t>
            </a:r>
          </a:p>
        </p:txBody>
      </p:sp>
      <p:sp>
        <p:nvSpPr>
          <p:cNvPr id="32" name="TextBox 32"/>
          <p:cNvSpPr txBox="1"/>
          <p:nvPr/>
        </p:nvSpPr>
        <p:spPr>
          <a:xfrm>
            <a:off x="13063668" y="8397315"/>
            <a:ext cx="2215577" cy="16859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SQL: Structured Query Language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860473" y="4957318"/>
            <a:ext cx="12285074" cy="3096593"/>
          </a:xfrm>
          <a:custGeom>
            <a:avLst/>
            <a:gdLst/>
            <a:ahLst/>
            <a:cxnLst/>
            <a:rect l="l" t="t" r="r" b="b"/>
            <a:pathLst>
              <a:path w="12285074" h="3096593">
                <a:moveTo>
                  <a:pt x="0" y="0"/>
                </a:moveTo>
                <a:lnTo>
                  <a:pt x="12285074" y="0"/>
                </a:lnTo>
                <a:lnTo>
                  <a:pt x="12285074" y="3096593"/>
                </a:lnTo>
                <a:lnTo>
                  <a:pt x="0" y="3096593"/>
                </a:lnTo>
                <a:lnTo>
                  <a:pt x="0" y="0"/>
                </a:lnTo>
                <a:close/>
              </a:path>
            </a:pathLst>
          </a:custGeom>
          <a:blipFill>
            <a:blip r:embed="rId8"/>
            <a:stretch>
              <a:fillRect l="-1544" t="-13568" r="-220" b="-21008"/>
            </a:stretch>
          </a:blipFill>
        </p:spPr>
        <p:txBody>
          <a:bodyPr/>
          <a:lstStyle/>
          <a:p>
            <a:endParaRPr lang="en-PH"/>
          </a:p>
        </p:txBody>
      </p:sp>
      <p:sp>
        <p:nvSpPr>
          <p:cNvPr id="8" name="Freeform 8"/>
          <p:cNvSpPr/>
          <p:nvPr/>
        </p:nvSpPr>
        <p:spPr>
          <a:xfrm>
            <a:off x="3969783" y="6860336"/>
            <a:ext cx="2795332" cy="995837"/>
          </a:xfrm>
          <a:custGeom>
            <a:avLst/>
            <a:gdLst/>
            <a:ahLst/>
            <a:cxnLst/>
            <a:rect l="l" t="t" r="r" b="b"/>
            <a:pathLst>
              <a:path w="2795332" h="995837">
                <a:moveTo>
                  <a:pt x="0" y="0"/>
                </a:moveTo>
                <a:lnTo>
                  <a:pt x="2795332" y="0"/>
                </a:lnTo>
                <a:lnTo>
                  <a:pt x="2795332" y="995837"/>
                </a:lnTo>
                <a:lnTo>
                  <a:pt x="0" y="995837"/>
                </a:lnTo>
                <a:lnTo>
                  <a:pt x="0" y="0"/>
                </a:lnTo>
                <a:close/>
              </a:path>
            </a:pathLst>
          </a:custGeom>
          <a:blipFill>
            <a:blip r:embed="rId9"/>
            <a:stretch>
              <a:fillRect/>
            </a:stretch>
          </a:blipFill>
        </p:spPr>
        <p:txBody>
          <a:bodyPr/>
          <a:lstStyle/>
          <a:p>
            <a:endParaRPr lang="en-PH"/>
          </a:p>
        </p:txBody>
      </p:sp>
      <p:sp>
        <p:nvSpPr>
          <p:cNvPr id="9" name="TextBox 9"/>
          <p:cNvSpPr txBox="1"/>
          <p:nvPr/>
        </p:nvSpPr>
        <p:spPr>
          <a:xfrm>
            <a:off x="724258" y="273896"/>
            <a:ext cx="7787241" cy="471382"/>
          </a:xfrm>
          <a:prstGeom prst="rect">
            <a:avLst/>
          </a:prstGeom>
        </p:spPr>
        <p:txBody>
          <a:bodyPr lIns="0" tIns="0" rIns="0" bIns="0" rtlCol="0" anchor="t">
            <a:spAutoFit/>
          </a:bodyPr>
          <a:lstStyle/>
          <a:p>
            <a:pPr marL="0" lvl="0" indent="0" algn="l">
              <a:lnSpc>
                <a:spcPts val="3437"/>
              </a:lnSpc>
              <a:spcBef>
                <a:spcPct val="0"/>
              </a:spcBef>
            </a:pPr>
            <a:r>
              <a:rPr lang="en-US" sz="3069" b="1" spc="-92">
                <a:solidFill>
                  <a:srgbClr val="FF1495"/>
                </a:solidFill>
                <a:latin typeface="Poppins Bold"/>
                <a:ea typeface="Poppins Bold"/>
                <a:cs typeface="Poppins Bold"/>
                <a:sym typeface="Poppins Bold"/>
              </a:rPr>
              <a:t>11.4 Logical ER Models in Database Design</a:t>
            </a:r>
          </a:p>
        </p:txBody>
      </p:sp>
      <p:sp>
        <p:nvSpPr>
          <p:cNvPr id="10" name="TextBox 10"/>
          <p:cNvSpPr txBox="1"/>
          <p:nvPr/>
        </p:nvSpPr>
        <p:spPr>
          <a:xfrm>
            <a:off x="402046" y="1877010"/>
            <a:ext cx="1079657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Logical Model</a:t>
            </a:r>
          </a:p>
        </p:txBody>
      </p:sp>
      <p:sp>
        <p:nvSpPr>
          <p:cNvPr id="11" name="TextBox 11"/>
          <p:cNvSpPr txBox="1"/>
          <p:nvPr/>
        </p:nvSpPr>
        <p:spPr>
          <a:xfrm>
            <a:off x="384809" y="2537410"/>
            <a:ext cx="16874491" cy="211448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The ER diagram that we drew in the previous section needs to be converted to a logical model if the system is to be implemented as a relational database. </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For 1:M relationship, no refinement is needed. Same goes to 1-1 relationship.</a:t>
            </a:r>
          </a:p>
        </p:txBody>
      </p:sp>
      <p:sp>
        <p:nvSpPr>
          <p:cNvPr id="12" name="TextBox 12"/>
          <p:cNvSpPr txBox="1"/>
          <p:nvPr/>
        </p:nvSpPr>
        <p:spPr>
          <a:xfrm>
            <a:off x="724258" y="8078081"/>
            <a:ext cx="16874491"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foreign key referencing to the primary key of another is needed on the “many” side of the relationship.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973255" y="4990390"/>
            <a:ext cx="12341490" cy="3263528"/>
          </a:xfrm>
          <a:custGeom>
            <a:avLst/>
            <a:gdLst/>
            <a:ahLst/>
            <a:cxnLst/>
            <a:rect l="l" t="t" r="r" b="b"/>
            <a:pathLst>
              <a:path w="12341490" h="3263528">
                <a:moveTo>
                  <a:pt x="0" y="0"/>
                </a:moveTo>
                <a:lnTo>
                  <a:pt x="12341490" y="0"/>
                </a:lnTo>
                <a:lnTo>
                  <a:pt x="12341490" y="3263528"/>
                </a:lnTo>
                <a:lnTo>
                  <a:pt x="0" y="3263528"/>
                </a:lnTo>
                <a:lnTo>
                  <a:pt x="0" y="0"/>
                </a:lnTo>
                <a:close/>
              </a:path>
            </a:pathLst>
          </a:custGeom>
          <a:blipFill>
            <a:blip r:embed="rId8"/>
            <a:stretch>
              <a:fillRect l="-549" r="-549"/>
            </a:stretch>
          </a:blipFill>
        </p:spPr>
        <p:txBody>
          <a:bodyPr/>
          <a:lstStyle/>
          <a:p>
            <a:endParaRPr lang="en-PH"/>
          </a:p>
        </p:txBody>
      </p:sp>
      <p:sp>
        <p:nvSpPr>
          <p:cNvPr id="8" name="Freeform 8"/>
          <p:cNvSpPr/>
          <p:nvPr/>
        </p:nvSpPr>
        <p:spPr>
          <a:xfrm>
            <a:off x="3875867" y="7010564"/>
            <a:ext cx="3080372" cy="1052421"/>
          </a:xfrm>
          <a:custGeom>
            <a:avLst/>
            <a:gdLst/>
            <a:ahLst/>
            <a:cxnLst/>
            <a:rect l="l" t="t" r="r" b="b"/>
            <a:pathLst>
              <a:path w="3080372" h="1052421">
                <a:moveTo>
                  <a:pt x="0" y="0"/>
                </a:moveTo>
                <a:lnTo>
                  <a:pt x="3080372" y="0"/>
                </a:lnTo>
                <a:lnTo>
                  <a:pt x="3080372" y="1052420"/>
                </a:lnTo>
                <a:lnTo>
                  <a:pt x="0" y="1052420"/>
                </a:lnTo>
                <a:lnTo>
                  <a:pt x="0" y="0"/>
                </a:lnTo>
                <a:close/>
              </a:path>
            </a:pathLst>
          </a:custGeom>
          <a:blipFill>
            <a:blip r:embed="rId9"/>
            <a:stretch>
              <a:fillRect b="-4272"/>
            </a:stretch>
          </a:blipFill>
        </p:spPr>
        <p:txBody>
          <a:bodyPr/>
          <a:lstStyle/>
          <a:p>
            <a:endParaRPr lang="en-PH"/>
          </a:p>
        </p:txBody>
      </p:sp>
      <p:sp>
        <p:nvSpPr>
          <p:cNvPr id="9" name="TextBox 9"/>
          <p:cNvSpPr txBox="1"/>
          <p:nvPr/>
        </p:nvSpPr>
        <p:spPr>
          <a:xfrm>
            <a:off x="402046" y="1877010"/>
            <a:ext cx="1079657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Logical Model</a:t>
            </a:r>
          </a:p>
        </p:txBody>
      </p:sp>
      <p:sp>
        <p:nvSpPr>
          <p:cNvPr id="10" name="TextBox 10"/>
          <p:cNvSpPr txBox="1"/>
          <p:nvPr/>
        </p:nvSpPr>
        <p:spPr>
          <a:xfrm>
            <a:off x="384809" y="2537410"/>
            <a:ext cx="16874491"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complexity of an M:M relationship arises from the </a:t>
            </a:r>
            <a:r>
              <a:rPr lang="en-US" sz="3000" b="1">
                <a:solidFill>
                  <a:srgbClr val="FF1495"/>
                </a:solidFill>
                <a:latin typeface="Open Sans Bold"/>
                <a:ea typeface="Open Sans Bold"/>
                <a:cs typeface="Open Sans Bold"/>
                <a:sym typeface="Open Sans Bold"/>
              </a:rPr>
              <a:t>necessity of a foreign key</a:t>
            </a:r>
            <a:r>
              <a:rPr lang="en-US" sz="3000">
                <a:solidFill>
                  <a:srgbClr val="000000"/>
                </a:solidFill>
                <a:latin typeface="Open Sans"/>
                <a:ea typeface="Open Sans"/>
                <a:cs typeface="Open Sans"/>
                <a:sym typeface="Open Sans"/>
              </a:rPr>
              <a:t> in each entity, making it challenging to create either table first since the presence of the other table is required to define the foreign key.</a:t>
            </a:r>
          </a:p>
        </p:txBody>
      </p:sp>
      <p:sp>
        <p:nvSpPr>
          <p:cNvPr id="11" name="Freeform 11"/>
          <p:cNvSpPr/>
          <p:nvPr/>
        </p:nvSpPr>
        <p:spPr>
          <a:xfrm>
            <a:off x="11347091" y="7010564"/>
            <a:ext cx="2954164" cy="1052421"/>
          </a:xfrm>
          <a:custGeom>
            <a:avLst/>
            <a:gdLst/>
            <a:ahLst/>
            <a:cxnLst/>
            <a:rect l="l" t="t" r="r" b="b"/>
            <a:pathLst>
              <a:path w="2954164" h="1052421">
                <a:moveTo>
                  <a:pt x="0" y="0"/>
                </a:moveTo>
                <a:lnTo>
                  <a:pt x="2954163" y="0"/>
                </a:lnTo>
                <a:lnTo>
                  <a:pt x="2954163" y="1052420"/>
                </a:lnTo>
                <a:lnTo>
                  <a:pt x="0" y="1052420"/>
                </a:lnTo>
                <a:lnTo>
                  <a:pt x="0" y="0"/>
                </a:lnTo>
                <a:close/>
              </a:path>
            </a:pathLst>
          </a:custGeom>
          <a:blipFill>
            <a:blip r:embed="rId9"/>
            <a:stretch>
              <a:fillRect/>
            </a:stretch>
          </a:blipFill>
        </p:spPr>
        <p:txBody>
          <a:bodyPr/>
          <a:lstStyle/>
          <a:p>
            <a:endParaRPr lang="en-PH"/>
          </a:p>
        </p:txBody>
      </p:sp>
      <p:sp>
        <p:nvSpPr>
          <p:cNvPr id="12" name="TextBox 12"/>
          <p:cNvSpPr txBox="1"/>
          <p:nvPr/>
        </p:nvSpPr>
        <p:spPr>
          <a:xfrm>
            <a:off x="724258" y="273896"/>
            <a:ext cx="7787241" cy="471382"/>
          </a:xfrm>
          <a:prstGeom prst="rect">
            <a:avLst/>
          </a:prstGeom>
        </p:spPr>
        <p:txBody>
          <a:bodyPr lIns="0" tIns="0" rIns="0" bIns="0" rtlCol="0" anchor="t">
            <a:spAutoFit/>
          </a:bodyPr>
          <a:lstStyle/>
          <a:p>
            <a:pPr marL="0" lvl="0" indent="0" algn="l">
              <a:lnSpc>
                <a:spcPts val="3437"/>
              </a:lnSpc>
              <a:spcBef>
                <a:spcPct val="0"/>
              </a:spcBef>
            </a:pPr>
            <a:r>
              <a:rPr lang="en-US" sz="3069" b="1" spc="-92">
                <a:solidFill>
                  <a:srgbClr val="FF1495"/>
                </a:solidFill>
                <a:latin typeface="Poppins Bold"/>
                <a:ea typeface="Poppins Bold"/>
                <a:cs typeface="Poppins Bold"/>
                <a:sym typeface="Poppins Bold"/>
              </a:rPr>
              <a:t>11.4 Logical ER Models in Database Design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941233" y="3367466"/>
            <a:ext cx="16925705" cy="3029795"/>
          </a:xfrm>
          <a:custGeom>
            <a:avLst/>
            <a:gdLst/>
            <a:ahLst/>
            <a:cxnLst/>
            <a:rect l="l" t="t" r="r" b="b"/>
            <a:pathLst>
              <a:path w="16925705" h="3029795">
                <a:moveTo>
                  <a:pt x="0" y="0"/>
                </a:moveTo>
                <a:lnTo>
                  <a:pt x="16925704" y="0"/>
                </a:lnTo>
                <a:lnTo>
                  <a:pt x="16925704" y="3029795"/>
                </a:lnTo>
                <a:lnTo>
                  <a:pt x="0" y="3029795"/>
                </a:lnTo>
                <a:lnTo>
                  <a:pt x="0" y="0"/>
                </a:lnTo>
                <a:close/>
              </a:path>
            </a:pathLst>
          </a:custGeom>
          <a:blipFill>
            <a:blip r:embed="rId8"/>
            <a:stretch>
              <a:fillRect l="-480"/>
            </a:stretch>
          </a:blipFill>
        </p:spPr>
        <p:txBody>
          <a:bodyPr/>
          <a:lstStyle/>
          <a:p>
            <a:endParaRPr lang="en-PH"/>
          </a:p>
        </p:txBody>
      </p:sp>
      <p:sp>
        <p:nvSpPr>
          <p:cNvPr id="8" name="TextBox 8"/>
          <p:cNvSpPr txBox="1"/>
          <p:nvPr/>
        </p:nvSpPr>
        <p:spPr>
          <a:xfrm>
            <a:off x="402046" y="1877010"/>
            <a:ext cx="1079657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Logical Model</a:t>
            </a:r>
          </a:p>
        </p:txBody>
      </p:sp>
      <p:sp>
        <p:nvSpPr>
          <p:cNvPr id="9" name="TextBox 9"/>
          <p:cNvSpPr txBox="1"/>
          <p:nvPr/>
        </p:nvSpPr>
        <p:spPr>
          <a:xfrm>
            <a:off x="384809" y="2537410"/>
            <a:ext cx="16874491"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Solution: Create a link entity. </a:t>
            </a:r>
          </a:p>
        </p:txBody>
      </p:sp>
      <p:sp>
        <p:nvSpPr>
          <p:cNvPr id="10" name="Freeform 10"/>
          <p:cNvSpPr/>
          <p:nvPr/>
        </p:nvSpPr>
        <p:spPr>
          <a:xfrm>
            <a:off x="7738938" y="4356153"/>
            <a:ext cx="3080372" cy="1052421"/>
          </a:xfrm>
          <a:custGeom>
            <a:avLst/>
            <a:gdLst/>
            <a:ahLst/>
            <a:cxnLst/>
            <a:rect l="l" t="t" r="r" b="b"/>
            <a:pathLst>
              <a:path w="3080372" h="1052421">
                <a:moveTo>
                  <a:pt x="0" y="0"/>
                </a:moveTo>
                <a:lnTo>
                  <a:pt x="3080372" y="0"/>
                </a:lnTo>
                <a:lnTo>
                  <a:pt x="3080372" y="1052421"/>
                </a:lnTo>
                <a:lnTo>
                  <a:pt x="0" y="1052421"/>
                </a:lnTo>
                <a:lnTo>
                  <a:pt x="0" y="0"/>
                </a:lnTo>
                <a:close/>
              </a:path>
            </a:pathLst>
          </a:custGeom>
          <a:blipFill>
            <a:blip r:embed="rId9"/>
            <a:stretch>
              <a:fillRect b="-4272"/>
            </a:stretch>
          </a:blipFill>
        </p:spPr>
        <p:txBody>
          <a:bodyPr/>
          <a:lstStyle/>
          <a:p>
            <a:endParaRPr lang="en-PH"/>
          </a:p>
        </p:txBody>
      </p:sp>
      <p:sp>
        <p:nvSpPr>
          <p:cNvPr id="11" name="Freeform 11"/>
          <p:cNvSpPr/>
          <p:nvPr/>
        </p:nvSpPr>
        <p:spPr>
          <a:xfrm>
            <a:off x="7738938" y="5128193"/>
            <a:ext cx="3080372" cy="1052421"/>
          </a:xfrm>
          <a:custGeom>
            <a:avLst/>
            <a:gdLst/>
            <a:ahLst/>
            <a:cxnLst/>
            <a:rect l="l" t="t" r="r" b="b"/>
            <a:pathLst>
              <a:path w="3080372" h="1052421">
                <a:moveTo>
                  <a:pt x="0" y="0"/>
                </a:moveTo>
                <a:lnTo>
                  <a:pt x="3080372" y="0"/>
                </a:lnTo>
                <a:lnTo>
                  <a:pt x="3080372" y="1052421"/>
                </a:lnTo>
                <a:lnTo>
                  <a:pt x="0" y="1052421"/>
                </a:lnTo>
                <a:lnTo>
                  <a:pt x="0" y="0"/>
                </a:lnTo>
                <a:close/>
              </a:path>
            </a:pathLst>
          </a:custGeom>
          <a:blipFill>
            <a:blip r:embed="rId9"/>
            <a:stretch>
              <a:fillRect b="-4272"/>
            </a:stretch>
          </a:blipFill>
        </p:spPr>
        <p:txBody>
          <a:bodyPr/>
          <a:lstStyle/>
          <a:p>
            <a:endParaRPr lang="en-PH"/>
          </a:p>
        </p:txBody>
      </p:sp>
      <p:sp>
        <p:nvSpPr>
          <p:cNvPr id="12" name="TextBox 12"/>
          <p:cNvSpPr txBox="1"/>
          <p:nvPr/>
        </p:nvSpPr>
        <p:spPr>
          <a:xfrm>
            <a:off x="6656277" y="7206509"/>
            <a:ext cx="5245694" cy="15811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A combination of these attributes will make a compound primary key.</a:t>
            </a:r>
          </a:p>
        </p:txBody>
      </p:sp>
      <p:sp>
        <p:nvSpPr>
          <p:cNvPr id="13" name="AutoShape 13"/>
          <p:cNvSpPr/>
          <p:nvPr/>
        </p:nvSpPr>
        <p:spPr>
          <a:xfrm flipV="1">
            <a:off x="9272261" y="6131774"/>
            <a:ext cx="13726" cy="1036760"/>
          </a:xfrm>
          <a:prstGeom prst="line">
            <a:avLst/>
          </a:prstGeom>
          <a:ln w="38100" cap="flat">
            <a:solidFill>
              <a:srgbClr val="000000"/>
            </a:solidFill>
            <a:prstDash val="solid"/>
            <a:headEnd type="arrow" w="med" len="sm"/>
            <a:tailEnd type="none" w="sm" len="sm"/>
          </a:ln>
        </p:spPr>
        <p:txBody>
          <a:bodyPr/>
          <a:lstStyle/>
          <a:p>
            <a:endParaRPr lang="en-PH"/>
          </a:p>
        </p:txBody>
      </p:sp>
      <p:sp>
        <p:nvSpPr>
          <p:cNvPr id="14" name="TextBox 14"/>
          <p:cNvSpPr txBox="1"/>
          <p:nvPr/>
        </p:nvSpPr>
        <p:spPr>
          <a:xfrm>
            <a:off x="724258" y="273896"/>
            <a:ext cx="7787241" cy="471382"/>
          </a:xfrm>
          <a:prstGeom prst="rect">
            <a:avLst/>
          </a:prstGeom>
        </p:spPr>
        <p:txBody>
          <a:bodyPr lIns="0" tIns="0" rIns="0" bIns="0" rtlCol="0" anchor="t">
            <a:spAutoFit/>
          </a:bodyPr>
          <a:lstStyle/>
          <a:p>
            <a:pPr marL="0" lvl="0" indent="0" algn="l">
              <a:lnSpc>
                <a:spcPts val="3437"/>
              </a:lnSpc>
              <a:spcBef>
                <a:spcPct val="0"/>
              </a:spcBef>
            </a:pPr>
            <a:r>
              <a:rPr lang="en-US" sz="3069" b="1" spc="-92">
                <a:solidFill>
                  <a:srgbClr val="FF1495"/>
                </a:solidFill>
                <a:latin typeface="Poppins Bold"/>
                <a:ea typeface="Poppins Bold"/>
                <a:cs typeface="Poppins Bold"/>
                <a:sym typeface="Poppins Bold"/>
              </a:rPr>
              <a:t>11.4 Logical ER Models in Database Design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314797" y="4498205"/>
            <a:ext cx="2405424" cy="486880"/>
            <a:chOff x="0" y="0"/>
            <a:chExt cx="795641" cy="161045"/>
          </a:xfrm>
        </p:grpSpPr>
        <p:sp>
          <p:nvSpPr>
            <p:cNvPr id="7" name="Freeform 7"/>
            <p:cNvSpPr/>
            <p:nvPr/>
          </p:nvSpPr>
          <p:spPr>
            <a:xfrm>
              <a:off x="0" y="0"/>
              <a:ext cx="795641" cy="161045"/>
            </a:xfrm>
            <a:custGeom>
              <a:avLst/>
              <a:gdLst/>
              <a:ahLst/>
              <a:cxnLst/>
              <a:rect l="l" t="t" r="r" b="b"/>
              <a:pathLst>
                <a:path w="795641" h="161045">
                  <a:moveTo>
                    <a:pt x="80522" y="0"/>
                  </a:moveTo>
                  <a:lnTo>
                    <a:pt x="715119" y="0"/>
                  </a:lnTo>
                  <a:cubicBezTo>
                    <a:pt x="736474" y="0"/>
                    <a:pt x="756956" y="8484"/>
                    <a:pt x="772057" y="23584"/>
                  </a:cubicBezTo>
                  <a:cubicBezTo>
                    <a:pt x="787157" y="38685"/>
                    <a:pt x="795641" y="59167"/>
                    <a:pt x="795641" y="80522"/>
                  </a:cubicBezTo>
                  <a:lnTo>
                    <a:pt x="795641" y="80522"/>
                  </a:lnTo>
                  <a:cubicBezTo>
                    <a:pt x="795641" y="124994"/>
                    <a:pt x="759590" y="161045"/>
                    <a:pt x="715119"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019D97"/>
            </a:solidFill>
          </p:spPr>
          <p:txBody>
            <a:bodyPr/>
            <a:lstStyle/>
            <a:p>
              <a:endParaRPr lang="en-PH"/>
            </a:p>
          </p:txBody>
        </p:sp>
        <p:sp>
          <p:nvSpPr>
            <p:cNvPr id="8" name="TextBox 8"/>
            <p:cNvSpPr txBox="1"/>
            <p:nvPr/>
          </p:nvSpPr>
          <p:spPr>
            <a:xfrm>
              <a:off x="0" y="-28575"/>
              <a:ext cx="795641" cy="189620"/>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3314797" y="5080334"/>
            <a:ext cx="9116427" cy="4977515"/>
            <a:chOff x="0" y="0"/>
            <a:chExt cx="3015436" cy="1646410"/>
          </a:xfrm>
        </p:grpSpPr>
        <p:sp>
          <p:nvSpPr>
            <p:cNvPr id="10" name="Freeform 10"/>
            <p:cNvSpPr/>
            <p:nvPr/>
          </p:nvSpPr>
          <p:spPr>
            <a:xfrm>
              <a:off x="0" y="0"/>
              <a:ext cx="3015436" cy="1646410"/>
            </a:xfrm>
            <a:custGeom>
              <a:avLst/>
              <a:gdLst/>
              <a:ahLst/>
              <a:cxnLst/>
              <a:rect l="l" t="t" r="r" b="b"/>
              <a:pathLst>
                <a:path w="3015436" h="1646410">
                  <a:moveTo>
                    <a:pt x="43311" y="0"/>
                  </a:moveTo>
                  <a:lnTo>
                    <a:pt x="2972126" y="0"/>
                  </a:lnTo>
                  <a:cubicBezTo>
                    <a:pt x="2996045" y="0"/>
                    <a:pt x="3015436" y="19391"/>
                    <a:pt x="3015436" y="43311"/>
                  </a:cubicBezTo>
                  <a:lnTo>
                    <a:pt x="3015436" y="1603100"/>
                  </a:lnTo>
                  <a:cubicBezTo>
                    <a:pt x="3015436" y="1614586"/>
                    <a:pt x="3010873" y="1625603"/>
                    <a:pt x="3002751" y="1633725"/>
                  </a:cubicBezTo>
                  <a:cubicBezTo>
                    <a:pt x="2994629" y="1641847"/>
                    <a:pt x="2983612" y="1646410"/>
                    <a:pt x="2972126" y="1646410"/>
                  </a:cubicBezTo>
                  <a:lnTo>
                    <a:pt x="43311" y="1646410"/>
                  </a:lnTo>
                  <a:cubicBezTo>
                    <a:pt x="31824" y="1646410"/>
                    <a:pt x="20808" y="1641847"/>
                    <a:pt x="12685" y="1633725"/>
                  </a:cubicBezTo>
                  <a:cubicBezTo>
                    <a:pt x="4563" y="1625603"/>
                    <a:pt x="0" y="1614586"/>
                    <a:pt x="0" y="1603100"/>
                  </a:cubicBezTo>
                  <a:lnTo>
                    <a:pt x="0" y="43311"/>
                  </a:lnTo>
                  <a:cubicBezTo>
                    <a:pt x="0" y="31824"/>
                    <a:pt x="4563" y="20808"/>
                    <a:pt x="12685" y="12685"/>
                  </a:cubicBezTo>
                  <a:cubicBezTo>
                    <a:pt x="20808" y="4563"/>
                    <a:pt x="31824" y="0"/>
                    <a:pt x="43311" y="0"/>
                  </a:cubicBezTo>
                  <a:close/>
                </a:path>
              </a:pathLst>
            </a:custGeom>
            <a:solidFill>
              <a:srgbClr val="FFDE59"/>
            </a:solidFill>
          </p:spPr>
          <p:txBody>
            <a:bodyPr/>
            <a:lstStyle/>
            <a:p>
              <a:endParaRPr lang="en-PH"/>
            </a:p>
          </p:txBody>
        </p:sp>
        <p:sp>
          <p:nvSpPr>
            <p:cNvPr id="11" name="TextBox 11"/>
            <p:cNvSpPr txBox="1"/>
            <p:nvPr/>
          </p:nvSpPr>
          <p:spPr>
            <a:xfrm>
              <a:off x="0" y="-28575"/>
              <a:ext cx="3015436" cy="1674985"/>
            </a:xfrm>
            <a:prstGeom prst="rect">
              <a:avLst/>
            </a:prstGeom>
          </p:spPr>
          <p:txBody>
            <a:bodyPr lIns="50800" tIns="50800" rIns="50800" bIns="50800" rtlCol="0" anchor="ctr"/>
            <a:lstStyle/>
            <a:p>
              <a:pPr algn="ctr">
                <a:lnSpc>
                  <a:spcPts val="2595"/>
                </a:lnSpc>
              </a:pPr>
              <a:endParaRPr/>
            </a:p>
          </p:txBody>
        </p:sp>
      </p:grpSp>
      <p:sp>
        <p:nvSpPr>
          <p:cNvPr id="12" name="Freeform 12"/>
          <p:cNvSpPr/>
          <p:nvPr/>
        </p:nvSpPr>
        <p:spPr>
          <a:xfrm rot="-10800000">
            <a:off x="12555484" y="5477552"/>
            <a:ext cx="833247" cy="4114800"/>
          </a:xfrm>
          <a:custGeom>
            <a:avLst/>
            <a:gdLst/>
            <a:ahLst/>
            <a:cxnLst/>
            <a:rect l="l" t="t" r="r" b="b"/>
            <a:pathLst>
              <a:path w="833247" h="4114800">
                <a:moveTo>
                  <a:pt x="0" y="0"/>
                </a:moveTo>
                <a:lnTo>
                  <a:pt x="833247" y="0"/>
                </a:lnTo>
                <a:lnTo>
                  <a:pt x="8332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TextBox 13"/>
          <p:cNvSpPr txBox="1"/>
          <p:nvPr/>
        </p:nvSpPr>
        <p:spPr>
          <a:xfrm>
            <a:off x="384809" y="1938701"/>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Definition</a:t>
            </a:r>
          </a:p>
        </p:txBody>
      </p:sp>
      <p:sp>
        <p:nvSpPr>
          <p:cNvPr id="14" name="TextBox 14"/>
          <p:cNvSpPr txBox="1"/>
          <p:nvPr/>
        </p:nvSpPr>
        <p:spPr>
          <a:xfrm>
            <a:off x="384809" y="2694896"/>
            <a:ext cx="17402448"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Normalization in database design is the process of organizing and structuring data to reduce redundancy and dependency, ensuring that data is stored efficiently without unnecessary duplication.</a:t>
            </a:r>
          </a:p>
        </p:txBody>
      </p:sp>
      <p:sp>
        <p:nvSpPr>
          <p:cNvPr id="15" name="TextBox 15"/>
          <p:cNvSpPr txBox="1"/>
          <p:nvPr/>
        </p:nvSpPr>
        <p:spPr>
          <a:xfrm>
            <a:off x="3639916" y="4407222"/>
            <a:ext cx="1755187" cy="516444"/>
          </a:xfrm>
          <a:prstGeom prst="rect">
            <a:avLst/>
          </a:prstGeom>
        </p:spPr>
        <p:txBody>
          <a:bodyPr lIns="0" tIns="0" rIns="0" bIns="0" rtlCol="0" anchor="t">
            <a:spAutoFit/>
          </a:bodyPr>
          <a:lstStyle/>
          <a:p>
            <a:pPr algn="ctr">
              <a:lnSpc>
                <a:spcPts val="4299"/>
              </a:lnSpc>
            </a:pPr>
            <a:r>
              <a:rPr lang="en-US" sz="2388">
                <a:solidFill>
                  <a:srgbClr val="FFFFFF"/>
                </a:solidFill>
                <a:latin typeface="Poppins"/>
                <a:ea typeface="Poppins"/>
                <a:cs typeface="Poppins"/>
                <a:sym typeface="Poppins"/>
              </a:rPr>
              <a:t>Eg.</a:t>
            </a:r>
          </a:p>
        </p:txBody>
      </p:sp>
      <p:sp>
        <p:nvSpPr>
          <p:cNvPr id="16" name="TextBox 16"/>
          <p:cNvSpPr txBox="1"/>
          <p:nvPr/>
        </p:nvSpPr>
        <p:spPr>
          <a:xfrm>
            <a:off x="5833373" y="5089646"/>
            <a:ext cx="3686829" cy="387906"/>
          </a:xfrm>
          <a:prstGeom prst="rect">
            <a:avLst/>
          </a:prstGeom>
        </p:spPr>
        <p:txBody>
          <a:bodyPr lIns="0" tIns="0" rIns="0" bIns="0" rtlCol="0" anchor="t">
            <a:spAutoFit/>
          </a:bodyPr>
          <a:lstStyle/>
          <a:p>
            <a:pPr algn="ctr">
              <a:lnSpc>
                <a:spcPts val="3294"/>
              </a:lnSpc>
              <a:spcBef>
                <a:spcPct val="0"/>
              </a:spcBef>
            </a:pPr>
            <a:r>
              <a:rPr lang="en-US" sz="2353" u="sng">
                <a:solidFill>
                  <a:srgbClr val="000000"/>
                </a:solidFill>
                <a:latin typeface="Alatsi"/>
                <a:ea typeface="Alatsi"/>
                <a:cs typeface="Alatsi"/>
                <a:sym typeface="Alatsi"/>
              </a:rPr>
              <a:t>Stadium Booking Form</a:t>
            </a:r>
          </a:p>
        </p:txBody>
      </p:sp>
      <p:sp>
        <p:nvSpPr>
          <p:cNvPr id="17" name="TextBox 17"/>
          <p:cNvSpPr txBox="1"/>
          <p:nvPr/>
        </p:nvSpPr>
        <p:spPr>
          <a:xfrm>
            <a:off x="3433243" y="5655231"/>
            <a:ext cx="6280204" cy="331071"/>
          </a:xfrm>
          <a:prstGeom prst="rect">
            <a:avLst/>
          </a:prstGeom>
        </p:spPr>
        <p:txBody>
          <a:bodyPr lIns="0" tIns="0" rIns="0" bIns="0" rtlCol="0" anchor="t">
            <a:spAutoFit/>
          </a:bodyPr>
          <a:lstStyle/>
          <a:p>
            <a:pPr algn="l">
              <a:lnSpc>
                <a:spcPts val="2751"/>
              </a:lnSpc>
              <a:spcBef>
                <a:spcPct val="0"/>
              </a:spcBef>
            </a:pPr>
            <a:r>
              <a:rPr lang="en-US" sz="1965" u="sng">
                <a:solidFill>
                  <a:srgbClr val="642EC7"/>
                </a:solidFill>
                <a:latin typeface="Alatsi"/>
                <a:ea typeface="Alatsi"/>
                <a:cs typeface="Alatsi"/>
                <a:sym typeface="Alatsi"/>
              </a:rPr>
              <a:t>Booking Number:</a:t>
            </a:r>
            <a:r>
              <a:rPr lang="en-US" sz="1965">
                <a:solidFill>
                  <a:srgbClr val="000000"/>
                </a:solidFill>
                <a:latin typeface="Alatsi"/>
                <a:ea typeface="Alatsi"/>
                <a:cs typeface="Alatsi"/>
                <a:sym typeface="Alatsi"/>
              </a:rPr>
              <a:t> 183901</a:t>
            </a:r>
          </a:p>
        </p:txBody>
      </p:sp>
      <p:sp>
        <p:nvSpPr>
          <p:cNvPr id="18" name="TextBox 18"/>
          <p:cNvSpPr txBox="1"/>
          <p:nvPr/>
        </p:nvSpPr>
        <p:spPr>
          <a:xfrm>
            <a:off x="3433243" y="6043452"/>
            <a:ext cx="6280204" cy="1359771"/>
          </a:xfrm>
          <a:prstGeom prst="rect">
            <a:avLst/>
          </a:prstGeom>
        </p:spPr>
        <p:txBody>
          <a:bodyPr lIns="0" tIns="0" rIns="0" bIns="0" rtlCol="0" anchor="t">
            <a:spAutoFit/>
          </a:bodyPr>
          <a:lstStyle/>
          <a:p>
            <a:pPr algn="l">
              <a:lnSpc>
                <a:spcPts val="2751"/>
              </a:lnSpc>
            </a:pPr>
            <a:r>
              <a:rPr lang="en-US" sz="1965" u="sng">
                <a:solidFill>
                  <a:srgbClr val="5E17EB"/>
                </a:solidFill>
                <a:latin typeface="Alatsi"/>
                <a:ea typeface="Alatsi"/>
                <a:cs typeface="Alatsi"/>
                <a:sym typeface="Alatsi"/>
              </a:rPr>
              <a:t>Court Venue: </a:t>
            </a:r>
          </a:p>
          <a:p>
            <a:pPr marL="424394" lvl="1" indent="-212197" algn="l">
              <a:lnSpc>
                <a:spcPts val="2751"/>
              </a:lnSpc>
              <a:buFont typeface="Arial"/>
              <a:buChar char="•"/>
            </a:pPr>
            <a:r>
              <a:rPr lang="en-US" sz="1965">
                <a:solidFill>
                  <a:srgbClr val="000000"/>
                </a:solidFill>
                <a:latin typeface="Alatsi"/>
                <a:ea typeface="Alatsi"/>
                <a:cs typeface="Alatsi"/>
                <a:sym typeface="Alatsi"/>
              </a:rPr>
              <a:t>Branch = Cheras </a:t>
            </a:r>
          </a:p>
          <a:p>
            <a:pPr marL="424394" lvl="1" indent="-212197" algn="l">
              <a:lnSpc>
                <a:spcPts val="2751"/>
              </a:lnSpc>
              <a:buFont typeface="Arial"/>
              <a:buChar char="•"/>
            </a:pPr>
            <a:r>
              <a:rPr lang="en-US" sz="1965">
                <a:solidFill>
                  <a:srgbClr val="000000"/>
                </a:solidFill>
                <a:latin typeface="Alatsi"/>
                <a:ea typeface="Alatsi"/>
                <a:cs typeface="Alatsi"/>
                <a:sym typeface="Alatsi"/>
              </a:rPr>
              <a:t>Branch Address 1 = Jalan Gasing</a:t>
            </a:r>
          </a:p>
          <a:p>
            <a:pPr marL="424394" lvl="1" indent="-212197" algn="l">
              <a:lnSpc>
                <a:spcPts val="2751"/>
              </a:lnSpc>
              <a:buFont typeface="Arial"/>
              <a:buChar char="•"/>
            </a:pPr>
            <a:r>
              <a:rPr lang="en-US" sz="1965">
                <a:solidFill>
                  <a:srgbClr val="000000"/>
                </a:solidFill>
                <a:latin typeface="Alatsi"/>
                <a:ea typeface="Alatsi"/>
                <a:cs typeface="Alatsi"/>
                <a:sym typeface="Alatsi"/>
              </a:rPr>
              <a:t>Branch Address 2 = Taman Len Sen</a:t>
            </a:r>
          </a:p>
        </p:txBody>
      </p:sp>
      <p:sp>
        <p:nvSpPr>
          <p:cNvPr id="19" name="TextBox 19"/>
          <p:cNvSpPr txBox="1"/>
          <p:nvPr/>
        </p:nvSpPr>
        <p:spPr>
          <a:xfrm>
            <a:off x="3433243" y="7584198"/>
            <a:ext cx="6280204" cy="331071"/>
          </a:xfrm>
          <a:prstGeom prst="rect">
            <a:avLst/>
          </a:prstGeom>
        </p:spPr>
        <p:txBody>
          <a:bodyPr lIns="0" tIns="0" rIns="0" bIns="0" rtlCol="0" anchor="t">
            <a:spAutoFit/>
          </a:bodyPr>
          <a:lstStyle/>
          <a:p>
            <a:pPr algn="l">
              <a:lnSpc>
                <a:spcPts val="2751"/>
              </a:lnSpc>
              <a:spcBef>
                <a:spcPct val="0"/>
              </a:spcBef>
            </a:pPr>
            <a:r>
              <a:rPr lang="en-US" sz="1965" u="sng">
                <a:solidFill>
                  <a:srgbClr val="5E17EB"/>
                </a:solidFill>
                <a:latin typeface="Alatsi"/>
                <a:ea typeface="Alatsi"/>
                <a:cs typeface="Alatsi"/>
                <a:sym typeface="Alatsi"/>
              </a:rPr>
              <a:t>Booking Date:</a:t>
            </a:r>
            <a:r>
              <a:rPr lang="en-US" sz="1965">
                <a:solidFill>
                  <a:srgbClr val="000000"/>
                </a:solidFill>
                <a:latin typeface="Alatsi"/>
                <a:ea typeface="Alatsi"/>
                <a:cs typeface="Alatsi"/>
                <a:sym typeface="Alatsi"/>
              </a:rPr>
              <a:t> 11/11/2023</a:t>
            </a:r>
          </a:p>
        </p:txBody>
      </p:sp>
      <p:sp>
        <p:nvSpPr>
          <p:cNvPr id="20" name="TextBox 20"/>
          <p:cNvSpPr txBox="1"/>
          <p:nvPr/>
        </p:nvSpPr>
        <p:spPr>
          <a:xfrm>
            <a:off x="3433243" y="8007562"/>
            <a:ext cx="3064061" cy="1509955"/>
          </a:xfrm>
          <a:prstGeom prst="rect">
            <a:avLst/>
          </a:prstGeom>
        </p:spPr>
        <p:txBody>
          <a:bodyPr lIns="0" tIns="0" rIns="0" bIns="0" rtlCol="0" anchor="t">
            <a:spAutoFit/>
          </a:bodyPr>
          <a:lstStyle/>
          <a:p>
            <a:pPr algn="ctr">
              <a:lnSpc>
                <a:spcPts val="3064"/>
              </a:lnSpc>
            </a:pPr>
            <a:r>
              <a:rPr lang="en-US" sz="2189" u="sng">
                <a:solidFill>
                  <a:srgbClr val="5E17EB"/>
                </a:solidFill>
                <a:latin typeface="Alatsi"/>
                <a:ea typeface="Alatsi"/>
                <a:cs typeface="Alatsi"/>
                <a:sym typeface="Alatsi"/>
              </a:rPr>
              <a:t>TeamsName: </a:t>
            </a:r>
          </a:p>
          <a:p>
            <a:pPr algn="ctr">
              <a:lnSpc>
                <a:spcPts val="3064"/>
              </a:lnSpc>
            </a:pPr>
            <a:r>
              <a:rPr lang="en-US" sz="2189">
                <a:solidFill>
                  <a:srgbClr val="000000"/>
                </a:solidFill>
                <a:latin typeface="Alatsi"/>
                <a:ea typeface="Alatsi"/>
                <a:cs typeface="Alatsi"/>
                <a:sym typeface="Alatsi"/>
              </a:rPr>
              <a:t>Selangor FC</a:t>
            </a:r>
          </a:p>
          <a:p>
            <a:pPr algn="ctr">
              <a:lnSpc>
                <a:spcPts val="3064"/>
              </a:lnSpc>
            </a:pPr>
            <a:r>
              <a:rPr lang="en-US" sz="2189">
                <a:solidFill>
                  <a:srgbClr val="000000"/>
                </a:solidFill>
                <a:latin typeface="Alatsi"/>
                <a:ea typeface="Alatsi"/>
                <a:cs typeface="Alatsi"/>
                <a:sym typeface="Alatsi"/>
              </a:rPr>
              <a:t>Penang FC</a:t>
            </a:r>
          </a:p>
          <a:p>
            <a:pPr algn="ctr">
              <a:lnSpc>
                <a:spcPts val="3064"/>
              </a:lnSpc>
            </a:pPr>
            <a:r>
              <a:rPr lang="en-US" sz="2189">
                <a:solidFill>
                  <a:srgbClr val="000000"/>
                </a:solidFill>
                <a:latin typeface="Alatsi"/>
                <a:ea typeface="Alatsi"/>
                <a:cs typeface="Alatsi"/>
                <a:sym typeface="Alatsi"/>
              </a:rPr>
              <a:t>KL FC</a:t>
            </a:r>
          </a:p>
        </p:txBody>
      </p:sp>
      <p:sp>
        <p:nvSpPr>
          <p:cNvPr id="21" name="TextBox 21"/>
          <p:cNvSpPr txBox="1"/>
          <p:nvPr/>
        </p:nvSpPr>
        <p:spPr>
          <a:xfrm>
            <a:off x="6340980" y="8007562"/>
            <a:ext cx="3064061" cy="1509955"/>
          </a:xfrm>
          <a:prstGeom prst="rect">
            <a:avLst/>
          </a:prstGeom>
        </p:spPr>
        <p:txBody>
          <a:bodyPr lIns="0" tIns="0" rIns="0" bIns="0" rtlCol="0" anchor="t">
            <a:spAutoFit/>
          </a:bodyPr>
          <a:lstStyle/>
          <a:p>
            <a:pPr algn="ctr">
              <a:lnSpc>
                <a:spcPts val="3064"/>
              </a:lnSpc>
            </a:pPr>
            <a:r>
              <a:rPr lang="en-US" sz="2189" u="sng">
                <a:solidFill>
                  <a:srgbClr val="5E17EB"/>
                </a:solidFill>
                <a:latin typeface="Alatsi"/>
                <a:ea typeface="Alatsi"/>
                <a:cs typeface="Alatsi"/>
                <a:sym typeface="Alatsi"/>
              </a:rPr>
              <a:t>Number of players</a:t>
            </a:r>
          </a:p>
          <a:p>
            <a:pPr algn="ctr">
              <a:lnSpc>
                <a:spcPts val="3064"/>
              </a:lnSpc>
            </a:pPr>
            <a:r>
              <a:rPr lang="en-US" sz="2189">
                <a:solidFill>
                  <a:srgbClr val="000000"/>
                </a:solidFill>
                <a:latin typeface="Alatsi"/>
                <a:ea typeface="Alatsi"/>
                <a:cs typeface="Alatsi"/>
                <a:sym typeface="Alatsi"/>
              </a:rPr>
              <a:t>12</a:t>
            </a:r>
          </a:p>
          <a:p>
            <a:pPr algn="ctr">
              <a:lnSpc>
                <a:spcPts val="3064"/>
              </a:lnSpc>
            </a:pPr>
            <a:r>
              <a:rPr lang="en-US" sz="2189">
                <a:solidFill>
                  <a:srgbClr val="000000"/>
                </a:solidFill>
                <a:latin typeface="Alatsi"/>
                <a:ea typeface="Alatsi"/>
                <a:cs typeface="Alatsi"/>
                <a:sym typeface="Alatsi"/>
              </a:rPr>
              <a:t>11</a:t>
            </a:r>
          </a:p>
          <a:p>
            <a:pPr algn="ctr">
              <a:lnSpc>
                <a:spcPts val="3064"/>
              </a:lnSpc>
            </a:pPr>
            <a:r>
              <a:rPr lang="en-US" sz="2189">
                <a:solidFill>
                  <a:srgbClr val="000000"/>
                </a:solidFill>
                <a:latin typeface="Alatsi"/>
                <a:ea typeface="Alatsi"/>
                <a:cs typeface="Alatsi"/>
                <a:sym typeface="Alatsi"/>
              </a:rPr>
              <a:t>13</a:t>
            </a:r>
          </a:p>
        </p:txBody>
      </p:sp>
      <p:sp>
        <p:nvSpPr>
          <p:cNvPr id="22" name="TextBox 22"/>
          <p:cNvSpPr txBox="1"/>
          <p:nvPr/>
        </p:nvSpPr>
        <p:spPr>
          <a:xfrm>
            <a:off x="13610843" y="6575465"/>
            <a:ext cx="1916985" cy="1700838"/>
          </a:xfrm>
          <a:prstGeom prst="rect">
            <a:avLst/>
          </a:prstGeom>
        </p:spPr>
        <p:txBody>
          <a:bodyPr lIns="0" tIns="0" rIns="0" bIns="0" rtlCol="0" anchor="t">
            <a:spAutoFit/>
          </a:bodyPr>
          <a:lstStyle/>
          <a:p>
            <a:pPr algn="l">
              <a:lnSpc>
                <a:spcPts val="3394"/>
              </a:lnSpc>
              <a:spcBef>
                <a:spcPct val="0"/>
              </a:spcBef>
            </a:pPr>
            <a:r>
              <a:rPr lang="en-US" sz="2424">
                <a:solidFill>
                  <a:srgbClr val="000000"/>
                </a:solidFill>
                <a:latin typeface="Open Sans"/>
                <a:ea typeface="Open Sans"/>
                <a:cs typeface="Open Sans"/>
                <a:sym typeface="Open Sans"/>
              </a:rPr>
              <a:t>How will the design of the database look like?</a:t>
            </a:r>
          </a:p>
        </p:txBody>
      </p:sp>
      <p:sp>
        <p:nvSpPr>
          <p:cNvPr id="23" name="TextBox 23"/>
          <p:cNvSpPr txBox="1"/>
          <p:nvPr/>
        </p:nvSpPr>
        <p:spPr>
          <a:xfrm>
            <a:off x="9144000" y="8007562"/>
            <a:ext cx="3064061" cy="1506498"/>
          </a:xfrm>
          <a:prstGeom prst="rect">
            <a:avLst/>
          </a:prstGeom>
        </p:spPr>
        <p:txBody>
          <a:bodyPr lIns="0" tIns="0" rIns="0" bIns="0" rtlCol="0" anchor="t">
            <a:spAutoFit/>
          </a:bodyPr>
          <a:lstStyle/>
          <a:p>
            <a:pPr algn="ctr">
              <a:lnSpc>
                <a:spcPts val="3064"/>
              </a:lnSpc>
            </a:pPr>
            <a:r>
              <a:rPr lang="en-US" sz="2189" u="sng">
                <a:solidFill>
                  <a:srgbClr val="5E17EB"/>
                </a:solidFill>
                <a:latin typeface="Alatsi"/>
                <a:ea typeface="Alatsi"/>
                <a:cs typeface="Alatsi"/>
                <a:sym typeface="Alatsi"/>
              </a:rPr>
              <a:t>Local</a:t>
            </a:r>
          </a:p>
          <a:p>
            <a:pPr algn="ctr">
              <a:lnSpc>
                <a:spcPts val="3064"/>
              </a:lnSpc>
            </a:pPr>
            <a:r>
              <a:rPr lang="en-US" sz="2189">
                <a:solidFill>
                  <a:srgbClr val="000000"/>
                </a:solidFill>
                <a:latin typeface="Alatsi"/>
                <a:ea typeface="Alatsi"/>
                <a:cs typeface="Alatsi"/>
                <a:sym typeface="Alatsi"/>
              </a:rPr>
              <a:t>Y</a:t>
            </a:r>
          </a:p>
          <a:p>
            <a:pPr algn="ctr">
              <a:lnSpc>
                <a:spcPts val="3064"/>
              </a:lnSpc>
            </a:pPr>
            <a:r>
              <a:rPr lang="en-US" sz="2189">
                <a:solidFill>
                  <a:srgbClr val="000000"/>
                </a:solidFill>
                <a:latin typeface="Alatsi"/>
                <a:ea typeface="Alatsi"/>
                <a:cs typeface="Alatsi"/>
                <a:sym typeface="Alatsi"/>
              </a:rPr>
              <a:t>N</a:t>
            </a:r>
          </a:p>
          <a:p>
            <a:pPr algn="ctr">
              <a:lnSpc>
                <a:spcPts val="3064"/>
              </a:lnSpc>
            </a:pPr>
            <a:r>
              <a:rPr lang="en-US" sz="2189">
                <a:solidFill>
                  <a:srgbClr val="000000"/>
                </a:solidFill>
                <a:latin typeface="Alatsi"/>
                <a:ea typeface="Alatsi"/>
                <a:cs typeface="Alatsi"/>
                <a:sym typeface="Alatsi"/>
              </a:rPr>
              <a: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1232947" y="3376417"/>
          <a:ext cx="16026353" cy="5054023"/>
        </p:xfrm>
        <a:graphic>
          <a:graphicData uri="http://schemas.openxmlformats.org/drawingml/2006/table">
            <a:tbl>
              <a:tblPr/>
              <a:tblGrid>
                <a:gridCol w="2174693">
                  <a:extLst>
                    <a:ext uri="{9D8B030D-6E8A-4147-A177-3AD203B41FA5}">
                      <a16:colId xmlns:a16="http://schemas.microsoft.com/office/drawing/2014/main" val="20000"/>
                    </a:ext>
                  </a:extLst>
                </a:gridCol>
                <a:gridCol w="1385230">
                  <a:extLst>
                    <a:ext uri="{9D8B030D-6E8A-4147-A177-3AD203B41FA5}">
                      <a16:colId xmlns:a16="http://schemas.microsoft.com/office/drawing/2014/main" val="20001"/>
                    </a:ext>
                  </a:extLst>
                </a:gridCol>
                <a:gridCol w="2267728">
                  <a:extLst>
                    <a:ext uri="{9D8B030D-6E8A-4147-A177-3AD203B41FA5}">
                      <a16:colId xmlns:a16="http://schemas.microsoft.com/office/drawing/2014/main" val="20002"/>
                    </a:ext>
                  </a:extLst>
                </a:gridCol>
                <a:gridCol w="2473928">
                  <a:extLst>
                    <a:ext uri="{9D8B030D-6E8A-4147-A177-3AD203B41FA5}">
                      <a16:colId xmlns:a16="http://schemas.microsoft.com/office/drawing/2014/main" val="20003"/>
                    </a:ext>
                  </a:extLst>
                </a:gridCol>
                <a:gridCol w="1461933">
                  <a:extLst>
                    <a:ext uri="{9D8B030D-6E8A-4147-A177-3AD203B41FA5}">
                      <a16:colId xmlns:a16="http://schemas.microsoft.com/office/drawing/2014/main" val="20004"/>
                    </a:ext>
                  </a:extLst>
                </a:gridCol>
                <a:gridCol w="1683926">
                  <a:extLst>
                    <a:ext uri="{9D8B030D-6E8A-4147-A177-3AD203B41FA5}">
                      <a16:colId xmlns:a16="http://schemas.microsoft.com/office/drawing/2014/main" val="20005"/>
                    </a:ext>
                  </a:extLst>
                </a:gridCol>
                <a:gridCol w="1945695">
                  <a:extLst>
                    <a:ext uri="{9D8B030D-6E8A-4147-A177-3AD203B41FA5}">
                      <a16:colId xmlns:a16="http://schemas.microsoft.com/office/drawing/2014/main" val="20006"/>
                    </a:ext>
                  </a:extLst>
                </a:gridCol>
                <a:gridCol w="2633220">
                  <a:extLst>
                    <a:ext uri="{9D8B030D-6E8A-4147-A177-3AD203B41FA5}">
                      <a16:colId xmlns:a16="http://schemas.microsoft.com/office/drawing/2014/main" val="20007"/>
                    </a:ext>
                  </a:extLst>
                </a:gridCol>
              </a:tblGrid>
              <a:tr h="1520004">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Court Branch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a:t>
                      </a:r>
                      <a:endParaRPr lang="en-US" sz="1100"/>
                    </a:p>
                    <a:p>
                      <a:pPr algn="ctr">
                        <a:lnSpc>
                          <a:spcPts val="2402"/>
                        </a:lnSpc>
                      </a:pPr>
                      <a:r>
                        <a:rPr lang="en-US" sz="1716" b="1">
                          <a:solidFill>
                            <a:srgbClr val="000000"/>
                          </a:solidFill>
                          <a:latin typeface="Open Sans Bold"/>
                          <a:ea typeface="Open Sans Bold"/>
                          <a:cs typeface="Open Sans Bold"/>
                          <a:sym typeface="Open Sans Bold"/>
                        </a:rPr>
                        <a:t>Address1</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a:t>
                      </a:r>
                      <a:endParaRPr lang="en-US" sz="1100"/>
                    </a:p>
                    <a:p>
                      <a:pPr algn="ctr">
                        <a:lnSpc>
                          <a:spcPts val="2402"/>
                        </a:lnSpc>
                      </a:pPr>
                      <a:r>
                        <a:rPr lang="en-US" sz="1716" b="1">
                          <a:solidFill>
                            <a:srgbClr val="000000"/>
                          </a:solidFill>
                          <a:latin typeface="Open Sans Bold"/>
                          <a:ea typeface="Open Sans Bold"/>
                          <a:cs typeface="Open Sans Bold"/>
                          <a:sym typeface="Open Sans Bold"/>
                        </a:rPr>
                        <a:t>Address2</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Date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Team﻿s</a:t>
                      </a:r>
                      <a:endParaRPr lang="en-US" sz="1100"/>
                    </a:p>
                    <a:p>
                      <a:pPr algn="ctr">
                        <a:lnSpc>
                          <a:spcPts val="2402"/>
                        </a:lnSpc>
                      </a:pPr>
                      <a:r>
                        <a:rPr lang="en-US" sz="17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NoOfPlayers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Local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181333">
                <a:tc>
                  <a:txBody>
                    <a:bodyPr/>
                    <a:lstStyle/>
                    <a:p>
                      <a:pPr algn="ctr">
                        <a:lnSpc>
                          <a:spcPts val="2402"/>
                        </a:lnSpc>
                        <a:defRPr/>
                      </a:pPr>
                      <a:r>
                        <a:rPr lang="en-US" sz="1716">
                          <a:solidFill>
                            <a:srgbClr val="000000"/>
                          </a:solidFill>
                          <a:latin typeface="Open Sans"/>
                          <a:ea typeface="Open Sans"/>
                          <a:cs typeface="Open Sans"/>
                          <a:sym typeface="Open Sans"/>
                        </a:rPr>
                        <a:t>183901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02"/>
                        </a:lnSpc>
                        <a:defRPr/>
                      </a:pPr>
                      <a:r>
                        <a:rPr lang="en-US" sz="1716">
                          <a:solidFill>
                            <a:srgbClr val="000000"/>
                          </a:solidFill>
                          <a:latin typeface="Open Sans"/>
                          <a:ea typeface="Open Sans"/>
                          <a:cs typeface="Open Sans"/>
                          <a:sym typeface="Open Sans"/>
                        </a:rPr>
                        <a:t>Cheras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Jalan Gasing</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Taman Len Sen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11/11/23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Selangor FC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12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Y</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176343">
                <a:tc>
                  <a:txBody>
                    <a:bodyPr/>
                    <a:lstStyle/>
                    <a:p>
                      <a:pPr algn="ctr">
                        <a:lnSpc>
                          <a:spcPts val="2402"/>
                        </a:lnSpc>
                        <a:defRPr/>
                      </a:pPr>
                      <a:r>
                        <a:rPr lang="en-US" sz="1716">
                          <a:solidFill>
                            <a:srgbClr val="000000"/>
                          </a:solidFill>
                          <a:latin typeface="Open Sans"/>
                          <a:ea typeface="Open Sans"/>
                          <a:cs typeface="Open Sans"/>
                          <a:sym typeface="Open Sans"/>
                        </a:rPr>
                        <a:t>183901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02"/>
                        </a:lnSpc>
                        <a:defRPr/>
                      </a:pPr>
                      <a:r>
                        <a:rPr lang="en-US" sz="1716">
                          <a:solidFill>
                            <a:srgbClr val="000000"/>
                          </a:solidFill>
                          <a:latin typeface="Open Sans"/>
                          <a:ea typeface="Open Sans"/>
                          <a:cs typeface="Open Sans"/>
                          <a:sym typeface="Open Sans"/>
                        </a:rPr>
                        <a:t>Cheras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Jalan Gasing</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Taman Len Sen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11/11/23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Penang FC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11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176343">
                <a:tc>
                  <a:txBody>
                    <a:bodyPr/>
                    <a:lstStyle/>
                    <a:p>
                      <a:pPr algn="ctr">
                        <a:lnSpc>
                          <a:spcPts val="2402"/>
                        </a:lnSpc>
                        <a:defRPr/>
                      </a:pPr>
                      <a:r>
                        <a:rPr lang="en-US" sz="1716">
                          <a:solidFill>
                            <a:srgbClr val="000000"/>
                          </a:solidFill>
                          <a:latin typeface="Open Sans"/>
                          <a:ea typeface="Open Sans"/>
                          <a:cs typeface="Open Sans"/>
                          <a:sym typeface="Open Sans"/>
                        </a:rPr>
                        <a:t>183901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02"/>
                        </a:lnSpc>
                        <a:defRPr/>
                      </a:pPr>
                      <a:r>
                        <a:rPr lang="en-US" sz="1716">
                          <a:solidFill>
                            <a:srgbClr val="000000"/>
                          </a:solidFill>
                          <a:latin typeface="Open Sans"/>
                          <a:ea typeface="Open Sans"/>
                          <a:cs typeface="Open Sans"/>
                          <a:sym typeface="Open Sans"/>
                        </a:rPr>
                        <a:t>Cheras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Jalan Gasing</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Taman Len Sen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11/11/23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KL FC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2"/>
                        </a:lnSpc>
                        <a:defRPr/>
                      </a:pPr>
                      <a:r>
                        <a:rPr lang="en-US" sz="1716">
                          <a:solidFill>
                            <a:srgbClr val="000000"/>
                          </a:solidFill>
                          <a:latin typeface="Open Sans"/>
                          <a:ea typeface="Open Sans"/>
                          <a:cs typeface="Open Sans"/>
                          <a:sym typeface="Open Sans"/>
                        </a:rPr>
                        <a:t>Y</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6" name="TextBox 6"/>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Without Normalisation</a:t>
            </a:r>
          </a:p>
        </p:txBody>
      </p:sp>
      <p:sp>
        <p:nvSpPr>
          <p:cNvPr id="7" name="TextBox 7"/>
          <p:cNvSpPr txBox="1"/>
          <p:nvPr/>
        </p:nvSpPr>
        <p:spPr>
          <a:xfrm>
            <a:off x="428071" y="2568868"/>
            <a:ext cx="1740244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redundancy would happen if we just put all the data into one table. </a:t>
            </a:r>
          </a:p>
        </p:txBody>
      </p:sp>
      <p:sp>
        <p:nvSpPr>
          <p:cNvPr id="8" name="Freeform 8"/>
          <p:cNvSpPr/>
          <p:nvPr/>
        </p:nvSpPr>
        <p:spPr>
          <a:xfrm rot="-5400000">
            <a:off x="13583688" y="6704807"/>
            <a:ext cx="776054" cy="3832365"/>
          </a:xfrm>
          <a:custGeom>
            <a:avLst/>
            <a:gdLst/>
            <a:ahLst/>
            <a:cxnLst/>
            <a:rect l="l" t="t" r="r" b="b"/>
            <a:pathLst>
              <a:path w="776054" h="3832365">
                <a:moveTo>
                  <a:pt x="0" y="0"/>
                </a:moveTo>
                <a:lnTo>
                  <a:pt x="776054" y="0"/>
                </a:lnTo>
                <a:lnTo>
                  <a:pt x="776054" y="3832364"/>
                </a:lnTo>
                <a:lnTo>
                  <a:pt x="0" y="3832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9" name="Group 9"/>
          <p:cNvGrpSpPr/>
          <p:nvPr/>
        </p:nvGrpSpPr>
        <p:grpSpPr>
          <a:xfrm>
            <a:off x="11053744" y="9009016"/>
            <a:ext cx="5429369" cy="1195993"/>
            <a:chOff x="0" y="0"/>
            <a:chExt cx="2176500" cy="479444"/>
          </a:xfrm>
        </p:grpSpPr>
        <p:sp>
          <p:nvSpPr>
            <p:cNvPr id="10" name="Freeform 10"/>
            <p:cNvSpPr/>
            <p:nvPr/>
          </p:nvSpPr>
          <p:spPr>
            <a:xfrm>
              <a:off x="0" y="0"/>
              <a:ext cx="2176500" cy="479444"/>
            </a:xfrm>
            <a:custGeom>
              <a:avLst/>
              <a:gdLst/>
              <a:ahLst/>
              <a:cxnLst/>
              <a:rect l="l" t="t" r="r" b="b"/>
              <a:pathLst>
                <a:path w="2176500" h="479444">
                  <a:moveTo>
                    <a:pt x="72723" y="0"/>
                  </a:moveTo>
                  <a:lnTo>
                    <a:pt x="2103777" y="0"/>
                  </a:lnTo>
                  <a:cubicBezTo>
                    <a:pt x="2143940" y="0"/>
                    <a:pt x="2176500" y="32559"/>
                    <a:pt x="2176500" y="72723"/>
                  </a:cubicBezTo>
                  <a:lnTo>
                    <a:pt x="2176500" y="406721"/>
                  </a:lnTo>
                  <a:cubicBezTo>
                    <a:pt x="2176500" y="446885"/>
                    <a:pt x="2143940" y="479444"/>
                    <a:pt x="2103777" y="479444"/>
                  </a:cubicBezTo>
                  <a:lnTo>
                    <a:pt x="72723" y="479444"/>
                  </a:lnTo>
                  <a:cubicBezTo>
                    <a:pt x="32559" y="479444"/>
                    <a:pt x="0" y="446885"/>
                    <a:pt x="0" y="406721"/>
                  </a:cubicBezTo>
                  <a:lnTo>
                    <a:pt x="0" y="72723"/>
                  </a:lnTo>
                  <a:cubicBezTo>
                    <a:pt x="0" y="32559"/>
                    <a:pt x="32559" y="0"/>
                    <a:pt x="72723" y="0"/>
                  </a:cubicBezTo>
                  <a:close/>
                </a:path>
              </a:pathLst>
            </a:custGeom>
            <a:solidFill>
              <a:srgbClr val="FFDE59"/>
            </a:solidFill>
          </p:spPr>
          <p:txBody>
            <a:bodyPr/>
            <a:lstStyle/>
            <a:p>
              <a:endParaRPr lang="en-PH"/>
            </a:p>
          </p:txBody>
        </p:sp>
        <p:sp>
          <p:nvSpPr>
            <p:cNvPr id="11" name="TextBox 11"/>
            <p:cNvSpPr txBox="1"/>
            <p:nvPr/>
          </p:nvSpPr>
          <p:spPr>
            <a:xfrm>
              <a:off x="0" y="-28575"/>
              <a:ext cx="2176500" cy="508019"/>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11351021" y="9029964"/>
            <a:ext cx="4999049" cy="1115997"/>
          </a:xfrm>
          <a:prstGeom prst="rect">
            <a:avLst/>
          </a:prstGeom>
        </p:spPr>
        <p:txBody>
          <a:bodyPr lIns="0" tIns="0" rIns="0" bIns="0" rtlCol="0" anchor="t">
            <a:spAutoFit/>
          </a:bodyPr>
          <a:lstStyle/>
          <a:p>
            <a:pPr algn="l">
              <a:lnSpc>
                <a:spcPts val="2226"/>
              </a:lnSpc>
              <a:spcBef>
                <a:spcPct val="0"/>
              </a:spcBef>
            </a:pPr>
            <a:r>
              <a:rPr lang="en-US" sz="1590" b="1" u="sng">
                <a:solidFill>
                  <a:srgbClr val="000000"/>
                </a:solidFill>
                <a:latin typeface="Open Sans Bold"/>
                <a:ea typeface="Open Sans Bold"/>
                <a:cs typeface="Open Sans Bold"/>
                <a:sym typeface="Open Sans Bold"/>
              </a:rPr>
              <a:t>Repeating group:</a:t>
            </a:r>
            <a:r>
              <a:rPr lang="en-US" sz="1590">
                <a:solidFill>
                  <a:srgbClr val="000000"/>
                </a:solidFill>
                <a:latin typeface="Open Sans"/>
                <a:ea typeface="Open Sans"/>
                <a:cs typeface="Open Sans"/>
                <a:sym typeface="Open Sans"/>
              </a:rPr>
              <a:t> A repeating group in the context of database design refers to a set of related data fields that can occur multiple times within a single record, violating the principles of normalization.</a:t>
            </a:r>
          </a:p>
        </p:txBody>
      </p:sp>
      <p:sp>
        <p:nvSpPr>
          <p:cNvPr id="13" name="TextBox 13"/>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1402950" y="4016331"/>
          <a:ext cx="15697760" cy="1047750"/>
        </p:xfrm>
        <a:graphic>
          <a:graphicData uri="http://schemas.openxmlformats.org/drawingml/2006/table">
            <a:tbl>
              <a:tblPr/>
              <a:tblGrid>
                <a:gridCol w="1838581">
                  <a:extLst>
                    <a:ext uri="{9D8B030D-6E8A-4147-A177-3AD203B41FA5}">
                      <a16:colId xmlns:a16="http://schemas.microsoft.com/office/drawing/2014/main" val="20000"/>
                    </a:ext>
                  </a:extLst>
                </a:gridCol>
                <a:gridCol w="1547069">
                  <a:extLst>
                    <a:ext uri="{9D8B030D-6E8A-4147-A177-3AD203B41FA5}">
                      <a16:colId xmlns:a16="http://schemas.microsoft.com/office/drawing/2014/main" val="20001"/>
                    </a:ext>
                  </a:extLst>
                </a:gridCol>
                <a:gridCol w="1547069">
                  <a:extLst>
                    <a:ext uri="{9D8B030D-6E8A-4147-A177-3AD203B41FA5}">
                      <a16:colId xmlns:a16="http://schemas.microsoft.com/office/drawing/2014/main" val="20002"/>
                    </a:ext>
                  </a:extLst>
                </a:gridCol>
                <a:gridCol w="1547069">
                  <a:extLst>
                    <a:ext uri="{9D8B030D-6E8A-4147-A177-3AD203B41FA5}">
                      <a16:colId xmlns:a16="http://schemas.microsoft.com/office/drawing/2014/main" val="20003"/>
                    </a:ext>
                  </a:extLst>
                </a:gridCol>
                <a:gridCol w="1547069">
                  <a:extLst>
                    <a:ext uri="{9D8B030D-6E8A-4147-A177-3AD203B41FA5}">
                      <a16:colId xmlns:a16="http://schemas.microsoft.com/office/drawing/2014/main" val="20004"/>
                    </a:ext>
                  </a:extLst>
                </a:gridCol>
                <a:gridCol w="1547069">
                  <a:extLst>
                    <a:ext uri="{9D8B030D-6E8A-4147-A177-3AD203B41FA5}">
                      <a16:colId xmlns:a16="http://schemas.microsoft.com/office/drawing/2014/main" val="20005"/>
                    </a:ext>
                  </a:extLst>
                </a:gridCol>
                <a:gridCol w="3061916">
                  <a:extLst>
                    <a:ext uri="{9D8B030D-6E8A-4147-A177-3AD203B41FA5}">
                      <a16:colId xmlns:a16="http://schemas.microsoft.com/office/drawing/2014/main" val="20006"/>
                    </a:ext>
                  </a:extLst>
                </a:gridCol>
                <a:gridCol w="3061916">
                  <a:extLst>
                    <a:ext uri="{9D8B030D-6E8A-4147-A177-3AD203B41FA5}">
                      <a16:colId xmlns:a16="http://schemas.microsoft.com/office/drawing/2014/main" val="20007"/>
                    </a:ext>
                  </a:extLst>
                </a:gridCol>
              </a:tblGrid>
              <a:tr h="1047750">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Court Branch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 Address1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a:t>
                      </a:r>
                      <a:endParaRPr lang="en-US" sz="1100"/>
                    </a:p>
                    <a:p>
                      <a:pPr algn="ctr">
                        <a:lnSpc>
                          <a:spcPts val="2402"/>
                        </a:lnSpc>
                      </a:pPr>
                      <a:r>
                        <a:rPr lang="en-US" sz="1716" b="1">
                          <a:solidFill>
                            <a:srgbClr val="000000"/>
                          </a:solidFill>
                          <a:latin typeface="Open Sans Bold"/>
                          <a:ea typeface="Open Sans Bold"/>
                          <a:cs typeface="Open Sans Bold"/>
                          <a:sym typeface="Open Sans Bold"/>
                        </a:rPr>
                        <a:t>Address2</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Date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Team﻿s</a:t>
                      </a:r>
                      <a:endParaRPr lang="en-US" sz="1100"/>
                    </a:p>
                    <a:p>
                      <a:pPr algn="ctr">
                        <a:lnSpc>
                          <a:spcPts val="2402"/>
                        </a:lnSpc>
                      </a:pPr>
                      <a:r>
                        <a:rPr lang="en-US" sz="17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NoOfPlayers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Local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bl>
          </a:graphicData>
        </a:graphic>
      </p:graphicFrame>
      <p:sp>
        <p:nvSpPr>
          <p:cNvPr id="6" name="Freeform 6"/>
          <p:cNvSpPr/>
          <p:nvPr/>
        </p:nvSpPr>
        <p:spPr>
          <a:xfrm rot="-5400000" flipH="1">
            <a:off x="1680449" y="5967328"/>
            <a:ext cx="1351355" cy="1031944"/>
          </a:xfrm>
          <a:custGeom>
            <a:avLst/>
            <a:gdLst/>
            <a:ahLst/>
            <a:cxnLst/>
            <a:rect l="l" t="t" r="r" b="b"/>
            <a:pathLst>
              <a:path w="1351355" h="1031944">
                <a:moveTo>
                  <a:pt x="1351355" y="0"/>
                </a:moveTo>
                <a:lnTo>
                  <a:pt x="0" y="0"/>
                </a:lnTo>
                <a:lnTo>
                  <a:pt x="0" y="1031944"/>
                </a:lnTo>
                <a:lnTo>
                  <a:pt x="1351355" y="1031944"/>
                </a:lnTo>
                <a:lnTo>
                  <a:pt x="13513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1NF </a:t>
            </a:r>
          </a:p>
        </p:txBody>
      </p:sp>
      <p:sp>
        <p:nvSpPr>
          <p:cNvPr id="8" name="TextBox 8"/>
          <p:cNvSpPr txBox="1"/>
          <p:nvPr/>
        </p:nvSpPr>
        <p:spPr>
          <a:xfrm>
            <a:off x="428071" y="2568868"/>
            <a:ext cx="17402448"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Split the data into two groups. One table contains the non-repeating group attributes, the other the repeating group attributes.</a:t>
            </a:r>
          </a:p>
        </p:txBody>
      </p:sp>
      <p:sp>
        <p:nvSpPr>
          <p:cNvPr id="9" name="Freeform 9"/>
          <p:cNvSpPr/>
          <p:nvPr/>
        </p:nvSpPr>
        <p:spPr>
          <a:xfrm rot="-5400000" flipH="1">
            <a:off x="1764854" y="8313062"/>
            <a:ext cx="1351355" cy="1031944"/>
          </a:xfrm>
          <a:custGeom>
            <a:avLst/>
            <a:gdLst/>
            <a:ahLst/>
            <a:cxnLst/>
            <a:rect l="l" t="t" r="r" b="b"/>
            <a:pathLst>
              <a:path w="1351355" h="1031944">
                <a:moveTo>
                  <a:pt x="1351355" y="0"/>
                </a:moveTo>
                <a:lnTo>
                  <a:pt x="0" y="0"/>
                </a:lnTo>
                <a:lnTo>
                  <a:pt x="0" y="1031944"/>
                </a:lnTo>
                <a:lnTo>
                  <a:pt x="1351355" y="1031944"/>
                </a:lnTo>
                <a:lnTo>
                  <a:pt x="13513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aphicFrame>
        <p:nvGraphicFramePr>
          <p:cNvPr id="10" name="Table 10"/>
          <p:cNvGraphicFramePr>
            <a:graphicFrameLocks noGrp="1"/>
          </p:cNvGraphicFramePr>
          <p:nvPr/>
        </p:nvGraphicFramePr>
        <p:xfrm>
          <a:off x="3980982" y="6442467"/>
          <a:ext cx="12715683" cy="965399"/>
        </p:xfrm>
        <a:graphic>
          <a:graphicData uri="http://schemas.openxmlformats.org/drawingml/2006/table">
            <a:tbl>
              <a:tblPr/>
              <a:tblGrid>
                <a:gridCol w="2912573">
                  <a:extLst>
                    <a:ext uri="{9D8B030D-6E8A-4147-A177-3AD203B41FA5}">
                      <a16:colId xmlns:a16="http://schemas.microsoft.com/office/drawing/2014/main" val="20000"/>
                    </a:ext>
                  </a:extLst>
                </a:gridCol>
                <a:gridCol w="2450777">
                  <a:extLst>
                    <a:ext uri="{9D8B030D-6E8A-4147-A177-3AD203B41FA5}">
                      <a16:colId xmlns:a16="http://schemas.microsoft.com/office/drawing/2014/main" val="20001"/>
                    </a:ext>
                  </a:extLst>
                </a:gridCol>
                <a:gridCol w="2584840">
                  <a:extLst>
                    <a:ext uri="{9D8B030D-6E8A-4147-A177-3AD203B41FA5}">
                      <a16:colId xmlns:a16="http://schemas.microsoft.com/office/drawing/2014/main" val="20002"/>
                    </a:ext>
                  </a:extLst>
                </a:gridCol>
                <a:gridCol w="2718902">
                  <a:extLst>
                    <a:ext uri="{9D8B030D-6E8A-4147-A177-3AD203B41FA5}">
                      <a16:colId xmlns:a16="http://schemas.microsoft.com/office/drawing/2014/main" val="20003"/>
                    </a:ext>
                  </a:extLst>
                </a:gridCol>
                <a:gridCol w="2048591">
                  <a:extLst>
                    <a:ext uri="{9D8B030D-6E8A-4147-A177-3AD203B41FA5}">
                      <a16:colId xmlns:a16="http://schemas.microsoft.com/office/drawing/2014/main" val="20004"/>
                    </a:ext>
                  </a:extLst>
                </a:gridCol>
              </a:tblGrid>
              <a:tr h="965399">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Court Branch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 Address1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BranchAddress2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Date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2450648" y="5714305"/>
            <a:ext cx="2175267" cy="727968"/>
          </a:xfrm>
          <a:prstGeom prst="rect">
            <a:avLst/>
          </a:prstGeom>
        </p:spPr>
        <p:txBody>
          <a:bodyPr lIns="0" tIns="0" rIns="0" bIns="0" rtlCol="0" anchor="t">
            <a:spAutoFit/>
          </a:bodyPr>
          <a:lstStyle/>
          <a:p>
            <a:pPr algn="l">
              <a:lnSpc>
                <a:spcPts val="2925"/>
              </a:lnSpc>
              <a:spcBef>
                <a:spcPct val="0"/>
              </a:spcBef>
            </a:pPr>
            <a:r>
              <a:rPr lang="en-US" sz="2089" b="1">
                <a:solidFill>
                  <a:srgbClr val="000000"/>
                </a:solidFill>
                <a:latin typeface="Open Sans Bold"/>
                <a:ea typeface="Open Sans Bold"/>
                <a:cs typeface="Open Sans Bold"/>
                <a:sym typeface="Open Sans Bold"/>
              </a:rPr>
              <a:t>Non-repeating group</a:t>
            </a:r>
          </a:p>
        </p:txBody>
      </p:sp>
      <p:sp>
        <p:nvSpPr>
          <p:cNvPr id="12" name="TextBox 12"/>
          <p:cNvSpPr txBox="1"/>
          <p:nvPr/>
        </p:nvSpPr>
        <p:spPr>
          <a:xfrm>
            <a:off x="2440532" y="8016228"/>
            <a:ext cx="1379106" cy="727968"/>
          </a:xfrm>
          <a:prstGeom prst="rect">
            <a:avLst/>
          </a:prstGeom>
        </p:spPr>
        <p:txBody>
          <a:bodyPr lIns="0" tIns="0" rIns="0" bIns="0" rtlCol="0" anchor="t">
            <a:spAutoFit/>
          </a:bodyPr>
          <a:lstStyle/>
          <a:p>
            <a:pPr algn="l">
              <a:lnSpc>
                <a:spcPts val="2925"/>
              </a:lnSpc>
              <a:spcBef>
                <a:spcPct val="0"/>
              </a:spcBef>
            </a:pPr>
            <a:r>
              <a:rPr lang="en-US" sz="2089" b="1">
                <a:solidFill>
                  <a:srgbClr val="000000"/>
                </a:solidFill>
                <a:latin typeface="Open Sans Bold"/>
                <a:ea typeface="Open Sans Bold"/>
                <a:cs typeface="Open Sans Bold"/>
                <a:sym typeface="Open Sans Bold"/>
              </a:rPr>
              <a:t>Repeating group</a:t>
            </a:r>
          </a:p>
        </p:txBody>
      </p:sp>
      <p:graphicFrame>
        <p:nvGraphicFramePr>
          <p:cNvPr id="13" name="Table 13"/>
          <p:cNvGraphicFramePr>
            <a:graphicFrameLocks noGrp="1"/>
          </p:cNvGraphicFramePr>
          <p:nvPr/>
        </p:nvGraphicFramePr>
        <p:xfrm>
          <a:off x="3980982" y="8399262"/>
          <a:ext cx="12715683" cy="965399"/>
        </p:xfrm>
        <a:graphic>
          <a:graphicData uri="http://schemas.openxmlformats.org/drawingml/2006/table">
            <a:tbl>
              <a:tblPr/>
              <a:tblGrid>
                <a:gridCol w="3484410">
                  <a:extLst>
                    <a:ext uri="{9D8B030D-6E8A-4147-A177-3AD203B41FA5}">
                      <a16:colId xmlns:a16="http://schemas.microsoft.com/office/drawing/2014/main" val="20000"/>
                    </a:ext>
                  </a:extLst>
                </a:gridCol>
                <a:gridCol w="3367376">
                  <a:extLst>
                    <a:ext uri="{9D8B030D-6E8A-4147-A177-3AD203B41FA5}">
                      <a16:colId xmlns:a16="http://schemas.microsoft.com/office/drawing/2014/main" val="20001"/>
                    </a:ext>
                  </a:extLst>
                </a:gridCol>
                <a:gridCol w="2931948">
                  <a:extLst>
                    <a:ext uri="{9D8B030D-6E8A-4147-A177-3AD203B41FA5}">
                      <a16:colId xmlns:a16="http://schemas.microsoft.com/office/drawing/2014/main" val="20002"/>
                    </a:ext>
                  </a:extLst>
                </a:gridCol>
                <a:gridCol w="2931948">
                  <a:extLst>
                    <a:ext uri="{9D8B030D-6E8A-4147-A177-3AD203B41FA5}">
                      <a16:colId xmlns:a16="http://schemas.microsoft.com/office/drawing/2014/main" val="20003"/>
                    </a:ext>
                  </a:extLst>
                </a:gridCol>
              </a:tblGrid>
              <a:tr h="965399">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Team﻿sName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NoOfPlayers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Local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AED6E5"/>
                    </a:solidFill>
                  </a:tcPr>
                </a:tc>
                <a:extLst>
                  <a:ext uri="{0D108BD9-81ED-4DB2-BD59-A6C34878D82A}">
                    <a16:rowId xmlns:a16="http://schemas.microsoft.com/office/drawing/2014/main" val="10000"/>
                  </a:ext>
                </a:extLst>
              </a:tr>
            </a:tbl>
          </a:graphicData>
        </a:graphic>
      </p:graphicFrame>
      <p:sp>
        <p:nvSpPr>
          <p:cNvPr id="14" name="TextBox 14"/>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1402950" y="4016331"/>
          <a:ext cx="15697760" cy="1047750"/>
        </p:xfrm>
        <a:graphic>
          <a:graphicData uri="http://schemas.openxmlformats.org/drawingml/2006/table">
            <a:tbl>
              <a:tblPr/>
              <a:tblGrid>
                <a:gridCol w="1838581">
                  <a:extLst>
                    <a:ext uri="{9D8B030D-6E8A-4147-A177-3AD203B41FA5}">
                      <a16:colId xmlns:a16="http://schemas.microsoft.com/office/drawing/2014/main" val="20000"/>
                    </a:ext>
                  </a:extLst>
                </a:gridCol>
                <a:gridCol w="1547069">
                  <a:extLst>
                    <a:ext uri="{9D8B030D-6E8A-4147-A177-3AD203B41FA5}">
                      <a16:colId xmlns:a16="http://schemas.microsoft.com/office/drawing/2014/main" val="20001"/>
                    </a:ext>
                  </a:extLst>
                </a:gridCol>
                <a:gridCol w="1547069">
                  <a:extLst>
                    <a:ext uri="{9D8B030D-6E8A-4147-A177-3AD203B41FA5}">
                      <a16:colId xmlns:a16="http://schemas.microsoft.com/office/drawing/2014/main" val="20002"/>
                    </a:ext>
                  </a:extLst>
                </a:gridCol>
                <a:gridCol w="1547069">
                  <a:extLst>
                    <a:ext uri="{9D8B030D-6E8A-4147-A177-3AD203B41FA5}">
                      <a16:colId xmlns:a16="http://schemas.microsoft.com/office/drawing/2014/main" val="20003"/>
                    </a:ext>
                  </a:extLst>
                </a:gridCol>
                <a:gridCol w="1547069">
                  <a:extLst>
                    <a:ext uri="{9D8B030D-6E8A-4147-A177-3AD203B41FA5}">
                      <a16:colId xmlns:a16="http://schemas.microsoft.com/office/drawing/2014/main" val="20004"/>
                    </a:ext>
                  </a:extLst>
                </a:gridCol>
                <a:gridCol w="1547069">
                  <a:extLst>
                    <a:ext uri="{9D8B030D-6E8A-4147-A177-3AD203B41FA5}">
                      <a16:colId xmlns:a16="http://schemas.microsoft.com/office/drawing/2014/main" val="20005"/>
                    </a:ext>
                  </a:extLst>
                </a:gridCol>
                <a:gridCol w="3061916">
                  <a:extLst>
                    <a:ext uri="{9D8B030D-6E8A-4147-A177-3AD203B41FA5}">
                      <a16:colId xmlns:a16="http://schemas.microsoft.com/office/drawing/2014/main" val="20006"/>
                    </a:ext>
                  </a:extLst>
                </a:gridCol>
                <a:gridCol w="3061916">
                  <a:extLst>
                    <a:ext uri="{9D8B030D-6E8A-4147-A177-3AD203B41FA5}">
                      <a16:colId xmlns:a16="http://schemas.microsoft.com/office/drawing/2014/main" val="20007"/>
                    </a:ext>
                  </a:extLst>
                </a:gridCol>
              </a:tblGrid>
              <a:tr h="1047750">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Court Branch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 Address1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Branch</a:t>
                      </a:r>
                      <a:endParaRPr lang="en-US" sz="1100"/>
                    </a:p>
                    <a:p>
                      <a:pPr algn="ctr">
                        <a:lnSpc>
                          <a:spcPts val="2402"/>
                        </a:lnSpc>
                      </a:pPr>
                      <a:r>
                        <a:rPr lang="en-US" sz="1716" b="1">
                          <a:solidFill>
                            <a:srgbClr val="000000"/>
                          </a:solidFill>
                          <a:latin typeface="Open Sans Bold"/>
                          <a:ea typeface="Open Sans Bold"/>
                          <a:cs typeface="Open Sans Bold"/>
                          <a:sym typeface="Open Sans Bold"/>
                        </a:rPr>
                        <a:t>Address2</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Booking Date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Team﻿s</a:t>
                      </a:r>
                      <a:endParaRPr lang="en-US" sz="1100"/>
                    </a:p>
                    <a:p>
                      <a:pPr algn="ctr">
                        <a:lnSpc>
                          <a:spcPts val="2402"/>
                        </a:lnSpc>
                      </a:pPr>
                      <a:r>
                        <a:rPr lang="en-US" sz="17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Number of players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2"/>
                        </a:lnSpc>
                        <a:defRPr/>
                      </a:pPr>
                      <a:r>
                        <a:rPr lang="en-US" sz="1716" b="1">
                          <a:solidFill>
                            <a:srgbClr val="000000"/>
                          </a:solidFill>
                          <a:latin typeface="Open Sans Bold"/>
                          <a:ea typeface="Open Sans Bold"/>
                          <a:cs typeface="Open Sans Bold"/>
                          <a:sym typeface="Open Sans Bold"/>
                        </a:rPr>
                        <a:t>Local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bl>
          </a:graphicData>
        </a:graphic>
      </p:graphicFrame>
      <p:sp>
        <p:nvSpPr>
          <p:cNvPr id="6" name="Freeform 6"/>
          <p:cNvSpPr/>
          <p:nvPr/>
        </p:nvSpPr>
        <p:spPr>
          <a:xfrm rot="-5400000" flipH="1">
            <a:off x="1680449" y="5967328"/>
            <a:ext cx="1351355" cy="1031944"/>
          </a:xfrm>
          <a:custGeom>
            <a:avLst/>
            <a:gdLst/>
            <a:ahLst/>
            <a:cxnLst/>
            <a:rect l="l" t="t" r="r" b="b"/>
            <a:pathLst>
              <a:path w="1351355" h="1031944">
                <a:moveTo>
                  <a:pt x="1351355" y="0"/>
                </a:moveTo>
                <a:lnTo>
                  <a:pt x="0" y="0"/>
                </a:lnTo>
                <a:lnTo>
                  <a:pt x="0" y="1031944"/>
                </a:lnTo>
                <a:lnTo>
                  <a:pt x="1351355" y="1031944"/>
                </a:lnTo>
                <a:lnTo>
                  <a:pt x="13513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1NF </a:t>
            </a:r>
          </a:p>
        </p:txBody>
      </p:sp>
      <p:sp>
        <p:nvSpPr>
          <p:cNvPr id="8" name="TextBox 8"/>
          <p:cNvSpPr txBox="1"/>
          <p:nvPr/>
        </p:nvSpPr>
        <p:spPr>
          <a:xfrm>
            <a:off x="428071" y="2568868"/>
            <a:ext cx="17402448"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Split the data into two groups. One table contains the non-repeating group attributes, the other the repeating group attributes.</a:t>
            </a:r>
          </a:p>
        </p:txBody>
      </p:sp>
      <p:sp>
        <p:nvSpPr>
          <p:cNvPr id="9" name="Freeform 9"/>
          <p:cNvSpPr/>
          <p:nvPr/>
        </p:nvSpPr>
        <p:spPr>
          <a:xfrm rot="-5400000" flipH="1">
            <a:off x="1764854" y="8313062"/>
            <a:ext cx="1351355" cy="1031944"/>
          </a:xfrm>
          <a:custGeom>
            <a:avLst/>
            <a:gdLst/>
            <a:ahLst/>
            <a:cxnLst/>
            <a:rect l="l" t="t" r="r" b="b"/>
            <a:pathLst>
              <a:path w="1351355" h="1031944">
                <a:moveTo>
                  <a:pt x="1351355" y="0"/>
                </a:moveTo>
                <a:lnTo>
                  <a:pt x="0" y="0"/>
                </a:lnTo>
                <a:lnTo>
                  <a:pt x="0" y="1031944"/>
                </a:lnTo>
                <a:lnTo>
                  <a:pt x="1351355" y="1031944"/>
                </a:lnTo>
                <a:lnTo>
                  <a:pt x="13513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428071" y="5873502"/>
            <a:ext cx="1524838" cy="1099443"/>
          </a:xfrm>
          <a:prstGeom prst="rect">
            <a:avLst/>
          </a:prstGeom>
        </p:spPr>
        <p:txBody>
          <a:bodyPr lIns="0" tIns="0" rIns="0" bIns="0" rtlCol="0" anchor="t">
            <a:spAutoFit/>
          </a:bodyPr>
          <a:lstStyle/>
          <a:p>
            <a:pPr algn="l">
              <a:lnSpc>
                <a:spcPts val="2925"/>
              </a:lnSpc>
              <a:spcBef>
                <a:spcPct val="0"/>
              </a:spcBef>
            </a:pPr>
            <a:r>
              <a:rPr lang="en-US" sz="2089" b="1">
                <a:solidFill>
                  <a:srgbClr val="000000"/>
                </a:solidFill>
                <a:latin typeface="Open Sans Bold"/>
                <a:ea typeface="Open Sans Bold"/>
                <a:cs typeface="Open Sans Bold"/>
                <a:sym typeface="Open Sans Bold"/>
              </a:rPr>
              <a:t>Non-repeating group</a:t>
            </a:r>
          </a:p>
        </p:txBody>
      </p:sp>
      <p:sp>
        <p:nvSpPr>
          <p:cNvPr id="11" name="TextBox 11"/>
          <p:cNvSpPr txBox="1"/>
          <p:nvPr/>
        </p:nvSpPr>
        <p:spPr>
          <a:xfrm>
            <a:off x="428071" y="8420745"/>
            <a:ext cx="1379106" cy="727968"/>
          </a:xfrm>
          <a:prstGeom prst="rect">
            <a:avLst/>
          </a:prstGeom>
        </p:spPr>
        <p:txBody>
          <a:bodyPr lIns="0" tIns="0" rIns="0" bIns="0" rtlCol="0" anchor="t">
            <a:spAutoFit/>
          </a:bodyPr>
          <a:lstStyle/>
          <a:p>
            <a:pPr algn="l">
              <a:lnSpc>
                <a:spcPts val="2925"/>
              </a:lnSpc>
              <a:spcBef>
                <a:spcPct val="0"/>
              </a:spcBef>
            </a:pPr>
            <a:r>
              <a:rPr lang="en-US" sz="2089" b="1">
                <a:solidFill>
                  <a:srgbClr val="000000"/>
                </a:solidFill>
                <a:latin typeface="Open Sans Bold"/>
                <a:ea typeface="Open Sans Bold"/>
                <a:cs typeface="Open Sans Bold"/>
                <a:sym typeface="Open Sans Bold"/>
              </a:rPr>
              <a:t>Repeating group</a:t>
            </a:r>
          </a:p>
        </p:txBody>
      </p:sp>
      <p:grpSp>
        <p:nvGrpSpPr>
          <p:cNvPr id="12" name="Group 12"/>
          <p:cNvGrpSpPr/>
          <p:nvPr/>
        </p:nvGrpSpPr>
        <p:grpSpPr>
          <a:xfrm>
            <a:off x="2956504" y="6664281"/>
            <a:ext cx="14471895" cy="676925"/>
            <a:chOff x="0" y="0"/>
            <a:chExt cx="5801424" cy="271362"/>
          </a:xfrm>
        </p:grpSpPr>
        <p:sp>
          <p:nvSpPr>
            <p:cNvPr id="13" name="Freeform 13"/>
            <p:cNvSpPr/>
            <p:nvPr/>
          </p:nvSpPr>
          <p:spPr>
            <a:xfrm>
              <a:off x="0" y="0"/>
              <a:ext cx="5801423" cy="271362"/>
            </a:xfrm>
            <a:custGeom>
              <a:avLst/>
              <a:gdLst/>
              <a:ahLst/>
              <a:cxnLst/>
              <a:rect l="l" t="t" r="r" b="b"/>
              <a:pathLst>
                <a:path w="5801423" h="271362">
                  <a:moveTo>
                    <a:pt x="27283" y="0"/>
                  </a:moveTo>
                  <a:lnTo>
                    <a:pt x="5774140" y="0"/>
                  </a:lnTo>
                  <a:cubicBezTo>
                    <a:pt x="5781376" y="0"/>
                    <a:pt x="5788316" y="2874"/>
                    <a:pt x="5793432" y="7991"/>
                  </a:cubicBezTo>
                  <a:cubicBezTo>
                    <a:pt x="5798549" y="13108"/>
                    <a:pt x="5801423" y="20047"/>
                    <a:pt x="5801423" y="27283"/>
                  </a:cubicBezTo>
                  <a:lnTo>
                    <a:pt x="5801423" y="244079"/>
                  </a:lnTo>
                  <a:cubicBezTo>
                    <a:pt x="5801423" y="251315"/>
                    <a:pt x="5798549" y="258255"/>
                    <a:pt x="5793432" y="263371"/>
                  </a:cubicBezTo>
                  <a:cubicBezTo>
                    <a:pt x="5788316" y="268488"/>
                    <a:pt x="5781376" y="271362"/>
                    <a:pt x="5774140" y="271362"/>
                  </a:cubicBezTo>
                  <a:lnTo>
                    <a:pt x="27283" y="271362"/>
                  </a:lnTo>
                  <a:cubicBezTo>
                    <a:pt x="20047" y="271362"/>
                    <a:pt x="13108" y="268488"/>
                    <a:pt x="7991" y="263371"/>
                  </a:cubicBezTo>
                  <a:cubicBezTo>
                    <a:pt x="2874" y="258255"/>
                    <a:pt x="0" y="251315"/>
                    <a:pt x="0" y="244079"/>
                  </a:cubicBezTo>
                  <a:lnTo>
                    <a:pt x="0" y="27283"/>
                  </a:lnTo>
                  <a:cubicBezTo>
                    <a:pt x="0" y="20047"/>
                    <a:pt x="2874" y="13108"/>
                    <a:pt x="7991" y="7991"/>
                  </a:cubicBezTo>
                  <a:cubicBezTo>
                    <a:pt x="13108" y="2874"/>
                    <a:pt x="20047" y="0"/>
                    <a:pt x="27283" y="0"/>
                  </a:cubicBezTo>
                  <a:close/>
                </a:path>
              </a:pathLst>
            </a:custGeom>
            <a:solidFill>
              <a:srgbClr val="FFDE59"/>
            </a:solidFill>
          </p:spPr>
          <p:txBody>
            <a:bodyPr/>
            <a:lstStyle/>
            <a:p>
              <a:endParaRPr lang="en-PH"/>
            </a:p>
          </p:txBody>
        </p:sp>
        <p:sp>
          <p:nvSpPr>
            <p:cNvPr id="14" name="TextBox 14"/>
            <p:cNvSpPr txBox="1"/>
            <p:nvPr/>
          </p:nvSpPr>
          <p:spPr>
            <a:xfrm>
              <a:off x="0" y="-28575"/>
              <a:ext cx="5801424" cy="299937"/>
            </a:xfrm>
            <a:prstGeom prst="rect">
              <a:avLst/>
            </a:prstGeom>
          </p:spPr>
          <p:txBody>
            <a:bodyPr lIns="50800" tIns="50800" rIns="50800" bIns="50800" rtlCol="0" anchor="ctr"/>
            <a:lstStyle/>
            <a:p>
              <a:pPr algn="ctr">
                <a:lnSpc>
                  <a:spcPts val="2595"/>
                </a:lnSpc>
              </a:pPr>
              <a:endParaRPr/>
            </a:p>
          </p:txBody>
        </p:sp>
      </p:grpSp>
      <p:sp>
        <p:nvSpPr>
          <p:cNvPr id="15" name="TextBox 15"/>
          <p:cNvSpPr txBox="1"/>
          <p:nvPr/>
        </p:nvSpPr>
        <p:spPr>
          <a:xfrm>
            <a:off x="3207056" y="6747300"/>
            <a:ext cx="14725335" cy="413191"/>
          </a:xfrm>
          <a:prstGeom prst="rect">
            <a:avLst/>
          </a:prstGeom>
        </p:spPr>
        <p:txBody>
          <a:bodyPr lIns="0" tIns="0" rIns="0" bIns="0" rtlCol="0" anchor="t">
            <a:spAutoFit/>
          </a:bodyPr>
          <a:lstStyle/>
          <a:p>
            <a:pPr algn="l">
              <a:lnSpc>
                <a:spcPts val="3475"/>
              </a:lnSpc>
              <a:spcBef>
                <a:spcPct val="0"/>
              </a:spcBef>
            </a:pPr>
            <a:r>
              <a:rPr lang="en-US" sz="2482" b="1">
                <a:solidFill>
                  <a:srgbClr val="000000"/>
                </a:solidFill>
                <a:latin typeface="Open Sans Bold"/>
                <a:ea typeface="Open Sans Bold"/>
                <a:cs typeface="Open Sans Bold"/>
                <a:sym typeface="Open Sans Bold"/>
              </a:rPr>
              <a:t>Booking (</a:t>
            </a:r>
            <a:r>
              <a:rPr lang="en-US" sz="2482" b="1" u="sng">
                <a:solidFill>
                  <a:srgbClr val="5E17EB"/>
                </a:solidFill>
                <a:latin typeface="Open Sans Bold"/>
                <a:ea typeface="Open Sans Bold"/>
                <a:cs typeface="Open Sans Bold"/>
                <a:sym typeface="Open Sans Bold"/>
              </a:rPr>
              <a:t>BookingNumber</a:t>
            </a:r>
            <a:r>
              <a:rPr lang="en-US" sz="2482" b="1">
                <a:solidFill>
                  <a:srgbClr val="000000"/>
                </a:solidFill>
                <a:latin typeface="Open Sans Bold"/>
                <a:ea typeface="Open Sans Bold"/>
                <a:cs typeface="Open Sans Bold"/>
                <a:sym typeface="Open Sans Bold"/>
              </a:rPr>
              <a:t>, CourtBranch, BranchAddress1, BranchAddress2, BookingDate)</a:t>
            </a:r>
          </a:p>
        </p:txBody>
      </p:sp>
      <p:grpSp>
        <p:nvGrpSpPr>
          <p:cNvPr id="16" name="Group 16"/>
          <p:cNvGrpSpPr/>
          <p:nvPr/>
        </p:nvGrpSpPr>
        <p:grpSpPr>
          <a:xfrm>
            <a:off x="2956504" y="9148714"/>
            <a:ext cx="11447217" cy="572150"/>
            <a:chOff x="0" y="0"/>
            <a:chExt cx="4588905" cy="229361"/>
          </a:xfrm>
        </p:grpSpPr>
        <p:sp>
          <p:nvSpPr>
            <p:cNvPr id="17" name="Freeform 17"/>
            <p:cNvSpPr/>
            <p:nvPr/>
          </p:nvSpPr>
          <p:spPr>
            <a:xfrm>
              <a:off x="0" y="0"/>
              <a:ext cx="4588906" cy="229361"/>
            </a:xfrm>
            <a:custGeom>
              <a:avLst/>
              <a:gdLst/>
              <a:ahLst/>
              <a:cxnLst/>
              <a:rect l="l" t="t" r="r" b="b"/>
              <a:pathLst>
                <a:path w="4588906" h="229361">
                  <a:moveTo>
                    <a:pt x="34492" y="0"/>
                  </a:moveTo>
                  <a:lnTo>
                    <a:pt x="4554413" y="0"/>
                  </a:lnTo>
                  <a:cubicBezTo>
                    <a:pt x="4573463" y="0"/>
                    <a:pt x="4588906" y="15443"/>
                    <a:pt x="4588906" y="34492"/>
                  </a:cubicBezTo>
                  <a:lnTo>
                    <a:pt x="4588906" y="194869"/>
                  </a:lnTo>
                  <a:cubicBezTo>
                    <a:pt x="4588906" y="213918"/>
                    <a:pt x="4573463" y="229361"/>
                    <a:pt x="4554413" y="229361"/>
                  </a:cubicBezTo>
                  <a:lnTo>
                    <a:pt x="34492" y="229361"/>
                  </a:lnTo>
                  <a:cubicBezTo>
                    <a:pt x="15443" y="229361"/>
                    <a:pt x="0" y="213918"/>
                    <a:pt x="0" y="194869"/>
                  </a:cubicBezTo>
                  <a:lnTo>
                    <a:pt x="0" y="34492"/>
                  </a:lnTo>
                  <a:cubicBezTo>
                    <a:pt x="0" y="15443"/>
                    <a:pt x="15443" y="0"/>
                    <a:pt x="34492" y="0"/>
                  </a:cubicBezTo>
                  <a:close/>
                </a:path>
              </a:pathLst>
            </a:custGeom>
            <a:solidFill>
              <a:srgbClr val="FFDE59"/>
            </a:solidFill>
          </p:spPr>
          <p:txBody>
            <a:bodyPr/>
            <a:lstStyle/>
            <a:p>
              <a:endParaRPr lang="en-PH"/>
            </a:p>
          </p:txBody>
        </p:sp>
        <p:sp>
          <p:nvSpPr>
            <p:cNvPr id="18" name="TextBox 18"/>
            <p:cNvSpPr txBox="1"/>
            <p:nvPr/>
          </p:nvSpPr>
          <p:spPr>
            <a:xfrm>
              <a:off x="0" y="-28575"/>
              <a:ext cx="4588905" cy="257936"/>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3207056" y="9206032"/>
            <a:ext cx="14725335" cy="413191"/>
          </a:xfrm>
          <a:prstGeom prst="rect">
            <a:avLst/>
          </a:prstGeom>
        </p:spPr>
        <p:txBody>
          <a:bodyPr lIns="0" tIns="0" rIns="0" bIns="0" rtlCol="0" anchor="t">
            <a:spAutoFit/>
          </a:bodyPr>
          <a:lstStyle/>
          <a:p>
            <a:pPr algn="l">
              <a:lnSpc>
                <a:spcPts val="3475"/>
              </a:lnSpc>
              <a:spcBef>
                <a:spcPct val="0"/>
              </a:spcBef>
            </a:pPr>
            <a:r>
              <a:rPr lang="en-US" sz="2482" b="1">
                <a:solidFill>
                  <a:srgbClr val="000000"/>
                </a:solidFill>
                <a:latin typeface="Open Sans Bold"/>
                <a:ea typeface="Open Sans Bold"/>
                <a:cs typeface="Open Sans Bold"/>
                <a:sym typeface="Open Sans Bold"/>
              </a:rPr>
              <a:t>Team-Booking (</a:t>
            </a:r>
            <a:r>
              <a:rPr lang="en-US" sz="2482" b="1" u="sng">
                <a:solidFill>
                  <a:srgbClr val="5E17EB"/>
                </a:solidFill>
                <a:latin typeface="Open Sans Bold"/>
                <a:ea typeface="Open Sans Bold"/>
                <a:cs typeface="Open Sans Bold"/>
                <a:sym typeface="Open Sans Bold"/>
              </a:rPr>
              <a:t>Te﻿am﻿sName</a:t>
            </a:r>
            <a:r>
              <a:rPr lang="en-US" sz="2482" b="1">
                <a:solidFill>
                  <a:srgbClr val="000000"/>
                </a:solidFill>
                <a:latin typeface="Open Sans Bold"/>
                <a:ea typeface="Open Sans Bold"/>
                <a:cs typeface="Open Sans Bold"/>
                <a:sym typeface="Open Sans Bold"/>
              </a:rPr>
              <a:t>, </a:t>
            </a:r>
            <a:r>
              <a:rPr lang="en-US" sz="2482" b="1" u="sng">
                <a:solidFill>
                  <a:srgbClr val="FF1495"/>
                </a:solidFill>
                <a:latin typeface="Open Sans Bold"/>
                <a:ea typeface="Open Sans Bold"/>
                <a:cs typeface="Open Sans Bold"/>
                <a:sym typeface="Open Sans Bold"/>
              </a:rPr>
              <a:t>BookingNumber (fk)</a:t>
            </a:r>
            <a:r>
              <a:rPr lang="en-US" sz="2482" b="1">
                <a:solidFill>
                  <a:srgbClr val="000000"/>
                </a:solidFill>
                <a:latin typeface="Open Sans Bold"/>
                <a:ea typeface="Open Sans Bold"/>
                <a:cs typeface="Open Sans Bold"/>
                <a:sym typeface="Open Sans Bold"/>
              </a:rPr>
              <a:t>, NoOfPlayers, Local)</a:t>
            </a:r>
          </a:p>
        </p:txBody>
      </p:sp>
      <p:sp>
        <p:nvSpPr>
          <p:cNvPr id="20" name="AutoShape 20"/>
          <p:cNvSpPr/>
          <p:nvPr/>
        </p:nvSpPr>
        <p:spPr>
          <a:xfrm flipH="1" flipV="1">
            <a:off x="6133525" y="7341206"/>
            <a:ext cx="2546587" cy="1807508"/>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TextBox 21"/>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2NF</a:t>
            </a:r>
          </a:p>
        </p:txBody>
      </p:sp>
      <p:sp>
        <p:nvSpPr>
          <p:cNvPr id="6" name="TextBox 6"/>
          <p:cNvSpPr txBox="1"/>
          <p:nvPr/>
        </p:nvSpPr>
        <p:spPr>
          <a:xfrm>
            <a:off x="428071" y="2568868"/>
            <a:ext cx="17402448"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Evaluate each non-key attribute and determine if it relies on both components of the compound key; </a:t>
            </a:r>
            <a:r>
              <a:rPr lang="en-US" sz="3000" b="1">
                <a:solidFill>
                  <a:srgbClr val="000000"/>
                </a:solidFill>
                <a:latin typeface="Open Sans Bold"/>
                <a:ea typeface="Open Sans Bold"/>
                <a:cs typeface="Open Sans Bold"/>
                <a:sym typeface="Open Sans Bold"/>
              </a:rPr>
              <a:t>any attribute dependent solely on one of the elements in the compound key should be transferred to a separate table.</a:t>
            </a:r>
          </a:p>
        </p:txBody>
      </p:sp>
      <p:sp>
        <p:nvSpPr>
          <p:cNvPr id="7" name="Freeform 7"/>
          <p:cNvSpPr/>
          <p:nvPr/>
        </p:nvSpPr>
        <p:spPr>
          <a:xfrm rot="-5400000" flipH="1">
            <a:off x="2847532" y="5913982"/>
            <a:ext cx="1351355" cy="1031944"/>
          </a:xfrm>
          <a:custGeom>
            <a:avLst/>
            <a:gdLst/>
            <a:ahLst/>
            <a:cxnLst/>
            <a:rect l="l" t="t" r="r" b="b"/>
            <a:pathLst>
              <a:path w="1351355" h="1031944">
                <a:moveTo>
                  <a:pt x="1351355" y="0"/>
                </a:moveTo>
                <a:lnTo>
                  <a:pt x="0" y="0"/>
                </a:lnTo>
                <a:lnTo>
                  <a:pt x="0" y="1031945"/>
                </a:lnTo>
                <a:lnTo>
                  <a:pt x="1351355" y="1031945"/>
                </a:lnTo>
                <a:lnTo>
                  <a:pt x="13513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8" name="Group 8"/>
          <p:cNvGrpSpPr/>
          <p:nvPr/>
        </p:nvGrpSpPr>
        <p:grpSpPr>
          <a:xfrm>
            <a:off x="4125764" y="6819557"/>
            <a:ext cx="8895146" cy="572150"/>
            <a:chOff x="0" y="0"/>
            <a:chExt cx="3565843" cy="229361"/>
          </a:xfrm>
        </p:grpSpPr>
        <p:sp>
          <p:nvSpPr>
            <p:cNvPr id="9" name="Freeform 9"/>
            <p:cNvSpPr/>
            <p:nvPr/>
          </p:nvSpPr>
          <p:spPr>
            <a:xfrm>
              <a:off x="0" y="0"/>
              <a:ext cx="3565843" cy="229361"/>
            </a:xfrm>
            <a:custGeom>
              <a:avLst/>
              <a:gdLst/>
              <a:ahLst/>
              <a:cxnLst/>
              <a:rect l="l" t="t" r="r" b="b"/>
              <a:pathLst>
                <a:path w="3565843" h="229361">
                  <a:moveTo>
                    <a:pt x="44388" y="0"/>
                  </a:moveTo>
                  <a:lnTo>
                    <a:pt x="3521455" y="0"/>
                  </a:lnTo>
                  <a:cubicBezTo>
                    <a:pt x="3533228" y="0"/>
                    <a:pt x="3544518" y="4677"/>
                    <a:pt x="3552842" y="13001"/>
                  </a:cubicBezTo>
                  <a:cubicBezTo>
                    <a:pt x="3561167" y="21325"/>
                    <a:pt x="3565843" y="32616"/>
                    <a:pt x="3565843" y="44388"/>
                  </a:cubicBezTo>
                  <a:lnTo>
                    <a:pt x="3565843" y="184973"/>
                  </a:lnTo>
                  <a:cubicBezTo>
                    <a:pt x="3565843" y="209488"/>
                    <a:pt x="3545970" y="229361"/>
                    <a:pt x="3521455" y="229361"/>
                  </a:cubicBezTo>
                  <a:lnTo>
                    <a:pt x="44388" y="229361"/>
                  </a:lnTo>
                  <a:cubicBezTo>
                    <a:pt x="32616" y="229361"/>
                    <a:pt x="21325" y="224684"/>
                    <a:pt x="13001" y="216360"/>
                  </a:cubicBezTo>
                  <a:cubicBezTo>
                    <a:pt x="4677" y="208035"/>
                    <a:pt x="0" y="196745"/>
                    <a:pt x="0" y="184973"/>
                  </a:cubicBezTo>
                  <a:lnTo>
                    <a:pt x="0" y="44388"/>
                  </a:lnTo>
                  <a:cubicBezTo>
                    <a:pt x="0" y="32616"/>
                    <a:pt x="4677" y="21325"/>
                    <a:pt x="13001" y="13001"/>
                  </a:cubicBezTo>
                  <a:cubicBezTo>
                    <a:pt x="21325" y="4677"/>
                    <a:pt x="32616" y="0"/>
                    <a:pt x="44388" y="0"/>
                  </a:cubicBezTo>
                  <a:close/>
                </a:path>
              </a:pathLst>
            </a:custGeom>
            <a:solidFill>
              <a:srgbClr val="DECDFF"/>
            </a:solidFill>
          </p:spPr>
          <p:txBody>
            <a:bodyPr/>
            <a:lstStyle/>
            <a:p>
              <a:endParaRPr lang="en-PH"/>
            </a:p>
          </p:txBody>
        </p:sp>
        <p:sp>
          <p:nvSpPr>
            <p:cNvPr id="10" name="TextBox 10"/>
            <p:cNvSpPr txBox="1"/>
            <p:nvPr/>
          </p:nvSpPr>
          <p:spPr>
            <a:xfrm>
              <a:off x="0" y="-28575"/>
              <a:ext cx="3565843" cy="257936"/>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4309645" y="6879987"/>
            <a:ext cx="8565705" cy="413191"/>
          </a:xfrm>
          <a:prstGeom prst="rect">
            <a:avLst/>
          </a:prstGeom>
        </p:spPr>
        <p:txBody>
          <a:bodyPr lIns="0" tIns="0" rIns="0" bIns="0" rtlCol="0" anchor="t">
            <a:spAutoFit/>
          </a:bodyPr>
          <a:lstStyle/>
          <a:p>
            <a:pPr algn="l">
              <a:lnSpc>
                <a:spcPts val="3475"/>
              </a:lnSpc>
              <a:spcBef>
                <a:spcPct val="0"/>
              </a:spcBef>
            </a:pPr>
            <a:r>
              <a:rPr lang="en-US" sz="2482" b="1">
                <a:solidFill>
                  <a:srgbClr val="000000"/>
                </a:solidFill>
                <a:latin typeface="Open Sans Bold"/>
                <a:ea typeface="Open Sans Bold"/>
                <a:cs typeface="Open Sans Bold"/>
                <a:sym typeface="Open Sans Bold"/>
              </a:rPr>
              <a:t>Team-Booking (</a:t>
            </a:r>
            <a:r>
              <a:rPr lang="en-US" sz="2482" b="1" u="sng">
                <a:solidFill>
                  <a:srgbClr val="FF1495"/>
                </a:solidFill>
                <a:latin typeface="Open Sans Bold"/>
                <a:ea typeface="Open Sans Bold"/>
                <a:cs typeface="Open Sans Bold"/>
                <a:sym typeface="Open Sans Bold"/>
              </a:rPr>
              <a:t>BookingNumber (fk)</a:t>
            </a:r>
            <a:r>
              <a:rPr lang="en-US" sz="2482" b="1">
                <a:solidFill>
                  <a:srgbClr val="FF1495"/>
                </a:solidFill>
                <a:latin typeface="Open Sans Bold"/>
                <a:ea typeface="Open Sans Bold"/>
                <a:cs typeface="Open Sans Bold"/>
                <a:sym typeface="Open Sans Bold"/>
              </a:rPr>
              <a:t>, </a:t>
            </a:r>
            <a:r>
              <a:rPr lang="en-US" sz="2482" b="1" u="sng">
                <a:solidFill>
                  <a:srgbClr val="FF1495"/>
                </a:solidFill>
                <a:latin typeface="Open Sans Bold"/>
                <a:ea typeface="Open Sans Bold"/>
                <a:cs typeface="Open Sans Bold"/>
                <a:sym typeface="Open Sans Bold"/>
              </a:rPr>
              <a:t>TeamsName(fk)</a:t>
            </a:r>
            <a:r>
              <a:rPr lang="en-US" sz="2482" b="1" u="sng">
                <a:solidFill>
                  <a:srgbClr val="000000"/>
                </a:solidFill>
                <a:latin typeface="Open Sans Bold"/>
                <a:ea typeface="Open Sans Bold"/>
                <a:cs typeface="Open Sans Bold"/>
                <a:sym typeface="Open Sans Bold"/>
              </a:rPr>
              <a:t>)</a:t>
            </a:r>
          </a:p>
        </p:txBody>
      </p:sp>
      <p:sp>
        <p:nvSpPr>
          <p:cNvPr id="12" name="Freeform 12"/>
          <p:cNvSpPr/>
          <p:nvPr/>
        </p:nvSpPr>
        <p:spPr>
          <a:xfrm rot="-5400000" flipH="1">
            <a:off x="2847532" y="8255938"/>
            <a:ext cx="1351355" cy="1031944"/>
          </a:xfrm>
          <a:custGeom>
            <a:avLst/>
            <a:gdLst/>
            <a:ahLst/>
            <a:cxnLst/>
            <a:rect l="l" t="t" r="r" b="b"/>
            <a:pathLst>
              <a:path w="1351355" h="1031944">
                <a:moveTo>
                  <a:pt x="1351355" y="0"/>
                </a:moveTo>
                <a:lnTo>
                  <a:pt x="0" y="0"/>
                </a:lnTo>
                <a:lnTo>
                  <a:pt x="0" y="1031944"/>
                </a:lnTo>
                <a:lnTo>
                  <a:pt x="1351355" y="1031944"/>
                </a:lnTo>
                <a:lnTo>
                  <a:pt x="13513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3" name="Group 13"/>
          <p:cNvGrpSpPr/>
          <p:nvPr/>
        </p:nvGrpSpPr>
        <p:grpSpPr>
          <a:xfrm>
            <a:off x="4125764" y="8994873"/>
            <a:ext cx="7051983" cy="572150"/>
            <a:chOff x="0" y="0"/>
            <a:chExt cx="2826965" cy="229361"/>
          </a:xfrm>
        </p:grpSpPr>
        <p:sp>
          <p:nvSpPr>
            <p:cNvPr id="14" name="Freeform 14"/>
            <p:cNvSpPr/>
            <p:nvPr/>
          </p:nvSpPr>
          <p:spPr>
            <a:xfrm>
              <a:off x="0" y="0"/>
              <a:ext cx="2826965" cy="229361"/>
            </a:xfrm>
            <a:custGeom>
              <a:avLst/>
              <a:gdLst/>
              <a:ahLst/>
              <a:cxnLst/>
              <a:rect l="l" t="t" r="r" b="b"/>
              <a:pathLst>
                <a:path w="2826965" h="229361">
                  <a:moveTo>
                    <a:pt x="55990" y="0"/>
                  </a:moveTo>
                  <a:lnTo>
                    <a:pt x="2770975" y="0"/>
                  </a:lnTo>
                  <a:cubicBezTo>
                    <a:pt x="2801898" y="0"/>
                    <a:pt x="2826965" y="25067"/>
                    <a:pt x="2826965" y="55990"/>
                  </a:cubicBezTo>
                  <a:lnTo>
                    <a:pt x="2826965" y="173371"/>
                  </a:lnTo>
                  <a:cubicBezTo>
                    <a:pt x="2826965" y="204293"/>
                    <a:pt x="2801898" y="229361"/>
                    <a:pt x="2770975" y="229361"/>
                  </a:cubicBezTo>
                  <a:lnTo>
                    <a:pt x="55990" y="229361"/>
                  </a:lnTo>
                  <a:cubicBezTo>
                    <a:pt x="25067" y="229361"/>
                    <a:pt x="0" y="204293"/>
                    <a:pt x="0" y="173371"/>
                  </a:cubicBezTo>
                  <a:lnTo>
                    <a:pt x="0" y="55990"/>
                  </a:lnTo>
                  <a:cubicBezTo>
                    <a:pt x="0" y="25067"/>
                    <a:pt x="25067" y="0"/>
                    <a:pt x="55990" y="0"/>
                  </a:cubicBezTo>
                  <a:close/>
                </a:path>
              </a:pathLst>
            </a:custGeom>
            <a:solidFill>
              <a:srgbClr val="DECDFF"/>
            </a:solidFill>
          </p:spPr>
          <p:txBody>
            <a:bodyPr/>
            <a:lstStyle/>
            <a:p>
              <a:endParaRPr lang="en-PH"/>
            </a:p>
          </p:txBody>
        </p:sp>
        <p:sp>
          <p:nvSpPr>
            <p:cNvPr id="15" name="TextBox 15"/>
            <p:cNvSpPr txBox="1"/>
            <p:nvPr/>
          </p:nvSpPr>
          <p:spPr>
            <a:xfrm>
              <a:off x="0" y="-28575"/>
              <a:ext cx="2826965" cy="257936"/>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4309645" y="9055303"/>
            <a:ext cx="6722542" cy="413191"/>
          </a:xfrm>
          <a:prstGeom prst="rect">
            <a:avLst/>
          </a:prstGeom>
        </p:spPr>
        <p:txBody>
          <a:bodyPr lIns="0" tIns="0" rIns="0" bIns="0" rtlCol="0" anchor="t">
            <a:spAutoFit/>
          </a:bodyPr>
          <a:lstStyle/>
          <a:p>
            <a:pPr algn="l">
              <a:lnSpc>
                <a:spcPts val="3475"/>
              </a:lnSpc>
              <a:spcBef>
                <a:spcPct val="0"/>
              </a:spcBef>
            </a:pPr>
            <a:r>
              <a:rPr lang="en-US" sz="2482" b="1">
                <a:solidFill>
                  <a:srgbClr val="000000"/>
                </a:solidFill>
                <a:latin typeface="Open Sans Bold"/>
                <a:ea typeface="Open Sans Bold"/>
                <a:cs typeface="Open Sans Bold"/>
                <a:sym typeface="Open Sans Bold"/>
              </a:rPr>
              <a:t>Teams (</a:t>
            </a:r>
            <a:r>
              <a:rPr lang="en-US" sz="2482" b="1" u="sng">
                <a:solidFill>
                  <a:srgbClr val="5E17EB"/>
                </a:solidFill>
                <a:latin typeface="Open Sans Bold"/>
                <a:ea typeface="Open Sans Bold"/>
                <a:cs typeface="Open Sans Bold"/>
                <a:sym typeface="Open Sans Bold"/>
              </a:rPr>
              <a:t>TeamsName</a:t>
            </a:r>
            <a:r>
              <a:rPr lang="en-US" sz="2482" b="1">
                <a:solidFill>
                  <a:srgbClr val="000000"/>
                </a:solidFill>
                <a:latin typeface="Open Sans Bold"/>
                <a:ea typeface="Open Sans Bold"/>
                <a:cs typeface="Open Sans Bold"/>
                <a:sym typeface="Open Sans Bold"/>
              </a:rPr>
              <a:t>, NoOfPlayers, Local) )</a:t>
            </a:r>
          </a:p>
        </p:txBody>
      </p:sp>
      <p:grpSp>
        <p:nvGrpSpPr>
          <p:cNvPr id="17" name="Group 17"/>
          <p:cNvGrpSpPr/>
          <p:nvPr/>
        </p:nvGrpSpPr>
        <p:grpSpPr>
          <a:xfrm>
            <a:off x="2439444" y="4857425"/>
            <a:ext cx="11541738" cy="572150"/>
            <a:chOff x="0" y="0"/>
            <a:chExt cx="4626797" cy="229361"/>
          </a:xfrm>
        </p:grpSpPr>
        <p:sp>
          <p:nvSpPr>
            <p:cNvPr id="18" name="Freeform 18"/>
            <p:cNvSpPr/>
            <p:nvPr/>
          </p:nvSpPr>
          <p:spPr>
            <a:xfrm>
              <a:off x="0" y="0"/>
              <a:ext cx="4626797" cy="229361"/>
            </a:xfrm>
            <a:custGeom>
              <a:avLst/>
              <a:gdLst/>
              <a:ahLst/>
              <a:cxnLst/>
              <a:rect l="l" t="t" r="r" b="b"/>
              <a:pathLst>
                <a:path w="4626797" h="229361">
                  <a:moveTo>
                    <a:pt x="34210" y="0"/>
                  </a:moveTo>
                  <a:lnTo>
                    <a:pt x="4592587" y="0"/>
                  </a:lnTo>
                  <a:cubicBezTo>
                    <a:pt x="4601660" y="0"/>
                    <a:pt x="4610361" y="3604"/>
                    <a:pt x="4616777" y="10020"/>
                  </a:cubicBezTo>
                  <a:cubicBezTo>
                    <a:pt x="4623193" y="16435"/>
                    <a:pt x="4626797" y="25137"/>
                    <a:pt x="4626797" y="34210"/>
                  </a:cubicBezTo>
                  <a:lnTo>
                    <a:pt x="4626797" y="195151"/>
                  </a:lnTo>
                  <a:cubicBezTo>
                    <a:pt x="4626797" y="214045"/>
                    <a:pt x="4611481" y="229361"/>
                    <a:pt x="4592587" y="229361"/>
                  </a:cubicBezTo>
                  <a:lnTo>
                    <a:pt x="34210" y="229361"/>
                  </a:lnTo>
                  <a:cubicBezTo>
                    <a:pt x="15316" y="229361"/>
                    <a:pt x="0" y="214045"/>
                    <a:pt x="0" y="195151"/>
                  </a:cubicBezTo>
                  <a:lnTo>
                    <a:pt x="0" y="34210"/>
                  </a:lnTo>
                  <a:cubicBezTo>
                    <a:pt x="0" y="15316"/>
                    <a:pt x="15316" y="0"/>
                    <a:pt x="34210" y="0"/>
                  </a:cubicBezTo>
                  <a:close/>
                </a:path>
              </a:pathLst>
            </a:custGeom>
            <a:solidFill>
              <a:srgbClr val="FFDE59"/>
            </a:solidFill>
          </p:spPr>
          <p:txBody>
            <a:bodyPr/>
            <a:lstStyle/>
            <a:p>
              <a:endParaRPr lang="en-PH"/>
            </a:p>
          </p:txBody>
        </p:sp>
        <p:sp>
          <p:nvSpPr>
            <p:cNvPr id="19" name="TextBox 19"/>
            <p:cNvSpPr txBox="1"/>
            <p:nvPr/>
          </p:nvSpPr>
          <p:spPr>
            <a:xfrm>
              <a:off x="0" y="-28575"/>
              <a:ext cx="4626797" cy="257936"/>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2533965" y="4917854"/>
            <a:ext cx="14725335" cy="413191"/>
          </a:xfrm>
          <a:prstGeom prst="rect">
            <a:avLst/>
          </a:prstGeom>
        </p:spPr>
        <p:txBody>
          <a:bodyPr lIns="0" tIns="0" rIns="0" bIns="0" rtlCol="0" anchor="t">
            <a:spAutoFit/>
          </a:bodyPr>
          <a:lstStyle/>
          <a:p>
            <a:pPr algn="l">
              <a:lnSpc>
                <a:spcPts val="3475"/>
              </a:lnSpc>
              <a:spcBef>
                <a:spcPct val="0"/>
              </a:spcBef>
            </a:pPr>
            <a:r>
              <a:rPr lang="en-US" sz="2482" b="1">
                <a:solidFill>
                  <a:srgbClr val="000000"/>
                </a:solidFill>
                <a:latin typeface="Open Sans Bold"/>
                <a:ea typeface="Open Sans Bold"/>
                <a:cs typeface="Open Sans Bold"/>
                <a:sym typeface="Open Sans Bold"/>
              </a:rPr>
              <a:t>Team-Booking (</a:t>
            </a:r>
            <a:r>
              <a:rPr lang="en-US" sz="2482" b="1" u="sng">
                <a:solidFill>
                  <a:srgbClr val="5E17EB"/>
                </a:solidFill>
                <a:latin typeface="Open Sans Bold"/>
                <a:ea typeface="Open Sans Bold"/>
                <a:cs typeface="Open Sans Bold"/>
                <a:sym typeface="Open Sans Bold"/>
              </a:rPr>
              <a:t>Te﻿am﻿sName</a:t>
            </a:r>
            <a:r>
              <a:rPr lang="en-US" sz="2482" b="1">
                <a:solidFill>
                  <a:srgbClr val="000000"/>
                </a:solidFill>
                <a:latin typeface="Open Sans Bold"/>
                <a:ea typeface="Open Sans Bold"/>
                <a:cs typeface="Open Sans Bold"/>
                <a:sym typeface="Open Sans Bold"/>
              </a:rPr>
              <a:t>, </a:t>
            </a:r>
            <a:r>
              <a:rPr lang="en-US" sz="2482" b="1" u="sng">
                <a:solidFill>
                  <a:srgbClr val="FF1495"/>
                </a:solidFill>
                <a:latin typeface="Open Sans Bold"/>
                <a:ea typeface="Open Sans Bold"/>
                <a:cs typeface="Open Sans Bold"/>
                <a:sym typeface="Open Sans Bold"/>
              </a:rPr>
              <a:t>BookingNumber (fk)</a:t>
            </a:r>
            <a:r>
              <a:rPr lang="en-US" sz="2482" b="1">
                <a:solidFill>
                  <a:srgbClr val="000000"/>
                </a:solidFill>
                <a:latin typeface="Open Sans Bold"/>
                <a:ea typeface="Open Sans Bold"/>
                <a:cs typeface="Open Sans Bold"/>
                <a:sym typeface="Open Sans Bold"/>
              </a:rPr>
              <a:t>, NoOfPlayers, Local)</a:t>
            </a:r>
          </a:p>
        </p:txBody>
      </p:sp>
      <p:sp>
        <p:nvSpPr>
          <p:cNvPr id="21" name="TextBox 21"/>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2NF</a:t>
            </a:r>
          </a:p>
        </p:txBody>
      </p:sp>
      <p:sp>
        <p:nvSpPr>
          <p:cNvPr id="6" name="TextBox 6"/>
          <p:cNvSpPr txBox="1"/>
          <p:nvPr/>
        </p:nvSpPr>
        <p:spPr>
          <a:xfrm>
            <a:off x="428071" y="2568868"/>
            <a:ext cx="2231800"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After 2NF:</a:t>
            </a:r>
          </a:p>
        </p:txBody>
      </p:sp>
      <p:grpSp>
        <p:nvGrpSpPr>
          <p:cNvPr id="7" name="Group 7"/>
          <p:cNvGrpSpPr/>
          <p:nvPr/>
        </p:nvGrpSpPr>
        <p:grpSpPr>
          <a:xfrm>
            <a:off x="1274375" y="3805279"/>
            <a:ext cx="16095200" cy="745439"/>
            <a:chOff x="0" y="0"/>
            <a:chExt cx="6452166" cy="298828"/>
          </a:xfrm>
        </p:grpSpPr>
        <p:sp>
          <p:nvSpPr>
            <p:cNvPr id="8" name="Freeform 8"/>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9" name="TextBox 9"/>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510579" y="3909260"/>
            <a:ext cx="15937730" cy="480327"/>
          </a:xfrm>
          <a:prstGeom prst="rect">
            <a:avLst/>
          </a:prstGeom>
        </p:spPr>
        <p:txBody>
          <a:bodyPr lIns="0" tIns="0" rIns="0" bIns="0" rtlCol="0" anchor="t">
            <a:spAutoFit/>
          </a:bodyPr>
          <a:lstStyle/>
          <a:p>
            <a:pPr algn="l">
              <a:lnSpc>
                <a:spcPts val="3921"/>
              </a:lnSpc>
              <a:spcBef>
                <a:spcPct val="0"/>
              </a:spcBef>
            </a:pPr>
            <a:r>
              <a:rPr lang="en-US" sz="2800" b="1">
                <a:solidFill>
                  <a:srgbClr val="000000"/>
                </a:solidFill>
                <a:latin typeface="Open Sans Bold"/>
                <a:ea typeface="Open Sans Bold"/>
                <a:cs typeface="Open Sans Bold"/>
                <a:sym typeface="Open Sans Bold"/>
              </a:rPr>
              <a:t>Booking (</a:t>
            </a:r>
            <a:r>
              <a:rPr lang="en-US" sz="2800" b="1" u="sng">
                <a:solidFill>
                  <a:srgbClr val="5E17EB"/>
                </a:solidFill>
                <a:latin typeface="Open Sans Bold"/>
                <a:ea typeface="Open Sans Bold"/>
                <a:cs typeface="Open Sans Bold"/>
                <a:sym typeface="Open Sans Bold"/>
              </a:rPr>
              <a:t>BookingNumber</a:t>
            </a:r>
            <a:r>
              <a:rPr lang="en-US" sz="2800" b="1">
                <a:solidFill>
                  <a:srgbClr val="000000"/>
                </a:solidFill>
                <a:latin typeface="Open Sans Bold"/>
                <a:ea typeface="Open Sans Bold"/>
                <a:cs typeface="Open Sans Bold"/>
                <a:sym typeface="Open Sans Bold"/>
              </a:rPr>
              <a:t>, CourtBranch, BranchAddress1, BranchAddress2, BookingDate)</a:t>
            </a:r>
          </a:p>
        </p:txBody>
      </p:sp>
      <p:grpSp>
        <p:nvGrpSpPr>
          <p:cNvPr id="11" name="Group 11"/>
          <p:cNvGrpSpPr/>
          <p:nvPr/>
        </p:nvGrpSpPr>
        <p:grpSpPr>
          <a:xfrm>
            <a:off x="1353110" y="5088380"/>
            <a:ext cx="16095200" cy="745439"/>
            <a:chOff x="0" y="0"/>
            <a:chExt cx="6452166" cy="298828"/>
          </a:xfrm>
        </p:grpSpPr>
        <p:sp>
          <p:nvSpPr>
            <p:cNvPr id="12" name="Freeform 12"/>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13" name="TextBox 13"/>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570152" y="5179336"/>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Team-Booking (</a:t>
            </a:r>
            <a:r>
              <a:rPr lang="en-US" sz="2799" b="1" u="sng">
                <a:solidFill>
                  <a:srgbClr val="FF1495"/>
                </a:solidFill>
                <a:latin typeface="Open Sans Bold"/>
                <a:ea typeface="Open Sans Bold"/>
                <a:cs typeface="Open Sans Bold"/>
                <a:sym typeface="Open Sans Bold"/>
              </a:rPr>
              <a:t>BookingNumber (fk)</a:t>
            </a:r>
            <a:r>
              <a:rPr lang="en-US" sz="2799" b="1">
                <a:solidFill>
                  <a:srgbClr val="FF1495"/>
                </a:solidFill>
                <a:latin typeface="Open Sans Bold"/>
                <a:ea typeface="Open Sans Bold"/>
                <a:cs typeface="Open Sans Bold"/>
                <a:sym typeface="Open Sans Bold"/>
              </a:rPr>
              <a:t>, </a:t>
            </a:r>
            <a:r>
              <a:rPr lang="en-US" sz="2799" b="1" u="sng">
                <a:solidFill>
                  <a:srgbClr val="FF1495"/>
                </a:solidFill>
                <a:latin typeface="Open Sans Bold"/>
                <a:ea typeface="Open Sans Bold"/>
                <a:cs typeface="Open Sans Bold"/>
                <a:sym typeface="Open Sans Bold"/>
              </a:rPr>
              <a:t>Teams(fk)</a:t>
            </a:r>
            <a:r>
              <a:rPr lang="en-US" sz="2799" b="1" u="sng">
                <a:solidFill>
                  <a:srgbClr val="000000"/>
                </a:solidFill>
                <a:latin typeface="Open Sans Bold"/>
                <a:ea typeface="Open Sans Bold"/>
                <a:cs typeface="Open Sans Bold"/>
                <a:sym typeface="Open Sans Bold"/>
              </a:rPr>
              <a:t>)</a:t>
            </a:r>
          </a:p>
        </p:txBody>
      </p:sp>
      <p:grpSp>
        <p:nvGrpSpPr>
          <p:cNvPr id="15" name="Group 15"/>
          <p:cNvGrpSpPr/>
          <p:nvPr/>
        </p:nvGrpSpPr>
        <p:grpSpPr>
          <a:xfrm>
            <a:off x="1353110" y="6367219"/>
            <a:ext cx="16095200" cy="745439"/>
            <a:chOff x="0" y="0"/>
            <a:chExt cx="6452166" cy="298828"/>
          </a:xfrm>
        </p:grpSpPr>
        <p:sp>
          <p:nvSpPr>
            <p:cNvPr id="16" name="Freeform 16"/>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17" name="TextBox 17"/>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570152" y="6462469"/>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Teams (</a:t>
            </a:r>
            <a:r>
              <a:rPr lang="en-US" sz="2799" b="1" u="sng">
                <a:solidFill>
                  <a:srgbClr val="5E17EB"/>
                </a:solidFill>
                <a:latin typeface="Open Sans Bold"/>
                <a:ea typeface="Open Sans Bold"/>
                <a:cs typeface="Open Sans Bold"/>
                <a:sym typeface="Open Sans Bold"/>
              </a:rPr>
              <a:t>TeamsName</a:t>
            </a:r>
            <a:r>
              <a:rPr lang="en-US" sz="2799" b="1">
                <a:solidFill>
                  <a:srgbClr val="000000"/>
                </a:solidFill>
                <a:latin typeface="Open Sans Bold"/>
                <a:ea typeface="Open Sans Bold"/>
                <a:cs typeface="Open Sans Bold"/>
                <a:sym typeface="Open Sans Bold"/>
              </a:rPr>
              <a:t>, NoOfPlayers, Local) )</a:t>
            </a:r>
          </a:p>
        </p:txBody>
      </p:sp>
      <p:sp>
        <p:nvSpPr>
          <p:cNvPr id="19" name="TextBox 19"/>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3NF</a:t>
            </a:r>
          </a:p>
        </p:txBody>
      </p:sp>
      <p:sp>
        <p:nvSpPr>
          <p:cNvPr id="6" name="TextBox 6"/>
          <p:cNvSpPr txBox="1"/>
          <p:nvPr/>
        </p:nvSpPr>
        <p:spPr>
          <a:xfrm>
            <a:off x="428071" y="2495550"/>
            <a:ext cx="17227521"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table has to be examined to see if there are any </a:t>
            </a:r>
            <a:r>
              <a:rPr lang="en-US" sz="3000" b="1">
                <a:solidFill>
                  <a:srgbClr val="FF1495"/>
                </a:solidFill>
                <a:latin typeface="Open Sans Bold"/>
                <a:ea typeface="Open Sans Bold"/>
                <a:cs typeface="Open Sans Bold"/>
                <a:sym typeface="Open Sans Bold"/>
              </a:rPr>
              <a:t>non-key dependencies</a:t>
            </a:r>
            <a:r>
              <a:rPr lang="en-US" sz="3000">
                <a:solidFill>
                  <a:srgbClr val="000000"/>
                </a:solidFill>
                <a:latin typeface="Open Sans"/>
                <a:ea typeface="Open Sans"/>
                <a:cs typeface="Open Sans"/>
                <a:sym typeface="Open Sans"/>
              </a:rPr>
              <a:t>. If there is, a new table must be defined. </a:t>
            </a:r>
          </a:p>
        </p:txBody>
      </p:sp>
      <p:grpSp>
        <p:nvGrpSpPr>
          <p:cNvPr id="7" name="Group 7"/>
          <p:cNvGrpSpPr/>
          <p:nvPr/>
        </p:nvGrpSpPr>
        <p:grpSpPr>
          <a:xfrm>
            <a:off x="1164863" y="6064767"/>
            <a:ext cx="16095200" cy="745439"/>
            <a:chOff x="0" y="0"/>
            <a:chExt cx="6452166" cy="298828"/>
          </a:xfrm>
        </p:grpSpPr>
        <p:sp>
          <p:nvSpPr>
            <p:cNvPr id="8" name="Freeform 8"/>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9" name="TextBox 9"/>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401068" y="6168747"/>
            <a:ext cx="15937730" cy="480327"/>
          </a:xfrm>
          <a:prstGeom prst="rect">
            <a:avLst/>
          </a:prstGeom>
        </p:spPr>
        <p:txBody>
          <a:bodyPr lIns="0" tIns="0" rIns="0" bIns="0" rtlCol="0" anchor="t">
            <a:spAutoFit/>
          </a:bodyPr>
          <a:lstStyle/>
          <a:p>
            <a:pPr algn="l">
              <a:lnSpc>
                <a:spcPts val="3921"/>
              </a:lnSpc>
              <a:spcBef>
                <a:spcPct val="0"/>
              </a:spcBef>
            </a:pPr>
            <a:r>
              <a:rPr lang="en-US" sz="2800" b="1">
                <a:solidFill>
                  <a:srgbClr val="000000"/>
                </a:solidFill>
                <a:latin typeface="Open Sans Bold"/>
                <a:ea typeface="Open Sans Bold"/>
                <a:cs typeface="Open Sans Bold"/>
                <a:sym typeface="Open Sans Bold"/>
              </a:rPr>
              <a:t>Booking (</a:t>
            </a:r>
            <a:r>
              <a:rPr lang="en-US" sz="2800" b="1" u="sng">
                <a:solidFill>
                  <a:srgbClr val="5E17EB"/>
                </a:solidFill>
                <a:latin typeface="Open Sans Bold"/>
                <a:ea typeface="Open Sans Bold"/>
                <a:cs typeface="Open Sans Bold"/>
                <a:sym typeface="Open Sans Bold"/>
              </a:rPr>
              <a:t>BookingNumber</a:t>
            </a:r>
            <a:r>
              <a:rPr lang="en-US" sz="2800" b="1">
                <a:solidFill>
                  <a:srgbClr val="000000"/>
                </a:solidFill>
                <a:latin typeface="Open Sans Bold"/>
                <a:ea typeface="Open Sans Bold"/>
                <a:cs typeface="Open Sans Bold"/>
                <a:sym typeface="Open Sans Bold"/>
              </a:rPr>
              <a:t>, CourtBranch, BranchAddress1, BranchAddress2, BookingDate)</a:t>
            </a:r>
          </a:p>
        </p:txBody>
      </p:sp>
      <p:grpSp>
        <p:nvGrpSpPr>
          <p:cNvPr id="11" name="Group 11"/>
          <p:cNvGrpSpPr/>
          <p:nvPr/>
        </p:nvGrpSpPr>
        <p:grpSpPr>
          <a:xfrm>
            <a:off x="1243598" y="7347867"/>
            <a:ext cx="16095200" cy="745439"/>
            <a:chOff x="0" y="0"/>
            <a:chExt cx="6452166" cy="298828"/>
          </a:xfrm>
        </p:grpSpPr>
        <p:sp>
          <p:nvSpPr>
            <p:cNvPr id="12" name="Freeform 12"/>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13" name="TextBox 13"/>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460640" y="7438823"/>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Team-Booking (</a:t>
            </a:r>
            <a:r>
              <a:rPr lang="en-US" sz="2799" b="1" u="sng">
                <a:solidFill>
                  <a:srgbClr val="FF1495"/>
                </a:solidFill>
                <a:latin typeface="Open Sans Bold"/>
                <a:ea typeface="Open Sans Bold"/>
                <a:cs typeface="Open Sans Bold"/>
                <a:sym typeface="Open Sans Bold"/>
              </a:rPr>
              <a:t>BookingNumber (fk)</a:t>
            </a:r>
            <a:r>
              <a:rPr lang="en-US" sz="2799" b="1">
                <a:solidFill>
                  <a:srgbClr val="FF1495"/>
                </a:solidFill>
                <a:latin typeface="Open Sans Bold"/>
                <a:ea typeface="Open Sans Bold"/>
                <a:cs typeface="Open Sans Bold"/>
                <a:sym typeface="Open Sans Bold"/>
              </a:rPr>
              <a:t>, </a:t>
            </a:r>
            <a:r>
              <a:rPr lang="en-US" sz="2799" b="1" u="sng">
                <a:solidFill>
                  <a:srgbClr val="FF1495"/>
                </a:solidFill>
                <a:latin typeface="Open Sans Bold"/>
                <a:ea typeface="Open Sans Bold"/>
                <a:cs typeface="Open Sans Bold"/>
                <a:sym typeface="Open Sans Bold"/>
              </a:rPr>
              <a:t>Teams(fk)</a:t>
            </a:r>
            <a:r>
              <a:rPr lang="en-US" sz="2799" b="1" u="sng">
                <a:solidFill>
                  <a:srgbClr val="000000"/>
                </a:solidFill>
                <a:latin typeface="Open Sans Bold"/>
                <a:ea typeface="Open Sans Bold"/>
                <a:cs typeface="Open Sans Bold"/>
                <a:sym typeface="Open Sans Bold"/>
              </a:rPr>
              <a:t>)</a:t>
            </a:r>
          </a:p>
        </p:txBody>
      </p:sp>
      <p:grpSp>
        <p:nvGrpSpPr>
          <p:cNvPr id="15" name="Group 15"/>
          <p:cNvGrpSpPr/>
          <p:nvPr/>
        </p:nvGrpSpPr>
        <p:grpSpPr>
          <a:xfrm>
            <a:off x="1243598" y="8626706"/>
            <a:ext cx="16095200" cy="745439"/>
            <a:chOff x="0" y="0"/>
            <a:chExt cx="6452166" cy="298828"/>
          </a:xfrm>
        </p:grpSpPr>
        <p:sp>
          <p:nvSpPr>
            <p:cNvPr id="16" name="Freeform 16"/>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17" name="TextBox 17"/>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460640" y="8721956"/>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Teams (</a:t>
            </a:r>
            <a:r>
              <a:rPr lang="en-US" sz="2799" b="1" u="sng">
                <a:solidFill>
                  <a:srgbClr val="5E17EB"/>
                </a:solidFill>
                <a:latin typeface="Open Sans Bold"/>
                <a:ea typeface="Open Sans Bold"/>
                <a:cs typeface="Open Sans Bold"/>
                <a:sym typeface="Open Sans Bold"/>
              </a:rPr>
              <a:t>TeamsName</a:t>
            </a:r>
            <a:r>
              <a:rPr lang="en-US" sz="2799" b="1">
                <a:solidFill>
                  <a:srgbClr val="000000"/>
                </a:solidFill>
                <a:latin typeface="Open Sans Bold"/>
                <a:ea typeface="Open Sans Bold"/>
                <a:cs typeface="Open Sans Bold"/>
                <a:sym typeface="Open Sans Bold"/>
              </a:rPr>
              <a:t>, NoOfPlayers, Local) )</a:t>
            </a:r>
          </a:p>
        </p:txBody>
      </p:sp>
      <p:sp>
        <p:nvSpPr>
          <p:cNvPr id="19" name="Freeform 19"/>
          <p:cNvSpPr/>
          <p:nvPr/>
        </p:nvSpPr>
        <p:spPr>
          <a:xfrm rot="5400000">
            <a:off x="9560820" y="2653903"/>
            <a:ext cx="1148773" cy="5672954"/>
          </a:xfrm>
          <a:custGeom>
            <a:avLst/>
            <a:gdLst/>
            <a:ahLst/>
            <a:cxnLst/>
            <a:rect l="l" t="t" r="r" b="b"/>
            <a:pathLst>
              <a:path w="1148773" h="5672954">
                <a:moveTo>
                  <a:pt x="0" y="0"/>
                </a:moveTo>
                <a:lnTo>
                  <a:pt x="1148774" y="0"/>
                </a:lnTo>
                <a:lnTo>
                  <a:pt x="1148774" y="5672954"/>
                </a:lnTo>
                <a:lnTo>
                  <a:pt x="0" y="5672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0" name="TextBox 20"/>
          <p:cNvSpPr txBox="1"/>
          <p:nvPr/>
        </p:nvSpPr>
        <p:spPr>
          <a:xfrm>
            <a:off x="8145805" y="4239718"/>
            <a:ext cx="3978804"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Non-key dependency</a:t>
            </a:r>
          </a:p>
        </p:txBody>
      </p:sp>
      <p:sp>
        <p:nvSpPr>
          <p:cNvPr id="21" name="TextBox 21"/>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3116572" y="3458861"/>
            <a:ext cx="10930534" cy="6134363"/>
          </a:xfrm>
          <a:custGeom>
            <a:avLst/>
            <a:gdLst/>
            <a:ahLst/>
            <a:cxnLst/>
            <a:rect l="l" t="t" r="r" b="b"/>
            <a:pathLst>
              <a:path w="10930534" h="6134363">
                <a:moveTo>
                  <a:pt x="0" y="0"/>
                </a:moveTo>
                <a:lnTo>
                  <a:pt x="10930534" y="0"/>
                </a:lnTo>
                <a:lnTo>
                  <a:pt x="10930534" y="6134363"/>
                </a:lnTo>
                <a:lnTo>
                  <a:pt x="0" y="6134363"/>
                </a:lnTo>
                <a:lnTo>
                  <a:pt x="0" y="0"/>
                </a:lnTo>
                <a:close/>
              </a:path>
            </a:pathLst>
          </a:custGeom>
          <a:blipFill>
            <a:blip r:embed="rId4"/>
            <a:stretch>
              <a:fillRect l="-400" t="-662" r="-31793"/>
            </a:stretch>
          </a:blipFill>
        </p:spPr>
        <p:txBody>
          <a:bodyPr/>
          <a:lstStyle/>
          <a:p>
            <a:endParaRPr lang="en-PH"/>
          </a:p>
        </p:txBody>
      </p:sp>
      <p:sp>
        <p:nvSpPr>
          <p:cNvPr id="7" name="TextBox 7"/>
          <p:cNvSpPr txBox="1"/>
          <p:nvPr/>
        </p:nvSpPr>
        <p:spPr>
          <a:xfrm>
            <a:off x="384809" y="1938701"/>
            <a:ext cx="13152079"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Example of a file-based approach</a:t>
            </a:r>
          </a:p>
        </p:txBody>
      </p:sp>
      <p:sp>
        <p:nvSpPr>
          <p:cNvPr id="8" name="TextBox 8"/>
          <p:cNvSpPr txBox="1"/>
          <p:nvPr/>
        </p:nvSpPr>
        <p:spPr>
          <a:xfrm>
            <a:off x="384809" y="2694896"/>
            <a:ext cx="17095028"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Using google sheet to store product data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3NF</a:t>
            </a:r>
          </a:p>
        </p:txBody>
      </p:sp>
      <p:sp>
        <p:nvSpPr>
          <p:cNvPr id="6" name="TextBox 6"/>
          <p:cNvSpPr txBox="1"/>
          <p:nvPr/>
        </p:nvSpPr>
        <p:spPr>
          <a:xfrm>
            <a:off x="428071" y="2495550"/>
            <a:ext cx="17227521"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table has to be examined to see if there are any </a:t>
            </a:r>
            <a:r>
              <a:rPr lang="en-US" sz="3000" b="1">
                <a:solidFill>
                  <a:srgbClr val="FF1495"/>
                </a:solidFill>
                <a:latin typeface="Open Sans Bold"/>
                <a:ea typeface="Open Sans Bold"/>
                <a:cs typeface="Open Sans Bold"/>
                <a:sym typeface="Open Sans Bold"/>
              </a:rPr>
              <a:t>non-key dependencies</a:t>
            </a:r>
            <a:r>
              <a:rPr lang="en-US" sz="3000">
                <a:solidFill>
                  <a:srgbClr val="000000"/>
                </a:solidFill>
                <a:latin typeface="Open Sans"/>
                <a:ea typeface="Open Sans"/>
                <a:cs typeface="Open Sans"/>
                <a:sym typeface="Open Sans"/>
              </a:rPr>
              <a:t>. If there is, a new table must be defined. </a:t>
            </a:r>
          </a:p>
        </p:txBody>
      </p:sp>
      <p:grpSp>
        <p:nvGrpSpPr>
          <p:cNvPr id="7" name="Group 7"/>
          <p:cNvGrpSpPr/>
          <p:nvPr/>
        </p:nvGrpSpPr>
        <p:grpSpPr>
          <a:xfrm>
            <a:off x="1033598" y="3973809"/>
            <a:ext cx="16095200" cy="745439"/>
            <a:chOff x="0" y="0"/>
            <a:chExt cx="6452166" cy="298828"/>
          </a:xfrm>
        </p:grpSpPr>
        <p:sp>
          <p:nvSpPr>
            <p:cNvPr id="8" name="Freeform 8"/>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9" name="TextBox 9"/>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269803" y="4077790"/>
            <a:ext cx="15937730" cy="481307"/>
          </a:xfrm>
          <a:prstGeom prst="rect">
            <a:avLst/>
          </a:prstGeom>
        </p:spPr>
        <p:txBody>
          <a:bodyPr lIns="0" tIns="0" rIns="0" bIns="0" rtlCol="0" anchor="t">
            <a:spAutoFit/>
          </a:bodyPr>
          <a:lstStyle/>
          <a:p>
            <a:pPr algn="l">
              <a:lnSpc>
                <a:spcPts val="3921"/>
              </a:lnSpc>
              <a:spcBef>
                <a:spcPct val="0"/>
              </a:spcBef>
            </a:pPr>
            <a:r>
              <a:rPr lang="en-US" sz="2800" b="1">
                <a:solidFill>
                  <a:srgbClr val="000000"/>
                </a:solidFill>
                <a:latin typeface="Open Sans Bold"/>
                <a:ea typeface="Open Sans Bold"/>
                <a:cs typeface="Open Sans Bold"/>
                <a:sym typeface="Open Sans Bold"/>
              </a:rPr>
              <a:t>Booking (</a:t>
            </a:r>
            <a:r>
              <a:rPr lang="en-US" sz="2800" b="1" u="sng">
                <a:solidFill>
                  <a:srgbClr val="5E17EB"/>
                </a:solidFill>
                <a:latin typeface="Open Sans Bold"/>
                <a:ea typeface="Open Sans Bold"/>
                <a:cs typeface="Open Sans Bold"/>
                <a:sym typeface="Open Sans Bold"/>
              </a:rPr>
              <a:t>BookingNumber</a:t>
            </a:r>
            <a:r>
              <a:rPr lang="en-US" sz="2800" b="1">
                <a:solidFill>
                  <a:srgbClr val="000000"/>
                </a:solidFill>
                <a:latin typeface="Open Sans Bold"/>
                <a:ea typeface="Open Sans Bold"/>
                <a:cs typeface="Open Sans Bold"/>
                <a:sym typeface="Open Sans Bold"/>
              </a:rPr>
              <a:t>, </a:t>
            </a:r>
            <a:r>
              <a:rPr lang="en-US" sz="2800" b="1" u="sng">
                <a:solidFill>
                  <a:srgbClr val="FF1495"/>
                </a:solidFill>
                <a:latin typeface="Open Sans Bold"/>
                <a:ea typeface="Open Sans Bold"/>
                <a:cs typeface="Open Sans Bold"/>
                <a:sym typeface="Open Sans Bold"/>
              </a:rPr>
              <a:t>CourtBranch (fk)</a:t>
            </a:r>
            <a:r>
              <a:rPr lang="en-US" sz="2800" b="1">
                <a:solidFill>
                  <a:srgbClr val="000000"/>
                </a:solidFill>
                <a:latin typeface="Open Sans Bold"/>
                <a:ea typeface="Open Sans Bold"/>
                <a:cs typeface="Open Sans Bold"/>
                <a:sym typeface="Open Sans Bold"/>
              </a:rPr>
              <a:t>, BookingDate)</a:t>
            </a:r>
          </a:p>
        </p:txBody>
      </p:sp>
      <p:grpSp>
        <p:nvGrpSpPr>
          <p:cNvPr id="11" name="Group 11"/>
          <p:cNvGrpSpPr/>
          <p:nvPr/>
        </p:nvGrpSpPr>
        <p:grpSpPr>
          <a:xfrm>
            <a:off x="1033598" y="5252648"/>
            <a:ext cx="16095200" cy="745439"/>
            <a:chOff x="0" y="0"/>
            <a:chExt cx="6452166" cy="298828"/>
          </a:xfrm>
        </p:grpSpPr>
        <p:sp>
          <p:nvSpPr>
            <p:cNvPr id="12" name="Freeform 12"/>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13" name="TextBox 13"/>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250640" y="5343604"/>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Team-Booking (</a:t>
            </a:r>
            <a:r>
              <a:rPr lang="en-US" sz="2799" b="1" u="sng">
                <a:solidFill>
                  <a:srgbClr val="FF1495"/>
                </a:solidFill>
                <a:latin typeface="Open Sans Bold"/>
                <a:ea typeface="Open Sans Bold"/>
                <a:cs typeface="Open Sans Bold"/>
                <a:sym typeface="Open Sans Bold"/>
              </a:rPr>
              <a:t>BookingNumber (fk)</a:t>
            </a:r>
            <a:r>
              <a:rPr lang="en-US" sz="2799" b="1">
                <a:solidFill>
                  <a:srgbClr val="FF1495"/>
                </a:solidFill>
                <a:latin typeface="Open Sans Bold"/>
                <a:ea typeface="Open Sans Bold"/>
                <a:cs typeface="Open Sans Bold"/>
                <a:sym typeface="Open Sans Bold"/>
              </a:rPr>
              <a:t>, </a:t>
            </a:r>
            <a:r>
              <a:rPr lang="en-US" sz="2799" b="1" u="sng">
                <a:solidFill>
                  <a:srgbClr val="FF1495"/>
                </a:solidFill>
                <a:latin typeface="Open Sans Bold"/>
                <a:ea typeface="Open Sans Bold"/>
                <a:cs typeface="Open Sans Bold"/>
                <a:sym typeface="Open Sans Bold"/>
              </a:rPr>
              <a:t>TeamsName (fk)</a:t>
            </a:r>
            <a:r>
              <a:rPr lang="en-US" sz="2799" b="1" u="sng">
                <a:solidFill>
                  <a:srgbClr val="000000"/>
                </a:solidFill>
                <a:latin typeface="Open Sans Bold"/>
                <a:ea typeface="Open Sans Bold"/>
                <a:cs typeface="Open Sans Bold"/>
                <a:sym typeface="Open Sans Bold"/>
              </a:rPr>
              <a:t>)</a:t>
            </a:r>
          </a:p>
        </p:txBody>
      </p:sp>
      <p:grpSp>
        <p:nvGrpSpPr>
          <p:cNvPr id="15" name="Group 15"/>
          <p:cNvGrpSpPr/>
          <p:nvPr/>
        </p:nvGrpSpPr>
        <p:grpSpPr>
          <a:xfrm>
            <a:off x="1033598" y="6531487"/>
            <a:ext cx="16095200" cy="745439"/>
            <a:chOff x="0" y="0"/>
            <a:chExt cx="6452166" cy="298828"/>
          </a:xfrm>
        </p:grpSpPr>
        <p:sp>
          <p:nvSpPr>
            <p:cNvPr id="16" name="Freeform 16"/>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17" name="TextBox 17"/>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250640" y="6626737"/>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Teams (</a:t>
            </a:r>
            <a:r>
              <a:rPr lang="en-US" sz="2799" b="1" u="sng">
                <a:solidFill>
                  <a:srgbClr val="5E17EB"/>
                </a:solidFill>
                <a:latin typeface="Open Sans Bold"/>
                <a:ea typeface="Open Sans Bold"/>
                <a:cs typeface="Open Sans Bold"/>
                <a:sym typeface="Open Sans Bold"/>
              </a:rPr>
              <a:t>TeamsName</a:t>
            </a:r>
            <a:r>
              <a:rPr lang="en-US" sz="2799" b="1">
                <a:solidFill>
                  <a:srgbClr val="000000"/>
                </a:solidFill>
                <a:latin typeface="Open Sans Bold"/>
                <a:ea typeface="Open Sans Bold"/>
                <a:cs typeface="Open Sans Bold"/>
                <a:sym typeface="Open Sans Bold"/>
              </a:rPr>
              <a:t>, NoOfPlayers, Local) )</a:t>
            </a:r>
          </a:p>
        </p:txBody>
      </p:sp>
      <p:grpSp>
        <p:nvGrpSpPr>
          <p:cNvPr id="19" name="Group 19"/>
          <p:cNvGrpSpPr/>
          <p:nvPr/>
        </p:nvGrpSpPr>
        <p:grpSpPr>
          <a:xfrm>
            <a:off x="1028700" y="7810325"/>
            <a:ext cx="16095200" cy="745439"/>
            <a:chOff x="0" y="0"/>
            <a:chExt cx="6452166" cy="298828"/>
          </a:xfrm>
        </p:grpSpPr>
        <p:sp>
          <p:nvSpPr>
            <p:cNvPr id="20" name="Freeform 20"/>
            <p:cNvSpPr/>
            <p:nvPr/>
          </p:nvSpPr>
          <p:spPr>
            <a:xfrm>
              <a:off x="0" y="0"/>
              <a:ext cx="6452166" cy="298828"/>
            </a:xfrm>
            <a:custGeom>
              <a:avLst/>
              <a:gdLst/>
              <a:ahLst/>
              <a:cxnLst/>
              <a:rect l="l" t="t" r="r" b="b"/>
              <a:pathLst>
                <a:path w="6452166" h="298828">
                  <a:moveTo>
                    <a:pt x="24531" y="0"/>
                  </a:moveTo>
                  <a:lnTo>
                    <a:pt x="6427635" y="0"/>
                  </a:lnTo>
                  <a:cubicBezTo>
                    <a:pt x="6434141" y="0"/>
                    <a:pt x="6440381" y="2585"/>
                    <a:pt x="6444981" y="7185"/>
                  </a:cubicBezTo>
                  <a:cubicBezTo>
                    <a:pt x="6449582" y="11786"/>
                    <a:pt x="6452166" y="18025"/>
                    <a:pt x="6452166" y="24531"/>
                  </a:cubicBezTo>
                  <a:lnTo>
                    <a:pt x="6452166" y="274297"/>
                  </a:lnTo>
                  <a:cubicBezTo>
                    <a:pt x="6452166" y="280803"/>
                    <a:pt x="6449582" y="287042"/>
                    <a:pt x="6444981" y="291643"/>
                  </a:cubicBezTo>
                  <a:cubicBezTo>
                    <a:pt x="6440381" y="296243"/>
                    <a:pt x="6434141" y="298828"/>
                    <a:pt x="6427635" y="298828"/>
                  </a:cubicBezTo>
                  <a:lnTo>
                    <a:pt x="24531" y="298828"/>
                  </a:lnTo>
                  <a:cubicBezTo>
                    <a:pt x="18025" y="298828"/>
                    <a:pt x="11786" y="296243"/>
                    <a:pt x="7185" y="291643"/>
                  </a:cubicBezTo>
                  <a:cubicBezTo>
                    <a:pt x="2585" y="287042"/>
                    <a:pt x="0" y="280803"/>
                    <a:pt x="0" y="274297"/>
                  </a:cubicBezTo>
                  <a:lnTo>
                    <a:pt x="0" y="24531"/>
                  </a:lnTo>
                  <a:cubicBezTo>
                    <a:pt x="0" y="18025"/>
                    <a:pt x="2585" y="11786"/>
                    <a:pt x="7185" y="7185"/>
                  </a:cubicBezTo>
                  <a:cubicBezTo>
                    <a:pt x="11786" y="2585"/>
                    <a:pt x="18025" y="0"/>
                    <a:pt x="24531" y="0"/>
                  </a:cubicBezTo>
                  <a:close/>
                </a:path>
              </a:pathLst>
            </a:custGeom>
            <a:solidFill>
              <a:srgbClr val="DECDFF"/>
            </a:solidFill>
          </p:spPr>
          <p:txBody>
            <a:bodyPr/>
            <a:lstStyle/>
            <a:p>
              <a:endParaRPr lang="en-PH"/>
            </a:p>
          </p:txBody>
        </p:sp>
        <p:sp>
          <p:nvSpPr>
            <p:cNvPr id="21" name="TextBox 21"/>
            <p:cNvSpPr txBox="1"/>
            <p:nvPr/>
          </p:nvSpPr>
          <p:spPr>
            <a:xfrm>
              <a:off x="0" y="-28575"/>
              <a:ext cx="6452166" cy="327403"/>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245742" y="7905575"/>
            <a:ext cx="11322572" cy="481330"/>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Open Sans Bold"/>
                <a:ea typeface="Open Sans Bold"/>
                <a:cs typeface="Open Sans Bold"/>
                <a:sym typeface="Open Sans Bold"/>
              </a:rPr>
              <a:t>BranchInfo (</a:t>
            </a:r>
            <a:r>
              <a:rPr lang="en-US" sz="2799" b="1" u="sng">
                <a:solidFill>
                  <a:srgbClr val="5E17EB"/>
                </a:solidFill>
                <a:latin typeface="Open Sans Bold"/>
                <a:ea typeface="Open Sans Bold"/>
                <a:cs typeface="Open Sans Bold"/>
                <a:sym typeface="Open Sans Bold"/>
              </a:rPr>
              <a:t>CourtBranch</a:t>
            </a:r>
            <a:r>
              <a:rPr lang="en-US" sz="2799" b="1" u="sng">
                <a:solidFill>
                  <a:srgbClr val="000000"/>
                </a:solidFill>
                <a:latin typeface="Open Sans Bold"/>
                <a:ea typeface="Open Sans Bold"/>
                <a:cs typeface="Open Sans Bold"/>
                <a:sym typeface="Open Sans Bold"/>
              </a:rPr>
              <a:t>, BranchAddress1, BranchAddress2)</a:t>
            </a:r>
          </a:p>
        </p:txBody>
      </p:sp>
      <p:sp>
        <p:nvSpPr>
          <p:cNvPr id="26" name="TextBox 26"/>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28071" y="1812673"/>
            <a:ext cx="68033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Benefits of normalisation</a:t>
            </a:r>
          </a:p>
        </p:txBody>
      </p:sp>
      <p:sp>
        <p:nvSpPr>
          <p:cNvPr id="6" name="TextBox 6"/>
          <p:cNvSpPr txBox="1"/>
          <p:nvPr/>
        </p:nvSpPr>
        <p:spPr>
          <a:xfrm>
            <a:off x="428071" y="2495550"/>
            <a:ext cx="17364814" cy="1012164"/>
          </a:xfrm>
          <a:prstGeom prst="rect">
            <a:avLst/>
          </a:prstGeom>
        </p:spPr>
        <p:txBody>
          <a:bodyPr lIns="0" tIns="0" rIns="0" bIns="0" rtlCol="0" anchor="t">
            <a:spAutoFit/>
          </a:bodyPr>
          <a:lstStyle/>
          <a:p>
            <a:pPr algn="l">
              <a:lnSpc>
                <a:spcPts val="4049"/>
              </a:lnSpc>
              <a:spcBef>
                <a:spcPct val="0"/>
              </a:spcBef>
            </a:pPr>
            <a:r>
              <a:rPr lang="en-US" sz="2892">
                <a:solidFill>
                  <a:srgbClr val="000000"/>
                </a:solidFill>
                <a:latin typeface="Open Sans"/>
                <a:ea typeface="Open Sans"/>
                <a:cs typeface="Open Sans"/>
                <a:sym typeface="Open Sans"/>
              </a:rPr>
              <a:t>Normalization in database design enhances data integrity and reduces redundancy by organizing data efficiently.</a:t>
            </a:r>
          </a:p>
        </p:txBody>
      </p:sp>
      <p:grpSp>
        <p:nvGrpSpPr>
          <p:cNvPr id="7" name="Group 7"/>
          <p:cNvGrpSpPr/>
          <p:nvPr/>
        </p:nvGrpSpPr>
        <p:grpSpPr>
          <a:xfrm>
            <a:off x="1175622" y="3704570"/>
            <a:ext cx="7593960" cy="2157049"/>
            <a:chOff x="0" y="0"/>
            <a:chExt cx="2978530" cy="846045"/>
          </a:xfrm>
        </p:grpSpPr>
        <p:sp>
          <p:nvSpPr>
            <p:cNvPr id="8" name="Freeform 8"/>
            <p:cNvSpPr/>
            <p:nvPr/>
          </p:nvSpPr>
          <p:spPr>
            <a:xfrm>
              <a:off x="0" y="0"/>
              <a:ext cx="2978530" cy="846046"/>
            </a:xfrm>
            <a:custGeom>
              <a:avLst/>
              <a:gdLst/>
              <a:ahLst/>
              <a:cxnLst/>
              <a:rect l="l" t="t" r="r" b="b"/>
              <a:pathLst>
                <a:path w="2978530" h="846046">
                  <a:moveTo>
                    <a:pt x="51994" y="0"/>
                  </a:moveTo>
                  <a:lnTo>
                    <a:pt x="2926536" y="0"/>
                  </a:lnTo>
                  <a:cubicBezTo>
                    <a:pt x="2940326" y="0"/>
                    <a:pt x="2953551" y="5478"/>
                    <a:pt x="2963301" y="15229"/>
                  </a:cubicBezTo>
                  <a:cubicBezTo>
                    <a:pt x="2973052" y="24979"/>
                    <a:pt x="2978530" y="38204"/>
                    <a:pt x="2978530" y="51994"/>
                  </a:cubicBezTo>
                  <a:lnTo>
                    <a:pt x="2978530" y="794052"/>
                  </a:lnTo>
                  <a:cubicBezTo>
                    <a:pt x="2978530" y="822767"/>
                    <a:pt x="2955251" y="846046"/>
                    <a:pt x="2926536" y="846046"/>
                  </a:cubicBezTo>
                  <a:lnTo>
                    <a:pt x="51994" y="846046"/>
                  </a:lnTo>
                  <a:cubicBezTo>
                    <a:pt x="38204" y="846046"/>
                    <a:pt x="24979" y="840568"/>
                    <a:pt x="15229" y="830817"/>
                  </a:cubicBezTo>
                  <a:cubicBezTo>
                    <a:pt x="5478" y="821066"/>
                    <a:pt x="0" y="807841"/>
                    <a:pt x="0" y="794052"/>
                  </a:cubicBezTo>
                  <a:lnTo>
                    <a:pt x="0" y="51994"/>
                  </a:lnTo>
                  <a:cubicBezTo>
                    <a:pt x="0" y="23278"/>
                    <a:pt x="23278" y="0"/>
                    <a:pt x="51994" y="0"/>
                  </a:cubicBezTo>
                  <a:close/>
                </a:path>
              </a:pathLst>
            </a:custGeom>
            <a:solidFill>
              <a:srgbClr val="AED6E5"/>
            </a:solidFill>
          </p:spPr>
          <p:txBody>
            <a:bodyPr/>
            <a:lstStyle/>
            <a:p>
              <a:endParaRPr lang="en-PH"/>
            </a:p>
          </p:txBody>
        </p:sp>
        <p:sp>
          <p:nvSpPr>
            <p:cNvPr id="9" name="TextBox 9"/>
            <p:cNvSpPr txBox="1"/>
            <p:nvPr/>
          </p:nvSpPr>
          <p:spPr>
            <a:xfrm>
              <a:off x="0" y="-28575"/>
              <a:ext cx="2978530" cy="874620"/>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368899" y="3957683"/>
          <a:ext cx="7361149" cy="1751172"/>
        </p:xfrm>
        <a:graphic>
          <a:graphicData uri="http://schemas.openxmlformats.org/drawingml/2006/table">
            <a:tbl>
              <a:tblPr/>
              <a:tblGrid>
                <a:gridCol w="3187714">
                  <a:extLst>
                    <a:ext uri="{9D8B030D-6E8A-4147-A177-3AD203B41FA5}">
                      <a16:colId xmlns:a16="http://schemas.microsoft.com/office/drawing/2014/main" val="20000"/>
                    </a:ext>
                  </a:extLst>
                </a:gridCol>
                <a:gridCol w="2030501">
                  <a:extLst>
                    <a:ext uri="{9D8B030D-6E8A-4147-A177-3AD203B41FA5}">
                      <a16:colId xmlns:a16="http://schemas.microsoft.com/office/drawing/2014/main" val="20001"/>
                    </a:ext>
                  </a:extLst>
                </a:gridCol>
                <a:gridCol w="2142934">
                  <a:extLst>
                    <a:ext uri="{9D8B030D-6E8A-4147-A177-3AD203B41FA5}">
                      <a16:colId xmlns:a16="http://schemas.microsoft.com/office/drawing/2014/main" val="20002"/>
                    </a:ext>
                  </a:extLst>
                </a:gridCol>
              </a:tblGrid>
              <a:tr h="875586">
                <a:tc>
                  <a:txBody>
                    <a:bodyPr/>
                    <a:lstStyle/>
                    <a:p>
                      <a:pPr algn="ctr">
                        <a:lnSpc>
                          <a:spcPts val="2455"/>
                        </a:lnSpc>
                        <a:defRPr/>
                      </a:pPr>
                      <a:r>
                        <a:rPr lang="en-US" sz="1754" b="1">
                          <a:solidFill>
                            <a:srgbClr val="000000"/>
                          </a:solidFill>
                          <a:latin typeface="Open Sans Bold"/>
                          <a:ea typeface="Open Sans Bold"/>
                          <a:cs typeface="Open Sans Bold"/>
                          <a:sym typeface="Open Sans Bold"/>
                        </a:rPr>
                        <a:t>Booking Number</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55"/>
                        </a:lnSpc>
                        <a:defRPr/>
                      </a:pPr>
                      <a:r>
                        <a:rPr lang="en-US" sz="1754" b="1">
                          <a:solidFill>
                            <a:srgbClr val="000000"/>
                          </a:solidFill>
                          <a:latin typeface="Open Sans Bold"/>
                          <a:ea typeface="Open Sans Bold"/>
                          <a:cs typeface="Open Sans Bold"/>
                          <a:sym typeface="Open Sans Bold"/>
                        </a:rPr>
                        <a:t>Court Branch</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55"/>
                        </a:lnSpc>
                        <a:defRPr/>
                      </a:pPr>
                      <a:r>
                        <a:rPr lang="en-US" sz="1754" b="1">
                          <a:solidFill>
                            <a:srgbClr val="000000"/>
                          </a:solidFill>
                          <a:latin typeface="Open Sans Bold"/>
                          <a:ea typeface="Open Sans Bold"/>
                          <a:cs typeface="Open Sans Bold"/>
                          <a:sym typeface="Open Sans Bold"/>
                        </a:rPr>
                        <a:t>Booking Date</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75586">
                <a:tc>
                  <a:txBody>
                    <a:bodyPr/>
                    <a:lstStyle/>
                    <a:p>
                      <a:pPr algn="ctr">
                        <a:lnSpc>
                          <a:spcPts val="2455"/>
                        </a:lnSpc>
                        <a:defRPr/>
                      </a:pPr>
                      <a:r>
                        <a:rPr lang="en-US" sz="1754">
                          <a:solidFill>
                            <a:srgbClr val="000000"/>
                          </a:solidFill>
                          <a:latin typeface="Open Sans"/>
                          <a:ea typeface="Open Sans"/>
                          <a:cs typeface="Open Sans"/>
                          <a:sym typeface="Open Sans"/>
                        </a:rPr>
                        <a:t>183901</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55"/>
                        </a:lnSpc>
                        <a:defRPr/>
                      </a:pPr>
                      <a:r>
                        <a:rPr lang="en-US" sz="1754">
                          <a:solidFill>
                            <a:srgbClr val="000000"/>
                          </a:solidFill>
                          <a:latin typeface="Open Sans"/>
                          <a:ea typeface="Open Sans"/>
                          <a:cs typeface="Open Sans"/>
                          <a:sym typeface="Open Sans"/>
                        </a:rPr>
                        <a:t>Cheras</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55"/>
                        </a:lnSpc>
                        <a:defRPr/>
                      </a:pPr>
                      <a:r>
                        <a:rPr lang="en-US" sz="1754">
                          <a:solidFill>
                            <a:srgbClr val="000000"/>
                          </a:solidFill>
                          <a:latin typeface="Open Sans"/>
                          <a:ea typeface="Open Sans"/>
                          <a:cs typeface="Open Sans"/>
                          <a:sym typeface="Open Sans"/>
                        </a:rPr>
                        <a:t>11/11/23</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grpSp>
        <p:nvGrpSpPr>
          <p:cNvPr id="11" name="Group 11"/>
          <p:cNvGrpSpPr/>
          <p:nvPr/>
        </p:nvGrpSpPr>
        <p:grpSpPr>
          <a:xfrm>
            <a:off x="1175622" y="5924846"/>
            <a:ext cx="7593960" cy="4121374"/>
            <a:chOff x="0" y="0"/>
            <a:chExt cx="2978530" cy="1616500"/>
          </a:xfrm>
        </p:grpSpPr>
        <p:sp>
          <p:nvSpPr>
            <p:cNvPr id="12" name="Freeform 12"/>
            <p:cNvSpPr/>
            <p:nvPr/>
          </p:nvSpPr>
          <p:spPr>
            <a:xfrm>
              <a:off x="0" y="0"/>
              <a:ext cx="2978530" cy="1616500"/>
            </a:xfrm>
            <a:custGeom>
              <a:avLst/>
              <a:gdLst/>
              <a:ahLst/>
              <a:cxnLst/>
              <a:rect l="l" t="t" r="r" b="b"/>
              <a:pathLst>
                <a:path w="2978530" h="1616500">
                  <a:moveTo>
                    <a:pt x="51994" y="0"/>
                  </a:moveTo>
                  <a:lnTo>
                    <a:pt x="2926536" y="0"/>
                  </a:lnTo>
                  <a:cubicBezTo>
                    <a:pt x="2940326" y="0"/>
                    <a:pt x="2953551" y="5478"/>
                    <a:pt x="2963301" y="15229"/>
                  </a:cubicBezTo>
                  <a:cubicBezTo>
                    <a:pt x="2973052" y="24979"/>
                    <a:pt x="2978530" y="38204"/>
                    <a:pt x="2978530" y="51994"/>
                  </a:cubicBezTo>
                  <a:lnTo>
                    <a:pt x="2978530" y="1564506"/>
                  </a:lnTo>
                  <a:cubicBezTo>
                    <a:pt x="2978530" y="1578296"/>
                    <a:pt x="2973052" y="1591520"/>
                    <a:pt x="2963301" y="1601271"/>
                  </a:cubicBezTo>
                  <a:cubicBezTo>
                    <a:pt x="2953551" y="1611022"/>
                    <a:pt x="2940326" y="1616500"/>
                    <a:pt x="2926536" y="1616500"/>
                  </a:cubicBezTo>
                  <a:lnTo>
                    <a:pt x="51994" y="1616500"/>
                  </a:lnTo>
                  <a:cubicBezTo>
                    <a:pt x="23278" y="1616500"/>
                    <a:pt x="0" y="1593221"/>
                    <a:pt x="0" y="1564506"/>
                  </a:cubicBezTo>
                  <a:lnTo>
                    <a:pt x="0" y="51994"/>
                  </a:lnTo>
                  <a:cubicBezTo>
                    <a:pt x="0" y="23278"/>
                    <a:pt x="23278" y="0"/>
                    <a:pt x="51994" y="0"/>
                  </a:cubicBezTo>
                  <a:close/>
                </a:path>
              </a:pathLst>
            </a:custGeom>
            <a:solidFill>
              <a:srgbClr val="AED6E5"/>
            </a:solidFill>
          </p:spPr>
          <p:txBody>
            <a:bodyPr/>
            <a:lstStyle/>
            <a:p>
              <a:endParaRPr lang="en-PH"/>
            </a:p>
          </p:txBody>
        </p:sp>
        <p:sp>
          <p:nvSpPr>
            <p:cNvPr id="13" name="TextBox 13"/>
            <p:cNvSpPr txBox="1"/>
            <p:nvPr/>
          </p:nvSpPr>
          <p:spPr>
            <a:xfrm>
              <a:off x="0" y="-28575"/>
              <a:ext cx="2978530" cy="1645075"/>
            </a:xfrm>
            <a:prstGeom prst="rect">
              <a:avLst/>
            </a:prstGeom>
          </p:spPr>
          <p:txBody>
            <a:bodyPr lIns="50800" tIns="50800" rIns="50800" bIns="50800" rtlCol="0" anchor="ctr"/>
            <a:lstStyle/>
            <a:p>
              <a:pPr algn="ctr">
                <a:lnSpc>
                  <a:spcPts val="2595"/>
                </a:lnSpc>
              </a:pPr>
              <a:endParaRPr/>
            </a:p>
          </p:txBody>
        </p:sp>
      </p:grpSp>
      <p:graphicFrame>
        <p:nvGraphicFramePr>
          <p:cNvPr id="14" name="Table 14"/>
          <p:cNvGraphicFramePr>
            <a:graphicFrameLocks noGrp="1"/>
          </p:cNvGraphicFramePr>
          <p:nvPr/>
        </p:nvGraphicFramePr>
        <p:xfrm>
          <a:off x="2235905" y="6019042"/>
          <a:ext cx="5073740" cy="4019735"/>
        </p:xfrm>
        <a:graphic>
          <a:graphicData uri="http://schemas.openxmlformats.org/drawingml/2006/table">
            <a:tbl>
              <a:tblPr/>
              <a:tblGrid>
                <a:gridCol w="2859527">
                  <a:extLst>
                    <a:ext uri="{9D8B030D-6E8A-4147-A177-3AD203B41FA5}">
                      <a16:colId xmlns:a16="http://schemas.microsoft.com/office/drawing/2014/main" val="20000"/>
                    </a:ext>
                  </a:extLst>
                </a:gridCol>
                <a:gridCol w="2214213">
                  <a:extLst>
                    <a:ext uri="{9D8B030D-6E8A-4147-A177-3AD203B41FA5}">
                      <a16:colId xmlns:a16="http://schemas.microsoft.com/office/drawing/2014/main" val="20001"/>
                    </a:ext>
                  </a:extLst>
                </a:gridCol>
              </a:tblGrid>
              <a:tr h="1285380">
                <a:tc>
                  <a:txBody>
                    <a:bodyPr/>
                    <a:lstStyle/>
                    <a:p>
                      <a:pPr algn="ctr">
                        <a:lnSpc>
                          <a:spcPts val="2455"/>
                        </a:lnSpc>
                        <a:defRPr/>
                      </a:pPr>
                      <a:r>
                        <a:rPr lang="en-US" sz="1754" b="1">
                          <a:solidFill>
                            <a:srgbClr val="000000"/>
                          </a:solidFill>
                          <a:latin typeface="Open Sans Bold"/>
                          <a:ea typeface="Open Sans Bold"/>
                          <a:cs typeface="Open Sans Bold"/>
                          <a:sym typeface="Open Sans Bold"/>
                        </a:rPr>
                        <a:t>Booking Number</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55"/>
                        </a:lnSpc>
                        <a:defRPr/>
                      </a:pPr>
                      <a:r>
                        <a:rPr lang="en-US" sz="1754" b="1">
                          <a:solidFill>
                            <a:srgbClr val="000000"/>
                          </a:solidFill>
                          <a:latin typeface="Open Sans Bold"/>
                          <a:ea typeface="Open Sans Bold"/>
                          <a:cs typeface="Open Sans Bold"/>
                          <a:sym typeface="Open Sans Bold"/>
                        </a:rPr>
                        <a:t>Team﻿s</a:t>
                      </a:r>
                      <a:endParaRPr lang="en-US" sz="1100"/>
                    </a:p>
                    <a:p>
                      <a:pPr algn="ctr">
                        <a:lnSpc>
                          <a:spcPts val="2455"/>
                        </a:lnSpc>
                      </a:pPr>
                      <a:r>
                        <a:rPr lang="en-US" sz="1754" b="1">
                          <a:solidFill>
                            <a:srgbClr val="000000"/>
                          </a:solidFill>
                          <a:latin typeface="Open Sans Bold"/>
                          <a:ea typeface="Open Sans Bold"/>
                          <a:cs typeface="Open Sans Bold"/>
                          <a:sym typeface="Open Sans Bold"/>
                        </a:rPr>
                        <a:t>Name</a:t>
                      </a:r>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11452">
                <a:tc>
                  <a:txBody>
                    <a:bodyPr/>
                    <a:lstStyle/>
                    <a:p>
                      <a:pPr algn="ctr">
                        <a:lnSpc>
                          <a:spcPts val="2455"/>
                        </a:lnSpc>
                        <a:defRPr/>
                      </a:pPr>
                      <a:r>
                        <a:rPr lang="en-US" sz="1754">
                          <a:solidFill>
                            <a:srgbClr val="000000"/>
                          </a:solidFill>
                          <a:latin typeface="Open Sans"/>
                          <a:ea typeface="Open Sans"/>
                          <a:cs typeface="Open Sans"/>
                          <a:sym typeface="Open Sans"/>
                        </a:rPr>
                        <a:t>183901</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55"/>
                        </a:lnSpc>
                        <a:defRPr/>
                      </a:pPr>
                      <a:r>
                        <a:rPr lang="en-US" sz="1754">
                          <a:solidFill>
                            <a:srgbClr val="000000"/>
                          </a:solidFill>
                          <a:latin typeface="Open Sans"/>
                          <a:ea typeface="Open Sans"/>
                          <a:cs typeface="Open Sans"/>
                          <a:sym typeface="Open Sans"/>
                        </a:rPr>
                        <a:t>Selangor FC</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11452">
                <a:tc>
                  <a:txBody>
                    <a:bodyPr/>
                    <a:lstStyle/>
                    <a:p>
                      <a:pPr algn="ctr">
                        <a:lnSpc>
                          <a:spcPts val="2455"/>
                        </a:lnSpc>
                        <a:defRPr/>
                      </a:pPr>
                      <a:r>
                        <a:rPr lang="en-US" sz="1754">
                          <a:solidFill>
                            <a:srgbClr val="000000"/>
                          </a:solidFill>
                          <a:latin typeface="Open Sans"/>
                          <a:ea typeface="Open Sans"/>
                          <a:cs typeface="Open Sans"/>
                          <a:sym typeface="Open Sans"/>
                        </a:rPr>
                        <a:t>183901</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55"/>
                        </a:lnSpc>
                        <a:defRPr/>
                      </a:pPr>
                      <a:r>
                        <a:rPr lang="en-US" sz="1754">
                          <a:solidFill>
                            <a:srgbClr val="000000"/>
                          </a:solidFill>
                          <a:latin typeface="Open Sans"/>
                          <a:ea typeface="Open Sans"/>
                          <a:cs typeface="Open Sans"/>
                          <a:sym typeface="Open Sans"/>
                        </a:rPr>
                        <a:t>Penang FC</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11452">
                <a:tc>
                  <a:txBody>
                    <a:bodyPr/>
                    <a:lstStyle/>
                    <a:p>
                      <a:pPr algn="ctr">
                        <a:lnSpc>
                          <a:spcPts val="2455"/>
                        </a:lnSpc>
                        <a:defRPr/>
                      </a:pPr>
                      <a:r>
                        <a:rPr lang="en-US" sz="1754">
                          <a:solidFill>
                            <a:srgbClr val="000000"/>
                          </a:solidFill>
                          <a:latin typeface="Open Sans"/>
                          <a:ea typeface="Open Sans"/>
                          <a:cs typeface="Open Sans"/>
                          <a:sym typeface="Open Sans"/>
                        </a:rPr>
                        <a:t>183901</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55"/>
                        </a:lnSpc>
                        <a:defRPr/>
                      </a:pPr>
                      <a:r>
                        <a:rPr lang="en-US" sz="1754">
                          <a:solidFill>
                            <a:srgbClr val="000000"/>
                          </a:solidFill>
                          <a:latin typeface="Open Sans"/>
                          <a:ea typeface="Open Sans"/>
                          <a:cs typeface="Open Sans"/>
                          <a:sym typeface="Open Sans"/>
                        </a:rPr>
                        <a:t>KL FC</a:t>
                      </a:r>
                      <a:endParaRPr lang="en-US" sz="1100"/>
                    </a:p>
                  </a:txBody>
                  <a:tcPr marL="194702" marR="194702" marT="194702" marB="194702"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15" name="Group 15"/>
          <p:cNvGrpSpPr/>
          <p:nvPr/>
        </p:nvGrpSpPr>
        <p:grpSpPr>
          <a:xfrm>
            <a:off x="8996818" y="3704570"/>
            <a:ext cx="8086149" cy="3899300"/>
            <a:chOff x="0" y="0"/>
            <a:chExt cx="3352206" cy="1616500"/>
          </a:xfrm>
        </p:grpSpPr>
        <p:sp>
          <p:nvSpPr>
            <p:cNvPr id="16" name="Freeform 16"/>
            <p:cNvSpPr/>
            <p:nvPr/>
          </p:nvSpPr>
          <p:spPr>
            <a:xfrm>
              <a:off x="0" y="0"/>
              <a:ext cx="3352206" cy="1616500"/>
            </a:xfrm>
            <a:custGeom>
              <a:avLst/>
              <a:gdLst/>
              <a:ahLst/>
              <a:cxnLst/>
              <a:rect l="l" t="t" r="r" b="b"/>
              <a:pathLst>
                <a:path w="3352206" h="1616500">
                  <a:moveTo>
                    <a:pt x="48829" y="0"/>
                  </a:moveTo>
                  <a:lnTo>
                    <a:pt x="3303377" y="0"/>
                  </a:lnTo>
                  <a:cubicBezTo>
                    <a:pt x="3330345" y="0"/>
                    <a:pt x="3352206" y="21861"/>
                    <a:pt x="3352206" y="48829"/>
                  </a:cubicBezTo>
                  <a:lnTo>
                    <a:pt x="3352206" y="1567671"/>
                  </a:lnTo>
                  <a:cubicBezTo>
                    <a:pt x="3352206" y="1580621"/>
                    <a:pt x="3347062" y="1593041"/>
                    <a:pt x="3337904" y="1602198"/>
                  </a:cubicBezTo>
                  <a:cubicBezTo>
                    <a:pt x="3328747" y="1611355"/>
                    <a:pt x="3316327" y="1616500"/>
                    <a:pt x="3303377" y="1616500"/>
                  </a:cubicBezTo>
                  <a:lnTo>
                    <a:pt x="48829" y="1616500"/>
                  </a:lnTo>
                  <a:cubicBezTo>
                    <a:pt x="21861" y="1616500"/>
                    <a:pt x="0" y="1594638"/>
                    <a:pt x="0" y="1567671"/>
                  </a:cubicBezTo>
                  <a:lnTo>
                    <a:pt x="0" y="48829"/>
                  </a:lnTo>
                  <a:cubicBezTo>
                    <a:pt x="0" y="21861"/>
                    <a:pt x="21861" y="0"/>
                    <a:pt x="48829" y="0"/>
                  </a:cubicBezTo>
                  <a:close/>
                </a:path>
              </a:pathLst>
            </a:custGeom>
            <a:solidFill>
              <a:srgbClr val="AED6E5"/>
            </a:solidFill>
          </p:spPr>
          <p:txBody>
            <a:bodyPr/>
            <a:lstStyle/>
            <a:p>
              <a:endParaRPr lang="en-PH"/>
            </a:p>
          </p:txBody>
        </p:sp>
        <p:sp>
          <p:nvSpPr>
            <p:cNvPr id="17" name="TextBox 17"/>
            <p:cNvSpPr txBox="1"/>
            <p:nvPr/>
          </p:nvSpPr>
          <p:spPr>
            <a:xfrm>
              <a:off x="0" y="-28575"/>
              <a:ext cx="3352206" cy="1645075"/>
            </a:xfrm>
            <a:prstGeom prst="rect">
              <a:avLst/>
            </a:prstGeom>
          </p:spPr>
          <p:txBody>
            <a:bodyPr lIns="50800" tIns="50800" rIns="50800" bIns="50800" rtlCol="0" anchor="ctr"/>
            <a:lstStyle/>
            <a:p>
              <a:pPr algn="ctr">
                <a:lnSpc>
                  <a:spcPts val="2595"/>
                </a:lnSpc>
              </a:pPr>
              <a:endParaRPr/>
            </a:p>
          </p:txBody>
        </p:sp>
      </p:grpSp>
      <p:graphicFrame>
        <p:nvGraphicFramePr>
          <p:cNvPr id="18" name="Table 18"/>
          <p:cNvGraphicFramePr>
            <a:graphicFrameLocks noGrp="1"/>
          </p:cNvGraphicFramePr>
          <p:nvPr/>
        </p:nvGraphicFramePr>
        <p:xfrm>
          <a:off x="9339856" y="3967151"/>
          <a:ext cx="7060610" cy="3313205"/>
        </p:xfrm>
        <a:graphic>
          <a:graphicData uri="http://schemas.openxmlformats.org/drawingml/2006/table">
            <a:tbl>
              <a:tblPr/>
              <a:tblGrid>
                <a:gridCol w="2605153">
                  <a:extLst>
                    <a:ext uri="{9D8B030D-6E8A-4147-A177-3AD203B41FA5}">
                      <a16:colId xmlns:a16="http://schemas.microsoft.com/office/drawing/2014/main" val="20000"/>
                    </a:ext>
                  </a:extLst>
                </a:gridCol>
                <a:gridCol w="2309367">
                  <a:extLst>
                    <a:ext uri="{9D8B030D-6E8A-4147-A177-3AD203B41FA5}">
                      <a16:colId xmlns:a16="http://schemas.microsoft.com/office/drawing/2014/main" val="20001"/>
                    </a:ext>
                  </a:extLst>
                </a:gridCol>
                <a:gridCol w="2146089">
                  <a:extLst>
                    <a:ext uri="{9D8B030D-6E8A-4147-A177-3AD203B41FA5}">
                      <a16:colId xmlns:a16="http://schemas.microsoft.com/office/drawing/2014/main" val="20002"/>
                    </a:ext>
                  </a:extLst>
                </a:gridCol>
              </a:tblGrid>
              <a:tr h="828301">
                <a:tc>
                  <a:txBody>
                    <a:bodyPr/>
                    <a:lstStyle/>
                    <a:p>
                      <a:pPr algn="ctr">
                        <a:lnSpc>
                          <a:spcPts val="2323"/>
                        </a:lnSpc>
                        <a:defRPr/>
                      </a:pPr>
                      <a:r>
                        <a:rPr lang="en-US" sz="1659" b="1">
                          <a:solidFill>
                            <a:srgbClr val="000000"/>
                          </a:solidFill>
                          <a:latin typeface="Open Sans Bold"/>
                          <a:ea typeface="Open Sans Bold"/>
                          <a:cs typeface="Open Sans Bold"/>
                          <a:sym typeface="Open Sans Bold"/>
                        </a:rPr>
                        <a:t>Team﻿sName</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NoOfPlayers</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Local</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28301">
                <a:tc>
                  <a:txBody>
                    <a:bodyPr/>
                    <a:lstStyle/>
                    <a:p>
                      <a:pPr algn="ctr">
                        <a:lnSpc>
                          <a:spcPts val="2323"/>
                        </a:lnSpc>
                        <a:defRPr/>
                      </a:pPr>
                      <a:r>
                        <a:rPr lang="en-US" sz="1659">
                          <a:solidFill>
                            <a:srgbClr val="000000"/>
                          </a:solidFill>
                          <a:latin typeface="Open Sans"/>
                          <a:ea typeface="Open Sans"/>
                          <a:cs typeface="Open Sans"/>
                          <a:sym typeface="Open Sans"/>
                        </a:rPr>
                        <a:t>Selangor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12</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28301">
                <a:tc>
                  <a:txBody>
                    <a:bodyPr/>
                    <a:lstStyle/>
                    <a:p>
                      <a:pPr algn="ctr">
                        <a:lnSpc>
                          <a:spcPts val="2323"/>
                        </a:lnSpc>
                        <a:defRPr/>
                      </a:pPr>
                      <a:r>
                        <a:rPr lang="en-US" sz="1659">
                          <a:solidFill>
                            <a:srgbClr val="000000"/>
                          </a:solidFill>
                          <a:latin typeface="Open Sans"/>
                          <a:ea typeface="Open Sans"/>
                          <a:cs typeface="Open Sans"/>
                          <a:sym typeface="Open Sans"/>
                        </a:rPr>
                        <a:t>Penang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11</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N</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28301">
                <a:tc>
                  <a:txBody>
                    <a:bodyPr/>
                    <a:lstStyle/>
                    <a:p>
                      <a:pPr algn="ctr">
                        <a:lnSpc>
                          <a:spcPts val="2323"/>
                        </a:lnSpc>
                        <a:defRPr/>
                      </a:pPr>
                      <a:r>
                        <a:rPr lang="en-US" sz="1659">
                          <a:solidFill>
                            <a:srgbClr val="000000"/>
                          </a:solidFill>
                          <a:latin typeface="Open Sans"/>
                          <a:ea typeface="Open Sans"/>
                          <a:cs typeface="Open Sans"/>
                          <a:sym typeface="Open Sans"/>
                        </a:rPr>
                        <a:t>KL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13</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19" name="Group 19"/>
          <p:cNvGrpSpPr/>
          <p:nvPr/>
        </p:nvGrpSpPr>
        <p:grpSpPr>
          <a:xfrm>
            <a:off x="8996818" y="7667468"/>
            <a:ext cx="8086149" cy="2284555"/>
            <a:chOff x="0" y="0"/>
            <a:chExt cx="3352206" cy="947089"/>
          </a:xfrm>
        </p:grpSpPr>
        <p:sp>
          <p:nvSpPr>
            <p:cNvPr id="20" name="Freeform 20"/>
            <p:cNvSpPr/>
            <p:nvPr/>
          </p:nvSpPr>
          <p:spPr>
            <a:xfrm>
              <a:off x="0" y="0"/>
              <a:ext cx="3352206" cy="947089"/>
            </a:xfrm>
            <a:custGeom>
              <a:avLst/>
              <a:gdLst/>
              <a:ahLst/>
              <a:cxnLst/>
              <a:rect l="l" t="t" r="r" b="b"/>
              <a:pathLst>
                <a:path w="3352206" h="947089">
                  <a:moveTo>
                    <a:pt x="48829" y="0"/>
                  </a:moveTo>
                  <a:lnTo>
                    <a:pt x="3303377" y="0"/>
                  </a:lnTo>
                  <a:cubicBezTo>
                    <a:pt x="3330345" y="0"/>
                    <a:pt x="3352206" y="21861"/>
                    <a:pt x="3352206" y="48829"/>
                  </a:cubicBezTo>
                  <a:lnTo>
                    <a:pt x="3352206" y="898260"/>
                  </a:lnTo>
                  <a:cubicBezTo>
                    <a:pt x="3352206" y="925227"/>
                    <a:pt x="3330345" y="947089"/>
                    <a:pt x="3303377" y="947089"/>
                  </a:cubicBezTo>
                  <a:lnTo>
                    <a:pt x="48829" y="947089"/>
                  </a:lnTo>
                  <a:cubicBezTo>
                    <a:pt x="21861" y="947089"/>
                    <a:pt x="0" y="925227"/>
                    <a:pt x="0" y="898260"/>
                  </a:cubicBezTo>
                  <a:lnTo>
                    <a:pt x="0" y="48829"/>
                  </a:lnTo>
                  <a:cubicBezTo>
                    <a:pt x="0" y="21861"/>
                    <a:pt x="21861" y="0"/>
                    <a:pt x="48829" y="0"/>
                  </a:cubicBezTo>
                  <a:close/>
                </a:path>
              </a:pathLst>
            </a:custGeom>
            <a:solidFill>
              <a:srgbClr val="AED6E5"/>
            </a:solidFill>
          </p:spPr>
          <p:txBody>
            <a:bodyPr/>
            <a:lstStyle/>
            <a:p>
              <a:endParaRPr lang="en-PH"/>
            </a:p>
          </p:txBody>
        </p:sp>
        <p:sp>
          <p:nvSpPr>
            <p:cNvPr id="21" name="TextBox 21"/>
            <p:cNvSpPr txBox="1"/>
            <p:nvPr/>
          </p:nvSpPr>
          <p:spPr>
            <a:xfrm>
              <a:off x="0" y="-28575"/>
              <a:ext cx="3352206" cy="975664"/>
            </a:xfrm>
            <a:prstGeom prst="rect">
              <a:avLst/>
            </a:prstGeom>
          </p:spPr>
          <p:txBody>
            <a:bodyPr lIns="50800" tIns="50800" rIns="50800" bIns="50800" rtlCol="0" anchor="ctr"/>
            <a:lstStyle/>
            <a:p>
              <a:pPr algn="ctr">
                <a:lnSpc>
                  <a:spcPts val="2595"/>
                </a:lnSpc>
              </a:pPr>
              <a:endParaRPr/>
            </a:p>
          </p:txBody>
        </p:sp>
      </p:grpSp>
      <p:graphicFrame>
        <p:nvGraphicFramePr>
          <p:cNvPr id="22" name="Table 22"/>
          <p:cNvGraphicFramePr>
            <a:graphicFrameLocks noGrp="1"/>
          </p:cNvGraphicFramePr>
          <p:nvPr/>
        </p:nvGraphicFramePr>
        <p:xfrm>
          <a:off x="9319206" y="7851850"/>
          <a:ext cx="7193184" cy="1852545"/>
        </p:xfrm>
        <a:graphic>
          <a:graphicData uri="http://schemas.openxmlformats.org/drawingml/2006/table">
            <a:tbl>
              <a:tblPr/>
              <a:tblGrid>
                <a:gridCol w="1626310">
                  <a:extLst>
                    <a:ext uri="{9D8B030D-6E8A-4147-A177-3AD203B41FA5}">
                      <a16:colId xmlns:a16="http://schemas.microsoft.com/office/drawing/2014/main" val="20000"/>
                    </a:ext>
                  </a:extLst>
                </a:gridCol>
                <a:gridCol w="2662394">
                  <a:extLst>
                    <a:ext uri="{9D8B030D-6E8A-4147-A177-3AD203B41FA5}">
                      <a16:colId xmlns:a16="http://schemas.microsoft.com/office/drawing/2014/main" val="20001"/>
                    </a:ext>
                  </a:extLst>
                </a:gridCol>
                <a:gridCol w="2904480">
                  <a:extLst>
                    <a:ext uri="{9D8B030D-6E8A-4147-A177-3AD203B41FA5}">
                      <a16:colId xmlns:a16="http://schemas.microsoft.com/office/drawing/2014/main" val="20002"/>
                    </a:ext>
                  </a:extLst>
                </a:gridCol>
              </a:tblGrid>
              <a:tr h="1083936">
                <a:tc>
                  <a:txBody>
                    <a:bodyPr/>
                    <a:lstStyle/>
                    <a:p>
                      <a:pPr algn="ctr">
                        <a:lnSpc>
                          <a:spcPts val="2323"/>
                        </a:lnSpc>
                        <a:defRPr/>
                      </a:pPr>
                      <a:r>
                        <a:rPr lang="en-US" sz="1659" b="1">
                          <a:solidFill>
                            <a:srgbClr val="000000"/>
                          </a:solidFill>
                          <a:latin typeface="Open Sans Bold"/>
                          <a:ea typeface="Open Sans Bold"/>
                          <a:cs typeface="Open Sans Bold"/>
                          <a:sym typeface="Open Sans Bold"/>
                        </a:rPr>
                        <a:t>Court Branch</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Branch</a:t>
                      </a:r>
                      <a:endParaRPr lang="en-US" sz="1100"/>
                    </a:p>
                    <a:p>
                      <a:pPr algn="ctr">
                        <a:lnSpc>
                          <a:spcPts val="2323"/>
                        </a:lnSpc>
                      </a:pPr>
                      <a:r>
                        <a:rPr lang="en-US" sz="1659" b="1">
                          <a:solidFill>
                            <a:srgbClr val="000000"/>
                          </a:solidFill>
                          <a:latin typeface="Open Sans Bold"/>
                          <a:ea typeface="Open Sans Bold"/>
                          <a:cs typeface="Open Sans Bold"/>
                          <a:sym typeface="Open Sans Bold"/>
                        </a:rPr>
                        <a:t>Address1</a:t>
                      </a:r>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Branch</a:t>
                      </a:r>
                      <a:endParaRPr lang="en-US" sz="1100"/>
                    </a:p>
                    <a:p>
                      <a:pPr algn="ctr">
                        <a:lnSpc>
                          <a:spcPts val="2323"/>
                        </a:lnSpc>
                      </a:pPr>
                      <a:r>
                        <a:rPr lang="en-US" sz="1659" b="1">
                          <a:solidFill>
                            <a:srgbClr val="000000"/>
                          </a:solidFill>
                          <a:latin typeface="Open Sans Bold"/>
                          <a:ea typeface="Open Sans Bold"/>
                          <a:cs typeface="Open Sans Bold"/>
                          <a:sym typeface="Open Sans Bold"/>
                        </a:rPr>
                        <a:t>Address2</a:t>
                      </a:r>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68609">
                <a:tc>
                  <a:txBody>
                    <a:bodyPr/>
                    <a:lstStyle/>
                    <a:p>
                      <a:pPr algn="ctr">
                        <a:lnSpc>
                          <a:spcPts val="2323"/>
                        </a:lnSpc>
                        <a:defRPr/>
                      </a:pPr>
                      <a:r>
                        <a:rPr lang="en-US" sz="1659">
                          <a:solidFill>
                            <a:srgbClr val="000000"/>
                          </a:solidFill>
                          <a:latin typeface="Open Sans"/>
                          <a:ea typeface="Open Sans"/>
                          <a:cs typeface="Open Sans"/>
                          <a:sym typeface="Open Sans"/>
                        </a:rPr>
                        <a:t>Cheras</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Jalan Gasing</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Taman Len Sen</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23" name="TextBox 23"/>
          <p:cNvSpPr txBox="1"/>
          <p:nvPr/>
        </p:nvSpPr>
        <p:spPr>
          <a:xfrm>
            <a:off x="246002" y="210089"/>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11.5 Database Normalisation Techniques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819296" y="8489559"/>
            <a:ext cx="6619996" cy="1132073"/>
            <a:chOff x="0" y="0"/>
            <a:chExt cx="1671659" cy="285867"/>
          </a:xfrm>
        </p:grpSpPr>
        <p:sp>
          <p:nvSpPr>
            <p:cNvPr id="7" name="Freeform 7"/>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FFDE59"/>
            </a:solidFill>
          </p:spPr>
          <p:txBody>
            <a:bodyPr/>
            <a:lstStyle/>
            <a:p>
              <a:endParaRPr lang="en-PH"/>
            </a:p>
          </p:txBody>
        </p:sp>
        <p:sp>
          <p:nvSpPr>
            <p:cNvPr id="8" name="TextBox 8"/>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Internal Level</a:t>
              </a:r>
            </a:p>
          </p:txBody>
        </p:sp>
      </p:grpSp>
      <p:sp>
        <p:nvSpPr>
          <p:cNvPr id="9" name="TextBox 9"/>
          <p:cNvSpPr txBox="1"/>
          <p:nvPr/>
        </p:nvSpPr>
        <p:spPr>
          <a:xfrm>
            <a:off x="433553" y="1651532"/>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Definition</a:t>
            </a:r>
          </a:p>
        </p:txBody>
      </p:sp>
      <p:sp>
        <p:nvSpPr>
          <p:cNvPr id="10" name="TextBox 10"/>
          <p:cNvSpPr txBox="1"/>
          <p:nvPr/>
        </p:nvSpPr>
        <p:spPr>
          <a:xfrm>
            <a:off x="433553" y="2311932"/>
            <a:ext cx="17445504"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 Database Management System (DBMS) is a software application that facilitates the creation, organization, retrieval, and management of data in a structured and efficient manner.</a:t>
            </a:r>
          </a:p>
          <a:p>
            <a:pPr algn="l">
              <a:lnSpc>
                <a:spcPts val="4200"/>
              </a:lnSpc>
            </a:pPr>
            <a:endParaRPr lang="en-US" sz="3000">
              <a:solidFill>
                <a:srgbClr val="000000"/>
              </a:solidFill>
              <a:latin typeface="Open Sans"/>
              <a:ea typeface="Open Sans"/>
              <a:cs typeface="Open Sans"/>
              <a:sym typeface="Open Sans"/>
            </a:endParaRPr>
          </a:p>
          <a:p>
            <a:pPr algn="l">
              <a:lnSpc>
                <a:spcPts val="4200"/>
              </a:lnSpc>
            </a:pPr>
            <a:r>
              <a:rPr lang="en-US" sz="3000">
                <a:solidFill>
                  <a:srgbClr val="000000"/>
                </a:solidFill>
                <a:latin typeface="Open Sans"/>
                <a:ea typeface="Open Sans"/>
                <a:cs typeface="Open Sans"/>
                <a:sym typeface="Open Sans"/>
              </a:rPr>
              <a:t>The basic concept of a 3-level database proposed by </a:t>
            </a:r>
          </a:p>
          <a:p>
            <a:pPr algn="l">
              <a:lnSpc>
                <a:spcPts val="4200"/>
              </a:lnSpc>
              <a:spcBef>
                <a:spcPct val="0"/>
              </a:spcBef>
            </a:pPr>
            <a:r>
              <a:rPr lang="en-US" sz="3000" b="1">
                <a:solidFill>
                  <a:srgbClr val="FF1495"/>
                </a:solidFill>
                <a:latin typeface="Open Sans Bold"/>
                <a:ea typeface="Open Sans Bold"/>
                <a:cs typeface="Open Sans Bold"/>
                <a:sym typeface="Open Sans Bold"/>
              </a:rPr>
              <a:t>ANSI (American National Standards Institute)</a:t>
            </a:r>
            <a:r>
              <a:rPr lang="en-US" sz="3000">
                <a:solidFill>
                  <a:srgbClr val="000000"/>
                </a:solidFill>
                <a:latin typeface="Open Sans"/>
                <a:ea typeface="Open Sans"/>
                <a:cs typeface="Open Sans"/>
                <a:sym typeface="Open Sans"/>
              </a:rPr>
              <a:t>:</a:t>
            </a:r>
          </a:p>
        </p:txBody>
      </p:sp>
      <p:sp>
        <p:nvSpPr>
          <p:cNvPr id="11" name="TextBox 11"/>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grpSp>
        <p:nvGrpSpPr>
          <p:cNvPr id="12" name="Group 12"/>
          <p:cNvGrpSpPr/>
          <p:nvPr/>
        </p:nvGrpSpPr>
        <p:grpSpPr>
          <a:xfrm>
            <a:off x="5819296" y="7219023"/>
            <a:ext cx="6619996" cy="1132073"/>
            <a:chOff x="0" y="0"/>
            <a:chExt cx="1671659" cy="285867"/>
          </a:xfrm>
        </p:grpSpPr>
        <p:sp>
          <p:nvSpPr>
            <p:cNvPr id="13" name="Freeform 13"/>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BB99FF"/>
            </a:solidFill>
          </p:spPr>
          <p:txBody>
            <a:bodyPr/>
            <a:lstStyle/>
            <a:p>
              <a:endParaRPr lang="en-PH"/>
            </a:p>
          </p:txBody>
        </p:sp>
        <p:sp>
          <p:nvSpPr>
            <p:cNvPr id="14" name="TextBox 14"/>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Conceptual Level</a:t>
              </a:r>
            </a:p>
          </p:txBody>
        </p:sp>
      </p:grpSp>
      <p:grpSp>
        <p:nvGrpSpPr>
          <p:cNvPr id="15" name="Group 15"/>
          <p:cNvGrpSpPr/>
          <p:nvPr/>
        </p:nvGrpSpPr>
        <p:grpSpPr>
          <a:xfrm>
            <a:off x="5819296" y="5947866"/>
            <a:ext cx="6619996" cy="1132073"/>
            <a:chOff x="0" y="0"/>
            <a:chExt cx="1671659" cy="285867"/>
          </a:xfrm>
        </p:grpSpPr>
        <p:sp>
          <p:nvSpPr>
            <p:cNvPr id="16" name="Freeform 16"/>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AED6E5"/>
            </a:solidFill>
          </p:spPr>
          <p:txBody>
            <a:bodyPr/>
            <a:lstStyle/>
            <a:p>
              <a:endParaRPr lang="en-PH"/>
            </a:p>
          </p:txBody>
        </p:sp>
        <p:sp>
          <p:nvSpPr>
            <p:cNvPr id="17" name="TextBox 17"/>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External Level</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724775" y="4913508"/>
            <a:ext cx="6619996" cy="1132073"/>
            <a:chOff x="0" y="0"/>
            <a:chExt cx="1671659" cy="285867"/>
          </a:xfrm>
        </p:grpSpPr>
        <p:sp>
          <p:nvSpPr>
            <p:cNvPr id="7" name="Freeform 7"/>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FFDE59"/>
            </a:solidFill>
          </p:spPr>
          <p:txBody>
            <a:bodyPr/>
            <a:lstStyle/>
            <a:p>
              <a:endParaRPr lang="en-PH"/>
            </a:p>
          </p:txBody>
        </p:sp>
        <p:sp>
          <p:nvSpPr>
            <p:cNvPr id="8" name="TextBox 8"/>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Internal Level</a:t>
              </a:r>
            </a:p>
          </p:txBody>
        </p:sp>
      </p:grpSp>
      <p:grpSp>
        <p:nvGrpSpPr>
          <p:cNvPr id="9" name="Group 9"/>
          <p:cNvGrpSpPr/>
          <p:nvPr/>
        </p:nvGrpSpPr>
        <p:grpSpPr>
          <a:xfrm>
            <a:off x="5724775" y="3642972"/>
            <a:ext cx="6619996" cy="1132073"/>
            <a:chOff x="0" y="0"/>
            <a:chExt cx="1671659" cy="285867"/>
          </a:xfrm>
        </p:grpSpPr>
        <p:sp>
          <p:nvSpPr>
            <p:cNvPr id="10" name="Freeform 10"/>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BB99FF">
                <a:alpha val="18824"/>
              </a:srgbClr>
            </a:solidFill>
          </p:spPr>
          <p:txBody>
            <a:bodyPr/>
            <a:lstStyle/>
            <a:p>
              <a:endParaRPr lang="en-PH"/>
            </a:p>
          </p:txBody>
        </p:sp>
        <p:sp>
          <p:nvSpPr>
            <p:cNvPr id="11" name="TextBox 11"/>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alpha val="18824"/>
                    </a:srgbClr>
                  </a:solidFill>
                  <a:latin typeface="Open Sans Bold"/>
                  <a:ea typeface="Open Sans Bold"/>
                  <a:cs typeface="Open Sans Bold"/>
                  <a:sym typeface="Open Sans Bold"/>
                </a:rPr>
                <a:t>Conceptual Level</a:t>
              </a:r>
            </a:p>
          </p:txBody>
        </p:sp>
      </p:grpSp>
      <p:grpSp>
        <p:nvGrpSpPr>
          <p:cNvPr id="12" name="Group 12"/>
          <p:cNvGrpSpPr/>
          <p:nvPr/>
        </p:nvGrpSpPr>
        <p:grpSpPr>
          <a:xfrm>
            <a:off x="5724775" y="2371815"/>
            <a:ext cx="6619996" cy="1132073"/>
            <a:chOff x="0" y="0"/>
            <a:chExt cx="1671659" cy="285867"/>
          </a:xfrm>
        </p:grpSpPr>
        <p:sp>
          <p:nvSpPr>
            <p:cNvPr id="13" name="Freeform 13"/>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AED6E5">
                <a:alpha val="18824"/>
              </a:srgbClr>
            </a:solidFill>
          </p:spPr>
          <p:txBody>
            <a:bodyPr/>
            <a:lstStyle/>
            <a:p>
              <a:endParaRPr lang="en-PH"/>
            </a:p>
          </p:txBody>
        </p:sp>
        <p:sp>
          <p:nvSpPr>
            <p:cNvPr id="14" name="TextBox 14"/>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alpha val="18824"/>
                    </a:srgbClr>
                  </a:solidFill>
                  <a:latin typeface="Open Sans Bold"/>
                  <a:ea typeface="Open Sans Bold"/>
                  <a:cs typeface="Open Sans Bold"/>
                  <a:sym typeface="Open Sans Bold"/>
                </a:rPr>
                <a:t>External Level</a:t>
              </a:r>
            </a:p>
          </p:txBody>
        </p:sp>
      </p:grpSp>
      <p:sp>
        <p:nvSpPr>
          <p:cNvPr id="15" name="Freeform 15"/>
          <p:cNvSpPr/>
          <p:nvPr/>
        </p:nvSpPr>
        <p:spPr>
          <a:xfrm>
            <a:off x="1585484" y="4378730"/>
            <a:ext cx="2126917" cy="2913585"/>
          </a:xfrm>
          <a:custGeom>
            <a:avLst/>
            <a:gdLst/>
            <a:ahLst/>
            <a:cxnLst/>
            <a:rect l="l" t="t" r="r" b="b"/>
            <a:pathLst>
              <a:path w="2126917" h="2913585">
                <a:moveTo>
                  <a:pt x="0" y="0"/>
                </a:moveTo>
                <a:lnTo>
                  <a:pt x="2126917" y="0"/>
                </a:lnTo>
                <a:lnTo>
                  <a:pt x="2126917" y="2913585"/>
                </a:lnTo>
                <a:lnTo>
                  <a:pt x="0" y="29135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67893" y="7435190"/>
            <a:ext cx="3448572" cy="468270"/>
            <a:chOff x="0" y="0"/>
            <a:chExt cx="870822" cy="118246"/>
          </a:xfrm>
        </p:grpSpPr>
        <p:sp>
          <p:nvSpPr>
            <p:cNvPr id="17" name="Freeform 17"/>
            <p:cNvSpPr/>
            <p:nvPr/>
          </p:nvSpPr>
          <p:spPr>
            <a:xfrm>
              <a:off x="0" y="0"/>
              <a:ext cx="870822" cy="118246"/>
            </a:xfrm>
            <a:custGeom>
              <a:avLst/>
              <a:gdLst/>
              <a:ahLst/>
              <a:cxnLst/>
              <a:rect l="l" t="t" r="r" b="b"/>
              <a:pathLst>
                <a:path w="870822" h="118246">
                  <a:moveTo>
                    <a:pt x="59123" y="0"/>
                  </a:moveTo>
                  <a:lnTo>
                    <a:pt x="811699" y="0"/>
                  </a:lnTo>
                  <a:cubicBezTo>
                    <a:pt x="844351" y="0"/>
                    <a:pt x="870822" y="26470"/>
                    <a:pt x="870822" y="59123"/>
                  </a:cubicBezTo>
                  <a:lnTo>
                    <a:pt x="870822" y="59123"/>
                  </a:lnTo>
                  <a:cubicBezTo>
                    <a:pt x="870822" y="74803"/>
                    <a:pt x="864593" y="89841"/>
                    <a:pt x="853505" y="100929"/>
                  </a:cubicBezTo>
                  <a:cubicBezTo>
                    <a:pt x="842417" y="112017"/>
                    <a:pt x="827379" y="118246"/>
                    <a:pt x="811699" y="118246"/>
                  </a:cubicBezTo>
                  <a:lnTo>
                    <a:pt x="59123" y="118246"/>
                  </a:lnTo>
                  <a:cubicBezTo>
                    <a:pt x="43443" y="118246"/>
                    <a:pt x="28404" y="112017"/>
                    <a:pt x="17317" y="100929"/>
                  </a:cubicBezTo>
                  <a:cubicBezTo>
                    <a:pt x="6229" y="89841"/>
                    <a:pt x="0" y="74803"/>
                    <a:pt x="0" y="59123"/>
                  </a:cubicBezTo>
                  <a:lnTo>
                    <a:pt x="0" y="59123"/>
                  </a:lnTo>
                  <a:cubicBezTo>
                    <a:pt x="0" y="43443"/>
                    <a:pt x="6229" y="28404"/>
                    <a:pt x="17317" y="17317"/>
                  </a:cubicBezTo>
                  <a:cubicBezTo>
                    <a:pt x="28404" y="6229"/>
                    <a:pt x="43443" y="0"/>
                    <a:pt x="59123" y="0"/>
                  </a:cubicBezTo>
                  <a:close/>
                </a:path>
              </a:pathLst>
            </a:custGeom>
            <a:solidFill>
              <a:srgbClr val="ECE3FF"/>
            </a:solidFill>
          </p:spPr>
          <p:txBody>
            <a:bodyPr/>
            <a:lstStyle/>
            <a:p>
              <a:endParaRPr lang="en-PH"/>
            </a:p>
          </p:txBody>
        </p:sp>
        <p:sp>
          <p:nvSpPr>
            <p:cNvPr id="18" name="TextBox 18"/>
            <p:cNvSpPr txBox="1"/>
            <p:nvPr/>
          </p:nvSpPr>
          <p:spPr>
            <a:xfrm>
              <a:off x="0" y="-38100"/>
              <a:ext cx="870822" cy="156346"/>
            </a:xfrm>
            <a:prstGeom prst="rect">
              <a:avLst/>
            </a:prstGeom>
          </p:spPr>
          <p:txBody>
            <a:bodyPr lIns="50800" tIns="50800" rIns="50800" bIns="50800" rtlCol="0" anchor="ctr"/>
            <a:lstStyle/>
            <a:p>
              <a:pPr algn="ctr">
                <a:lnSpc>
                  <a:spcPts val="2962"/>
                </a:lnSpc>
              </a:pPr>
              <a:endParaRPr/>
            </a:p>
          </p:txBody>
        </p:sp>
      </p:grpSp>
      <p:sp>
        <p:nvSpPr>
          <p:cNvPr id="19" name="TextBox 19"/>
          <p:cNvSpPr txBox="1"/>
          <p:nvPr/>
        </p:nvSpPr>
        <p:spPr>
          <a:xfrm>
            <a:off x="953748" y="7488521"/>
            <a:ext cx="2876860" cy="323507"/>
          </a:xfrm>
          <a:prstGeom prst="rect">
            <a:avLst/>
          </a:prstGeom>
        </p:spPr>
        <p:txBody>
          <a:bodyPr lIns="0" tIns="0" rIns="0" bIns="0" rtlCol="0" anchor="t">
            <a:spAutoFit/>
          </a:bodyPr>
          <a:lstStyle/>
          <a:p>
            <a:pPr algn="ctr">
              <a:lnSpc>
                <a:spcPts val="2643"/>
              </a:lnSpc>
              <a:spcBef>
                <a:spcPct val="0"/>
              </a:spcBef>
            </a:pPr>
            <a:r>
              <a:rPr lang="en-US" sz="1888" b="1">
                <a:solidFill>
                  <a:srgbClr val="000000"/>
                </a:solidFill>
                <a:latin typeface="Open Sans Bold"/>
                <a:ea typeface="Open Sans Bold"/>
                <a:cs typeface="Open Sans Bold"/>
                <a:sym typeface="Open Sans Bold"/>
              </a:rPr>
              <a:t>Physical storage of data</a:t>
            </a:r>
          </a:p>
        </p:txBody>
      </p:sp>
      <p:grpSp>
        <p:nvGrpSpPr>
          <p:cNvPr id="20" name="Group 20"/>
          <p:cNvGrpSpPr/>
          <p:nvPr/>
        </p:nvGrpSpPr>
        <p:grpSpPr>
          <a:xfrm>
            <a:off x="6527157" y="7554120"/>
            <a:ext cx="5233686" cy="2418604"/>
            <a:chOff x="0" y="0"/>
            <a:chExt cx="1321593" cy="610738"/>
          </a:xfrm>
        </p:grpSpPr>
        <p:sp>
          <p:nvSpPr>
            <p:cNvPr id="21" name="Freeform 21"/>
            <p:cNvSpPr/>
            <p:nvPr/>
          </p:nvSpPr>
          <p:spPr>
            <a:xfrm>
              <a:off x="0" y="0"/>
              <a:ext cx="1321593" cy="610738"/>
            </a:xfrm>
            <a:custGeom>
              <a:avLst/>
              <a:gdLst/>
              <a:ahLst/>
              <a:cxnLst/>
              <a:rect l="l" t="t" r="r" b="b"/>
              <a:pathLst>
                <a:path w="1321593" h="610738">
                  <a:moveTo>
                    <a:pt x="75442" y="0"/>
                  </a:moveTo>
                  <a:lnTo>
                    <a:pt x="1246151" y="0"/>
                  </a:lnTo>
                  <a:cubicBezTo>
                    <a:pt x="1287816" y="0"/>
                    <a:pt x="1321593" y="33776"/>
                    <a:pt x="1321593" y="75442"/>
                  </a:cubicBezTo>
                  <a:lnTo>
                    <a:pt x="1321593" y="535296"/>
                  </a:lnTo>
                  <a:cubicBezTo>
                    <a:pt x="1321593" y="576961"/>
                    <a:pt x="1287816" y="610738"/>
                    <a:pt x="1246151" y="610738"/>
                  </a:cubicBezTo>
                  <a:lnTo>
                    <a:pt x="75442" y="610738"/>
                  </a:lnTo>
                  <a:cubicBezTo>
                    <a:pt x="33776" y="610738"/>
                    <a:pt x="0" y="576961"/>
                    <a:pt x="0" y="535296"/>
                  </a:cubicBezTo>
                  <a:lnTo>
                    <a:pt x="0" y="75442"/>
                  </a:lnTo>
                  <a:cubicBezTo>
                    <a:pt x="0" y="33776"/>
                    <a:pt x="33776" y="0"/>
                    <a:pt x="75442" y="0"/>
                  </a:cubicBezTo>
                  <a:close/>
                </a:path>
              </a:pathLst>
            </a:custGeom>
            <a:solidFill>
              <a:srgbClr val="ECE3FF"/>
            </a:solidFill>
          </p:spPr>
          <p:txBody>
            <a:bodyPr/>
            <a:lstStyle/>
            <a:p>
              <a:endParaRPr lang="en-PH"/>
            </a:p>
          </p:txBody>
        </p:sp>
        <p:sp>
          <p:nvSpPr>
            <p:cNvPr id="22" name="TextBox 22"/>
            <p:cNvSpPr txBox="1"/>
            <p:nvPr/>
          </p:nvSpPr>
          <p:spPr>
            <a:xfrm>
              <a:off x="0" y="-38100"/>
              <a:ext cx="1321593" cy="648838"/>
            </a:xfrm>
            <a:prstGeom prst="rect">
              <a:avLst/>
            </a:prstGeom>
          </p:spPr>
          <p:txBody>
            <a:bodyPr lIns="50800" tIns="50800" rIns="50800" bIns="50800" rtlCol="0" anchor="ctr"/>
            <a:lstStyle/>
            <a:p>
              <a:pPr algn="ctr">
                <a:lnSpc>
                  <a:spcPts val="2962"/>
                </a:lnSpc>
              </a:pPr>
              <a:endParaRPr/>
            </a:p>
          </p:txBody>
        </p:sp>
      </p:grpSp>
      <p:sp>
        <p:nvSpPr>
          <p:cNvPr id="23" name="TextBox 23"/>
          <p:cNvSpPr txBox="1"/>
          <p:nvPr/>
        </p:nvSpPr>
        <p:spPr>
          <a:xfrm>
            <a:off x="6764845" y="7631225"/>
            <a:ext cx="4728898" cy="2213520"/>
          </a:xfrm>
          <a:prstGeom prst="rect">
            <a:avLst/>
          </a:prstGeom>
        </p:spPr>
        <p:txBody>
          <a:bodyPr lIns="0" tIns="0" rIns="0" bIns="0" rtlCol="0" anchor="t">
            <a:spAutoFit/>
          </a:bodyPr>
          <a:lstStyle/>
          <a:p>
            <a:pPr algn="ctr">
              <a:lnSpc>
                <a:spcPts val="2944"/>
              </a:lnSpc>
              <a:spcBef>
                <a:spcPct val="0"/>
              </a:spcBef>
            </a:pPr>
            <a:r>
              <a:rPr lang="en-US" sz="2103" b="1">
                <a:solidFill>
                  <a:srgbClr val="000000"/>
                </a:solidFill>
                <a:latin typeface="Open Sans Bold"/>
                <a:ea typeface="Open Sans Bold"/>
                <a:cs typeface="Open Sans Bold"/>
                <a:sym typeface="Open Sans Bold"/>
              </a:rPr>
              <a:t>This is the lowest level and deals with </a:t>
            </a:r>
            <a:r>
              <a:rPr lang="en-US" sz="2103" b="1" u="sng">
                <a:solidFill>
                  <a:srgbClr val="004AAD"/>
                </a:solidFill>
                <a:latin typeface="Open Sans Bold"/>
                <a:ea typeface="Open Sans Bold"/>
                <a:cs typeface="Open Sans Bold"/>
                <a:sym typeface="Open Sans Bold"/>
              </a:rPr>
              <a:t>how the data is physically stored, accessed, and processed at the storage level</a:t>
            </a:r>
            <a:r>
              <a:rPr lang="en-US" sz="2103" b="1">
                <a:solidFill>
                  <a:srgbClr val="000000"/>
                </a:solidFill>
                <a:latin typeface="Open Sans Bold"/>
                <a:ea typeface="Open Sans Bold"/>
                <a:cs typeface="Open Sans Bold"/>
                <a:sym typeface="Open Sans Bold"/>
              </a:rPr>
              <a:t>. It includes details such as data storage structures, access paths, and indexing.</a:t>
            </a:r>
          </a:p>
        </p:txBody>
      </p:sp>
      <p:sp>
        <p:nvSpPr>
          <p:cNvPr id="24" name="AutoShape 24"/>
          <p:cNvSpPr/>
          <p:nvPr/>
        </p:nvSpPr>
        <p:spPr>
          <a:xfrm flipV="1">
            <a:off x="12357556" y="5446207"/>
            <a:ext cx="1780149" cy="335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25" name="Group 25"/>
          <p:cNvGrpSpPr/>
          <p:nvPr/>
        </p:nvGrpSpPr>
        <p:grpSpPr>
          <a:xfrm>
            <a:off x="14147293" y="4121700"/>
            <a:ext cx="3957650" cy="3432420"/>
            <a:chOff x="0" y="0"/>
            <a:chExt cx="999372" cy="866743"/>
          </a:xfrm>
        </p:grpSpPr>
        <p:sp>
          <p:nvSpPr>
            <p:cNvPr id="26" name="Freeform 26"/>
            <p:cNvSpPr/>
            <p:nvPr/>
          </p:nvSpPr>
          <p:spPr>
            <a:xfrm>
              <a:off x="0" y="0"/>
              <a:ext cx="999372" cy="866743"/>
            </a:xfrm>
            <a:custGeom>
              <a:avLst/>
              <a:gdLst/>
              <a:ahLst/>
              <a:cxnLst/>
              <a:rect l="l" t="t" r="r" b="b"/>
              <a:pathLst>
                <a:path w="999372" h="866743">
                  <a:moveTo>
                    <a:pt x="99766" y="0"/>
                  </a:moveTo>
                  <a:lnTo>
                    <a:pt x="899607" y="0"/>
                  </a:lnTo>
                  <a:cubicBezTo>
                    <a:pt x="926066" y="0"/>
                    <a:pt x="951442" y="10511"/>
                    <a:pt x="970152" y="29221"/>
                  </a:cubicBezTo>
                  <a:cubicBezTo>
                    <a:pt x="988861" y="47930"/>
                    <a:pt x="999372" y="73306"/>
                    <a:pt x="999372" y="99766"/>
                  </a:cubicBezTo>
                  <a:lnTo>
                    <a:pt x="999372" y="766977"/>
                  </a:lnTo>
                  <a:cubicBezTo>
                    <a:pt x="999372" y="793437"/>
                    <a:pt x="988861" y="818813"/>
                    <a:pt x="970152" y="837522"/>
                  </a:cubicBezTo>
                  <a:cubicBezTo>
                    <a:pt x="951442" y="856232"/>
                    <a:pt x="926066" y="866743"/>
                    <a:pt x="899607" y="866743"/>
                  </a:cubicBezTo>
                  <a:lnTo>
                    <a:pt x="99766" y="866743"/>
                  </a:lnTo>
                  <a:cubicBezTo>
                    <a:pt x="73306" y="866743"/>
                    <a:pt x="47930" y="856232"/>
                    <a:pt x="29221" y="837522"/>
                  </a:cubicBezTo>
                  <a:cubicBezTo>
                    <a:pt x="10511" y="818813"/>
                    <a:pt x="0" y="793437"/>
                    <a:pt x="0" y="766977"/>
                  </a:cubicBezTo>
                  <a:lnTo>
                    <a:pt x="0" y="99766"/>
                  </a:lnTo>
                  <a:cubicBezTo>
                    <a:pt x="0" y="73306"/>
                    <a:pt x="10511" y="47930"/>
                    <a:pt x="29221" y="29221"/>
                  </a:cubicBezTo>
                  <a:cubicBezTo>
                    <a:pt x="47930" y="10511"/>
                    <a:pt x="73306" y="0"/>
                    <a:pt x="99766" y="0"/>
                  </a:cubicBezTo>
                  <a:close/>
                </a:path>
              </a:pathLst>
            </a:custGeom>
            <a:solidFill>
              <a:srgbClr val="ECE3FF"/>
            </a:solidFill>
          </p:spPr>
          <p:txBody>
            <a:bodyPr/>
            <a:lstStyle/>
            <a:p>
              <a:endParaRPr lang="en-PH"/>
            </a:p>
          </p:txBody>
        </p:sp>
        <p:sp>
          <p:nvSpPr>
            <p:cNvPr id="27" name="TextBox 27"/>
            <p:cNvSpPr txBox="1"/>
            <p:nvPr/>
          </p:nvSpPr>
          <p:spPr>
            <a:xfrm>
              <a:off x="0" y="-38100"/>
              <a:ext cx="999372" cy="904843"/>
            </a:xfrm>
            <a:prstGeom prst="rect">
              <a:avLst/>
            </a:prstGeom>
          </p:spPr>
          <p:txBody>
            <a:bodyPr lIns="50800" tIns="50800" rIns="50800" bIns="50800" rtlCol="0" anchor="ctr"/>
            <a:lstStyle/>
            <a:p>
              <a:pPr algn="ctr">
                <a:lnSpc>
                  <a:spcPts val="2962"/>
                </a:lnSpc>
              </a:pPr>
              <a:endParaRPr/>
            </a:p>
          </p:txBody>
        </p:sp>
      </p:grpSp>
      <p:sp>
        <p:nvSpPr>
          <p:cNvPr id="28" name="TextBox 28"/>
          <p:cNvSpPr txBox="1"/>
          <p:nvPr/>
        </p:nvSpPr>
        <p:spPr>
          <a:xfrm>
            <a:off x="14205110" y="4523930"/>
            <a:ext cx="3842015" cy="25850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The </a:t>
            </a:r>
            <a:r>
              <a:rPr lang="en-US" sz="2100" b="1" u="sng">
                <a:solidFill>
                  <a:srgbClr val="004AAD"/>
                </a:solidFill>
                <a:latin typeface="Open Sans Bold"/>
                <a:ea typeface="Open Sans Bold"/>
                <a:cs typeface="Open Sans Bold"/>
                <a:sym typeface="Open Sans Bold"/>
              </a:rPr>
              <a:t>DBMS</a:t>
            </a:r>
            <a:r>
              <a:rPr lang="en-US" sz="2100" b="1">
                <a:solidFill>
                  <a:srgbClr val="000000"/>
                </a:solidFill>
                <a:latin typeface="Open Sans Bold"/>
                <a:ea typeface="Open Sans Bold"/>
                <a:cs typeface="Open Sans Bold"/>
                <a:sym typeface="Open Sans Bold"/>
              </a:rPr>
              <a:t> is responsible for managing the physical storage of data, defining data structures, access paths, and handling aspects related to performance and optimization.</a:t>
            </a:r>
          </a:p>
        </p:txBody>
      </p:sp>
      <p:sp>
        <p:nvSpPr>
          <p:cNvPr id="29" name="AutoShape 29"/>
          <p:cNvSpPr/>
          <p:nvPr/>
        </p:nvSpPr>
        <p:spPr>
          <a:xfrm flipH="1" flipV="1">
            <a:off x="4487109" y="5479544"/>
            <a:ext cx="933923" cy="0"/>
          </a:xfrm>
          <a:prstGeom prst="line">
            <a:avLst/>
          </a:prstGeom>
          <a:ln w="66675" cap="rnd">
            <a:solidFill>
              <a:srgbClr val="FF1495"/>
            </a:solidFill>
            <a:prstDash val="solid"/>
            <a:headEnd type="none" w="sm" len="sm"/>
            <a:tailEnd type="oval" w="lg" len="lg"/>
          </a:ln>
        </p:spPr>
        <p:txBody>
          <a:bodyPr/>
          <a:lstStyle/>
          <a:p>
            <a:endParaRPr lang="en-PH"/>
          </a:p>
        </p:txBody>
      </p:sp>
      <p:sp>
        <p:nvSpPr>
          <p:cNvPr id="30" name="TextBox 30"/>
          <p:cNvSpPr txBox="1"/>
          <p:nvPr/>
        </p:nvSpPr>
        <p:spPr>
          <a:xfrm>
            <a:off x="6967941" y="6457985"/>
            <a:ext cx="2176059"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Alatsi"/>
                <a:ea typeface="Alatsi"/>
                <a:cs typeface="Alatsi"/>
                <a:sym typeface="Alatsi"/>
              </a:rPr>
              <a:t>Description:</a:t>
            </a:r>
          </a:p>
        </p:txBody>
      </p:sp>
      <p:sp>
        <p:nvSpPr>
          <p:cNvPr id="31" name="AutoShape 31"/>
          <p:cNvSpPr/>
          <p:nvPr/>
        </p:nvSpPr>
        <p:spPr>
          <a:xfrm>
            <a:off x="8980288" y="6120868"/>
            <a:ext cx="0" cy="1405754"/>
          </a:xfrm>
          <a:prstGeom prst="line">
            <a:avLst/>
          </a:prstGeom>
          <a:ln w="66675" cap="rnd">
            <a:solidFill>
              <a:srgbClr val="FF1495"/>
            </a:solidFill>
            <a:prstDash val="solid"/>
            <a:headEnd type="none" w="sm" len="sm"/>
            <a:tailEnd type="oval" w="lg" len="lg"/>
          </a:ln>
        </p:spPr>
        <p:txBody>
          <a:bodyPr/>
          <a:lstStyle/>
          <a:p>
            <a:endParaRPr lang="en-PH"/>
          </a:p>
        </p:txBody>
      </p:sp>
      <p:sp>
        <p:nvSpPr>
          <p:cNvPr id="32" name="TextBox 32"/>
          <p:cNvSpPr txBox="1"/>
          <p:nvPr/>
        </p:nvSpPr>
        <p:spPr>
          <a:xfrm>
            <a:off x="12480950" y="5472150"/>
            <a:ext cx="1530164"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Alatsi"/>
                <a:ea typeface="Alatsi"/>
                <a:cs typeface="Alatsi"/>
                <a:sym typeface="Alatsi"/>
              </a:rPr>
              <a:t>Handled by:</a:t>
            </a:r>
          </a:p>
        </p:txBody>
      </p:sp>
      <p:sp>
        <p:nvSpPr>
          <p:cNvPr id="33" name="TextBox 33"/>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724775" y="4913508"/>
            <a:ext cx="6619996" cy="1132073"/>
            <a:chOff x="0" y="0"/>
            <a:chExt cx="1671659" cy="285867"/>
          </a:xfrm>
        </p:grpSpPr>
        <p:sp>
          <p:nvSpPr>
            <p:cNvPr id="7" name="Freeform 7"/>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FFDE59">
                <a:alpha val="18824"/>
              </a:srgbClr>
            </a:solidFill>
          </p:spPr>
          <p:txBody>
            <a:bodyPr/>
            <a:lstStyle/>
            <a:p>
              <a:endParaRPr lang="en-PH"/>
            </a:p>
          </p:txBody>
        </p:sp>
        <p:sp>
          <p:nvSpPr>
            <p:cNvPr id="8" name="TextBox 8"/>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alpha val="18824"/>
                    </a:srgbClr>
                  </a:solidFill>
                  <a:latin typeface="Open Sans Bold"/>
                  <a:ea typeface="Open Sans Bold"/>
                  <a:cs typeface="Open Sans Bold"/>
                  <a:sym typeface="Open Sans Bold"/>
                </a:rPr>
                <a:t>Internal Level</a:t>
              </a:r>
            </a:p>
          </p:txBody>
        </p:sp>
      </p:grpSp>
      <p:grpSp>
        <p:nvGrpSpPr>
          <p:cNvPr id="9" name="Group 9"/>
          <p:cNvGrpSpPr/>
          <p:nvPr/>
        </p:nvGrpSpPr>
        <p:grpSpPr>
          <a:xfrm>
            <a:off x="5724775" y="3642972"/>
            <a:ext cx="6619996" cy="1132073"/>
            <a:chOff x="0" y="0"/>
            <a:chExt cx="1671659" cy="285867"/>
          </a:xfrm>
        </p:grpSpPr>
        <p:sp>
          <p:nvSpPr>
            <p:cNvPr id="10" name="Freeform 10"/>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BB99FF"/>
            </a:solidFill>
          </p:spPr>
          <p:txBody>
            <a:bodyPr/>
            <a:lstStyle/>
            <a:p>
              <a:endParaRPr lang="en-PH"/>
            </a:p>
          </p:txBody>
        </p:sp>
        <p:sp>
          <p:nvSpPr>
            <p:cNvPr id="11" name="TextBox 11"/>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Conceptual Level</a:t>
              </a:r>
            </a:p>
          </p:txBody>
        </p:sp>
      </p:grpSp>
      <p:grpSp>
        <p:nvGrpSpPr>
          <p:cNvPr id="12" name="Group 12"/>
          <p:cNvGrpSpPr/>
          <p:nvPr/>
        </p:nvGrpSpPr>
        <p:grpSpPr>
          <a:xfrm>
            <a:off x="5724775" y="2371815"/>
            <a:ext cx="6619996" cy="1132073"/>
            <a:chOff x="0" y="0"/>
            <a:chExt cx="1671659" cy="285867"/>
          </a:xfrm>
        </p:grpSpPr>
        <p:sp>
          <p:nvSpPr>
            <p:cNvPr id="13" name="Freeform 13"/>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AED6E5">
                <a:alpha val="18824"/>
              </a:srgbClr>
            </a:solidFill>
          </p:spPr>
          <p:txBody>
            <a:bodyPr/>
            <a:lstStyle/>
            <a:p>
              <a:endParaRPr lang="en-PH"/>
            </a:p>
          </p:txBody>
        </p:sp>
        <p:sp>
          <p:nvSpPr>
            <p:cNvPr id="14" name="TextBox 14"/>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alpha val="18824"/>
                    </a:srgbClr>
                  </a:solidFill>
                  <a:latin typeface="Open Sans Bold"/>
                  <a:ea typeface="Open Sans Bold"/>
                  <a:cs typeface="Open Sans Bold"/>
                  <a:sym typeface="Open Sans Bold"/>
                </a:rPr>
                <a:t>External Level</a:t>
              </a:r>
            </a:p>
          </p:txBody>
        </p:sp>
      </p:grpSp>
      <p:grpSp>
        <p:nvGrpSpPr>
          <p:cNvPr id="15" name="Group 15"/>
          <p:cNvGrpSpPr/>
          <p:nvPr/>
        </p:nvGrpSpPr>
        <p:grpSpPr>
          <a:xfrm>
            <a:off x="990149" y="6308745"/>
            <a:ext cx="3283997" cy="3426776"/>
            <a:chOff x="0" y="0"/>
            <a:chExt cx="870822" cy="908683"/>
          </a:xfrm>
        </p:grpSpPr>
        <p:sp>
          <p:nvSpPr>
            <p:cNvPr id="16" name="Freeform 16"/>
            <p:cNvSpPr/>
            <p:nvPr/>
          </p:nvSpPr>
          <p:spPr>
            <a:xfrm>
              <a:off x="0" y="0"/>
              <a:ext cx="870822" cy="908683"/>
            </a:xfrm>
            <a:custGeom>
              <a:avLst/>
              <a:gdLst/>
              <a:ahLst/>
              <a:cxnLst/>
              <a:rect l="l" t="t" r="r" b="b"/>
              <a:pathLst>
                <a:path w="870822" h="908683">
                  <a:moveTo>
                    <a:pt x="120231" y="0"/>
                  </a:moveTo>
                  <a:lnTo>
                    <a:pt x="750591" y="0"/>
                  </a:lnTo>
                  <a:cubicBezTo>
                    <a:pt x="816992" y="0"/>
                    <a:pt x="870822" y="53829"/>
                    <a:pt x="870822" y="120231"/>
                  </a:cubicBezTo>
                  <a:lnTo>
                    <a:pt x="870822" y="788452"/>
                  </a:lnTo>
                  <a:cubicBezTo>
                    <a:pt x="870822" y="854853"/>
                    <a:pt x="816992" y="908683"/>
                    <a:pt x="750591" y="908683"/>
                  </a:cubicBezTo>
                  <a:lnTo>
                    <a:pt x="120231" y="908683"/>
                  </a:lnTo>
                  <a:cubicBezTo>
                    <a:pt x="53829" y="908683"/>
                    <a:pt x="0" y="854853"/>
                    <a:pt x="0" y="788452"/>
                  </a:cubicBezTo>
                  <a:lnTo>
                    <a:pt x="0" y="120231"/>
                  </a:lnTo>
                  <a:cubicBezTo>
                    <a:pt x="0" y="53829"/>
                    <a:pt x="53829" y="0"/>
                    <a:pt x="120231" y="0"/>
                  </a:cubicBezTo>
                  <a:close/>
                </a:path>
              </a:pathLst>
            </a:custGeom>
            <a:solidFill>
              <a:srgbClr val="ECE3FF"/>
            </a:solidFill>
          </p:spPr>
          <p:txBody>
            <a:bodyPr/>
            <a:lstStyle/>
            <a:p>
              <a:endParaRPr lang="en-PH"/>
            </a:p>
          </p:txBody>
        </p:sp>
        <p:sp>
          <p:nvSpPr>
            <p:cNvPr id="17" name="TextBox 17"/>
            <p:cNvSpPr txBox="1"/>
            <p:nvPr/>
          </p:nvSpPr>
          <p:spPr>
            <a:xfrm>
              <a:off x="0" y="-38100"/>
              <a:ext cx="870822" cy="946783"/>
            </a:xfrm>
            <a:prstGeom prst="rect">
              <a:avLst/>
            </a:prstGeom>
          </p:spPr>
          <p:txBody>
            <a:bodyPr lIns="50800" tIns="50800" rIns="50800" bIns="50800" rtlCol="0" anchor="ctr"/>
            <a:lstStyle/>
            <a:p>
              <a:pPr algn="ctr">
                <a:lnSpc>
                  <a:spcPts val="2962"/>
                </a:lnSpc>
              </a:pPr>
              <a:endParaRPr/>
            </a:p>
          </p:txBody>
        </p:sp>
      </p:grpSp>
      <p:sp>
        <p:nvSpPr>
          <p:cNvPr id="18" name="AutoShape 18"/>
          <p:cNvSpPr/>
          <p:nvPr/>
        </p:nvSpPr>
        <p:spPr>
          <a:xfrm flipV="1">
            <a:off x="12344834" y="4138983"/>
            <a:ext cx="1780149" cy="335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19" name="Group 19"/>
          <p:cNvGrpSpPr/>
          <p:nvPr/>
        </p:nvGrpSpPr>
        <p:grpSpPr>
          <a:xfrm>
            <a:off x="14125045" y="2662520"/>
            <a:ext cx="3957650" cy="3646225"/>
            <a:chOff x="0" y="0"/>
            <a:chExt cx="999372" cy="920732"/>
          </a:xfrm>
        </p:grpSpPr>
        <p:sp>
          <p:nvSpPr>
            <p:cNvPr id="20" name="Freeform 20"/>
            <p:cNvSpPr/>
            <p:nvPr/>
          </p:nvSpPr>
          <p:spPr>
            <a:xfrm>
              <a:off x="0" y="0"/>
              <a:ext cx="999372" cy="920732"/>
            </a:xfrm>
            <a:custGeom>
              <a:avLst/>
              <a:gdLst/>
              <a:ahLst/>
              <a:cxnLst/>
              <a:rect l="l" t="t" r="r" b="b"/>
              <a:pathLst>
                <a:path w="999372" h="920732">
                  <a:moveTo>
                    <a:pt x="99766" y="0"/>
                  </a:moveTo>
                  <a:lnTo>
                    <a:pt x="899607" y="0"/>
                  </a:lnTo>
                  <a:cubicBezTo>
                    <a:pt x="926066" y="0"/>
                    <a:pt x="951442" y="10511"/>
                    <a:pt x="970152" y="29221"/>
                  </a:cubicBezTo>
                  <a:cubicBezTo>
                    <a:pt x="988861" y="47930"/>
                    <a:pt x="999372" y="73306"/>
                    <a:pt x="999372" y="99766"/>
                  </a:cubicBezTo>
                  <a:lnTo>
                    <a:pt x="999372" y="820967"/>
                  </a:lnTo>
                  <a:cubicBezTo>
                    <a:pt x="999372" y="847426"/>
                    <a:pt x="988861" y="872802"/>
                    <a:pt x="970152" y="891512"/>
                  </a:cubicBezTo>
                  <a:cubicBezTo>
                    <a:pt x="951442" y="910221"/>
                    <a:pt x="926066" y="920732"/>
                    <a:pt x="899607" y="920732"/>
                  </a:cubicBezTo>
                  <a:lnTo>
                    <a:pt x="99766" y="920732"/>
                  </a:lnTo>
                  <a:cubicBezTo>
                    <a:pt x="73306" y="920732"/>
                    <a:pt x="47930" y="910221"/>
                    <a:pt x="29221" y="891512"/>
                  </a:cubicBezTo>
                  <a:cubicBezTo>
                    <a:pt x="10511" y="872802"/>
                    <a:pt x="0" y="847426"/>
                    <a:pt x="0" y="820967"/>
                  </a:cubicBezTo>
                  <a:lnTo>
                    <a:pt x="0" y="99766"/>
                  </a:lnTo>
                  <a:cubicBezTo>
                    <a:pt x="0" y="73306"/>
                    <a:pt x="10511" y="47930"/>
                    <a:pt x="29221" y="29221"/>
                  </a:cubicBezTo>
                  <a:cubicBezTo>
                    <a:pt x="47930" y="10511"/>
                    <a:pt x="73306" y="0"/>
                    <a:pt x="99766" y="0"/>
                  </a:cubicBezTo>
                  <a:close/>
                </a:path>
              </a:pathLst>
            </a:custGeom>
            <a:solidFill>
              <a:srgbClr val="ECE3FF"/>
            </a:solidFill>
          </p:spPr>
          <p:txBody>
            <a:bodyPr/>
            <a:lstStyle/>
            <a:p>
              <a:endParaRPr lang="en-PH"/>
            </a:p>
          </p:txBody>
        </p:sp>
        <p:sp>
          <p:nvSpPr>
            <p:cNvPr id="21" name="TextBox 21"/>
            <p:cNvSpPr txBox="1"/>
            <p:nvPr/>
          </p:nvSpPr>
          <p:spPr>
            <a:xfrm>
              <a:off x="0" y="-38100"/>
              <a:ext cx="999372" cy="958832"/>
            </a:xfrm>
            <a:prstGeom prst="rect">
              <a:avLst/>
            </a:prstGeom>
          </p:spPr>
          <p:txBody>
            <a:bodyPr lIns="50800" tIns="50800" rIns="50800" bIns="50800" rtlCol="0" anchor="ctr"/>
            <a:lstStyle/>
            <a:p>
              <a:pPr algn="ctr">
                <a:lnSpc>
                  <a:spcPts val="2962"/>
                </a:lnSpc>
              </a:pPr>
              <a:endParaRPr/>
            </a:p>
          </p:txBody>
        </p:sp>
      </p:grpSp>
      <p:sp>
        <p:nvSpPr>
          <p:cNvPr id="22" name="Freeform 22"/>
          <p:cNvSpPr/>
          <p:nvPr/>
        </p:nvSpPr>
        <p:spPr>
          <a:xfrm>
            <a:off x="1155585" y="2843330"/>
            <a:ext cx="2788916" cy="3448428"/>
          </a:xfrm>
          <a:custGeom>
            <a:avLst/>
            <a:gdLst/>
            <a:ahLst/>
            <a:cxnLst/>
            <a:rect l="l" t="t" r="r" b="b"/>
            <a:pathLst>
              <a:path w="2788916" h="3448428">
                <a:moveTo>
                  <a:pt x="0" y="0"/>
                </a:moveTo>
                <a:lnTo>
                  <a:pt x="2788916" y="0"/>
                </a:lnTo>
                <a:lnTo>
                  <a:pt x="2788916" y="3448428"/>
                </a:lnTo>
                <a:lnTo>
                  <a:pt x="0" y="3448428"/>
                </a:lnTo>
                <a:lnTo>
                  <a:pt x="0" y="0"/>
                </a:lnTo>
                <a:close/>
              </a:path>
            </a:pathLst>
          </a:custGeom>
          <a:blipFill>
            <a:blip r:embed="rId4"/>
            <a:stretch>
              <a:fillRect/>
            </a:stretch>
          </a:blipFill>
        </p:spPr>
        <p:txBody>
          <a:bodyPr/>
          <a:lstStyle/>
          <a:p>
            <a:endParaRPr lang="en-PH"/>
          </a:p>
        </p:txBody>
      </p:sp>
      <p:sp>
        <p:nvSpPr>
          <p:cNvPr id="23" name="TextBox 23"/>
          <p:cNvSpPr txBox="1"/>
          <p:nvPr/>
        </p:nvSpPr>
        <p:spPr>
          <a:xfrm>
            <a:off x="1209857" y="6444773"/>
            <a:ext cx="2844581" cy="3126146"/>
          </a:xfrm>
          <a:prstGeom prst="rect">
            <a:avLst/>
          </a:prstGeom>
        </p:spPr>
        <p:txBody>
          <a:bodyPr lIns="0" tIns="0" rIns="0" bIns="0" rtlCol="0" anchor="t">
            <a:spAutoFit/>
          </a:bodyPr>
          <a:lstStyle/>
          <a:p>
            <a:pPr algn="ctr">
              <a:lnSpc>
                <a:spcPts val="2517"/>
              </a:lnSpc>
            </a:pPr>
            <a:r>
              <a:rPr lang="en-US" sz="1798" b="1" u="sng">
                <a:solidFill>
                  <a:srgbClr val="000000"/>
                </a:solidFill>
                <a:latin typeface="Open Sans Bold"/>
                <a:ea typeface="Open Sans Bold"/>
                <a:cs typeface="Open Sans Bold"/>
                <a:sym typeface="Open Sans Bold"/>
              </a:rPr>
              <a:t>Database Administrator</a:t>
            </a:r>
          </a:p>
          <a:p>
            <a:pPr algn="ctr">
              <a:lnSpc>
                <a:spcPts val="2517"/>
              </a:lnSpc>
            </a:pPr>
            <a:endParaRPr lang="en-US" sz="1798" b="1" u="sng">
              <a:solidFill>
                <a:srgbClr val="000000"/>
              </a:solidFill>
              <a:latin typeface="Open Sans Bold"/>
              <a:ea typeface="Open Sans Bold"/>
              <a:cs typeface="Open Sans Bold"/>
              <a:sym typeface="Open Sans Bold"/>
            </a:endParaRPr>
          </a:p>
          <a:p>
            <a:pPr algn="ctr">
              <a:lnSpc>
                <a:spcPts val="2517"/>
              </a:lnSpc>
              <a:spcBef>
                <a:spcPct val="0"/>
              </a:spcBef>
            </a:pPr>
            <a:r>
              <a:rPr lang="en-US" sz="1798" b="1">
                <a:solidFill>
                  <a:srgbClr val="000000"/>
                </a:solidFill>
                <a:latin typeface="Open Sans Bold"/>
                <a:ea typeface="Open Sans Bold"/>
                <a:cs typeface="Open Sans Bold"/>
                <a:sym typeface="Open Sans Bold"/>
              </a:rPr>
              <a:t>A professional who oversees the design, implementation, and maintenance of a database management system, ensuring data integrity, security, and optimal performance.</a:t>
            </a:r>
          </a:p>
        </p:txBody>
      </p:sp>
      <p:sp>
        <p:nvSpPr>
          <p:cNvPr id="24" name="TextBox 24"/>
          <p:cNvSpPr txBox="1"/>
          <p:nvPr/>
        </p:nvSpPr>
        <p:spPr>
          <a:xfrm>
            <a:off x="14240681" y="2805230"/>
            <a:ext cx="3842015" cy="332803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This level represents the community view of the data. It defines the logical structure of the entire database, including relationships, constraints, and integrity rules, without specifying how the data is stored or accessed.</a:t>
            </a:r>
          </a:p>
        </p:txBody>
      </p:sp>
      <p:sp>
        <p:nvSpPr>
          <p:cNvPr id="25" name="TextBox 25"/>
          <p:cNvSpPr txBox="1"/>
          <p:nvPr/>
        </p:nvSpPr>
        <p:spPr>
          <a:xfrm>
            <a:off x="12158003" y="3685915"/>
            <a:ext cx="2176059"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Alatsi"/>
                <a:ea typeface="Alatsi"/>
                <a:cs typeface="Alatsi"/>
                <a:sym typeface="Alatsi"/>
              </a:rPr>
              <a:t>Description:</a:t>
            </a:r>
          </a:p>
        </p:txBody>
      </p:sp>
      <p:sp>
        <p:nvSpPr>
          <p:cNvPr id="26" name="AutoShape 26"/>
          <p:cNvSpPr/>
          <p:nvPr/>
        </p:nvSpPr>
        <p:spPr>
          <a:xfrm flipV="1">
            <a:off x="3944564" y="4138983"/>
            <a:ext cx="1780149" cy="3350"/>
          </a:xfrm>
          <a:prstGeom prst="line">
            <a:avLst/>
          </a:prstGeom>
          <a:ln w="66675" cap="rnd">
            <a:solidFill>
              <a:srgbClr val="FF1495"/>
            </a:solidFill>
            <a:prstDash val="solid"/>
            <a:headEnd type="oval" w="lg" len="lg"/>
            <a:tailEnd type="none" w="sm" len="sm"/>
          </a:ln>
        </p:spPr>
        <p:txBody>
          <a:bodyPr/>
          <a:lstStyle/>
          <a:p>
            <a:endParaRPr lang="en-PH"/>
          </a:p>
        </p:txBody>
      </p:sp>
      <p:sp>
        <p:nvSpPr>
          <p:cNvPr id="27" name="TextBox 27"/>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724775" y="4913508"/>
            <a:ext cx="6619996" cy="1132073"/>
            <a:chOff x="0" y="0"/>
            <a:chExt cx="1671659" cy="285867"/>
          </a:xfrm>
        </p:grpSpPr>
        <p:sp>
          <p:nvSpPr>
            <p:cNvPr id="7" name="Freeform 7"/>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FFDE59">
                <a:alpha val="18824"/>
              </a:srgbClr>
            </a:solidFill>
          </p:spPr>
          <p:txBody>
            <a:bodyPr/>
            <a:lstStyle/>
            <a:p>
              <a:endParaRPr lang="en-PH"/>
            </a:p>
          </p:txBody>
        </p:sp>
        <p:sp>
          <p:nvSpPr>
            <p:cNvPr id="8" name="TextBox 8"/>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alpha val="18824"/>
                    </a:srgbClr>
                  </a:solidFill>
                  <a:latin typeface="Open Sans Bold"/>
                  <a:ea typeface="Open Sans Bold"/>
                  <a:cs typeface="Open Sans Bold"/>
                  <a:sym typeface="Open Sans Bold"/>
                </a:rPr>
                <a:t>Internal Level</a:t>
              </a:r>
            </a:p>
          </p:txBody>
        </p:sp>
      </p:grpSp>
      <p:grpSp>
        <p:nvGrpSpPr>
          <p:cNvPr id="9" name="Group 9"/>
          <p:cNvGrpSpPr/>
          <p:nvPr/>
        </p:nvGrpSpPr>
        <p:grpSpPr>
          <a:xfrm>
            <a:off x="5724775" y="3642972"/>
            <a:ext cx="6619996" cy="1132073"/>
            <a:chOff x="0" y="0"/>
            <a:chExt cx="1671659" cy="285867"/>
          </a:xfrm>
        </p:grpSpPr>
        <p:sp>
          <p:nvSpPr>
            <p:cNvPr id="10" name="Freeform 10"/>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BB99FF">
                <a:alpha val="18824"/>
              </a:srgbClr>
            </a:solidFill>
          </p:spPr>
          <p:txBody>
            <a:bodyPr/>
            <a:lstStyle/>
            <a:p>
              <a:endParaRPr lang="en-PH"/>
            </a:p>
          </p:txBody>
        </p:sp>
        <p:sp>
          <p:nvSpPr>
            <p:cNvPr id="11" name="TextBox 11"/>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alpha val="18824"/>
                    </a:srgbClr>
                  </a:solidFill>
                  <a:latin typeface="Open Sans Bold"/>
                  <a:ea typeface="Open Sans Bold"/>
                  <a:cs typeface="Open Sans Bold"/>
                  <a:sym typeface="Open Sans Bold"/>
                </a:rPr>
                <a:t>Conceptual Level</a:t>
              </a:r>
            </a:p>
          </p:txBody>
        </p:sp>
      </p:grpSp>
      <p:grpSp>
        <p:nvGrpSpPr>
          <p:cNvPr id="12" name="Group 12"/>
          <p:cNvGrpSpPr/>
          <p:nvPr/>
        </p:nvGrpSpPr>
        <p:grpSpPr>
          <a:xfrm>
            <a:off x="5724775" y="2371815"/>
            <a:ext cx="6619996" cy="1132073"/>
            <a:chOff x="0" y="0"/>
            <a:chExt cx="1671659" cy="285867"/>
          </a:xfrm>
        </p:grpSpPr>
        <p:sp>
          <p:nvSpPr>
            <p:cNvPr id="13" name="Freeform 13"/>
            <p:cNvSpPr/>
            <p:nvPr/>
          </p:nvSpPr>
          <p:spPr>
            <a:xfrm>
              <a:off x="0" y="0"/>
              <a:ext cx="1671659" cy="285867"/>
            </a:xfrm>
            <a:custGeom>
              <a:avLst/>
              <a:gdLst/>
              <a:ahLst/>
              <a:cxnLst/>
              <a:rect l="l" t="t" r="r" b="b"/>
              <a:pathLst>
                <a:path w="1671659" h="285867">
                  <a:moveTo>
                    <a:pt x="59643" y="0"/>
                  </a:moveTo>
                  <a:lnTo>
                    <a:pt x="1612016" y="0"/>
                  </a:lnTo>
                  <a:cubicBezTo>
                    <a:pt x="1627834" y="0"/>
                    <a:pt x="1643005" y="6284"/>
                    <a:pt x="1654190" y="17469"/>
                  </a:cubicBezTo>
                  <a:cubicBezTo>
                    <a:pt x="1665375" y="28654"/>
                    <a:pt x="1671659" y="43825"/>
                    <a:pt x="1671659" y="59643"/>
                  </a:cubicBezTo>
                  <a:lnTo>
                    <a:pt x="1671659" y="226224"/>
                  </a:lnTo>
                  <a:cubicBezTo>
                    <a:pt x="1671659" y="259164"/>
                    <a:pt x="1644956" y="285867"/>
                    <a:pt x="1612016" y="285867"/>
                  </a:cubicBezTo>
                  <a:lnTo>
                    <a:pt x="59643" y="285867"/>
                  </a:lnTo>
                  <a:cubicBezTo>
                    <a:pt x="26703" y="285867"/>
                    <a:pt x="0" y="259164"/>
                    <a:pt x="0" y="226224"/>
                  </a:cubicBezTo>
                  <a:lnTo>
                    <a:pt x="0" y="59643"/>
                  </a:lnTo>
                  <a:cubicBezTo>
                    <a:pt x="0" y="26703"/>
                    <a:pt x="26703" y="0"/>
                    <a:pt x="59643" y="0"/>
                  </a:cubicBezTo>
                  <a:close/>
                </a:path>
              </a:pathLst>
            </a:custGeom>
            <a:solidFill>
              <a:srgbClr val="AED6E5"/>
            </a:solidFill>
          </p:spPr>
          <p:txBody>
            <a:bodyPr/>
            <a:lstStyle/>
            <a:p>
              <a:endParaRPr lang="en-PH"/>
            </a:p>
          </p:txBody>
        </p:sp>
        <p:sp>
          <p:nvSpPr>
            <p:cNvPr id="14" name="TextBox 14"/>
            <p:cNvSpPr txBox="1"/>
            <p:nvPr/>
          </p:nvSpPr>
          <p:spPr>
            <a:xfrm>
              <a:off x="0" y="-38100"/>
              <a:ext cx="1671659"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External Level</a:t>
              </a:r>
            </a:p>
          </p:txBody>
        </p:sp>
      </p:grpSp>
      <p:grpSp>
        <p:nvGrpSpPr>
          <p:cNvPr id="15" name="Group 15"/>
          <p:cNvGrpSpPr/>
          <p:nvPr/>
        </p:nvGrpSpPr>
        <p:grpSpPr>
          <a:xfrm>
            <a:off x="1028700" y="4453395"/>
            <a:ext cx="3283997" cy="690105"/>
            <a:chOff x="0" y="0"/>
            <a:chExt cx="870822" cy="182996"/>
          </a:xfrm>
        </p:grpSpPr>
        <p:sp>
          <p:nvSpPr>
            <p:cNvPr id="16" name="Freeform 16"/>
            <p:cNvSpPr/>
            <p:nvPr/>
          </p:nvSpPr>
          <p:spPr>
            <a:xfrm>
              <a:off x="0" y="0"/>
              <a:ext cx="870822" cy="182996"/>
            </a:xfrm>
            <a:custGeom>
              <a:avLst/>
              <a:gdLst/>
              <a:ahLst/>
              <a:cxnLst/>
              <a:rect l="l" t="t" r="r" b="b"/>
              <a:pathLst>
                <a:path w="870822" h="182996">
                  <a:moveTo>
                    <a:pt x="91498" y="0"/>
                  </a:moveTo>
                  <a:lnTo>
                    <a:pt x="779324" y="0"/>
                  </a:lnTo>
                  <a:cubicBezTo>
                    <a:pt x="829857" y="0"/>
                    <a:pt x="870822" y="40965"/>
                    <a:pt x="870822" y="91498"/>
                  </a:cubicBezTo>
                  <a:lnTo>
                    <a:pt x="870822" y="91498"/>
                  </a:lnTo>
                  <a:cubicBezTo>
                    <a:pt x="870822" y="142031"/>
                    <a:pt x="829857" y="182996"/>
                    <a:pt x="779324" y="182996"/>
                  </a:cubicBezTo>
                  <a:lnTo>
                    <a:pt x="91498" y="182996"/>
                  </a:lnTo>
                  <a:cubicBezTo>
                    <a:pt x="40965" y="182996"/>
                    <a:pt x="0" y="142031"/>
                    <a:pt x="0" y="91498"/>
                  </a:cubicBezTo>
                  <a:lnTo>
                    <a:pt x="0" y="91498"/>
                  </a:lnTo>
                  <a:cubicBezTo>
                    <a:pt x="0" y="40965"/>
                    <a:pt x="40965" y="0"/>
                    <a:pt x="91498" y="0"/>
                  </a:cubicBezTo>
                  <a:close/>
                </a:path>
              </a:pathLst>
            </a:custGeom>
            <a:solidFill>
              <a:srgbClr val="ECE3FF"/>
            </a:solidFill>
          </p:spPr>
          <p:txBody>
            <a:bodyPr/>
            <a:lstStyle/>
            <a:p>
              <a:endParaRPr lang="en-PH"/>
            </a:p>
          </p:txBody>
        </p:sp>
        <p:sp>
          <p:nvSpPr>
            <p:cNvPr id="17" name="TextBox 17"/>
            <p:cNvSpPr txBox="1"/>
            <p:nvPr/>
          </p:nvSpPr>
          <p:spPr>
            <a:xfrm>
              <a:off x="0" y="-38100"/>
              <a:ext cx="870822" cy="221096"/>
            </a:xfrm>
            <a:prstGeom prst="rect">
              <a:avLst/>
            </a:prstGeom>
          </p:spPr>
          <p:txBody>
            <a:bodyPr lIns="50800" tIns="50800" rIns="50800" bIns="50800" rtlCol="0" anchor="ctr"/>
            <a:lstStyle/>
            <a:p>
              <a:pPr algn="ctr">
                <a:lnSpc>
                  <a:spcPts val="2962"/>
                </a:lnSpc>
              </a:pPr>
              <a:endParaRPr/>
            </a:p>
          </p:txBody>
        </p:sp>
      </p:grpSp>
      <p:sp>
        <p:nvSpPr>
          <p:cNvPr id="18" name="AutoShape 18"/>
          <p:cNvSpPr/>
          <p:nvPr/>
        </p:nvSpPr>
        <p:spPr>
          <a:xfrm flipV="1">
            <a:off x="12360588" y="2847194"/>
            <a:ext cx="1780149" cy="335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19" name="Group 19"/>
          <p:cNvGrpSpPr/>
          <p:nvPr/>
        </p:nvGrpSpPr>
        <p:grpSpPr>
          <a:xfrm>
            <a:off x="14140799" y="1355465"/>
            <a:ext cx="3957650" cy="3262532"/>
            <a:chOff x="0" y="0"/>
            <a:chExt cx="999372" cy="823844"/>
          </a:xfrm>
        </p:grpSpPr>
        <p:sp>
          <p:nvSpPr>
            <p:cNvPr id="20" name="Freeform 20"/>
            <p:cNvSpPr/>
            <p:nvPr/>
          </p:nvSpPr>
          <p:spPr>
            <a:xfrm>
              <a:off x="0" y="0"/>
              <a:ext cx="999372" cy="823844"/>
            </a:xfrm>
            <a:custGeom>
              <a:avLst/>
              <a:gdLst/>
              <a:ahLst/>
              <a:cxnLst/>
              <a:rect l="l" t="t" r="r" b="b"/>
              <a:pathLst>
                <a:path w="999372" h="823844">
                  <a:moveTo>
                    <a:pt x="99766" y="0"/>
                  </a:moveTo>
                  <a:lnTo>
                    <a:pt x="899607" y="0"/>
                  </a:lnTo>
                  <a:cubicBezTo>
                    <a:pt x="926066" y="0"/>
                    <a:pt x="951442" y="10511"/>
                    <a:pt x="970152" y="29221"/>
                  </a:cubicBezTo>
                  <a:cubicBezTo>
                    <a:pt x="988861" y="47930"/>
                    <a:pt x="999372" y="73306"/>
                    <a:pt x="999372" y="99766"/>
                  </a:cubicBezTo>
                  <a:lnTo>
                    <a:pt x="999372" y="724078"/>
                  </a:lnTo>
                  <a:cubicBezTo>
                    <a:pt x="999372" y="750537"/>
                    <a:pt x="988861" y="775913"/>
                    <a:pt x="970152" y="794623"/>
                  </a:cubicBezTo>
                  <a:cubicBezTo>
                    <a:pt x="951442" y="813333"/>
                    <a:pt x="926066" y="823844"/>
                    <a:pt x="899607" y="823844"/>
                  </a:cubicBezTo>
                  <a:lnTo>
                    <a:pt x="99766" y="823844"/>
                  </a:lnTo>
                  <a:cubicBezTo>
                    <a:pt x="73306" y="823844"/>
                    <a:pt x="47930" y="813333"/>
                    <a:pt x="29221" y="794623"/>
                  </a:cubicBezTo>
                  <a:cubicBezTo>
                    <a:pt x="10511" y="775913"/>
                    <a:pt x="0" y="750537"/>
                    <a:pt x="0" y="724078"/>
                  </a:cubicBezTo>
                  <a:lnTo>
                    <a:pt x="0" y="99766"/>
                  </a:lnTo>
                  <a:cubicBezTo>
                    <a:pt x="0" y="73306"/>
                    <a:pt x="10511" y="47930"/>
                    <a:pt x="29221" y="29221"/>
                  </a:cubicBezTo>
                  <a:cubicBezTo>
                    <a:pt x="47930" y="10511"/>
                    <a:pt x="73306" y="0"/>
                    <a:pt x="99766" y="0"/>
                  </a:cubicBezTo>
                  <a:close/>
                </a:path>
              </a:pathLst>
            </a:custGeom>
            <a:solidFill>
              <a:srgbClr val="ECE3FF"/>
            </a:solidFill>
          </p:spPr>
          <p:txBody>
            <a:bodyPr/>
            <a:lstStyle/>
            <a:p>
              <a:endParaRPr lang="en-PH"/>
            </a:p>
          </p:txBody>
        </p:sp>
        <p:sp>
          <p:nvSpPr>
            <p:cNvPr id="21" name="TextBox 21"/>
            <p:cNvSpPr txBox="1"/>
            <p:nvPr/>
          </p:nvSpPr>
          <p:spPr>
            <a:xfrm>
              <a:off x="0" y="-38100"/>
              <a:ext cx="999372" cy="861944"/>
            </a:xfrm>
            <a:prstGeom prst="rect">
              <a:avLst/>
            </a:prstGeom>
          </p:spPr>
          <p:txBody>
            <a:bodyPr lIns="50800" tIns="50800" rIns="50800" bIns="50800" rtlCol="0" anchor="ctr"/>
            <a:lstStyle/>
            <a:p>
              <a:pPr algn="ctr">
                <a:lnSpc>
                  <a:spcPts val="2962"/>
                </a:lnSpc>
              </a:pPr>
              <a:endParaRPr/>
            </a:p>
          </p:txBody>
        </p:sp>
      </p:grpSp>
      <p:sp>
        <p:nvSpPr>
          <p:cNvPr id="22" name="AutoShape 22"/>
          <p:cNvSpPr/>
          <p:nvPr/>
        </p:nvSpPr>
        <p:spPr>
          <a:xfrm flipV="1">
            <a:off x="3925514" y="2866514"/>
            <a:ext cx="1780149" cy="3350"/>
          </a:xfrm>
          <a:prstGeom prst="line">
            <a:avLst/>
          </a:prstGeom>
          <a:ln w="66675" cap="rnd">
            <a:solidFill>
              <a:srgbClr val="FF1495"/>
            </a:solidFill>
            <a:prstDash val="solid"/>
            <a:headEnd type="oval" w="lg" len="lg"/>
            <a:tailEnd type="none" w="sm" len="sm"/>
          </a:ln>
        </p:spPr>
        <p:txBody>
          <a:bodyPr/>
          <a:lstStyle/>
          <a:p>
            <a:endParaRPr lang="en-PH"/>
          </a:p>
        </p:txBody>
      </p:sp>
      <p:sp>
        <p:nvSpPr>
          <p:cNvPr id="23" name="Freeform 23"/>
          <p:cNvSpPr/>
          <p:nvPr/>
        </p:nvSpPr>
        <p:spPr>
          <a:xfrm>
            <a:off x="1514052" y="2094798"/>
            <a:ext cx="2198091" cy="2198091"/>
          </a:xfrm>
          <a:custGeom>
            <a:avLst/>
            <a:gdLst/>
            <a:ahLst/>
            <a:cxnLst/>
            <a:rect l="l" t="t" r="r" b="b"/>
            <a:pathLst>
              <a:path w="2198091" h="2198091">
                <a:moveTo>
                  <a:pt x="0" y="0"/>
                </a:moveTo>
                <a:lnTo>
                  <a:pt x="2198091" y="0"/>
                </a:lnTo>
                <a:lnTo>
                  <a:pt x="2198091" y="2198091"/>
                </a:lnTo>
                <a:lnTo>
                  <a:pt x="0" y="2198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TextBox 24"/>
          <p:cNvSpPr txBox="1"/>
          <p:nvPr/>
        </p:nvSpPr>
        <p:spPr>
          <a:xfrm>
            <a:off x="1190807" y="4589422"/>
            <a:ext cx="2844581" cy="297221"/>
          </a:xfrm>
          <a:prstGeom prst="rect">
            <a:avLst/>
          </a:prstGeom>
        </p:spPr>
        <p:txBody>
          <a:bodyPr lIns="0" tIns="0" rIns="0" bIns="0" rtlCol="0" anchor="t">
            <a:spAutoFit/>
          </a:bodyPr>
          <a:lstStyle/>
          <a:p>
            <a:pPr algn="ctr">
              <a:lnSpc>
                <a:spcPts val="2517"/>
              </a:lnSpc>
              <a:spcBef>
                <a:spcPct val="0"/>
              </a:spcBef>
            </a:pPr>
            <a:r>
              <a:rPr lang="en-US" sz="1798" b="1">
                <a:solidFill>
                  <a:srgbClr val="000000"/>
                </a:solidFill>
                <a:latin typeface="Open Sans Bold"/>
                <a:ea typeface="Open Sans Bold"/>
                <a:cs typeface="Open Sans Bold"/>
                <a:sym typeface="Open Sans Bold"/>
              </a:rPr>
              <a:t>Users</a:t>
            </a:r>
          </a:p>
        </p:txBody>
      </p:sp>
      <p:sp>
        <p:nvSpPr>
          <p:cNvPr id="25" name="TextBox 25"/>
          <p:cNvSpPr txBox="1"/>
          <p:nvPr/>
        </p:nvSpPr>
        <p:spPr>
          <a:xfrm>
            <a:off x="14256434" y="1711263"/>
            <a:ext cx="3842015" cy="25850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This is the highest level and represents how individual users perceive the data. It defines the way each user group sees the data relevant to their tasks, providing a </a:t>
            </a:r>
            <a:r>
              <a:rPr lang="en-US" sz="2100" b="1">
                <a:solidFill>
                  <a:srgbClr val="5E17EB"/>
                </a:solidFill>
                <a:latin typeface="Open Sans Bold"/>
                <a:ea typeface="Open Sans Bold"/>
                <a:cs typeface="Open Sans Bold"/>
                <a:sym typeface="Open Sans Bold"/>
              </a:rPr>
              <a:t>customized view.</a:t>
            </a:r>
          </a:p>
        </p:txBody>
      </p:sp>
      <p:sp>
        <p:nvSpPr>
          <p:cNvPr id="26" name="TextBox 26"/>
          <p:cNvSpPr txBox="1"/>
          <p:nvPr/>
        </p:nvSpPr>
        <p:spPr>
          <a:xfrm>
            <a:off x="12173756" y="2394126"/>
            <a:ext cx="2176059"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Alatsi"/>
                <a:ea typeface="Alatsi"/>
                <a:cs typeface="Alatsi"/>
                <a:sym typeface="Alatsi"/>
              </a:rPr>
              <a:t>Description:</a:t>
            </a:r>
          </a:p>
        </p:txBody>
      </p:sp>
      <p:grpSp>
        <p:nvGrpSpPr>
          <p:cNvPr id="27" name="Group 27"/>
          <p:cNvGrpSpPr/>
          <p:nvPr/>
        </p:nvGrpSpPr>
        <p:grpSpPr>
          <a:xfrm>
            <a:off x="11809277" y="6829170"/>
            <a:ext cx="6289172" cy="3026229"/>
            <a:chOff x="0" y="0"/>
            <a:chExt cx="1588120" cy="764173"/>
          </a:xfrm>
        </p:grpSpPr>
        <p:sp>
          <p:nvSpPr>
            <p:cNvPr id="28" name="Freeform 28"/>
            <p:cNvSpPr/>
            <p:nvPr/>
          </p:nvSpPr>
          <p:spPr>
            <a:xfrm>
              <a:off x="0" y="0"/>
              <a:ext cx="1588120" cy="764173"/>
            </a:xfrm>
            <a:custGeom>
              <a:avLst/>
              <a:gdLst/>
              <a:ahLst/>
              <a:cxnLst/>
              <a:rect l="l" t="t" r="r" b="b"/>
              <a:pathLst>
                <a:path w="1588120" h="764173">
                  <a:moveTo>
                    <a:pt x="62781" y="0"/>
                  </a:moveTo>
                  <a:lnTo>
                    <a:pt x="1525340" y="0"/>
                  </a:lnTo>
                  <a:cubicBezTo>
                    <a:pt x="1560013" y="0"/>
                    <a:pt x="1588120" y="28108"/>
                    <a:pt x="1588120" y="62781"/>
                  </a:cubicBezTo>
                  <a:lnTo>
                    <a:pt x="1588120" y="701393"/>
                  </a:lnTo>
                  <a:cubicBezTo>
                    <a:pt x="1588120" y="736065"/>
                    <a:pt x="1560013" y="764173"/>
                    <a:pt x="1525340" y="764173"/>
                  </a:cubicBezTo>
                  <a:lnTo>
                    <a:pt x="62781" y="764173"/>
                  </a:lnTo>
                  <a:cubicBezTo>
                    <a:pt x="28108" y="764173"/>
                    <a:pt x="0" y="736065"/>
                    <a:pt x="0" y="701393"/>
                  </a:cubicBezTo>
                  <a:lnTo>
                    <a:pt x="0" y="62781"/>
                  </a:lnTo>
                  <a:cubicBezTo>
                    <a:pt x="0" y="28108"/>
                    <a:pt x="28108" y="0"/>
                    <a:pt x="62781" y="0"/>
                  </a:cubicBezTo>
                  <a:close/>
                </a:path>
              </a:pathLst>
            </a:custGeom>
            <a:solidFill>
              <a:srgbClr val="ECE3FF"/>
            </a:solidFill>
          </p:spPr>
          <p:txBody>
            <a:bodyPr/>
            <a:lstStyle/>
            <a:p>
              <a:endParaRPr lang="en-PH"/>
            </a:p>
          </p:txBody>
        </p:sp>
        <p:sp>
          <p:nvSpPr>
            <p:cNvPr id="29" name="TextBox 29"/>
            <p:cNvSpPr txBox="1"/>
            <p:nvPr/>
          </p:nvSpPr>
          <p:spPr>
            <a:xfrm>
              <a:off x="0" y="-38100"/>
              <a:ext cx="1588120" cy="802273"/>
            </a:xfrm>
            <a:prstGeom prst="rect">
              <a:avLst/>
            </a:prstGeom>
          </p:spPr>
          <p:txBody>
            <a:bodyPr lIns="50800" tIns="50800" rIns="50800" bIns="50800" rtlCol="0" anchor="ctr"/>
            <a:lstStyle/>
            <a:p>
              <a:pPr algn="ctr">
                <a:lnSpc>
                  <a:spcPts val="2962"/>
                </a:lnSpc>
              </a:pPr>
              <a:endParaRPr/>
            </a:p>
          </p:txBody>
        </p:sp>
      </p:grpSp>
      <p:sp>
        <p:nvSpPr>
          <p:cNvPr id="30" name="TextBox 30"/>
          <p:cNvSpPr txBox="1"/>
          <p:nvPr/>
        </p:nvSpPr>
        <p:spPr>
          <a:xfrm>
            <a:off x="11992075" y="6972045"/>
            <a:ext cx="5923576" cy="25850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A Database Administrator (DBA) uses the feature of a view to enforce security by providing a controlled and restricted access point to the underlying data, allowing them to grant specific permissions to users or applications based on their needs without exposing the entire database structure.</a:t>
            </a:r>
          </a:p>
        </p:txBody>
      </p:sp>
      <p:sp>
        <p:nvSpPr>
          <p:cNvPr id="31" name="AutoShape 31"/>
          <p:cNvSpPr/>
          <p:nvPr/>
        </p:nvSpPr>
        <p:spPr>
          <a:xfrm>
            <a:off x="16119624" y="4617997"/>
            <a:ext cx="0" cy="2068298"/>
          </a:xfrm>
          <a:prstGeom prst="line">
            <a:avLst/>
          </a:prstGeom>
          <a:ln w="66675" cap="rnd">
            <a:solidFill>
              <a:srgbClr val="FF1495"/>
            </a:solidFill>
            <a:prstDash val="solid"/>
            <a:headEnd type="none" w="sm" len="sm"/>
            <a:tailEnd type="oval" w="lg" len="lg"/>
          </a:ln>
        </p:spPr>
        <p:txBody>
          <a:bodyPr/>
          <a:lstStyle/>
          <a:p>
            <a:endParaRPr lang="en-PH"/>
          </a:p>
        </p:txBody>
      </p:sp>
      <p:sp>
        <p:nvSpPr>
          <p:cNvPr id="32" name="TextBox 32"/>
          <p:cNvSpPr txBox="1"/>
          <p:nvPr/>
        </p:nvSpPr>
        <p:spPr>
          <a:xfrm>
            <a:off x="14256434" y="5356066"/>
            <a:ext cx="2176059"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Alatsi"/>
                <a:ea typeface="Alatsi"/>
                <a:cs typeface="Alatsi"/>
                <a:sym typeface="Alatsi"/>
              </a:rPr>
              <a:t>Importance:</a:t>
            </a:r>
          </a:p>
        </p:txBody>
      </p:sp>
      <p:sp>
        <p:nvSpPr>
          <p:cNvPr id="33" name="TextBox 33"/>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433553" y="2749900"/>
            <a:ext cx="4192363" cy="1132073"/>
            <a:chOff x="0" y="0"/>
            <a:chExt cx="1058641" cy="285867"/>
          </a:xfrm>
        </p:grpSpPr>
        <p:sp>
          <p:nvSpPr>
            <p:cNvPr id="7" name="Freeform 7"/>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8" name="TextBox 8"/>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Developer Interface</a:t>
              </a:r>
            </a:p>
          </p:txBody>
        </p:sp>
      </p:grpSp>
      <p:grpSp>
        <p:nvGrpSpPr>
          <p:cNvPr id="9" name="Group 9"/>
          <p:cNvGrpSpPr/>
          <p:nvPr/>
        </p:nvGrpSpPr>
        <p:grpSpPr>
          <a:xfrm>
            <a:off x="4792145" y="2749900"/>
            <a:ext cx="4192363" cy="1132073"/>
            <a:chOff x="0" y="0"/>
            <a:chExt cx="1058641" cy="285867"/>
          </a:xfrm>
        </p:grpSpPr>
        <p:sp>
          <p:nvSpPr>
            <p:cNvPr id="10" name="Freeform 10"/>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11" name="TextBox 11"/>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User Interface</a:t>
              </a:r>
            </a:p>
          </p:txBody>
        </p:sp>
      </p:grpSp>
      <p:grpSp>
        <p:nvGrpSpPr>
          <p:cNvPr id="12" name="Group 12"/>
          <p:cNvGrpSpPr/>
          <p:nvPr/>
        </p:nvGrpSpPr>
        <p:grpSpPr>
          <a:xfrm>
            <a:off x="9146432" y="2749900"/>
            <a:ext cx="4192363" cy="1132073"/>
            <a:chOff x="0" y="0"/>
            <a:chExt cx="1058641" cy="285867"/>
          </a:xfrm>
        </p:grpSpPr>
        <p:sp>
          <p:nvSpPr>
            <p:cNvPr id="13" name="Freeform 13"/>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14" name="TextBox 14"/>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Query Processor</a:t>
              </a:r>
            </a:p>
          </p:txBody>
        </p:sp>
      </p:grpSp>
      <p:grpSp>
        <p:nvGrpSpPr>
          <p:cNvPr id="15" name="Group 15"/>
          <p:cNvGrpSpPr/>
          <p:nvPr/>
        </p:nvGrpSpPr>
        <p:grpSpPr>
          <a:xfrm>
            <a:off x="13505024" y="2749900"/>
            <a:ext cx="4192363" cy="1132073"/>
            <a:chOff x="0" y="0"/>
            <a:chExt cx="1058641" cy="285867"/>
          </a:xfrm>
        </p:grpSpPr>
        <p:sp>
          <p:nvSpPr>
            <p:cNvPr id="16" name="Freeform 16"/>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17" name="TextBox 17"/>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Creating a Report</a:t>
              </a:r>
            </a:p>
          </p:txBody>
        </p:sp>
      </p:grpSp>
      <p:grpSp>
        <p:nvGrpSpPr>
          <p:cNvPr id="18" name="Group 18"/>
          <p:cNvGrpSpPr/>
          <p:nvPr/>
        </p:nvGrpSpPr>
        <p:grpSpPr>
          <a:xfrm>
            <a:off x="433553" y="4011427"/>
            <a:ext cx="4192363" cy="5700596"/>
            <a:chOff x="0" y="0"/>
            <a:chExt cx="1058641" cy="1439495"/>
          </a:xfrm>
        </p:grpSpPr>
        <p:sp>
          <p:nvSpPr>
            <p:cNvPr id="19" name="Freeform 19"/>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20" name="TextBox 20"/>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grpSp>
        <p:nvGrpSpPr>
          <p:cNvPr id="21" name="Group 21"/>
          <p:cNvGrpSpPr/>
          <p:nvPr/>
        </p:nvGrpSpPr>
        <p:grpSpPr>
          <a:xfrm>
            <a:off x="4792145" y="4011427"/>
            <a:ext cx="4192363" cy="5700596"/>
            <a:chOff x="0" y="0"/>
            <a:chExt cx="1058641" cy="1439495"/>
          </a:xfrm>
        </p:grpSpPr>
        <p:sp>
          <p:nvSpPr>
            <p:cNvPr id="22" name="Freeform 22"/>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23" name="TextBox 23"/>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grpSp>
        <p:nvGrpSpPr>
          <p:cNvPr id="24" name="Group 24"/>
          <p:cNvGrpSpPr/>
          <p:nvPr/>
        </p:nvGrpSpPr>
        <p:grpSpPr>
          <a:xfrm>
            <a:off x="9129294" y="4011427"/>
            <a:ext cx="4192363" cy="5700596"/>
            <a:chOff x="0" y="0"/>
            <a:chExt cx="1058641" cy="1439495"/>
          </a:xfrm>
        </p:grpSpPr>
        <p:sp>
          <p:nvSpPr>
            <p:cNvPr id="25" name="Freeform 25"/>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26" name="TextBox 26"/>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grpSp>
        <p:nvGrpSpPr>
          <p:cNvPr id="27" name="Group 27"/>
          <p:cNvGrpSpPr/>
          <p:nvPr/>
        </p:nvGrpSpPr>
        <p:grpSpPr>
          <a:xfrm>
            <a:off x="13487886" y="4011427"/>
            <a:ext cx="4192363" cy="5700596"/>
            <a:chOff x="0" y="0"/>
            <a:chExt cx="1058641" cy="1439495"/>
          </a:xfrm>
        </p:grpSpPr>
        <p:sp>
          <p:nvSpPr>
            <p:cNvPr id="28" name="Freeform 28"/>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29" name="TextBox 29"/>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sp>
        <p:nvSpPr>
          <p:cNvPr id="30" name="Freeform 30"/>
          <p:cNvSpPr/>
          <p:nvPr/>
        </p:nvSpPr>
        <p:spPr>
          <a:xfrm>
            <a:off x="759241" y="6861725"/>
            <a:ext cx="3280705" cy="2702481"/>
          </a:xfrm>
          <a:custGeom>
            <a:avLst/>
            <a:gdLst/>
            <a:ahLst/>
            <a:cxnLst/>
            <a:rect l="l" t="t" r="r" b="b"/>
            <a:pathLst>
              <a:path w="3280705" h="2702481">
                <a:moveTo>
                  <a:pt x="0" y="0"/>
                </a:moveTo>
                <a:lnTo>
                  <a:pt x="3280706" y="0"/>
                </a:lnTo>
                <a:lnTo>
                  <a:pt x="3280706" y="2702481"/>
                </a:lnTo>
                <a:lnTo>
                  <a:pt x="0" y="27024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1" name="Freeform 31"/>
          <p:cNvSpPr/>
          <p:nvPr/>
        </p:nvSpPr>
        <p:spPr>
          <a:xfrm>
            <a:off x="9736982" y="6861725"/>
            <a:ext cx="2884206" cy="2516470"/>
          </a:xfrm>
          <a:custGeom>
            <a:avLst/>
            <a:gdLst/>
            <a:ahLst/>
            <a:cxnLst/>
            <a:rect l="l" t="t" r="r" b="b"/>
            <a:pathLst>
              <a:path w="2884206" h="2516470">
                <a:moveTo>
                  <a:pt x="0" y="0"/>
                </a:moveTo>
                <a:lnTo>
                  <a:pt x="2884206" y="0"/>
                </a:lnTo>
                <a:lnTo>
                  <a:pt x="2884206" y="2516470"/>
                </a:lnTo>
                <a:lnTo>
                  <a:pt x="0" y="2516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2" name="Freeform 32"/>
          <p:cNvSpPr/>
          <p:nvPr/>
        </p:nvSpPr>
        <p:spPr>
          <a:xfrm>
            <a:off x="14920129" y="7250571"/>
            <a:ext cx="1252638" cy="2127624"/>
          </a:xfrm>
          <a:custGeom>
            <a:avLst/>
            <a:gdLst/>
            <a:ahLst/>
            <a:cxnLst/>
            <a:rect l="l" t="t" r="r" b="b"/>
            <a:pathLst>
              <a:path w="1252638" h="2127624">
                <a:moveTo>
                  <a:pt x="0" y="0"/>
                </a:moveTo>
                <a:lnTo>
                  <a:pt x="1252639" y="0"/>
                </a:lnTo>
                <a:lnTo>
                  <a:pt x="1252639" y="2127624"/>
                </a:lnTo>
                <a:lnTo>
                  <a:pt x="0" y="2127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3" name="TextBox 33"/>
          <p:cNvSpPr txBox="1"/>
          <p:nvPr/>
        </p:nvSpPr>
        <p:spPr>
          <a:xfrm>
            <a:off x="433553" y="1651532"/>
            <a:ext cx="947606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Facilities provided by a DMBS</a:t>
            </a:r>
          </a:p>
        </p:txBody>
      </p:sp>
      <p:sp>
        <p:nvSpPr>
          <p:cNvPr id="34" name="TextBox 34"/>
          <p:cNvSpPr txBox="1"/>
          <p:nvPr/>
        </p:nvSpPr>
        <p:spPr>
          <a:xfrm>
            <a:off x="759241" y="4196298"/>
            <a:ext cx="3521233" cy="24720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The DBMS provides tools for developers to interact with and design applications for the database.</a:t>
            </a:r>
          </a:p>
        </p:txBody>
      </p:sp>
      <p:sp>
        <p:nvSpPr>
          <p:cNvPr id="35" name="TextBox 35"/>
          <p:cNvSpPr txBox="1"/>
          <p:nvPr/>
        </p:nvSpPr>
        <p:spPr>
          <a:xfrm>
            <a:off x="5116988" y="4196298"/>
            <a:ext cx="3521233" cy="49485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The DBMS offers a user interface to interact with the database, allowing users to perform tasks such as data entry, retrieval, and manipulation through a graphical or command-based interface.</a:t>
            </a:r>
          </a:p>
        </p:txBody>
      </p:sp>
      <p:sp>
        <p:nvSpPr>
          <p:cNvPr id="36" name="TextBox 36"/>
          <p:cNvSpPr txBox="1"/>
          <p:nvPr/>
        </p:nvSpPr>
        <p:spPr>
          <a:xfrm>
            <a:off x="9498857" y="4196298"/>
            <a:ext cx="3521233" cy="24720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The DBMS interprets and executes queries, translating user requests into database actions.</a:t>
            </a:r>
          </a:p>
        </p:txBody>
      </p:sp>
      <p:sp>
        <p:nvSpPr>
          <p:cNvPr id="37" name="TextBox 37"/>
          <p:cNvSpPr txBox="1"/>
          <p:nvPr/>
        </p:nvSpPr>
        <p:spPr>
          <a:xfrm>
            <a:off x="13840589" y="4196298"/>
            <a:ext cx="3521233" cy="34626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The DBMS supports report creation by facilitating data extraction and formatting through queries and reporting tools.</a:t>
            </a:r>
          </a:p>
        </p:txBody>
      </p:sp>
      <p:sp>
        <p:nvSpPr>
          <p:cNvPr id="38" name="TextBox 38"/>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676673" y="2686886"/>
            <a:ext cx="4192363" cy="1132073"/>
            <a:chOff x="0" y="0"/>
            <a:chExt cx="1058641" cy="285867"/>
          </a:xfrm>
        </p:grpSpPr>
        <p:sp>
          <p:nvSpPr>
            <p:cNvPr id="7" name="Freeform 7"/>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8" name="TextBox 8"/>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Defining access rights</a:t>
              </a:r>
            </a:p>
          </p:txBody>
        </p:sp>
      </p:grpSp>
      <p:grpSp>
        <p:nvGrpSpPr>
          <p:cNvPr id="9" name="Group 9"/>
          <p:cNvGrpSpPr/>
          <p:nvPr/>
        </p:nvGrpSpPr>
        <p:grpSpPr>
          <a:xfrm>
            <a:off x="7035265" y="2686886"/>
            <a:ext cx="4192363" cy="1132073"/>
            <a:chOff x="0" y="0"/>
            <a:chExt cx="1058641" cy="285867"/>
          </a:xfrm>
        </p:grpSpPr>
        <p:sp>
          <p:nvSpPr>
            <p:cNvPr id="10" name="Freeform 10"/>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11" name="TextBox 11"/>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Data dictionary</a:t>
              </a:r>
            </a:p>
          </p:txBody>
        </p:sp>
      </p:grpSp>
      <p:grpSp>
        <p:nvGrpSpPr>
          <p:cNvPr id="12" name="Group 12"/>
          <p:cNvGrpSpPr/>
          <p:nvPr/>
        </p:nvGrpSpPr>
        <p:grpSpPr>
          <a:xfrm>
            <a:off x="11389553" y="2686886"/>
            <a:ext cx="4192363" cy="1132073"/>
            <a:chOff x="0" y="0"/>
            <a:chExt cx="1058641" cy="285867"/>
          </a:xfrm>
        </p:grpSpPr>
        <p:sp>
          <p:nvSpPr>
            <p:cNvPr id="13" name="Freeform 13"/>
            <p:cNvSpPr/>
            <p:nvPr/>
          </p:nvSpPr>
          <p:spPr>
            <a:xfrm>
              <a:off x="0" y="0"/>
              <a:ext cx="1058641" cy="285867"/>
            </a:xfrm>
            <a:custGeom>
              <a:avLst/>
              <a:gdLst/>
              <a:ahLst/>
              <a:cxnLst/>
              <a:rect l="l" t="t" r="r" b="b"/>
              <a:pathLst>
                <a:path w="1058641" h="285867">
                  <a:moveTo>
                    <a:pt x="94180" y="0"/>
                  </a:moveTo>
                  <a:lnTo>
                    <a:pt x="964461" y="0"/>
                  </a:lnTo>
                  <a:cubicBezTo>
                    <a:pt x="1016475" y="0"/>
                    <a:pt x="1058641" y="42166"/>
                    <a:pt x="1058641" y="94180"/>
                  </a:cubicBezTo>
                  <a:lnTo>
                    <a:pt x="1058641" y="191687"/>
                  </a:lnTo>
                  <a:cubicBezTo>
                    <a:pt x="1058641" y="243701"/>
                    <a:pt x="1016475" y="285867"/>
                    <a:pt x="964461" y="285867"/>
                  </a:cubicBezTo>
                  <a:lnTo>
                    <a:pt x="94180" y="285867"/>
                  </a:lnTo>
                  <a:cubicBezTo>
                    <a:pt x="42166" y="285867"/>
                    <a:pt x="0" y="243701"/>
                    <a:pt x="0" y="191687"/>
                  </a:cubicBezTo>
                  <a:lnTo>
                    <a:pt x="0" y="94180"/>
                  </a:lnTo>
                  <a:cubicBezTo>
                    <a:pt x="0" y="42166"/>
                    <a:pt x="42166" y="0"/>
                    <a:pt x="94180" y="0"/>
                  </a:cubicBezTo>
                  <a:close/>
                </a:path>
              </a:pathLst>
            </a:custGeom>
            <a:solidFill>
              <a:srgbClr val="AED6E5"/>
            </a:solidFill>
          </p:spPr>
          <p:txBody>
            <a:bodyPr/>
            <a:lstStyle/>
            <a:p>
              <a:endParaRPr lang="en-PH"/>
            </a:p>
          </p:txBody>
        </p:sp>
        <p:sp>
          <p:nvSpPr>
            <p:cNvPr id="14" name="TextBox 14"/>
            <p:cNvSpPr txBox="1"/>
            <p:nvPr/>
          </p:nvSpPr>
          <p:spPr>
            <a:xfrm>
              <a:off x="0" y="-38100"/>
              <a:ext cx="1058641" cy="323967"/>
            </a:xfrm>
            <a:prstGeom prst="rect">
              <a:avLst/>
            </a:prstGeom>
          </p:spPr>
          <p:txBody>
            <a:bodyPr lIns="50800" tIns="50800" rIns="50800" bIns="50800" rtlCol="0" anchor="ctr"/>
            <a:lstStyle/>
            <a:p>
              <a:pPr algn="ctr">
                <a:lnSpc>
                  <a:spcPts val="2962"/>
                </a:lnSpc>
              </a:pPr>
              <a:r>
                <a:rPr lang="en-US" sz="2116" b="1">
                  <a:solidFill>
                    <a:srgbClr val="000000"/>
                  </a:solidFill>
                  <a:latin typeface="Open Sans Bold"/>
                  <a:ea typeface="Open Sans Bold"/>
                  <a:cs typeface="Open Sans Bold"/>
                  <a:sym typeface="Open Sans Bold"/>
                </a:rPr>
                <a:t>Backup</a:t>
              </a:r>
            </a:p>
          </p:txBody>
        </p:sp>
      </p:grpSp>
      <p:grpSp>
        <p:nvGrpSpPr>
          <p:cNvPr id="15" name="Group 15"/>
          <p:cNvGrpSpPr/>
          <p:nvPr/>
        </p:nvGrpSpPr>
        <p:grpSpPr>
          <a:xfrm>
            <a:off x="2676673" y="3948413"/>
            <a:ext cx="4192363" cy="5700596"/>
            <a:chOff x="0" y="0"/>
            <a:chExt cx="1058641" cy="1439495"/>
          </a:xfrm>
        </p:grpSpPr>
        <p:sp>
          <p:nvSpPr>
            <p:cNvPr id="16" name="Freeform 16"/>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17" name="TextBox 17"/>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grpSp>
        <p:nvGrpSpPr>
          <p:cNvPr id="18" name="Group 18"/>
          <p:cNvGrpSpPr/>
          <p:nvPr/>
        </p:nvGrpSpPr>
        <p:grpSpPr>
          <a:xfrm>
            <a:off x="7035265" y="3948413"/>
            <a:ext cx="4192363" cy="5700596"/>
            <a:chOff x="0" y="0"/>
            <a:chExt cx="1058641" cy="1439495"/>
          </a:xfrm>
        </p:grpSpPr>
        <p:sp>
          <p:nvSpPr>
            <p:cNvPr id="19" name="Freeform 19"/>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20" name="TextBox 20"/>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grpSp>
        <p:nvGrpSpPr>
          <p:cNvPr id="21" name="Group 21"/>
          <p:cNvGrpSpPr/>
          <p:nvPr/>
        </p:nvGrpSpPr>
        <p:grpSpPr>
          <a:xfrm>
            <a:off x="11372415" y="3948413"/>
            <a:ext cx="4192363" cy="5700596"/>
            <a:chOff x="0" y="0"/>
            <a:chExt cx="1058641" cy="1439495"/>
          </a:xfrm>
        </p:grpSpPr>
        <p:sp>
          <p:nvSpPr>
            <p:cNvPr id="22" name="Freeform 22"/>
            <p:cNvSpPr/>
            <p:nvPr/>
          </p:nvSpPr>
          <p:spPr>
            <a:xfrm>
              <a:off x="0" y="0"/>
              <a:ext cx="1058641" cy="1439495"/>
            </a:xfrm>
            <a:custGeom>
              <a:avLst/>
              <a:gdLst/>
              <a:ahLst/>
              <a:cxnLst/>
              <a:rect l="l" t="t" r="r" b="b"/>
              <a:pathLst>
                <a:path w="1058641" h="1439495">
                  <a:moveTo>
                    <a:pt x="94180" y="0"/>
                  </a:moveTo>
                  <a:lnTo>
                    <a:pt x="964461" y="0"/>
                  </a:lnTo>
                  <a:cubicBezTo>
                    <a:pt x="1016475" y="0"/>
                    <a:pt x="1058641" y="42166"/>
                    <a:pt x="1058641" y="94180"/>
                  </a:cubicBezTo>
                  <a:lnTo>
                    <a:pt x="1058641" y="1345315"/>
                  </a:lnTo>
                  <a:cubicBezTo>
                    <a:pt x="1058641" y="1397329"/>
                    <a:pt x="1016475" y="1439495"/>
                    <a:pt x="964461" y="1439495"/>
                  </a:cubicBezTo>
                  <a:lnTo>
                    <a:pt x="94180" y="1439495"/>
                  </a:lnTo>
                  <a:cubicBezTo>
                    <a:pt x="42166" y="1439495"/>
                    <a:pt x="0" y="1397329"/>
                    <a:pt x="0" y="1345315"/>
                  </a:cubicBezTo>
                  <a:lnTo>
                    <a:pt x="0" y="94180"/>
                  </a:lnTo>
                  <a:cubicBezTo>
                    <a:pt x="0" y="42166"/>
                    <a:pt x="42166" y="0"/>
                    <a:pt x="94180" y="0"/>
                  </a:cubicBezTo>
                  <a:close/>
                </a:path>
              </a:pathLst>
            </a:custGeom>
            <a:solidFill>
              <a:srgbClr val="C9CBCF"/>
            </a:solidFill>
          </p:spPr>
          <p:txBody>
            <a:bodyPr/>
            <a:lstStyle/>
            <a:p>
              <a:endParaRPr lang="en-PH"/>
            </a:p>
          </p:txBody>
        </p:sp>
        <p:sp>
          <p:nvSpPr>
            <p:cNvPr id="23" name="TextBox 23"/>
            <p:cNvSpPr txBox="1"/>
            <p:nvPr/>
          </p:nvSpPr>
          <p:spPr>
            <a:xfrm>
              <a:off x="0" y="-38100"/>
              <a:ext cx="1058641" cy="1477595"/>
            </a:xfrm>
            <a:prstGeom prst="rect">
              <a:avLst/>
            </a:prstGeom>
          </p:spPr>
          <p:txBody>
            <a:bodyPr lIns="50800" tIns="50800" rIns="50800" bIns="50800" rtlCol="0" anchor="ctr"/>
            <a:lstStyle/>
            <a:p>
              <a:pPr algn="ctr">
                <a:lnSpc>
                  <a:spcPts val="2962"/>
                </a:lnSpc>
              </a:pPr>
              <a:endParaRPr/>
            </a:p>
          </p:txBody>
        </p:sp>
      </p:grpSp>
      <p:sp>
        <p:nvSpPr>
          <p:cNvPr id="24" name="Freeform 24"/>
          <p:cNvSpPr/>
          <p:nvPr/>
        </p:nvSpPr>
        <p:spPr>
          <a:xfrm>
            <a:off x="4625915" y="8091239"/>
            <a:ext cx="1919119" cy="1372170"/>
          </a:xfrm>
          <a:custGeom>
            <a:avLst/>
            <a:gdLst/>
            <a:ahLst/>
            <a:cxnLst/>
            <a:rect l="l" t="t" r="r" b="b"/>
            <a:pathLst>
              <a:path w="1919119" h="1372170">
                <a:moveTo>
                  <a:pt x="0" y="0"/>
                </a:moveTo>
                <a:lnTo>
                  <a:pt x="1919120" y="0"/>
                </a:lnTo>
                <a:lnTo>
                  <a:pt x="1919120" y="1372170"/>
                </a:lnTo>
                <a:lnTo>
                  <a:pt x="0" y="13721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TextBox 25"/>
          <p:cNvSpPr txBox="1"/>
          <p:nvPr/>
        </p:nvSpPr>
        <p:spPr>
          <a:xfrm>
            <a:off x="433553" y="1651532"/>
            <a:ext cx="1161854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DBMS functions likely to be used by a DBA</a:t>
            </a:r>
          </a:p>
        </p:txBody>
      </p:sp>
      <p:sp>
        <p:nvSpPr>
          <p:cNvPr id="26" name="TextBox 26"/>
          <p:cNvSpPr txBox="1"/>
          <p:nvPr/>
        </p:nvSpPr>
        <p:spPr>
          <a:xfrm>
            <a:off x="3002362" y="4133283"/>
            <a:ext cx="3521233" cy="39579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DBAs use specific access rights to control and grant permissions, ensuring that users or roles have appropriate levels of access to the database objects.</a:t>
            </a:r>
          </a:p>
        </p:txBody>
      </p:sp>
      <p:sp>
        <p:nvSpPr>
          <p:cNvPr id="27" name="TextBox 27"/>
          <p:cNvSpPr txBox="1"/>
          <p:nvPr/>
        </p:nvSpPr>
        <p:spPr>
          <a:xfrm>
            <a:off x="7360109" y="4133283"/>
            <a:ext cx="3521233" cy="49485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The DBA utilizes the data dictionary to maintain metadata, providing a centralized repository for information about the database's structure, relationships, and constraints.</a:t>
            </a:r>
          </a:p>
        </p:txBody>
      </p:sp>
      <p:sp>
        <p:nvSpPr>
          <p:cNvPr id="28" name="TextBox 28"/>
          <p:cNvSpPr txBox="1"/>
          <p:nvPr/>
        </p:nvSpPr>
        <p:spPr>
          <a:xfrm>
            <a:off x="11741978" y="4133283"/>
            <a:ext cx="3521233" cy="4948555"/>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0000"/>
                </a:solidFill>
                <a:latin typeface="Alatsi"/>
                <a:ea typeface="Alatsi"/>
                <a:cs typeface="Alatsi"/>
                <a:sym typeface="Alatsi"/>
              </a:rPr>
              <a:t>The DBA performs the backup function to create and maintain copies of the database, ensuring data preservation and providing a means for recovery in the event of data loss or system failures.</a:t>
            </a:r>
          </a:p>
        </p:txBody>
      </p:sp>
      <p:sp>
        <p:nvSpPr>
          <p:cNvPr id="29" name="TextBox 29"/>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162441" y="2686886"/>
            <a:ext cx="14197747" cy="1132073"/>
            <a:chOff x="0" y="0"/>
            <a:chExt cx="3585167" cy="285867"/>
          </a:xfrm>
        </p:grpSpPr>
        <p:sp>
          <p:nvSpPr>
            <p:cNvPr id="7" name="Freeform 7"/>
            <p:cNvSpPr/>
            <p:nvPr/>
          </p:nvSpPr>
          <p:spPr>
            <a:xfrm>
              <a:off x="0" y="0"/>
              <a:ext cx="3585167" cy="285867"/>
            </a:xfrm>
            <a:custGeom>
              <a:avLst/>
              <a:gdLst/>
              <a:ahLst/>
              <a:cxnLst/>
              <a:rect l="l" t="t" r="r" b="b"/>
              <a:pathLst>
                <a:path w="3585167" h="285867">
                  <a:moveTo>
                    <a:pt x="27810" y="0"/>
                  </a:moveTo>
                  <a:lnTo>
                    <a:pt x="3557357" y="0"/>
                  </a:lnTo>
                  <a:cubicBezTo>
                    <a:pt x="3564732" y="0"/>
                    <a:pt x="3571806" y="2930"/>
                    <a:pt x="3577022" y="8145"/>
                  </a:cubicBezTo>
                  <a:cubicBezTo>
                    <a:pt x="3582237" y="13361"/>
                    <a:pt x="3585167" y="20434"/>
                    <a:pt x="3585167" y="27810"/>
                  </a:cubicBezTo>
                  <a:lnTo>
                    <a:pt x="3585167" y="258057"/>
                  </a:lnTo>
                  <a:cubicBezTo>
                    <a:pt x="3585167" y="265433"/>
                    <a:pt x="3582237" y="272506"/>
                    <a:pt x="3577022" y="277722"/>
                  </a:cubicBezTo>
                  <a:cubicBezTo>
                    <a:pt x="3571806" y="282937"/>
                    <a:pt x="3564732" y="285867"/>
                    <a:pt x="3557357" y="285867"/>
                  </a:cubicBezTo>
                  <a:lnTo>
                    <a:pt x="27810" y="285867"/>
                  </a:lnTo>
                  <a:cubicBezTo>
                    <a:pt x="20434" y="285867"/>
                    <a:pt x="13361" y="282937"/>
                    <a:pt x="8145" y="277722"/>
                  </a:cubicBezTo>
                  <a:cubicBezTo>
                    <a:pt x="2930" y="272506"/>
                    <a:pt x="0" y="265433"/>
                    <a:pt x="0" y="258057"/>
                  </a:cubicBezTo>
                  <a:lnTo>
                    <a:pt x="0" y="27810"/>
                  </a:lnTo>
                  <a:cubicBezTo>
                    <a:pt x="0" y="20434"/>
                    <a:pt x="2930" y="13361"/>
                    <a:pt x="8145" y="8145"/>
                  </a:cubicBezTo>
                  <a:cubicBezTo>
                    <a:pt x="13361" y="2930"/>
                    <a:pt x="20434" y="0"/>
                    <a:pt x="27810" y="0"/>
                  </a:cubicBezTo>
                  <a:close/>
                </a:path>
              </a:pathLst>
            </a:custGeom>
            <a:solidFill>
              <a:srgbClr val="AED6E5"/>
            </a:solidFill>
          </p:spPr>
          <p:txBody>
            <a:bodyPr/>
            <a:lstStyle/>
            <a:p>
              <a:endParaRPr lang="en-PH"/>
            </a:p>
          </p:txBody>
        </p:sp>
        <p:sp>
          <p:nvSpPr>
            <p:cNvPr id="8" name="TextBox 8"/>
            <p:cNvSpPr txBox="1"/>
            <p:nvPr/>
          </p:nvSpPr>
          <p:spPr>
            <a:xfrm>
              <a:off x="0" y="-57150"/>
              <a:ext cx="3585167" cy="343017"/>
            </a:xfrm>
            <a:prstGeom prst="rect">
              <a:avLst/>
            </a:prstGeom>
          </p:spPr>
          <p:txBody>
            <a:bodyPr lIns="50800" tIns="50800" rIns="50800" bIns="50800" rtlCol="0" anchor="ctr"/>
            <a:lstStyle/>
            <a:p>
              <a:pPr algn="ctr">
                <a:lnSpc>
                  <a:spcPts val="3522"/>
                </a:lnSpc>
              </a:pPr>
              <a:r>
                <a:rPr lang="en-US" sz="2516" b="1">
                  <a:solidFill>
                    <a:srgbClr val="000000"/>
                  </a:solidFill>
                  <a:latin typeface="Open Sans Bold"/>
                  <a:ea typeface="Open Sans Bold"/>
                  <a:cs typeface="Open Sans Bold"/>
                  <a:sym typeface="Open Sans Bold"/>
                </a:rPr>
                <a:t>Creating an index for rapid data retrieval</a:t>
              </a:r>
            </a:p>
          </p:txBody>
        </p:sp>
      </p:grpSp>
      <p:grpSp>
        <p:nvGrpSpPr>
          <p:cNvPr id="9" name="Group 9"/>
          <p:cNvGrpSpPr/>
          <p:nvPr/>
        </p:nvGrpSpPr>
        <p:grpSpPr>
          <a:xfrm>
            <a:off x="1162441" y="4023009"/>
            <a:ext cx="6408438" cy="5779364"/>
            <a:chOff x="0" y="0"/>
            <a:chExt cx="1618237" cy="1459385"/>
          </a:xfrm>
        </p:grpSpPr>
        <p:sp>
          <p:nvSpPr>
            <p:cNvPr id="10" name="Freeform 10"/>
            <p:cNvSpPr/>
            <p:nvPr/>
          </p:nvSpPr>
          <p:spPr>
            <a:xfrm>
              <a:off x="0" y="0"/>
              <a:ext cx="1618237" cy="1459385"/>
            </a:xfrm>
            <a:custGeom>
              <a:avLst/>
              <a:gdLst/>
              <a:ahLst/>
              <a:cxnLst/>
              <a:rect l="l" t="t" r="r" b="b"/>
              <a:pathLst>
                <a:path w="1618237" h="1459385">
                  <a:moveTo>
                    <a:pt x="61612" y="0"/>
                  </a:moveTo>
                  <a:lnTo>
                    <a:pt x="1556625" y="0"/>
                  </a:lnTo>
                  <a:cubicBezTo>
                    <a:pt x="1590652" y="0"/>
                    <a:pt x="1618237" y="27585"/>
                    <a:pt x="1618237" y="61612"/>
                  </a:cubicBezTo>
                  <a:lnTo>
                    <a:pt x="1618237" y="1397773"/>
                  </a:lnTo>
                  <a:cubicBezTo>
                    <a:pt x="1618237" y="1431801"/>
                    <a:pt x="1590652" y="1459385"/>
                    <a:pt x="1556625" y="1459385"/>
                  </a:cubicBezTo>
                  <a:lnTo>
                    <a:pt x="61612" y="1459385"/>
                  </a:lnTo>
                  <a:cubicBezTo>
                    <a:pt x="27585" y="1459385"/>
                    <a:pt x="0" y="1431801"/>
                    <a:pt x="0" y="1397773"/>
                  </a:cubicBezTo>
                  <a:lnTo>
                    <a:pt x="0" y="61612"/>
                  </a:lnTo>
                  <a:cubicBezTo>
                    <a:pt x="0" y="27585"/>
                    <a:pt x="27585" y="0"/>
                    <a:pt x="61612" y="0"/>
                  </a:cubicBezTo>
                  <a:close/>
                </a:path>
              </a:pathLst>
            </a:custGeom>
            <a:solidFill>
              <a:srgbClr val="AED6E5"/>
            </a:solidFill>
          </p:spPr>
          <p:txBody>
            <a:bodyPr/>
            <a:lstStyle/>
            <a:p>
              <a:endParaRPr lang="en-PH"/>
            </a:p>
          </p:txBody>
        </p:sp>
        <p:sp>
          <p:nvSpPr>
            <p:cNvPr id="11" name="TextBox 11"/>
            <p:cNvSpPr txBox="1"/>
            <p:nvPr/>
          </p:nvSpPr>
          <p:spPr>
            <a:xfrm>
              <a:off x="0" y="-57150"/>
              <a:ext cx="1618237" cy="1516535"/>
            </a:xfrm>
            <a:prstGeom prst="rect">
              <a:avLst/>
            </a:prstGeom>
          </p:spPr>
          <p:txBody>
            <a:bodyPr lIns="50800" tIns="50800" rIns="50800" bIns="50800" rtlCol="0" anchor="ctr"/>
            <a:lstStyle/>
            <a:p>
              <a:pPr algn="ctr">
                <a:lnSpc>
                  <a:spcPts val="3522"/>
                </a:lnSpc>
              </a:pPr>
              <a:endParaRPr/>
            </a:p>
          </p:txBody>
        </p:sp>
      </p:grpSp>
      <p:graphicFrame>
        <p:nvGraphicFramePr>
          <p:cNvPr id="12" name="Table 12"/>
          <p:cNvGraphicFramePr>
            <a:graphicFrameLocks noGrp="1"/>
          </p:cNvGraphicFramePr>
          <p:nvPr/>
        </p:nvGraphicFramePr>
        <p:xfrm>
          <a:off x="7815384" y="4133283"/>
          <a:ext cx="7060610" cy="3305602"/>
        </p:xfrm>
        <a:graphic>
          <a:graphicData uri="http://schemas.openxmlformats.org/drawingml/2006/table">
            <a:tbl>
              <a:tblPr/>
              <a:tblGrid>
                <a:gridCol w="2605153">
                  <a:extLst>
                    <a:ext uri="{9D8B030D-6E8A-4147-A177-3AD203B41FA5}">
                      <a16:colId xmlns:a16="http://schemas.microsoft.com/office/drawing/2014/main" val="20000"/>
                    </a:ext>
                  </a:extLst>
                </a:gridCol>
                <a:gridCol w="2309367">
                  <a:extLst>
                    <a:ext uri="{9D8B030D-6E8A-4147-A177-3AD203B41FA5}">
                      <a16:colId xmlns:a16="http://schemas.microsoft.com/office/drawing/2014/main" val="20001"/>
                    </a:ext>
                  </a:extLst>
                </a:gridCol>
                <a:gridCol w="2146089">
                  <a:extLst>
                    <a:ext uri="{9D8B030D-6E8A-4147-A177-3AD203B41FA5}">
                      <a16:colId xmlns:a16="http://schemas.microsoft.com/office/drawing/2014/main" val="20002"/>
                    </a:ext>
                  </a:extLst>
                </a:gridCol>
              </a:tblGrid>
              <a:tr h="833604">
                <a:tc>
                  <a:txBody>
                    <a:bodyPr/>
                    <a:lstStyle/>
                    <a:p>
                      <a:pPr algn="ctr">
                        <a:lnSpc>
                          <a:spcPts val="2323"/>
                        </a:lnSpc>
                        <a:defRPr/>
                      </a:pPr>
                      <a:r>
                        <a:rPr lang="en-US" sz="1659" b="1">
                          <a:solidFill>
                            <a:srgbClr val="000000"/>
                          </a:solidFill>
                          <a:latin typeface="Open Sans Bold"/>
                          <a:ea typeface="Open Sans Bold"/>
                          <a:cs typeface="Open Sans Bold"/>
                          <a:sym typeface="Open Sans Bold"/>
                        </a:rPr>
                        <a:t>Team﻿sName</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ID</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Local</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23999">
                <a:tc>
                  <a:txBody>
                    <a:bodyPr/>
                    <a:lstStyle/>
                    <a:p>
                      <a:pPr algn="ctr">
                        <a:lnSpc>
                          <a:spcPts val="2323"/>
                        </a:lnSpc>
                        <a:defRPr/>
                      </a:pPr>
                      <a:r>
                        <a:rPr lang="en-US" sz="1659">
                          <a:solidFill>
                            <a:srgbClr val="000000"/>
                          </a:solidFill>
                          <a:latin typeface="Open Sans"/>
                          <a:ea typeface="Open Sans"/>
                          <a:cs typeface="Open Sans"/>
                          <a:sym typeface="Open Sans"/>
                        </a:rPr>
                        <a:t>Selangor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44343</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23999">
                <a:tc>
                  <a:txBody>
                    <a:bodyPr/>
                    <a:lstStyle/>
                    <a:p>
                      <a:pPr algn="ctr">
                        <a:lnSpc>
                          <a:spcPts val="2323"/>
                        </a:lnSpc>
                        <a:defRPr/>
                      </a:pPr>
                      <a:r>
                        <a:rPr lang="en-US" sz="1659">
                          <a:solidFill>
                            <a:srgbClr val="000000"/>
                          </a:solidFill>
                          <a:latin typeface="Open Sans"/>
                          <a:ea typeface="Open Sans"/>
                          <a:cs typeface="Open Sans"/>
                          <a:sym typeface="Open Sans"/>
                        </a:rPr>
                        <a:t>Penang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23455</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N</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23999">
                <a:tc>
                  <a:txBody>
                    <a:bodyPr/>
                    <a:lstStyle/>
                    <a:p>
                      <a:pPr algn="ctr">
                        <a:lnSpc>
                          <a:spcPts val="2323"/>
                        </a:lnSpc>
                        <a:defRPr/>
                      </a:pPr>
                      <a:r>
                        <a:rPr lang="en-US" sz="1659">
                          <a:solidFill>
                            <a:srgbClr val="000000"/>
                          </a:solidFill>
                          <a:latin typeface="Open Sans"/>
                          <a:ea typeface="Open Sans"/>
                          <a:cs typeface="Open Sans"/>
                          <a:sym typeface="Open Sans"/>
                        </a:rPr>
                        <a:t>KL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54545</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13" name="Group 13"/>
          <p:cNvGrpSpPr/>
          <p:nvPr/>
        </p:nvGrpSpPr>
        <p:grpSpPr>
          <a:xfrm>
            <a:off x="7815384" y="7866068"/>
            <a:ext cx="7301667" cy="1936305"/>
            <a:chOff x="0" y="0"/>
            <a:chExt cx="1843792" cy="488949"/>
          </a:xfrm>
        </p:grpSpPr>
        <p:sp>
          <p:nvSpPr>
            <p:cNvPr id="14" name="Freeform 14"/>
            <p:cNvSpPr/>
            <p:nvPr/>
          </p:nvSpPr>
          <p:spPr>
            <a:xfrm>
              <a:off x="0" y="0"/>
              <a:ext cx="1843792" cy="488949"/>
            </a:xfrm>
            <a:custGeom>
              <a:avLst/>
              <a:gdLst/>
              <a:ahLst/>
              <a:cxnLst/>
              <a:rect l="l" t="t" r="r" b="b"/>
              <a:pathLst>
                <a:path w="1843792" h="488949">
                  <a:moveTo>
                    <a:pt x="54075" y="0"/>
                  </a:moveTo>
                  <a:lnTo>
                    <a:pt x="1789717" y="0"/>
                  </a:lnTo>
                  <a:cubicBezTo>
                    <a:pt x="1804059" y="0"/>
                    <a:pt x="1817813" y="5697"/>
                    <a:pt x="1827954" y="15838"/>
                  </a:cubicBezTo>
                  <a:cubicBezTo>
                    <a:pt x="1838095" y="25979"/>
                    <a:pt x="1843792" y="39733"/>
                    <a:pt x="1843792" y="54075"/>
                  </a:cubicBezTo>
                  <a:lnTo>
                    <a:pt x="1843792" y="434874"/>
                  </a:lnTo>
                  <a:cubicBezTo>
                    <a:pt x="1843792" y="464739"/>
                    <a:pt x="1819582" y="488949"/>
                    <a:pt x="1789717" y="488949"/>
                  </a:cubicBezTo>
                  <a:lnTo>
                    <a:pt x="54075" y="488949"/>
                  </a:lnTo>
                  <a:cubicBezTo>
                    <a:pt x="24210" y="488949"/>
                    <a:pt x="0" y="464739"/>
                    <a:pt x="0" y="434874"/>
                  </a:cubicBezTo>
                  <a:lnTo>
                    <a:pt x="0" y="54075"/>
                  </a:lnTo>
                  <a:cubicBezTo>
                    <a:pt x="0" y="24210"/>
                    <a:pt x="24210" y="0"/>
                    <a:pt x="54075" y="0"/>
                  </a:cubicBezTo>
                  <a:close/>
                </a:path>
              </a:pathLst>
            </a:custGeom>
            <a:solidFill>
              <a:srgbClr val="AED6E5"/>
            </a:solidFill>
          </p:spPr>
          <p:txBody>
            <a:bodyPr/>
            <a:lstStyle/>
            <a:p>
              <a:endParaRPr lang="en-PH"/>
            </a:p>
          </p:txBody>
        </p:sp>
        <p:sp>
          <p:nvSpPr>
            <p:cNvPr id="15" name="TextBox 15"/>
            <p:cNvSpPr txBox="1"/>
            <p:nvPr/>
          </p:nvSpPr>
          <p:spPr>
            <a:xfrm>
              <a:off x="0" y="-57150"/>
              <a:ext cx="1843792" cy="546099"/>
            </a:xfrm>
            <a:prstGeom prst="rect">
              <a:avLst/>
            </a:prstGeom>
          </p:spPr>
          <p:txBody>
            <a:bodyPr lIns="50800" tIns="50800" rIns="50800" bIns="50800" rtlCol="0" anchor="ctr"/>
            <a:lstStyle/>
            <a:p>
              <a:pPr algn="ctr">
                <a:lnSpc>
                  <a:spcPts val="3522"/>
                </a:lnSpc>
              </a:pPr>
              <a:endParaRPr/>
            </a:p>
          </p:txBody>
        </p:sp>
      </p:grpSp>
      <p:sp>
        <p:nvSpPr>
          <p:cNvPr id="16" name="Freeform 16"/>
          <p:cNvSpPr/>
          <p:nvPr/>
        </p:nvSpPr>
        <p:spPr>
          <a:xfrm>
            <a:off x="8261314" y="8017688"/>
            <a:ext cx="1924081" cy="1633064"/>
          </a:xfrm>
          <a:custGeom>
            <a:avLst/>
            <a:gdLst/>
            <a:ahLst/>
            <a:cxnLst/>
            <a:rect l="l" t="t" r="r" b="b"/>
            <a:pathLst>
              <a:path w="1924081" h="1633064">
                <a:moveTo>
                  <a:pt x="0" y="0"/>
                </a:moveTo>
                <a:lnTo>
                  <a:pt x="1924081" y="0"/>
                </a:lnTo>
                <a:lnTo>
                  <a:pt x="1924081" y="1633064"/>
                </a:lnTo>
                <a:lnTo>
                  <a:pt x="0" y="1633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TextBox 17"/>
          <p:cNvSpPr txBox="1"/>
          <p:nvPr/>
        </p:nvSpPr>
        <p:spPr>
          <a:xfrm>
            <a:off x="433553" y="1651532"/>
            <a:ext cx="1161854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DBMS functions likely to be used by a DBA</a:t>
            </a:r>
          </a:p>
        </p:txBody>
      </p:sp>
      <p:sp>
        <p:nvSpPr>
          <p:cNvPr id="18" name="TextBox 18"/>
          <p:cNvSpPr txBox="1"/>
          <p:nvPr/>
        </p:nvSpPr>
        <p:spPr>
          <a:xfrm>
            <a:off x="1275283" y="4167443"/>
            <a:ext cx="6182754" cy="5433345"/>
          </a:xfrm>
          <a:prstGeom prst="rect">
            <a:avLst/>
          </a:prstGeom>
        </p:spPr>
        <p:txBody>
          <a:bodyPr lIns="0" tIns="0" rIns="0" bIns="0" rtlCol="0" anchor="t">
            <a:spAutoFit/>
          </a:bodyPr>
          <a:lstStyle/>
          <a:p>
            <a:pPr algn="l">
              <a:lnSpc>
                <a:spcPts val="3974"/>
              </a:lnSpc>
            </a:pPr>
            <a:r>
              <a:rPr lang="en-US" sz="2838">
                <a:solidFill>
                  <a:srgbClr val="000000"/>
                </a:solidFill>
                <a:latin typeface="Alatsi"/>
                <a:ea typeface="Alatsi"/>
                <a:cs typeface="Alatsi"/>
                <a:sym typeface="Alatsi"/>
              </a:rPr>
              <a:t>For example, the DBA wants to find the team that an ID number of 54545.</a:t>
            </a:r>
          </a:p>
          <a:p>
            <a:pPr algn="l">
              <a:lnSpc>
                <a:spcPts val="3974"/>
              </a:lnSpc>
            </a:pPr>
            <a:endParaRPr lang="en-US" sz="2838">
              <a:solidFill>
                <a:srgbClr val="000000"/>
              </a:solidFill>
              <a:latin typeface="Alatsi"/>
              <a:ea typeface="Alatsi"/>
              <a:cs typeface="Alatsi"/>
              <a:sym typeface="Alatsi"/>
            </a:endParaRPr>
          </a:p>
          <a:p>
            <a:pPr algn="ctr">
              <a:lnSpc>
                <a:spcPts val="3974"/>
              </a:lnSpc>
            </a:pPr>
            <a:r>
              <a:rPr lang="en-US" sz="2838">
                <a:solidFill>
                  <a:srgbClr val="5E17EB"/>
                </a:solidFill>
                <a:latin typeface="Alatsi"/>
                <a:ea typeface="Alatsi"/>
                <a:cs typeface="Alatsi"/>
                <a:sym typeface="Alatsi"/>
              </a:rPr>
              <a:t>Without an Index:</a:t>
            </a:r>
          </a:p>
          <a:p>
            <a:pPr marL="612893" lvl="1" indent="-306446" algn="l">
              <a:lnSpc>
                <a:spcPts val="3974"/>
              </a:lnSpc>
              <a:buAutoNum type="arabicPeriod"/>
            </a:pPr>
            <a:r>
              <a:rPr lang="en-US" sz="2838">
                <a:solidFill>
                  <a:srgbClr val="000000"/>
                </a:solidFill>
                <a:latin typeface="Alatsi"/>
                <a:ea typeface="Alatsi"/>
                <a:cs typeface="Alatsi"/>
                <a:sym typeface="Alatsi"/>
              </a:rPr>
              <a:t>Start at the first row.</a:t>
            </a:r>
          </a:p>
          <a:p>
            <a:pPr marL="612893" lvl="1" indent="-306446" algn="l">
              <a:lnSpc>
                <a:spcPts val="3974"/>
              </a:lnSpc>
              <a:buAutoNum type="arabicPeriod"/>
            </a:pPr>
            <a:r>
              <a:rPr lang="en-US" sz="2838">
                <a:solidFill>
                  <a:srgbClr val="000000"/>
                </a:solidFill>
                <a:latin typeface="Alatsi"/>
                <a:ea typeface="Alatsi"/>
                <a:cs typeface="Alatsi"/>
                <a:sym typeface="Alatsi"/>
              </a:rPr>
              <a:t>Check if the team has an ID number of 54545. No match.</a:t>
            </a:r>
          </a:p>
          <a:p>
            <a:pPr marL="612893" lvl="1" indent="-306446" algn="l">
              <a:lnSpc>
                <a:spcPts val="3974"/>
              </a:lnSpc>
              <a:buAutoNum type="arabicPeriod"/>
            </a:pPr>
            <a:r>
              <a:rPr lang="en-US" sz="2838">
                <a:solidFill>
                  <a:srgbClr val="000000"/>
                </a:solidFill>
                <a:latin typeface="Alatsi"/>
                <a:ea typeface="Alatsi"/>
                <a:cs typeface="Alatsi"/>
                <a:sym typeface="Alatsi"/>
              </a:rPr>
              <a:t>Move to the next row.</a:t>
            </a:r>
          </a:p>
          <a:p>
            <a:pPr marL="612893" lvl="1" indent="-306446" algn="l">
              <a:lnSpc>
                <a:spcPts val="3974"/>
              </a:lnSpc>
              <a:spcBef>
                <a:spcPct val="0"/>
              </a:spcBef>
              <a:buAutoNum type="arabicPeriod"/>
            </a:pPr>
            <a:r>
              <a:rPr lang="en-US" sz="2838">
                <a:solidFill>
                  <a:srgbClr val="000000"/>
                </a:solidFill>
                <a:latin typeface="Alatsi"/>
                <a:ea typeface="Alatsi"/>
                <a:cs typeface="Alatsi"/>
                <a:sym typeface="Alatsi"/>
              </a:rPr>
              <a:t>Repeat steps 2-3 until a match is found or the end of the table is reached.</a:t>
            </a:r>
          </a:p>
        </p:txBody>
      </p:sp>
      <p:sp>
        <p:nvSpPr>
          <p:cNvPr id="19" name="TextBox 19"/>
          <p:cNvSpPr txBox="1"/>
          <p:nvPr/>
        </p:nvSpPr>
        <p:spPr>
          <a:xfrm>
            <a:off x="10391441" y="8070173"/>
            <a:ext cx="4339591" cy="1470945"/>
          </a:xfrm>
          <a:prstGeom prst="rect">
            <a:avLst/>
          </a:prstGeom>
        </p:spPr>
        <p:txBody>
          <a:bodyPr lIns="0" tIns="0" rIns="0" bIns="0" rtlCol="0" anchor="t">
            <a:spAutoFit/>
          </a:bodyPr>
          <a:lstStyle/>
          <a:p>
            <a:pPr algn="l">
              <a:lnSpc>
                <a:spcPts val="3974"/>
              </a:lnSpc>
              <a:spcBef>
                <a:spcPct val="0"/>
              </a:spcBef>
            </a:pPr>
            <a:r>
              <a:rPr lang="en-US" sz="2838">
                <a:solidFill>
                  <a:srgbClr val="000000"/>
                </a:solidFill>
                <a:latin typeface="Alatsi"/>
                <a:ea typeface="Alatsi"/>
                <a:cs typeface="Alatsi"/>
                <a:sym typeface="Alatsi"/>
              </a:rPr>
              <a:t>This process becomes inefficient as the table grows in size.</a:t>
            </a:r>
          </a:p>
        </p:txBody>
      </p:sp>
      <p:sp>
        <p:nvSpPr>
          <p:cNvPr id="20" name="TextBox 20"/>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629342" y="2765653"/>
            <a:ext cx="14197747" cy="783673"/>
            <a:chOff x="0" y="0"/>
            <a:chExt cx="3585167" cy="197890"/>
          </a:xfrm>
        </p:grpSpPr>
        <p:sp>
          <p:nvSpPr>
            <p:cNvPr id="7" name="Freeform 7"/>
            <p:cNvSpPr/>
            <p:nvPr/>
          </p:nvSpPr>
          <p:spPr>
            <a:xfrm>
              <a:off x="0" y="0"/>
              <a:ext cx="3585167" cy="197890"/>
            </a:xfrm>
            <a:custGeom>
              <a:avLst/>
              <a:gdLst/>
              <a:ahLst/>
              <a:cxnLst/>
              <a:rect l="l" t="t" r="r" b="b"/>
              <a:pathLst>
                <a:path w="3585167" h="197890">
                  <a:moveTo>
                    <a:pt x="27810" y="0"/>
                  </a:moveTo>
                  <a:lnTo>
                    <a:pt x="3557357" y="0"/>
                  </a:lnTo>
                  <a:cubicBezTo>
                    <a:pt x="3564732" y="0"/>
                    <a:pt x="3571806" y="2930"/>
                    <a:pt x="3577022" y="8145"/>
                  </a:cubicBezTo>
                  <a:cubicBezTo>
                    <a:pt x="3582237" y="13361"/>
                    <a:pt x="3585167" y="20434"/>
                    <a:pt x="3585167" y="27810"/>
                  </a:cubicBezTo>
                  <a:lnTo>
                    <a:pt x="3585167" y="170081"/>
                  </a:lnTo>
                  <a:cubicBezTo>
                    <a:pt x="3585167" y="177456"/>
                    <a:pt x="3582237" y="184530"/>
                    <a:pt x="3577022" y="189745"/>
                  </a:cubicBezTo>
                  <a:cubicBezTo>
                    <a:pt x="3571806" y="194960"/>
                    <a:pt x="3564732" y="197890"/>
                    <a:pt x="3557357" y="197890"/>
                  </a:cubicBezTo>
                  <a:lnTo>
                    <a:pt x="27810" y="197890"/>
                  </a:lnTo>
                  <a:cubicBezTo>
                    <a:pt x="20434" y="197890"/>
                    <a:pt x="13361" y="194960"/>
                    <a:pt x="8145" y="189745"/>
                  </a:cubicBezTo>
                  <a:cubicBezTo>
                    <a:pt x="2930" y="184530"/>
                    <a:pt x="0" y="177456"/>
                    <a:pt x="0" y="170081"/>
                  </a:cubicBezTo>
                  <a:lnTo>
                    <a:pt x="0" y="27810"/>
                  </a:lnTo>
                  <a:cubicBezTo>
                    <a:pt x="0" y="20434"/>
                    <a:pt x="2930" y="13361"/>
                    <a:pt x="8145" y="8145"/>
                  </a:cubicBezTo>
                  <a:cubicBezTo>
                    <a:pt x="13361" y="2930"/>
                    <a:pt x="20434" y="0"/>
                    <a:pt x="27810" y="0"/>
                  </a:cubicBezTo>
                  <a:close/>
                </a:path>
              </a:pathLst>
            </a:custGeom>
            <a:solidFill>
              <a:srgbClr val="AED6E5"/>
            </a:solidFill>
          </p:spPr>
          <p:txBody>
            <a:bodyPr/>
            <a:lstStyle/>
            <a:p>
              <a:endParaRPr lang="en-PH"/>
            </a:p>
          </p:txBody>
        </p:sp>
        <p:sp>
          <p:nvSpPr>
            <p:cNvPr id="8" name="TextBox 8"/>
            <p:cNvSpPr txBox="1"/>
            <p:nvPr/>
          </p:nvSpPr>
          <p:spPr>
            <a:xfrm>
              <a:off x="0" y="-57150"/>
              <a:ext cx="3585167" cy="255040"/>
            </a:xfrm>
            <a:prstGeom prst="rect">
              <a:avLst/>
            </a:prstGeom>
          </p:spPr>
          <p:txBody>
            <a:bodyPr lIns="50800" tIns="50800" rIns="50800" bIns="50800" rtlCol="0" anchor="ctr"/>
            <a:lstStyle/>
            <a:p>
              <a:pPr algn="ctr">
                <a:lnSpc>
                  <a:spcPts val="3522"/>
                </a:lnSpc>
              </a:pPr>
              <a:r>
                <a:rPr lang="en-US" sz="2516" b="1">
                  <a:solidFill>
                    <a:srgbClr val="000000"/>
                  </a:solidFill>
                  <a:latin typeface="Open Sans Bold"/>
                  <a:ea typeface="Open Sans Bold"/>
                  <a:cs typeface="Open Sans Bold"/>
                  <a:sym typeface="Open Sans Bold"/>
                </a:rPr>
                <a:t>Creating an index for rapid data retrieval</a:t>
              </a:r>
            </a:p>
          </p:txBody>
        </p:sp>
      </p:grpSp>
      <p:grpSp>
        <p:nvGrpSpPr>
          <p:cNvPr id="9" name="Group 9"/>
          <p:cNvGrpSpPr/>
          <p:nvPr/>
        </p:nvGrpSpPr>
        <p:grpSpPr>
          <a:xfrm>
            <a:off x="1629342" y="3676431"/>
            <a:ext cx="6408438" cy="5779364"/>
            <a:chOff x="0" y="0"/>
            <a:chExt cx="1618237" cy="1459385"/>
          </a:xfrm>
        </p:grpSpPr>
        <p:sp>
          <p:nvSpPr>
            <p:cNvPr id="10" name="Freeform 10"/>
            <p:cNvSpPr/>
            <p:nvPr/>
          </p:nvSpPr>
          <p:spPr>
            <a:xfrm>
              <a:off x="0" y="0"/>
              <a:ext cx="1618237" cy="1459385"/>
            </a:xfrm>
            <a:custGeom>
              <a:avLst/>
              <a:gdLst/>
              <a:ahLst/>
              <a:cxnLst/>
              <a:rect l="l" t="t" r="r" b="b"/>
              <a:pathLst>
                <a:path w="1618237" h="1459385">
                  <a:moveTo>
                    <a:pt x="61612" y="0"/>
                  </a:moveTo>
                  <a:lnTo>
                    <a:pt x="1556625" y="0"/>
                  </a:lnTo>
                  <a:cubicBezTo>
                    <a:pt x="1590652" y="0"/>
                    <a:pt x="1618237" y="27585"/>
                    <a:pt x="1618237" y="61612"/>
                  </a:cubicBezTo>
                  <a:lnTo>
                    <a:pt x="1618237" y="1397773"/>
                  </a:lnTo>
                  <a:cubicBezTo>
                    <a:pt x="1618237" y="1431801"/>
                    <a:pt x="1590652" y="1459385"/>
                    <a:pt x="1556625" y="1459385"/>
                  </a:cubicBezTo>
                  <a:lnTo>
                    <a:pt x="61612" y="1459385"/>
                  </a:lnTo>
                  <a:cubicBezTo>
                    <a:pt x="27585" y="1459385"/>
                    <a:pt x="0" y="1431801"/>
                    <a:pt x="0" y="1397773"/>
                  </a:cubicBezTo>
                  <a:lnTo>
                    <a:pt x="0" y="61612"/>
                  </a:lnTo>
                  <a:cubicBezTo>
                    <a:pt x="0" y="27585"/>
                    <a:pt x="27585" y="0"/>
                    <a:pt x="61612" y="0"/>
                  </a:cubicBezTo>
                  <a:close/>
                </a:path>
              </a:pathLst>
            </a:custGeom>
            <a:solidFill>
              <a:srgbClr val="AED6E5"/>
            </a:solidFill>
          </p:spPr>
          <p:txBody>
            <a:bodyPr/>
            <a:lstStyle/>
            <a:p>
              <a:endParaRPr lang="en-PH"/>
            </a:p>
          </p:txBody>
        </p:sp>
        <p:sp>
          <p:nvSpPr>
            <p:cNvPr id="11" name="TextBox 11"/>
            <p:cNvSpPr txBox="1"/>
            <p:nvPr/>
          </p:nvSpPr>
          <p:spPr>
            <a:xfrm>
              <a:off x="0" y="-57150"/>
              <a:ext cx="1618237" cy="1516535"/>
            </a:xfrm>
            <a:prstGeom prst="rect">
              <a:avLst/>
            </a:prstGeom>
          </p:spPr>
          <p:txBody>
            <a:bodyPr lIns="50800" tIns="50800" rIns="50800" bIns="50800" rtlCol="0" anchor="ctr"/>
            <a:lstStyle/>
            <a:p>
              <a:pPr algn="ctr">
                <a:lnSpc>
                  <a:spcPts val="3522"/>
                </a:lnSpc>
              </a:pPr>
              <a:endParaRPr/>
            </a:p>
          </p:txBody>
        </p:sp>
      </p:grpSp>
      <p:grpSp>
        <p:nvGrpSpPr>
          <p:cNvPr id="12" name="Group 12"/>
          <p:cNvGrpSpPr/>
          <p:nvPr/>
        </p:nvGrpSpPr>
        <p:grpSpPr>
          <a:xfrm>
            <a:off x="8282285" y="7443290"/>
            <a:ext cx="7544803" cy="1860884"/>
            <a:chOff x="0" y="0"/>
            <a:chExt cx="1905188" cy="469904"/>
          </a:xfrm>
        </p:grpSpPr>
        <p:sp>
          <p:nvSpPr>
            <p:cNvPr id="13" name="Freeform 13"/>
            <p:cNvSpPr/>
            <p:nvPr/>
          </p:nvSpPr>
          <p:spPr>
            <a:xfrm>
              <a:off x="0" y="0"/>
              <a:ext cx="1905188" cy="469904"/>
            </a:xfrm>
            <a:custGeom>
              <a:avLst/>
              <a:gdLst/>
              <a:ahLst/>
              <a:cxnLst/>
              <a:rect l="l" t="t" r="r" b="b"/>
              <a:pathLst>
                <a:path w="1905188" h="469904">
                  <a:moveTo>
                    <a:pt x="52332" y="0"/>
                  </a:moveTo>
                  <a:lnTo>
                    <a:pt x="1852856" y="0"/>
                  </a:lnTo>
                  <a:cubicBezTo>
                    <a:pt x="1881758" y="0"/>
                    <a:pt x="1905188" y="23430"/>
                    <a:pt x="1905188" y="52332"/>
                  </a:cubicBezTo>
                  <a:lnTo>
                    <a:pt x="1905188" y="417572"/>
                  </a:lnTo>
                  <a:cubicBezTo>
                    <a:pt x="1905188" y="431451"/>
                    <a:pt x="1899675" y="444762"/>
                    <a:pt x="1889860" y="454576"/>
                  </a:cubicBezTo>
                  <a:cubicBezTo>
                    <a:pt x="1880046" y="464391"/>
                    <a:pt x="1866735" y="469904"/>
                    <a:pt x="1852856" y="469904"/>
                  </a:cubicBezTo>
                  <a:lnTo>
                    <a:pt x="52332" y="469904"/>
                  </a:lnTo>
                  <a:cubicBezTo>
                    <a:pt x="38453" y="469904"/>
                    <a:pt x="25142" y="464391"/>
                    <a:pt x="15328" y="454576"/>
                  </a:cubicBezTo>
                  <a:cubicBezTo>
                    <a:pt x="5514" y="444762"/>
                    <a:pt x="0" y="431451"/>
                    <a:pt x="0" y="417572"/>
                  </a:cubicBezTo>
                  <a:lnTo>
                    <a:pt x="0" y="52332"/>
                  </a:lnTo>
                  <a:cubicBezTo>
                    <a:pt x="0" y="38453"/>
                    <a:pt x="5514" y="25142"/>
                    <a:pt x="15328" y="15328"/>
                  </a:cubicBezTo>
                  <a:cubicBezTo>
                    <a:pt x="25142" y="5514"/>
                    <a:pt x="38453" y="0"/>
                    <a:pt x="52332" y="0"/>
                  </a:cubicBezTo>
                  <a:close/>
                </a:path>
              </a:pathLst>
            </a:custGeom>
            <a:solidFill>
              <a:srgbClr val="AED6E5"/>
            </a:solidFill>
          </p:spPr>
          <p:txBody>
            <a:bodyPr/>
            <a:lstStyle/>
            <a:p>
              <a:endParaRPr lang="en-PH"/>
            </a:p>
          </p:txBody>
        </p:sp>
        <p:sp>
          <p:nvSpPr>
            <p:cNvPr id="14" name="TextBox 14"/>
            <p:cNvSpPr txBox="1"/>
            <p:nvPr/>
          </p:nvSpPr>
          <p:spPr>
            <a:xfrm>
              <a:off x="0" y="-57150"/>
              <a:ext cx="1905188" cy="527054"/>
            </a:xfrm>
            <a:prstGeom prst="rect">
              <a:avLst/>
            </a:prstGeom>
          </p:spPr>
          <p:txBody>
            <a:bodyPr lIns="50800" tIns="50800" rIns="50800" bIns="50800" rtlCol="0" anchor="ctr"/>
            <a:lstStyle/>
            <a:p>
              <a:pPr algn="ctr">
                <a:lnSpc>
                  <a:spcPts val="3522"/>
                </a:lnSpc>
              </a:pPr>
              <a:endParaRPr/>
            </a:p>
          </p:txBody>
        </p:sp>
      </p:grpSp>
      <p:graphicFrame>
        <p:nvGraphicFramePr>
          <p:cNvPr id="15" name="Table 15"/>
          <p:cNvGraphicFramePr>
            <a:graphicFrameLocks noGrp="1"/>
          </p:cNvGraphicFramePr>
          <p:nvPr/>
        </p:nvGraphicFramePr>
        <p:xfrm>
          <a:off x="8282285" y="3786706"/>
          <a:ext cx="7301667" cy="3418459"/>
        </p:xfrm>
        <a:graphic>
          <a:graphicData uri="http://schemas.openxmlformats.org/drawingml/2006/table">
            <a:tbl>
              <a:tblPr/>
              <a:tblGrid>
                <a:gridCol w="2694096">
                  <a:extLst>
                    <a:ext uri="{9D8B030D-6E8A-4147-A177-3AD203B41FA5}">
                      <a16:colId xmlns:a16="http://schemas.microsoft.com/office/drawing/2014/main" val="20000"/>
                    </a:ext>
                  </a:extLst>
                </a:gridCol>
                <a:gridCol w="2388212">
                  <a:extLst>
                    <a:ext uri="{9D8B030D-6E8A-4147-A177-3AD203B41FA5}">
                      <a16:colId xmlns:a16="http://schemas.microsoft.com/office/drawing/2014/main" val="20001"/>
                    </a:ext>
                  </a:extLst>
                </a:gridCol>
                <a:gridCol w="2219359">
                  <a:extLst>
                    <a:ext uri="{9D8B030D-6E8A-4147-A177-3AD203B41FA5}">
                      <a16:colId xmlns:a16="http://schemas.microsoft.com/office/drawing/2014/main" val="20002"/>
                    </a:ext>
                  </a:extLst>
                </a:gridCol>
              </a:tblGrid>
              <a:tr h="862064">
                <a:tc>
                  <a:txBody>
                    <a:bodyPr/>
                    <a:lstStyle/>
                    <a:p>
                      <a:pPr algn="ctr">
                        <a:lnSpc>
                          <a:spcPts val="2323"/>
                        </a:lnSpc>
                        <a:defRPr/>
                      </a:pPr>
                      <a:r>
                        <a:rPr lang="en-US" sz="1659" b="1">
                          <a:solidFill>
                            <a:srgbClr val="000000"/>
                          </a:solidFill>
                          <a:latin typeface="Open Sans Bold"/>
                          <a:ea typeface="Open Sans Bold"/>
                          <a:cs typeface="Open Sans Bold"/>
                          <a:sym typeface="Open Sans Bold"/>
                        </a:rPr>
                        <a:t>Team﻿sName</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ID</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Local</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52132">
                <a:tc>
                  <a:txBody>
                    <a:bodyPr/>
                    <a:lstStyle/>
                    <a:p>
                      <a:pPr algn="ctr">
                        <a:lnSpc>
                          <a:spcPts val="2323"/>
                        </a:lnSpc>
                        <a:defRPr/>
                      </a:pPr>
                      <a:r>
                        <a:rPr lang="en-US" sz="1659">
                          <a:solidFill>
                            <a:srgbClr val="000000"/>
                          </a:solidFill>
                          <a:latin typeface="Open Sans"/>
                          <a:ea typeface="Open Sans"/>
                          <a:cs typeface="Open Sans"/>
                          <a:sym typeface="Open Sans"/>
                        </a:rPr>
                        <a:t>Selangor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44343</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52132">
                <a:tc>
                  <a:txBody>
                    <a:bodyPr/>
                    <a:lstStyle/>
                    <a:p>
                      <a:pPr algn="ctr">
                        <a:lnSpc>
                          <a:spcPts val="2323"/>
                        </a:lnSpc>
                        <a:defRPr/>
                      </a:pPr>
                      <a:r>
                        <a:rPr lang="en-US" sz="1659">
                          <a:solidFill>
                            <a:srgbClr val="000000"/>
                          </a:solidFill>
                          <a:latin typeface="Open Sans"/>
                          <a:ea typeface="Open Sans"/>
                          <a:cs typeface="Open Sans"/>
                          <a:sym typeface="Open Sans"/>
                        </a:rPr>
                        <a:t>Penang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23455</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N</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52132">
                <a:tc>
                  <a:txBody>
                    <a:bodyPr/>
                    <a:lstStyle/>
                    <a:p>
                      <a:pPr algn="ctr">
                        <a:lnSpc>
                          <a:spcPts val="2323"/>
                        </a:lnSpc>
                        <a:defRPr/>
                      </a:pPr>
                      <a:r>
                        <a:rPr lang="en-US" sz="1659">
                          <a:solidFill>
                            <a:srgbClr val="000000"/>
                          </a:solidFill>
                          <a:latin typeface="Open Sans"/>
                          <a:ea typeface="Open Sans"/>
                          <a:cs typeface="Open Sans"/>
                          <a:sym typeface="Open Sans"/>
                        </a:rPr>
                        <a:t>KL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54545</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aphicFrame>
        <p:nvGraphicFramePr>
          <p:cNvPr id="16" name="Table 16"/>
          <p:cNvGraphicFramePr>
            <a:graphicFrameLocks noGrp="1"/>
          </p:cNvGraphicFramePr>
          <p:nvPr/>
        </p:nvGraphicFramePr>
        <p:xfrm>
          <a:off x="2341722" y="5837074"/>
          <a:ext cx="4983678" cy="3467100"/>
        </p:xfrm>
        <a:graphic>
          <a:graphicData uri="http://schemas.openxmlformats.org/drawingml/2006/table">
            <a:tbl>
              <a:tblPr/>
              <a:tblGrid>
                <a:gridCol w="2491839">
                  <a:extLst>
                    <a:ext uri="{9D8B030D-6E8A-4147-A177-3AD203B41FA5}">
                      <a16:colId xmlns:a16="http://schemas.microsoft.com/office/drawing/2014/main" val="20000"/>
                    </a:ext>
                  </a:extLst>
                </a:gridCol>
                <a:gridCol w="2491839">
                  <a:extLst>
                    <a:ext uri="{9D8B030D-6E8A-4147-A177-3AD203B41FA5}">
                      <a16:colId xmlns:a16="http://schemas.microsoft.com/office/drawing/2014/main" val="20001"/>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Pointer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a:solidFill>
                            <a:srgbClr val="000000"/>
                          </a:solidFill>
                          <a:latin typeface="Open Sans"/>
                          <a:ea typeface="Open Sans"/>
                          <a:cs typeface="Open Sans"/>
                          <a:sym typeface="Open Sans"/>
                        </a:rPr>
                        <a:t>23455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6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a:solidFill>
                            <a:srgbClr val="000000"/>
                          </a:solidFill>
                          <a:latin typeface="Open Sans"/>
                          <a:ea typeface="Open Sans"/>
                          <a:cs typeface="Open Sans"/>
                          <a:sym typeface="Open Sans"/>
                        </a:rPr>
                        <a:t>44343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6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a:solidFill>
                            <a:srgbClr val="000000"/>
                          </a:solidFill>
                          <a:latin typeface="Open Sans"/>
                          <a:ea typeface="Open Sans"/>
                          <a:cs typeface="Open Sans"/>
                          <a:sym typeface="Open Sans"/>
                        </a:rPr>
                        <a:t>54545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6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bl>
          </a:graphicData>
        </a:graphic>
      </p:graphicFrame>
      <p:sp>
        <p:nvSpPr>
          <p:cNvPr id="17" name="TextBox 17"/>
          <p:cNvSpPr txBox="1"/>
          <p:nvPr/>
        </p:nvSpPr>
        <p:spPr>
          <a:xfrm>
            <a:off x="433553" y="1651532"/>
            <a:ext cx="11618546"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DBMS functions likely to be used by a DBA</a:t>
            </a:r>
          </a:p>
        </p:txBody>
      </p:sp>
      <p:sp>
        <p:nvSpPr>
          <p:cNvPr id="18" name="TextBox 18"/>
          <p:cNvSpPr txBox="1"/>
          <p:nvPr/>
        </p:nvSpPr>
        <p:spPr>
          <a:xfrm>
            <a:off x="1789445" y="3729556"/>
            <a:ext cx="6182754" cy="1966245"/>
          </a:xfrm>
          <a:prstGeom prst="rect">
            <a:avLst/>
          </a:prstGeom>
        </p:spPr>
        <p:txBody>
          <a:bodyPr lIns="0" tIns="0" rIns="0" bIns="0" rtlCol="0" anchor="t">
            <a:spAutoFit/>
          </a:bodyPr>
          <a:lstStyle/>
          <a:p>
            <a:pPr algn="l">
              <a:lnSpc>
                <a:spcPts val="3974"/>
              </a:lnSpc>
              <a:spcBef>
                <a:spcPct val="0"/>
              </a:spcBef>
            </a:pPr>
            <a:r>
              <a:rPr lang="en-US" sz="2838">
                <a:solidFill>
                  <a:srgbClr val="000000"/>
                </a:solidFill>
                <a:latin typeface="Alatsi"/>
                <a:ea typeface="Alatsi"/>
                <a:cs typeface="Alatsi"/>
                <a:sym typeface="Alatsi"/>
              </a:rPr>
              <a:t>An index is like a data structure that contains a sorted list of key values and pointers to the actual records in the table.</a:t>
            </a:r>
          </a:p>
        </p:txBody>
      </p:sp>
      <p:sp>
        <p:nvSpPr>
          <p:cNvPr id="19" name="TextBox 19"/>
          <p:cNvSpPr txBox="1"/>
          <p:nvPr/>
        </p:nvSpPr>
        <p:spPr>
          <a:xfrm>
            <a:off x="8505250" y="7532524"/>
            <a:ext cx="6855737" cy="1470027"/>
          </a:xfrm>
          <a:prstGeom prst="rect">
            <a:avLst/>
          </a:prstGeom>
        </p:spPr>
        <p:txBody>
          <a:bodyPr lIns="0" tIns="0" rIns="0" bIns="0" rtlCol="0" anchor="t">
            <a:spAutoFit/>
          </a:bodyPr>
          <a:lstStyle/>
          <a:p>
            <a:pPr algn="l">
              <a:lnSpc>
                <a:spcPts val="2974"/>
              </a:lnSpc>
              <a:spcBef>
                <a:spcPct val="0"/>
              </a:spcBef>
            </a:pPr>
            <a:r>
              <a:rPr lang="en-US" sz="2124">
                <a:solidFill>
                  <a:srgbClr val="000000"/>
                </a:solidFill>
                <a:latin typeface="Alatsi"/>
                <a:ea typeface="Alatsi"/>
                <a:cs typeface="Alatsi"/>
                <a:sym typeface="Alatsi"/>
              </a:rPr>
              <a:t>Scanning through the index table is a lot faster than scanning through the entire table due to the usage of efficient data structure (hash table / B-tree) - We will learn more in chapter 23.</a:t>
            </a:r>
          </a:p>
        </p:txBody>
      </p:sp>
      <p:sp>
        <p:nvSpPr>
          <p:cNvPr id="20" name="AutoShape 20"/>
          <p:cNvSpPr/>
          <p:nvPr/>
        </p:nvSpPr>
        <p:spPr>
          <a:xfrm flipV="1">
            <a:off x="6887909" y="6030493"/>
            <a:ext cx="1830685" cy="1071240"/>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flipV="1">
            <a:off x="6887909" y="5495935"/>
            <a:ext cx="1394376" cy="2610309"/>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AutoShape 22"/>
          <p:cNvSpPr/>
          <p:nvPr/>
        </p:nvSpPr>
        <p:spPr>
          <a:xfrm flipV="1">
            <a:off x="6878288" y="7118175"/>
            <a:ext cx="1849927" cy="1793548"/>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TextBox 23"/>
          <p:cNvSpPr txBox="1"/>
          <p:nvPr/>
        </p:nvSpPr>
        <p:spPr>
          <a:xfrm>
            <a:off x="246002" y="271935"/>
            <a:ext cx="8335837" cy="448031"/>
          </a:xfrm>
          <a:prstGeom prst="rect">
            <a:avLst/>
          </a:prstGeom>
        </p:spPr>
        <p:txBody>
          <a:bodyPr lIns="0" tIns="0" rIns="0" bIns="0" rtlCol="0" anchor="t">
            <a:spAutoFit/>
          </a:bodyPr>
          <a:lstStyle/>
          <a:p>
            <a:pPr marL="0" lvl="0" indent="0" algn="l">
              <a:lnSpc>
                <a:spcPts val="3319"/>
              </a:lnSpc>
              <a:spcBef>
                <a:spcPct val="0"/>
              </a:spcBef>
            </a:pPr>
            <a:r>
              <a:rPr lang="en-US" sz="2963" b="1" spc="-88">
                <a:solidFill>
                  <a:srgbClr val="FFFFFF"/>
                </a:solidFill>
                <a:latin typeface="Poppins Bold"/>
                <a:ea typeface="Poppins Bold"/>
                <a:cs typeface="Poppins Bold"/>
                <a:sym typeface="Poppins Bold"/>
              </a:rPr>
              <a:t>11.6 Database Management Systems (DBMS)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597509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Integrity Issues</a:t>
            </a:r>
          </a:p>
        </p:txBody>
      </p:sp>
      <p:grpSp>
        <p:nvGrpSpPr>
          <p:cNvPr id="6" name="Group 6"/>
          <p:cNvGrpSpPr/>
          <p:nvPr/>
        </p:nvGrpSpPr>
        <p:grpSpPr>
          <a:xfrm>
            <a:off x="4259642" y="9092036"/>
            <a:ext cx="8937147" cy="1100264"/>
            <a:chOff x="0" y="0"/>
            <a:chExt cx="2556411" cy="314723"/>
          </a:xfrm>
        </p:grpSpPr>
        <p:sp>
          <p:nvSpPr>
            <p:cNvPr id="7" name="Freeform 7"/>
            <p:cNvSpPr/>
            <p:nvPr/>
          </p:nvSpPr>
          <p:spPr>
            <a:xfrm>
              <a:off x="0" y="0"/>
              <a:ext cx="2556411" cy="314723"/>
            </a:xfrm>
            <a:custGeom>
              <a:avLst/>
              <a:gdLst/>
              <a:ahLst/>
              <a:cxnLst/>
              <a:rect l="l" t="t" r="r" b="b"/>
              <a:pathLst>
                <a:path w="2556411" h="314723">
                  <a:moveTo>
                    <a:pt x="44179" y="0"/>
                  </a:moveTo>
                  <a:lnTo>
                    <a:pt x="2512232" y="0"/>
                  </a:lnTo>
                  <a:cubicBezTo>
                    <a:pt x="2536631" y="0"/>
                    <a:pt x="2556411" y="19780"/>
                    <a:pt x="2556411" y="44179"/>
                  </a:cubicBezTo>
                  <a:lnTo>
                    <a:pt x="2556411" y="270544"/>
                  </a:lnTo>
                  <a:cubicBezTo>
                    <a:pt x="2556411" y="294943"/>
                    <a:pt x="2536631" y="314723"/>
                    <a:pt x="2512232" y="314723"/>
                  </a:cubicBezTo>
                  <a:lnTo>
                    <a:pt x="44179" y="314723"/>
                  </a:lnTo>
                  <a:cubicBezTo>
                    <a:pt x="19780" y="314723"/>
                    <a:pt x="0" y="294943"/>
                    <a:pt x="0" y="270544"/>
                  </a:cubicBezTo>
                  <a:lnTo>
                    <a:pt x="0" y="44179"/>
                  </a:lnTo>
                  <a:cubicBezTo>
                    <a:pt x="0" y="19780"/>
                    <a:pt x="19780" y="0"/>
                    <a:pt x="44179" y="0"/>
                  </a:cubicBezTo>
                  <a:close/>
                </a:path>
              </a:pathLst>
            </a:custGeom>
            <a:solidFill>
              <a:srgbClr val="019D97"/>
            </a:solidFill>
          </p:spPr>
          <p:txBody>
            <a:bodyPr/>
            <a:lstStyle/>
            <a:p>
              <a:endParaRPr lang="en-PH"/>
            </a:p>
          </p:txBody>
        </p:sp>
        <p:sp>
          <p:nvSpPr>
            <p:cNvPr id="8" name="TextBox 8"/>
            <p:cNvSpPr txBox="1"/>
            <p:nvPr/>
          </p:nvSpPr>
          <p:spPr>
            <a:xfrm>
              <a:off x="0" y="-28575"/>
              <a:ext cx="2556411" cy="343298"/>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4706549" y="8969068"/>
            <a:ext cx="8127347" cy="1143210"/>
          </a:xfrm>
          <a:prstGeom prst="rect">
            <a:avLst/>
          </a:prstGeom>
        </p:spPr>
        <p:txBody>
          <a:bodyPr lIns="0" tIns="0" rIns="0" bIns="0" rtlCol="0" anchor="t">
            <a:spAutoFit/>
          </a:bodyPr>
          <a:lstStyle/>
          <a:p>
            <a:pPr algn="l">
              <a:lnSpc>
                <a:spcPts val="4615"/>
              </a:lnSpc>
            </a:pPr>
            <a:r>
              <a:rPr lang="en-US" sz="2564">
                <a:solidFill>
                  <a:srgbClr val="FFFFFF"/>
                </a:solidFill>
                <a:latin typeface="Poppins"/>
                <a:ea typeface="Poppins"/>
                <a:cs typeface="Poppins"/>
                <a:sym typeface="Poppins"/>
              </a:rPr>
              <a:t>The lack of in-built control when data is entered causes data integrity issues.</a:t>
            </a:r>
          </a:p>
        </p:txBody>
      </p:sp>
      <p:sp>
        <p:nvSpPr>
          <p:cNvPr id="10" name="Freeform 10"/>
          <p:cNvSpPr/>
          <p:nvPr/>
        </p:nvSpPr>
        <p:spPr>
          <a:xfrm>
            <a:off x="3262948" y="2805272"/>
            <a:ext cx="10930534" cy="6134363"/>
          </a:xfrm>
          <a:custGeom>
            <a:avLst/>
            <a:gdLst/>
            <a:ahLst/>
            <a:cxnLst/>
            <a:rect l="l" t="t" r="r" b="b"/>
            <a:pathLst>
              <a:path w="10930534" h="6134363">
                <a:moveTo>
                  <a:pt x="0" y="0"/>
                </a:moveTo>
                <a:lnTo>
                  <a:pt x="10930534" y="0"/>
                </a:lnTo>
                <a:lnTo>
                  <a:pt x="10930534" y="6134364"/>
                </a:lnTo>
                <a:lnTo>
                  <a:pt x="0" y="6134364"/>
                </a:lnTo>
                <a:lnTo>
                  <a:pt x="0" y="0"/>
                </a:lnTo>
                <a:close/>
              </a:path>
            </a:pathLst>
          </a:custGeom>
          <a:blipFill>
            <a:blip r:embed="rId4"/>
            <a:stretch>
              <a:fillRect l="-400" t="-662" r="-31793"/>
            </a:stretch>
          </a:blipFill>
        </p:spPr>
        <p:txBody>
          <a:bodyPr/>
          <a:lstStyle/>
          <a:p>
            <a:endParaRPr lang="en-PH"/>
          </a:p>
        </p:txBody>
      </p:sp>
      <p:sp>
        <p:nvSpPr>
          <p:cNvPr id="11" name="AutoShape 11"/>
          <p:cNvSpPr/>
          <p:nvPr/>
        </p:nvSpPr>
        <p:spPr>
          <a:xfrm flipH="1">
            <a:off x="9129294" y="4776072"/>
            <a:ext cx="5509616" cy="1587232"/>
          </a:xfrm>
          <a:prstGeom prst="line">
            <a:avLst/>
          </a:prstGeom>
          <a:ln w="38100" cap="flat">
            <a:solidFill>
              <a:srgbClr val="000000"/>
            </a:solidFill>
            <a:prstDash val="solid"/>
            <a:headEnd type="none" w="sm" len="sm"/>
            <a:tailEnd type="arrow" w="med" len="sm"/>
          </a:ln>
        </p:spPr>
        <p:txBody>
          <a:bodyPr/>
          <a:lstStyle/>
          <a:p>
            <a:endParaRPr lang="en-PH"/>
          </a:p>
        </p:txBody>
      </p:sp>
      <p:sp>
        <p:nvSpPr>
          <p:cNvPr id="12" name="TextBox 12"/>
          <p:cNvSpPr txBox="1"/>
          <p:nvPr/>
        </p:nvSpPr>
        <p:spPr>
          <a:xfrm>
            <a:off x="14792048" y="3697846"/>
            <a:ext cx="3094390"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No validation to detect the missing price</a:t>
            </a:r>
          </a:p>
        </p:txBody>
      </p:sp>
      <p:sp>
        <p:nvSpPr>
          <p:cNvPr id="13" name="AutoShape 13"/>
          <p:cNvSpPr/>
          <p:nvPr/>
        </p:nvSpPr>
        <p:spPr>
          <a:xfrm flipV="1">
            <a:off x="2123346" y="4775069"/>
            <a:ext cx="1131633" cy="521180"/>
          </a:xfrm>
          <a:prstGeom prst="line">
            <a:avLst/>
          </a:prstGeom>
          <a:ln w="38100" cap="flat">
            <a:solidFill>
              <a:srgbClr val="000000"/>
            </a:solidFill>
            <a:prstDash val="solid"/>
            <a:headEnd type="none" w="sm" len="sm"/>
            <a:tailEnd type="arrow" w="med" len="sm"/>
          </a:ln>
        </p:spPr>
        <p:txBody>
          <a:bodyPr/>
          <a:lstStyle/>
          <a:p>
            <a:endParaRPr lang="en-PH"/>
          </a:p>
        </p:txBody>
      </p:sp>
      <p:sp>
        <p:nvSpPr>
          <p:cNvPr id="14" name="TextBox 14"/>
          <p:cNvSpPr txBox="1"/>
          <p:nvPr/>
        </p:nvSpPr>
        <p:spPr>
          <a:xfrm>
            <a:off x="246002" y="5295792"/>
            <a:ext cx="2918196" cy="211448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No validation to detect duplicated products</a:t>
            </a:r>
          </a:p>
        </p:txBody>
      </p:sp>
      <p:sp>
        <p:nvSpPr>
          <p:cNvPr id="15" name="AutoShape 15"/>
          <p:cNvSpPr/>
          <p:nvPr/>
        </p:nvSpPr>
        <p:spPr>
          <a:xfrm flipH="1">
            <a:off x="6551762" y="2053001"/>
            <a:ext cx="3124987" cy="2463970"/>
          </a:xfrm>
          <a:prstGeom prst="line">
            <a:avLst/>
          </a:prstGeom>
          <a:ln w="38100" cap="flat">
            <a:solidFill>
              <a:srgbClr val="000000"/>
            </a:solidFill>
            <a:prstDash val="solid"/>
            <a:headEnd type="none" w="sm" len="sm"/>
            <a:tailEnd type="arrow" w="med" len="sm"/>
          </a:ln>
        </p:spPr>
        <p:txBody>
          <a:bodyPr/>
          <a:lstStyle/>
          <a:p>
            <a:endParaRPr lang="en-PH"/>
          </a:p>
        </p:txBody>
      </p:sp>
      <p:sp>
        <p:nvSpPr>
          <p:cNvPr id="16" name="TextBox 16"/>
          <p:cNvSpPr txBox="1"/>
          <p:nvPr/>
        </p:nvSpPr>
        <p:spPr>
          <a:xfrm>
            <a:off x="10005011" y="971550"/>
            <a:ext cx="4639172"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No validation to detect invalid currency</a:t>
            </a:r>
          </a:p>
        </p:txBody>
      </p:sp>
      <p:sp>
        <p:nvSpPr>
          <p:cNvPr id="17" name="TextBox 17"/>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643761" y="2090746"/>
            <a:ext cx="13000478" cy="1287786"/>
            <a:chOff x="0" y="0"/>
            <a:chExt cx="3282837" cy="325187"/>
          </a:xfrm>
        </p:grpSpPr>
        <p:sp>
          <p:nvSpPr>
            <p:cNvPr id="8" name="Freeform 8"/>
            <p:cNvSpPr/>
            <p:nvPr/>
          </p:nvSpPr>
          <p:spPr>
            <a:xfrm>
              <a:off x="0" y="0"/>
              <a:ext cx="3282837" cy="325187"/>
            </a:xfrm>
            <a:custGeom>
              <a:avLst/>
              <a:gdLst/>
              <a:ahLst/>
              <a:cxnLst/>
              <a:rect l="l" t="t" r="r" b="b"/>
              <a:pathLst>
                <a:path w="3282837" h="325187">
                  <a:moveTo>
                    <a:pt x="30371" y="0"/>
                  </a:moveTo>
                  <a:lnTo>
                    <a:pt x="3252466" y="0"/>
                  </a:lnTo>
                  <a:cubicBezTo>
                    <a:pt x="3260521" y="0"/>
                    <a:pt x="3268246" y="3200"/>
                    <a:pt x="3273941" y="8895"/>
                  </a:cubicBezTo>
                  <a:cubicBezTo>
                    <a:pt x="3279637" y="14591"/>
                    <a:pt x="3282837" y="22316"/>
                    <a:pt x="3282837" y="30371"/>
                  </a:cubicBezTo>
                  <a:lnTo>
                    <a:pt x="3282837" y="294816"/>
                  </a:lnTo>
                  <a:cubicBezTo>
                    <a:pt x="3282837" y="311590"/>
                    <a:pt x="3269239" y="325187"/>
                    <a:pt x="3252466" y="325187"/>
                  </a:cubicBezTo>
                  <a:lnTo>
                    <a:pt x="30371" y="325187"/>
                  </a:lnTo>
                  <a:cubicBezTo>
                    <a:pt x="22316" y="325187"/>
                    <a:pt x="14591" y="321988"/>
                    <a:pt x="8895" y="316292"/>
                  </a:cubicBezTo>
                  <a:cubicBezTo>
                    <a:pt x="3200" y="310596"/>
                    <a:pt x="0" y="302871"/>
                    <a:pt x="0" y="294816"/>
                  </a:cubicBezTo>
                  <a:lnTo>
                    <a:pt x="0" y="30371"/>
                  </a:lnTo>
                  <a:cubicBezTo>
                    <a:pt x="0" y="13598"/>
                    <a:pt x="13598" y="0"/>
                    <a:pt x="30371" y="0"/>
                  </a:cubicBezTo>
                  <a:close/>
                </a:path>
              </a:pathLst>
            </a:custGeom>
            <a:solidFill>
              <a:srgbClr val="80CEFF"/>
            </a:solidFill>
          </p:spPr>
          <p:txBody>
            <a:bodyPr/>
            <a:lstStyle/>
            <a:p>
              <a:endParaRPr lang="en-PH"/>
            </a:p>
          </p:txBody>
        </p:sp>
        <p:sp>
          <p:nvSpPr>
            <p:cNvPr id="9" name="TextBox 9"/>
            <p:cNvSpPr txBox="1"/>
            <p:nvPr/>
          </p:nvSpPr>
          <p:spPr>
            <a:xfrm>
              <a:off x="0" y="-57150"/>
              <a:ext cx="3282837" cy="382337"/>
            </a:xfrm>
            <a:prstGeom prst="rect">
              <a:avLst/>
            </a:prstGeom>
          </p:spPr>
          <p:txBody>
            <a:bodyPr lIns="50800" tIns="50800" rIns="50800" bIns="50800" rtlCol="0" anchor="ctr"/>
            <a:lstStyle/>
            <a:p>
              <a:pPr algn="ctr">
                <a:lnSpc>
                  <a:spcPts val="3522"/>
                </a:lnSpc>
              </a:pPr>
              <a:endParaRPr/>
            </a:p>
          </p:txBody>
        </p:sp>
      </p:grpSp>
      <p:grpSp>
        <p:nvGrpSpPr>
          <p:cNvPr id="10" name="Group 10"/>
          <p:cNvGrpSpPr/>
          <p:nvPr/>
        </p:nvGrpSpPr>
        <p:grpSpPr>
          <a:xfrm>
            <a:off x="2643761" y="3519182"/>
            <a:ext cx="6359249" cy="2500808"/>
            <a:chOff x="0" y="0"/>
            <a:chExt cx="1605816" cy="631495"/>
          </a:xfrm>
        </p:grpSpPr>
        <p:sp>
          <p:nvSpPr>
            <p:cNvPr id="11" name="Freeform 11"/>
            <p:cNvSpPr/>
            <p:nvPr/>
          </p:nvSpPr>
          <p:spPr>
            <a:xfrm>
              <a:off x="0" y="0"/>
              <a:ext cx="1605816" cy="631495"/>
            </a:xfrm>
            <a:custGeom>
              <a:avLst/>
              <a:gdLst/>
              <a:ahLst/>
              <a:cxnLst/>
              <a:rect l="l" t="t" r="r" b="b"/>
              <a:pathLst>
                <a:path w="1605816" h="631495">
                  <a:moveTo>
                    <a:pt x="62089" y="0"/>
                  </a:moveTo>
                  <a:lnTo>
                    <a:pt x="1543727" y="0"/>
                  </a:lnTo>
                  <a:cubicBezTo>
                    <a:pt x="1560194" y="0"/>
                    <a:pt x="1575987" y="6541"/>
                    <a:pt x="1587631" y="18185"/>
                  </a:cubicBezTo>
                  <a:cubicBezTo>
                    <a:pt x="1599275" y="29829"/>
                    <a:pt x="1605816" y="45622"/>
                    <a:pt x="1605816" y="62089"/>
                  </a:cubicBezTo>
                  <a:lnTo>
                    <a:pt x="1605816" y="569407"/>
                  </a:lnTo>
                  <a:cubicBezTo>
                    <a:pt x="1605816" y="603697"/>
                    <a:pt x="1578018" y="631495"/>
                    <a:pt x="1543727" y="631495"/>
                  </a:cubicBezTo>
                  <a:lnTo>
                    <a:pt x="62089" y="631495"/>
                  </a:lnTo>
                  <a:cubicBezTo>
                    <a:pt x="27798" y="631495"/>
                    <a:pt x="0" y="603697"/>
                    <a:pt x="0" y="569407"/>
                  </a:cubicBezTo>
                  <a:lnTo>
                    <a:pt x="0" y="62089"/>
                  </a:lnTo>
                  <a:cubicBezTo>
                    <a:pt x="0" y="27798"/>
                    <a:pt x="27798" y="0"/>
                    <a:pt x="62089" y="0"/>
                  </a:cubicBezTo>
                  <a:close/>
                </a:path>
              </a:pathLst>
            </a:custGeom>
            <a:solidFill>
              <a:srgbClr val="5FD3AE"/>
            </a:solidFill>
          </p:spPr>
          <p:txBody>
            <a:bodyPr/>
            <a:lstStyle/>
            <a:p>
              <a:endParaRPr lang="en-PH"/>
            </a:p>
          </p:txBody>
        </p:sp>
        <p:sp>
          <p:nvSpPr>
            <p:cNvPr id="12" name="TextBox 12"/>
            <p:cNvSpPr txBox="1"/>
            <p:nvPr/>
          </p:nvSpPr>
          <p:spPr>
            <a:xfrm>
              <a:off x="0" y="-57150"/>
              <a:ext cx="1605816" cy="688645"/>
            </a:xfrm>
            <a:prstGeom prst="rect">
              <a:avLst/>
            </a:prstGeom>
          </p:spPr>
          <p:txBody>
            <a:bodyPr lIns="50800" tIns="50800" rIns="50800" bIns="50800" rtlCol="0" anchor="ctr"/>
            <a:lstStyle/>
            <a:p>
              <a:pPr algn="ctr">
                <a:lnSpc>
                  <a:spcPts val="3522"/>
                </a:lnSpc>
              </a:pPr>
              <a:endParaRPr/>
            </a:p>
          </p:txBody>
        </p:sp>
      </p:grpSp>
      <p:grpSp>
        <p:nvGrpSpPr>
          <p:cNvPr id="13" name="Group 13"/>
          <p:cNvGrpSpPr/>
          <p:nvPr/>
        </p:nvGrpSpPr>
        <p:grpSpPr>
          <a:xfrm>
            <a:off x="9144000" y="3519182"/>
            <a:ext cx="6463301" cy="2500808"/>
            <a:chOff x="0" y="0"/>
            <a:chExt cx="1632091" cy="631495"/>
          </a:xfrm>
        </p:grpSpPr>
        <p:sp>
          <p:nvSpPr>
            <p:cNvPr id="14" name="Freeform 14"/>
            <p:cNvSpPr/>
            <p:nvPr/>
          </p:nvSpPr>
          <p:spPr>
            <a:xfrm>
              <a:off x="0" y="0"/>
              <a:ext cx="1632091" cy="631495"/>
            </a:xfrm>
            <a:custGeom>
              <a:avLst/>
              <a:gdLst/>
              <a:ahLst/>
              <a:cxnLst/>
              <a:rect l="l" t="t" r="r" b="b"/>
              <a:pathLst>
                <a:path w="1632091" h="631495">
                  <a:moveTo>
                    <a:pt x="61089" y="0"/>
                  </a:moveTo>
                  <a:lnTo>
                    <a:pt x="1571002" y="0"/>
                  </a:lnTo>
                  <a:cubicBezTo>
                    <a:pt x="1604741" y="0"/>
                    <a:pt x="1632091" y="27351"/>
                    <a:pt x="1632091" y="61089"/>
                  </a:cubicBezTo>
                  <a:lnTo>
                    <a:pt x="1632091" y="570406"/>
                  </a:lnTo>
                  <a:cubicBezTo>
                    <a:pt x="1632091" y="604145"/>
                    <a:pt x="1604741" y="631495"/>
                    <a:pt x="1571002" y="631495"/>
                  </a:cubicBezTo>
                  <a:lnTo>
                    <a:pt x="61089" y="631495"/>
                  </a:lnTo>
                  <a:cubicBezTo>
                    <a:pt x="27351" y="631495"/>
                    <a:pt x="0" y="604145"/>
                    <a:pt x="0" y="570406"/>
                  </a:cubicBezTo>
                  <a:lnTo>
                    <a:pt x="0" y="61089"/>
                  </a:lnTo>
                  <a:cubicBezTo>
                    <a:pt x="0" y="27351"/>
                    <a:pt x="27351" y="0"/>
                    <a:pt x="61089" y="0"/>
                  </a:cubicBezTo>
                  <a:close/>
                </a:path>
              </a:pathLst>
            </a:custGeom>
            <a:solidFill>
              <a:srgbClr val="5FD3AE"/>
            </a:solidFill>
          </p:spPr>
          <p:txBody>
            <a:bodyPr/>
            <a:lstStyle/>
            <a:p>
              <a:endParaRPr lang="en-PH"/>
            </a:p>
          </p:txBody>
        </p:sp>
        <p:sp>
          <p:nvSpPr>
            <p:cNvPr id="15" name="TextBox 15"/>
            <p:cNvSpPr txBox="1"/>
            <p:nvPr/>
          </p:nvSpPr>
          <p:spPr>
            <a:xfrm>
              <a:off x="0" y="-57150"/>
              <a:ext cx="1632091" cy="688645"/>
            </a:xfrm>
            <a:prstGeom prst="rect">
              <a:avLst/>
            </a:prstGeom>
          </p:spPr>
          <p:txBody>
            <a:bodyPr lIns="50800" tIns="50800" rIns="50800" bIns="50800" rtlCol="0" anchor="ctr"/>
            <a:lstStyle/>
            <a:p>
              <a:pPr algn="ctr">
                <a:lnSpc>
                  <a:spcPts val="3522"/>
                </a:lnSpc>
              </a:pPr>
              <a:endParaRPr/>
            </a:p>
          </p:txBody>
        </p:sp>
      </p:grpSp>
      <p:grpSp>
        <p:nvGrpSpPr>
          <p:cNvPr id="16" name="Group 16"/>
          <p:cNvGrpSpPr/>
          <p:nvPr/>
        </p:nvGrpSpPr>
        <p:grpSpPr>
          <a:xfrm>
            <a:off x="2643761" y="6162864"/>
            <a:ext cx="12963541" cy="2500808"/>
            <a:chOff x="0" y="0"/>
            <a:chExt cx="3273509" cy="631495"/>
          </a:xfrm>
        </p:grpSpPr>
        <p:sp>
          <p:nvSpPr>
            <p:cNvPr id="17" name="Freeform 17"/>
            <p:cNvSpPr/>
            <p:nvPr/>
          </p:nvSpPr>
          <p:spPr>
            <a:xfrm>
              <a:off x="0" y="0"/>
              <a:ext cx="3273509" cy="631495"/>
            </a:xfrm>
            <a:custGeom>
              <a:avLst/>
              <a:gdLst/>
              <a:ahLst/>
              <a:cxnLst/>
              <a:rect l="l" t="t" r="r" b="b"/>
              <a:pathLst>
                <a:path w="3273509" h="631495">
                  <a:moveTo>
                    <a:pt x="30458" y="0"/>
                  </a:moveTo>
                  <a:lnTo>
                    <a:pt x="3243052" y="0"/>
                  </a:lnTo>
                  <a:cubicBezTo>
                    <a:pt x="3259873" y="0"/>
                    <a:pt x="3273509" y="13636"/>
                    <a:pt x="3273509" y="30458"/>
                  </a:cubicBezTo>
                  <a:lnTo>
                    <a:pt x="3273509" y="601038"/>
                  </a:lnTo>
                  <a:cubicBezTo>
                    <a:pt x="3273509" y="617859"/>
                    <a:pt x="3259873" y="631495"/>
                    <a:pt x="3243052" y="631495"/>
                  </a:cubicBezTo>
                  <a:lnTo>
                    <a:pt x="30458" y="631495"/>
                  </a:lnTo>
                  <a:cubicBezTo>
                    <a:pt x="13636" y="631495"/>
                    <a:pt x="0" y="617859"/>
                    <a:pt x="0" y="601038"/>
                  </a:cubicBezTo>
                  <a:lnTo>
                    <a:pt x="0" y="30458"/>
                  </a:lnTo>
                  <a:cubicBezTo>
                    <a:pt x="0" y="13636"/>
                    <a:pt x="13636" y="0"/>
                    <a:pt x="30458" y="0"/>
                  </a:cubicBezTo>
                  <a:close/>
                </a:path>
              </a:pathLst>
            </a:custGeom>
            <a:solidFill>
              <a:srgbClr val="FFB1B1"/>
            </a:solidFill>
          </p:spPr>
          <p:txBody>
            <a:bodyPr/>
            <a:lstStyle/>
            <a:p>
              <a:endParaRPr lang="en-PH"/>
            </a:p>
          </p:txBody>
        </p:sp>
        <p:sp>
          <p:nvSpPr>
            <p:cNvPr id="18" name="TextBox 18"/>
            <p:cNvSpPr txBox="1"/>
            <p:nvPr/>
          </p:nvSpPr>
          <p:spPr>
            <a:xfrm>
              <a:off x="0" y="-57150"/>
              <a:ext cx="3273509" cy="688645"/>
            </a:xfrm>
            <a:prstGeom prst="rect">
              <a:avLst/>
            </a:prstGeom>
          </p:spPr>
          <p:txBody>
            <a:bodyPr lIns="50800" tIns="50800" rIns="50800" bIns="50800" rtlCol="0" anchor="ctr"/>
            <a:lstStyle/>
            <a:p>
              <a:pPr algn="ctr">
                <a:lnSpc>
                  <a:spcPts val="3522"/>
                </a:lnSpc>
              </a:pPr>
              <a:endParaRPr/>
            </a:p>
          </p:txBody>
        </p:sp>
      </p:grpSp>
      <p:sp>
        <p:nvSpPr>
          <p:cNvPr id="19" name="Freeform 19"/>
          <p:cNvSpPr/>
          <p:nvPr/>
        </p:nvSpPr>
        <p:spPr>
          <a:xfrm>
            <a:off x="12762569" y="6605052"/>
            <a:ext cx="1974268" cy="1616432"/>
          </a:xfrm>
          <a:custGeom>
            <a:avLst/>
            <a:gdLst/>
            <a:ahLst/>
            <a:cxnLst/>
            <a:rect l="l" t="t" r="r" b="b"/>
            <a:pathLst>
              <a:path w="1974268" h="1616432">
                <a:moveTo>
                  <a:pt x="0" y="0"/>
                </a:moveTo>
                <a:lnTo>
                  <a:pt x="1974268" y="0"/>
                </a:lnTo>
                <a:lnTo>
                  <a:pt x="1974268" y="1616432"/>
                </a:lnTo>
                <a:lnTo>
                  <a:pt x="0" y="1616432"/>
                </a:lnTo>
                <a:lnTo>
                  <a:pt x="0" y="0"/>
                </a:lnTo>
                <a:close/>
              </a:path>
            </a:pathLst>
          </a:custGeom>
          <a:blipFill>
            <a:blip r:embed="rId8"/>
            <a:stretch>
              <a:fillRect/>
            </a:stretch>
          </a:blipFill>
        </p:spPr>
        <p:txBody>
          <a:bodyPr/>
          <a:lstStyle/>
          <a:p>
            <a:endParaRPr lang="en-PH"/>
          </a:p>
        </p:txBody>
      </p:sp>
      <p:sp>
        <p:nvSpPr>
          <p:cNvPr id="20" name="TextBox 20"/>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21" name="TextBox 21"/>
          <p:cNvSpPr txBox="1"/>
          <p:nvPr/>
        </p:nvSpPr>
        <p:spPr>
          <a:xfrm>
            <a:off x="5146593" y="2318714"/>
            <a:ext cx="7712834"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2D3240"/>
                </a:solidFill>
                <a:latin typeface="Poppins Bold"/>
                <a:ea typeface="Poppins Bold"/>
                <a:cs typeface="Poppins Bold"/>
                <a:sym typeface="Poppins Bold"/>
              </a:rPr>
              <a:t>SQL</a:t>
            </a:r>
          </a:p>
        </p:txBody>
      </p:sp>
      <p:sp>
        <p:nvSpPr>
          <p:cNvPr id="22" name="TextBox 22"/>
          <p:cNvSpPr txBox="1"/>
          <p:nvPr/>
        </p:nvSpPr>
        <p:spPr>
          <a:xfrm>
            <a:off x="4184607" y="3921860"/>
            <a:ext cx="2703212" cy="16097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2D3240"/>
                </a:solidFill>
                <a:latin typeface="Poppins Bold"/>
                <a:ea typeface="Poppins Bold"/>
                <a:cs typeface="Poppins Bold"/>
                <a:sym typeface="Poppins Bold"/>
              </a:rPr>
              <a:t>Data Definition Language</a:t>
            </a:r>
          </a:p>
        </p:txBody>
      </p:sp>
      <p:sp>
        <p:nvSpPr>
          <p:cNvPr id="23" name="TextBox 23"/>
          <p:cNvSpPr txBox="1"/>
          <p:nvPr/>
        </p:nvSpPr>
        <p:spPr>
          <a:xfrm>
            <a:off x="10590823" y="3921860"/>
            <a:ext cx="3569656" cy="16097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2D3240"/>
                </a:solidFill>
                <a:latin typeface="Poppins Bold"/>
                <a:ea typeface="Poppins Bold"/>
                <a:cs typeface="Poppins Bold"/>
                <a:sym typeface="Poppins Bold"/>
              </a:rPr>
              <a:t>Data Manipulation Language</a:t>
            </a:r>
          </a:p>
        </p:txBody>
      </p:sp>
      <p:sp>
        <p:nvSpPr>
          <p:cNvPr id="24" name="TextBox 24"/>
          <p:cNvSpPr txBox="1"/>
          <p:nvPr/>
        </p:nvSpPr>
        <p:spPr>
          <a:xfrm>
            <a:off x="3453089" y="7098943"/>
            <a:ext cx="8736813" cy="542925"/>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D3240"/>
                </a:solidFill>
                <a:latin typeface="Poppins Bold"/>
                <a:ea typeface="Poppins Bold"/>
                <a:cs typeface="Poppins Bold"/>
                <a:sym typeface="Poppins Bold"/>
              </a:rPr>
              <a:t>Example: Managing a database for a school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607975" y="3684951"/>
            <a:ext cx="6211970" cy="2350237"/>
            <a:chOff x="0" y="0"/>
            <a:chExt cx="1636074" cy="618993"/>
          </a:xfrm>
        </p:grpSpPr>
        <p:sp>
          <p:nvSpPr>
            <p:cNvPr id="8" name="Freeform 8"/>
            <p:cNvSpPr/>
            <p:nvPr/>
          </p:nvSpPr>
          <p:spPr>
            <a:xfrm>
              <a:off x="0" y="0"/>
              <a:ext cx="1636075" cy="618992"/>
            </a:xfrm>
            <a:custGeom>
              <a:avLst/>
              <a:gdLst/>
              <a:ahLst/>
              <a:cxnLst/>
              <a:rect l="l" t="t" r="r" b="b"/>
              <a:pathLst>
                <a:path w="1636075" h="618992">
                  <a:moveTo>
                    <a:pt x="63561" y="0"/>
                  </a:moveTo>
                  <a:lnTo>
                    <a:pt x="1572514" y="0"/>
                  </a:lnTo>
                  <a:cubicBezTo>
                    <a:pt x="1589371" y="0"/>
                    <a:pt x="1605538" y="6697"/>
                    <a:pt x="1617458" y="18617"/>
                  </a:cubicBezTo>
                  <a:cubicBezTo>
                    <a:pt x="1629378" y="30536"/>
                    <a:pt x="1636075" y="46703"/>
                    <a:pt x="1636075" y="63561"/>
                  </a:cubicBezTo>
                  <a:lnTo>
                    <a:pt x="1636075" y="555432"/>
                  </a:lnTo>
                  <a:cubicBezTo>
                    <a:pt x="1636075" y="590535"/>
                    <a:pt x="1607617" y="618992"/>
                    <a:pt x="1572514" y="618992"/>
                  </a:cubicBezTo>
                  <a:lnTo>
                    <a:pt x="63561" y="618992"/>
                  </a:lnTo>
                  <a:cubicBezTo>
                    <a:pt x="46703" y="618992"/>
                    <a:pt x="30536" y="612296"/>
                    <a:pt x="18617" y="600376"/>
                  </a:cubicBezTo>
                  <a:cubicBezTo>
                    <a:pt x="6697" y="588456"/>
                    <a:pt x="0" y="572289"/>
                    <a:pt x="0" y="555432"/>
                  </a:cubicBezTo>
                  <a:lnTo>
                    <a:pt x="0" y="63561"/>
                  </a:lnTo>
                  <a:cubicBezTo>
                    <a:pt x="0" y="28457"/>
                    <a:pt x="28457" y="0"/>
                    <a:pt x="63561" y="0"/>
                  </a:cubicBezTo>
                  <a:close/>
                </a:path>
              </a:pathLst>
            </a:custGeom>
            <a:solidFill>
              <a:srgbClr val="FFB1B1"/>
            </a:solidFill>
          </p:spPr>
          <p:txBody>
            <a:bodyPr/>
            <a:lstStyle/>
            <a:p>
              <a:endParaRPr lang="en-PH"/>
            </a:p>
          </p:txBody>
        </p:sp>
        <p:sp>
          <p:nvSpPr>
            <p:cNvPr id="9" name="TextBox 9"/>
            <p:cNvSpPr txBox="1"/>
            <p:nvPr/>
          </p:nvSpPr>
          <p:spPr>
            <a:xfrm>
              <a:off x="0" y="-38100"/>
              <a:ext cx="1636074" cy="657093"/>
            </a:xfrm>
            <a:prstGeom prst="rect">
              <a:avLst/>
            </a:prstGeom>
          </p:spPr>
          <p:txBody>
            <a:bodyPr lIns="50800" tIns="50800" rIns="50800" bIns="50800" rtlCol="0" anchor="ctr"/>
            <a:lstStyle/>
            <a:p>
              <a:pPr algn="ctr">
                <a:lnSpc>
                  <a:spcPts val="2875"/>
                </a:lnSpc>
              </a:pPr>
              <a:r>
                <a:rPr lang="en-US" sz="2054" u="sng">
                  <a:solidFill>
                    <a:srgbClr val="642EC7"/>
                  </a:solidFill>
                  <a:latin typeface="Alatsi"/>
                  <a:ea typeface="Alatsi"/>
                  <a:cs typeface="Alatsi"/>
                  <a:sym typeface="Alatsi"/>
                </a:rPr>
                <a:t>CREATE TABLE </a:t>
              </a:r>
            </a:p>
            <a:p>
              <a:pPr algn="ctr">
                <a:lnSpc>
                  <a:spcPts val="2875"/>
                </a:lnSpc>
              </a:pPr>
              <a:r>
                <a:rPr lang="en-US" sz="2054">
                  <a:solidFill>
                    <a:srgbClr val="021608"/>
                  </a:solidFill>
                  <a:latin typeface="Alatsi"/>
                  <a:ea typeface="Alatsi"/>
                  <a:cs typeface="Alatsi"/>
                  <a:sym typeface="Alatsi"/>
                </a:rPr>
                <a:t>Defines a new database table with specified columns and data types.</a:t>
              </a:r>
            </a:p>
          </p:txBody>
        </p:sp>
      </p:grpSp>
      <p:grpSp>
        <p:nvGrpSpPr>
          <p:cNvPr id="10" name="Group 10"/>
          <p:cNvGrpSpPr>
            <a:grpSpLocks noChangeAspect="1"/>
          </p:cNvGrpSpPr>
          <p:nvPr/>
        </p:nvGrpSpPr>
        <p:grpSpPr>
          <a:xfrm>
            <a:off x="6531560" y="3189843"/>
            <a:ext cx="11036057" cy="6330149"/>
            <a:chOff x="0" y="0"/>
            <a:chExt cx="7981950" cy="4578350"/>
          </a:xfrm>
        </p:grpSpPr>
        <p:sp>
          <p:nvSpPr>
            <p:cNvPr id="11" name="Freeform 11"/>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PH"/>
            </a:p>
          </p:txBody>
        </p:sp>
        <p:sp>
          <p:nvSpPr>
            <p:cNvPr id="12" name="Freeform 12"/>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PH"/>
            </a:p>
          </p:txBody>
        </p:sp>
        <p:sp>
          <p:nvSpPr>
            <p:cNvPr id="13" name="Freeform 13"/>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PH"/>
            </a:p>
          </p:txBody>
        </p:sp>
        <p:sp>
          <p:nvSpPr>
            <p:cNvPr id="14" name="Freeform 14"/>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PH"/>
            </a:p>
          </p:txBody>
        </p:sp>
        <p:sp>
          <p:nvSpPr>
            <p:cNvPr id="15" name="Freeform 15"/>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8"/>
              <a:stretch>
                <a:fillRect l="-11580" t="-12426" r="-38824" b="-17949"/>
              </a:stretch>
            </a:blipFill>
          </p:spPr>
          <p:txBody>
            <a:bodyPr/>
            <a:lstStyle/>
            <a:p>
              <a:endParaRPr lang="en-PH"/>
            </a:p>
          </p:txBody>
        </p:sp>
      </p:grpSp>
      <p:sp>
        <p:nvSpPr>
          <p:cNvPr id="16" name="TextBox 16"/>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7" name="TextBox 17"/>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Definition Language</a:t>
            </a:r>
          </a:p>
        </p:txBody>
      </p:sp>
      <p:sp>
        <p:nvSpPr>
          <p:cNvPr id="18" name="TextBox 18"/>
          <p:cNvSpPr txBox="1"/>
          <p:nvPr/>
        </p:nvSpPr>
        <p:spPr>
          <a:xfrm>
            <a:off x="13700749" y="600075"/>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grpSp>
        <p:nvGrpSpPr>
          <p:cNvPr id="19" name="Group 19"/>
          <p:cNvGrpSpPr/>
          <p:nvPr/>
        </p:nvGrpSpPr>
        <p:grpSpPr>
          <a:xfrm>
            <a:off x="607975" y="7164571"/>
            <a:ext cx="6211970" cy="1798864"/>
            <a:chOff x="0" y="0"/>
            <a:chExt cx="1636074" cy="473775"/>
          </a:xfrm>
        </p:grpSpPr>
        <p:sp>
          <p:nvSpPr>
            <p:cNvPr id="20" name="Freeform 20"/>
            <p:cNvSpPr/>
            <p:nvPr/>
          </p:nvSpPr>
          <p:spPr>
            <a:xfrm>
              <a:off x="0" y="0"/>
              <a:ext cx="1636075" cy="473775"/>
            </a:xfrm>
            <a:custGeom>
              <a:avLst/>
              <a:gdLst/>
              <a:ahLst/>
              <a:cxnLst/>
              <a:rect l="l" t="t" r="r" b="b"/>
              <a:pathLst>
                <a:path w="1636075" h="473775">
                  <a:moveTo>
                    <a:pt x="63561" y="0"/>
                  </a:moveTo>
                  <a:lnTo>
                    <a:pt x="1572514" y="0"/>
                  </a:lnTo>
                  <a:cubicBezTo>
                    <a:pt x="1589371" y="0"/>
                    <a:pt x="1605538" y="6697"/>
                    <a:pt x="1617458" y="18617"/>
                  </a:cubicBezTo>
                  <a:cubicBezTo>
                    <a:pt x="1629378" y="30536"/>
                    <a:pt x="1636075" y="46703"/>
                    <a:pt x="1636075" y="63561"/>
                  </a:cubicBezTo>
                  <a:lnTo>
                    <a:pt x="1636075" y="410214"/>
                  </a:lnTo>
                  <a:cubicBezTo>
                    <a:pt x="1636075" y="445318"/>
                    <a:pt x="1607617" y="473775"/>
                    <a:pt x="1572514" y="473775"/>
                  </a:cubicBezTo>
                  <a:lnTo>
                    <a:pt x="63561" y="473775"/>
                  </a:lnTo>
                  <a:cubicBezTo>
                    <a:pt x="46703" y="473775"/>
                    <a:pt x="30536" y="467078"/>
                    <a:pt x="18617" y="455158"/>
                  </a:cubicBezTo>
                  <a:cubicBezTo>
                    <a:pt x="6697" y="443238"/>
                    <a:pt x="0" y="427071"/>
                    <a:pt x="0" y="410214"/>
                  </a:cubicBezTo>
                  <a:lnTo>
                    <a:pt x="0" y="63561"/>
                  </a:lnTo>
                  <a:cubicBezTo>
                    <a:pt x="0" y="28457"/>
                    <a:pt x="28457" y="0"/>
                    <a:pt x="63561" y="0"/>
                  </a:cubicBezTo>
                  <a:close/>
                </a:path>
              </a:pathLst>
            </a:custGeom>
            <a:solidFill>
              <a:srgbClr val="FFB1B1"/>
            </a:solidFill>
          </p:spPr>
          <p:txBody>
            <a:bodyPr/>
            <a:lstStyle/>
            <a:p>
              <a:endParaRPr lang="en-PH"/>
            </a:p>
          </p:txBody>
        </p:sp>
        <p:sp>
          <p:nvSpPr>
            <p:cNvPr id="21" name="TextBox 21"/>
            <p:cNvSpPr txBox="1"/>
            <p:nvPr/>
          </p:nvSpPr>
          <p:spPr>
            <a:xfrm>
              <a:off x="0" y="-38100"/>
              <a:ext cx="1636074" cy="511875"/>
            </a:xfrm>
            <a:prstGeom prst="rect">
              <a:avLst/>
            </a:prstGeom>
          </p:spPr>
          <p:txBody>
            <a:bodyPr lIns="50800" tIns="50800" rIns="50800" bIns="50800" rtlCol="0" anchor="ctr"/>
            <a:lstStyle/>
            <a:p>
              <a:pPr algn="ctr">
                <a:lnSpc>
                  <a:spcPts val="2875"/>
                </a:lnSpc>
              </a:pPr>
              <a:r>
                <a:rPr lang="en-US" sz="2054" u="sng">
                  <a:solidFill>
                    <a:srgbClr val="5E17EB"/>
                  </a:solidFill>
                  <a:latin typeface="Alatsi"/>
                  <a:ea typeface="Alatsi"/>
                  <a:cs typeface="Alatsi"/>
                  <a:sym typeface="Alatsi"/>
                </a:rPr>
                <a:t>ALTER TABLE </a:t>
              </a:r>
            </a:p>
            <a:p>
              <a:pPr algn="ctr">
                <a:lnSpc>
                  <a:spcPts val="2875"/>
                </a:lnSpc>
              </a:pPr>
              <a:r>
                <a:rPr lang="en-US" sz="2054">
                  <a:solidFill>
                    <a:srgbClr val="021608"/>
                  </a:solidFill>
                  <a:latin typeface="Alatsi"/>
                  <a:ea typeface="Alatsi"/>
                  <a:cs typeface="Alatsi"/>
                  <a:sym typeface="Alatsi"/>
                </a:rPr>
                <a:t>Modifies an existing table structure, such as adding primary and foreign keys.</a:t>
              </a:r>
            </a:p>
          </p:txBody>
        </p:sp>
      </p:grpSp>
      <p:grpSp>
        <p:nvGrpSpPr>
          <p:cNvPr id="22" name="Group 22"/>
          <p:cNvGrpSpPr/>
          <p:nvPr/>
        </p:nvGrpSpPr>
        <p:grpSpPr>
          <a:xfrm>
            <a:off x="8466565" y="7164571"/>
            <a:ext cx="2700826" cy="453426"/>
            <a:chOff x="0" y="0"/>
            <a:chExt cx="711329" cy="119421"/>
          </a:xfrm>
        </p:grpSpPr>
        <p:sp>
          <p:nvSpPr>
            <p:cNvPr id="23" name="Freeform 23"/>
            <p:cNvSpPr/>
            <p:nvPr/>
          </p:nvSpPr>
          <p:spPr>
            <a:xfrm>
              <a:off x="0" y="0"/>
              <a:ext cx="711329" cy="119421"/>
            </a:xfrm>
            <a:custGeom>
              <a:avLst/>
              <a:gdLst/>
              <a:ahLst/>
              <a:cxnLst/>
              <a:rect l="l" t="t" r="r" b="b"/>
              <a:pathLst>
                <a:path w="711329" h="119421">
                  <a:moveTo>
                    <a:pt x="59710" y="0"/>
                  </a:moveTo>
                  <a:lnTo>
                    <a:pt x="651618" y="0"/>
                  </a:lnTo>
                  <a:cubicBezTo>
                    <a:pt x="667454" y="0"/>
                    <a:pt x="682642" y="6291"/>
                    <a:pt x="693840" y="17489"/>
                  </a:cubicBezTo>
                  <a:cubicBezTo>
                    <a:pt x="705038" y="28687"/>
                    <a:pt x="711329" y="43874"/>
                    <a:pt x="711329" y="59710"/>
                  </a:cubicBezTo>
                  <a:lnTo>
                    <a:pt x="711329" y="59710"/>
                  </a:lnTo>
                  <a:cubicBezTo>
                    <a:pt x="711329" y="75547"/>
                    <a:pt x="705038" y="90734"/>
                    <a:pt x="693840" y="101932"/>
                  </a:cubicBezTo>
                  <a:cubicBezTo>
                    <a:pt x="682642" y="113130"/>
                    <a:pt x="667454" y="119421"/>
                    <a:pt x="651618" y="119421"/>
                  </a:cubicBezTo>
                  <a:lnTo>
                    <a:pt x="59710" y="119421"/>
                  </a:lnTo>
                  <a:cubicBezTo>
                    <a:pt x="43874" y="119421"/>
                    <a:pt x="28687" y="113130"/>
                    <a:pt x="17489" y="101932"/>
                  </a:cubicBezTo>
                  <a:cubicBezTo>
                    <a:pt x="6291" y="90734"/>
                    <a:pt x="0" y="75547"/>
                    <a:pt x="0" y="59710"/>
                  </a:cubicBezTo>
                  <a:lnTo>
                    <a:pt x="0" y="59710"/>
                  </a:lnTo>
                  <a:cubicBezTo>
                    <a:pt x="0" y="43874"/>
                    <a:pt x="6291" y="28687"/>
                    <a:pt x="17489" y="17489"/>
                  </a:cubicBezTo>
                  <a:cubicBezTo>
                    <a:pt x="28687" y="6291"/>
                    <a:pt x="43874" y="0"/>
                    <a:pt x="59710" y="0"/>
                  </a:cubicBezTo>
                  <a:close/>
                </a:path>
              </a:pathLst>
            </a:custGeom>
            <a:solidFill>
              <a:srgbClr val="FFB1B1"/>
            </a:solidFill>
          </p:spPr>
          <p:txBody>
            <a:bodyPr/>
            <a:lstStyle/>
            <a:p>
              <a:endParaRPr lang="en-PH"/>
            </a:p>
          </p:txBody>
        </p:sp>
        <p:sp>
          <p:nvSpPr>
            <p:cNvPr id="24" name="TextBox 24"/>
            <p:cNvSpPr txBox="1"/>
            <p:nvPr/>
          </p:nvSpPr>
          <p:spPr>
            <a:xfrm>
              <a:off x="0" y="-28575"/>
              <a:ext cx="711329" cy="147996"/>
            </a:xfrm>
            <a:prstGeom prst="rect">
              <a:avLst/>
            </a:prstGeom>
          </p:spPr>
          <p:txBody>
            <a:bodyPr lIns="50800" tIns="50800" rIns="50800" bIns="50800" rtlCol="0" anchor="ctr"/>
            <a:lstStyle/>
            <a:p>
              <a:pPr algn="ctr">
                <a:lnSpc>
                  <a:spcPts val="2036"/>
                </a:lnSpc>
              </a:pPr>
              <a:r>
                <a:rPr lang="en-US" sz="1454">
                  <a:solidFill>
                    <a:srgbClr val="000000"/>
                  </a:solidFill>
                  <a:latin typeface="Alatsi"/>
                  <a:ea typeface="Alatsi"/>
                  <a:cs typeface="Alatsi"/>
                  <a:sym typeface="Alatsi"/>
                </a:rPr>
                <a:t>Each command is terminated by ;</a:t>
              </a:r>
            </a:p>
          </p:txBody>
        </p:sp>
      </p:grpSp>
      <p:grpSp>
        <p:nvGrpSpPr>
          <p:cNvPr id="25" name="Group 25"/>
          <p:cNvGrpSpPr/>
          <p:nvPr/>
        </p:nvGrpSpPr>
        <p:grpSpPr>
          <a:xfrm>
            <a:off x="11929381" y="5636372"/>
            <a:ext cx="1771368" cy="453426"/>
            <a:chOff x="0" y="0"/>
            <a:chExt cx="466533" cy="119421"/>
          </a:xfrm>
        </p:grpSpPr>
        <p:sp>
          <p:nvSpPr>
            <p:cNvPr id="26" name="Freeform 26"/>
            <p:cNvSpPr/>
            <p:nvPr/>
          </p:nvSpPr>
          <p:spPr>
            <a:xfrm>
              <a:off x="0" y="0"/>
              <a:ext cx="466533" cy="119421"/>
            </a:xfrm>
            <a:custGeom>
              <a:avLst/>
              <a:gdLst/>
              <a:ahLst/>
              <a:cxnLst/>
              <a:rect l="l" t="t" r="r" b="b"/>
              <a:pathLst>
                <a:path w="466533" h="119421">
                  <a:moveTo>
                    <a:pt x="59710" y="0"/>
                  </a:moveTo>
                  <a:lnTo>
                    <a:pt x="406823" y="0"/>
                  </a:lnTo>
                  <a:cubicBezTo>
                    <a:pt x="422659" y="0"/>
                    <a:pt x="437846" y="6291"/>
                    <a:pt x="449044" y="17489"/>
                  </a:cubicBezTo>
                  <a:cubicBezTo>
                    <a:pt x="460242" y="28687"/>
                    <a:pt x="466533" y="43874"/>
                    <a:pt x="466533" y="59710"/>
                  </a:cubicBezTo>
                  <a:lnTo>
                    <a:pt x="466533" y="59710"/>
                  </a:lnTo>
                  <a:cubicBezTo>
                    <a:pt x="466533" y="75547"/>
                    <a:pt x="460242" y="90734"/>
                    <a:pt x="449044" y="101932"/>
                  </a:cubicBezTo>
                  <a:cubicBezTo>
                    <a:pt x="437846" y="113130"/>
                    <a:pt x="422659" y="119421"/>
                    <a:pt x="406823" y="119421"/>
                  </a:cubicBezTo>
                  <a:lnTo>
                    <a:pt x="59710" y="119421"/>
                  </a:lnTo>
                  <a:cubicBezTo>
                    <a:pt x="43874" y="119421"/>
                    <a:pt x="28687" y="113130"/>
                    <a:pt x="17489" y="101932"/>
                  </a:cubicBezTo>
                  <a:cubicBezTo>
                    <a:pt x="6291" y="90734"/>
                    <a:pt x="0" y="75547"/>
                    <a:pt x="0" y="59710"/>
                  </a:cubicBezTo>
                  <a:lnTo>
                    <a:pt x="0" y="59710"/>
                  </a:lnTo>
                  <a:cubicBezTo>
                    <a:pt x="0" y="43874"/>
                    <a:pt x="6291" y="28687"/>
                    <a:pt x="17489" y="17489"/>
                  </a:cubicBezTo>
                  <a:cubicBezTo>
                    <a:pt x="28687" y="6291"/>
                    <a:pt x="43874" y="0"/>
                    <a:pt x="59710" y="0"/>
                  </a:cubicBezTo>
                  <a:close/>
                </a:path>
              </a:pathLst>
            </a:custGeom>
            <a:solidFill>
              <a:srgbClr val="FFB1B1"/>
            </a:solidFill>
          </p:spPr>
          <p:txBody>
            <a:bodyPr/>
            <a:lstStyle/>
            <a:p>
              <a:endParaRPr lang="en-PH"/>
            </a:p>
          </p:txBody>
        </p:sp>
        <p:sp>
          <p:nvSpPr>
            <p:cNvPr id="27" name="TextBox 27"/>
            <p:cNvSpPr txBox="1"/>
            <p:nvPr/>
          </p:nvSpPr>
          <p:spPr>
            <a:xfrm>
              <a:off x="0" y="-28575"/>
              <a:ext cx="466533" cy="147996"/>
            </a:xfrm>
            <a:prstGeom prst="rect">
              <a:avLst/>
            </a:prstGeom>
          </p:spPr>
          <p:txBody>
            <a:bodyPr lIns="50800" tIns="50800" rIns="50800" bIns="50800" rtlCol="0" anchor="ctr"/>
            <a:lstStyle/>
            <a:p>
              <a:pPr algn="ctr">
                <a:lnSpc>
                  <a:spcPts val="2036"/>
                </a:lnSpc>
              </a:pPr>
              <a:r>
                <a:rPr lang="en-US" sz="1454">
                  <a:solidFill>
                    <a:srgbClr val="000000"/>
                  </a:solidFill>
                  <a:latin typeface="Alatsi"/>
                  <a:ea typeface="Alatsi"/>
                  <a:cs typeface="Alatsi"/>
                  <a:sym typeface="Alatsi"/>
                </a:rPr>
                <a:t>Max 50 character</a:t>
              </a:r>
            </a:p>
          </p:txBody>
        </p:sp>
      </p:grpSp>
      <p:grpSp>
        <p:nvGrpSpPr>
          <p:cNvPr id="28" name="Group 28"/>
          <p:cNvGrpSpPr/>
          <p:nvPr/>
        </p:nvGrpSpPr>
        <p:grpSpPr>
          <a:xfrm>
            <a:off x="11435886" y="6572321"/>
            <a:ext cx="3478952" cy="710601"/>
            <a:chOff x="0" y="0"/>
            <a:chExt cx="916267" cy="187154"/>
          </a:xfrm>
        </p:grpSpPr>
        <p:sp>
          <p:nvSpPr>
            <p:cNvPr id="29" name="Freeform 29"/>
            <p:cNvSpPr/>
            <p:nvPr/>
          </p:nvSpPr>
          <p:spPr>
            <a:xfrm>
              <a:off x="0" y="0"/>
              <a:ext cx="916267" cy="187154"/>
            </a:xfrm>
            <a:custGeom>
              <a:avLst/>
              <a:gdLst/>
              <a:ahLst/>
              <a:cxnLst/>
              <a:rect l="l" t="t" r="r" b="b"/>
              <a:pathLst>
                <a:path w="916267" h="187154">
                  <a:moveTo>
                    <a:pt x="93577" y="0"/>
                  </a:moveTo>
                  <a:lnTo>
                    <a:pt x="822690" y="0"/>
                  </a:lnTo>
                  <a:cubicBezTo>
                    <a:pt x="874371" y="0"/>
                    <a:pt x="916267" y="41896"/>
                    <a:pt x="916267" y="93577"/>
                  </a:cubicBezTo>
                  <a:lnTo>
                    <a:pt x="916267" y="93577"/>
                  </a:lnTo>
                  <a:cubicBezTo>
                    <a:pt x="916267" y="118395"/>
                    <a:pt x="906408" y="142197"/>
                    <a:pt x="888859" y="159746"/>
                  </a:cubicBezTo>
                  <a:cubicBezTo>
                    <a:pt x="871310" y="177295"/>
                    <a:pt x="847508" y="187154"/>
                    <a:pt x="822690" y="187154"/>
                  </a:cubicBezTo>
                  <a:lnTo>
                    <a:pt x="93577" y="187154"/>
                  </a:lnTo>
                  <a:cubicBezTo>
                    <a:pt x="68759" y="187154"/>
                    <a:pt x="44957" y="177295"/>
                    <a:pt x="27408" y="159746"/>
                  </a:cubicBezTo>
                  <a:cubicBezTo>
                    <a:pt x="9859" y="142197"/>
                    <a:pt x="0" y="118395"/>
                    <a:pt x="0" y="93577"/>
                  </a:cubicBezTo>
                  <a:lnTo>
                    <a:pt x="0" y="93577"/>
                  </a:lnTo>
                  <a:cubicBezTo>
                    <a:pt x="0" y="68759"/>
                    <a:pt x="9859" y="44957"/>
                    <a:pt x="27408" y="27408"/>
                  </a:cubicBezTo>
                  <a:cubicBezTo>
                    <a:pt x="44957" y="9859"/>
                    <a:pt x="68759" y="0"/>
                    <a:pt x="93577" y="0"/>
                  </a:cubicBezTo>
                  <a:close/>
                </a:path>
              </a:pathLst>
            </a:custGeom>
            <a:solidFill>
              <a:srgbClr val="FFB1B1"/>
            </a:solidFill>
          </p:spPr>
          <p:txBody>
            <a:bodyPr/>
            <a:lstStyle/>
            <a:p>
              <a:endParaRPr lang="en-PH"/>
            </a:p>
          </p:txBody>
        </p:sp>
        <p:sp>
          <p:nvSpPr>
            <p:cNvPr id="30" name="TextBox 30"/>
            <p:cNvSpPr txBox="1"/>
            <p:nvPr/>
          </p:nvSpPr>
          <p:spPr>
            <a:xfrm>
              <a:off x="0" y="-28575"/>
              <a:ext cx="916267" cy="215729"/>
            </a:xfrm>
            <a:prstGeom prst="rect">
              <a:avLst/>
            </a:prstGeom>
          </p:spPr>
          <p:txBody>
            <a:bodyPr lIns="50800" tIns="50800" rIns="50800" bIns="50800" rtlCol="0" anchor="ctr"/>
            <a:lstStyle/>
            <a:p>
              <a:pPr algn="ctr">
                <a:lnSpc>
                  <a:spcPts val="2036"/>
                </a:lnSpc>
              </a:pPr>
              <a:r>
                <a:rPr lang="en-US" sz="1454">
                  <a:solidFill>
                    <a:srgbClr val="000000"/>
                  </a:solidFill>
                  <a:latin typeface="Alatsi"/>
                  <a:ea typeface="Alatsi"/>
                  <a:cs typeface="Alatsi"/>
                  <a:sym typeface="Alatsi"/>
                </a:rPr>
                <a:t>Data types must be declared: Character, varchar, boolean, integer, real, date, time</a:t>
              </a:r>
            </a:p>
          </p:txBody>
        </p:sp>
      </p:grpSp>
      <p:sp>
        <p:nvSpPr>
          <p:cNvPr id="31" name="AutoShape 31"/>
          <p:cNvSpPr/>
          <p:nvPr/>
        </p:nvSpPr>
        <p:spPr>
          <a:xfrm>
            <a:off x="9819569" y="6548060"/>
            <a:ext cx="1491538" cy="204796"/>
          </a:xfrm>
          <a:prstGeom prst="line">
            <a:avLst/>
          </a:prstGeom>
          <a:ln w="38100" cap="flat">
            <a:solidFill>
              <a:srgbClr val="FFFFFF"/>
            </a:solidFill>
            <a:prstDash val="solid"/>
            <a:headEnd type="none" w="sm" len="sm"/>
            <a:tailEnd type="arrow" w="med" len="sm"/>
          </a:ln>
        </p:spPr>
        <p:txBody>
          <a:bodyPr/>
          <a:lstStyle/>
          <a:p>
            <a:endParaRPr lang="en-PH"/>
          </a:p>
        </p:txBody>
      </p:sp>
      <p:sp>
        <p:nvSpPr>
          <p:cNvPr id="32" name="AutoShape 32"/>
          <p:cNvSpPr/>
          <p:nvPr/>
        </p:nvSpPr>
        <p:spPr>
          <a:xfrm flipV="1">
            <a:off x="11438477" y="4860070"/>
            <a:ext cx="1736885" cy="302303"/>
          </a:xfrm>
          <a:prstGeom prst="line">
            <a:avLst/>
          </a:prstGeom>
          <a:ln w="38100" cap="flat">
            <a:solidFill>
              <a:srgbClr val="FFFFFF"/>
            </a:solidFill>
            <a:prstDash val="solid"/>
            <a:headEnd type="none" w="sm" len="sm"/>
            <a:tailEnd type="arrow" w="med" len="sm"/>
          </a:ln>
        </p:spPr>
        <p:txBody>
          <a:bodyPr/>
          <a:lstStyle/>
          <a:p>
            <a:endParaRPr lang="en-PH"/>
          </a:p>
        </p:txBody>
      </p:sp>
      <p:grpSp>
        <p:nvGrpSpPr>
          <p:cNvPr id="33" name="Group 33"/>
          <p:cNvGrpSpPr/>
          <p:nvPr/>
        </p:nvGrpSpPr>
        <p:grpSpPr>
          <a:xfrm>
            <a:off x="13305421" y="4470539"/>
            <a:ext cx="2974839" cy="633645"/>
            <a:chOff x="0" y="0"/>
            <a:chExt cx="783497" cy="166886"/>
          </a:xfrm>
        </p:grpSpPr>
        <p:sp>
          <p:nvSpPr>
            <p:cNvPr id="34" name="Freeform 34"/>
            <p:cNvSpPr/>
            <p:nvPr/>
          </p:nvSpPr>
          <p:spPr>
            <a:xfrm>
              <a:off x="0" y="0"/>
              <a:ext cx="783497" cy="166886"/>
            </a:xfrm>
            <a:custGeom>
              <a:avLst/>
              <a:gdLst/>
              <a:ahLst/>
              <a:cxnLst/>
              <a:rect l="l" t="t" r="r" b="b"/>
              <a:pathLst>
                <a:path w="783497" h="166886">
                  <a:moveTo>
                    <a:pt x="83443" y="0"/>
                  </a:moveTo>
                  <a:lnTo>
                    <a:pt x="700054" y="0"/>
                  </a:lnTo>
                  <a:cubicBezTo>
                    <a:pt x="746138" y="0"/>
                    <a:pt x="783497" y="37359"/>
                    <a:pt x="783497" y="83443"/>
                  </a:cubicBezTo>
                  <a:lnTo>
                    <a:pt x="783497" y="83443"/>
                  </a:lnTo>
                  <a:cubicBezTo>
                    <a:pt x="783497" y="105573"/>
                    <a:pt x="774705" y="126798"/>
                    <a:pt x="759057" y="142446"/>
                  </a:cubicBezTo>
                  <a:cubicBezTo>
                    <a:pt x="743408" y="158095"/>
                    <a:pt x="722184" y="166886"/>
                    <a:pt x="700054" y="166886"/>
                  </a:cubicBezTo>
                  <a:lnTo>
                    <a:pt x="83443" y="166886"/>
                  </a:lnTo>
                  <a:cubicBezTo>
                    <a:pt x="37359" y="166886"/>
                    <a:pt x="0" y="129527"/>
                    <a:pt x="0" y="83443"/>
                  </a:cubicBezTo>
                  <a:lnTo>
                    <a:pt x="0" y="83443"/>
                  </a:lnTo>
                  <a:cubicBezTo>
                    <a:pt x="0" y="37359"/>
                    <a:pt x="37359" y="0"/>
                    <a:pt x="83443" y="0"/>
                  </a:cubicBezTo>
                  <a:close/>
                </a:path>
              </a:pathLst>
            </a:custGeom>
            <a:solidFill>
              <a:srgbClr val="FFB1B1"/>
            </a:solidFill>
          </p:spPr>
          <p:txBody>
            <a:bodyPr/>
            <a:lstStyle/>
            <a:p>
              <a:endParaRPr lang="en-PH"/>
            </a:p>
          </p:txBody>
        </p:sp>
        <p:sp>
          <p:nvSpPr>
            <p:cNvPr id="35" name="TextBox 35"/>
            <p:cNvSpPr txBox="1"/>
            <p:nvPr/>
          </p:nvSpPr>
          <p:spPr>
            <a:xfrm>
              <a:off x="0" y="-28575"/>
              <a:ext cx="783497" cy="195461"/>
            </a:xfrm>
            <a:prstGeom prst="rect">
              <a:avLst/>
            </a:prstGeom>
          </p:spPr>
          <p:txBody>
            <a:bodyPr lIns="50800" tIns="50800" rIns="50800" bIns="50800" rtlCol="0" anchor="ctr"/>
            <a:lstStyle/>
            <a:p>
              <a:pPr algn="ctr">
                <a:lnSpc>
                  <a:spcPts val="2036"/>
                </a:lnSpc>
              </a:pPr>
              <a:r>
                <a:rPr lang="en-US" sz="1454">
                  <a:solidFill>
                    <a:srgbClr val="000000"/>
                  </a:solidFill>
                  <a:latin typeface="Alatsi"/>
                  <a:ea typeface="Alatsi"/>
                  <a:cs typeface="Alatsi"/>
                  <a:sym typeface="Alatsi"/>
                </a:rPr>
                <a:t>Define closure using parentheses</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a:grpSpLocks noChangeAspect="1"/>
          </p:cNvGrpSpPr>
          <p:nvPr/>
        </p:nvGrpSpPr>
        <p:grpSpPr>
          <a:xfrm>
            <a:off x="384809" y="3145402"/>
            <a:ext cx="8060698" cy="4623519"/>
            <a:chOff x="0" y="0"/>
            <a:chExt cx="7981950" cy="4578350"/>
          </a:xfrm>
        </p:grpSpPr>
        <p:sp>
          <p:nvSpPr>
            <p:cNvPr id="8" name="Freeform 8"/>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PH"/>
            </a:p>
          </p:txBody>
        </p:sp>
        <p:sp>
          <p:nvSpPr>
            <p:cNvPr id="9" name="Freeform 9"/>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PH"/>
            </a:p>
          </p:txBody>
        </p:sp>
        <p:sp>
          <p:nvSpPr>
            <p:cNvPr id="10" name="Freeform 10"/>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PH"/>
            </a:p>
          </p:txBody>
        </p:sp>
        <p:sp>
          <p:nvSpPr>
            <p:cNvPr id="11" name="Freeform 11"/>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PH"/>
            </a:p>
          </p:txBody>
        </p:sp>
        <p:sp>
          <p:nvSpPr>
            <p:cNvPr id="12" name="Freeform 12"/>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8"/>
              <a:stretch>
                <a:fillRect l="-11580" t="-12426" r="-38824" b="-17949"/>
              </a:stretch>
            </a:blipFill>
          </p:spPr>
          <p:txBody>
            <a:bodyPr/>
            <a:lstStyle/>
            <a:p>
              <a:endParaRPr lang="en-PH"/>
            </a:p>
          </p:txBody>
        </p:sp>
      </p:grpSp>
      <p:sp>
        <p:nvSpPr>
          <p:cNvPr id="13" name="Freeform 13"/>
          <p:cNvSpPr/>
          <p:nvPr/>
        </p:nvSpPr>
        <p:spPr>
          <a:xfrm rot="-8699382" flipH="1">
            <a:off x="7904596" y="6168785"/>
            <a:ext cx="2552683" cy="1949322"/>
          </a:xfrm>
          <a:custGeom>
            <a:avLst/>
            <a:gdLst/>
            <a:ahLst/>
            <a:cxnLst/>
            <a:rect l="l" t="t" r="r" b="b"/>
            <a:pathLst>
              <a:path w="2552683" h="1949322">
                <a:moveTo>
                  <a:pt x="2552683" y="0"/>
                </a:moveTo>
                <a:lnTo>
                  <a:pt x="0" y="0"/>
                </a:lnTo>
                <a:lnTo>
                  <a:pt x="0" y="1949321"/>
                </a:lnTo>
                <a:lnTo>
                  <a:pt x="2552683" y="1949321"/>
                </a:lnTo>
                <a:lnTo>
                  <a:pt x="255268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aphicFrame>
        <p:nvGraphicFramePr>
          <p:cNvPr id="14" name="Table 14"/>
          <p:cNvGraphicFramePr>
            <a:graphicFrameLocks noGrp="1"/>
          </p:cNvGraphicFramePr>
          <p:nvPr/>
        </p:nvGraphicFramePr>
        <p:xfrm>
          <a:off x="8825082" y="5612883"/>
          <a:ext cx="9284391" cy="885825"/>
        </p:xfrm>
        <a:graphic>
          <a:graphicData uri="http://schemas.openxmlformats.org/drawingml/2006/table">
            <a:tbl>
              <a:tblPr/>
              <a:tblGrid>
                <a:gridCol w="1856878">
                  <a:extLst>
                    <a:ext uri="{9D8B030D-6E8A-4147-A177-3AD203B41FA5}">
                      <a16:colId xmlns:a16="http://schemas.microsoft.com/office/drawing/2014/main" val="20000"/>
                    </a:ext>
                  </a:extLst>
                </a:gridCol>
                <a:gridCol w="1856878">
                  <a:extLst>
                    <a:ext uri="{9D8B030D-6E8A-4147-A177-3AD203B41FA5}">
                      <a16:colId xmlns:a16="http://schemas.microsoft.com/office/drawing/2014/main" val="20001"/>
                    </a:ext>
                  </a:extLst>
                </a:gridCol>
                <a:gridCol w="1856878">
                  <a:extLst>
                    <a:ext uri="{9D8B030D-6E8A-4147-A177-3AD203B41FA5}">
                      <a16:colId xmlns:a16="http://schemas.microsoft.com/office/drawing/2014/main" val="20002"/>
                    </a:ext>
                  </a:extLst>
                </a:gridCol>
                <a:gridCol w="1856878">
                  <a:extLst>
                    <a:ext uri="{9D8B030D-6E8A-4147-A177-3AD203B41FA5}">
                      <a16:colId xmlns:a16="http://schemas.microsoft.com/office/drawing/2014/main" val="20003"/>
                    </a:ext>
                  </a:extLst>
                </a:gridCol>
                <a:gridCol w="1856878">
                  <a:extLst>
                    <a:ext uri="{9D8B030D-6E8A-4147-A177-3AD203B41FA5}">
                      <a16:colId xmlns:a16="http://schemas.microsoft.com/office/drawing/2014/main" val="20004"/>
                    </a:ext>
                  </a:extLst>
                </a:gridCol>
              </a:tblGrid>
              <a:tr h="885825">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bl>
          </a:graphicData>
        </a:graphic>
      </p:graphicFrame>
      <p:sp>
        <p:nvSpPr>
          <p:cNvPr id="15" name="TextBox 15"/>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6" name="TextBox 16"/>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Definition Language</a:t>
            </a:r>
          </a:p>
        </p:txBody>
      </p:sp>
      <p:sp>
        <p:nvSpPr>
          <p:cNvPr id="17" name="TextBox 17"/>
          <p:cNvSpPr txBox="1"/>
          <p:nvPr/>
        </p:nvSpPr>
        <p:spPr>
          <a:xfrm>
            <a:off x="13700749" y="600075"/>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a:grpSpLocks noChangeAspect="1"/>
          </p:cNvGrpSpPr>
          <p:nvPr/>
        </p:nvGrpSpPr>
        <p:grpSpPr>
          <a:xfrm>
            <a:off x="384809" y="3145402"/>
            <a:ext cx="8060698" cy="4623519"/>
            <a:chOff x="0" y="0"/>
            <a:chExt cx="7981950" cy="4578350"/>
          </a:xfrm>
        </p:grpSpPr>
        <p:sp>
          <p:nvSpPr>
            <p:cNvPr id="8" name="Freeform 8"/>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PH"/>
            </a:p>
          </p:txBody>
        </p:sp>
        <p:sp>
          <p:nvSpPr>
            <p:cNvPr id="9" name="Freeform 9"/>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PH"/>
            </a:p>
          </p:txBody>
        </p:sp>
        <p:sp>
          <p:nvSpPr>
            <p:cNvPr id="10" name="Freeform 10"/>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PH"/>
            </a:p>
          </p:txBody>
        </p:sp>
        <p:sp>
          <p:nvSpPr>
            <p:cNvPr id="11" name="Freeform 11"/>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PH"/>
            </a:p>
          </p:txBody>
        </p:sp>
        <p:sp>
          <p:nvSpPr>
            <p:cNvPr id="12" name="Freeform 12"/>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8"/>
              <a:stretch>
                <a:fillRect l="-12472" t="-13630" r="-49518" b="-13630"/>
              </a:stretch>
            </a:blipFill>
          </p:spPr>
          <p:txBody>
            <a:bodyPr/>
            <a:lstStyle/>
            <a:p>
              <a:endParaRPr lang="en-PH"/>
            </a:p>
          </p:txBody>
        </p:sp>
      </p:grpSp>
      <p:sp>
        <p:nvSpPr>
          <p:cNvPr id="13" name="Freeform 13"/>
          <p:cNvSpPr/>
          <p:nvPr/>
        </p:nvSpPr>
        <p:spPr>
          <a:xfrm rot="-8699382" flipH="1">
            <a:off x="7904596" y="6168785"/>
            <a:ext cx="2552683" cy="1949322"/>
          </a:xfrm>
          <a:custGeom>
            <a:avLst/>
            <a:gdLst/>
            <a:ahLst/>
            <a:cxnLst/>
            <a:rect l="l" t="t" r="r" b="b"/>
            <a:pathLst>
              <a:path w="2552683" h="1949322">
                <a:moveTo>
                  <a:pt x="2552683" y="0"/>
                </a:moveTo>
                <a:lnTo>
                  <a:pt x="0" y="0"/>
                </a:lnTo>
                <a:lnTo>
                  <a:pt x="0" y="1949321"/>
                </a:lnTo>
                <a:lnTo>
                  <a:pt x="2552683" y="1949321"/>
                </a:lnTo>
                <a:lnTo>
                  <a:pt x="255268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aphicFrame>
        <p:nvGraphicFramePr>
          <p:cNvPr id="14" name="Table 14"/>
          <p:cNvGraphicFramePr>
            <a:graphicFrameLocks noGrp="1"/>
          </p:cNvGraphicFramePr>
          <p:nvPr/>
        </p:nvGraphicFramePr>
        <p:xfrm>
          <a:off x="8825082" y="5612883"/>
          <a:ext cx="9284391" cy="885825"/>
        </p:xfrm>
        <a:graphic>
          <a:graphicData uri="http://schemas.openxmlformats.org/drawingml/2006/table">
            <a:tbl>
              <a:tblPr/>
              <a:tblGrid>
                <a:gridCol w="2321098">
                  <a:extLst>
                    <a:ext uri="{9D8B030D-6E8A-4147-A177-3AD203B41FA5}">
                      <a16:colId xmlns:a16="http://schemas.microsoft.com/office/drawing/2014/main" val="20000"/>
                    </a:ext>
                  </a:extLst>
                </a:gridCol>
                <a:gridCol w="2321098">
                  <a:extLst>
                    <a:ext uri="{9D8B030D-6E8A-4147-A177-3AD203B41FA5}">
                      <a16:colId xmlns:a16="http://schemas.microsoft.com/office/drawing/2014/main" val="20001"/>
                    </a:ext>
                  </a:extLst>
                </a:gridCol>
                <a:gridCol w="2321098">
                  <a:extLst>
                    <a:ext uri="{9D8B030D-6E8A-4147-A177-3AD203B41FA5}">
                      <a16:colId xmlns:a16="http://schemas.microsoft.com/office/drawing/2014/main" val="20002"/>
                    </a:ext>
                  </a:extLst>
                </a:gridCol>
                <a:gridCol w="2321098">
                  <a:extLst>
                    <a:ext uri="{9D8B030D-6E8A-4147-A177-3AD203B41FA5}">
                      <a16:colId xmlns:a16="http://schemas.microsoft.com/office/drawing/2014/main" val="20003"/>
                    </a:ext>
                  </a:extLst>
                </a:gridCol>
              </a:tblGrid>
              <a:tr h="88582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bl>
          </a:graphicData>
        </a:graphic>
      </p:graphicFrame>
      <p:sp>
        <p:nvSpPr>
          <p:cNvPr id="15" name="TextBox 15"/>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6" name="TextBox 16"/>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Definition Language</a:t>
            </a:r>
          </a:p>
        </p:txBody>
      </p:sp>
      <p:sp>
        <p:nvSpPr>
          <p:cNvPr id="17" name="TextBox 17"/>
          <p:cNvSpPr txBox="1"/>
          <p:nvPr/>
        </p:nvSpPr>
        <p:spPr>
          <a:xfrm>
            <a:off x="13700749" y="600075"/>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a:grpSpLocks noChangeAspect="1"/>
          </p:cNvGrpSpPr>
          <p:nvPr/>
        </p:nvGrpSpPr>
        <p:grpSpPr>
          <a:xfrm>
            <a:off x="384809" y="3145402"/>
            <a:ext cx="8060698" cy="4623519"/>
            <a:chOff x="0" y="0"/>
            <a:chExt cx="7981950" cy="4578350"/>
          </a:xfrm>
        </p:grpSpPr>
        <p:sp>
          <p:nvSpPr>
            <p:cNvPr id="8" name="Freeform 8"/>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PH"/>
            </a:p>
          </p:txBody>
        </p:sp>
        <p:sp>
          <p:nvSpPr>
            <p:cNvPr id="9" name="Freeform 9"/>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PH"/>
            </a:p>
          </p:txBody>
        </p:sp>
        <p:sp>
          <p:nvSpPr>
            <p:cNvPr id="10" name="Freeform 10"/>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PH"/>
            </a:p>
          </p:txBody>
        </p:sp>
        <p:sp>
          <p:nvSpPr>
            <p:cNvPr id="11" name="Freeform 11"/>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PH"/>
            </a:p>
          </p:txBody>
        </p:sp>
        <p:sp>
          <p:nvSpPr>
            <p:cNvPr id="12" name="Freeform 12"/>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8"/>
              <a:stretch>
                <a:fillRect l="-4130" t="-24070" r="-11376" b="-17812"/>
              </a:stretch>
            </a:blipFill>
          </p:spPr>
          <p:txBody>
            <a:bodyPr/>
            <a:lstStyle/>
            <a:p>
              <a:endParaRPr lang="en-PH"/>
            </a:p>
          </p:txBody>
        </p:sp>
      </p:grpSp>
      <p:sp>
        <p:nvSpPr>
          <p:cNvPr id="13" name="Freeform 13"/>
          <p:cNvSpPr/>
          <p:nvPr/>
        </p:nvSpPr>
        <p:spPr>
          <a:xfrm rot="-8699382" flipH="1">
            <a:off x="7904596" y="6168785"/>
            <a:ext cx="2552683" cy="1949322"/>
          </a:xfrm>
          <a:custGeom>
            <a:avLst/>
            <a:gdLst/>
            <a:ahLst/>
            <a:cxnLst/>
            <a:rect l="l" t="t" r="r" b="b"/>
            <a:pathLst>
              <a:path w="2552683" h="1949322">
                <a:moveTo>
                  <a:pt x="2552683" y="0"/>
                </a:moveTo>
                <a:lnTo>
                  <a:pt x="0" y="0"/>
                </a:lnTo>
                <a:lnTo>
                  <a:pt x="0" y="1949321"/>
                </a:lnTo>
                <a:lnTo>
                  <a:pt x="2552683" y="1949321"/>
                </a:lnTo>
                <a:lnTo>
                  <a:pt x="255268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aphicFrame>
        <p:nvGraphicFramePr>
          <p:cNvPr id="14" name="Table 14"/>
          <p:cNvGraphicFramePr>
            <a:graphicFrameLocks noGrp="1"/>
          </p:cNvGraphicFramePr>
          <p:nvPr/>
        </p:nvGraphicFramePr>
        <p:xfrm>
          <a:off x="8825082" y="3271430"/>
          <a:ext cx="9284391" cy="885825"/>
        </p:xfrm>
        <a:graphic>
          <a:graphicData uri="http://schemas.openxmlformats.org/drawingml/2006/table">
            <a:tbl>
              <a:tblPr/>
              <a:tblGrid>
                <a:gridCol w="3094797">
                  <a:extLst>
                    <a:ext uri="{9D8B030D-6E8A-4147-A177-3AD203B41FA5}">
                      <a16:colId xmlns:a16="http://schemas.microsoft.com/office/drawing/2014/main" val="20000"/>
                    </a:ext>
                  </a:extLst>
                </a:gridCol>
                <a:gridCol w="3094797">
                  <a:extLst>
                    <a:ext uri="{9D8B030D-6E8A-4147-A177-3AD203B41FA5}">
                      <a16:colId xmlns:a16="http://schemas.microsoft.com/office/drawing/2014/main" val="20001"/>
                    </a:ext>
                  </a:extLst>
                </a:gridCol>
                <a:gridCol w="3094797">
                  <a:extLst>
                    <a:ext uri="{9D8B030D-6E8A-4147-A177-3AD203B41FA5}">
                      <a16:colId xmlns:a16="http://schemas.microsoft.com/office/drawing/2014/main" val="20002"/>
                    </a:ext>
                  </a:extLst>
                </a:gridCol>
              </a:tblGrid>
              <a:tr h="885825">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0"/>
                  </a:ext>
                </a:extLst>
              </a:tr>
            </a:tbl>
          </a:graphicData>
        </a:graphic>
      </p:graphicFrame>
      <p:sp>
        <p:nvSpPr>
          <p:cNvPr id="15" name="TextBox 15"/>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6" name="TextBox 16"/>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Definition Language</a:t>
            </a:r>
          </a:p>
        </p:txBody>
      </p:sp>
      <p:sp>
        <p:nvSpPr>
          <p:cNvPr id="17" name="TextBox 17"/>
          <p:cNvSpPr txBox="1"/>
          <p:nvPr/>
        </p:nvSpPr>
        <p:spPr>
          <a:xfrm>
            <a:off x="13700749" y="600075"/>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graphicFrame>
        <p:nvGraphicFramePr>
          <p:cNvPr id="18" name="Table 18"/>
          <p:cNvGraphicFramePr>
            <a:graphicFrameLocks noGrp="1"/>
          </p:cNvGraphicFramePr>
          <p:nvPr/>
        </p:nvGraphicFramePr>
        <p:xfrm>
          <a:off x="8825082" y="4443005"/>
          <a:ext cx="9284391" cy="885825"/>
        </p:xfrm>
        <a:graphic>
          <a:graphicData uri="http://schemas.openxmlformats.org/drawingml/2006/table">
            <a:tbl>
              <a:tblPr/>
              <a:tblGrid>
                <a:gridCol w="1856878">
                  <a:extLst>
                    <a:ext uri="{9D8B030D-6E8A-4147-A177-3AD203B41FA5}">
                      <a16:colId xmlns:a16="http://schemas.microsoft.com/office/drawing/2014/main" val="20000"/>
                    </a:ext>
                  </a:extLst>
                </a:gridCol>
                <a:gridCol w="1856878">
                  <a:extLst>
                    <a:ext uri="{9D8B030D-6E8A-4147-A177-3AD203B41FA5}">
                      <a16:colId xmlns:a16="http://schemas.microsoft.com/office/drawing/2014/main" val="20001"/>
                    </a:ext>
                  </a:extLst>
                </a:gridCol>
                <a:gridCol w="1856878">
                  <a:extLst>
                    <a:ext uri="{9D8B030D-6E8A-4147-A177-3AD203B41FA5}">
                      <a16:colId xmlns:a16="http://schemas.microsoft.com/office/drawing/2014/main" val="20002"/>
                    </a:ext>
                  </a:extLst>
                </a:gridCol>
                <a:gridCol w="1856878">
                  <a:extLst>
                    <a:ext uri="{9D8B030D-6E8A-4147-A177-3AD203B41FA5}">
                      <a16:colId xmlns:a16="http://schemas.microsoft.com/office/drawing/2014/main" val="20003"/>
                    </a:ext>
                  </a:extLst>
                </a:gridCol>
                <a:gridCol w="1856878">
                  <a:extLst>
                    <a:ext uri="{9D8B030D-6E8A-4147-A177-3AD203B41FA5}">
                      <a16:colId xmlns:a16="http://schemas.microsoft.com/office/drawing/2014/main" val="20004"/>
                    </a:ext>
                  </a:extLst>
                </a:gridCol>
              </a:tblGrid>
              <a:tr h="885825">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bl>
          </a:graphicData>
        </a:graphic>
      </p:graphicFrame>
      <p:graphicFrame>
        <p:nvGraphicFramePr>
          <p:cNvPr id="19" name="Table 19"/>
          <p:cNvGraphicFramePr>
            <a:graphicFrameLocks noGrp="1"/>
          </p:cNvGraphicFramePr>
          <p:nvPr/>
        </p:nvGraphicFramePr>
        <p:xfrm>
          <a:off x="8825082" y="5614580"/>
          <a:ext cx="9284391" cy="885825"/>
        </p:xfrm>
        <a:graphic>
          <a:graphicData uri="http://schemas.openxmlformats.org/drawingml/2006/table">
            <a:tbl>
              <a:tblPr/>
              <a:tblGrid>
                <a:gridCol w="2321098">
                  <a:extLst>
                    <a:ext uri="{9D8B030D-6E8A-4147-A177-3AD203B41FA5}">
                      <a16:colId xmlns:a16="http://schemas.microsoft.com/office/drawing/2014/main" val="20000"/>
                    </a:ext>
                  </a:extLst>
                </a:gridCol>
                <a:gridCol w="2321098">
                  <a:extLst>
                    <a:ext uri="{9D8B030D-6E8A-4147-A177-3AD203B41FA5}">
                      <a16:colId xmlns:a16="http://schemas.microsoft.com/office/drawing/2014/main" val="20001"/>
                    </a:ext>
                  </a:extLst>
                </a:gridCol>
                <a:gridCol w="2321098">
                  <a:extLst>
                    <a:ext uri="{9D8B030D-6E8A-4147-A177-3AD203B41FA5}">
                      <a16:colId xmlns:a16="http://schemas.microsoft.com/office/drawing/2014/main" val="20002"/>
                    </a:ext>
                  </a:extLst>
                </a:gridCol>
                <a:gridCol w="2321098">
                  <a:extLst>
                    <a:ext uri="{9D8B030D-6E8A-4147-A177-3AD203B41FA5}">
                      <a16:colId xmlns:a16="http://schemas.microsoft.com/office/drawing/2014/main" val="20003"/>
                    </a:ext>
                  </a:extLst>
                </a:gridCol>
              </a:tblGrid>
              <a:tr h="88582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9838403" y="3512771"/>
          <a:ext cx="8244658" cy="4114800"/>
        </p:xfrm>
        <a:graphic>
          <a:graphicData uri="http://schemas.openxmlformats.org/drawingml/2006/table">
            <a:tbl>
              <a:tblPr/>
              <a:tblGrid>
                <a:gridCol w="1648932">
                  <a:extLst>
                    <a:ext uri="{9D8B030D-6E8A-4147-A177-3AD203B41FA5}">
                      <a16:colId xmlns:a16="http://schemas.microsoft.com/office/drawing/2014/main" val="20000"/>
                    </a:ext>
                  </a:extLst>
                </a:gridCol>
                <a:gridCol w="1648932">
                  <a:extLst>
                    <a:ext uri="{9D8B030D-6E8A-4147-A177-3AD203B41FA5}">
                      <a16:colId xmlns:a16="http://schemas.microsoft.com/office/drawing/2014/main" val="20001"/>
                    </a:ext>
                  </a:extLst>
                </a:gridCol>
                <a:gridCol w="1648932">
                  <a:extLst>
                    <a:ext uri="{9D8B030D-6E8A-4147-A177-3AD203B41FA5}">
                      <a16:colId xmlns:a16="http://schemas.microsoft.com/office/drawing/2014/main" val="20002"/>
                    </a:ext>
                  </a:extLst>
                </a:gridCol>
                <a:gridCol w="1648932">
                  <a:extLst>
                    <a:ext uri="{9D8B030D-6E8A-4147-A177-3AD203B41FA5}">
                      <a16:colId xmlns:a16="http://schemas.microsoft.com/office/drawing/2014/main" val="20003"/>
                    </a:ext>
                  </a:extLst>
                </a:gridCol>
                <a:gridCol w="1648932">
                  <a:extLst>
                    <a:ext uri="{9D8B030D-6E8A-4147-A177-3AD203B41FA5}">
                      <a16:colId xmlns:a16="http://schemas.microsoft.com/office/drawing/2014/main" val="20004"/>
                    </a:ext>
                  </a:extLst>
                </a:gridCol>
              </a:tblGrid>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8" name="Freeform 8"/>
          <p:cNvSpPr/>
          <p:nvPr/>
        </p:nvSpPr>
        <p:spPr>
          <a:xfrm>
            <a:off x="384809" y="4665707"/>
            <a:ext cx="8618201" cy="2961865"/>
          </a:xfrm>
          <a:custGeom>
            <a:avLst/>
            <a:gdLst/>
            <a:ahLst/>
            <a:cxnLst/>
            <a:rect l="l" t="t" r="r" b="b"/>
            <a:pathLst>
              <a:path w="8618201" h="2961865">
                <a:moveTo>
                  <a:pt x="0" y="0"/>
                </a:moveTo>
                <a:lnTo>
                  <a:pt x="8618201" y="0"/>
                </a:lnTo>
                <a:lnTo>
                  <a:pt x="8618201" y="2961864"/>
                </a:lnTo>
                <a:lnTo>
                  <a:pt x="0" y="2961864"/>
                </a:lnTo>
                <a:lnTo>
                  <a:pt x="0" y="0"/>
                </a:lnTo>
                <a:close/>
              </a:path>
            </a:pathLst>
          </a:custGeom>
          <a:blipFill>
            <a:blip r:embed="rId8"/>
            <a:stretch>
              <a:fillRect l="-9129" t="-26439" r="-10053" b="-26437"/>
            </a:stretch>
          </a:blipFill>
        </p:spPr>
        <p:txBody>
          <a:bodyPr/>
          <a:lstStyle/>
          <a:p>
            <a:endParaRPr lang="en-PH"/>
          </a:p>
        </p:txBody>
      </p:sp>
      <p:sp>
        <p:nvSpPr>
          <p:cNvPr id="9" name="TextBox 9"/>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0" name="TextBox 10"/>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1" name="TextBox 11"/>
          <p:cNvSpPr txBox="1"/>
          <p:nvPr/>
        </p:nvSpPr>
        <p:spPr>
          <a:xfrm>
            <a:off x="402046" y="2694896"/>
            <a:ext cx="1628548" cy="596807"/>
          </a:xfrm>
          <a:prstGeom prst="rect">
            <a:avLst/>
          </a:prstGeom>
        </p:spPr>
        <p:txBody>
          <a:bodyPr lIns="0" tIns="0" rIns="0" bIns="0" rtlCol="0" anchor="t">
            <a:spAutoFit/>
          </a:bodyPr>
          <a:lstStyle/>
          <a:p>
            <a:pPr algn="l">
              <a:lnSpc>
                <a:spcPts val="4980"/>
              </a:lnSpc>
              <a:spcBef>
                <a:spcPct val="0"/>
              </a:spcBef>
            </a:pPr>
            <a:r>
              <a:rPr lang="en-US" sz="3557" b="1" i="1">
                <a:solidFill>
                  <a:srgbClr val="000000"/>
                </a:solidFill>
                <a:latin typeface="Open Sans Bold Italics"/>
                <a:ea typeface="Open Sans Bold Italics"/>
                <a:cs typeface="Open Sans Bold Italics"/>
                <a:sym typeface="Open Sans Bold Italics"/>
              </a:rPr>
              <a:t>Insert</a:t>
            </a:r>
          </a:p>
        </p:txBody>
      </p:sp>
      <p:sp>
        <p:nvSpPr>
          <p:cNvPr id="12" name="Freeform 12"/>
          <p:cNvSpPr/>
          <p:nvPr/>
        </p:nvSpPr>
        <p:spPr>
          <a:xfrm rot="-8699382" flipH="1">
            <a:off x="7548740" y="7035229"/>
            <a:ext cx="2552683" cy="1949322"/>
          </a:xfrm>
          <a:custGeom>
            <a:avLst/>
            <a:gdLst/>
            <a:ahLst/>
            <a:cxnLst/>
            <a:rect l="l" t="t" r="r" b="b"/>
            <a:pathLst>
              <a:path w="2552683" h="1949322">
                <a:moveTo>
                  <a:pt x="2552683" y="0"/>
                </a:moveTo>
                <a:lnTo>
                  <a:pt x="0" y="0"/>
                </a:lnTo>
                <a:lnTo>
                  <a:pt x="0" y="1949321"/>
                </a:lnTo>
                <a:lnTo>
                  <a:pt x="2552683" y="1949321"/>
                </a:lnTo>
                <a:lnTo>
                  <a:pt x="255268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8699382" flipH="1">
            <a:off x="7726668" y="7015395"/>
            <a:ext cx="2552683" cy="1949322"/>
          </a:xfrm>
          <a:custGeom>
            <a:avLst/>
            <a:gdLst/>
            <a:ahLst/>
            <a:cxnLst/>
            <a:rect l="l" t="t" r="r" b="b"/>
            <a:pathLst>
              <a:path w="2552683" h="1949322">
                <a:moveTo>
                  <a:pt x="2552683" y="0"/>
                </a:moveTo>
                <a:lnTo>
                  <a:pt x="0" y="0"/>
                </a:lnTo>
                <a:lnTo>
                  <a:pt x="0" y="1949321"/>
                </a:lnTo>
                <a:lnTo>
                  <a:pt x="2552683" y="1949321"/>
                </a:lnTo>
                <a:lnTo>
                  <a:pt x="255268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384809" y="5518367"/>
            <a:ext cx="8089288" cy="1882252"/>
          </a:xfrm>
          <a:custGeom>
            <a:avLst/>
            <a:gdLst/>
            <a:ahLst/>
            <a:cxnLst/>
            <a:rect l="l" t="t" r="r" b="b"/>
            <a:pathLst>
              <a:path w="8089288" h="1882252">
                <a:moveTo>
                  <a:pt x="0" y="0"/>
                </a:moveTo>
                <a:lnTo>
                  <a:pt x="8089288" y="0"/>
                </a:lnTo>
                <a:lnTo>
                  <a:pt x="8089288" y="1882252"/>
                </a:lnTo>
                <a:lnTo>
                  <a:pt x="0" y="1882252"/>
                </a:lnTo>
                <a:lnTo>
                  <a:pt x="0" y="0"/>
                </a:lnTo>
                <a:close/>
              </a:path>
            </a:pathLst>
          </a:custGeom>
          <a:blipFill>
            <a:blip r:embed="rId10"/>
            <a:stretch>
              <a:fillRect l="-9662" t="-43548" r="-19697" b="-44083"/>
            </a:stretch>
          </a:blipFill>
        </p:spPr>
        <p:txBody>
          <a:bodyPr/>
          <a:lstStyle/>
          <a:p>
            <a:endParaRPr lang="en-PH"/>
          </a:p>
        </p:txBody>
      </p:sp>
      <p:sp>
        <p:nvSpPr>
          <p:cNvPr id="9" name="TextBox 9"/>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0" name="TextBox 10"/>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1" name="TextBox 11"/>
          <p:cNvSpPr txBox="1"/>
          <p:nvPr/>
        </p:nvSpPr>
        <p:spPr>
          <a:xfrm>
            <a:off x="402046" y="2694896"/>
            <a:ext cx="1628548" cy="596807"/>
          </a:xfrm>
          <a:prstGeom prst="rect">
            <a:avLst/>
          </a:prstGeom>
        </p:spPr>
        <p:txBody>
          <a:bodyPr lIns="0" tIns="0" rIns="0" bIns="0" rtlCol="0" anchor="t">
            <a:spAutoFit/>
          </a:bodyPr>
          <a:lstStyle/>
          <a:p>
            <a:pPr algn="l">
              <a:lnSpc>
                <a:spcPts val="4980"/>
              </a:lnSpc>
              <a:spcBef>
                <a:spcPct val="0"/>
              </a:spcBef>
            </a:pPr>
            <a:r>
              <a:rPr lang="en-US" sz="3557" b="1" i="1">
                <a:solidFill>
                  <a:srgbClr val="000000"/>
                </a:solidFill>
                <a:latin typeface="Open Sans Bold Italics"/>
                <a:ea typeface="Open Sans Bold Italics"/>
                <a:cs typeface="Open Sans Bold Italics"/>
                <a:sym typeface="Open Sans Bold Italics"/>
              </a:rPr>
              <a:t>Insert</a:t>
            </a:r>
          </a:p>
        </p:txBody>
      </p:sp>
      <p:graphicFrame>
        <p:nvGraphicFramePr>
          <p:cNvPr id="12" name="Table 12"/>
          <p:cNvGraphicFramePr>
            <a:graphicFrameLocks noGrp="1"/>
          </p:cNvGraphicFramePr>
          <p:nvPr/>
        </p:nvGraphicFramePr>
        <p:xfrm>
          <a:off x="10011835" y="3291704"/>
          <a:ext cx="7929588" cy="4301857"/>
        </p:xfrm>
        <a:graphic>
          <a:graphicData uri="http://schemas.openxmlformats.org/drawingml/2006/table">
            <a:tbl>
              <a:tblPr/>
              <a:tblGrid>
                <a:gridCol w="1982397">
                  <a:extLst>
                    <a:ext uri="{9D8B030D-6E8A-4147-A177-3AD203B41FA5}">
                      <a16:colId xmlns:a16="http://schemas.microsoft.com/office/drawing/2014/main" val="20000"/>
                    </a:ext>
                  </a:extLst>
                </a:gridCol>
                <a:gridCol w="1982397">
                  <a:extLst>
                    <a:ext uri="{9D8B030D-6E8A-4147-A177-3AD203B41FA5}">
                      <a16:colId xmlns:a16="http://schemas.microsoft.com/office/drawing/2014/main" val="20001"/>
                    </a:ext>
                  </a:extLst>
                </a:gridCol>
                <a:gridCol w="2763343">
                  <a:extLst>
                    <a:ext uri="{9D8B030D-6E8A-4147-A177-3AD203B41FA5}">
                      <a16:colId xmlns:a16="http://schemas.microsoft.com/office/drawing/2014/main" val="20002"/>
                    </a:ext>
                  </a:extLst>
                </a:gridCol>
                <a:gridCol w="1201450">
                  <a:extLst>
                    <a:ext uri="{9D8B030D-6E8A-4147-A177-3AD203B41FA5}">
                      <a16:colId xmlns:a16="http://schemas.microsoft.com/office/drawing/2014/main" val="20003"/>
                    </a:ext>
                  </a:extLst>
                </a:gridCol>
              </a:tblGrid>
              <a:tr h="834803">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15568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115568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115568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a:solidFill>
                            <a:srgbClr val="000000"/>
                          </a:solidFill>
                          <a:latin typeface="Open Sans"/>
                          <a:ea typeface="Open Sans"/>
                          <a:cs typeface="Open Sans"/>
                          <a:sym typeface="Open Sans"/>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8" name="TextBox 8"/>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9" name="TextBox 9"/>
          <p:cNvSpPr txBox="1"/>
          <p:nvPr/>
        </p:nvSpPr>
        <p:spPr>
          <a:xfrm>
            <a:off x="387946" y="2701039"/>
            <a:ext cx="15023665"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Select</a:t>
            </a:r>
            <a:r>
              <a:rPr lang="en-US" sz="3000">
                <a:solidFill>
                  <a:srgbClr val="000000"/>
                </a:solidFill>
                <a:latin typeface="Open Sans"/>
                <a:ea typeface="Open Sans"/>
                <a:cs typeface="Open Sans"/>
                <a:sym typeface="Open Sans"/>
              </a:rPr>
              <a:t> - Retrieves data from one or more tables based on specified criteria.</a:t>
            </a:r>
          </a:p>
        </p:txBody>
      </p:sp>
      <p:graphicFrame>
        <p:nvGraphicFramePr>
          <p:cNvPr id="10" name="Table 10"/>
          <p:cNvGraphicFramePr>
            <a:graphicFrameLocks noGrp="1"/>
          </p:cNvGraphicFramePr>
          <p:nvPr/>
        </p:nvGraphicFramePr>
        <p:xfrm>
          <a:off x="5039174" y="3729739"/>
          <a:ext cx="8244658" cy="4114800"/>
        </p:xfrm>
        <a:graphic>
          <a:graphicData uri="http://schemas.openxmlformats.org/drawingml/2006/table">
            <a:tbl>
              <a:tblPr/>
              <a:tblGrid>
                <a:gridCol w="1648932">
                  <a:extLst>
                    <a:ext uri="{9D8B030D-6E8A-4147-A177-3AD203B41FA5}">
                      <a16:colId xmlns:a16="http://schemas.microsoft.com/office/drawing/2014/main" val="20000"/>
                    </a:ext>
                  </a:extLst>
                </a:gridCol>
                <a:gridCol w="1648932">
                  <a:extLst>
                    <a:ext uri="{9D8B030D-6E8A-4147-A177-3AD203B41FA5}">
                      <a16:colId xmlns:a16="http://schemas.microsoft.com/office/drawing/2014/main" val="20001"/>
                    </a:ext>
                  </a:extLst>
                </a:gridCol>
                <a:gridCol w="1648932">
                  <a:extLst>
                    <a:ext uri="{9D8B030D-6E8A-4147-A177-3AD203B41FA5}">
                      <a16:colId xmlns:a16="http://schemas.microsoft.com/office/drawing/2014/main" val="20002"/>
                    </a:ext>
                  </a:extLst>
                </a:gridCol>
                <a:gridCol w="1648932">
                  <a:extLst>
                    <a:ext uri="{9D8B030D-6E8A-4147-A177-3AD203B41FA5}">
                      <a16:colId xmlns:a16="http://schemas.microsoft.com/office/drawing/2014/main" val="20003"/>
                    </a:ext>
                  </a:extLst>
                </a:gridCol>
                <a:gridCol w="1648932">
                  <a:extLst>
                    <a:ext uri="{9D8B030D-6E8A-4147-A177-3AD203B41FA5}">
                      <a16:colId xmlns:a16="http://schemas.microsoft.com/office/drawing/2014/main" val="20004"/>
                    </a:ext>
                  </a:extLst>
                </a:gridCol>
              </a:tblGrid>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1028700">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11" name="TextBox 11"/>
          <p:cNvSpPr txBox="1"/>
          <p:nvPr/>
        </p:nvSpPr>
        <p:spPr>
          <a:xfrm>
            <a:off x="4118779" y="8006464"/>
            <a:ext cx="10124318"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Scenario: Get the names of all the students.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84809" y="3722203"/>
          <a:ext cx="8259208" cy="3467100"/>
        </p:xfrm>
        <a:graphic>
          <a:graphicData uri="http://schemas.openxmlformats.org/drawingml/2006/table">
            <a:tbl>
              <a:tblPr/>
              <a:tblGrid>
                <a:gridCol w="1575791">
                  <a:extLst>
                    <a:ext uri="{9D8B030D-6E8A-4147-A177-3AD203B41FA5}">
                      <a16:colId xmlns:a16="http://schemas.microsoft.com/office/drawing/2014/main" val="20000"/>
                    </a:ext>
                  </a:extLst>
                </a:gridCol>
                <a:gridCol w="1815950">
                  <a:extLst>
                    <a:ext uri="{9D8B030D-6E8A-4147-A177-3AD203B41FA5}">
                      <a16:colId xmlns:a16="http://schemas.microsoft.com/office/drawing/2014/main" val="20001"/>
                    </a:ext>
                  </a:extLst>
                </a:gridCol>
                <a:gridCol w="1855976">
                  <a:extLst>
                    <a:ext uri="{9D8B030D-6E8A-4147-A177-3AD203B41FA5}">
                      <a16:colId xmlns:a16="http://schemas.microsoft.com/office/drawing/2014/main" val="20002"/>
                    </a:ext>
                  </a:extLst>
                </a:gridCol>
                <a:gridCol w="1315620">
                  <a:extLst>
                    <a:ext uri="{9D8B030D-6E8A-4147-A177-3AD203B41FA5}">
                      <a16:colId xmlns:a16="http://schemas.microsoft.com/office/drawing/2014/main" val="20003"/>
                    </a:ext>
                  </a:extLst>
                </a:gridCol>
                <a:gridCol w="1695871">
                  <a:extLst>
                    <a:ext uri="{9D8B030D-6E8A-4147-A177-3AD203B41FA5}">
                      <a16:colId xmlns:a16="http://schemas.microsoft.com/office/drawing/2014/main" val="20004"/>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8" name="Freeform 8"/>
          <p:cNvSpPr/>
          <p:nvPr/>
        </p:nvSpPr>
        <p:spPr>
          <a:xfrm>
            <a:off x="5952445" y="7696117"/>
            <a:ext cx="5389418" cy="2220156"/>
          </a:xfrm>
          <a:custGeom>
            <a:avLst/>
            <a:gdLst/>
            <a:ahLst/>
            <a:cxnLst/>
            <a:rect l="l" t="t" r="r" b="b"/>
            <a:pathLst>
              <a:path w="5389418" h="2220156">
                <a:moveTo>
                  <a:pt x="0" y="0"/>
                </a:moveTo>
                <a:lnTo>
                  <a:pt x="5389417" y="0"/>
                </a:lnTo>
                <a:lnTo>
                  <a:pt x="5389417" y="2220156"/>
                </a:lnTo>
                <a:lnTo>
                  <a:pt x="0" y="2220156"/>
                </a:lnTo>
                <a:lnTo>
                  <a:pt x="0" y="0"/>
                </a:lnTo>
                <a:close/>
              </a:path>
            </a:pathLst>
          </a:custGeom>
          <a:blipFill>
            <a:blip r:embed="rId8"/>
            <a:stretch>
              <a:fillRect l="-18999" t="-46831" r="-135357" b="-46121"/>
            </a:stretch>
          </a:blipFill>
        </p:spPr>
        <p:txBody>
          <a:bodyPr/>
          <a:lstStyle/>
          <a:p>
            <a:endParaRPr lang="en-PH"/>
          </a:p>
        </p:txBody>
      </p:sp>
      <p:grpSp>
        <p:nvGrpSpPr>
          <p:cNvPr id="9" name="Group 9"/>
          <p:cNvGrpSpPr/>
          <p:nvPr/>
        </p:nvGrpSpPr>
        <p:grpSpPr>
          <a:xfrm>
            <a:off x="7936178" y="8256103"/>
            <a:ext cx="2489519" cy="355932"/>
            <a:chOff x="0" y="0"/>
            <a:chExt cx="655676" cy="93743"/>
          </a:xfrm>
        </p:grpSpPr>
        <p:sp>
          <p:nvSpPr>
            <p:cNvPr id="10" name="Freeform 10"/>
            <p:cNvSpPr/>
            <p:nvPr/>
          </p:nvSpPr>
          <p:spPr>
            <a:xfrm>
              <a:off x="0" y="0"/>
              <a:ext cx="655676" cy="93743"/>
            </a:xfrm>
            <a:custGeom>
              <a:avLst/>
              <a:gdLst/>
              <a:ahLst/>
              <a:cxnLst/>
              <a:rect l="l" t="t" r="r" b="b"/>
              <a:pathLst>
                <a:path w="655676" h="93743">
                  <a:moveTo>
                    <a:pt x="46872" y="0"/>
                  </a:moveTo>
                  <a:lnTo>
                    <a:pt x="608804" y="0"/>
                  </a:lnTo>
                  <a:cubicBezTo>
                    <a:pt x="621235" y="0"/>
                    <a:pt x="633157" y="4938"/>
                    <a:pt x="641947" y="13728"/>
                  </a:cubicBezTo>
                  <a:cubicBezTo>
                    <a:pt x="650738" y="22519"/>
                    <a:pt x="655676" y="34441"/>
                    <a:pt x="655676" y="46872"/>
                  </a:cubicBezTo>
                  <a:lnTo>
                    <a:pt x="655676" y="46872"/>
                  </a:lnTo>
                  <a:cubicBezTo>
                    <a:pt x="655676" y="59303"/>
                    <a:pt x="650738" y="71225"/>
                    <a:pt x="641947" y="80015"/>
                  </a:cubicBezTo>
                  <a:cubicBezTo>
                    <a:pt x="633157" y="88805"/>
                    <a:pt x="621235" y="93743"/>
                    <a:pt x="608804" y="93743"/>
                  </a:cubicBezTo>
                  <a:lnTo>
                    <a:pt x="46872" y="93743"/>
                  </a:lnTo>
                  <a:cubicBezTo>
                    <a:pt x="34441" y="93743"/>
                    <a:pt x="22519" y="88805"/>
                    <a:pt x="13728" y="80015"/>
                  </a:cubicBezTo>
                  <a:cubicBezTo>
                    <a:pt x="4938" y="71225"/>
                    <a:pt x="0" y="59303"/>
                    <a:pt x="0" y="46872"/>
                  </a:cubicBezTo>
                  <a:lnTo>
                    <a:pt x="0" y="46872"/>
                  </a:lnTo>
                  <a:cubicBezTo>
                    <a:pt x="0" y="34441"/>
                    <a:pt x="4938" y="22519"/>
                    <a:pt x="13728" y="13728"/>
                  </a:cubicBezTo>
                  <a:cubicBezTo>
                    <a:pt x="22519" y="4938"/>
                    <a:pt x="34441" y="0"/>
                    <a:pt x="46872" y="0"/>
                  </a:cubicBezTo>
                  <a:close/>
                </a:path>
              </a:pathLst>
            </a:custGeom>
            <a:solidFill>
              <a:srgbClr val="FF1495"/>
            </a:solidFill>
          </p:spPr>
          <p:txBody>
            <a:bodyPr/>
            <a:lstStyle/>
            <a:p>
              <a:endParaRPr lang="en-PH"/>
            </a:p>
          </p:txBody>
        </p:sp>
        <p:sp>
          <p:nvSpPr>
            <p:cNvPr id="11" name="TextBox 11"/>
            <p:cNvSpPr txBox="1"/>
            <p:nvPr/>
          </p:nvSpPr>
          <p:spPr>
            <a:xfrm>
              <a:off x="0" y="-28575"/>
              <a:ext cx="655676" cy="122318"/>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7936178" y="8214996"/>
            <a:ext cx="2489519" cy="347005"/>
          </a:xfrm>
          <a:prstGeom prst="rect">
            <a:avLst/>
          </a:prstGeom>
        </p:spPr>
        <p:txBody>
          <a:bodyPr lIns="0" tIns="0" rIns="0" bIns="0" rtlCol="0" anchor="t">
            <a:spAutoFit/>
          </a:bodyPr>
          <a:lstStyle/>
          <a:p>
            <a:pPr algn="ctr">
              <a:lnSpc>
                <a:spcPts val="2861"/>
              </a:lnSpc>
            </a:pPr>
            <a:r>
              <a:rPr lang="en-US" sz="1589">
                <a:solidFill>
                  <a:srgbClr val="FFFFFF"/>
                </a:solidFill>
                <a:latin typeface="Poppins"/>
                <a:ea typeface="Poppins"/>
                <a:cs typeface="Poppins"/>
                <a:sym typeface="Poppins"/>
              </a:rPr>
              <a:t>Fields that are selected</a:t>
            </a:r>
          </a:p>
        </p:txBody>
      </p:sp>
      <p:sp>
        <p:nvSpPr>
          <p:cNvPr id="13" name="TextBox 13"/>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4" name="TextBox 14"/>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5" name="TextBox 15"/>
          <p:cNvSpPr txBox="1"/>
          <p:nvPr/>
        </p:nvSpPr>
        <p:spPr>
          <a:xfrm>
            <a:off x="387946" y="2701039"/>
            <a:ext cx="15023665"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Select</a:t>
            </a:r>
            <a:r>
              <a:rPr lang="en-US" sz="3000">
                <a:solidFill>
                  <a:srgbClr val="000000"/>
                </a:solidFill>
                <a:latin typeface="Open Sans"/>
                <a:ea typeface="Open Sans"/>
                <a:cs typeface="Open Sans"/>
                <a:sym typeface="Open Sans"/>
              </a:rPr>
              <a:t> - Retrieves data from one or more tables based on specified criteria.</a:t>
            </a:r>
          </a:p>
        </p:txBody>
      </p:sp>
      <p:sp>
        <p:nvSpPr>
          <p:cNvPr id="16" name="Freeform 16"/>
          <p:cNvSpPr/>
          <p:nvPr/>
        </p:nvSpPr>
        <p:spPr>
          <a:xfrm rot="-5835930" flipH="1">
            <a:off x="4040675" y="7563270"/>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7" name="Freeform 17"/>
          <p:cNvSpPr/>
          <p:nvPr/>
        </p:nvSpPr>
        <p:spPr>
          <a:xfrm rot="-10683793" flipH="1">
            <a:off x="11564855" y="7624797"/>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11541887" y="3942257"/>
          <a:ext cx="4979039" cy="3467100"/>
        </p:xfrm>
        <a:graphic>
          <a:graphicData uri="http://schemas.openxmlformats.org/drawingml/2006/table">
            <a:tbl>
              <a:tblPr/>
              <a:tblGrid>
                <a:gridCol w="2529307">
                  <a:extLst>
                    <a:ext uri="{9D8B030D-6E8A-4147-A177-3AD203B41FA5}">
                      <a16:colId xmlns:a16="http://schemas.microsoft.com/office/drawing/2014/main" val="20000"/>
                    </a:ext>
                  </a:extLst>
                </a:gridCol>
                <a:gridCol w="2449732">
                  <a:extLst>
                    <a:ext uri="{9D8B030D-6E8A-4147-A177-3AD203B41FA5}">
                      <a16:colId xmlns:a16="http://schemas.microsoft.com/office/drawing/2014/main" val="20001"/>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6874636" y="7694552"/>
            <a:ext cx="4538727" cy="2411226"/>
          </a:xfrm>
          <a:custGeom>
            <a:avLst/>
            <a:gdLst/>
            <a:ahLst/>
            <a:cxnLst/>
            <a:rect l="l" t="t" r="r" b="b"/>
            <a:pathLst>
              <a:path w="4538727" h="2411226">
                <a:moveTo>
                  <a:pt x="0" y="0"/>
                </a:moveTo>
                <a:lnTo>
                  <a:pt x="4538728" y="0"/>
                </a:lnTo>
                <a:lnTo>
                  <a:pt x="4538728" y="2411226"/>
                </a:lnTo>
                <a:lnTo>
                  <a:pt x="0" y="2411226"/>
                </a:lnTo>
                <a:lnTo>
                  <a:pt x="0" y="0"/>
                </a:lnTo>
                <a:close/>
              </a:path>
            </a:pathLst>
          </a:custGeom>
          <a:blipFill>
            <a:blip r:embed="rId8"/>
            <a:stretch>
              <a:fillRect l="-23602" t="-45080" r="-178429" b="-44427"/>
            </a:stretch>
          </a:blipFill>
        </p:spPr>
        <p:txBody>
          <a:bodyPr/>
          <a:lstStyle/>
          <a:p>
            <a:endParaRPr lang="en-PH"/>
          </a:p>
        </p:txBody>
      </p:sp>
      <p:grpSp>
        <p:nvGrpSpPr>
          <p:cNvPr id="8" name="Group 8"/>
          <p:cNvGrpSpPr/>
          <p:nvPr/>
        </p:nvGrpSpPr>
        <p:grpSpPr>
          <a:xfrm>
            <a:off x="8076390" y="8218427"/>
            <a:ext cx="2489519" cy="355932"/>
            <a:chOff x="0" y="0"/>
            <a:chExt cx="655676" cy="93743"/>
          </a:xfrm>
        </p:grpSpPr>
        <p:sp>
          <p:nvSpPr>
            <p:cNvPr id="9" name="Freeform 9"/>
            <p:cNvSpPr/>
            <p:nvPr/>
          </p:nvSpPr>
          <p:spPr>
            <a:xfrm>
              <a:off x="0" y="0"/>
              <a:ext cx="655676" cy="93743"/>
            </a:xfrm>
            <a:custGeom>
              <a:avLst/>
              <a:gdLst/>
              <a:ahLst/>
              <a:cxnLst/>
              <a:rect l="l" t="t" r="r" b="b"/>
              <a:pathLst>
                <a:path w="655676" h="93743">
                  <a:moveTo>
                    <a:pt x="46872" y="0"/>
                  </a:moveTo>
                  <a:lnTo>
                    <a:pt x="608804" y="0"/>
                  </a:lnTo>
                  <a:cubicBezTo>
                    <a:pt x="621235" y="0"/>
                    <a:pt x="633157" y="4938"/>
                    <a:pt x="641947" y="13728"/>
                  </a:cubicBezTo>
                  <a:cubicBezTo>
                    <a:pt x="650738" y="22519"/>
                    <a:pt x="655676" y="34441"/>
                    <a:pt x="655676" y="46872"/>
                  </a:cubicBezTo>
                  <a:lnTo>
                    <a:pt x="655676" y="46872"/>
                  </a:lnTo>
                  <a:cubicBezTo>
                    <a:pt x="655676" y="59303"/>
                    <a:pt x="650738" y="71225"/>
                    <a:pt x="641947" y="80015"/>
                  </a:cubicBezTo>
                  <a:cubicBezTo>
                    <a:pt x="633157" y="88805"/>
                    <a:pt x="621235" y="93743"/>
                    <a:pt x="608804" y="93743"/>
                  </a:cubicBezTo>
                  <a:lnTo>
                    <a:pt x="46872" y="93743"/>
                  </a:lnTo>
                  <a:cubicBezTo>
                    <a:pt x="34441" y="93743"/>
                    <a:pt x="22519" y="88805"/>
                    <a:pt x="13728" y="80015"/>
                  </a:cubicBezTo>
                  <a:cubicBezTo>
                    <a:pt x="4938" y="71225"/>
                    <a:pt x="0" y="59303"/>
                    <a:pt x="0" y="46872"/>
                  </a:cubicBezTo>
                  <a:lnTo>
                    <a:pt x="0" y="46872"/>
                  </a:lnTo>
                  <a:cubicBezTo>
                    <a:pt x="0" y="34441"/>
                    <a:pt x="4938" y="22519"/>
                    <a:pt x="13728" y="13728"/>
                  </a:cubicBezTo>
                  <a:cubicBezTo>
                    <a:pt x="22519" y="4938"/>
                    <a:pt x="34441" y="0"/>
                    <a:pt x="46872" y="0"/>
                  </a:cubicBezTo>
                  <a:close/>
                </a:path>
              </a:pathLst>
            </a:custGeom>
            <a:solidFill>
              <a:srgbClr val="FF1495"/>
            </a:solidFill>
          </p:spPr>
          <p:txBody>
            <a:bodyPr/>
            <a:lstStyle/>
            <a:p>
              <a:endParaRPr lang="en-PH"/>
            </a:p>
          </p:txBody>
        </p:sp>
        <p:sp>
          <p:nvSpPr>
            <p:cNvPr id="10" name="TextBox 10"/>
            <p:cNvSpPr txBox="1"/>
            <p:nvPr/>
          </p:nvSpPr>
          <p:spPr>
            <a:xfrm>
              <a:off x="0" y="-28575"/>
              <a:ext cx="655676" cy="122318"/>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835930" flipH="1">
            <a:off x="4713257" y="7572657"/>
            <a:ext cx="1820170" cy="1389948"/>
          </a:xfrm>
          <a:custGeom>
            <a:avLst/>
            <a:gdLst/>
            <a:ahLst/>
            <a:cxnLst/>
            <a:rect l="l" t="t" r="r" b="b"/>
            <a:pathLst>
              <a:path w="1820170" h="1389948">
                <a:moveTo>
                  <a:pt x="1820169" y="0"/>
                </a:moveTo>
                <a:lnTo>
                  <a:pt x="0" y="0"/>
                </a:lnTo>
                <a:lnTo>
                  <a:pt x="0" y="1389948"/>
                </a:lnTo>
                <a:lnTo>
                  <a:pt x="1820169" y="1389948"/>
                </a:lnTo>
                <a:lnTo>
                  <a:pt x="1820169"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2" name="Freeform 12"/>
          <p:cNvSpPr/>
          <p:nvPr/>
        </p:nvSpPr>
        <p:spPr>
          <a:xfrm rot="-10683793" flipH="1">
            <a:off x="11686063" y="7572657"/>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aphicFrame>
        <p:nvGraphicFramePr>
          <p:cNvPr id="13" name="Table 13"/>
          <p:cNvGraphicFramePr>
            <a:graphicFrameLocks noGrp="1"/>
          </p:cNvGraphicFramePr>
          <p:nvPr/>
        </p:nvGraphicFramePr>
        <p:xfrm>
          <a:off x="358335" y="3722627"/>
          <a:ext cx="7929588" cy="3467100"/>
        </p:xfrm>
        <a:graphic>
          <a:graphicData uri="http://schemas.openxmlformats.org/drawingml/2006/table">
            <a:tbl>
              <a:tblPr/>
              <a:tblGrid>
                <a:gridCol w="1982397">
                  <a:extLst>
                    <a:ext uri="{9D8B030D-6E8A-4147-A177-3AD203B41FA5}">
                      <a16:colId xmlns:a16="http://schemas.microsoft.com/office/drawing/2014/main" val="20000"/>
                    </a:ext>
                  </a:extLst>
                </a:gridCol>
                <a:gridCol w="1982397">
                  <a:extLst>
                    <a:ext uri="{9D8B030D-6E8A-4147-A177-3AD203B41FA5}">
                      <a16:colId xmlns:a16="http://schemas.microsoft.com/office/drawing/2014/main" val="20001"/>
                    </a:ext>
                  </a:extLst>
                </a:gridCol>
                <a:gridCol w="2763343">
                  <a:extLst>
                    <a:ext uri="{9D8B030D-6E8A-4147-A177-3AD203B41FA5}">
                      <a16:colId xmlns:a16="http://schemas.microsoft.com/office/drawing/2014/main" val="20002"/>
                    </a:ext>
                  </a:extLst>
                </a:gridCol>
                <a:gridCol w="1201450">
                  <a:extLst>
                    <a:ext uri="{9D8B030D-6E8A-4147-A177-3AD203B41FA5}">
                      <a16:colId xmlns:a16="http://schemas.microsoft.com/office/drawing/2014/main" val="20003"/>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a:solidFill>
                            <a:srgbClr val="000000"/>
                          </a:solidFill>
                          <a:latin typeface="Open Sans"/>
                          <a:ea typeface="Open Sans"/>
                          <a:cs typeface="Open Sans"/>
                          <a:sym typeface="Open Sans"/>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graphicFrame>
        <p:nvGraphicFramePr>
          <p:cNvPr id="14" name="Table 14"/>
          <p:cNvGraphicFramePr>
            <a:graphicFrameLocks noGrp="1"/>
          </p:cNvGraphicFramePr>
          <p:nvPr/>
        </p:nvGraphicFramePr>
        <p:xfrm>
          <a:off x="10115780" y="3722627"/>
          <a:ext cx="7929588" cy="3467100"/>
        </p:xfrm>
        <a:graphic>
          <a:graphicData uri="http://schemas.openxmlformats.org/drawingml/2006/table">
            <a:tbl>
              <a:tblPr/>
              <a:tblGrid>
                <a:gridCol w="1982397">
                  <a:extLst>
                    <a:ext uri="{9D8B030D-6E8A-4147-A177-3AD203B41FA5}">
                      <a16:colId xmlns:a16="http://schemas.microsoft.com/office/drawing/2014/main" val="20000"/>
                    </a:ext>
                  </a:extLst>
                </a:gridCol>
                <a:gridCol w="1982397">
                  <a:extLst>
                    <a:ext uri="{9D8B030D-6E8A-4147-A177-3AD203B41FA5}">
                      <a16:colId xmlns:a16="http://schemas.microsoft.com/office/drawing/2014/main" val="20001"/>
                    </a:ext>
                  </a:extLst>
                </a:gridCol>
                <a:gridCol w="2763343">
                  <a:extLst>
                    <a:ext uri="{9D8B030D-6E8A-4147-A177-3AD203B41FA5}">
                      <a16:colId xmlns:a16="http://schemas.microsoft.com/office/drawing/2014/main" val="20002"/>
                    </a:ext>
                  </a:extLst>
                </a:gridCol>
                <a:gridCol w="1201450">
                  <a:extLst>
                    <a:ext uri="{9D8B030D-6E8A-4147-A177-3AD203B41FA5}">
                      <a16:colId xmlns:a16="http://schemas.microsoft.com/office/drawing/2014/main" val="20003"/>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a:solidFill>
                            <a:srgbClr val="000000"/>
                          </a:solidFill>
                          <a:latin typeface="Open Sans"/>
                          <a:ea typeface="Open Sans"/>
                          <a:cs typeface="Open Sans"/>
                          <a:sym typeface="Open Sans"/>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15" name="TextBox 15"/>
          <p:cNvSpPr txBox="1"/>
          <p:nvPr/>
        </p:nvSpPr>
        <p:spPr>
          <a:xfrm>
            <a:off x="8299012" y="8126436"/>
            <a:ext cx="1816769" cy="416090"/>
          </a:xfrm>
          <a:prstGeom prst="rect">
            <a:avLst/>
          </a:prstGeom>
        </p:spPr>
        <p:txBody>
          <a:bodyPr lIns="0" tIns="0" rIns="0" bIns="0" rtlCol="0" anchor="t">
            <a:spAutoFit/>
          </a:bodyPr>
          <a:lstStyle/>
          <a:p>
            <a:pPr algn="ctr">
              <a:lnSpc>
                <a:spcPts val="3472"/>
              </a:lnSpc>
            </a:pPr>
            <a:r>
              <a:rPr lang="en-US" sz="1928" b="1">
                <a:solidFill>
                  <a:srgbClr val="FFFFFF"/>
                </a:solidFill>
                <a:latin typeface="Poppins Bold"/>
                <a:ea typeface="Poppins Bold"/>
                <a:cs typeface="Poppins Bold"/>
                <a:sym typeface="Poppins Bold"/>
              </a:rPr>
              <a:t>* = All fields</a:t>
            </a:r>
          </a:p>
        </p:txBody>
      </p:sp>
      <p:sp>
        <p:nvSpPr>
          <p:cNvPr id="16" name="TextBox 16"/>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7" name="TextBox 17"/>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8" name="TextBox 18"/>
          <p:cNvSpPr txBox="1"/>
          <p:nvPr/>
        </p:nvSpPr>
        <p:spPr>
          <a:xfrm>
            <a:off x="387946" y="2701039"/>
            <a:ext cx="15023665"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Select</a:t>
            </a:r>
            <a:r>
              <a:rPr lang="en-US" sz="3000">
                <a:solidFill>
                  <a:srgbClr val="000000"/>
                </a:solidFill>
                <a:latin typeface="Open Sans"/>
                <a:ea typeface="Open Sans"/>
                <a:cs typeface="Open Sans"/>
                <a:sym typeface="Open Sans"/>
              </a:rPr>
              <a:t> - Retrieves data from one or more tables based on specified criteria.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1263880" y="3618805"/>
            <a:ext cx="15273126" cy="4775857"/>
          </a:xfrm>
          <a:custGeom>
            <a:avLst/>
            <a:gdLst/>
            <a:ahLst/>
            <a:cxnLst/>
            <a:rect l="l" t="t" r="r" b="b"/>
            <a:pathLst>
              <a:path w="15273126" h="4775857">
                <a:moveTo>
                  <a:pt x="0" y="0"/>
                </a:moveTo>
                <a:lnTo>
                  <a:pt x="15273126" y="0"/>
                </a:lnTo>
                <a:lnTo>
                  <a:pt x="15273126" y="4775857"/>
                </a:lnTo>
                <a:lnTo>
                  <a:pt x="0" y="4775857"/>
                </a:lnTo>
                <a:lnTo>
                  <a:pt x="0" y="0"/>
                </a:lnTo>
                <a:close/>
              </a:path>
            </a:pathLst>
          </a:custGeom>
          <a:blipFill>
            <a:blip r:embed="rId4"/>
            <a:stretch>
              <a:fillRect r="-709"/>
            </a:stretch>
          </a:blipFill>
        </p:spPr>
        <p:txBody>
          <a:bodyPr/>
          <a:lstStyle/>
          <a:p>
            <a:endParaRPr lang="en-PH"/>
          </a:p>
        </p:txBody>
      </p:sp>
      <p:sp>
        <p:nvSpPr>
          <p:cNvPr id="6" name="TextBox 6"/>
          <p:cNvSpPr txBox="1"/>
          <p:nvPr/>
        </p:nvSpPr>
        <p:spPr>
          <a:xfrm>
            <a:off x="384809" y="1938701"/>
            <a:ext cx="8569847"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Privacy</a:t>
            </a:r>
          </a:p>
        </p:txBody>
      </p:sp>
      <p:sp>
        <p:nvSpPr>
          <p:cNvPr id="7" name="TextBox 7"/>
          <p:cNvSpPr txBox="1"/>
          <p:nvPr/>
        </p:nvSpPr>
        <p:spPr>
          <a:xfrm>
            <a:off x="384809" y="2694896"/>
            <a:ext cx="1339211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Customer data</a:t>
            </a:r>
          </a:p>
        </p:txBody>
      </p:sp>
      <p:sp>
        <p:nvSpPr>
          <p:cNvPr id="8" name="AutoShape 8"/>
          <p:cNvSpPr/>
          <p:nvPr/>
        </p:nvSpPr>
        <p:spPr>
          <a:xfrm flipH="1">
            <a:off x="10658435" y="4004939"/>
            <a:ext cx="3124987" cy="2463970"/>
          </a:xfrm>
          <a:prstGeom prst="line">
            <a:avLst/>
          </a:prstGeom>
          <a:ln w="38100" cap="flat">
            <a:solidFill>
              <a:srgbClr val="000000"/>
            </a:solidFill>
            <a:prstDash val="solid"/>
            <a:headEnd type="none" w="sm" len="sm"/>
            <a:tailEnd type="arrow" w="med" len="sm"/>
          </a:ln>
        </p:spPr>
        <p:txBody>
          <a:bodyPr/>
          <a:lstStyle/>
          <a:p>
            <a:endParaRPr lang="en-PH"/>
          </a:p>
        </p:txBody>
      </p:sp>
      <p:sp>
        <p:nvSpPr>
          <p:cNvPr id="9" name="TextBox 9"/>
          <p:cNvSpPr txBox="1"/>
          <p:nvPr/>
        </p:nvSpPr>
        <p:spPr>
          <a:xfrm>
            <a:off x="11707479" y="2390105"/>
            <a:ext cx="4639172"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Anyone can view this data; there is no access control.</a:t>
            </a:r>
          </a:p>
        </p:txBody>
      </p:sp>
      <p:sp>
        <p:nvSpPr>
          <p:cNvPr id="10" name="TextBox 10"/>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9329712" y="4478797"/>
          <a:ext cx="7929587" cy="3467100"/>
        </p:xfrm>
        <a:graphic>
          <a:graphicData uri="http://schemas.openxmlformats.org/drawingml/2006/table">
            <a:tbl>
              <a:tblPr/>
              <a:tblGrid>
                <a:gridCol w="1982397">
                  <a:extLst>
                    <a:ext uri="{9D8B030D-6E8A-4147-A177-3AD203B41FA5}">
                      <a16:colId xmlns:a16="http://schemas.microsoft.com/office/drawing/2014/main" val="20000"/>
                    </a:ext>
                  </a:extLst>
                </a:gridCol>
                <a:gridCol w="1982397">
                  <a:extLst>
                    <a:ext uri="{9D8B030D-6E8A-4147-A177-3AD203B41FA5}">
                      <a16:colId xmlns:a16="http://schemas.microsoft.com/office/drawing/2014/main" val="20001"/>
                    </a:ext>
                  </a:extLst>
                </a:gridCol>
                <a:gridCol w="2763343">
                  <a:extLst>
                    <a:ext uri="{9D8B030D-6E8A-4147-A177-3AD203B41FA5}">
                      <a16:colId xmlns:a16="http://schemas.microsoft.com/office/drawing/2014/main" val="20002"/>
                    </a:ext>
                  </a:extLst>
                </a:gridCol>
                <a:gridCol w="1201450">
                  <a:extLst>
                    <a:ext uri="{9D8B030D-6E8A-4147-A177-3AD203B41FA5}">
                      <a16:colId xmlns:a16="http://schemas.microsoft.com/office/drawing/2014/main" val="20003"/>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8" name="Freeform 8"/>
          <p:cNvSpPr/>
          <p:nvPr/>
        </p:nvSpPr>
        <p:spPr>
          <a:xfrm>
            <a:off x="1929073" y="5264641"/>
            <a:ext cx="5779556" cy="2914295"/>
          </a:xfrm>
          <a:custGeom>
            <a:avLst/>
            <a:gdLst/>
            <a:ahLst/>
            <a:cxnLst/>
            <a:rect l="l" t="t" r="r" b="b"/>
            <a:pathLst>
              <a:path w="5779556" h="2914295">
                <a:moveTo>
                  <a:pt x="0" y="0"/>
                </a:moveTo>
                <a:lnTo>
                  <a:pt x="5779557" y="0"/>
                </a:lnTo>
                <a:lnTo>
                  <a:pt x="5779557" y="2914295"/>
                </a:lnTo>
                <a:lnTo>
                  <a:pt x="0" y="2914295"/>
                </a:lnTo>
                <a:lnTo>
                  <a:pt x="0" y="0"/>
                </a:lnTo>
                <a:close/>
              </a:path>
            </a:pathLst>
          </a:custGeom>
          <a:blipFill>
            <a:blip r:embed="rId8"/>
            <a:stretch>
              <a:fillRect l="-21003" t="-42529" r="-20561" b="-42091"/>
            </a:stretch>
          </a:blipFill>
        </p:spPr>
        <p:txBody>
          <a:bodyPr/>
          <a:lstStyle/>
          <a:p>
            <a:endParaRPr lang="en-PH"/>
          </a:p>
        </p:txBody>
      </p:sp>
      <p:sp>
        <p:nvSpPr>
          <p:cNvPr id="9" name="TextBox 9"/>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0" name="TextBox 10"/>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1" name="TextBox 11"/>
          <p:cNvSpPr txBox="1"/>
          <p:nvPr/>
        </p:nvSpPr>
        <p:spPr>
          <a:xfrm>
            <a:off x="402046" y="2694896"/>
            <a:ext cx="17323680" cy="10477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Order by</a:t>
            </a:r>
            <a:r>
              <a:rPr lang="en-US" sz="3000">
                <a:solidFill>
                  <a:srgbClr val="000000"/>
                </a:solidFill>
                <a:latin typeface="Open Sans"/>
                <a:ea typeface="Open Sans"/>
                <a:cs typeface="Open Sans"/>
                <a:sym typeface="Open Sans"/>
              </a:rPr>
              <a:t> - Sorts the result set of a query in ascending or descending order based on one or more columns.</a:t>
            </a:r>
          </a:p>
        </p:txBody>
      </p:sp>
      <p:sp>
        <p:nvSpPr>
          <p:cNvPr id="12" name="Freeform 12"/>
          <p:cNvSpPr/>
          <p:nvPr/>
        </p:nvSpPr>
        <p:spPr>
          <a:xfrm rot="-8944495" flipH="1">
            <a:off x="7914997" y="7743470"/>
            <a:ext cx="1820170" cy="1389948"/>
          </a:xfrm>
          <a:custGeom>
            <a:avLst/>
            <a:gdLst/>
            <a:ahLst/>
            <a:cxnLst/>
            <a:rect l="l" t="t" r="r" b="b"/>
            <a:pathLst>
              <a:path w="1820170" h="1389948">
                <a:moveTo>
                  <a:pt x="1820169" y="0"/>
                </a:moveTo>
                <a:lnTo>
                  <a:pt x="0" y="0"/>
                </a:lnTo>
                <a:lnTo>
                  <a:pt x="0" y="1389948"/>
                </a:lnTo>
                <a:lnTo>
                  <a:pt x="1820169" y="1389948"/>
                </a:lnTo>
                <a:lnTo>
                  <a:pt x="1820169"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9329712" y="4612926"/>
          <a:ext cx="7929588" cy="3467100"/>
        </p:xfrm>
        <a:graphic>
          <a:graphicData uri="http://schemas.openxmlformats.org/drawingml/2006/table">
            <a:tbl>
              <a:tblPr/>
              <a:tblGrid>
                <a:gridCol w="1982397">
                  <a:extLst>
                    <a:ext uri="{9D8B030D-6E8A-4147-A177-3AD203B41FA5}">
                      <a16:colId xmlns:a16="http://schemas.microsoft.com/office/drawing/2014/main" val="20000"/>
                    </a:ext>
                  </a:extLst>
                </a:gridCol>
                <a:gridCol w="1982397">
                  <a:extLst>
                    <a:ext uri="{9D8B030D-6E8A-4147-A177-3AD203B41FA5}">
                      <a16:colId xmlns:a16="http://schemas.microsoft.com/office/drawing/2014/main" val="20001"/>
                    </a:ext>
                  </a:extLst>
                </a:gridCol>
                <a:gridCol w="2763343">
                  <a:extLst>
                    <a:ext uri="{9D8B030D-6E8A-4147-A177-3AD203B41FA5}">
                      <a16:colId xmlns:a16="http://schemas.microsoft.com/office/drawing/2014/main" val="20002"/>
                    </a:ext>
                  </a:extLst>
                </a:gridCol>
                <a:gridCol w="1201450">
                  <a:extLst>
                    <a:ext uri="{9D8B030D-6E8A-4147-A177-3AD203B41FA5}">
                      <a16:colId xmlns:a16="http://schemas.microsoft.com/office/drawing/2014/main" val="20003"/>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8" name="Freeform 8"/>
          <p:cNvSpPr/>
          <p:nvPr/>
        </p:nvSpPr>
        <p:spPr>
          <a:xfrm rot="-8944495" flipH="1">
            <a:off x="7699814" y="7743470"/>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a:off x="1690348" y="5466671"/>
            <a:ext cx="5996867" cy="2613354"/>
          </a:xfrm>
          <a:custGeom>
            <a:avLst/>
            <a:gdLst/>
            <a:ahLst/>
            <a:cxnLst/>
            <a:rect l="l" t="t" r="r" b="b"/>
            <a:pathLst>
              <a:path w="5996867" h="2613354">
                <a:moveTo>
                  <a:pt x="0" y="0"/>
                </a:moveTo>
                <a:lnTo>
                  <a:pt x="5996868" y="0"/>
                </a:lnTo>
                <a:lnTo>
                  <a:pt x="5996868" y="2613355"/>
                </a:lnTo>
                <a:lnTo>
                  <a:pt x="0" y="2613355"/>
                </a:lnTo>
                <a:lnTo>
                  <a:pt x="0" y="0"/>
                </a:lnTo>
                <a:close/>
              </a:path>
            </a:pathLst>
          </a:custGeom>
          <a:blipFill>
            <a:blip r:embed="rId10"/>
            <a:stretch>
              <a:fillRect l="-13280" t="-45098" r="-12900" b="-45311"/>
            </a:stretch>
          </a:blipFill>
        </p:spPr>
        <p:txBody>
          <a:bodyPr/>
          <a:lstStyle/>
          <a:p>
            <a:endParaRPr lang="en-PH"/>
          </a:p>
        </p:txBody>
      </p:sp>
      <p:sp>
        <p:nvSpPr>
          <p:cNvPr id="10" name="TextBox 10"/>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1" name="TextBox 11"/>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2" name="TextBox 12"/>
          <p:cNvSpPr txBox="1"/>
          <p:nvPr/>
        </p:nvSpPr>
        <p:spPr>
          <a:xfrm>
            <a:off x="402046" y="2694896"/>
            <a:ext cx="17323680" cy="10477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Order by</a:t>
            </a:r>
            <a:r>
              <a:rPr lang="en-US" sz="3000">
                <a:solidFill>
                  <a:srgbClr val="000000"/>
                </a:solidFill>
                <a:latin typeface="Open Sans"/>
                <a:ea typeface="Open Sans"/>
                <a:cs typeface="Open Sans"/>
                <a:sym typeface="Open Sans"/>
              </a:rPr>
              <a:t> - Sorts the result set of a query in ascending or descending order based on one or more columns.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8" name="TextBox 8"/>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9" name="TextBox 9"/>
          <p:cNvSpPr txBox="1"/>
          <p:nvPr/>
        </p:nvSpPr>
        <p:spPr>
          <a:xfrm>
            <a:off x="402046" y="2694896"/>
            <a:ext cx="17528476"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Where</a:t>
            </a:r>
            <a:r>
              <a:rPr lang="en-US" sz="3000" b="1">
                <a:solidFill>
                  <a:srgbClr val="000000"/>
                </a:solidFill>
                <a:latin typeface="Open Sans Bold"/>
                <a:ea typeface="Open Sans Bold"/>
                <a:cs typeface="Open Sans Bold"/>
                <a:sym typeface="Open Sans Bold"/>
              </a:rPr>
              <a:t> - </a:t>
            </a:r>
            <a:r>
              <a:rPr lang="en-US" sz="3000">
                <a:solidFill>
                  <a:srgbClr val="000000"/>
                </a:solidFill>
                <a:latin typeface="Open Sans"/>
                <a:ea typeface="Open Sans"/>
                <a:cs typeface="Open Sans"/>
                <a:sym typeface="Open Sans"/>
              </a:rPr>
              <a:t>Filters rows based on a specified condition.</a:t>
            </a:r>
          </a:p>
        </p:txBody>
      </p:sp>
      <p:graphicFrame>
        <p:nvGraphicFramePr>
          <p:cNvPr id="10" name="Table 10"/>
          <p:cNvGraphicFramePr>
            <a:graphicFrameLocks noGrp="1"/>
          </p:cNvGraphicFramePr>
          <p:nvPr/>
        </p:nvGraphicFramePr>
        <p:xfrm>
          <a:off x="2159624" y="3477682"/>
          <a:ext cx="7710557" cy="6210300"/>
        </p:xfrm>
        <a:graphic>
          <a:graphicData uri="http://schemas.openxmlformats.org/drawingml/2006/table">
            <a:tbl>
              <a:tblPr/>
              <a:tblGrid>
                <a:gridCol w="1778681">
                  <a:extLst>
                    <a:ext uri="{9D8B030D-6E8A-4147-A177-3AD203B41FA5}">
                      <a16:colId xmlns:a16="http://schemas.microsoft.com/office/drawing/2014/main" val="20000"/>
                    </a:ext>
                  </a:extLst>
                </a:gridCol>
                <a:gridCol w="1778681">
                  <a:extLst>
                    <a:ext uri="{9D8B030D-6E8A-4147-A177-3AD203B41FA5}">
                      <a16:colId xmlns:a16="http://schemas.microsoft.com/office/drawing/2014/main" val="20001"/>
                    </a:ext>
                  </a:extLst>
                </a:gridCol>
                <a:gridCol w="1778681">
                  <a:extLst>
                    <a:ext uri="{9D8B030D-6E8A-4147-A177-3AD203B41FA5}">
                      <a16:colId xmlns:a16="http://schemas.microsoft.com/office/drawing/2014/main" val="20002"/>
                    </a:ext>
                  </a:extLst>
                </a:gridCol>
                <a:gridCol w="1026994">
                  <a:extLst>
                    <a:ext uri="{9D8B030D-6E8A-4147-A177-3AD203B41FA5}">
                      <a16:colId xmlns:a16="http://schemas.microsoft.com/office/drawing/2014/main" val="20003"/>
                    </a:ext>
                  </a:extLst>
                </a:gridCol>
                <a:gridCol w="1347519">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11" name="TextBox 11"/>
          <p:cNvSpPr txBox="1"/>
          <p:nvPr/>
        </p:nvSpPr>
        <p:spPr>
          <a:xfrm>
            <a:off x="10705118" y="5771385"/>
            <a:ext cx="6359224" cy="10477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Scenario: Get the data of students who got a ‘B’.</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402046" y="3524943"/>
          <a:ext cx="7710557" cy="6210300"/>
        </p:xfrm>
        <a:graphic>
          <a:graphicData uri="http://schemas.openxmlformats.org/drawingml/2006/table">
            <a:tbl>
              <a:tblPr/>
              <a:tblGrid>
                <a:gridCol w="1778681">
                  <a:extLst>
                    <a:ext uri="{9D8B030D-6E8A-4147-A177-3AD203B41FA5}">
                      <a16:colId xmlns:a16="http://schemas.microsoft.com/office/drawing/2014/main" val="20000"/>
                    </a:ext>
                  </a:extLst>
                </a:gridCol>
                <a:gridCol w="1778681">
                  <a:extLst>
                    <a:ext uri="{9D8B030D-6E8A-4147-A177-3AD203B41FA5}">
                      <a16:colId xmlns:a16="http://schemas.microsoft.com/office/drawing/2014/main" val="20001"/>
                    </a:ext>
                  </a:extLst>
                </a:gridCol>
                <a:gridCol w="1778681">
                  <a:extLst>
                    <a:ext uri="{9D8B030D-6E8A-4147-A177-3AD203B41FA5}">
                      <a16:colId xmlns:a16="http://schemas.microsoft.com/office/drawing/2014/main" val="20002"/>
                    </a:ext>
                  </a:extLst>
                </a:gridCol>
                <a:gridCol w="1026994">
                  <a:extLst>
                    <a:ext uri="{9D8B030D-6E8A-4147-A177-3AD203B41FA5}">
                      <a16:colId xmlns:a16="http://schemas.microsoft.com/office/drawing/2014/main" val="20003"/>
                    </a:ext>
                  </a:extLst>
                </a:gridCol>
                <a:gridCol w="1347519">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8" name="Freeform 8"/>
          <p:cNvSpPr/>
          <p:nvPr/>
        </p:nvSpPr>
        <p:spPr>
          <a:xfrm rot="-9462132" flipH="1">
            <a:off x="8308238" y="8909904"/>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a:off x="10324043" y="7067631"/>
            <a:ext cx="4998179" cy="2537247"/>
          </a:xfrm>
          <a:custGeom>
            <a:avLst/>
            <a:gdLst/>
            <a:ahLst/>
            <a:cxnLst/>
            <a:rect l="l" t="t" r="r" b="b"/>
            <a:pathLst>
              <a:path w="4998179" h="2537247">
                <a:moveTo>
                  <a:pt x="0" y="0"/>
                </a:moveTo>
                <a:lnTo>
                  <a:pt x="4998179" y="0"/>
                </a:lnTo>
                <a:lnTo>
                  <a:pt x="4998179" y="2537247"/>
                </a:lnTo>
                <a:lnTo>
                  <a:pt x="0" y="2537247"/>
                </a:lnTo>
                <a:lnTo>
                  <a:pt x="0" y="0"/>
                </a:lnTo>
                <a:close/>
              </a:path>
            </a:pathLst>
          </a:custGeom>
          <a:blipFill>
            <a:blip r:embed="rId10"/>
            <a:stretch>
              <a:fillRect l="-17524" t="-49980" r="-49959" b="-66984"/>
            </a:stretch>
          </a:blipFill>
        </p:spPr>
        <p:txBody>
          <a:bodyPr/>
          <a:lstStyle/>
          <a:p>
            <a:endParaRPr lang="en-PH"/>
          </a:p>
        </p:txBody>
      </p:sp>
      <p:sp>
        <p:nvSpPr>
          <p:cNvPr id="10" name="TextBox 10"/>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1" name="TextBox 11"/>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2" name="TextBox 12"/>
          <p:cNvSpPr txBox="1"/>
          <p:nvPr/>
        </p:nvSpPr>
        <p:spPr>
          <a:xfrm>
            <a:off x="402046" y="2694896"/>
            <a:ext cx="17528476"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Where</a:t>
            </a:r>
            <a:r>
              <a:rPr lang="en-US" sz="3000" b="1">
                <a:solidFill>
                  <a:srgbClr val="000000"/>
                </a:solidFill>
                <a:latin typeface="Open Sans Bold"/>
                <a:ea typeface="Open Sans Bold"/>
                <a:cs typeface="Open Sans Bold"/>
                <a:sym typeface="Open Sans Bold"/>
              </a:rPr>
              <a:t> - </a:t>
            </a:r>
            <a:r>
              <a:rPr lang="en-US" sz="3000">
                <a:solidFill>
                  <a:srgbClr val="000000"/>
                </a:solidFill>
                <a:latin typeface="Open Sans"/>
                <a:ea typeface="Open Sans"/>
                <a:cs typeface="Open Sans"/>
                <a:sym typeface="Open Sans"/>
              </a:rPr>
              <a:t>Filters rows based on a specified condition.</a:t>
            </a:r>
          </a:p>
        </p:txBody>
      </p:sp>
      <p:sp>
        <p:nvSpPr>
          <p:cNvPr id="13" name="Freeform 13"/>
          <p:cNvSpPr/>
          <p:nvPr/>
        </p:nvSpPr>
        <p:spPr>
          <a:xfrm rot="7842787" flipH="1">
            <a:off x="14809310" y="6656220"/>
            <a:ext cx="1820170" cy="1389948"/>
          </a:xfrm>
          <a:custGeom>
            <a:avLst/>
            <a:gdLst/>
            <a:ahLst/>
            <a:cxnLst/>
            <a:rect l="l" t="t" r="r" b="b"/>
            <a:pathLst>
              <a:path w="1820170" h="1389948">
                <a:moveTo>
                  <a:pt x="1820169" y="0"/>
                </a:moveTo>
                <a:lnTo>
                  <a:pt x="0" y="0"/>
                </a:lnTo>
                <a:lnTo>
                  <a:pt x="0" y="1389948"/>
                </a:lnTo>
                <a:lnTo>
                  <a:pt x="1820169" y="1389948"/>
                </a:lnTo>
                <a:lnTo>
                  <a:pt x="182016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4" name="Table 14"/>
          <p:cNvGraphicFramePr>
            <a:graphicFrameLocks noGrp="1"/>
          </p:cNvGraphicFramePr>
          <p:nvPr/>
        </p:nvGraphicFramePr>
        <p:xfrm>
          <a:off x="10519281" y="3524943"/>
          <a:ext cx="7411240" cy="2552700"/>
        </p:xfrm>
        <a:graphic>
          <a:graphicData uri="http://schemas.openxmlformats.org/drawingml/2006/table">
            <a:tbl>
              <a:tblPr/>
              <a:tblGrid>
                <a:gridCol w="1709635">
                  <a:extLst>
                    <a:ext uri="{9D8B030D-6E8A-4147-A177-3AD203B41FA5}">
                      <a16:colId xmlns:a16="http://schemas.microsoft.com/office/drawing/2014/main" val="20000"/>
                    </a:ext>
                  </a:extLst>
                </a:gridCol>
                <a:gridCol w="1709635">
                  <a:extLst>
                    <a:ext uri="{9D8B030D-6E8A-4147-A177-3AD203B41FA5}">
                      <a16:colId xmlns:a16="http://schemas.microsoft.com/office/drawing/2014/main" val="20001"/>
                    </a:ext>
                  </a:extLst>
                </a:gridCol>
                <a:gridCol w="1709635">
                  <a:extLst>
                    <a:ext uri="{9D8B030D-6E8A-4147-A177-3AD203B41FA5}">
                      <a16:colId xmlns:a16="http://schemas.microsoft.com/office/drawing/2014/main" val="20002"/>
                    </a:ext>
                  </a:extLst>
                </a:gridCol>
                <a:gridCol w="987127">
                  <a:extLst>
                    <a:ext uri="{9D8B030D-6E8A-4147-A177-3AD203B41FA5}">
                      <a16:colId xmlns:a16="http://schemas.microsoft.com/office/drawing/2014/main" val="20003"/>
                    </a:ext>
                  </a:extLst>
                </a:gridCol>
                <a:gridCol w="1295209">
                  <a:extLst>
                    <a:ext uri="{9D8B030D-6E8A-4147-A177-3AD203B41FA5}">
                      <a16:colId xmlns:a16="http://schemas.microsoft.com/office/drawing/2014/main" val="20004"/>
                    </a:ext>
                  </a:extLst>
                </a:gridCol>
              </a:tblGrid>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58335" y="3596599"/>
          <a:ext cx="7929588" cy="3467100"/>
        </p:xfrm>
        <a:graphic>
          <a:graphicData uri="http://schemas.openxmlformats.org/drawingml/2006/table">
            <a:tbl>
              <a:tblPr/>
              <a:tblGrid>
                <a:gridCol w="1982397">
                  <a:extLst>
                    <a:ext uri="{9D8B030D-6E8A-4147-A177-3AD203B41FA5}">
                      <a16:colId xmlns:a16="http://schemas.microsoft.com/office/drawing/2014/main" val="20000"/>
                    </a:ext>
                  </a:extLst>
                </a:gridCol>
                <a:gridCol w="1982397">
                  <a:extLst>
                    <a:ext uri="{9D8B030D-6E8A-4147-A177-3AD203B41FA5}">
                      <a16:colId xmlns:a16="http://schemas.microsoft.com/office/drawing/2014/main" val="20001"/>
                    </a:ext>
                  </a:extLst>
                </a:gridCol>
                <a:gridCol w="2763343">
                  <a:extLst>
                    <a:ext uri="{9D8B030D-6E8A-4147-A177-3AD203B41FA5}">
                      <a16:colId xmlns:a16="http://schemas.microsoft.com/office/drawing/2014/main" val="20002"/>
                    </a:ext>
                  </a:extLst>
                </a:gridCol>
                <a:gridCol w="1201450">
                  <a:extLst>
                    <a:ext uri="{9D8B030D-6E8A-4147-A177-3AD203B41FA5}">
                      <a16:colId xmlns:a16="http://schemas.microsoft.com/office/drawing/2014/main" val="20003"/>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a:solidFill>
                            <a:srgbClr val="000000"/>
                          </a:solidFill>
                          <a:latin typeface="Open Sans"/>
                          <a:ea typeface="Open Sans"/>
                          <a:cs typeface="Open Sans"/>
                          <a:sym typeface="Open Sans"/>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8" name="Freeform 8"/>
          <p:cNvSpPr/>
          <p:nvPr/>
        </p:nvSpPr>
        <p:spPr>
          <a:xfrm>
            <a:off x="9918347" y="7718757"/>
            <a:ext cx="4042466" cy="2185437"/>
          </a:xfrm>
          <a:custGeom>
            <a:avLst/>
            <a:gdLst/>
            <a:ahLst/>
            <a:cxnLst/>
            <a:rect l="l" t="t" r="r" b="b"/>
            <a:pathLst>
              <a:path w="4042466" h="2185437">
                <a:moveTo>
                  <a:pt x="0" y="0"/>
                </a:moveTo>
                <a:lnTo>
                  <a:pt x="4042466" y="0"/>
                </a:lnTo>
                <a:lnTo>
                  <a:pt x="4042466" y="2185438"/>
                </a:lnTo>
                <a:lnTo>
                  <a:pt x="0" y="2185438"/>
                </a:lnTo>
                <a:lnTo>
                  <a:pt x="0" y="0"/>
                </a:lnTo>
                <a:close/>
              </a:path>
            </a:pathLst>
          </a:custGeom>
          <a:blipFill>
            <a:blip r:embed="rId8"/>
            <a:stretch>
              <a:fillRect l="-15194" t="-40558" r="-14960" b="-41509"/>
            </a:stretch>
          </a:blipFill>
        </p:spPr>
        <p:txBody>
          <a:bodyPr/>
          <a:lstStyle/>
          <a:p>
            <a:endParaRPr lang="en-PH"/>
          </a:p>
        </p:txBody>
      </p:sp>
      <p:sp>
        <p:nvSpPr>
          <p:cNvPr id="9" name="TextBox 9"/>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0" name="TextBox 10"/>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1" name="TextBox 11"/>
          <p:cNvSpPr txBox="1"/>
          <p:nvPr/>
        </p:nvSpPr>
        <p:spPr>
          <a:xfrm>
            <a:off x="402046" y="2694896"/>
            <a:ext cx="16362715"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Find the sum of all the credit using the</a:t>
            </a:r>
            <a:r>
              <a:rPr lang="en-US" sz="3000" b="1" i="1">
                <a:solidFill>
                  <a:srgbClr val="000000"/>
                </a:solidFill>
                <a:latin typeface="Open Sans Bold Italics"/>
                <a:ea typeface="Open Sans Bold Italics"/>
                <a:cs typeface="Open Sans Bold Italics"/>
                <a:sym typeface="Open Sans Bold Italics"/>
              </a:rPr>
              <a:t> SUM function.</a:t>
            </a:r>
          </a:p>
        </p:txBody>
      </p:sp>
      <p:sp>
        <p:nvSpPr>
          <p:cNvPr id="12" name="Freeform 12"/>
          <p:cNvSpPr/>
          <p:nvPr/>
        </p:nvSpPr>
        <p:spPr>
          <a:xfrm rot="-6075931" flipH="1">
            <a:off x="7699814" y="7470607"/>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3" name="Freeform 13"/>
          <p:cNvSpPr/>
          <p:nvPr/>
        </p:nvSpPr>
        <p:spPr>
          <a:xfrm rot="9556219" flipH="1">
            <a:off x="14147887" y="6599826"/>
            <a:ext cx="1820170" cy="1389948"/>
          </a:xfrm>
          <a:custGeom>
            <a:avLst/>
            <a:gdLst/>
            <a:ahLst/>
            <a:cxnLst/>
            <a:rect l="l" t="t" r="r" b="b"/>
            <a:pathLst>
              <a:path w="1820170" h="1389948">
                <a:moveTo>
                  <a:pt x="1820170" y="0"/>
                </a:moveTo>
                <a:lnTo>
                  <a:pt x="0" y="0"/>
                </a:lnTo>
                <a:lnTo>
                  <a:pt x="0" y="1389947"/>
                </a:lnTo>
                <a:lnTo>
                  <a:pt x="1820170" y="1389947"/>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4" name="TextBox 14"/>
          <p:cNvSpPr txBox="1"/>
          <p:nvPr/>
        </p:nvSpPr>
        <p:spPr>
          <a:xfrm>
            <a:off x="14917052" y="5019675"/>
            <a:ext cx="1379861" cy="1164921"/>
          </a:xfrm>
          <a:prstGeom prst="rect">
            <a:avLst/>
          </a:prstGeom>
        </p:spPr>
        <p:txBody>
          <a:bodyPr lIns="0" tIns="0" rIns="0" bIns="0" rtlCol="0" anchor="t">
            <a:spAutoFit/>
          </a:bodyPr>
          <a:lstStyle/>
          <a:p>
            <a:pPr algn="l">
              <a:lnSpc>
                <a:spcPts val="9563"/>
              </a:lnSpc>
              <a:spcBef>
                <a:spcPct val="0"/>
              </a:spcBef>
            </a:pPr>
            <a:r>
              <a:rPr lang="en-US" sz="6831" b="1" i="1">
                <a:solidFill>
                  <a:srgbClr val="000000"/>
                </a:solidFill>
                <a:latin typeface="Open Sans Bold Italics"/>
                <a:ea typeface="Open Sans Bold Italics"/>
                <a:cs typeface="Open Sans Bold Italics"/>
                <a:sym typeface="Open Sans Bold Italics"/>
              </a:rPr>
              <a:t>10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899342" y="3603711"/>
          <a:ext cx="7710557" cy="6210300"/>
        </p:xfrm>
        <a:graphic>
          <a:graphicData uri="http://schemas.openxmlformats.org/drawingml/2006/table">
            <a:tbl>
              <a:tblPr/>
              <a:tblGrid>
                <a:gridCol w="1778681">
                  <a:extLst>
                    <a:ext uri="{9D8B030D-6E8A-4147-A177-3AD203B41FA5}">
                      <a16:colId xmlns:a16="http://schemas.microsoft.com/office/drawing/2014/main" val="20000"/>
                    </a:ext>
                  </a:extLst>
                </a:gridCol>
                <a:gridCol w="1778681">
                  <a:extLst>
                    <a:ext uri="{9D8B030D-6E8A-4147-A177-3AD203B41FA5}">
                      <a16:colId xmlns:a16="http://schemas.microsoft.com/office/drawing/2014/main" val="20001"/>
                    </a:ext>
                  </a:extLst>
                </a:gridCol>
                <a:gridCol w="1778681">
                  <a:extLst>
                    <a:ext uri="{9D8B030D-6E8A-4147-A177-3AD203B41FA5}">
                      <a16:colId xmlns:a16="http://schemas.microsoft.com/office/drawing/2014/main" val="20002"/>
                    </a:ext>
                  </a:extLst>
                </a:gridCol>
                <a:gridCol w="1026994">
                  <a:extLst>
                    <a:ext uri="{9D8B030D-6E8A-4147-A177-3AD203B41FA5}">
                      <a16:colId xmlns:a16="http://schemas.microsoft.com/office/drawing/2014/main" val="20003"/>
                    </a:ext>
                  </a:extLst>
                </a:gridCol>
                <a:gridCol w="1347519">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8" name="Freeform 8"/>
          <p:cNvSpPr/>
          <p:nvPr/>
        </p:nvSpPr>
        <p:spPr>
          <a:xfrm rot="-9462132" flipH="1">
            <a:off x="8534858" y="8752368"/>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a:off x="10550663" y="6930325"/>
            <a:ext cx="3988136" cy="2143093"/>
          </a:xfrm>
          <a:custGeom>
            <a:avLst/>
            <a:gdLst/>
            <a:ahLst/>
            <a:cxnLst/>
            <a:rect l="l" t="t" r="r" b="b"/>
            <a:pathLst>
              <a:path w="3988136" h="2143093">
                <a:moveTo>
                  <a:pt x="0" y="0"/>
                </a:moveTo>
                <a:lnTo>
                  <a:pt x="3988136" y="0"/>
                </a:lnTo>
                <a:lnTo>
                  <a:pt x="3988136" y="2143093"/>
                </a:lnTo>
                <a:lnTo>
                  <a:pt x="0" y="2143093"/>
                </a:lnTo>
                <a:lnTo>
                  <a:pt x="0" y="0"/>
                </a:lnTo>
                <a:close/>
              </a:path>
            </a:pathLst>
          </a:custGeom>
          <a:blipFill>
            <a:blip r:embed="rId10"/>
            <a:stretch>
              <a:fillRect l="-15223" t="-40860" r="-15229" b="-42728"/>
            </a:stretch>
          </a:blipFill>
        </p:spPr>
        <p:txBody>
          <a:bodyPr/>
          <a:lstStyle/>
          <a:p>
            <a:endParaRPr lang="en-PH"/>
          </a:p>
        </p:txBody>
      </p:sp>
      <p:sp>
        <p:nvSpPr>
          <p:cNvPr id="10" name="TextBox 10"/>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1" name="TextBox 11"/>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2" name="TextBox 12"/>
          <p:cNvSpPr txBox="1"/>
          <p:nvPr/>
        </p:nvSpPr>
        <p:spPr>
          <a:xfrm>
            <a:off x="402046" y="2694896"/>
            <a:ext cx="16094905"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Count the number of students in the table using the </a:t>
            </a:r>
            <a:r>
              <a:rPr lang="en-US" sz="3000" b="1" i="1">
                <a:solidFill>
                  <a:srgbClr val="000000"/>
                </a:solidFill>
                <a:latin typeface="Open Sans Bold Italics"/>
                <a:ea typeface="Open Sans Bold Italics"/>
                <a:cs typeface="Open Sans Bold Italics"/>
                <a:sym typeface="Open Sans Bold Italics"/>
              </a:rPr>
              <a:t>COUNT function.</a:t>
            </a:r>
          </a:p>
        </p:txBody>
      </p:sp>
      <p:sp>
        <p:nvSpPr>
          <p:cNvPr id="13" name="Freeform 13"/>
          <p:cNvSpPr/>
          <p:nvPr/>
        </p:nvSpPr>
        <p:spPr>
          <a:xfrm rot="9556219" flipH="1">
            <a:off x="14147887" y="6599826"/>
            <a:ext cx="1820170" cy="1389948"/>
          </a:xfrm>
          <a:custGeom>
            <a:avLst/>
            <a:gdLst/>
            <a:ahLst/>
            <a:cxnLst/>
            <a:rect l="l" t="t" r="r" b="b"/>
            <a:pathLst>
              <a:path w="1820170" h="1389948">
                <a:moveTo>
                  <a:pt x="1820170" y="0"/>
                </a:moveTo>
                <a:lnTo>
                  <a:pt x="0" y="0"/>
                </a:lnTo>
                <a:lnTo>
                  <a:pt x="0" y="1389947"/>
                </a:lnTo>
                <a:lnTo>
                  <a:pt x="1820170" y="1389947"/>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14775271" y="5019675"/>
            <a:ext cx="1379861" cy="1159984"/>
          </a:xfrm>
          <a:prstGeom prst="rect">
            <a:avLst/>
          </a:prstGeom>
        </p:spPr>
        <p:txBody>
          <a:bodyPr lIns="0" tIns="0" rIns="0" bIns="0" rtlCol="0" anchor="t">
            <a:spAutoFit/>
          </a:bodyPr>
          <a:lstStyle/>
          <a:p>
            <a:pPr algn="ctr">
              <a:lnSpc>
                <a:spcPts val="9563"/>
              </a:lnSpc>
              <a:spcBef>
                <a:spcPct val="0"/>
              </a:spcBef>
            </a:pPr>
            <a:r>
              <a:rPr lang="en-US" sz="6831" b="1" i="1">
                <a:solidFill>
                  <a:srgbClr val="000000"/>
                </a:solidFill>
                <a:latin typeface="Open Sans Bold Italics"/>
                <a:ea typeface="Open Sans Bold Italics"/>
                <a:cs typeface="Open Sans Bold Italics"/>
                <a:sym typeface="Open Sans Bold Italics"/>
              </a:rPr>
              <a:t>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899342" y="3603711"/>
          <a:ext cx="7710557" cy="6210300"/>
        </p:xfrm>
        <a:graphic>
          <a:graphicData uri="http://schemas.openxmlformats.org/drawingml/2006/table">
            <a:tbl>
              <a:tblPr/>
              <a:tblGrid>
                <a:gridCol w="1778681">
                  <a:extLst>
                    <a:ext uri="{9D8B030D-6E8A-4147-A177-3AD203B41FA5}">
                      <a16:colId xmlns:a16="http://schemas.microsoft.com/office/drawing/2014/main" val="20000"/>
                    </a:ext>
                  </a:extLst>
                </a:gridCol>
                <a:gridCol w="1778681">
                  <a:extLst>
                    <a:ext uri="{9D8B030D-6E8A-4147-A177-3AD203B41FA5}">
                      <a16:colId xmlns:a16="http://schemas.microsoft.com/office/drawing/2014/main" val="20001"/>
                    </a:ext>
                  </a:extLst>
                </a:gridCol>
                <a:gridCol w="1778681">
                  <a:extLst>
                    <a:ext uri="{9D8B030D-6E8A-4147-A177-3AD203B41FA5}">
                      <a16:colId xmlns:a16="http://schemas.microsoft.com/office/drawing/2014/main" val="20002"/>
                    </a:ext>
                  </a:extLst>
                </a:gridCol>
                <a:gridCol w="1026994">
                  <a:extLst>
                    <a:ext uri="{9D8B030D-6E8A-4147-A177-3AD203B41FA5}">
                      <a16:colId xmlns:a16="http://schemas.microsoft.com/office/drawing/2014/main" val="20003"/>
                    </a:ext>
                  </a:extLst>
                </a:gridCol>
                <a:gridCol w="1347519">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8" name="Freeform 8"/>
          <p:cNvSpPr/>
          <p:nvPr/>
        </p:nvSpPr>
        <p:spPr>
          <a:xfrm rot="-9462132" flipH="1">
            <a:off x="8534858" y="8752368"/>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a:off x="10550663" y="7623262"/>
            <a:ext cx="4060375" cy="2190749"/>
          </a:xfrm>
          <a:custGeom>
            <a:avLst/>
            <a:gdLst/>
            <a:ahLst/>
            <a:cxnLst/>
            <a:rect l="l" t="t" r="r" b="b"/>
            <a:pathLst>
              <a:path w="4060375" h="2190749">
                <a:moveTo>
                  <a:pt x="0" y="0"/>
                </a:moveTo>
                <a:lnTo>
                  <a:pt x="4060375" y="0"/>
                </a:lnTo>
                <a:lnTo>
                  <a:pt x="4060375" y="2190749"/>
                </a:lnTo>
                <a:lnTo>
                  <a:pt x="0" y="2190749"/>
                </a:lnTo>
                <a:lnTo>
                  <a:pt x="0" y="0"/>
                </a:lnTo>
                <a:close/>
              </a:path>
            </a:pathLst>
          </a:custGeom>
          <a:blipFill>
            <a:blip r:embed="rId10"/>
            <a:stretch>
              <a:fillRect l="-15229" t="-40734" r="-15229" b="-42123"/>
            </a:stretch>
          </a:blipFill>
        </p:spPr>
        <p:txBody>
          <a:bodyPr/>
          <a:lstStyle/>
          <a:p>
            <a:endParaRPr lang="en-PH"/>
          </a:p>
        </p:txBody>
      </p:sp>
      <p:sp>
        <p:nvSpPr>
          <p:cNvPr id="10" name="Freeform 10"/>
          <p:cNvSpPr/>
          <p:nvPr/>
        </p:nvSpPr>
        <p:spPr>
          <a:xfrm rot="9556219" flipH="1">
            <a:off x="14147887" y="6599826"/>
            <a:ext cx="1820170" cy="1389948"/>
          </a:xfrm>
          <a:custGeom>
            <a:avLst/>
            <a:gdLst/>
            <a:ahLst/>
            <a:cxnLst/>
            <a:rect l="l" t="t" r="r" b="b"/>
            <a:pathLst>
              <a:path w="1820170" h="1389948">
                <a:moveTo>
                  <a:pt x="1820170" y="0"/>
                </a:moveTo>
                <a:lnTo>
                  <a:pt x="0" y="0"/>
                </a:lnTo>
                <a:lnTo>
                  <a:pt x="0" y="1389947"/>
                </a:lnTo>
                <a:lnTo>
                  <a:pt x="1820170" y="1389947"/>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2" name="TextBox 12"/>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3" name="TextBox 13"/>
          <p:cNvSpPr txBox="1"/>
          <p:nvPr/>
        </p:nvSpPr>
        <p:spPr>
          <a:xfrm>
            <a:off x="402046" y="2694896"/>
            <a:ext cx="16094905"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Count the average age of the students using the </a:t>
            </a:r>
            <a:r>
              <a:rPr lang="en-US" sz="3000" b="1" i="1">
                <a:solidFill>
                  <a:srgbClr val="000000"/>
                </a:solidFill>
                <a:latin typeface="Open Sans Bold Italics"/>
                <a:ea typeface="Open Sans Bold Italics"/>
                <a:cs typeface="Open Sans Bold Italics"/>
                <a:sym typeface="Open Sans Bold Italics"/>
              </a:rPr>
              <a:t>AVG function.</a:t>
            </a:r>
          </a:p>
        </p:txBody>
      </p:sp>
      <p:sp>
        <p:nvSpPr>
          <p:cNvPr id="14" name="TextBox 14"/>
          <p:cNvSpPr txBox="1"/>
          <p:nvPr/>
        </p:nvSpPr>
        <p:spPr>
          <a:xfrm>
            <a:off x="14219138" y="5162701"/>
            <a:ext cx="2277812" cy="1159984"/>
          </a:xfrm>
          <a:prstGeom prst="rect">
            <a:avLst/>
          </a:prstGeom>
        </p:spPr>
        <p:txBody>
          <a:bodyPr lIns="0" tIns="0" rIns="0" bIns="0" rtlCol="0" anchor="t">
            <a:spAutoFit/>
          </a:bodyPr>
          <a:lstStyle/>
          <a:p>
            <a:pPr algn="ctr">
              <a:lnSpc>
                <a:spcPts val="9563"/>
              </a:lnSpc>
              <a:spcBef>
                <a:spcPct val="0"/>
              </a:spcBef>
            </a:pPr>
            <a:r>
              <a:rPr lang="en-US" sz="6831" b="1" i="1">
                <a:solidFill>
                  <a:srgbClr val="000000"/>
                </a:solidFill>
                <a:latin typeface="Open Sans Bold Italics"/>
                <a:ea typeface="Open Sans Bold Italics"/>
                <a:cs typeface="Open Sans Bold Italics"/>
                <a:sym typeface="Open Sans Bold Italics"/>
              </a:rPr>
              <a:t>20.5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8" name="TextBox 8"/>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9" name="TextBox 9"/>
          <p:cNvSpPr txBox="1"/>
          <p:nvPr/>
        </p:nvSpPr>
        <p:spPr>
          <a:xfrm>
            <a:off x="402046" y="2694896"/>
            <a:ext cx="2594131"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Group by</a:t>
            </a:r>
          </a:p>
        </p:txBody>
      </p:sp>
      <p:graphicFrame>
        <p:nvGraphicFramePr>
          <p:cNvPr id="10" name="Table 10"/>
          <p:cNvGraphicFramePr>
            <a:graphicFrameLocks noGrp="1"/>
          </p:cNvGraphicFramePr>
          <p:nvPr/>
        </p:nvGraphicFramePr>
        <p:xfrm>
          <a:off x="899342" y="3603711"/>
          <a:ext cx="7710557" cy="6210300"/>
        </p:xfrm>
        <a:graphic>
          <a:graphicData uri="http://schemas.openxmlformats.org/drawingml/2006/table">
            <a:tbl>
              <a:tblPr/>
              <a:tblGrid>
                <a:gridCol w="1778681">
                  <a:extLst>
                    <a:ext uri="{9D8B030D-6E8A-4147-A177-3AD203B41FA5}">
                      <a16:colId xmlns:a16="http://schemas.microsoft.com/office/drawing/2014/main" val="20000"/>
                    </a:ext>
                  </a:extLst>
                </a:gridCol>
                <a:gridCol w="1778681">
                  <a:extLst>
                    <a:ext uri="{9D8B030D-6E8A-4147-A177-3AD203B41FA5}">
                      <a16:colId xmlns:a16="http://schemas.microsoft.com/office/drawing/2014/main" val="20001"/>
                    </a:ext>
                  </a:extLst>
                </a:gridCol>
                <a:gridCol w="1778681">
                  <a:extLst>
                    <a:ext uri="{9D8B030D-6E8A-4147-A177-3AD203B41FA5}">
                      <a16:colId xmlns:a16="http://schemas.microsoft.com/office/drawing/2014/main" val="20002"/>
                    </a:ext>
                  </a:extLst>
                </a:gridCol>
                <a:gridCol w="1026994">
                  <a:extLst>
                    <a:ext uri="{9D8B030D-6E8A-4147-A177-3AD203B41FA5}">
                      <a16:colId xmlns:a16="http://schemas.microsoft.com/office/drawing/2014/main" val="20003"/>
                    </a:ext>
                  </a:extLst>
                </a:gridCol>
                <a:gridCol w="1347519">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11" name="TextBox 11"/>
          <p:cNvSpPr txBox="1"/>
          <p:nvPr/>
        </p:nvSpPr>
        <p:spPr>
          <a:xfrm>
            <a:off x="10705118" y="5771385"/>
            <a:ext cx="6359224" cy="10477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Scenario: Count the number of students in each grade.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8" name="TextBox 8"/>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9" name="TextBox 9"/>
          <p:cNvSpPr txBox="1"/>
          <p:nvPr/>
        </p:nvSpPr>
        <p:spPr>
          <a:xfrm>
            <a:off x="402046" y="2694896"/>
            <a:ext cx="5603055"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Group by ‘Grade’ Visualisation</a:t>
            </a:r>
          </a:p>
        </p:txBody>
      </p:sp>
      <p:graphicFrame>
        <p:nvGraphicFramePr>
          <p:cNvPr id="10" name="Table 10"/>
          <p:cNvGraphicFramePr>
            <a:graphicFrameLocks noGrp="1"/>
          </p:cNvGraphicFramePr>
          <p:nvPr/>
        </p:nvGraphicFramePr>
        <p:xfrm>
          <a:off x="559236" y="3587957"/>
          <a:ext cx="7363979" cy="6210300"/>
        </p:xfrm>
        <a:graphic>
          <a:graphicData uri="http://schemas.openxmlformats.org/drawingml/2006/table">
            <a:tbl>
              <a:tblPr/>
              <a:tblGrid>
                <a:gridCol w="1664907">
                  <a:extLst>
                    <a:ext uri="{9D8B030D-6E8A-4147-A177-3AD203B41FA5}">
                      <a16:colId xmlns:a16="http://schemas.microsoft.com/office/drawing/2014/main" val="20000"/>
                    </a:ext>
                  </a:extLst>
                </a:gridCol>
                <a:gridCol w="1743966">
                  <a:extLst>
                    <a:ext uri="{9D8B030D-6E8A-4147-A177-3AD203B41FA5}">
                      <a16:colId xmlns:a16="http://schemas.microsoft.com/office/drawing/2014/main" val="20001"/>
                    </a:ext>
                  </a:extLst>
                </a:gridCol>
                <a:gridCol w="1754974">
                  <a:extLst>
                    <a:ext uri="{9D8B030D-6E8A-4147-A177-3AD203B41FA5}">
                      <a16:colId xmlns:a16="http://schemas.microsoft.com/office/drawing/2014/main" val="20002"/>
                    </a:ext>
                  </a:extLst>
                </a:gridCol>
                <a:gridCol w="968626">
                  <a:extLst>
                    <a:ext uri="{9D8B030D-6E8A-4147-A177-3AD203B41FA5}">
                      <a16:colId xmlns:a16="http://schemas.microsoft.com/office/drawing/2014/main" val="20003"/>
                    </a:ext>
                  </a:extLst>
                </a:gridCol>
                <a:gridCol w="1231507">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graphicFrame>
        <p:nvGraphicFramePr>
          <p:cNvPr id="11" name="Table 11"/>
          <p:cNvGraphicFramePr>
            <a:graphicFrameLocks noGrp="1"/>
          </p:cNvGraphicFramePr>
          <p:nvPr/>
        </p:nvGraphicFramePr>
        <p:xfrm>
          <a:off x="9974710" y="1471948"/>
          <a:ext cx="7773571" cy="2560198"/>
        </p:xfrm>
        <a:graphic>
          <a:graphicData uri="http://schemas.openxmlformats.org/drawingml/2006/table">
            <a:tbl>
              <a:tblPr/>
              <a:tblGrid>
                <a:gridCol w="1757510">
                  <a:extLst>
                    <a:ext uri="{9D8B030D-6E8A-4147-A177-3AD203B41FA5}">
                      <a16:colId xmlns:a16="http://schemas.microsoft.com/office/drawing/2014/main" val="20000"/>
                    </a:ext>
                  </a:extLst>
                </a:gridCol>
                <a:gridCol w="1840967">
                  <a:extLst>
                    <a:ext uri="{9D8B030D-6E8A-4147-A177-3AD203B41FA5}">
                      <a16:colId xmlns:a16="http://schemas.microsoft.com/office/drawing/2014/main" val="20001"/>
                    </a:ext>
                  </a:extLst>
                </a:gridCol>
                <a:gridCol w="1852587">
                  <a:extLst>
                    <a:ext uri="{9D8B030D-6E8A-4147-A177-3AD203B41FA5}">
                      <a16:colId xmlns:a16="http://schemas.microsoft.com/office/drawing/2014/main" val="20002"/>
                    </a:ext>
                  </a:extLst>
                </a:gridCol>
                <a:gridCol w="1022502">
                  <a:extLst>
                    <a:ext uri="{9D8B030D-6E8A-4147-A177-3AD203B41FA5}">
                      <a16:colId xmlns:a16="http://schemas.microsoft.com/office/drawing/2014/main" val="20003"/>
                    </a:ext>
                  </a:extLst>
                </a:gridCol>
                <a:gridCol w="1300005">
                  <a:extLst>
                    <a:ext uri="{9D8B030D-6E8A-4147-A177-3AD203B41FA5}">
                      <a16:colId xmlns:a16="http://schemas.microsoft.com/office/drawing/2014/main" val="20004"/>
                    </a:ext>
                  </a:extLst>
                </a:gridCol>
              </a:tblGrid>
              <a:tr h="850463">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50463">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59271">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bl>
          </a:graphicData>
        </a:graphic>
      </p:graphicFrame>
      <p:graphicFrame>
        <p:nvGraphicFramePr>
          <p:cNvPr id="12" name="Table 12"/>
          <p:cNvGraphicFramePr>
            <a:graphicFrameLocks noGrp="1"/>
          </p:cNvGraphicFramePr>
          <p:nvPr/>
        </p:nvGraphicFramePr>
        <p:xfrm>
          <a:off x="9974710" y="4523661"/>
          <a:ext cx="7773571" cy="2552700"/>
        </p:xfrm>
        <a:graphic>
          <a:graphicData uri="http://schemas.openxmlformats.org/drawingml/2006/table">
            <a:tbl>
              <a:tblPr/>
              <a:tblGrid>
                <a:gridCol w="1757510">
                  <a:extLst>
                    <a:ext uri="{9D8B030D-6E8A-4147-A177-3AD203B41FA5}">
                      <a16:colId xmlns:a16="http://schemas.microsoft.com/office/drawing/2014/main" val="20000"/>
                    </a:ext>
                  </a:extLst>
                </a:gridCol>
                <a:gridCol w="1840967">
                  <a:extLst>
                    <a:ext uri="{9D8B030D-6E8A-4147-A177-3AD203B41FA5}">
                      <a16:colId xmlns:a16="http://schemas.microsoft.com/office/drawing/2014/main" val="20001"/>
                    </a:ext>
                  </a:extLst>
                </a:gridCol>
                <a:gridCol w="1852587">
                  <a:extLst>
                    <a:ext uri="{9D8B030D-6E8A-4147-A177-3AD203B41FA5}">
                      <a16:colId xmlns:a16="http://schemas.microsoft.com/office/drawing/2014/main" val="20002"/>
                    </a:ext>
                  </a:extLst>
                </a:gridCol>
                <a:gridCol w="1022502">
                  <a:extLst>
                    <a:ext uri="{9D8B030D-6E8A-4147-A177-3AD203B41FA5}">
                      <a16:colId xmlns:a16="http://schemas.microsoft.com/office/drawing/2014/main" val="20003"/>
                    </a:ext>
                  </a:extLst>
                </a:gridCol>
                <a:gridCol w="1300005">
                  <a:extLst>
                    <a:ext uri="{9D8B030D-6E8A-4147-A177-3AD203B41FA5}">
                      <a16:colId xmlns:a16="http://schemas.microsoft.com/office/drawing/2014/main" val="20004"/>
                    </a:ext>
                  </a:extLst>
                </a:gridCol>
              </a:tblGrid>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bl>
          </a:graphicData>
        </a:graphic>
      </p:graphicFrame>
      <p:graphicFrame>
        <p:nvGraphicFramePr>
          <p:cNvPr id="13" name="Table 13"/>
          <p:cNvGraphicFramePr>
            <a:graphicFrameLocks noGrp="1"/>
          </p:cNvGraphicFramePr>
          <p:nvPr/>
        </p:nvGraphicFramePr>
        <p:xfrm>
          <a:off x="9974710" y="7571661"/>
          <a:ext cx="7757818" cy="2552700"/>
        </p:xfrm>
        <a:graphic>
          <a:graphicData uri="http://schemas.openxmlformats.org/drawingml/2006/table">
            <a:tbl>
              <a:tblPr/>
              <a:tblGrid>
                <a:gridCol w="1753949">
                  <a:extLst>
                    <a:ext uri="{9D8B030D-6E8A-4147-A177-3AD203B41FA5}">
                      <a16:colId xmlns:a16="http://schemas.microsoft.com/office/drawing/2014/main" val="20000"/>
                    </a:ext>
                  </a:extLst>
                </a:gridCol>
                <a:gridCol w="1837236">
                  <a:extLst>
                    <a:ext uri="{9D8B030D-6E8A-4147-A177-3AD203B41FA5}">
                      <a16:colId xmlns:a16="http://schemas.microsoft.com/office/drawing/2014/main" val="20001"/>
                    </a:ext>
                  </a:extLst>
                </a:gridCol>
                <a:gridCol w="1848833">
                  <a:extLst>
                    <a:ext uri="{9D8B030D-6E8A-4147-A177-3AD203B41FA5}">
                      <a16:colId xmlns:a16="http://schemas.microsoft.com/office/drawing/2014/main" val="20002"/>
                    </a:ext>
                  </a:extLst>
                </a:gridCol>
                <a:gridCol w="1020430">
                  <a:extLst>
                    <a:ext uri="{9D8B030D-6E8A-4147-A177-3AD203B41FA5}">
                      <a16:colId xmlns:a16="http://schemas.microsoft.com/office/drawing/2014/main" val="20003"/>
                    </a:ext>
                  </a:extLst>
                </a:gridCol>
                <a:gridCol w="1297370">
                  <a:extLst>
                    <a:ext uri="{9D8B030D-6E8A-4147-A177-3AD203B41FA5}">
                      <a16:colId xmlns:a16="http://schemas.microsoft.com/office/drawing/2014/main" val="20004"/>
                    </a:ext>
                  </a:extLst>
                </a:gridCol>
              </a:tblGrid>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50900">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bl>
          </a:graphicData>
        </a:graphic>
      </p:graphicFrame>
      <p:sp>
        <p:nvSpPr>
          <p:cNvPr id="14" name="AutoShape 14"/>
          <p:cNvSpPr/>
          <p:nvPr/>
        </p:nvSpPr>
        <p:spPr>
          <a:xfrm>
            <a:off x="10767060" y="4292809"/>
            <a:ext cx="6492240" cy="0"/>
          </a:xfrm>
          <a:prstGeom prst="line">
            <a:avLst/>
          </a:prstGeom>
          <a:ln w="38100" cap="flat">
            <a:solidFill>
              <a:srgbClr val="FF1495"/>
            </a:solidFill>
            <a:prstDash val="solid"/>
            <a:headEnd type="oval" w="lg" len="lg"/>
            <a:tailEnd type="oval" w="lg" len="lg"/>
          </a:ln>
        </p:spPr>
        <p:txBody>
          <a:bodyPr/>
          <a:lstStyle/>
          <a:p>
            <a:endParaRPr lang="en-PH"/>
          </a:p>
        </p:txBody>
      </p:sp>
      <p:sp>
        <p:nvSpPr>
          <p:cNvPr id="15" name="AutoShape 15"/>
          <p:cNvSpPr/>
          <p:nvPr/>
        </p:nvSpPr>
        <p:spPr>
          <a:xfrm>
            <a:off x="10767060" y="7359612"/>
            <a:ext cx="6492240" cy="0"/>
          </a:xfrm>
          <a:prstGeom prst="line">
            <a:avLst/>
          </a:prstGeom>
          <a:ln w="38100" cap="flat">
            <a:solidFill>
              <a:srgbClr val="FF1495"/>
            </a:solidFill>
            <a:prstDash val="solid"/>
            <a:headEnd type="oval" w="lg" len="lg"/>
            <a:tailEnd type="oval" w="lg" len="lg"/>
          </a:ln>
        </p:spPr>
        <p:txBody>
          <a:bodyPr/>
          <a:lstStyle/>
          <a:p>
            <a:endParaRPr lang="en-PH"/>
          </a:p>
        </p:txBody>
      </p:sp>
      <p:sp>
        <p:nvSpPr>
          <p:cNvPr id="16" name="Freeform 16"/>
          <p:cNvSpPr/>
          <p:nvPr/>
        </p:nvSpPr>
        <p:spPr>
          <a:xfrm rot="-4324099">
            <a:off x="8038878" y="2892983"/>
            <a:ext cx="1820170" cy="1389948"/>
          </a:xfrm>
          <a:custGeom>
            <a:avLst/>
            <a:gdLst/>
            <a:ahLst/>
            <a:cxnLst/>
            <a:rect l="l" t="t" r="r" b="b"/>
            <a:pathLst>
              <a:path w="1820170" h="1389948">
                <a:moveTo>
                  <a:pt x="0" y="0"/>
                </a:moveTo>
                <a:lnTo>
                  <a:pt x="1820170" y="0"/>
                </a:lnTo>
                <a:lnTo>
                  <a:pt x="1820170" y="1389948"/>
                </a:lnTo>
                <a:lnTo>
                  <a:pt x="0" y="13899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rot="-6793387" flipH="1">
            <a:off x="8094986" y="8153037"/>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8" name="Freeform 18"/>
          <p:cNvSpPr/>
          <p:nvPr/>
        </p:nvSpPr>
        <p:spPr>
          <a:xfrm rot="-6793387" flipH="1">
            <a:off x="8165094" y="5463954"/>
            <a:ext cx="1404110" cy="1072229"/>
          </a:xfrm>
          <a:custGeom>
            <a:avLst/>
            <a:gdLst/>
            <a:ahLst/>
            <a:cxnLst/>
            <a:rect l="l" t="t" r="r" b="b"/>
            <a:pathLst>
              <a:path w="1404110" h="1072229">
                <a:moveTo>
                  <a:pt x="1404109" y="0"/>
                </a:moveTo>
                <a:lnTo>
                  <a:pt x="0" y="0"/>
                </a:lnTo>
                <a:lnTo>
                  <a:pt x="0" y="1072229"/>
                </a:lnTo>
                <a:lnTo>
                  <a:pt x="1404109" y="1072229"/>
                </a:lnTo>
                <a:lnTo>
                  <a:pt x="140410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467850" y="3430422"/>
          <a:ext cx="7710557" cy="6210300"/>
        </p:xfrm>
        <a:graphic>
          <a:graphicData uri="http://schemas.openxmlformats.org/drawingml/2006/table">
            <a:tbl>
              <a:tblPr/>
              <a:tblGrid>
                <a:gridCol w="1778681">
                  <a:extLst>
                    <a:ext uri="{9D8B030D-6E8A-4147-A177-3AD203B41FA5}">
                      <a16:colId xmlns:a16="http://schemas.microsoft.com/office/drawing/2014/main" val="20000"/>
                    </a:ext>
                  </a:extLst>
                </a:gridCol>
                <a:gridCol w="1778681">
                  <a:extLst>
                    <a:ext uri="{9D8B030D-6E8A-4147-A177-3AD203B41FA5}">
                      <a16:colId xmlns:a16="http://schemas.microsoft.com/office/drawing/2014/main" val="20001"/>
                    </a:ext>
                  </a:extLst>
                </a:gridCol>
                <a:gridCol w="1778681">
                  <a:extLst>
                    <a:ext uri="{9D8B030D-6E8A-4147-A177-3AD203B41FA5}">
                      <a16:colId xmlns:a16="http://schemas.microsoft.com/office/drawing/2014/main" val="20002"/>
                    </a:ext>
                  </a:extLst>
                </a:gridCol>
                <a:gridCol w="1026994">
                  <a:extLst>
                    <a:ext uri="{9D8B030D-6E8A-4147-A177-3AD203B41FA5}">
                      <a16:colId xmlns:a16="http://schemas.microsoft.com/office/drawing/2014/main" val="20003"/>
                    </a:ext>
                  </a:extLst>
                </a:gridCol>
                <a:gridCol w="1347519">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8" name="Freeform 8"/>
          <p:cNvSpPr/>
          <p:nvPr/>
        </p:nvSpPr>
        <p:spPr>
          <a:xfrm>
            <a:off x="10133680" y="7450927"/>
            <a:ext cx="4112488" cy="2484775"/>
          </a:xfrm>
          <a:custGeom>
            <a:avLst/>
            <a:gdLst/>
            <a:ahLst/>
            <a:cxnLst/>
            <a:rect l="l" t="t" r="r" b="b"/>
            <a:pathLst>
              <a:path w="4112488" h="2484775">
                <a:moveTo>
                  <a:pt x="0" y="0"/>
                </a:moveTo>
                <a:lnTo>
                  <a:pt x="4112488" y="0"/>
                </a:lnTo>
                <a:lnTo>
                  <a:pt x="4112488" y="2484775"/>
                </a:lnTo>
                <a:lnTo>
                  <a:pt x="0" y="2484775"/>
                </a:lnTo>
                <a:lnTo>
                  <a:pt x="0" y="0"/>
                </a:lnTo>
                <a:close/>
              </a:path>
            </a:pathLst>
          </a:custGeom>
          <a:blipFill>
            <a:blip r:embed="rId8"/>
            <a:stretch>
              <a:fillRect l="-15115" t="-37319" r="-15362" b="-38140"/>
            </a:stretch>
          </a:blipFill>
        </p:spPr>
        <p:txBody>
          <a:bodyPr/>
          <a:lstStyle/>
          <a:p>
            <a:endParaRPr lang="en-PH"/>
          </a:p>
        </p:txBody>
      </p:sp>
      <p:sp>
        <p:nvSpPr>
          <p:cNvPr id="9" name="TextBox 9"/>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0" name="TextBox 10"/>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1" name="TextBox 11"/>
          <p:cNvSpPr txBox="1"/>
          <p:nvPr/>
        </p:nvSpPr>
        <p:spPr>
          <a:xfrm>
            <a:off x="402046" y="2694896"/>
            <a:ext cx="2594131"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Group by</a:t>
            </a:r>
          </a:p>
        </p:txBody>
      </p:sp>
      <p:sp>
        <p:nvSpPr>
          <p:cNvPr id="12" name="Freeform 12"/>
          <p:cNvSpPr/>
          <p:nvPr/>
        </p:nvSpPr>
        <p:spPr>
          <a:xfrm rot="-8011759" flipH="1">
            <a:off x="8092925" y="8720164"/>
            <a:ext cx="1820170" cy="1389948"/>
          </a:xfrm>
          <a:custGeom>
            <a:avLst/>
            <a:gdLst/>
            <a:ahLst/>
            <a:cxnLst/>
            <a:rect l="l" t="t" r="r" b="b"/>
            <a:pathLst>
              <a:path w="1820170" h="1389948">
                <a:moveTo>
                  <a:pt x="1820170" y="0"/>
                </a:moveTo>
                <a:lnTo>
                  <a:pt x="0" y="0"/>
                </a:lnTo>
                <a:lnTo>
                  <a:pt x="0" y="1389948"/>
                </a:lnTo>
                <a:lnTo>
                  <a:pt x="1820170" y="1389948"/>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3" name="Freeform 13"/>
          <p:cNvSpPr/>
          <p:nvPr/>
        </p:nvSpPr>
        <p:spPr>
          <a:xfrm rot="9511247" flipH="1">
            <a:off x="14089884" y="6478028"/>
            <a:ext cx="1820170" cy="1389948"/>
          </a:xfrm>
          <a:custGeom>
            <a:avLst/>
            <a:gdLst/>
            <a:ahLst/>
            <a:cxnLst/>
            <a:rect l="l" t="t" r="r" b="b"/>
            <a:pathLst>
              <a:path w="1820170" h="1389948">
                <a:moveTo>
                  <a:pt x="1820170" y="0"/>
                </a:moveTo>
                <a:lnTo>
                  <a:pt x="0" y="0"/>
                </a:lnTo>
                <a:lnTo>
                  <a:pt x="0" y="1389947"/>
                </a:lnTo>
                <a:lnTo>
                  <a:pt x="1820170" y="1389947"/>
                </a:lnTo>
                <a:lnTo>
                  <a:pt x="182017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aphicFrame>
        <p:nvGraphicFramePr>
          <p:cNvPr id="14" name="Table 14"/>
          <p:cNvGraphicFramePr>
            <a:graphicFrameLocks noGrp="1"/>
          </p:cNvGraphicFramePr>
          <p:nvPr/>
        </p:nvGraphicFramePr>
        <p:xfrm>
          <a:off x="13683377" y="2631432"/>
          <a:ext cx="3465410" cy="3467100"/>
        </p:xfrm>
        <a:graphic>
          <a:graphicData uri="http://schemas.openxmlformats.org/drawingml/2006/table">
            <a:tbl>
              <a:tblPr/>
              <a:tblGrid>
                <a:gridCol w="1757710">
                  <a:extLst>
                    <a:ext uri="{9D8B030D-6E8A-4147-A177-3AD203B41FA5}">
                      <a16:colId xmlns:a16="http://schemas.microsoft.com/office/drawing/2014/main" val="20000"/>
                    </a:ext>
                  </a:extLst>
                </a:gridCol>
                <a:gridCol w="1707700">
                  <a:extLst>
                    <a:ext uri="{9D8B030D-6E8A-4147-A177-3AD203B41FA5}">
                      <a16:colId xmlns:a16="http://schemas.microsoft.com/office/drawing/2014/main" val="20001"/>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COUNT(*)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84809" y="3541934"/>
            <a:ext cx="15532014" cy="2932064"/>
          </a:xfrm>
          <a:custGeom>
            <a:avLst/>
            <a:gdLst/>
            <a:ahLst/>
            <a:cxnLst/>
            <a:rect l="l" t="t" r="r" b="b"/>
            <a:pathLst>
              <a:path w="15532014" h="2932064">
                <a:moveTo>
                  <a:pt x="0" y="0"/>
                </a:moveTo>
                <a:lnTo>
                  <a:pt x="15532014" y="0"/>
                </a:lnTo>
                <a:lnTo>
                  <a:pt x="15532014" y="2932064"/>
                </a:lnTo>
                <a:lnTo>
                  <a:pt x="0" y="2932064"/>
                </a:lnTo>
                <a:lnTo>
                  <a:pt x="0" y="0"/>
                </a:lnTo>
                <a:close/>
              </a:path>
            </a:pathLst>
          </a:custGeom>
          <a:blipFill>
            <a:blip r:embed="rId4"/>
            <a:stretch>
              <a:fillRect/>
            </a:stretch>
          </a:blipFill>
        </p:spPr>
        <p:txBody>
          <a:bodyPr/>
          <a:lstStyle/>
          <a:p>
            <a:endParaRPr lang="en-PH"/>
          </a:p>
        </p:txBody>
      </p:sp>
      <p:sp>
        <p:nvSpPr>
          <p:cNvPr id="6" name="Freeform 6"/>
          <p:cNvSpPr/>
          <p:nvPr/>
        </p:nvSpPr>
        <p:spPr>
          <a:xfrm>
            <a:off x="246002" y="4038668"/>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2270820" y="5007966"/>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Freeform 8"/>
          <p:cNvSpPr/>
          <p:nvPr/>
        </p:nvSpPr>
        <p:spPr>
          <a:xfrm>
            <a:off x="4740847" y="4971641"/>
            <a:ext cx="2264607" cy="512367"/>
          </a:xfrm>
          <a:custGeom>
            <a:avLst/>
            <a:gdLst/>
            <a:ahLst/>
            <a:cxnLst/>
            <a:rect l="l" t="t" r="r" b="b"/>
            <a:pathLst>
              <a:path w="2264607" h="512367">
                <a:moveTo>
                  <a:pt x="0" y="0"/>
                </a:moveTo>
                <a:lnTo>
                  <a:pt x="2264607" y="0"/>
                </a:lnTo>
                <a:lnTo>
                  <a:pt x="2264607" y="512367"/>
                </a:lnTo>
                <a:lnTo>
                  <a:pt x="0" y="5123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TextBox 9"/>
          <p:cNvSpPr txBox="1"/>
          <p:nvPr/>
        </p:nvSpPr>
        <p:spPr>
          <a:xfrm>
            <a:off x="384809" y="1938701"/>
            <a:ext cx="16666963"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redundancy</a:t>
            </a:r>
          </a:p>
        </p:txBody>
      </p:sp>
      <p:sp>
        <p:nvSpPr>
          <p:cNvPr id="10" name="TextBox 10"/>
          <p:cNvSpPr txBox="1"/>
          <p:nvPr/>
        </p:nvSpPr>
        <p:spPr>
          <a:xfrm>
            <a:off x="384809" y="2694896"/>
            <a:ext cx="16035022"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redundancy - The same data stored more than once. </a:t>
            </a:r>
          </a:p>
        </p:txBody>
      </p:sp>
      <p:sp>
        <p:nvSpPr>
          <p:cNvPr id="11" name="Freeform 11"/>
          <p:cNvSpPr/>
          <p:nvPr/>
        </p:nvSpPr>
        <p:spPr>
          <a:xfrm>
            <a:off x="246002" y="5007966"/>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2" name="Freeform 12"/>
          <p:cNvSpPr/>
          <p:nvPr/>
        </p:nvSpPr>
        <p:spPr>
          <a:xfrm>
            <a:off x="4740847" y="4038668"/>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13" name="Freeform 13"/>
          <p:cNvSpPr/>
          <p:nvPr/>
        </p:nvSpPr>
        <p:spPr>
          <a:xfrm>
            <a:off x="2270820" y="5961631"/>
            <a:ext cx="2264607" cy="512367"/>
          </a:xfrm>
          <a:custGeom>
            <a:avLst/>
            <a:gdLst/>
            <a:ahLst/>
            <a:cxnLst/>
            <a:rect l="l" t="t" r="r" b="b"/>
            <a:pathLst>
              <a:path w="2264607" h="512367">
                <a:moveTo>
                  <a:pt x="0" y="0"/>
                </a:moveTo>
                <a:lnTo>
                  <a:pt x="2264606" y="0"/>
                </a:lnTo>
                <a:lnTo>
                  <a:pt x="2264606" y="512367"/>
                </a:lnTo>
                <a:lnTo>
                  <a:pt x="0" y="5123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4" name="Freeform 14"/>
          <p:cNvSpPr/>
          <p:nvPr/>
        </p:nvSpPr>
        <p:spPr>
          <a:xfrm>
            <a:off x="9251830" y="5007966"/>
            <a:ext cx="2264607" cy="512367"/>
          </a:xfrm>
          <a:custGeom>
            <a:avLst/>
            <a:gdLst/>
            <a:ahLst/>
            <a:cxnLst/>
            <a:rect l="l" t="t" r="r" b="b"/>
            <a:pathLst>
              <a:path w="2264607" h="512367">
                <a:moveTo>
                  <a:pt x="0" y="0"/>
                </a:moveTo>
                <a:lnTo>
                  <a:pt x="2264607" y="0"/>
                </a:lnTo>
                <a:lnTo>
                  <a:pt x="2264607" y="512367"/>
                </a:lnTo>
                <a:lnTo>
                  <a:pt x="0" y="5123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5" name="Freeform 15"/>
          <p:cNvSpPr/>
          <p:nvPr/>
        </p:nvSpPr>
        <p:spPr>
          <a:xfrm>
            <a:off x="4740847" y="5961631"/>
            <a:ext cx="2264607" cy="512367"/>
          </a:xfrm>
          <a:custGeom>
            <a:avLst/>
            <a:gdLst/>
            <a:ahLst/>
            <a:cxnLst/>
            <a:rect l="l" t="t" r="r" b="b"/>
            <a:pathLst>
              <a:path w="2264607" h="512367">
                <a:moveTo>
                  <a:pt x="0" y="0"/>
                </a:moveTo>
                <a:lnTo>
                  <a:pt x="2264607" y="0"/>
                </a:lnTo>
                <a:lnTo>
                  <a:pt x="2264607" y="512367"/>
                </a:lnTo>
                <a:lnTo>
                  <a:pt x="0" y="5123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6" name="AutoShape 16"/>
          <p:cNvSpPr/>
          <p:nvPr/>
        </p:nvSpPr>
        <p:spPr>
          <a:xfrm flipH="1" flipV="1">
            <a:off x="1198701" y="4492938"/>
            <a:ext cx="0" cy="515028"/>
          </a:xfrm>
          <a:prstGeom prst="line">
            <a:avLst/>
          </a:prstGeom>
          <a:ln w="38100" cap="flat">
            <a:solidFill>
              <a:srgbClr val="FF1495"/>
            </a:solidFill>
            <a:prstDash val="solid"/>
            <a:headEnd type="arrow" w="med" len="sm"/>
            <a:tailEnd type="arrow" w="med" len="sm"/>
          </a:ln>
        </p:spPr>
        <p:txBody>
          <a:bodyPr/>
          <a:lstStyle/>
          <a:p>
            <a:endParaRPr lang="en-PH"/>
          </a:p>
        </p:txBody>
      </p:sp>
      <p:sp>
        <p:nvSpPr>
          <p:cNvPr id="17" name="AutoShape 17"/>
          <p:cNvSpPr/>
          <p:nvPr/>
        </p:nvSpPr>
        <p:spPr>
          <a:xfrm flipV="1">
            <a:off x="3780671" y="4510459"/>
            <a:ext cx="952698" cy="406601"/>
          </a:xfrm>
          <a:prstGeom prst="line">
            <a:avLst/>
          </a:prstGeom>
          <a:ln w="38100" cap="flat">
            <a:solidFill>
              <a:srgbClr val="5E17EB"/>
            </a:solidFill>
            <a:prstDash val="solid"/>
            <a:headEnd type="arrow" w="med" len="sm"/>
            <a:tailEnd type="arrow" w="med" len="sm"/>
          </a:ln>
        </p:spPr>
        <p:txBody>
          <a:bodyPr/>
          <a:lstStyle/>
          <a:p>
            <a:endParaRPr lang="en-PH"/>
          </a:p>
        </p:txBody>
      </p:sp>
      <p:sp>
        <p:nvSpPr>
          <p:cNvPr id="18" name="AutoShape 18"/>
          <p:cNvSpPr/>
          <p:nvPr/>
        </p:nvSpPr>
        <p:spPr>
          <a:xfrm flipV="1">
            <a:off x="4010759" y="5465203"/>
            <a:ext cx="952698" cy="406601"/>
          </a:xfrm>
          <a:prstGeom prst="line">
            <a:avLst/>
          </a:prstGeom>
          <a:ln w="38100" cap="flat">
            <a:solidFill>
              <a:srgbClr val="FF914D"/>
            </a:solidFill>
            <a:prstDash val="solid"/>
            <a:headEnd type="arrow" w="med" len="sm"/>
            <a:tailEnd type="arrow" w="med" len="sm"/>
          </a:ln>
        </p:spPr>
        <p:txBody>
          <a:bodyPr/>
          <a:lstStyle/>
          <a:p>
            <a:endParaRPr lang="en-PH"/>
          </a:p>
        </p:txBody>
      </p:sp>
      <p:sp>
        <p:nvSpPr>
          <p:cNvPr id="19" name="AutoShape 19"/>
          <p:cNvSpPr/>
          <p:nvPr/>
        </p:nvSpPr>
        <p:spPr>
          <a:xfrm flipV="1">
            <a:off x="7012931" y="5668504"/>
            <a:ext cx="2484230" cy="424122"/>
          </a:xfrm>
          <a:prstGeom prst="line">
            <a:avLst/>
          </a:prstGeom>
          <a:ln w="38100" cap="flat">
            <a:solidFill>
              <a:srgbClr val="CB6CE6"/>
            </a:solidFill>
            <a:prstDash val="solid"/>
            <a:headEnd type="arrow" w="med" len="sm"/>
            <a:tailEnd type="arrow" w="med" len="sm"/>
          </a:ln>
        </p:spPr>
        <p:txBody>
          <a:bodyPr/>
          <a:lstStyle/>
          <a:p>
            <a:endParaRPr lang="en-PH"/>
          </a:p>
        </p:txBody>
      </p:sp>
      <p:sp>
        <p:nvSpPr>
          <p:cNvPr id="20" name="TextBox 20"/>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8" name="Table 8"/>
          <p:cNvGraphicFramePr>
            <a:graphicFrameLocks noGrp="1"/>
          </p:cNvGraphicFramePr>
          <p:nvPr/>
        </p:nvGraphicFramePr>
        <p:xfrm>
          <a:off x="986947" y="1240864"/>
          <a:ext cx="7363980" cy="6210302"/>
        </p:xfrm>
        <a:graphic>
          <a:graphicData uri="http://schemas.openxmlformats.org/drawingml/2006/table">
            <a:tbl>
              <a:tblPr/>
              <a:tblGrid>
                <a:gridCol w="1664907">
                  <a:extLst>
                    <a:ext uri="{9D8B030D-6E8A-4147-A177-3AD203B41FA5}">
                      <a16:colId xmlns:a16="http://schemas.microsoft.com/office/drawing/2014/main" val="20000"/>
                    </a:ext>
                  </a:extLst>
                </a:gridCol>
                <a:gridCol w="1743966">
                  <a:extLst>
                    <a:ext uri="{9D8B030D-6E8A-4147-A177-3AD203B41FA5}">
                      <a16:colId xmlns:a16="http://schemas.microsoft.com/office/drawing/2014/main" val="20001"/>
                    </a:ext>
                  </a:extLst>
                </a:gridCol>
                <a:gridCol w="1754974">
                  <a:extLst>
                    <a:ext uri="{9D8B030D-6E8A-4147-A177-3AD203B41FA5}">
                      <a16:colId xmlns:a16="http://schemas.microsoft.com/office/drawing/2014/main" val="20002"/>
                    </a:ext>
                  </a:extLst>
                </a:gridCol>
                <a:gridCol w="968626">
                  <a:extLst>
                    <a:ext uri="{9D8B030D-6E8A-4147-A177-3AD203B41FA5}">
                      <a16:colId xmlns:a16="http://schemas.microsoft.com/office/drawing/2014/main" val="20003"/>
                    </a:ext>
                  </a:extLst>
                </a:gridCol>
                <a:gridCol w="1231507">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graphicFrame>
        <p:nvGraphicFramePr>
          <p:cNvPr id="9" name="Table 9"/>
          <p:cNvGraphicFramePr>
            <a:graphicFrameLocks noGrp="1"/>
          </p:cNvGraphicFramePr>
          <p:nvPr/>
        </p:nvGraphicFramePr>
        <p:xfrm>
          <a:off x="9180938" y="1144460"/>
          <a:ext cx="8165890" cy="3505926"/>
        </p:xfrm>
        <a:graphic>
          <a:graphicData uri="http://schemas.openxmlformats.org/drawingml/2006/table">
            <a:tbl>
              <a:tblPr/>
              <a:tblGrid>
                <a:gridCol w="1977951">
                  <a:extLst>
                    <a:ext uri="{9D8B030D-6E8A-4147-A177-3AD203B41FA5}">
                      <a16:colId xmlns:a16="http://schemas.microsoft.com/office/drawing/2014/main" val="20000"/>
                    </a:ext>
                  </a:extLst>
                </a:gridCol>
                <a:gridCol w="1977951">
                  <a:extLst>
                    <a:ext uri="{9D8B030D-6E8A-4147-A177-3AD203B41FA5}">
                      <a16:colId xmlns:a16="http://schemas.microsoft.com/office/drawing/2014/main" val="20001"/>
                    </a:ext>
                  </a:extLst>
                </a:gridCol>
                <a:gridCol w="2757147">
                  <a:extLst>
                    <a:ext uri="{9D8B030D-6E8A-4147-A177-3AD203B41FA5}">
                      <a16:colId xmlns:a16="http://schemas.microsoft.com/office/drawing/2014/main" val="20002"/>
                    </a:ext>
                  </a:extLst>
                </a:gridCol>
                <a:gridCol w="1452841">
                  <a:extLst>
                    <a:ext uri="{9D8B030D-6E8A-4147-A177-3AD203B41FA5}">
                      <a16:colId xmlns:a16="http://schemas.microsoft.com/office/drawing/2014/main" val="20003"/>
                    </a:ext>
                  </a:extLst>
                </a:gridCol>
              </a:tblGrid>
              <a:tr h="86488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0347">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0347">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0347">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graphicFrame>
        <p:nvGraphicFramePr>
          <p:cNvPr id="10" name="Table 10"/>
          <p:cNvGraphicFramePr>
            <a:graphicFrameLocks noGrp="1"/>
          </p:cNvGraphicFramePr>
          <p:nvPr/>
        </p:nvGraphicFramePr>
        <p:xfrm>
          <a:off x="9144000" y="4924042"/>
          <a:ext cx="7820613" cy="4025747"/>
        </p:xfrm>
        <a:graphic>
          <a:graphicData uri="http://schemas.openxmlformats.org/drawingml/2006/table">
            <a:tbl>
              <a:tblPr/>
              <a:tblGrid>
                <a:gridCol w="2606871">
                  <a:extLst>
                    <a:ext uri="{9D8B030D-6E8A-4147-A177-3AD203B41FA5}">
                      <a16:colId xmlns:a16="http://schemas.microsoft.com/office/drawing/2014/main" val="20000"/>
                    </a:ext>
                  </a:extLst>
                </a:gridCol>
                <a:gridCol w="2606871">
                  <a:extLst>
                    <a:ext uri="{9D8B030D-6E8A-4147-A177-3AD203B41FA5}">
                      <a16:colId xmlns:a16="http://schemas.microsoft.com/office/drawing/2014/main" val="20001"/>
                    </a:ext>
                  </a:extLst>
                </a:gridCol>
                <a:gridCol w="2606871">
                  <a:extLst>
                    <a:ext uri="{9D8B030D-6E8A-4147-A177-3AD203B41FA5}">
                      <a16:colId xmlns:a16="http://schemas.microsoft.com/office/drawing/2014/main" val="20002"/>
                    </a:ext>
                  </a:extLst>
                </a:gridCol>
              </a:tblGrid>
              <a:tr h="835947">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0"/>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1"/>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2"/>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3"/>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4"/>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10072961" y="59020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A1</a:t>
            </a:r>
          </a:p>
        </p:txBody>
      </p:sp>
      <p:sp>
        <p:nvSpPr>
          <p:cNvPr id="12" name="TextBox 12"/>
          <p:cNvSpPr txBox="1"/>
          <p:nvPr/>
        </p:nvSpPr>
        <p:spPr>
          <a:xfrm>
            <a:off x="10072961" y="6653120"/>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A2</a:t>
            </a:r>
          </a:p>
        </p:txBody>
      </p:sp>
      <p:sp>
        <p:nvSpPr>
          <p:cNvPr id="13" name="TextBox 13"/>
          <p:cNvSpPr txBox="1"/>
          <p:nvPr/>
        </p:nvSpPr>
        <p:spPr>
          <a:xfrm>
            <a:off x="10072961" y="7403539"/>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A3</a:t>
            </a:r>
          </a:p>
        </p:txBody>
      </p:sp>
      <p:sp>
        <p:nvSpPr>
          <p:cNvPr id="14" name="TextBox 14"/>
          <p:cNvSpPr txBox="1"/>
          <p:nvPr/>
        </p:nvSpPr>
        <p:spPr>
          <a:xfrm>
            <a:off x="10072961" y="8153958"/>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A4</a:t>
            </a:r>
          </a:p>
        </p:txBody>
      </p:sp>
      <p:sp>
        <p:nvSpPr>
          <p:cNvPr id="15" name="TextBox 15"/>
          <p:cNvSpPr txBox="1"/>
          <p:nvPr/>
        </p:nvSpPr>
        <p:spPr>
          <a:xfrm>
            <a:off x="10072961" y="8904377"/>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A5</a:t>
            </a:r>
          </a:p>
        </p:txBody>
      </p:sp>
      <p:sp>
        <p:nvSpPr>
          <p:cNvPr id="16" name="TextBox 16"/>
          <p:cNvSpPr txBox="1"/>
          <p:nvPr/>
        </p:nvSpPr>
        <p:spPr>
          <a:xfrm>
            <a:off x="13123259" y="59020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a:t>
            </a:r>
          </a:p>
        </p:txBody>
      </p:sp>
      <p:sp>
        <p:nvSpPr>
          <p:cNvPr id="17" name="TextBox 17"/>
          <p:cNvSpPr txBox="1"/>
          <p:nvPr/>
        </p:nvSpPr>
        <p:spPr>
          <a:xfrm>
            <a:off x="13123259" y="6653120"/>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a:t>
            </a:r>
          </a:p>
        </p:txBody>
      </p:sp>
      <p:sp>
        <p:nvSpPr>
          <p:cNvPr id="18" name="TextBox 18"/>
          <p:cNvSpPr txBox="1"/>
          <p:nvPr/>
        </p:nvSpPr>
        <p:spPr>
          <a:xfrm>
            <a:off x="13123259" y="7403539"/>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2</a:t>
            </a:r>
          </a:p>
        </p:txBody>
      </p:sp>
      <p:sp>
        <p:nvSpPr>
          <p:cNvPr id="19" name="TextBox 19"/>
          <p:cNvSpPr txBox="1"/>
          <p:nvPr/>
        </p:nvSpPr>
        <p:spPr>
          <a:xfrm>
            <a:off x="13123259" y="8153958"/>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5</a:t>
            </a:r>
          </a:p>
        </p:txBody>
      </p:sp>
      <p:sp>
        <p:nvSpPr>
          <p:cNvPr id="20" name="TextBox 20"/>
          <p:cNvSpPr txBox="1"/>
          <p:nvPr/>
        </p:nvSpPr>
        <p:spPr>
          <a:xfrm>
            <a:off x="13123259" y="8904377"/>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5</a:t>
            </a:r>
          </a:p>
        </p:txBody>
      </p:sp>
      <p:sp>
        <p:nvSpPr>
          <p:cNvPr id="21" name="TextBox 21"/>
          <p:cNvSpPr txBox="1"/>
          <p:nvPr/>
        </p:nvSpPr>
        <p:spPr>
          <a:xfrm>
            <a:off x="16032526" y="59020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101</a:t>
            </a:r>
          </a:p>
        </p:txBody>
      </p:sp>
      <p:sp>
        <p:nvSpPr>
          <p:cNvPr id="22" name="TextBox 22"/>
          <p:cNvSpPr txBox="1"/>
          <p:nvPr/>
        </p:nvSpPr>
        <p:spPr>
          <a:xfrm>
            <a:off x="16032526" y="6653120"/>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3" name="TextBox 23"/>
          <p:cNvSpPr txBox="1"/>
          <p:nvPr/>
        </p:nvSpPr>
        <p:spPr>
          <a:xfrm>
            <a:off x="16032526" y="7403539"/>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4" name="TextBox 24"/>
          <p:cNvSpPr txBox="1"/>
          <p:nvPr/>
        </p:nvSpPr>
        <p:spPr>
          <a:xfrm>
            <a:off x="16032526" y="8153958"/>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101</a:t>
            </a:r>
          </a:p>
        </p:txBody>
      </p:sp>
      <p:sp>
        <p:nvSpPr>
          <p:cNvPr id="25" name="TextBox 25"/>
          <p:cNvSpPr txBox="1"/>
          <p:nvPr/>
        </p:nvSpPr>
        <p:spPr>
          <a:xfrm>
            <a:off x="16032526" y="8904377"/>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6" name="TextBox 26"/>
          <p:cNvSpPr txBox="1"/>
          <p:nvPr/>
        </p:nvSpPr>
        <p:spPr>
          <a:xfrm>
            <a:off x="1923252" y="8247973"/>
            <a:ext cx="5491370" cy="993378"/>
          </a:xfrm>
          <a:prstGeom prst="rect">
            <a:avLst/>
          </a:prstGeom>
        </p:spPr>
        <p:txBody>
          <a:bodyPr lIns="0" tIns="0" rIns="0" bIns="0" rtlCol="0" anchor="t">
            <a:spAutoFit/>
          </a:bodyPr>
          <a:lstStyle/>
          <a:p>
            <a:pPr algn="ctr">
              <a:lnSpc>
                <a:spcPts val="4046"/>
              </a:lnSpc>
              <a:spcBef>
                <a:spcPct val="0"/>
              </a:spcBef>
            </a:pPr>
            <a:r>
              <a:rPr lang="en-US" sz="2890" b="1" i="1">
                <a:solidFill>
                  <a:srgbClr val="000000"/>
                </a:solidFill>
                <a:latin typeface="Open Sans Bold Italics"/>
                <a:ea typeface="Open Sans Bold Italics"/>
                <a:cs typeface="Open Sans Bold Italics"/>
                <a:sym typeface="Open Sans Bold Italics"/>
              </a:rPr>
              <a:t>Scenario: Get students and their enrolled courses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227679" y="1369127"/>
            <a:ext cx="10525798" cy="1418491"/>
          </a:xfrm>
          <a:custGeom>
            <a:avLst/>
            <a:gdLst/>
            <a:ahLst/>
            <a:cxnLst/>
            <a:rect l="l" t="t" r="r" b="b"/>
            <a:pathLst>
              <a:path w="10525798" h="1418491">
                <a:moveTo>
                  <a:pt x="0" y="0"/>
                </a:moveTo>
                <a:lnTo>
                  <a:pt x="10525797" y="0"/>
                </a:lnTo>
                <a:lnTo>
                  <a:pt x="10525797" y="1418492"/>
                </a:lnTo>
                <a:lnTo>
                  <a:pt x="0" y="1418492"/>
                </a:lnTo>
                <a:lnTo>
                  <a:pt x="0" y="0"/>
                </a:lnTo>
                <a:close/>
              </a:path>
            </a:pathLst>
          </a:custGeom>
          <a:blipFill>
            <a:blip r:embed="rId8"/>
            <a:stretch>
              <a:fillRect l="-6272" t="-113677" r="-5931" b="-113464"/>
            </a:stretch>
          </a:blipFill>
        </p:spPr>
        <p:txBody>
          <a:bodyPr/>
          <a:lstStyle/>
          <a:p>
            <a:endParaRPr lang="en-PH"/>
          </a:p>
        </p:txBody>
      </p:sp>
      <p:sp>
        <p:nvSpPr>
          <p:cNvPr id="8" name="TextBox 8"/>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9" name="Table 9"/>
          <p:cNvGraphicFramePr>
            <a:graphicFrameLocks noGrp="1"/>
          </p:cNvGraphicFramePr>
          <p:nvPr/>
        </p:nvGraphicFramePr>
        <p:xfrm>
          <a:off x="9459071" y="4325408"/>
          <a:ext cx="7820612" cy="4025745"/>
        </p:xfrm>
        <a:graphic>
          <a:graphicData uri="http://schemas.openxmlformats.org/drawingml/2006/table">
            <a:tbl>
              <a:tblPr/>
              <a:tblGrid>
                <a:gridCol w="2606871">
                  <a:extLst>
                    <a:ext uri="{9D8B030D-6E8A-4147-A177-3AD203B41FA5}">
                      <a16:colId xmlns:a16="http://schemas.microsoft.com/office/drawing/2014/main" val="20000"/>
                    </a:ext>
                  </a:extLst>
                </a:gridCol>
                <a:gridCol w="2606871">
                  <a:extLst>
                    <a:ext uri="{9D8B030D-6E8A-4147-A177-3AD203B41FA5}">
                      <a16:colId xmlns:a16="http://schemas.microsoft.com/office/drawing/2014/main" val="20001"/>
                    </a:ext>
                  </a:extLst>
                </a:gridCol>
                <a:gridCol w="2606871">
                  <a:extLst>
                    <a:ext uri="{9D8B030D-6E8A-4147-A177-3AD203B41FA5}">
                      <a16:colId xmlns:a16="http://schemas.microsoft.com/office/drawing/2014/main" val="20002"/>
                    </a:ext>
                  </a:extLst>
                </a:gridCol>
              </a:tblGrid>
              <a:tr h="835947">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0"/>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1"/>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2"/>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3"/>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4"/>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5"/>
                  </a:ext>
                </a:extLst>
              </a:tr>
            </a:tbl>
          </a:graphicData>
        </a:graphic>
      </p:graphicFrame>
      <p:sp>
        <p:nvSpPr>
          <p:cNvPr id="10" name="TextBox 10"/>
          <p:cNvSpPr txBox="1"/>
          <p:nvPr/>
        </p:nvSpPr>
        <p:spPr>
          <a:xfrm>
            <a:off x="10388032" y="5303452"/>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A1</a:t>
            </a:r>
          </a:p>
        </p:txBody>
      </p:sp>
      <p:sp>
        <p:nvSpPr>
          <p:cNvPr id="11" name="TextBox 11"/>
          <p:cNvSpPr txBox="1"/>
          <p:nvPr/>
        </p:nvSpPr>
        <p:spPr>
          <a:xfrm>
            <a:off x="10388032" y="60544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A2</a:t>
            </a:r>
          </a:p>
        </p:txBody>
      </p:sp>
      <p:sp>
        <p:nvSpPr>
          <p:cNvPr id="12" name="TextBox 12"/>
          <p:cNvSpPr txBox="1"/>
          <p:nvPr/>
        </p:nvSpPr>
        <p:spPr>
          <a:xfrm>
            <a:off x="10388032" y="6804905"/>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A3</a:t>
            </a:r>
          </a:p>
        </p:txBody>
      </p:sp>
      <p:sp>
        <p:nvSpPr>
          <p:cNvPr id="13" name="TextBox 13"/>
          <p:cNvSpPr txBox="1"/>
          <p:nvPr/>
        </p:nvSpPr>
        <p:spPr>
          <a:xfrm>
            <a:off x="10388032" y="7555324"/>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A4</a:t>
            </a:r>
          </a:p>
        </p:txBody>
      </p:sp>
      <p:sp>
        <p:nvSpPr>
          <p:cNvPr id="14" name="TextBox 14"/>
          <p:cNvSpPr txBox="1"/>
          <p:nvPr/>
        </p:nvSpPr>
        <p:spPr>
          <a:xfrm>
            <a:off x="10388032" y="8305743"/>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A5</a:t>
            </a:r>
          </a:p>
        </p:txBody>
      </p:sp>
      <p:sp>
        <p:nvSpPr>
          <p:cNvPr id="15" name="TextBox 15"/>
          <p:cNvSpPr txBox="1"/>
          <p:nvPr/>
        </p:nvSpPr>
        <p:spPr>
          <a:xfrm>
            <a:off x="13438329" y="5303452"/>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a:t>
            </a:r>
          </a:p>
        </p:txBody>
      </p:sp>
      <p:sp>
        <p:nvSpPr>
          <p:cNvPr id="16" name="TextBox 16"/>
          <p:cNvSpPr txBox="1"/>
          <p:nvPr/>
        </p:nvSpPr>
        <p:spPr>
          <a:xfrm>
            <a:off x="13438329" y="60544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a:t>
            </a:r>
          </a:p>
        </p:txBody>
      </p:sp>
      <p:sp>
        <p:nvSpPr>
          <p:cNvPr id="17" name="TextBox 17"/>
          <p:cNvSpPr txBox="1"/>
          <p:nvPr/>
        </p:nvSpPr>
        <p:spPr>
          <a:xfrm>
            <a:off x="13438329" y="6804905"/>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2</a:t>
            </a:r>
          </a:p>
        </p:txBody>
      </p:sp>
      <p:sp>
        <p:nvSpPr>
          <p:cNvPr id="18" name="TextBox 18"/>
          <p:cNvSpPr txBox="1"/>
          <p:nvPr/>
        </p:nvSpPr>
        <p:spPr>
          <a:xfrm>
            <a:off x="13438329" y="7555324"/>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5</a:t>
            </a:r>
          </a:p>
        </p:txBody>
      </p:sp>
      <p:sp>
        <p:nvSpPr>
          <p:cNvPr id="19" name="TextBox 19"/>
          <p:cNvSpPr txBox="1"/>
          <p:nvPr/>
        </p:nvSpPr>
        <p:spPr>
          <a:xfrm>
            <a:off x="13438329" y="8305743"/>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5</a:t>
            </a:r>
          </a:p>
        </p:txBody>
      </p:sp>
      <p:sp>
        <p:nvSpPr>
          <p:cNvPr id="20" name="TextBox 20"/>
          <p:cNvSpPr txBox="1"/>
          <p:nvPr/>
        </p:nvSpPr>
        <p:spPr>
          <a:xfrm>
            <a:off x="16347597" y="5303452"/>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101</a:t>
            </a:r>
          </a:p>
        </p:txBody>
      </p:sp>
      <p:sp>
        <p:nvSpPr>
          <p:cNvPr id="21" name="TextBox 21"/>
          <p:cNvSpPr txBox="1"/>
          <p:nvPr/>
        </p:nvSpPr>
        <p:spPr>
          <a:xfrm>
            <a:off x="16347597" y="60544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2" name="TextBox 22"/>
          <p:cNvSpPr txBox="1"/>
          <p:nvPr/>
        </p:nvSpPr>
        <p:spPr>
          <a:xfrm>
            <a:off x="16347597" y="6804905"/>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3" name="TextBox 23"/>
          <p:cNvSpPr txBox="1"/>
          <p:nvPr/>
        </p:nvSpPr>
        <p:spPr>
          <a:xfrm>
            <a:off x="16347597" y="7555324"/>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101</a:t>
            </a:r>
          </a:p>
        </p:txBody>
      </p:sp>
      <p:sp>
        <p:nvSpPr>
          <p:cNvPr id="24" name="TextBox 24"/>
          <p:cNvSpPr txBox="1"/>
          <p:nvPr/>
        </p:nvSpPr>
        <p:spPr>
          <a:xfrm>
            <a:off x="16347597" y="8305743"/>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5" name="TextBox 25"/>
          <p:cNvSpPr txBox="1"/>
          <p:nvPr/>
        </p:nvSpPr>
        <p:spPr>
          <a:xfrm>
            <a:off x="8430581" y="6290555"/>
            <a:ext cx="603028" cy="947104"/>
          </a:xfrm>
          <a:prstGeom prst="rect">
            <a:avLst/>
          </a:prstGeom>
        </p:spPr>
        <p:txBody>
          <a:bodyPr lIns="0" tIns="0" rIns="0" bIns="0" rtlCol="0" anchor="t">
            <a:spAutoFit/>
          </a:bodyPr>
          <a:lstStyle/>
          <a:p>
            <a:pPr algn="ctr">
              <a:lnSpc>
                <a:spcPts val="7866"/>
              </a:lnSpc>
              <a:spcBef>
                <a:spcPct val="0"/>
              </a:spcBef>
            </a:pPr>
            <a:r>
              <a:rPr lang="en-US" sz="5618" b="1">
                <a:solidFill>
                  <a:srgbClr val="000000"/>
                </a:solidFill>
                <a:latin typeface="Open Sans Bold"/>
                <a:ea typeface="Open Sans Bold"/>
                <a:cs typeface="Open Sans Bold"/>
                <a:sym typeface="Open Sans Bold"/>
              </a:rPr>
              <a:t>+</a:t>
            </a:r>
          </a:p>
        </p:txBody>
      </p:sp>
      <p:graphicFrame>
        <p:nvGraphicFramePr>
          <p:cNvPr id="26" name="Table 26"/>
          <p:cNvGraphicFramePr>
            <a:graphicFrameLocks noGrp="1"/>
          </p:cNvGraphicFramePr>
          <p:nvPr/>
        </p:nvGraphicFramePr>
        <p:xfrm>
          <a:off x="641139" y="3439583"/>
          <a:ext cx="7363979" cy="6210300"/>
        </p:xfrm>
        <a:graphic>
          <a:graphicData uri="http://schemas.openxmlformats.org/drawingml/2006/table">
            <a:tbl>
              <a:tblPr/>
              <a:tblGrid>
                <a:gridCol w="1664907">
                  <a:extLst>
                    <a:ext uri="{9D8B030D-6E8A-4147-A177-3AD203B41FA5}">
                      <a16:colId xmlns:a16="http://schemas.microsoft.com/office/drawing/2014/main" val="20000"/>
                    </a:ext>
                  </a:extLst>
                </a:gridCol>
                <a:gridCol w="1743966">
                  <a:extLst>
                    <a:ext uri="{9D8B030D-6E8A-4147-A177-3AD203B41FA5}">
                      <a16:colId xmlns:a16="http://schemas.microsoft.com/office/drawing/2014/main" val="20001"/>
                    </a:ext>
                  </a:extLst>
                </a:gridCol>
                <a:gridCol w="1754974">
                  <a:extLst>
                    <a:ext uri="{9D8B030D-6E8A-4147-A177-3AD203B41FA5}">
                      <a16:colId xmlns:a16="http://schemas.microsoft.com/office/drawing/2014/main" val="20002"/>
                    </a:ext>
                  </a:extLst>
                </a:gridCol>
                <a:gridCol w="968626">
                  <a:extLst>
                    <a:ext uri="{9D8B030D-6E8A-4147-A177-3AD203B41FA5}">
                      <a16:colId xmlns:a16="http://schemas.microsoft.com/office/drawing/2014/main" val="20003"/>
                    </a:ext>
                  </a:extLst>
                </a:gridCol>
                <a:gridCol w="1231507">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227679" y="1369127"/>
            <a:ext cx="10525798" cy="1418491"/>
          </a:xfrm>
          <a:custGeom>
            <a:avLst/>
            <a:gdLst/>
            <a:ahLst/>
            <a:cxnLst/>
            <a:rect l="l" t="t" r="r" b="b"/>
            <a:pathLst>
              <a:path w="10525798" h="1418491">
                <a:moveTo>
                  <a:pt x="0" y="0"/>
                </a:moveTo>
                <a:lnTo>
                  <a:pt x="10525797" y="0"/>
                </a:lnTo>
                <a:lnTo>
                  <a:pt x="10525797" y="1418492"/>
                </a:lnTo>
                <a:lnTo>
                  <a:pt x="0" y="1418492"/>
                </a:lnTo>
                <a:lnTo>
                  <a:pt x="0" y="0"/>
                </a:lnTo>
                <a:close/>
              </a:path>
            </a:pathLst>
          </a:custGeom>
          <a:blipFill>
            <a:blip r:embed="rId8"/>
            <a:stretch>
              <a:fillRect l="-6272" t="-113677" r="-5931" b="-113464"/>
            </a:stretch>
          </a:blipFill>
        </p:spPr>
        <p:txBody>
          <a:bodyPr/>
          <a:lstStyle/>
          <a:p>
            <a:endParaRPr lang="en-PH"/>
          </a:p>
        </p:txBody>
      </p:sp>
      <p:sp>
        <p:nvSpPr>
          <p:cNvPr id="8" name="TextBox 8"/>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9" name="Table 9"/>
          <p:cNvGraphicFramePr>
            <a:graphicFrameLocks noGrp="1"/>
          </p:cNvGraphicFramePr>
          <p:nvPr/>
        </p:nvGraphicFramePr>
        <p:xfrm>
          <a:off x="641139" y="3540094"/>
          <a:ext cx="7363979" cy="6210300"/>
        </p:xfrm>
        <a:graphic>
          <a:graphicData uri="http://schemas.openxmlformats.org/drawingml/2006/table">
            <a:tbl>
              <a:tblPr/>
              <a:tblGrid>
                <a:gridCol w="1664907">
                  <a:extLst>
                    <a:ext uri="{9D8B030D-6E8A-4147-A177-3AD203B41FA5}">
                      <a16:colId xmlns:a16="http://schemas.microsoft.com/office/drawing/2014/main" val="20000"/>
                    </a:ext>
                  </a:extLst>
                </a:gridCol>
                <a:gridCol w="1743966">
                  <a:extLst>
                    <a:ext uri="{9D8B030D-6E8A-4147-A177-3AD203B41FA5}">
                      <a16:colId xmlns:a16="http://schemas.microsoft.com/office/drawing/2014/main" val="20001"/>
                    </a:ext>
                  </a:extLst>
                </a:gridCol>
                <a:gridCol w="1754974">
                  <a:extLst>
                    <a:ext uri="{9D8B030D-6E8A-4147-A177-3AD203B41FA5}">
                      <a16:colId xmlns:a16="http://schemas.microsoft.com/office/drawing/2014/main" val="20002"/>
                    </a:ext>
                  </a:extLst>
                </a:gridCol>
                <a:gridCol w="968626">
                  <a:extLst>
                    <a:ext uri="{9D8B030D-6E8A-4147-A177-3AD203B41FA5}">
                      <a16:colId xmlns:a16="http://schemas.microsoft.com/office/drawing/2014/main" val="20003"/>
                    </a:ext>
                  </a:extLst>
                </a:gridCol>
                <a:gridCol w="1231507">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FFFFFF"/>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FFFFFF"/>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tc>
                  <a:txBody>
                    <a:bodyPr/>
                    <a:lstStyle/>
                    <a:p>
                      <a:pPr algn="ctr">
                        <a:lnSpc>
                          <a:spcPts val="2262"/>
                        </a:lnSpc>
                        <a:defRPr/>
                      </a:pPr>
                      <a:r>
                        <a:rPr lang="en-US" sz="1616" b="1">
                          <a:solidFill>
                            <a:srgbClr val="FFFFFF"/>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E17EB"/>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graphicFrame>
        <p:nvGraphicFramePr>
          <p:cNvPr id="10" name="Table 10"/>
          <p:cNvGraphicFramePr>
            <a:graphicFrameLocks noGrp="1"/>
          </p:cNvGraphicFramePr>
          <p:nvPr/>
        </p:nvGraphicFramePr>
        <p:xfrm>
          <a:off x="9459071" y="4325408"/>
          <a:ext cx="7820612" cy="4025745"/>
        </p:xfrm>
        <a:graphic>
          <a:graphicData uri="http://schemas.openxmlformats.org/drawingml/2006/table">
            <a:tbl>
              <a:tblPr/>
              <a:tblGrid>
                <a:gridCol w="2606871">
                  <a:extLst>
                    <a:ext uri="{9D8B030D-6E8A-4147-A177-3AD203B41FA5}">
                      <a16:colId xmlns:a16="http://schemas.microsoft.com/office/drawing/2014/main" val="20000"/>
                    </a:ext>
                  </a:extLst>
                </a:gridCol>
                <a:gridCol w="2606871">
                  <a:extLst>
                    <a:ext uri="{9D8B030D-6E8A-4147-A177-3AD203B41FA5}">
                      <a16:colId xmlns:a16="http://schemas.microsoft.com/office/drawing/2014/main" val="20001"/>
                    </a:ext>
                  </a:extLst>
                </a:gridCol>
                <a:gridCol w="2606871">
                  <a:extLst>
                    <a:ext uri="{9D8B030D-6E8A-4147-A177-3AD203B41FA5}">
                      <a16:colId xmlns:a16="http://schemas.microsoft.com/office/drawing/2014/main" val="20002"/>
                    </a:ext>
                  </a:extLst>
                </a:gridCol>
              </a:tblGrid>
              <a:tr h="835947">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 (Fk)</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0"/>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1"/>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2"/>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3"/>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4"/>
                  </a:ext>
                </a:extLst>
              </a:tr>
              <a:tr h="637960">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tc>
                  <a:txBody>
                    <a:bodyPr/>
                    <a:lstStyle/>
                    <a:p>
                      <a:pPr algn="ctr">
                        <a:lnSpc>
                          <a:spcPts val="114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BBE0"/>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10388032" y="5303452"/>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A1</a:t>
            </a:r>
          </a:p>
        </p:txBody>
      </p:sp>
      <p:sp>
        <p:nvSpPr>
          <p:cNvPr id="12" name="TextBox 12"/>
          <p:cNvSpPr txBox="1"/>
          <p:nvPr/>
        </p:nvSpPr>
        <p:spPr>
          <a:xfrm>
            <a:off x="10388032" y="60544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A2</a:t>
            </a:r>
          </a:p>
        </p:txBody>
      </p:sp>
      <p:sp>
        <p:nvSpPr>
          <p:cNvPr id="13" name="TextBox 13"/>
          <p:cNvSpPr txBox="1"/>
          <p:nvPr/>
        </p:nvSpPr>
        <p:spPr>
          <a:xfrm>
            <a:off x="10388032" y="6804905"/>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A3</a:t>
            </a:r>
          </a:p>
        </p:txBody>
      </p:sp>
      <p:sp>
        <p:nvSpPr>
          <p:cNvPr id="14" name="TextBox 14"/>
          <p:cNvSpPr txBox="1"/>
          <p:nvPr/>
        </p:nvSpPr>
        <p:spPr>
          <a:xfrm>
            <a:off x="10388032" y="7555324"/>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A4</a:t>
            </a:r>
          </a:p>
        </p:txBody>
      </p:sp>
      <p:sp>
        <p:nvSpPr>
          <p:cNvPr id="15" name="TextBox 15"/>
          <p:cNvSpPr txBox="1"/>
          <p:nvPr/>
        </p:nvSpPr>
        <p:spPr>
          <a:xfrm>
            <a:off x="10388032" y="8305743"/>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A5</a:t>
            </a:r>
          </a:p>
        </p:txBody>
      </p:sp>
      <p:sp>
        <p:nvSpPr>
          <p:cNvPr id="16" name="TextBox 16"/>
          <p:cNvSpPr txBox="1"/>
          <p:nvPr/>
        </p:nvSpPr>
        <p:spPr>
          <a:xfrm>
            <a:off x="13438329" y="5303452"/>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a:t>
            </a:r>
          </a:p>
        </p:txBody>
      </p:sp>
      <p:sp>
        <p:nvSpPr>
          <p:cNvPr id="17" name="TextBox 17"/>
          <p:cNvSpPr txBox="1"/>
          <p:nvPr/>
        </p:nvSpPr>
        <p:spPr>
          <a:xfrm>
            <a:off x="13438329" y="60544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a:t>
            </a:r>
          </a:p>
        </p:txBody>
      </p:sp>
      <p:sp>
        <p:nvSpPr>
          <p:cNvPr id="18" name="TextBox 18"/>
          <p:cNvSpPr txBox="1"/>
          <p:nvPr/>
        </p:nvSpPr>
        <p:spPr>
          <a:xfrm>
            <a:off x="13438329" y="6804905"/>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2</a:t>
            </a:r>
          </a:p>
        </p:txBody>
      </p:sp>
      <p:sp>
        <p:nvSpPr>
          <p:cNvPr id="19" name="TextBox 19"/>
          <p:cNvSpPr txBox="1"/>
          <p:nvPr/>
        </p:nvSpPr>
        <p:spPr>
          <a:xfrm>
            <a:off x="13438329" y="7555324"/>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5</a:t>
            </a:r>
          </a:p>
        </p:txBody>
      </p:sp>
      <p:sp>
        <p:nvSpPr>
          <p:cNvPr id="20" name="TextBox 20"/>
          <p:cNvSpPr txBox="1"/>
          <p:nvPr/>
        </p:nvSpPr>
        <p:spPr>
          <a:xfrm>
            <a:off x="13438329" y="8305743"/>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5</a:t>
            </a:r>
          </a:p>
        </p:txBody>
      </p:sp>
      <p:sp>
        <p:nvSpPr>
          <p:cNvPr id="21" name="TextBox 21"/>
          <p:cNvSpPr txBox="1"/>
          <p:nvPr/>
        </p:nvSpPr>
        <p:spPr>
          <a:xfrm>
            <a:off x="16347597" y="5303452"/>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101</a:t>
            </a:r>
          </a:p>
        </p:txBody>
      </p:sp>
      <p:sp>
        <p:nvSpPr>
          <p:cNvPr id="22" name="TextBox 22"/>
          <p:cNvSpPr txBox="1"/>
          <p:nvPr/>
        </p:nvSpPr>
        <p:spPr>
          <a:xfrm>
            <a:off x="16347597" y="6054486"/>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3" name="TextBox 23"/>
          <p:cNvSpPr txBox="1"/>
          <p:nvPr/>
        </p:nvSpPr>
        <p:spPr>
          <a:xfrm>
            <a:off x="16347597" y="6804905"/>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4" name="TextBox 24"/>
          <p:cNvSpPr txBox="1"/>
          <p:nvPr/>
        </p:nvSpPr>
        <p:spPr>
          <a:xfrm>
            <a:off x="16347597" y="7555324"/>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101</a:t>
            </a:r>
          </a:p>
        </p:txBody>
      </p:sp>
      <p:sp>
        <p:nvSpPr>
          <p:cNvPr id="25" name="TextBox 25"/>
          <p:cNvSpPr txBox="1"/>
          <p:nvPr/>
        </p:nvSpPr>
        <p:spPr>
          <a:xfrm>
            <a:off x="16347597" y="8305743"/>
            <a:ext cx="664225" cy="340844"/>
          </a:xfrm>
          <a:prstGeom prst="rect">
            <a:avLst/>
          </a:prstGeom>
        </p:spPr>
        <p:txBody>
          <a:bodyPr lIns="0" tIns="0" rIns="0" bIns="0" rtlCol="0" anchor="t">
            <a:spAutoFit/>
          </a:bodyPr>
          <a:lstStyle/>
          <a:p>
            <a:pPr algn="ctr">
              <a:lnSpc>
                <a:spcPts val="2738"/>
              </a:lnSpc>
              <a:spcBef>
                <a:spcPct val="0"/>
              </a:spcBef>
            </a:pPr>
            <a:r>
              <a:rPr lang="en-US" sz="1955" b="1">
                <a:solidFill>
                  <a:srgbClr val="000000"/>
                </a:solidFill>
                <a:latin typeface="Open Sans Bold"/>
                <a:ea typeface="Open Sans Bold"/>
                <a:cs typeface="Open Sans Bold"/>
                <a:sym typeface="Open Sans Bold"/>
              </a:rPr>
              <a:t>102</a:t>
            </a:r>
          </a:p>
        </p:txBody>
      </p:sp>
      <p:sp>
        <p:nvSpPr>
          <p:cNvPr id="26" name="TextBox 26"/>
          <p:cNvSpPr txBox="1"/>
          <p:nvPr/>
        </p:nvSpPr>
        <p:spPr>
          <a:xfrm>
            <a:off x="8430581" y="6290555"/>
            <a:ext cx="603028" cy="947104"/>
          </a:xfrm>
          <a:prstGeom prst="rect">
            <a:avLst/>
          </a:prstGeom>
        </p:spPr>
        <p:txBody>
          <a:bodyPr lIns="0" tIns="0" rIns="0" bIns="0" rtlCol="0" anchor="t">
            <a:spAutoFit/>
          </a:bodyPr>
          <a:lstStyle/>
          <a:p>
            <a:pPr algn="ctr">
              <a:lnSpc>
                <a:spcPts val="7866"/>
              </a:lnSpc>
              <a:spcBef>
                <a:spcPct val="0"/>
              </a:spcBef>
            </a:pPr>
            <a:r>
              <a:rPr lang="en-US" sz="5618" b="1">
                <a:solidFill>
                  <a:srgbClr val="000000"/>
                </a:solidFill>
                <a:latin typeface="Open Sans Bold"/>
                <a:ea typeface="Open Sans Bold"/>
                <a:cs typeface="Open Sans Bold"/>
                <a:sym typeface="Open Sans Bold"/>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928362" y="1479901"/>
            <a:ext cx="10510044" cy="1418491"/>
          </a:xfrm>
          <a:custGeom>
            <a:avLst/>
            <a:gdLst/>
            <a:ahLst/>
            <a:cxnLst/>
            <a:rect l="l" t="t" r="r" b="b"/>
            <a:pathLst>
              <a:path w="10510044" h="1418491">
                <a:moveTo>
                  <a:pt x="0" y="0"/>
                </a:moveTo>
                <a:lnTo>
                  <a:pt x="10510044" y="0"/>
                </a:lnTo>
                <a:lnTo>
                  <a:pt x="10510044" y="1418491"/>
                </a:lnTo>
                <a:lnTo>
                  <a:pt x="0" y="1418491"/>
                </a:lnTo>
                <a:lnTo>
                  <a:pt x="0" y="0"/>
                </a:lnTo>
                <a:close/>
              </a:path>
            </a:pathLst>
          </a:custGeom>
          <a:blipFill>
            <a:blip r:embed="rId8"/>
            <a:stretch>
              <a:fillRect l="-6431" t="-113677" r="-5940" b="-113464"/>
            </a:stretch>
          </a:blipFill>
        </p:spPr>
        <p:txBody>
          <a:bodyPr/>
          <a:lstStyle/>
          <a:p>
            <a:endParaRPr lang="en-PH"/>
          </a:p>
        </p:txBody>
      </p:sp>
      <p:sp>
        <p:nvSpPr>
          <p:cNvPr id="8" name="TextBox 8"/>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9" name="Table 9"/>
          <p:cNvGraphicFramePr>
            <a:graphicFrameLocks noGrp="1"/>
          </p:cNvGraphicFramePr>
          <p:nvPr/>
        </p:nvGraphicFramePr>
        <p:xfrm>
          <a:off x="2396849" y="3349594"/>
          <a:ext cx="12856465" cy="5581650"/>
        </p:xfrm>
        <a:graphic>
          <a:graphicData uri="http://schemas.openxmlformats.org/drawingml/2006/table">
            <a:tbl>
              <a:tblPr/>
              <a:tblGrid>
                <a:gridCol w="1932160">
                  <a:extLst>
                    <a:ext uri="{9D8B030D-6E8A-4147-A177-3AD203B41FA5}">
                      <a16:colId xmlns:a16="http://schemas.microsoft.com/office/drawing/2014/main" val="20000"/>
                    </a:ext>
                  </a:extLst>
                </a:gridCol>
                <a:gridCol w="2001255">
                  <a:extLst>
                    <a:ext uri="{9D8B030D-6E8A-4147-A177-3AD203B41FA5}">
                      <a16:colId xmlns:a16="http://schemas.microsoft.com/office/drawing/2014/main" val="20001"/>
                    </a:ext>
                  </a:extLst>
                </a:gridCol>
                <a:gridCol w="1882268">
                  <a:extLst>
                    <a:ext uri="{9D8B030D-6E8A-4147-A177-3AD203B41FA5}">
                      <a16:colId xmlns:a16="http://schemas.microsoft.com/office/drawing/2014/main" val="20002"/>
                    </a:ext>
                  </a:extLst>
                </a:gridCol>
                <a:gridCol w="1458635">
                  <a:extLst>
                    <a:ext uri="{9D8B030D-6E8A-4147-A177-3AD203B41FA5}">
                      <a16:colId xmlns:a16="http://schemas.microsoft.com/office/drawing/2014/main" val="20003"/>
                    </a:ext>
                  </a:extLst>
                </a:gridCol>
                <a:gridCol w="1602275">
                  <a:extLst>
                    <a:ext uri="{9D8B030D-6E8A-4147-A177-3AD203B41FA5}">
                      <a16:colId xmlns:a16="http://schemas.microsoft.com/office/drawing/2014/main" val="20004"/>
                    </a:ext>
                  </a:extLst>
                </a:gridCol>
                <a:gridCol w="2039120">
                  <a:extLst>
                    <a:ext uri="{9D8B030D-6E8A-4147-A177-3AD203B41FA5}">
                      <a16:colId xmlns:a16="http://schemas.microsoft.com/office/drawing/2014/main" val="20005"/>
                    </a:ext>
                  </a:extLst>
                </a:gridCol>
                <a:gridCol w="1940753">
                  <a:extLst>
                    <a:ext uri="{9D8B030D-6E8A-4147-A177-3AD203B41FA5}">
                      <a16:colId xmlns:a16="http://schemas.microsoft.com/office/drawing/2014/main" val="20006"/>
                    </a:ext>
                  </a:extLst>
                </a:gridCol>
              </a:tblGrid>
              <a:tr h="1217397">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a:t>
                      </a:r>
                      <a:endParaRPr lang="en-US" sz="1100"/>
                    </a:p>
                    <a:p>
                      <a:pPr algn="ctr">
                        <a:lnSpc>
                          <a:spcPts val="2262"/>
                        </a:lnSpc>
                      </a:pPr>
                      <a:r>
                        <a:rPr lang="en-US" sz="1616" b="1">
                          <a:solidFill>
                            <a:srgbClr val="000000"/>
                          </a:solidFill>
                          <a:latin typeface="Open Sans Bold"/>
                          <a:ea typeface="Open Sans Bold"/>
                          <a:cs typeface="Open Sans Bold"/>
                          <a:sym typeface="Open Sans Bold"/>
                        </a:rPr>
                        <a:t>ID</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A2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211925" y="1369127"/>
            <a:ext cx="10541551" cy="1749315"/>
          </a:xfrm>
          <a:custGeom>
            <a:avLst/>
            <a:gdLst/>
            <a:ahLst/>
            <a:cxnLst/>
            <a:rect l="l" t="t" r="r" b="b"/>
            <a:pathLst>
              <a:path w="10541551" h="1749315">
                <a:moveTo>
                  <a:pt x="0" y="0"/>
                </a:moveTo>
                <a:lnTo>
                  <a:pt x="10541551" y="0"/>
                </a:lnTo>
                <a:lnTo>
                  <a:pt x="10541551" y="1749316"/>
                </a:lnTo>
                <a:lnTo>
                  <a:pt x="0" y="1749316"/>
                </a:lnTo>
                <a:lnTo>
                  <a:pt x="0" y="0"/>
                </a:lnTo>
                <a:close/>
              </a:path>
            </a:pathLst>
          </a:custGeom>
          <a:blipFill>
            <a:blip r:embed="rId8"/>
            <a:stretch>
              <a:fillRect l="-6113" t="-92179" r="-5922" b="-73094"/>
            </a:stretch>
          </a:blipFill>
        </p:spPr>
        <p:txBody>
          <a:bodyPr/>
          <a:lstStyle/>
          <a:p>
            <a:endParaRPr lang="en-PH"/>
          </a:p>
        </p:txBody>
      </p:sp>
      <p:sp>
        <p:nvSpPr>
          <p:cNvPr id="8" name="TextBox 8"/>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9" name="Table 9"/>
          <p:cNvGraphicFramePr>
            <a:graphicFrameLocks noGrp="1"/>
          </p:cNvGraphicFramePr>
          <p:nvPr/>
        </p:nvGraphicFramePr>
        <p:xfrm>
          <a:off x="237652" y="3711039"/>
          <a:ext cx="9162400" cy="5581652"/>
        </p:xfrm>
        <a:graphic>
          <a:graphicData uri="http://schemas.openxmlformats.org/drawingml/2006/table">
            <a:tbl>
              <a:tblPr/>
              <a:tblGrid>
                <a:gridCol w="1376990">
                  <a:extLst>
                    <a:ext uri="{9D8B030D-6E8A-4147-A177-3AD203B41FA5}">
                      <a16:colId xmlns:a16="http://schemas.microsoft.com/office/drawing/2014/main" val="20000"/>
                    </a:ext>
                  </a:extLst>
                </a:gridCol>
                <a:gridCol w="1426232">
                  <a:extLst>
                    <a:ext uri="{9D8B030D-6E8A-4147-A177-3AD203B41FA5}">
                      <a16:colId xmlns:a16="http://schemas.microsoft.com/office/drawing/2014/main" val="20001"/>
                    </a:ext>
                  </a:extLst>
                </a:gridCol>
                <a:gridCol w="1341433">
                  <a:extLst>
                    <a:ext uri="{9D8B030D-6E8A-4147-A177-3AD203B41FA5}">
                      <a16:colId xmlns:a16="http://schemas.microsoft.com/office/drawing/2014/main" val="20002"/>
                    </a:ext>
                  </a:extLst>
                </a:gridCol>
                <a:gridCol w="1039523">
                  <a:extLst>
                    <a:ext uri="{9D8B030D-6E8A-4147-A177-3AD203B41FA5}">
                      <a16:colId xmlns:a16="http://schemas.microsoft.com/office/drawing/2014/main" val="20003"/>
                    </a:ext>
                  </a:extLst>
                </a:gridCol>
                <a:gridCol w="1141891">
                  <a:extLst>
                    <a:ext uri="{9D8B030D-6E8A-4147-A177-3AD203B41FA5}">
                      <a16:colId xmlns:a16="http://schemas.microsoft.com/office/drawing/2014/main" val="20004"/>
                    </a:ext>
                  </a:extLst>
                </a:gridCol>
                <a:gridCol w="1453217">
                  <a:extLst>
                    <a:ext uri="{9D8B030D-6E8A-4147-A177-3AD203B41FA5}">
                      <a16:colId xmlns:a16="http://schemas.microsoft.com/office/drawing/2014/main" val="20005"/>
                    </a:ext>
                  </a:extLst>
                </a:gridCol>
                <a:gridCol w="1383114">
                  <a:extLst>
                    <a:ext uri="{9D8B030D-6E8A-4147-A177-3AD203B41FA5}">
                      <a16:colId xmlns:a16="http://schemas.microsoft.com/office/drawing/2014/main" val="20006"/>
                    </a:ext>
                  </a:extLst>
                </a:gridCol>
              </a:tblGrid>
              <a:tr h="1217397">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a:t>
                      </a:r>
                      <a:endParaRPr lang="en-US" sz="1100"/>
                    </a:p>
                    <a:p>
                      <a:pPr algn="ctr">
                        <a:lnSpc>
                          <a:spcPts val="2262"/>
                        </a:lnSpc>
                      </a:pPr>
                      <a:r>
                        <a:rPr lang="en-US" sz="1616" b="1">
                          <a:solidFill>
                            <a:srgbClr val="000000"/>
                          </a:solidFill>
                          <a:latin typeface="Open Sans Bold"/>
                          <a:ea typeface="Open Sans Bold"/>
                          <a:cs typeface="Open Sans Bold"/>
                          <a:sym typeface="Open Sans Bold"/>
                        </a:rPr>
                        <a:t>ID</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a:t>
                      </a:r>
                      <a:endParaRPr lang="en-US" sz="1100"/>
                    </a:p>
                    <a:p>
                      <a:pPr algn="ctr">
                        <a:lnSpc>
                          <a:spcPts val="2262"/>
                        </a:lnSpc>
                      </a:pPr>
                      <a:r>
                        <a:rPr lang="en-US" sz="1616" b="1">
                          <a:solidFill>
                            <a:srgbClr val="000000"/>
                          </a:solidFill>
                          <a:latin typeface="Open Sans Bold"/>
                          <a:ea typeface="Open Sans Bold"/>
                          <a:cs typeface="Open Sans Bold"/>
                          <a:sym typeface="Open Sans Bold"/>
                        </a:rPr>
                        <a:t>ID</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A2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bl>
          </a:graphicData>
        </a:graphic>
      </p:graphicFrame>
      <p:sp>
        <p:nvSpPr>
          <p:cNvPr id="10" name="TextBox 10"/>
          <p:cNvSpPr txBox="1"/>
          <p:nvPr/>
        </p:nvSpPr>
        <p:spPr>
          <a:xfrm>
            <a:off x="9400051" y="6147500"/>
            <a:ext cx="542275" cy="862242"/>
          </a:xfrm>
          <a:prstGeom prst="rect">
            <a:avLst/>
          </a:prstGeom>
        </p:spPr>
        <p:txBody>
          <a:bodyPr lIns="0" tIns="0" rIns="0" bIns="0" rtlCol="0" anchor="t">
            <a:spAutoFit/>
          </a:bodyPr>
          <a:lstStyle/>
          <a:p>
            <a:pPr algn="ctr">
              <a:lnSpc>
                <a:spcPts val="7073"/>
              </a:lnSpc>
              <a:spcBef>
                <a:spcPct val="0"/>
              </a:spcBef>
            </a:pPr>
            <a:r>
              <a:rPr lang="en-US" sz="5052" b="1">
                <a:solidFill>
                  <a:srgbClr val="000000"/>
                </a:solidFill>
                <a:latin typeface="Open Sans Bold"/>
                <a:ea typeface="Open Sans Bold"/>
                <a:cs typeface="Open Sans Bold"/>
                <a:sym typeface="Open Sans Bold"/>
              </a:rPr>
              <a:t>+</a:t>
            </a:r>
          </a:p>
        </p:txBody>
      </p:sp>
      <p:graphicFrame>
        <p:nvGraphicFramePr>
          <p:cNvPr id="11" name="Table 11"/>
          <p:cNvGraphicFramePr>
            <a:graphicFrameLocks noGrp="1"/>
          </p:cNvGraphicFramePr>
          <p:nvPr/>
        </p:nvGraphicFramePr>
        <p:xfrm>
          <a:off x="9946991" y="4878046"/>
          <a:ext cx="8165890" cy="3505926"/>
        </p:xfrm>
        <a:graphic>
          <a:graphicData uri="http://schemas.openxmlformats.org/drawingml/2006/table">
            <a:tbl>
              <a:tblPr/>
              <a:tblGrid>
                <a:gridCol w="1977951">
                  <a:extLst>
                    <a:ext uri="{9D8B030D-6E8A-4147-A177-3AD203B41FA5}">
                      <a16:colId xmlns:a16="http://schemas.microsoft.com/office/drawing/2014/main" val="20000"/>
                    </a:ext>
                  </a:extLst>
                </a:gridCol>
                <a:gridCol w="1977951">
                  <a:extLst>
                    <a:ext uri="{9D8B030D-6E8A-4147-A177-3AD203B41FA5}">
                      <a16:colId xmlns:a16="http://schemas.microsoft.com/office/drawing/2014/main" val="20001"/>
                    </a:ext>
                  </a:extLst>
                </a:gridCol>
                <a:gridCol w="2757147">
                  <a:extLst>
                    <a:ext uri="{9D8B030D-6E8A-4147-A177-3AD203B41FA5}">
                      <a16:colId xmlns:a16="http://schemas.microsoft.com/office/drawing/2014/main" val="20002"/>
                    </a:ext>
                  </a:extLst>
                </a:gridCol>
                <a:gridCol w="1452841">
                  <a:extLst>
                    <a:ext uri="{9D8B030D-6E8A-4147-A177-3AD203B41FA5}">
                      <a16:colId xmlns:a16="http://schemas.microsoft.com/office/drawing/2014/main" val="20003"/>
                    </a:ext>
                  </a:extLst>
                </a:gridCol>
              </a:tblGrid>
              <a:tr h="86488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0347">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0347">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0347">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a:solidFill>
                            <a:srgbClr val="000000"/>
                          </a:solidFill>
                          <a:latin typeface="Open Sans"/>
                          <a:ea typeface="Open Sans"/>
                          <a:cs typeface="Open Sans"/>
                          <a:sym typeface="Open Sans"/>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323129" y="1113189"/>
            <a:ext cx="10446101" cy="1749315"/>
          </a:xfrm>
          <a:custGeom>
            <a:avLst/>
            <a:gdLst/>
            <a:ahLst/>
            <a:cxnLst/>
            <a:rect l="l" t="t" r="r" b="b"/>
            <a:pathLst>
              <a:path w="10446101" h="1749315">
                <a:moveTo>
                  <a:pt x="0" y="0"/>
                </a:moveTo>
                <a:lnTo>
                  <a:pt x="10446101" y="0"/>
                </a:lnTo>
                <a:lnTo>
                  <a:pt x="10446101" y="1749315"/>
                </a:lnTo>
                <a:lnTo>
                  <a:pt x="0" y="1749315"/>
                </a:lnTo>
                <a:lnTo>
                  <a:pt x="0" y="0"/>
                </a:lnTo>
                <a:close/>
              </a:path>
            </a:pathLst>
          </a:custGeom>
          <a:blipFill>
            <a:blip r:embed="rId8"/>
            <a:stretch>
              <a:fillRect l="-7082" t="-92179" r="-5976" b="-73094"/>
            </a:stretch>
          </a:blipFill>
        </p:spPr>
        <p:txBody>
          <a:bodyPr/>
          <a:lstStyle/>
          <a:p>
            <a:endParaRPr lang="en-PH"/>
          </a:p>
        </p:txBody>
      </p:sp>
      <p:sp>
        <p:nvSpPr>
          <p:cNvPr id="8" name="TextBox 8"/>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9" name="Table 9"/>
          <p:cNvGraphicFramePr>
            <a:graphicFrameLocks noGrp="1"/>
          </p:cNvGraphicFramePr>
          <p:nvPr/>
        </p:nvGraphicFramePr>
        <p:xfrm>
          <a:off x="805584" y="2948229"/>
          <a:ext cx="16676832" cy="6991350"/>
        </p:xfrm>
        <a:graphic>
          <a:graphicData uri="http://schemas.openxmlformats.org/drawingml/2006/table">
            <a:tbl>
              <a:tblPr/>
              <a:tblGrid>
                <a:gridCol w="1368653">
                  <a:extLst>
                    <a:ext uri="{9D8B030D-6E8A-4147-A177-3AD203B41FA5}">
                      <a16:colId xmlns:a16="http://schemas.microsoft.com/office/drawing/2014/main" val="20000"/>
                    </a:ext>
                  </a:extLst>
                </a:gridCol>
                <a:gridCol w="1572914">
                  <a:extLst>
                    <a:ext uri="{9D8B030D-6E8A-4147-A177-3AD203B41FA5}">
                      <a16:colId xmlns:a16="http://schemas.microsoft.com/office/drawing/2014/main" val="20001"/>
                    </a:ext>
                  </a:extLst>
                </a:gridCol>
                <a:gridCol w="1698357">
                  <a:extLst>
                    <a:ext uri="{9D8B030D-6E8A-4147-A177-3AD203B41FA5}">
                      <a16:colId xmlns:a16="http://schemas.microsoft.com/office/drawing/2014/main" val="20002"/>
                    </a:ext>
                  </a:extLst>
                </a:gridCol>
                <a:gridCol w="1159735">
                  <a:extLst>
                    <a:ext uri="{9D8B030D-6E8A-4147-A177-3AD203B41FA5}">
                      <a16:colId xmlns:a16="http://schemas.microsoft.com/office/drawing/2014/main" val="20003"/>
                    </a:ext>
                  </a:extLst>
                </a:gridCol>
                <a:gridCol w="1359265">
                  <a:extLst>
                    <a:ext uri="{9D8B030D-6E8A-4147-A177-3AD203B41FA5}">
                      <a16:colId xmlns:a16="http://schemas.microsoft.com/office/drawing/2014/main" val="20004"/>
                    </a:ext>
                  </a:extLst>
                </a:gridCol>
                <a:gridCol w="2159183">
                  <a:extLst>
                    <a:ext uri="{9D8B030D-6E8A-4147-A177-3AD203B41FA5}">
                      <a16:colId xmlns:a16="http://schemas.microsoft.com/office/drawing/2014/main" val="20005"/>
                    </a:ext>
                  </a:extLst>
                </a:gridCol>
                <a:gridCol w="1554539">
                  <a:extLst>
                    <a:ext uri="{9D8B030D-6E8A-4147-A177-3AD203B41FA5}">
                      <a16:colId xmlns:a16="http://schemas.microsoft.com/office/drawing/2014/main" val="20006"/>
                    </a:ext>
                  </a:extLst>
                </a:gridCol>
                <a:gridCol w="2264925">
                  <a:extLst>
                    <a:ext uri="{9D8B030D-6E8A-4147-A177-3AD203B41FA5}">
                      <a16:colId xmlns:a16="http://schemas.microsoft.com/office/drawing/2014/main" val="20007"/>
                    </a:ext>
                  </a:extLst>
                </a:gridCol>
                <a:gridCol w="1646116">
                  <a:extLst>
                    <a:ext uri="{9D8B030D-6E8A-4147-A177-3AD203B41FA5}">
                      <a16:colId xmlns:a16="http://schemas.microsoft.com/office/drawing/2014/main" val="20008"/>
                    </a:ext>
                  </a:extLst>
                </a:gridCol>
                <a:gridCol w="1893146">
                  <a:extLst>
                    <a:ext uri="{9D8B030D-6E8A-4147-A177-3AD203B41FA5}">
                      <a16:colId xmlns:a16="http://schemas.microsoft.com/office/drawing/2014/main" val="20009"/>
                    </a:ext>
                  </a:extLst>
                </a:gridCol>
              </a:tblGrid>
              <a:tr h="1168901">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a:t>
                      </a:r>
                      <a:endParaRPr lang="en-US" sz="1100"/>
                    </a:p>
                    <a:p>
                      <a:pPr algn="ctr">
                        <a:lnSpc>
                          <a:spcPts val="2262"/>
                        </a:lnSpc>
                      </a:pPr>
                      <a:r>
                        <a:rPr lang="en-US" sz="1616" b="1">
                          <a:solidFill>
                            <a:srgbClr val="000000"/>
                          </a:solidFill>
                          <a:latin typeface="Open Sans Bold"/>
                          <a:ea typeface="Open Sans Bold"/>
                          <a:cs typeface="Open Sans Bold"/>
                          <a:sym typeface="Open Sans Bold"/>
                        </a:rPr>
                        <a:t>ID</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EnrollmentID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a:t>
                      </a:r>
                      <a:endParaRPr lang="en-US" sz="1100"/>
                    </a:p>
                    <a:p>
                      <a:pPr algn="ctr">
                        <a:lnSpc>
                          <a:spcPts val="2262"/>
                        </a:lnSpc>
                      </a:pPr>
                      <a:r>
                        <a:rPr lang="en-US" sz="1616" b="1">
                          <a:solidFill>
                            <a:srgbClr val="000000"/>
                          </a:solidFill>
                          <a:latin typeface="Open Sans Bold"/>
                          <a:ea typeface="Open Sans Bold"/>
                          <a:cs typeface="Open Sans Bold"/>
                          <a:sym typeface="Open Sans Bold"/>
                        </a:rPr>
                        <a:t>ID</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1168901">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114684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A2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1168901">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1168901">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1168901">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A5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323129" y="1478017"/>
            <a:ext cx="10478537" cy="1749315"/>
          </a:xfrm>
          <a:custGeom>
            <a:avLst/>
            <a:gdLst/>
            <a:ahLst/>
            <a:cxnLst/>
            <a:rect l="l" t="t" r="r" b="b"/>
            <a:pathLst>
              <a:path w="10478537" h="1749315">
                <a:moveTo>
                  <a:pt x="0" y="0"/>
                </a:moveTo>
                <a:lnTo>
                  <a:pt x="10478537" y="0"/>
                </a:lnTo>
                <a:lnTo>
                  <a:pt x="10478537" y="1749316"/>
                </a:lnTo>
                <a:lnTo>
                  <a:pt x="0" y="1749316"/>
                </a:lnTo>
                <a:lnTo>
                  <a:pt x="0" y="0"/>
                </a:lnTo>
                <a:close/>
              </a:path>
            </a:pathLst>
          </a:custGeom>
          <a:blipFill>
            <a:blip r:embed="rId8"/>
            <a:stretch>
              <a:fillRect l="-6751" t="-92179" r="-5958" b="-73094"/>
            </a:stretch>
          </a:blipFill>
        </p:spPr>
        <p:txBody>
          <a:bodyPr/>
          <a:lstStyle/>
          <a:p>
            <a:endParaRPr lang="en-PH"/>
          </a:p>
        </p:txBody>
      </p:sp>
      <p:sp>
        <p:nvSpPr>
          <p:cNvPr id="8" name="TextBox 8"/>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graphicFrame>
        <p:nvGraphicFramePr>
          <p:cNvPr id="9" name="Table 9"/>
          <p:cNvGraphicFramePr>
            <a:graphicFrameLocks noGrp="1"/>
          </p:cNvGraphicFramePr>
          <p:nvPr/>
        </p:nvGraphicFramePr>
        <p:xfrm>
          <a:off x="4653024" y="3676650"/>
          <a:ext cx="9430210" cy="5581650"/>
        </p:xfrm>
        <a:graphic>
          <a:graphicData uri="http://schemas.openxmlformats.org/drawingml/2006/table">
            <a:tbl>
              <a:tblPr/>
              <a:tblGrid>
                <a:gridCol w="2679260">
                  <a:extLst>
                    <a:ext uri="{9D8B030D-6E8A-4147-A177-3AD203B41FA5}">
                      <a16:colId xmlns:a16="http://schemas.microsoft.com/office/drawing/2014/main" val="20000"/>
                    </a:ext>
                  </a:extLst>
                </a:gridCol>
                <a:gridCol w="2892936">
                  <a:extLst>
                    <a:ext uri="{9D8B030D-6E8A-4147-A177-3AD203B41FA5}">
                      <a16:colId xmlns:a16="http://schemas.microsoft.com/office/drawing/2014/main" val="20001"/>
                    </a:ext>
                  </a:extLst>
                </a:gridCol>
                <a:gridCol w="3858013">
                  <a:extLst>
                    <a:ext uri="{9D8B030D-6E8A-4147-A177-3AD203B41FA5}">
                      <a16:colId xmlns:a16="http://schemas.microsoft.com/office/drawing/2014/main" val="20002"/>
                    </a:ext>
                  </a:extLst>
                </a:gridCol>
              </a:tblGrid>
              <a:tr h="1217397">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a:t>
                      </a:r>
                      <a:endParaRPr lang="en-US" sz="1100"/>
                    </a:p>
                    <a:p>
                      <a:pPr algn="ctr">
                        <a:lnSpc>
                          <a:spcPts val="2262"/>
                        </a:lnSpc>
                      </a:pPr>
                      <a:r>
                        <a:rPr lang="en-US" sz="1616" b="1">
                          <a:solidFill>
                            <a:srgbClr val="000000"/>
                          </a:solidFill>
                          <a:latin typeface="Open Sans Bold"/>
                          <a:ea typeface="Open Sans Bold"/>
                          <a:cs typeface="Open Sans Bold"/>
                          <a:sym typeface="Open Sans Bold"/>
                        </a:rPr>
                        <a:t>Name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0"/>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39"/>
                        </a:lnSpc>
                        <a:defRPr/>
                      </a:pPr>
                      <a:r>
                        <a:rPr lang="en-US" sz="1599"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72851">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tc>
                  <a:txBody>
                    <a:bodyPr/>
                    <a:lstStyle/>
                    <a:p>
                      <a:pPr algn="ctr">
                        <a:lnSpc>
                          <a:spcPts val="2268"/>
                        </a:lnSpc>
                        <a:defRPr/>
                      </a:pPr>
                      <a:r>
                        <a:rPr lang="en-US" sz="1620"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75132" y="3461929"/>
          <a:ext cx="7285211" cy="6210302"/>
        </p:xfrm>
        <a:graphic>
          <a:graphicData uri="http://schemas.openxmlformats.org/drawingml/2006/table">
            <a:tbl>
              <a:tblPr/>
              <a:tblGrid>
                <a:gridCol w="1680562">
                  <a:extLst>
                    <a:ext uri="{9D8B030D-6E8A-4147-A177-3AD203B41FA5}">
                      <a16:colId xmlns:a16="http://schemas.microsoft.com/office/drawing/2014/main" val="20000"/>
                    </a:ext>
                  </a:extLst>
                </a:gridCol>
                <a:gridCol w="1680562">
                  <a:extLst>
                    <a:ext uri="{9D8B030D-6E8A-4147-A177-3AD203B41FA5}">
                      <a16:colId xmlns:a16="http://schemas.microsoft.com/office/drawing/2014/main" val="20001"/>
                    </a:ext>
                  </a:extLst>
                </a:gridCol>
                <a:gridCol w="1680562">
                  <a:extLst>
                    <a:ext uri="{9D8B030D-6E8A-4147-A177-3AD203B41FA5}">
                      <a16:colId xmlns:a16="http://schemas.microsoft.com/office/drawing/2014/main" val="20002"/>
                    </a:ext>
                  </a:extLst>
                </a:gridCol>
                <a:gridCol w="970341">
                  <a:extLst>
                    <a:ext uri="{9D8B030D-6E8A-4147-A177-3AD203B41FA5}">
                      <a16:colId xmlns:a16="http://schemas.microsoft.com/office/drawing/2014/main" val="20003"/>
                    </a:ext>
                  </a:extLst>
                </a:gridCol>
                <a:gridCol w="1273184">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8" name="Freeform 8"/>
          <p:cNvSpPr/>
          <p:nvPr/>
        </p:nvSpPr>
        <p:spPr>
          <a:xfrm>
            <a:off x="7814223" y="4235960"/>
            <a:ext cx="2746589" cy="1956944"/>
          </a:xfrm>
          <a:custGeom>
            <a:avLst/>
            <a:gdLst/>
            <a:ahLst/>
            <a:cxnLst/>
            <a:rect l="l" t="t" r="r" b="b"/>
            <a:pathLst>
              <a:path w="2746589" h="1956944">
                <a:moveTo>
                  <a:pt x="0" y="0"/>
                </a:moveTo>
                <a:lnTo>
                  <a:pt x="2746589" y="0"/>
                </a:lnTo>
                <a:lnTo>
                  <a:pt x="2746589" y="1956945"/>
                </a:lnTo>
                <a:lnTo>
                  <a:pt x="0" y="19569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9" name="Table 9"/>
          <p:cNvGraphicFramePr>
            <a:graphicFrameLocks noGrp="1"/>
          </p:cNvGraphicFramePr>
          <p:nvPr/>
        </p:nvGraphicFramePr>
        <p:xfrm>
          <a:off x="10727656" y="3461929"/>
          <a:ext cx="7285211" cy="6210302"/>
        </p:xfrm>
        <a:graphic>
          <a:graphicData uri="http://schemas.openxmlformats.org/drawingml/2006/table">
            <a:tbl>
              <a:tblPr/>
              <a:tblGrid>
                <a:gridCol w="1680562">
                  <a:extLst>
                    <a:ext uri="{9D8B030D-6E8A-4147-A177-3AD203B41FA5}">
                      <a16:colId xmlns:a16="http://schemas.microsoft.com/office/drawing/2014/main" val="20000"/>
                    </a:ext>
                  </a:extLst>
                </a:gridCol>
                <a:gridCol w="1680562">
                  <a:extLst>
                    <a:ext uri="{9D8B030D-6E8A-4147-A177-3AD203B41FA5}">
                      <a16:colId xmlns:a16="http://schemas.microsoft.com/office/drawing/2014/main" val="20001"/>
                    </a:ext>
                  </a:extLst>
                </a:gridCol>
                <a:gridCol w="1680562">
                  <a:extLst>
                    <a:ext uri="{9D8B030D-6E8A-4147-A177-3AD203B41FA5}">
                      <a16:colId xmlns:a16="http://schemas.microsoft.com/office/drawing/2014/main" val="20002"/>
                    </a:ext>
                  </a:extLst>
                </a:gridCol>
                <a:gridCol w="970341">
                  <a:extLst>
                    <a:ext uri="{9D8B030D-6E8A-4147-A177-3AD203B41FA5}">
                      <a16:colId xmlns:a16="http://schemas.microsoft.com/office/drawing/2014/main" val="20003"/>
                    </a:ext>
                  </a:extLst>
                </a:gridCol>
                <a:gridCol w="1273184">
                  <a:extLst>
                    <a:ext uri="{9D8B030D-6E8A-4147-A177-3AD203B41FA5}">
                      <a16:colId xmlns:a16="http://schemas.microsoft.com/office/drawing/2014/main" val="20004"/>
                    </a:ext>
                  </a:extLst>
                </a:gridCol>
              </a:tblGrid>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StudentID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FirstName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LastName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Age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Grade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Doe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18</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FAFAFA"/>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1495"/>
                    </a:solidFill>
                  </a:tcPr>
                </a:tc>
                <a:extLst>
                  <a:ext uri="{0D108BD9-81ED-4DB2-BD59-A6C34878D82A}">
                    <a16:rowId xmlns:a16="http://schemas.microsoft.com/office/drawing/2014/main" val="10001"/>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Jane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19</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Lebron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James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4"/>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Taylor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Swift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5"/>
                  </a:ext>
                </a:extLst>
              </a:tr>
              <a:tr h="887186">
                <a:tc>
                  <a:txBody>
                    <a:bodyPr/>
                    <a:lstStyle/>
                    <a:p>
                      <a:pPr algn="ctr">
                        <a:lnSpc>
                          <a:spcPts val="2262"/>
                        </a:lnSpc>
                        <a:defRPr/>
                      </a:pPr>
                      <a:r>
                        <a:rPr lang="en-US" sz="1616"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Steve </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Job</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20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6"/>
                  </a:ext>
                </a:extLst>
              </a:tr>
            </a:tbl>
          </a:graphicData>
        </a:graphic>
      </p:graphicFrame>
      <p:sp>
        <p:nvSpPr>
          <p:cNvPr id="10" name="Freeform 10"/>
          <p:cNvSpPr/>
          <p:nvPr/>
        </p:nvSpPr>
        <p:spPr>
          <a:xfrm>
            <a:off x="7727188" y="6292850"/>
            <a:ext cx="2833624" cy="1840248"/>
          </a:xfrm>
          <a:custGeom>
            <a:avLst/>
            <a:gdLst/>
            <a:ahLst/>
            <a:cxnLst/>
            <a:rect l="l" t="t" r="r" b="b"/>
            <a:pathLst>
              <a:path w="2833624" h="1840248">
                <a:moveTo>
                  <a:pt x="0" y="0"/>
                </a:moveTo>
                <a:lnTo>
                  <a:pt x="2833624" y="0"/>
                </a:lnTo>
                <a:lnTo>
                  <a:pt x="2833624" y="1840247"/>
                </a:lnTo>
                <a:lnTo>
                  <a:pt x="0" y="1840247"/>
                </a:lnTo>
                <a:lnTo>
                  <a:pt x="0" y="0"/>
                </a:lnTo>
                <a:close/>
              </a:path>
            </a:pathLst>
          </a:custGeom>
          <a:blipFill>
            <a:blip r:embed="rId10"/>
            <a:stretch>
              <a:fillRect l="-19373" t="-36587" r="-37984" b="-57513"/>
            </a:stretch>
          </a:blipFill>
        </p:spPr>
        <p:txBody>
          <a:bodyPr/>
          <a:lstStyle/>
          <a:p>
            <a:endParaRPr lang="en-PH"/>
          </a:p>
        </p:txBody>
      </p:sp>
      <p:sp>
        <p:nvSpPr>
          <p:cNvPr id="11" name="TextBox 11"/>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2" name="TextBox 12"/>
          <p:cNvSpPr txBox="1"/>
          <p:nvPr/>
        </p:nvSpPr>
        <p:spPr>
          <a:xfrm>
            <a:off x="275132" y="189144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3" name="TextBox 13"/>
          <p:cNvSpPr txBox="1"/>
          <p:nvPr/>
        </p:nvSpPr>
        <p:spPr>
          <a:xfrm>
            <a:off x="275132" y="2551841"/>
            <a:ext cx="15133940"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Update </a:t>
            </a:r>
            <a:r>
              <a:rPr lang="en-US" sz="3000">
                <a:solidFill>
                  <a:srgbClr val="000000"/>
                </a:solidFill>
                <a:latin typeface="Open Sans"/>
                <a:ea typeface="Open Sans"/>
                <a:cs typeface="Open Sans"/>
                <a:sym typeface="Open Sans"/>
              </a:rPr>
              <a:t>- Modifies existing records in a table based on a specified condition.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84809" y="3409950"/>
          <a:ext cx="7810034" cy="3467100"/>
        </p:xfrm>
        <a:graphic>
          <a:graphicData uri="http://schemas.openxmlformats.org/drawingml/2006/table">
            <a:tbl>
              <a:tblPr/>
              <a:tblGrid>
                <a:gridCol w="1891755">
                  <a:extLst>
                    <a:ext uri="{9D8B030D-6E8A-4147-A177-3AD203B41FA5}">
                      <a16:colId xmlns:a16="http://schemas.microsoft.com/office/drawing/2014/main" val="20000"/>
                    </a:ext>
                  </a:extLst>
                </a:gridCol>
                <a:gridCol w="1891755">
                  <a:extLst>
                    <a:ext uri="{9D8B030D-6E8A-4147-A177-3AD203B41FA5}">
                      <a16:colId xmlns:a16="http://schemas.microsoft.com/office/drawing/2014/main" val="20001"/>
                    </a:ext>
                  </a:extLst>
                </a:gridCol>
                <a:gridCol w="2636995">
                  <a:extLst>
                    <a:ext uri="{9D8B030D-6E8A-4147-A177-3AD203B41FA5}">
                      <a16:colId xmlns:a16="http://schemas.microsoft.com/office/drawing/2014/main" val="20002"/>
                    </a:ext>
                  </a:extLst>
                </a:gridCol>
                <a:gridCol w="1389529">
                  <a:extLst>
                    <a:ext uri="{9D8B030D-6E8A-4147-A177-3AD203B41FA5}">
                      <a16:colId xmlns:a16="http://schemas.microsoft.com/office/drawing/2014/main" val="20003"/>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103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English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Davis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3"/>
                  </a:ext>
                </a:extLst>
              </a:tr>
            </a:tbl>
          </a:graphicData>
        </a:graphic>
      </p:graphicFrame>
      <p:sp>
        <p:nvSpPr>
          <p:cNvPr id="8" name="Freeform 8"/>
          <p:cNvSpPr/>
          <p:nvPr/>
        </p:nvSpPr>
        <p:spPr>
          <a:xfrm rot="1757973">
            <a:off x="7835760" y="6358568"/>
            <a:ext cx="1657180" cy="1180741"/>
          </a:xfrm>
          <a:custGeom>
            <a:avLst/>
            <a:gdLst/>
            <a:ahLst/>
            <a:cxnLst/>
            <a:rect l="l" t="t" r="r" b="b"/>
            <a:pathLst>
              <a:path w="1657180" h="1180741">
                <a:moveTo>
                  <a:pt x="0" y="0"/>
                </a:moveTo>
                <a:lnTo>
                  <a:pt x="1657180" y="0"/>
                </a:lnTo>
                <a:lnTo>
                  <a:pt x="1657180" y="1180740"/>
                </a:lnTo>
                <a:lnTo>
                  <a:pt x="0" y="11807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a:off x="8825082" y="4557788"/>
            <a:ext cx="3681268" cy="1914513"/>
          </a:xfrm>
          <a:custGeom>
            <a:avLst/>
            <a:gdLst/>
            <a:ahLst/>
            <a:cxnLst/>
            <a:rect l="l" t="t" r="r" b="b"/>
            <a:pathLst>
              <a:path w="3681268" h="1914513">
                <a:moveTo>
                  <a:pt x="0" y="0"/>
                </a:moveTo>
                <a:lnTo>
                  <a:pt x="3681267" y="0"/>
                </a:lnTo>
                <a:lnTo>
                  <a:pt x="3681267" y="1914513"/>
                </a:lnTo>
                <a:lnTo>
                  <a:pt x="0" y="1914513"/>
                </a:lnTo>
                <a:lnTo>
                  <a:pt x="0" y="0"/>
                </a:lnTo>
                <a:close/>
              </a:path>
            </a:pathLst>
          </a:custGeom>
          <a:blipFill>
            <a:blip r:embed="rId10"/>
            <a:stretch>
              <a:fillRect l="-20202" t="-54088" r="-59697" b="-70943"/>
            </a:stretch>
          </a:blipFill>
        </p:spPr>
        <p:txBody>
          <a:bodyPr/>
          <a:lstStyle/>
          <a:p>
            <a:endParaRPr lang="en-PH"/>
          </a:p>
        </p:txBody>
      </p:sp>
      <p:sp>
        <p:nvSpPr>
          <p:cNvPr id="10" name="TextBox 10"/>
          <p:cNvSpPr txBox="1"/>
          <p:nvPr/>
        </p:nvSpPr>
        <p:spPr>
          <a:xfrm>
            <a:off x="1027804" y="219149"/>
            <a:ext cx="7582095" cy="590403"/>
          </a:xfrm>
          <a:prstGeom prst="rect">
            <a:avLst/>
          </a:prstGeom>
        </p:spPr>
        <p:txBody>
          <a:bodyPr lIns="0" tIns="0" rIns="0" bIns="0" rtlCol="0" anchor="t">
            <a:spAutoFit/>
          </a:bodyPr>
          <a:lstStyle/>
          <a:p>
            <a:pPr marL="0" lvl="0" indent="0" algn="l">
              <a:lnSpc>
                <a:spcPts val="4382"/>
              </a:lnSpc>
              <a:spcBef>
                <a:spcPct val="0"/>
              </a:spcBef>
            </a:pPr>
            <a:r>
              <a:rPr lang="en-US" sz="3912" b="1" spc="-117">
                <a:solidFill>
                  <a:srgbClr val="FFFFFF"/>
                </a:solidFill>
                <a:latin typeface="Poppins Bold"/>
                <a:ea typeface="Poppins Bold"/>
                <a:cs typeface="Poppins Bold"/>
                <a:sym typeface="Poppins Bold"/>
              </a:rPr>
              <a:t>11.7 Structured Query Language</a:t>
            </a:r>
          </a:p>
        </p:txBody>
      </p:sp>
      <p:sp>
        <p:nvSpPr>
          <p:cNvPr id="11" name="TextBox 11"/>
          <p:cNvSpPr txBox="1"/>
          <p:nvPr/>
        </p:nvSpPr>
        <p:spPr>
          <a:xfrm>
            <a:off x="384809" y="1938701"/>
            <a:ext cx="771283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Data Manipulation Language</a:t>
            </a:r>
          </a:p>
        </p:txBody>
      </p:sp>
      <p:sp>
        <p:nvSpPr>
          <p:cNvPr id="12" name="TextBox 12"/>
          <p:cNvSpPr txBox="1"/>
          <p:nvPr/>
        </p:nvSpPr>
        <p:spPr>
          <a:xfrm>
            <a:off x="402046" y="2694896"/>
            <a:ext cx="15732574" cy="514350"/>
          </a:xfrm>
          <a:prstGeom prst="rect">
            <a:avLst/>
          </a:prstGeom>
        </p:spPr>
        <p:txBody>
          <a:bodyPr lIns="0" tIns="0" rIns="0" bIns="0" rtlCol="0" anchor="t">
            <a:spAutoFit/>
          </a:bodyPr>
          <a:lstStyle/>
          <a:p>
            <a:pPr algn="l">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Delete</a:t>
            </a:r>
            <a:r>
              <a:rPr lang="en-US" sz="3000">
                <a:solidFill>
                  <a:srgbClr val="000000"/>
                </a:solidFill>
                <a:latin typeface="Open Sans"/>
                <a:ea typeface="Open Sans"/>
                <a:cs typeface="Open Sans"/>
                <a:sym typeface="Open Sans"/>
              </a:rPr>
              <a:t> - Removes one or more records from a table based on a specified condition.</a:t>
            </a:r>
          </a:p>
        </p:txBody>
      </p:sp>
      <p:graphicFrame>
        <p:nvGraphicFramePr>
          <p:cNvPr id="13" name="Table 13"/>
          <p:cNvGraphicFramePr>
            <a:graphicFrameLocks noGrp="1"/>
          </p:cNvGraphicFramePr>
          <p:nvPr/>
        </p:nvGraphicFramePr>
        <p:xfrm>
          <a:off x="9675854" y="7167626"/>
          <a:ext cx="7810034" cy="2560197"/>
        </p:xfrm>
        <a:graphic>
          <a:graphicData uri="http://schemas.openxmlformats.org/drawingml/2006/table">
            <a:tbl>
              <a:tblPr/>
              <a:tblGrid>
                <a:gridCol w="1891755">
                  <a:extLst>
                    <a:ext uri="{9D8B030D-6E8A-4147-A177-3AD203B41FA5}">
                      <a16:colId xmlns:a16="http://schemas.microsoft.com/office/drawing/2014/main" val="20000"/>
                    </a:ext>
                  </a:extLst>
                </a:gridCol>
                <a:gridCol w="1891755">
                  <a:extLst>
                    <a:ext uri="{9D8B030D-6E8A-4147-A177-3AD203B41FA5}">
                      <a16:colId xmlns:a16="http://schemas.microsoft.com/office/drawing/2014/main" val="20001"/>
                    </a:ext>
                  </a:extLst>
                </a:gridCol>
                <a:gridCol w="2636995">
                  <a:extLst>
                    <a:ext uri="{9D8B030D-6E8A-4147-A177-3AD203B41FA5}">
                      <a16:colId xmlns:a16="http://schemas.microsoft.com/office/drawing/2014/main" val="20002"/>
                    </a:ext>
                  </a:extLst>
                </a:gridCol>
                <a:gridCol w="1389529">
                  <a:extLst>
                    <a:ext uri="{9D8B030D-6E8A-4147-A177-3AD203B41FA5}">
                      <a16:colId xmlns:a16="http://schemas.microsoft.com/office/drawing/2014/main" val="20003"/>
                    </a:ext>
                  </a:extLst>
                </a:gridCol>
              </a:tblGrid>
              <a:tr h="850463">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CourseName</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Instructor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Credit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50463">
                <a:tc>
                  <a:txBody>
                    <a:bodyPr/>
                    <a:lstStyle/>
                    <a:p>
                      <a:pPr algn="ctr">
                        <a:lnSpc>
                          <a:spcPts val="2262"/>
                        </a:lnSpc>
                        <a:defRPr/>
                      </a:pPr>
                      <a:r>
                        <a:rPr lang="en-US" sz="1616" b="1">
                          <a:solidFill>
                            <a:srgbClr val="000000"/>
                          </a:solidFill>
                          <a:latin typeface="Open Sans Bold"/>
                          <a:ea typeface="Open Sans Bold"/>
                          <a:cs typeface="Open Sans Bold"/>
                          <a:sym typeface="Open Sans Bold"/>
                        </a:rPr>
                        <a:t>101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Mathematics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Smith</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1"/>
                  </a:ext>
                </a:extLst>
              </a:tr>
              <a:tr h="859271">
                <a:tc>
                  <a:txBody>
                    <a:bodyPr/>
                    <a:lstStyle/>
                    <a:p>
                      <a:pPr algn="ctr">
                        <a:lnSpc>
                          <a:spcPts val="2262"/>
                        </a:lnSpc>
                        <a:defRPr/>
                      </a:pPr>
                      <a:r>
                        <a:rPr lang="en-US" sz="1616" b="1">
                          <a:solidFill>
                            <a:srgbClr val="000000"/>
                          </a:solidFill>
                          <a:latin typeface="Open Sans Bold"/>
                          <a:ea typeface="Open Sans Bold"/>
                          <a:cs typeface="Open Sans Bold"/>
                          <a:sym typeface="Open Sans Bold"/>
                        </a:rPr>
                        <a:t>102</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FD3AE"/>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History</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Professor Johnson</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87817" y="4856612"/>
            <a:ext cx="15532014" cy="2932064"/>
          </a:xfrm>
          <a:custGeom>
            <a:avLst/>
            <a:gdLst/>
            <a:ahLst/>
            <a:cxnLst/>
            <a:rect l="l" t="t" r="r" b="b"/>
            <a:pathLst>
              <a:path w="15532014" h="2932064">
                <a:moveTo>
                  <a:pt x="0" y="0"/>
                </a:moveTo>
                <a:lnTo>
                  <a:pt x="15532014" y="0"/>
                </a:lnTo>
                <a:lnTo>
                  <a:pt x="15532014" y="2932064"/>
                </a:lnTo>
                <a:lnTo>
                  <a:pt x="0" y="2932064"/>
                </a:lnTo>
                <a:lnTo>
                  <a:pt x="0" y="0"/>
                </a:lnTo>
                <a:close/>
              </a:path>
            </a:pathLst>
          </a:custGeom>
          <a:blipFill>
            <a:blip r:embed="rId4"/>
            <a:stretch>
              <a:fillRect/>
            </a:stretch>
          </a:blipFill>
        </p:spPr>
        <p:txBody>
          <a:bodyPr/>
          <a:lstStyle/>
          <a:p>
            <a:endParaRPr lang="en-PH"/>
          </a:p>
        </p:txBody>
      </p:sp>
      <p:sp>
        <p:nvSpPr>
          <p:cNvPr id="6" name="Freeform 6"/>
          <p:cNvSpPr/>
          <p:nvPr/>
        </p:nvSpPr>
        <p:spPr>
          <a:xfrm>
            <a:off x="749010" y="5353345"/>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2773828" y="6322644"/>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Freeform 8"/>
          <p:cNvSpPr/>
          <p:nvPr/>
        </p:nvSpPr>
        <p:spPr>
          <a:xfrm>
            <a:off x="5243855" y="6286318"/>
            <a:ext cx="2264607" cy="512367"/>
          </a:xfrm>
          <a:custGeom>
            <a:avLst/>
            <a:gdLst/>
            <a:ahLst/>
            <a:cxnLst/>
            <a:rect l="l" t="t" r="r" b="b"/>
            <a:pathLst>
              <a:path w="2264607" h="512367">
                <a:moveTo>
                  <a:pt x="0" y="0"/>
                </a:moveTo>
                <a:lnTo>
                  <a:pt x="2264606" y="0"/>
                </a:lnTo>
                <a:lnTo>
                  <a:pt x="2264606" y="512367"/>
                </a:lnTo>
                <a:lnTo>
                  <a:pt x="0" y="5123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TextBox 9"/>
          <p:cNvSpPr txBox="1"/>
          <p:nvPr/>
        </p:nvSpPr>
        <p:spPr>
          <a:xfrm>
            <a:off x="384809" y="1938701"/>
            <a:ext cx="16666963"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inconsistency</a:t>
            </a:r>
          </a:p>
        </p:txBody>
      </p:sp>
      <p:sp>
        <p:nvSpPr>
          <p:cNvPr id="10" name="TextBox 10"/>
          <p:cNvSpPr txBox="1"/>
          <p:nvPr/>
        </p:nvSpPr>
        <p:spPr>
          <a:xfrm>
            <a:off x="384809" y="2694896"/>
            <a:ext cx="16035022" cy="15811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Data redundancy can lead to data inconsistency when the same information is stored in multiple locations and is subsequently updated differently in those locations, resulting in conflicting or contradictory data.</a:t>
            </a:r>
          </a:p>
        </p:txBody>
      </p:sp>
      <p:sp>
        <p:nvSpPr>
          <p:cNvPr id="11" name="Freeform 11"/>
          <p:cNvSpPr/>
          <p:nvPr/>
        </p:nvSpPr>
        <p:spPr>
          <a:xfrm>
            <a:off x="749010" y="6322644"/>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2" name="Freeform 12"/>
          <p:cNvSpPr/>
          <p:nvPr/>
        </p:nvSpPr>
        <p:spPr>
          <a:xfrm>
            <a:off x="5243855" y="5353345"/>
            <a:ext cx="1943497" cy="439716"/>
          </a:xfrm>
          <a:custGeom>
            <a:avLst/>
            <a:gdLst/>
            <a:ahLst/>
            <a:cxnLst/>
            <a:rect l="l" t="t" r="r" b="b"/>
            <a:pathLst>
              <a:path w="1943497" h="439716">
                <a:moveTo>
                  <a:pt x="0" y="0"/>
                </a:moveTo>
                <a:lnTo>
                  <a:pt x="1943497" y="0"/>
                </a:lnTo>
                <a:lnTo>
                  <a:pt x="1943497" y="439716"/>
                </a:lnTo>
                <a:lnTo>
                  <a:pt x="0" y="439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13" name="Freeform 13"/>
          <p:cNvSpPr/>
          <p:nvPr/>
        </p:nvSpPr>
        <p:spPr>
          <a:xfrm>
            <a:off x="2773828" y="7276308"/>
            <a:ext cx="2264607" cy="512367"/>
          </a:xfrm>
          <a:custGeom>
            <a:avLst/>
            <a:gdLst/>
            <a:ahLst/>
            <a:cxnLst/>
            <a:rect l="l" t="t" r="r" b="b"/>
            <a:pathLst>
              <a:path w="2264607" h="512367">
                <a:moveTo>
                  <a:pt x="0" y="0"/>
                </a:moveTo>
                <a:lnTo>
                  <a:pt x="2264606" y="0"/>
                </a:lnTo>
                <a:lnTo>
                  <a:pt x="2264606" y="512368"/>
                </a:lnTo>
                <a:lnTo>
                  <a:pt x="0" y="5123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14" name="Freeform 14"/>
          <p:cNvSpPr/>
          <p:nvPr/>
        </p:nvSpPr>
        <p:spPr>
          <a:xfrm>
            <a:off x="9754838" y="6322644"/>
            <a:ext cx="2264607" cy="512367"/>
          </a:xfrm>
          <a:custGeom>
            <a:avLst/>
            <a:gdLst/>
            <a:ahLst/>
            <a:cxnLst/>
            <a:rect l="l" t="t" r="r" b="b"/>
            <a:pathLst>
              <a:path w="2264607" h="512367">
                <a:moveTo>
                  <a:pt x="0" y="0"/>
                </a:moveTo>
                <a:lnTo>
                  <a:pt x="2264607" y="0"/>
                </a:lnTo>
                <a:lnTo>
                  <a:pt x="2264607" y="512367"/>
                </a:lnTo>
                <a:lnTo>
                  <a:pt x="0" y="5123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5" name="Freeform 15"/>
          <p:cNvSpPr/>
          <p:nvPr/>
        </p:nvSpPr>
        <p:spPr>
          <a:xfrm>
            <a:off x="5243855" y="7276308"/>
            <a:ext cx="2264607" cy="512367"/>
          </a:xfrm>
          <a:custGeom>
            <a:avLst/>
            <a:gdLst/>
            <a:ahLst/>
            <a:cxnLst/>
            <a:rect l="l" t="t" r="r" b="b"/>
            <a:pathLst>
              <a:path w="2264607" h="512367">
                <a:moveTo>
                  <a:pt x="0" y="0"/>
                </a:moveTo>
                <a:lnTo>
                  <a:pt x="2264606" y="0"/>
                </a:lnTo>
                <a:lnTo>
                  <a:pt x="2264606" y="512368"/>
                </a:lnTo>
                <a:lnTo>
                  <a:pt x="0" y="5123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6" name="AutoShape 16"/>
          <p:cNvSpPr/>
          <p:nvPr/>
        </p:nvSpPr>
        <p:spPr>
          <a:xfrm flipH="1" flipV="1">
            <a:off x="1701709" y="5807615"/>
            <a:ext cx="0" cy="515028"/>
          </a:xfrm>
          <a:prstGeom prst="line">
            <a:avLst/>
          </a:prstGeom>
          <a:ln w="38100" cap="flat">
            <a:solidFill>
              <a:srgbClr val="FF1495"/>
            </a:solidFill>
            <a:prstDash val="solid"/>
            <a:headEnd type="arrow" w="med" len="sm"/>
            <a:tailEnd type="arrow" w="med" len="sm"/>
          </a:ln>
        </p:spPr>
        <p:txBody>
          <a:bodyPr/>
          <a:lstStyle/>
          <a:p>
            <a:endParaRPr lang="en-PH"/>
          </a:p>
        </p:txBody>
      </p:sp>
      <p:sp>
        <p:nvSpPr>
          <p:cNvPr id="17" name="AutoShape 17"/>
          <p:cNvSpPr/>
          <p:nvPr/>
        </p:nvSpPr>
        <p:spPr>
          <a:xfrm flipV="1">
            <a:off x="4283679" y="5825136"/>
            <a:ext cx="952698" cy="406601"/>
          </a:xfrm>
          <a:prstGeom prst="line">
            <a:avLst/>
          </a:prstGeom>
          <a:ln w="38100" cap="flat">
            <a:solidFill>
              <a:srgbClr val="5E17EB"/>
            </a:solidFill>
            <a:prstDash val="solid"/>
            <a:headEnd type="arrow" w="med" len="sm"/>
            <a:tailEnd type="arrow" w="med" len="sm"/>
          </a:ln>
        </p:spPr>
        <p:txBody>
          <a:bodyPr/>
          <a:lstStyle/>
          <a:p>
            <a:endParaRPr lang="en-PH"/>
          </a:p>
        </p:txBody>
      </p:sp>
      <p:sp>
        <p:nvSpPr>
          <p:cNvPr id="18" name="AutoShape 18"/>
          <p:cNvSpPr/>
          <p:nvPr/>
        </p:nvSpPr>
        <p:spPr>
          <a:xfrm flipV="1">
            <a:off x="4513767" y="6779881"/>
            <a:ext cx="952698" cy="406601"/>
          </a:xfrm>
          <a:prstGeom prst="line">
            <a:avLst/>
          </a:prstGeom>
          <a:ln w="38100" cap="flat">
            <a:solidFill>
              <a:srgbClr val="FF914D"/>
            </a:solidFill>
            <a:prstDash val="solid"/>
            <a:headEnd type="arrow" w="med" len="sm"/>
            <a:tailEnd type="arrow" w="med" len="sm"/>
          </a:ln>
        </p:spPr>
        <p:txBody>
          <a:bodyPr/>
          <a:lstStyle/>
          <a:p>
            <a:endParaRPr lang="en-PH"/>
          </a:p>
        </p:txBody>
      </p:sp>
      <p:sp>
        <p:nvSpPr>
          <p:cNvPr id="19" name="AutoShape 19"/>
          <p:cNvSpPr/>
          <p:nvPr/>
        </p:nvSpPr>
        <p:spPr>
          <a:xfrm flipV="1">
            <a:off x="7515939" y="6578827"/>
            <a:ext cx="2238899" cy="828477"/>
          </a:xfrm>
          <a:prstGeom prst="line">
            <a:avLst/>
          </a:prstGeom>
          <a:ln w="38100" cap="flat">
            <a:solidFill>
              <a:srgbClr val="CB6CE6"/>
            </a:solidFill>
            <a:prstDash val="solid"/>
            <a:headEnd type="arrow" w="med" len="sm"/>
            <a:tailEnd type="arrow" w="med" len="sm"/>
          </a:ln>
        </p:spPr>
        <p:txBody>
          <a:bodyPr/>
          <a:lstStyle/>
          <a:p>
            <a:endParaRPr lang="en-PH"/>
          </a:p>
        </p:txBody>
      </p:sp>
      <p:sp>
        <p:nvSpPr>
          <p:cNvPr id="20" name="TextBox 20"/>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12499431" y="2656185"/>
            <a:ext cx="4552342" cy="5638087"/>
          </a:xfrm>
          <a:custGeom>
            <a:avLst/>
            <a:gdLst/>
            <a:ahLst/>
            <a:cxnLst/>
            <a:rect l="l" t="t" r="r" b="b"/>
            <a:pathLst>
              <a:path w="4552342" h="5638087">
                <a:moveTo>
                  <a:pt x="0" y="0"/>
                </a:moveTo>
                <a:lnTo>
                  <a:pt x="4552341" y="0"/>
                </a:lnTo>
                <a:lnTo>
                  <a:pt x="4552341" y="5638087"/>
                </a:lnTo>
                <a:lnTo>
                  <a:pt x="0" y="5638087"/>
                </a:lnTo>
                <a:lnTo>
                  <a:pt x="0" y="0"/>
                </a:lnTo>
                <a:close/>
              </a:path>
            </a:pathLst>
          </a:custGeom>
          <a:blipFill>
            <a:blip r:embed="rId4"/>
            <a:stretch>
              <a:fillRect/>
            </a:stretch>
          </a:blipFill>
        </p:spPr>
        <p:txBody>
          <a:bodyPr/>
          <a:lstStyle/>
          <a:p>
            <a:endParaRPr lang="en-PH"/>
          </a:p>
        </p:txBody>
      </p:sp>
      <p:sp>
        <p:nvSpPr>
          <p:cNvPr id="6" name="TextBox 6"/>
          <p:cNvSpPr txBox="1"/>
          <p:nvPr/>
        </p:nvSpPr>
        <p:spPr>
          <a:xfrm>
            <a:off x="384809" y="1938701"/>
            <a:ext cx="16666963"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dependency concerns</a:t>
            </a:r>
          </a:p>
        </p:txBody>
      </p:sp>
      <p:sp>
        <p:nvSpPr>
          <p:cNvPr id="7" name="TextBox 7"/>
          <p:cNvSpPr txBox="1"/>
          <p:nvPr/>
        </p:nvSpPr>
        <p:spPr>
          <a:xfrm>
            <a:off x="384809" y="2599035"/>
            <a:ext cx="11182913" cy="264786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 the past, programmers created programs and designated necessary data files, while each department had its own programs accessing specific data files. To ensure program functionality, programmers needed to understand how data was structured in these files.</a:t>
            </a:r>
          </a:p>
        </p:txBody>
      </p:sp>
      <p:sp>
        <p:nvSpPr>
          <p:cNvPr id="8" name="Freeform 8"/>
          <p:cNvSpPr/>
          <p:nvPr/>
        </p:nvSpPr>
        <p:spPr>
          <a:xfrm>
            <a:off x="738730" y="5632108"/>
            <a:ext cx="11308865" cy="2662164"/>
          </a:xfrm>
          <a:custGeom>
            <a:avLst/>
            <a:gdLst/>
            <a:ahLst/>
            <a:cxnLst/>
            <a:rect l="l" t="t" r="r" b="b"/>
            <a:pathLst>
              <a:path w="11308865" h="2662164">
                <a:moveTo>
                  <a:pt x="0" y="0"/>
                </a:moveTo>
                <a:lnTo>
                  <a:pt x="11308865" y="0"/>
                </a:lnTo>
                <a:lnTo>
                  <a:pt x="11308865" y="2662164"/>
                </a:lnTo>
                <a:lnTo>
                  <a:pt x="0" y="2662164"/>
                </a:lnTo>
                <a:lnTo>
                  <a:pt x="0" y="0"/>
                </a:lnTo>
                <a:close/>
              </a:path>
            </a:pathLst>
          </a:custGeom>
          <a:blipFill>
            <a:blip r:embed="rId5"/>
            <a:stretch>
              <a:fillRect r="-24701"/>
            </a:stretch>
          </a:blipFill>
        </p:spPr>
        <p:txBody>
          <a:bodyPr/>
          <a:lstStyle/>
          <a:p>
            <a:endParaRPr lang="en-PH"/>
          </a:p>
        </p:txBody>
      </p:sp>
      <p:sp>
        <p:nvSpPr>
          <p:cNvPr id="9" name="TextBox 9"/>
          <p:cNvSpPr txBox="1"/>
          <p:nvPr/>
        </p:nvSpPr>
        <p:spPr>
          <a:xfrm>
            <a:off x="246002" y="-57627"/>
            <a:ext cx="8482213" cy="1025301"/>
          </a:xfrm>
          <a:prstGeom prst="rect">
            <a:avLst/>
          </a:prstGeom>
        </p:spPr>
        <p:txBody>
          <a:bodyPr lIns="0" tIns="0" rIns="0" bIns="0" rtlCol="0" anchor="t">
            <a:spAutoFit/>
          </a:bodyPr>
          <a:lstStyle/>
          <a:p>
            <a:pPr marL="0" lvl="0" indent="0" algn="l">
              <a:lnSpc>
                <a:spcPts val="3825"/>
              </a:lnSpc>
              <a:spcBef>
                <a:spcPct val="0"/>
              </a:spcBef>
            </a:pPr>
            <a:r>
              <a:rPr lang="en-US" sz="3415" b="1" spc="-102">
                <a:solidFill>
                  <a:srgbClr val="FFFFFF"/>
                </a:solidFill>
                <a:latin typeface="Poppins Bold"/>
                <a:ea typeface="Poppins Bold"/>
                <a:cs typeface="Poppins Bold"/>
                <a:sym typeface="Poppins Bold"/>
              </a:rPr>
              <a:t>11.1 Drawbacks of File-Based Data Management</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4832</Words>
  <Application>Microsoft Office PowerPoint</Application>
  <PresentationFormat>Custom</PresentationFormat>
  <Paragraphs>1701</Paragraphs>
  <Slides>78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Open Sans</vt:lpstr>
      <vt:lpstr>Calibri</vt:lpstr>
      <vt:lpstr>Aptos</vt:lpstr>
      <vt:lpstr>Alatsi</vt:lpstr>
      <vt:lpstr>Times New Roman</vt:lpstr>
      <vt:lpstr>Poppins Bold</vt:lpstr>
      <vt:lpstr>Open Sans Bold</vt:lpstr>
      <vt:lpstr>Arial</vt:lpstr>
      <vt:lpstr>Poppins</vt:lpstr>
      <vt:lpstr>Aptos Display</vt:lpstr>
      <vt:lpstr>Open Sans Bold Italics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11</dc:title>
  <dc:creator>John</dc:creator>
  <cp:lastModifiedBy>Chezka Mae Madrona</cp:lastModifiedBy>
  <cp:revision>3</cp:revision>
  <dcterms:created xsi:type="dcterms:W3CDTF">2006-08-16T00:00:00Z</dcterms:created>
  <dcterms:modified xsi:type="dcterms:W3CDTF">2024-10-11T10:45:18Z</dcterms:modified>
  <dc:identifier>DAFy3r9DayM</dc:identifier>
</cp:coreProperties>
</file>