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99"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18288000" cy="10287000"/>
  <p:notesSz cx="6858000" cy="9144000"/>
  <p:embeddedFontLst>
    <p:embeddedFont>
      <p:font typeface="Alatsi" panose="020B0604020202020204" charset="0"/>
      <p:regular r:id="rId46"/>
    </p:embeddedFont>
    <p:embeddedFont>
      <p:font typeface="Canva Sans Bold" panose="020B0604020202020204" charset="0"/>
      <p:regular r:id="rId47"/>
      <p:bold r:id="rId48"/>
    </p:embeddedFont>
    <p:embeddedFont>
      <p:font typeface="Now Bold" panose="020B0604020202020204" charset="0"/>
      <p:regular r:id="rId49"/>
      <p:bold r:id="rId50"/>
    </p:embeddedFont>
    <p:embeddedFont>
      <p:font typeface="Open Sans" panose="020B0606030504020204" pitchFamily="34" charset="0"/>
      <p:regular r:id="rId51"/>
      <p:bold r:id="rId52"/>
      <p:italic r:id="rId53"/>
      <p:boldItalic r:id="rId54"/>
    </p:embeddedFont>
    <p:embeddedFont>
      <p:font typeface="Open Sans Bold" panose="020B0806030504020204" charset="0"/>
      <p:regular r:id="rId55"/>
      <p:bold r:id="rId56"/>
    </p:embeddedFont>
    <p:embeddedFont>
      <p:font typeface="Open Sans Bold Italics" panose="020B0604020202020204" charset="0"/>
      <p:regular r:id="rId57"/>
      <p:bold r:id="rId58"/>
      <p:italic r:id="rId59"/>
      <p:boldItalic r:id="rId60"/>
    </p:embeddedFont>
    <p:embeddedFont>
      <p:font typeface="Open Sans Italics" panose="020B0604020202020204" charset="0"/>
      <p:regular r:id="rId61"/>
      <p:italic r:id="rId62"/>
    </p:embeddedFont>
    <p:embeddedFont>
      <p:font typeface="Poppins" panose="00000500000000000000" pitchFamily="2" charset="0"/>
      <p:regular r:id="rId63"/>
      <p:bold r:id="rId64"/>
      <p:italic r:id="rId65"/>
      <p:boldItalic r:id="rId66"/>
    </p:embeddedFont>
    <p:embeddedFont>
      <p:font typeface="Poppins Bold" panose="00000800000000000000" charset="0"/>
      <p:regular r:id="rId67"/>
      <p:bold r:id="rId68"/>
    </p:embeddedFont>
    <p:embeddedFont>
      <p:font typeface="Trebuchet MS" panose="020B0603020202020204" pitchFamily="34" charset="0"/>
      <p:regular r:id="rId69"/>
      <p:bold r:id="rId70"/>
      <p:italic r:id="rId71"/>
      <p:boldItalic r:id="rId72"/>
    </p:embeddedFont>
    <p:embeddedFont>
      <p:font typeface="Trebuchet MS Bold" panose="020B0703020202020204"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45" d="100"/>
          <a:sy n="45" d="100"/>
        </p:scale>
        <p:origin x="233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2AC5-7A0F-D00E-10A8-7F18403F99F5}"/>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78D280B6-ECDA-FD9C-9F64-C0921C3536A0}"/>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AABCBDED-7EFD-42C0-224E-D1E7102768C5}"/>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5" name="Footer Placeholder 4">
            <a:extLst>
              <a:ext uri="{FF2B5EF4-FFF2-40B4-BE49-F238E27FC236}">
                <a16:creationId xmlns:a16="http://schemas.microsoft.com/office/drawing/2014/main" id="{C8C51D89-688B-3779-FB7A-450431B57434}"/>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86C66D06-75EB-0B42-4E03-27ABA467FEE4}"/>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54004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B26E-4091-2D4E-E234-7AD961DADD8F}"/>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411CCA51-9B06-1FA0-E86F-E1AD60291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EF8A636-0A56-C874-3C56-B13CD5B80509}"/>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5" name="Footer Placeholder 4">
            <a:extLst>
              <a:ext uri="{FF2B5EF4-FFF2-40B4-BE49-F238E27FC236}">
                <a16:creationId xmlns:a16="http://schemas.microsoft.com/office/drawing/2014/main" id="{409242C7-C31C-9277-A98C-5266E227420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A804E30-2548-4E97-28B1-6C3AED367940}"/>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225258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A69370-E7FA-68AF-7B90-68053E2AF355}"/>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095B60DD-7294-1520-9C88-960E28169062}"/>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259E026C-AA10-F78C-72EC-BF2B5AF191C4}"/>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5" name="Footer Placeholder 4">
            <a:extLst>
              <a:ext uri="{FF2B5EF4-FFF2-40B4-BE49-F238E27FC236}">
                <a16:creationId xmlns:a16="http://schemas.microsoft.com/office/drawing/2014/main" id="{3FFEDCB9-B986-35FB-3EE8-BAF473A7902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02714955-55AA-1510-2384-E0E910D16631}"/>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344844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20A13-D213-22DD-E732-1BE3318905B6}"/>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36FE6D39-8DEA-B7B1-BE95-EF5B163F97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90789C42-501B-2C01-0062-FD418DCBE49D}"/>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5" name="Footer Placeholder 4">
            <a:extLst>
              <a:ext uri="{FF2B5EF4-FFF2-40B4-BE49-F238E27FC236}">
                <a16:creationId xmlns:a16="http://schemas.microsoft.com/office/drawing/2014/main" id="{E6A40D6A-F106-AF5B-C271-7DE57DD09437}"/>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54591D9-3A49-EA1C-AEED-6C6F6B69137A}"/>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83627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960B-7313-06BB-DDC5-12373F8A90FC}"/>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4A9834C8-4574-0C3E-633B-2328809C8692}"/>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45F243-FB56-1769-7C95-C26B861579FB}"/>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5" name="Footer Placeholder 4">
            <a:extLst>
              <a:ext uri="{FF2B5EF4-FFF2-40B4-BE49-F238E27FC236}">
                <a16:creationId xmlns:a16="http://schemas.microsoft.com/office/drawing/2014/main" id="{666BA9C9-9922-F738-9E02-8FEF868196D4}"/>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E8EA908-9FE6-F6EE-7712-9AFC4BF65B35}"/>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200529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AACF-60E7-9B7B-9900-F56F3B49D706}"/>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F78508C2-341A-D534-1761-424691BB6C54}"/>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27ECD991-D96C-BF84-6C94-4BA9908BBAA4}"/>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53273AA6-B553-1CF3-5BFC-CDB6676EE0E6}"/>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6" name="Footer Placeholder 5">
            <a:extLst>
              <a:ext uri="{FF2B5EF4-FFF2-40B4-BE49-F238E27FC236}">
                <a16:creationId xmlns:a16="http://schemas.microsoft.com/office/drawing/2014/main" id="{B2AE3637-3CDF-6167-742D-B9E0CA5BB012}"/>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4CE16D47-07CF-738A-279A-0844A0ACA03C}"/>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275737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CDF4-1B03-17CC-50DA-C27386A06DF8}"/>
              </a:ext>
            </a:extLst>
          </p:cNvPr>
          <p:cNvSpPr>
            <a:spLocks noGrp="1"/>
          </p:cNvSpPr>
          <p:nvPr>
            <p:ph type="title"/>
          </p:nvPr>
        </p:nvSpPr>
        <p:spPr>
          <a:xfrm>
            <a:off x="1260475" y="547688"/>
            <a:ext cx="15773400" cy="1989137"/>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CA933195-5859-CBB6-6E4A-7FE659149EE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8B02D-581A-0734-1415-99FED18F5DA9}"/>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454D0BA1-33BB-5049-E843-A85B1A2AB8F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4A04C7-9F10-E6B6-4AA2-58F7ED42ACD9}"/>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29059FF9-530C-D887-2B96-1DCF1979E6AF}"/>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8" name="Footer Placeholder 7">
            <a:extLst>
              <a:ext uri="{FF2B5EF4-FFF2-40B4-BE49-F238E27FC236}">
                <a16:creationId xmlns:a16="http://schemas.microsoft.com/office/drawing/2014/main" id="{F9A91FC1-52ED-4810-EED0-F36D40F1E3FC}"/>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9B575B72-553E-500B-67CF-9D01393A59BD}"/>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121160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75DE-CA93-E05C-A655-47C60EE98CAA}"/>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84AB8544-0658-0FB5-E70F-5AE32E3B5F7D}"/>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4" name="Footer Placeholder 3">
            <a:extLst>
              <a:ext uri="{FF2B5EF4-FFF2-40B4-BE49-F238E27FC236}">
                <a16:creationId xmlns:a16="http://schemas.microsoft.com/office/drawing/2014/main" id="{2F8DBEFB-C808-8E03-6254-07CF95C6A998}"/>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EE2538B-6D55-63DF-B162-FC18394CB3BD}"/>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50907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EA6DAB-31B3-17D0-77B5-9C73F97B8A4D}"/>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3" name="Footer Placeholder 2">
            <a:extLst>
              <a:ext uri="{FF2B5EF4-FFF2-40B4-BE49-F238E27FC236}">
                <a16:creationId xmlns:a16="http://schemas.microsoft.com/office/drawing/2014/main" id="{013918A6-A723-E57B-8EB2-1578E85DB011}"/>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8F0F1C38-7A39-AA91-8940-40B98202C6E6}"/>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155866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71F5-423D-3643-3C83-84B83B482D29}"/>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BECDAD5C-ECED-444E-7493-12691072E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AA368D93-C19B-63F7-8BE5-23C6F6DFFC9B}"/>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35DDE8-28D8-D856-F7AC-C89B4F752CB3}"/>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6" name="Footer Placeholder 5">
            <a:extLst>
              <a:ext uri="{FF2B5EF4-FFF2-40B4-BE49-F238E27FC236}">
                <a16:creationId xmlns:a16="http://schemas.microsoft.com/office/drawing/2014/main" id="{4D266750-B7C5-0C07-5409-5EE6BFA93F5D}"/>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F084EE0A-DA32-7138-E6CF-5847465B74DC}"/>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208124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EB24-3E6F-C30F-2C87-D88486AA4741}"/>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276216B0-CE0F-0080-9B3C-0600E27F3CF4}"/>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8A2E891-B316-8AC5-B149-5C31295E7A8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1BBB0-99F3-F362-8740-AD22ECE702D6}"/>
              </a:ext>
            </a:extLst>
          </p:cNvPr>
          <p:cNvSpPr>
            <a:spLocks noGrp="1"/>
          </p:cNvSpPr>
          <p:nvPr>
            <p:ph type="dt" sz="half" idx="10"/>
          </p:nvPr>
        </p:nvSpPr>
        <p:spPr/>
        <p:txBody>
          <a:bodyPr/>
          <a:lstStyle/>
          <a:p>
            <a:fld id="{1C988098-3C21-4B4A-B5D1-E060B4C3D299}" type="datetimeFigureOut">
              <a:rPr lang="en-PH" smtClean="0"/>
              <a:t>11/10/2024</a:t>
            </a:fld>
            <a:endParaRPr lang="en-PH"/>
          </a:p>
        </p:txBody>
      </p:sp>
      <p:sp>
        <p:nvSpPr>
          <p:cNvPr id="6" name="Footer Placeholder 5">
            <a:extLst>
              <a:ext uri="{FF2B5EF4-FFF2-40B4-BE49-F238E27FC236}">
                <a16:creationId xmlns:a16="http://schemas.microsoft.com/office/drawing/2014/main" id="{1DCF15B7-D419-6816-FB7E-898A503D1046}"/>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A71940E-8A5A-2F38-AAA4-09715D4D847C}"/>
              </a:ext>
            </a:extLst>
          </p:cNvPr>
          <p:cNvSpPr>
            <a:spLocks noGrp="1"/>
          </p:cNvSpPr>
          <p:nvPr>
            <p:ph type="sldNum" sz="quarter" idx="12"/>
          </p:nvPr>
        </p:nvSpPr>
        <p:spPr/>
        <p:txBody>
          <a:bodyPr/>
          <a:lstStyle/>
          <a:p>
            <a:fld id="{1AFA601D-193F-4955-B444-631DB326A07B}" type="slidenum">
              <a:rPr lang="en-PH" smtClean="0"/>
              <a:t>‹#›</a:t>
            </a:fld>
            <a:endParaRPr lang="en-PH"/>
          </a:p>
        </p:txBody>
      </p:sp>
    </p:spTree>
    <p:extLst>
      <p:ext uri="{BB962C8B-B14F-4D97-AF65-F5344CB8AC3E}">
        <p14:creationId xmlns:p14="http://schemas.microsoft.com/office/powerpoint/2010/main" val="3519941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exampaperspractice.co.uk/"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D3DC7-5FA3-01EF-2988-CD7ED3D4209C}"/>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C86655BB-70D5-C6F1-D6F3-7684C2D4C948}"/>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2917431-73AC-1F1D-819C-F49236CD7155}"/>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1C988098-3C21-4B4A-B5D1-E060B4C3D299}" type="datetimeFigureOut">
              <a:rPr lang="en-PH" smtClean="0"/>
              <a:t>11/10/2024</a:t>
            </a:fld>
            <a:endParaRPr lang="en-PH"/>
          </a:p>
        </p:txBody>
      </p:sp>
      <p:sp>
        <p:nvSpPr>
          <p:cNvPr id="5" name="Footer Placeholder 4">
            <a:extLst>
              <a:ext uri="{FF2B5EF4-FFF2-40B4-BE49-F238E27FC236}">
                <a16:creationId xmlns:a16="http://schemas.microsoft.com/office/drawing/2014/main" id="{6E16E074-F7A9-E444-4385-9FA852B587E5}"/>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H"/>
          </a:p>
        </p:txBody>
      </p:sp>
      <p:sp>
        <p:nvSpPr>
          <p:cNvPr id="6" name="Slide Number Placeholder 5">
            <a:extLst>
              <a:ext uri="{FF2B5EF4-FFF2-40B4-BE49-F238E27FC236}">
                <a16:creationId xmlns:a16="http://schemas.microsoft.com/office/drawing/2014/main" id="{6FFD6B23-1AC0-6E6E-6B6B-361190DC3AA8}"/>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1AFA601D-193F-4955-B444-631DB326A07B}" type="slidenum">
              <a:rPr lang="en-PH" smtClean="0"/>
              <a:t>‹#›</a:t>
            </a:fld>
            <a:endParaRPr lang="en-PH"/>
          </a:p>
        </p:txBody>
      </p:sp>
      <p:pic>
        <p:nvPicPr>
          <p:cNvPr id="7" name="Picture 6">
            <a:extLst>
              <a:ext uri="{FF2B5EF4-FFF2-40B4-BE49-F238E27FC236}">
                <a16:creationId xmlns:a16="http://schemas.microsoft.com/office/drawing/2014/main" id="{654C7F8B-4FA3-F5AE-5E24-5D11D0BAF777}"/>
              </a:ext>
            </a:extLst>
          </p:cNvPr>
          <p:cNvPicPr>
            <a:picLocks noChangeAspect="1"/>
          </p:cNvPicPr>
          <p:nvPr userDrawn="1"/>
        </p:nvPicPr>
        <p:blipFill>
          <a:blip r:embed="rId13" cstate="print">
            <a:alphaModFix amt="5000"/>
            <a:extLst>
              <a:ext uri="{28A0092B-C50C-407E-A947-70E740481C1C}">
                <a14:useLocalDpi xmlns:a14="http://schemas.microsoft.com/office/drawing/2010/main" val="0"/>
              </a:ext>
            </a:extLst>
          </a:blip>
          <a:stretch>
            <a:fillRect/>
          </a:stretch>
        </p:blipFill>
        <p:spPr>
          <a:xfrm>
            <a:off x="4471757" y="2815221"/>
            <a:ext cx="9344486" cy="3762152"/>
          </a:xfrm>
          <a:prstGeom prst="rect">
            <a:avLst/>
          </a:prstGeom>
        </p:spPr>
      </p:pic>
      <p:sp>
        <p:nvSpPr>
          <p:cNvPr id="8" name="TextBox 7">
            <a:extLst>
              <a:ext uri="{FF2B5EF4-FFF2-40B4-BE49-F238E27FC236}">
                <a16:creationId xmlns:a16="http://schemas.microsoft.com/office/drawing/2014/main" id="{C0287826-A4DA-FDC2-177C-AE8B64C3AF15}"/>
              </a:ext>
            </a:extLst>
          </p:cNvPr>
          <p:cNvSpPr txBox="1"/>
          <p:nvPr userDrawn="1"/>
        </p:nvSpPr>
        <p:spPr>
          <a:xfrm>
            <a:off x="7172097" y="6654544"/>
            <a:ext cx="394380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dirty="0">
                <a:solidFill>
                  <a:schemeClr val="bg1">
                    <a:lumMod val="50000"/>
                  </a:schemeClr>
                </a:solidFill>
                <a:effectLst/>
                <a:latin typeface="Times New Roman" panose="02020603050405020304" pitchFamily="18" charset="0"/>
                <a:cs typeface="Times New Roman" panose="02020603050405020304" pitchFamily="18" charset="0"/>
              </a:rPr>
              <a:t>© 2024 Exams Papers Practice. All Rights Reserved</a:t>
            </a:r>
            <a:endParaRPr lang="en-PH" sz="12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574CB13-74AF-451F-9DD9-11F7F77A2818}"/>
              </a:ext>
            </a:extLst>
          </p:cNvPr>
          <p:cNvPicPr>
            <a:picLocks noChangeAspect="1"/>
          </p:cNvPicPr>
          <p:nvPr userDrawn="1"/>
        </p:nvPicPr>
        <p:blipFill>
          <a:blip r:embed="rId14" cstate="print">
            <a:alphaModFix amt="85000"/>
            <a:extLst>
              <a:ext uri="{28A0092B-C50C-407E-A947-70E740481C1C}">
                <a14:useLocalDpi xmlns:a14="http://schemas.microsoft.com/office/drawing/2010/main" val="0"/>
              </a:ext>
            </a:extLst>
          </a:blip>
          <a:stretch>
            <a:fillRect/>
          </a:stretch>
        </p:blipFill>
        <p:spPr>
          <a:xfrm>
            <a:off x="8098295" y="126680"/>
            <a:ext cx="2091410" cy="842015"/>
          </a:xfrm>
          <a:prstGeom prst="rect">
            <a:avLst/>
          </a:prstGeom>
        </p:spPr>
      </p:pic>
      <p:sp>
        <p:nvSpPr>
          <p:cNvPr id="10" name="Footer Placeholder 2">
            <a:extLst>
              <a:ext uri="{FF2B5EF4-FFF2-40B4-BE49-F238E27FC236}">
                <a16:creationId xmlns:a16="http://schemas.microsoft.com/office/drawing/2014/main" id="{817F1133-9648-B1DD-DD5A-DB7F38CD064B}"/>
              </a:ext>
            </a:extLst>
          </p:cNvPr>
          <p:cNvSpPr txBox="1">
            <a:spLocks/>
          </p:cNvSpPr>
          <p:nvPr userDrawn="1"/>
        </p:nvSpPr>
        <p:spPr>
          <a:xfrm>
            <a:off x="6215062" y="9469847"/>
            <a:ext cx="58578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500" dirty="0">
                <a:solidFill>
                  <a:schemeClr val="tx1">
                    <a:lumMod val="85000"/>
                    <a:lumOff val="15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www.exampaperspractice.co.uk</a:t>
            </a:r>
            <a:endParaRPr lang="en-GB" sz="15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371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svg"/><Relationship Id="rId7"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svg"/><Relationship Id="rId7" Type="http://schemas.openxmlformats.org/officeDocument/2006/relationships/image" Target="../media/image4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6.svg"/><Relationship Id="rId10" Type="http://schemas.openxmlformats.org/officeDocument/2006/relationships/image" Target="../media/image45.svg"/><Relationship Id="rId4" Type="http://schemas.openxmlformats.org/officeDocument/2006/relationships/image" Target="../media/image25.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svg"/><Relationship Id="rId7"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5.svg"/><Relationship Id="rId7"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svg"/><Relationship Id="rId7" Type="http://schemas.openxmlformats.org/officeDocument/2006/relationships/image" Target="../media/image5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6.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svg"/><Relationship Id="rId7" Type="http://schemas.openxmlformats.org/officeDocument/2006/relationships/image" Target="../media/image6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15.svg"/><Relationship Id="rId10" Type="http://schemas.openxmlformats.org/officeDocument/2006/relationships/image" Target="../media/image70.png"/><Relationship Id="rId4" Type="http://schemas.openxmlformats.org/officeDocument/2006/relationships/image" Target="../media/image14.png"/><Relationship Id="rId9" Type="http://schemas.openxmlformats.org/officeDocument/2006/relationships/image" Target="../media/image69.sv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3.svg"/><Relationship Id="rId7" Type="http://schemas.openxmlformats.org/officeDocument/2006/relationships/image" Target="../media/image6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78.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80.sv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78.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80.sv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5.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4.png"/><Relationship Id="rId17" Type="http://schemas.openxmlformats.org/officeDocument/2006/relationships/image" Target="../media/image69.svg"/><Relationship Id="rId2" Type="http://schemas.openxmlformats.org/officeDocument/2006/relationships/image" Target="../media/image72.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3.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4.png"/><Relationship Id="rId9" Type="http://schemas.openxmlformats.org/officeDocument/2006/relationships/image" Target="../media/image80.svg"/><Relationship Id="rId1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5.svg"/><Relationship Id="rId7" Type="http://schemas.openxmlformats.org/officeDocument/2006/relationships/image" Target="../media/image9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1.sv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1.sv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9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1.sv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0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1.sv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1.sv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3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sv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4ECB-3058-BEC7-BA13-0138B299F152}"/>
              </a:ext>
            </a:extLst>
          </p:cNvPr>
          <p:cNvSpPr>
            <a:spLocks noGrp="1"/>
          </p:cNvSpPr>
          <p:nvPr/>
        </p:nvSpPr>
        <p:spPr>
          <a:xfrm>
            <a:off x="3648075" y="1787695"/>
            <a:ext cx="10991850" cy="256030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400" dirty="0"/>
              <a:t>Cambridge International </a:t>
            </a:r>
            <a:br>
              <a:rPr lang="en-US" sz="5400" dirty="0"/>
            </a:br>
            <a:r>
              <a:rPr lang="en-US" sz="5400" dirty="0"/>
              <a:t>AS Level Computer Science </a:t>
            </a:r>
            <a:br>
              <a:rPr lang="en-US" sz="5400" dirty="0"/>
            </a:br>
            <a:r>
              <a:rPr lang="en-US" sz="5400" dirty="0"/>
              <a:t>(9618) – Revision Notes</a:t>
            </a:r>
            <a:endParaRPr lang="en-GB" sz="5400" dirty="0"/>
          </a:p>
        </p:txBody>
      </p:sp>
      <p:sp>
        <p:nvSpPr>
          <p:cNvPr id="3" name="Subtitle 2">
            <a:extLst>
              <a:ext uri="{FF2B5EF4-FFF2-40B4-BE49-F238E27FC236}">
                <a16:creationId xmlns:a16="http://schemas.microsoft.com/office/drawing/2014/main" id="{AD720D8E-EA02-2586-129A-BBBE8E5F0EFA}"/>
              </a:ext>
            </a:extLst>
          </p:cNvPr>
          <p:cNvSpPr>
            <a:spLocks noGrp="1"/>
          </p:cNvSpPr>
          <p:nvPr/>
        </p:nvSpPr>
        <p:spPr>
          <a:xfrm>
            <a:off x="4762500" y="5396333"/>
            <a:ext cx="8763000" cy="2743200"/>
          </a:xfrm>
          <a:prstGeom prst="rect">
            <a:avLst/>
          </a:prstGeom>
        </p:spPr>
        <p:txBody>
          <a:bodyPr vert="horz" lIns="91440" tIns="45720" rIns="91440" bIns="45720" rtlCol="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t>This pack is intended for students to who are taking CIE AS Level in Computer Science, either in preparation for their AS exam, or more likely </a:t>
            </a:r>
            <a:r>
              <a:rPr lang="en-GB" sz="3200" u="sng" dirty="0"/>
              <a:t>alongside year 2 </a:t>
            </a:r>
            <a:r>
              <a:rPr lang="en-GB" sz="3200" dirty="0"/>
              <a:t>of the course to improve fluency, recall and pace on AS topics. It could be used as </a:t>
            </a:r>
            <a:r>
              <a:rPr lang="en-GB" sz="3200" u="sng" dirty="0"/>
              <a:t>lesson starters</a:t>
            </a:r>
            <a:r>
              <a:rPr lang="en-GB" sz="3200" dirty="0"/>
              <a:t>, or supplied to students for </a:t>
            </a:r>
            <a:r>
              <a:rPr lang="en-GB" sz="3200" u="sng" dirty="0"/>
              <a:t>independent use.</a:t>
            </a:r>
          </a:p>
        </p:txBody>
      </p:sp>
      <p:sp>
        <p:nvSpPr>
          <p:cNvPr id="4" name="Rectangle 3">
            <a:extLst>
              <a:ext uri="{FF2B5EF4-FFF2-40B4-BE49-F238E27FC236}">
                <a16:creationId xmlns:a16="http://schemas.microsoft.com/office/drawing/2014/main" id="{CDCEE6FB-EE65-0601-340A-D30EC5509B8A}"/>
              </a:ext>
            </a:extLst>
          </p:cNvPr>
          <p:cNvSpPr/>
          <p:nvPr/>
        </p:nvSpPr>
        <p:spPr>
          <a:xfrm>
            <a:off x="3648075" y="4497169"/>
            <a:ext cx="10991850" cy="646331"/>
          </a:xfrm>
          <a:prstGeom prst="rect">
            <a:avLst/>
          </a:prstGeom>
          <a:solidFill>
            <a:schemeClr val="accent4"/>
          </a:solidFill>
        </p:spPr>
        <p:style>
          <a:lnRef idx="0">
            <a:schemeClr val="accent5"/>
          </a:lnRef>
          <a:fillRef idx="3">
            <a:schemeClr val="accent5"/>
          </a:fillRef>
          <a:effectRef idx="3">
            <a:schemeClr val="accent5"/>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dirty="0"/>
              <a:t>System Software and Operating System</a:t>
            </a:r>
          </a:p>
        </p:txBody>
      </p:sp>
    </p:spTree>
    <p:extLst>
      <p:ext uri="{BB962C8B-B14F-4D97-AF65-F5344CB8AC3E}">
        <p14:creationId xmlns:p14="http://schemas.microsoft.com/office/powerpoint/2010/main" val="108916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393770" y="4318476"/>
            <a:ext cx="3597215" cy="1207816"/>
            <a:chOff x="0" y="0"/>
            <a:chExt cx="947415" cy="318108"/>
          </a:xfrm>
        </p:grpSpPr>
        <p:sp>
          <p:nvSpPr>
            <p:cNvPr id="7" name="Freeform 7"/>
            <p:cNvSpPr/>
            <p:nvPr/>
          </p:nvSpPr>
          <p:spPr>
            <a:xfrm>
              <a:off x="0" y="0"/>
              <a:ext cx="947415" cy="318108"/>
            </a:xfrm>
            <a:custGeom>
              <a:avLst/>
              <a:gdLst/>
              <a:ahLst/>
              <a:cxnLst/>
              <a:rect l="l" t="t" r="r" b="b"/>
              <a:pathLst>
                <a:path w="947415" h="318108">
                  <a:moveTo>
                    <a:pt x="109762" y="0"/>
                  </a:moveTo>
                  <a:lnTo>
                    <a:pt x="837653" y="0"/>
                  </a:lnTo>
                  <a:cubicBezTo>
                    <a:pt x="866763" y="0"/>
                    <a:pt x="894682" y="11564"/>
                    <a:pt x="915266" y="32149"/>
                  </a:cubicBezTo>
                  <a:cubicBezTo>
                    <a:pt x="935851" y="52733"/>
                    <a:pt x="947415" y="80651"/>
                    <a:pt x="947415" y="109762"/>
                  </a:cubicBezTo>
                  <a:lnTo>
                    <a:pt x="947415" y="208346"/>
                  </a:lnTo>
                  <a:cubicBezTo>
                    <a:pt x="947415" y="237457"/>
                    <a:pt x="935851" y="265375"/>
                    <a:pt x="915266" y="285959"/>
                  </a:cubicBezTo>
                  <a:cubicBezTo>
                    <a:pt x="894682" y="306544"/>
                    <a:pt x="866763" y="318108"/>
                    <a:pt x="837653" y="318108"/>
                  </a:cubicBezTo>
                  <a:lnTo>
                    <a:pt x="109762" y="318108"/>
                  </a:lnTo>
                  <a:cubicBezTo>
                    <a:pt x="80651" y="318108"/>
                    <a:pt x="52733" y="306544"/>
                    <a:pt x="32149" y="285959"/>
                  </a:cubicBezTo>
                  <a:cubicBezTo>
                    <a:pt x="11564" y="265375"/>
                    <a:pt x="0" y="237457"/>
                    <a:pt x="0" y="208346"/>
                  </a:cubicBezTo>
                  <a:lnTo>
                    <a:pt x="0" y="109762"/>
                  </a:lnTo>
                  <a:cubicBezTo>
                    <a:pt x="0" y="80651"/>
                    <a:pt x="11564" y="52733"/>
                    <a:pt x="32149" y="32149"/>
                  </a:cubicBezTo>
                  <a:cubicBezTo>
                    <a:pt x="52733" y="11564"/>
                    <a:pt x="80651" y="0"/>
                    <a:pt x="109762" y="0"/>
                  </a:cubicBezTo>
                  <a:close/>
                </a:path>
              </a:pathLst>
            </a:custGeom>
            <a:solidFill>
              <a:srgbClr val="019D97"/>
            </a:solidFill>
          </p:spPr>
          <p:txBody>
            <a:bodyPr/>
            <a:lstStyle/>
            <a:p>
              <a:endParaRPr lang="en-US"/>
            </a:p>
          </p:txBody>
        </p:sp>
        <p:sp>
          <p:nvSpPr>
            <p:cNvPr id="8" name="TextBox 8"/>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Resource Management</a:t>
            </a:r>
          </a:p>
        </p:txBody>
      </p:sp>
      <p:sp>
        <p:nvSpPr>
          <p:cNvPr id="11" name="TextBox 11"/>
          <p:cNvSpPr txBox="1"/>
          <p:nvPr/>
        </p:nvSpPr>
        <p:spPr>
          <a:xfrm>
            <a:off x="436737" y="2666434"/>
            <a:ext cx="17417466"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process is program that has begun execution. Multiple processes can run simultaneously and each process needs access to the resources provided by the computer system.</a:t>
            </a:r>
          </a:p>
        </p:txBody>
      </p:sp>
      <p:sp>
        <p:nvSpPr>
          <p:cNvPr id="12" name="TextBox 12"/>
          <p:cNvSpPr txBox="1"/>
          <p:nvPr/>
        </p:nvSpPr>
        <p:spPr>
          <a:xfrm>
            <a:off x="3090217" y="4493776"/>
            <a:ext cx="2204323" cy="657192"/>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Process 1</a:t>
            </a:r>
          </a:p>
        </p:txBody>
      </p:sp>
      <p:sp>
        <p:nvSpPr>
          <p:cNvPr id="13" name="Freeform 13"/>
          <p:cNvSpPr/>
          <p:nvPr/>
        </p:nvSpPr>
        <p:spPr>
          <a:xfrm>
            <a:off x="4432157"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886815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647277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20"/>
          <p:cNvSpPr txBox="1"/>
          <p:nvPr/>
        </p:nvSpPr>
        <p:spPr>
          <a:xfrm>
            <a:off x="4446861" y="8849867"/>
            <a:ext cx="3206436"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Resource management</a:t>
            </a:r>
          </a:p>
        </p:txBody>
      </p:sp>
      <p:grpSp>
        <p:nvGrpSpPr>
          <p:cNvPr id="21" name="Group 21"/>
          <p:cNvGrpSpPr/>
          <p:nvPr/>
        </p:nvGrpSpPr>
        <p:grpSpPr>
          <a:xfrm>
            <a:off x="7071776" y="4318476"/>
            <a:ext cx="3597215" cy="1207816"/>
            <a:chOff x="0" y="0"/>
            <a:chExt cx="947415" cy="318108"/>
          </a:xfrm>
        </p:grpSpPr>
        <p:sp>
          <p:nvSpPr>
            <p:cNvPr id="22" name="Freeform 22"/>
            <p:cNvSpPr/>
            <p:nvPr/>
          </p:nvSpPr>
          <p:spPr>
            <a:xfrm>
              <a:off x="0" y="0"/>
              <a:ext cx="947415" cy="318108"/>
            </a:xfrm>
            <a:custGeom>
              <a:avLst/>
              <a:gdLst/>
              <a:ahLst/>
              <a:cxnLst/>
              <a:rect l="l" t="t" r="r" b="b"/>
              <a:pathLst>
                <a:path w="947415" h="318108">
                  <a:moveTo>
                    <a:pt x="109762" y="0"/>
                  </a:moveTo>
                  <a:lnTo>
                    <a:pt x="837653" y="0"/>
                  </a:lnTo>
                  <a:cubicBezTo>
                    <a:pt x="866763" y="0"/>
                    <a:pt x="894682" y="11564"/>
                    <a:pt x="915266" y="32149"/>
                  </a:cubicBezTo>
                  <a:cubicBezTo>
                    <a:pt x="935851" y="52733"/>
                    <a:pt x="947415" y="80651"/>
                    <a:pt x="947415" y="109762"/>
                  </a:cubicBezTo>
                  <a:lnTo>
                    <a:pt x="947415" y="208346"/>
                  </a:lnTo>
                  <a:cubicBezTo>
                    <a:pt x="947415" y="237457"/>
                    <a:pt x="935851" y="265375"/>
                    <a:pt x="915266" y="285959"/>
                  </a:cubicBezTo>
                  <a:cubicBezTo>
                    <a:pt x="894682" y="306544"/>
                    <a:pt x="866763" y="318108"/>
                    <a:pt x="837653" y="318108"/>
                  </a:cubicBezTo>
                  <a:lnTo>
                    <a:pt x="109762" y="318108"/>
                  </a:lnTo>
                  <a:cubicBezTo>
                    <a:pt x="80651" y="318108"/>
                    <a:pt x="52733" y="306544"/>
                    <a:pt x="32149" y="285959"/>
                  </a:cubicBezTo>
                  <a:cubicBezTo>
                    <a:pt x="11564" y="265375"/>
                    <a:pt x="0" y="237457"/>
                    <a:pt x="0" y="208346"/>
                  </a:cubicBezTo>
                  <a:lnTo>
                    <a:pt x="0" y="109762"/>
                  </a:lnTo>
                  <a:cubicBezTo>
                    <a:pt x="0" y="80651"/>
                    <a:pt x="11564" y="52733"/>
                    <a:pt x="32149" y="32149"/>
                  </a:cubicBezTo>
                  <a:cubicBezTo>
                    <a:pt x="52733" y="11564"/>
                    <a:pt x="80651" y="0"/>
                    <a:pt x="109762" y="0"/>
                  </a:cubicBezTo>
                  <a:close/>
                </a:path>
              </a:pathLst>
            </a:custGeom>
            <a:solidFill>
              <a:srgbClr val="019D97"/>
            </a:solidFill>
          </p:spPr>
          <p:txBody>
            <a:bodyPr/>
            <a:lstStyle/>
            <a:p>
              <a:endParaRPr lang="en-US"/>
            </a:p>
          </p:txBody>
        </p:sp>
        <p:sp>
          <p:nvSpPr>
            <p:cNvPr id="23" name="TextBox 23"/>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24" name="TextBox 24"/>
          <p:cNvSpPr txBox="1"/>
          <p:nvPr/>
        </p:nvSpPr>
        <p:spPr>
          <a:xfrm>
            <a:off x="7768223" y="4493776"/>
            <a:ext cx="2204323" cy="657192"/>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Process 2</a:t>
            </a:r>
          </a:p>
        </p:txBody>
      </p:sp>
      <p:grpSp>
        <p:nvGrpSpPr>
          <p:cNvPr id="25" name="Group 25"/>
          <p:cNvGrpSpPr/>
          <p:nvPr/>
        </p:nvGrpSpPr>
        <p:grpSpPr>
          <a:xfrm>
            <a:off x="11745317" y="4318476"/>
            <a:ext cx="3597215" cy="1207816"/>
            <a:chOff x="0" y="0"/>
            <a:chExt cx="947415" cy="318108"/>
          </a:xfrm>
        </p:grpSpPr>
        <p:sp>
          <p:nvSpPr>
            <p:cNvPr id="26" name="Freeform 26"/>
            <p:cNvSpPr/>
            <p:nvPr/>
          </p:nvSpPr>
          <p:spPr>
            <a:xfrm>
              <a:off x="0" y="0"/>
              <a:ext cx="947415" cy="318108"/>
            </a:xfrm>
            <a:custGeom>
              <a:avLst/>
              <a:gdLst/>
              <a:ahLst/>
              <a:cxnLst/>
              <a:rect l="l" t="t" r="r" b="b"/>
              <a:pathLst>
                <a:path w="947415" h="318108">
                  <a:moveTo>
                    <a:pt x="109762" y="0"/>
                  </a:moveTo>
                  <a:lnTo>
                    <a:pt x="837653" y="0"/>
                  </a:lnTo>
                  <a:cubicBezTo>
                    <a:pt x="866763" y="0"/>
                    <a:pt x="894682" y="11564"/>
                    <a:pt x="915266" y="32149"/>
                  </a:cubicBezTo>
                  <a:cubicBezTo>
                    <a:pt x="935851" y="52733"/>
                    <a:pt x="947415" y="80651"/>
                    <a:pt x="947415" y="109762"/>
                  </a:cubicBezTo>
                  <a:lnTo>
                    <a:pt x="947415" y="208346"/>
                  </a:lnTo>
                  <a:cubicBezTo>
                    <a:pt x="947415" y="237457"/>
                    <a:pt x="935851" y="265375"/>
                    <a:pt x="915266" y="285959"/>
                  </a:cubicBezTo>
                  <a:cubicBezTo>
                    <a:pt x="894682" y="306544"/>
                    <a:pt x="866763" y="318108"/>
                    <a:pt x="837653" y="318108"/>
                  </a:cubicBezTo>
                  <a:lnTo>
                    <a:pt x="109762" y="318108"/>
                  </a:lnTo>
                  <a:cubicBezTo>
                    <a:pt x="80651" y="318108"/>
                    <a:pt x="52733" y="306544"/>
                    <a:pt x="32149" y="285959"/>
                  </a:cubicBezTo>
                  <a:cubicBezTo>
                    <a:pt x="11564" y="265375"/>
                    <a:pt x="0" y="237457"/>
                    <a:pt x="0" y="208346"/>
                  </a:cubicBezTo>
                  <a:lnTo>
                    <a:pt x="0" y="109762"/>
                  </a:lnTo>
                  <a:cubicBezTo>
                    <a:pt x="0" y="80651"/>
                    <a:pt x="11564" y="52733"/>
                    <a:pt x="32149" y="32149"/>
                  </a:cubicBezTo>
                  <a:cubicBezTo>
                    <a:pt x="52733" y="11564"/>
                    <a:pt x="80651" y="0"/>
                    <a:pt x="109762" y="0"/>
                  </a:cubicBezTo>
                  <a:close/>
                </a:path>
              </a:pathLst>
            </a:custGeom>
            <a:solidFill>
              <a:srgbClr val="019D97"/>
            </a:solidFill>
          </p:spPr>
          <p:txBody>
            <a:bodyPr/>
            <a:lstStyle/>
            <a:p>
              <a:endParaRPr lang="en-US"/>
            </a:p>
          </p:txBody>
        </p:sp>
        <p:sp>
          <p:nvSpPr>
            <p:cNvPr id="27" name="TextBox 27"/>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2441763" y="4493776"/>
            <a:ext cx="2204323" cy="657192"/>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Process 3</a:t>
            </a:r>
          </a:p>
        </p:txBody>
      </p:sp>
      <p:sp>
        <p:nvSpPr>
          <p:cNvPr id="29" name="AutoShape 29"/>
          <p:cNvSpPr/>
          <p:nvPr/>
        </p:nvSpPr>
        <p:spPr>
          <a:xfrm>
            <a:off x="4192378" y="5526292"/>
            <a:ext cx="3575845" cy="1428619"/>
          </a:xfrm>
          <a:prstGeom prst="line">
            <a:avLst/>
          </a:prstGeom>
          <a:ln w="38100" cap="flat">
            <a:solidFill>
              <a:srgbClr val="000000"/>
            </a:solidFill>
            <a:prstDash val="solid"/>
            <a:headEnd type="none" w="sm" len="sm"/>
            <a:tailEnd type="arrow" w="med" len="sm"/>
          </a:ln>
        </p:spPr>
        <p:txBody>
          <a:bodyPr/>
          <a:lstStyle/>
          <a:p>
            <a:endParaRPr lang="en-US"/>
          </a:p>
        </p:txBody>
      </p:sp>
      <p:sp>
        <p:nvSpPr>
          <p:cNvPr id="30" name="AutoShape 30"/>
          <p:cNvSpPr/>
          <p:nvPr/>
        </p:nvSpPr>
        <p:spPr>
          <a:xfrm flipH="1">
            <a:off x="8870384" y="5544245"/>
            <a:ext cx="4138" cy="1392700"/>
          </a:xfrm>
          <a:prstGeom prst="line">
            <a:avLst/>
          </a:prstGeom>
          <a:ln w="38100" cap="flat">
            <a:solidFill>
              <a:srgbClr val="000000"/>
            </a:solidFill>
            <a:prstDash val="solid"/>
            <a:headEnd type="none" w="sm" len="sm"/>
            <a:tailEnd type="arrow" w="med" len="sm"/>
          </a:ln>
        </p:spPr>
        <p:txBody>
          <a:bodyPr/>
          <a:lstStyle/>
          <a:p>
            <a:endParaRPr lang="en-US"/>
          </a:p>
        </p:txBody>
      </p:sp>
      <p:sp>
        <p:nvSpPr>
          <p:cNvPr id="31" name="AutoShape 31"/>
          <p:cNvSpPr/>
          <p:nvPr/>
        </p:nvSpPr>
        <p:spPr>
          <a:xfrm flipH="1">
            <a:off x="9972545" y="5544245"/>
            <a:ext cx="3577750" cy="1428357"/>
          </a:xfrm>
          <a:prstGeom prst="line">
            <a:avLst/>
          </a:prstGeom>
          <a:ln w="38100" cap="flat">
            <a:solidFill>
              <a:srgbClr val="000000"/>
            </a:solidFill>
            <a:prstDash val="solid"/>
            <a:headEnd type="none" w="sm" len="sm"/>
            <a:tailEnd type="arrow" w="med" len="sm"/>
          </a:ln>
        </p:spPr>
        <p:txBody>
          <a:bodyPr/>
          <a:lstStyle/>
          <a:p>
            <a:endParaRPr lang="en-US"/>
          </a:p>
        </p:txBody>
      </p:sp>
      <p:sp>
        <p:nvSpPr>
          <p:cNvPr id="32" name="TextBox 32"/>
          <p:cNvSpPr txBox="1"/>
          <p:nvPr/>
        </p:nvSpPr>
        <p:spPr>
          <a:xfrm>
            <a:off x="5543621" y="7071087"/>
            <a:ext cx="6898141" cy="514334"/>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Requires </a:t>
            </a:r>
            <a:r>
              <a:rPr lang="en-US" sz="3000" b="1">
                <a:solidFill>
                  <a:srgbClr val="FF1495"/>
                </a:solidFill>
                <a:latin typeface="Open Sans Bold"/>
                <a:ea typeface="Open Sans Bold"/>
                <a:cs typeface="Open Sans Bold"/>
                <a:sym typeface="Open Sans Bold"/>
              </a:rPr>
              <a:t>RAM</a:t>
            </a:r>
            <a:r>
              <a:rPr lang="en-US" sz="3000">
                <a:solidFill>
                  <a:srgbClr val="000000"/>
                </a:solidFill>
                <a:latin typeface="Open Sans"/>
                <a:ea typeface="Open Sans"/>
                <a:cs typeface="Open Sans"/>
                <a:sym typeface="Open Sans"/>
              </a:rPr>
              <a:t> and </a:t>
            </a:r>
            <a:r>
              <a:rPr lang="en-US" sz="3000" b="1">
                <a:solidFill>
                  <a:srgbClr val="FF1495"/>
                </a:solidFill>
                <a:latin typeface="Open Sans Bold"/>
                <a:ea typeface="Open Sans Bold"/>
                <a:cs typeface="Open Sans Bold"/>
                <a:sym typeface="Open Sans Bold"/>
              </a:rPr>
              <a:t>processing power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7336"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Resource Management</a:t>
            </a:r>
          </a:p>
        </p:txBody>
      </p:sp>
      <p:sp>
        <p:nvSpPr>
          <p:cNvPr id="8" name="TextBox 8"/>
          <p:cNvSpPr txBox="1"/>
          <p:nvPr/>
        </p:nvSpPr>
        <p:spPr>
          <a:xfrm>
            <a:off x="436737" y="2666434"/>
            <a:ext cx="17417466"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operating system provides resource management aims to achieve the best possible efficiency in computer system use. </a:t>
            </a:r>
          </a:p>
        </p:txBody>
      </p:sp>
      <p:sp>
        <p:nvSpPr>
          <p:cNvPr id="9" name="Freeform 9"/>
          <p:cNvSpPr/>
          <p:nvPr/>
        </p:nvSpPr>
        <p:spPr>
          <a:xfrm>
            <a:off x="4432157"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886815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647277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4446861" y="8849867"/>
            <a:ext cx="3206436"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Resource management</a:t>
            </a:r>
          </a:p>
        </p:txBody>
      </p:sp>
      <p:sp>
        <p:nvSpPr>
          <p:cNvPr id="17" name="TextBox 17"/>
          <p:cNvSpPr txBox="1"/>
          <p:nvPr/>
        </p:nvSpPr>
        <p:spPr>
          <a:xfrm>
            <a:off x="3908240" y="5925306"/>
            <a:ext cx="3350604" cy="1036155"/>
          </a:xfrm>
          <a:prstGeom prst="rect">
            <a:avLst/>
          </a:prstGeom>
        </p:spPr>
        <p:txBody>
          <a:bodyPr lIns="0" tIns="0" rIns="0" bIns="0" rtlCol="0" anchor="t">
            <a:spAutoFit/>
          </a:bodyPr>
          <a:lstStyle/>
          <a:p>
            <a:pPr algn="ctr">
              <a:lnSpc>
                <a:spcPts val="4150"/>
              </a:lnSpc>
              <a:spcBef>
                <a:spcPct val="0"/>
              </a:spcBef>
            </a:pPr>
            <a:r>
              <a:rPr lang="en-US" sz="2964" b="1">
                <a:solidFill>
                  <a:srgbClr val="FF1495"/>
                </a:solidFill>
                <a:latin typeface="Open Sans Bold"/>
                <a:ea typeface="Open Sans Bold"/>
                <a:cs typeface="Open Sans Bold"/>
                <a:sym typeface="Open Sans Bold"/>
              </a:rPr>
              <a:t>Scheduling of process</a:t>
            </a:r>
          </a:p>
        </p:txBody>
      </p:sp>
      <p:sp>
        <p:nvSpPr>
          <p:cNvPr id="18" name="TextBox 18"/>
          <p:cNvSpPr txBox="1"/>
          <p:nvPr/>
        </p:nvSpPr>
        <p:spPr>
          <a:xfrm>
            <a:off x="11097825" y="5963060"/>
            <a:ext cx="5126097" cy="1563313"/>
          </a:xfrm>
          <a:prstGeom prst="rect">
            <a:avLst/>
          </a:prstGeom>
        </p:spPr>
        <p:txBody>
          <a:bodyPr lIns="0" tIns="0" rIns="0" bIns="0" rtlCol="0" anchor="t">
            <a:spAutoFit/>
          </a:bodyPr>
          <a:lstStyle/>
          <a:p>
            <a:pPr algn="ctr">
              <a:lnSpc>
                <a:spcPts val="4150"/>
              </a:lnSpc>
              <a:spcBef>
                <a:spcPct val="0"/>
              </a:spcBef>
            </a:pPr>
            <a:r>
              <a:rPr lang="en-US" sz="2964" b="1">
                <a:solidFill>
                  <a:srgbClr val="FF1495"/>
                </a:solidFill>
                <a:latin typeface="Open Sans Bold"/>
                <a:ea typeface="Open Sans Bold"/>
                <a:cs typeface="Open Sans Bold"/>
                <a:sym typeface="Open Sans Bold"/>
              </a:rPr>
              <a:t>Resolution of conflicts when two processes require the same resource</a:t>
            </a:r>
          </a:p>
        </p:txBody>
      </p:sp>
      <p:grpSp>
        <p:nvGrpSpPr>
          <p:cNvPr id="19" name="Group 19"/>
          <p:cNvGrpSpPr/>
          <p:nvPr/>
        </p:nvGrpSpPr>
        <p:grpSpPr>
          <a:xfrm>
            <a:off x="2490533" y="5430274"/>
            <a:ext cx="1302064" cy="437187"/>
            <a:chOff x="0" y="0"/>
            <a:chExt cx="947415" cy="318108"/>
          </a:xfrm>
        </p:grpSpPr>
        <p:sp>
          <p:nvSpPr>
            <p:cNvPr id="20" name="Freeform 20"/>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019D97"/>
            </a:solidFill>
          </p:spPr>
          <p:txBody>
            <a:bodyPr/>
            <a:lstStyle/>
            <a:p>
              <a:endParaRPr lang="en-US"/>
            </a:p>
          </p:txBody>
        </p:sp>
        <p:sp>
          <p:nvSpPr>
            <p:cNvPr id="21" name="TextBox 21"/>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2742622" y="5489928"/>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1</a:t>
            </a:r>
          </a:p>
        </p:txBody>
      </p:sp>
      <p:grpSp>
        <p:nvGrpSpPr>
          <p:cNvPr id="23" name="Group 23"/>
          <p:cNvGrpSpPr/>
          <p:nvPr/>
        </p:nvGrpSpPr>
        <p:grpSpPr>
          <a:xfrm>
            <a:off x="3686252" y="5430274"/>
            <a:ext cx="1302064" cy="437187"/>
            <a:chOff x="0" y="0"/>
            <a:chExt cx="947415" cy="318108"/>
          </a:xfrm>
        </p:grpSpPr>
        <p:sp>
          <p:nvSpPr>
            <p:cNvPr id="24" name="Freeform 24"/>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FF1495"/>
            </a:solidFill>
          </p:spPr>
          <p:txBody>
            <a:bodyPr/>
            <a:lstStyle/>
            <a:p>
              <a:endParaRPr lang="en-US"/>
            </a:p>
          </p:txBody>
        </p:sp>
        <p:sp>
          <p:nvSpPr>
            <p:cNvPr id="25" name="TextBox 25"/>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3938340" y="5489928"/>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2</a:t>
            </a:r>
          </a:p>
        </p:txBody>
      </p:sp>
      <p:grpSp>
        <p:nvGrpSpPr>
          <p:cNvPr id="27" name="Group 27"/>
          <p:cNvGrpSpPr/>
          <p:nvPr/>
        </p:nvGrpSpPr>
        <p:grpSpPr>
          <a:xfrm>
            <a:off x="4879102" y="5430274"/>
            <a:ext cx="1302064" cy="437187"/>
            <a:chOff x="0" y="0"/>
            <a:chExt cx="947415" cy="318108"/>
          </a:xfrm>
        </p:grpSpPr>
        <p:sp>
          <p:nvSpPr>
            <p:cNvPr id="28" name="Freeform 28"/>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642EC7"/>
            </a:solidFill>
          </p:spPr>
          <p:txBody>
            <a:bodyPr/>
            <a:lstStyle/>
            <a:p>
              <a:endParaRPr lang="en-US"/>
            </a:p>
          </p:txBody>
        </p:sp>
        <p:sp>
          <p:nvSpPr>
            <p:cNvPr id="29" name="TextBox 29"/>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5131191" y="5489928"/>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3</a:t>
            </a:r>
          </a:p>
        </p:txBody>
      </p:sp>
      <p:grpSp>
        <p:nvGrpSpPr>
          <p:cNvPr id="31" name="Group 31"/>
          <p:cNvGrpSpPr/>
          <p:nvPr/>
        </p:nvGrpSpPr>
        <p:grpSpPr>
          <a:xfrm>
            <a:off x="6008082" y="5430274"/>
            <a:ext cx="1302064" cy="437187"/>
            <a:chOff x="0" y="0"/>
            <a:chExt cx="947415" cy="318108"/>
          </a:xfrm>
        </p:grpSpPr>
        <p:sp>
          <p:nvSpPr>
            <p:cNvPr id="32" name="Freeform 32"/>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FF1495"/>
            </a:solidFill>
          </p:spPr>
          <p:txBody>
            <a:bodyPr/>
            <a:lstStyle/>
            <a:p>
              <a:endParaRPr lang="en-US"/>
            </a:p>
          </p:txBody>
        </p:sp>
        <p:sp>
          <p:nvSpPr>
            <p:cNvPr id="33" name="TextBox 33"/>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6260171" y="5489928"/>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2</a:t>
            </a:r>
          </a:p>
        </p:txBody>
      </p:sp>
      <p:grpSp>
        <p:nvGrpSpPr>
          <p:cNvPr id="35" name="Group 35"/>
          <p:cNvGrpSpPr/>
          <p:nvPr/>
        </p:nvGrpSpPr>
        <p:grpSpPr>
          <a:xfrm>
            <a:off x="7134258" y="5430274"/>
            <a:ext cx="1302064" cy="437187"/>
            <a:chOff x="0" y="0"/>
            <a:chExt cx="947415" cy="318108"/>
          </a:xfrm>
        </p:grpSpPr>
        <p:sp>
          <p:nvSpPr>
            <p:cNvPr id="36" name="Freeform 36"/>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019D97"/>
            </a:solidFill>
          </p:spPr>
          <p:txBody>
            <a:bodyPr/>
            <a:lstStyle/>
            <a:p>
              <a:endParaRPr lang="en-US"/>
            </a:p>
          </p:txBody>
        </p:sp>
        <p:sp>
          <p:nvSpPr>
            <p:cNvPr id="37" name="TextBox 37"/>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7386346" y="5489928"/>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1</a:t>
            </a:r>
          </a:p>
        </p:txBody>
      </p:sp>
      <p:grpSp>
        <p:nvGrpSpPr>
          <p:cNvPr id="39" name="Group 39"/>
          <p:cNvGrpSpPr/>
          <p:nvPr/>
        </p:nvGrpSpPr>
        <p:grpSpPr>
          <a:xfrm>
            <a:off x="11755670" y="4819133"/>
            <a:ext cx="1302064" cy="437187"/>
            <a:chOff x="0" y="0"/>
            <a:chExt cx="947415" cy="318108"/>
          </a:xfrm>
        </p:grpSpPr>
        <p:sp>
          <p:nvSpPr>
            <p:cNvPr id="40" name="Freeform 40"/>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019D97"/>
            </a:solidFill>
          </p:spPr>
          <p:txBody>
            <a:bodyPr/>
            <a:lstStyle/>
            <a:p>
              <a:endParaRPr lang="en-US"/>
            </a:p>
          </p:txBody>
        </p:sp>
        <p:sp>
          <p:nvSpPr>
            <p:cNvPr id="41" name="TextBox 41"/>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42" name="TextBox 42"/>
          <p:cNvSpPr txBox="1"/>
          <p:nvPr/>
        </p:nvSpPr>
        <p:spPr>
          <a:xfrm>
            <a:off x="12007759" y="4878787"/>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1</a:t>
            </a:r>
          </a:p>
        </p:txBody>
      </p:sp>
      <p:grpSp>
        <p:nvGrpSpPr>
          <p:cNvPr id="43" name="Group 43"/>
          <p:cNvGrpSpPr/>
          <p:nvPr/>
        </p:nvGrpSpPr>
        <p:grpSpPr>
          <a:xfrm>
            <a:off x="11755670" y="5294419"/>
            <a:ext cx="1302064" cy="437187"/>
            <a:chOff x="0" y="0"/>
            <a:chExt cx="947415" cy="318108"/>
          </a:xfrm>
        </p:grpSpPr>
        <p:sp>
          <p:nvSpPr>
            <p:cNvPr id="44" name="Freeform 44"/>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FF1495"/>
            </a:solidFill>
          </p:spPr>
          <p:txBody>
            <a:bodyPr/>
            <a:lstStyle/>
            <a:p>
              <a:endParaRPr lang="en-US"/>
            </a:p>
          </p:txBody>
        </p:sp>
        <p:sp>
          <p:nvSpPr>
            <p:cNvPr id="45" name="TextBox 45"/>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46" name="TextBox 46"/>
          <p:cNvSpPr txBox="1"/>
          <p:nvPr/>
        </p:nvSpPr>
        <p:spPr>
          <a:xfrm>
            <a:off x="12007759" y="5354074"/>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2</a:t>
            </a:r>
          </a:p>
        </p:txBody>
      </p:sp>
      <p:sp>
        <p:nvSpPr>
          <p:cNvPr id="47" name="AutoShape 47"/>
          <p:cNvSpPr/>
          <p:nvPr/>
        </p:nvSpPr>
        <p:spPr>
          <a:xfrm flipV="1">
            <a:off x="13261035" y="5275369"/>
            <a:ext cx="664376" cy="0"/>
          </a:xfrm>
          <a:prstGeom prst="line">
            <a:avLst/>
          </a:prstGeom>
          <a:ln w="38100" cap="flat">
            <a:solidFill>
              <a:srgbClr val="000000"/>
            </a:solidFill>
            <a:prstDash val="solid"/>
            <a:headEnd type="none" w="sm" len="sm"/>
            <a:tailEnd type="arrow" w="med" len="sm"/>
          </a:ln>
        </p:spPr>
        <p:txBody>
          <a:bodyPr/>
          <a:lstStyle/>
          <a:p>
            <a:endParaRPr lang="en-US"/>
          </a:p>
        </p:txBody>
      </p:sp>
      <p:grpSp>
        <p:nvGrpSpPr>
          <p:cNvPr id="48" name="Group 48"/>
          <p:cNvGrpSpPr/>
          <p:nvPr/>
        </p:nvGrpSpPr>
        <p:grpSpPr>
          <a:xfrm>
            <a:off x="14106045" y="5037726"/>
            <a:ext cx="1302064" cy="437187"/>
            <a:chOff x="0" y="0"/>
            <a:chExt cx="947415" cy="318108"/>
          </a:xfrm>
        </p:grpSpPr>
        <p:sp>
          <p:nvSpPr>
            <p:cNvPr id="49" name="Freeform 49"/>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019D97"/>
            </a:solidFill>
          </p:spPr>
          <p:txBody>
            <a:bodyPr/>
            <a:lstStyle/>
            <a:p>
              <a:endParaRPr lang="en-US"/>
            </a:p>
          </p:txBody>
        </p:sp>
        <p:sp>
          <p:nvSpPr>
            <p:cNvPr id="50" name="TextBox 50"/>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51" name="TextBox 51"/>
          <p:cNvSpPr txBox="1"/>
          <p:nvPr/>
        </p:nvSpPr>
        <p:spPr>
          <a:xfrm>
            <a:off x="14358133" y="5097380"/>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1</a:t>
            </a:r>
          </a:p>
        </p:txBody>
      </p:sp>
      <p:grpSp>
        <p:nvGrpSpPr>
          <p:cNvPr id="52" name="Group 52"/>
          <p:cNvGrpSpPr/>
          <p:nvPr/>
        </p:nvGrpSpPr>
        <p:grpSpPr>
          <a:xfrm>
            <a:off x="15520859" y="5037726"/>
            <a:ext cx="1302064" cy="437187"/>
            <a:chOff x="0" y="0"/>
            <a:chExt cx="947415" cy="318108"/>
          </a:xfrm>
        </p:grpSpPr>
        <p:sp>
          <p:nvSpPr>
            <p:cNvPr id="53" name="Freeform 53"/>
            <p:cNvSpPr/>
            <p:nvPr/>
          </p:nvSpPr>
          <p:spPr>
            <a:xfrm>
              <a:off x="0" y="0"/>
              <a:ext cx="947415" cy="318108"/>
            </a:xfrm>
            <a:custGeom>
              <a:avLst/>
              <a:gdLst/>
              <a:ahLst/>
              <a:cxnLst/>
              <a:rect l="l" t="t" r="r" b="b"/>
              <a:pathLst>
                <a:path w="947415" h="318108">
                  <a:moveTo>
                    <a:pt x="159054" y="0"/>
                  </a:moveTo>
                  <a:lnTo>
                    <a:pt x="788361" y="0"/>
                  </a:lnTo>
                  <a:cubicBezTo>
                    <a:pt x="830545" y="0"/>
                    <a:pt x="871001" y="16757"/>
                    <a:pt x="900829" y="46586"/>
                  </a:cubicBezTo>
                  <a:cubicBezTo>
                    <a:pt x="930657" y="76414"/>
                    <a:pt x="947415" y="116870"/>
                    <a:pt x="947415" y="159054"/>
                  </a:cubicBezTo>
                  <a:lnTo>
                    <a:pt x="947415" y="159054"/>
                  </a:lnTo>
                  <a:cubicBezTo>
                    <a:pt x="947415" y="246897"/>
                    <a:pt x="876204" y="318108"/>
                    <a:pt x="788361" y="318108"/>
                  </a:cubicBezTo>
                  <a:lnTo>
                    <a:pt x="159054" y="318108"/>
                  </a:lnTo>
                  <a:cubicBezTo>
                    <a:pt x="71211" y="318108"/>
                    <a:pt x="0" y="246897"/>
                    <a:pt x="0" y="159054"/>
                  </a:cubicBezTo>
                  <a:lnTo>
                    <a:pt x="0" y="159054"/>
                  </a:lnTo>
                  <a:cubicBezTo>
                    <a:pt x="0" y="71211"/>
                    <a:pt x="71211" y="0"/>
                    <a:pt x="159054" y="0"/>
                  </a:cubicBezTo>
                  <a:close/>
                </a:path>
              </a:pathLst>
            </a:custGeom>
            <a:solidFill>
              <a:srgbClr val="FF1495"/>
            </a:solidFill>
          </p:spPr>
          <p:txBody>
            <a:bodyPr/>
            <a:lstStyle/>
            <a:p>
              <a:endParaRPr lang="en-US"/>
            </a:p>
          </p:txBody>
        </p:sp>
        <p:sp>
          <p:nvSpPr>
            <p:cNvPr id="54" name="TextBox 54"/>
            <p:cNvSpPr txBox="1"/>
            <p:nvPr/>
          </p:nvSpPr>
          <p:spPr>
            <a:xfrm>
              <a:off x="0" y="-28575"/>
              <a:ext cx="947415" cy="346683"/>
            </a:xfrm>
            <a:prstGeom prst="rect">
              <a:avLst/>
            </a:prstGeom>
          </p:spPr>
          <p:txBody>
            <a:bodyPr lIns="50800" tIns="50800" rIns="50800" bIns="50800" rtlCol="0" anchor="ctr"/>
            <a:lstStyle/>
            <a:p>
              <a:pPr algn="ctr">
                <a:lnSpc>
                  <a:spcPts val="2595"/>
                </a:lnSpc>
              </a:pPr>
              <a:endParaRPr/>
            </a:p>
          </p:txBody>
        </p:sp>
      </p:grpSp>
      <p:sp>
        <p:nvSpPr>
          <p:cNvPr id="55" name="TextBox 55"/>
          <p:cNvSpPr txBox="1"/>
          <p:nvPr/>
        </p:nvSpPr>
        <p:spPr>
          <a:xfrm>
            <a:off x="15772947" y="5097380"/>
            <a:ext cx="797886" cy="241678"/>
          </a:xfrm>
          <a:prstGeom prst="rect">
            <a:avLst/>
          </a:prstGeom>
        </p:spPr>
        <p:txBody>
          <a:bodyPr lIns="0" tIns="0" rIns="0" bIns="0" rtlCol="0" anchor="t">
            <a:spAutoFit/>
          </a:bodyPr>
          <a:lstStyle/>
          <a:p>
            <a:pPr algn="ctr">
              <a:lnSpc>
                <a:spcPts val="1954"/>
              </a:lnSpc>
            </a:pPr>
            <a:r>
              <a:rPr lang="en-US" sz="1085">
                <a:solidFill>
                  <a:srgbClr val="FFFFFF"/>
                </a:solidFill>
                <a:latin typeface="Poppins"/>
                <a:ea typeface="Poppins"/>
                <a:cs typeface="Poppins"/>
                <a:sym typeface="Poppins"/>
              </a:rPr>
              <a:t>Process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804878" y="3533735"/>
            <a:ext cx="4038912" cy="4790991"/>
            <a:chOff x="0" y="0"/>
            <a:chExt cx="1029516" cy="1221220"/>
          </a:xfrm>
        </p:grpSpPr>
        <p:sp>
          <p:nvSpPr>
            <p:cNvPr id="7" name="Freeform 7"/>
            <p:cNvSpPr/>
            <p:nvPr/>
          </p:nvSpPr>
          <p:spPr>
            <a:xfrm>
              <a:off x="0" y="0"/>
              <a:ext cx="1029516" cy="1221220"/>
            </a:xfrm>
            <a:custGeom>
              <a:avLst/>
              <a:gdLst/>
              <a:ahLst/>
              <a:cxnLst/>
              <a:rect l="l" t="t" r="r" b="b"/>
              <a:pathLst>
                <a:path w="1029516" h="1221220">
                  <a:moveTo>
                    <a:pt x="97758" y="0"/>
                  </a:moveTo>
                  <a:lnTo>
                    <a:pt x="931757" y="0"/>
                  </a:lnTo>
                  <a:cubicBezTo>
                    <a:pt x="985748" y="0"/>
                    <a:pt x="1029516" y="43768"/>
                    <a:pt x="1029516" y="97758"/>
                  </a:cubicBezTo>
                  <a:lnTo>
                    <a:pt x="1029516" y="1123462"/>
                  </a:lnTo>
                  <a:cubicBezTo>
                    <a:pt x="1029516" y="1149389"/>
                    <a:pt x="1019216" y="1174254"/>
                    <a:pt x="1000883" y="1192587"/>
                  </a:cubicBezTo>
                  <a:cubicBezTo>
                    <a:pt x="982550" y="1210921"/>
                    <a:pt x="957685" y="1221220"/>
                    <a:pt x="931757" y="1221220"/>
                  </a:cubicBezTo>
                  <a:lnTo>
                    <a:pt x="97758" y="1221220"/>
                  </a:lnTo>
                  <a:cubicBezTo>
                    <a:pt x="71831" y="1221220"/>
                    <a:pt x="46966" y="1210921"/>
                    <a:pt x="28633" y="1192587"/>
                  </a:cubicBezTo>
                  <a:cubicBezTo>
                    <a:pt x="10300" y="1174254"/>
                    <a:pt x="0" y="1149389"/>
                    <a:pt x="0" y="1123462"/>
                  </a:cubicBezTo>
                  <a:lnTo>
                    <a:pt x="0" y="97758"/>
                  </a:lnTo>
                  <a:cubicBezTo>
                    <a:pt x="0" y="71831"/>
                    <a:pt x="10300" y="46966"/>
                    <a:pt x="28633" y="28633"/>
                  </a:cubicBezTo>
                  <a:cubicBezTo>
                    <a:pt x="46966" y="10300"/>
                    <a:pt x="71831" y="0"/>
                    <a:pt x="97758" y="0"/>
                  </a:cubicBezTo>
                  <a:close/>
                </a:path>
              </a:pathLst>
            </a:custGeom>
            <a:solidFill>
              <a:srgbClr val="FFDE59"/>
            </a:solidFill>
          </p:spPr>
          <p:txBody>
            <a:bodyPr/>
            <a:lstStyle/>
            <a:p>
              <a:endParaRPr lang="en-US"/>
            </a:p>
          </p:txBody>
        </p:sp>
        <p:sp>
          <p:nvSpPr>
            <p:cNvPr id="8" name="TextBox 8"/>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886815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6738201"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2622158" y="5758828"/>
            <a:ext cx="2404352" cy="2207538"/>
            <a:chOff x="0" y="0"/>
            <a:chExt cx="3205802" cy="2943384"/>
          </a:xfrm>
        </p:grpSpPr>
        <p:grpSp>
          <p:nvGrpSpPr>
            <p:cNvPr id="18" name="Group 18"/>
            <p:cNvGrpSpPr/>
            <p:nvPr/>
          </p:nvGrpSpPr>
          <p:grpSpPr>
            <a:xfrm>
              <a:off x="0" y="0"/>
              <a:ext cx="2494727" cy="610937"/>
              <a:chOff x="0" y="0"/>
              <a:chExt cx="1520437" cy="372342"/>
            </a:xfrm>
          </p:grpSpPr>
          <p:sp>
            <p:nvSpPr>
              <p:cNvPr id="19" name="Freeform 19"/>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20" name="Group 20"/>
            <p:cNvGrpSpPr/>
            <p:nvPr/>
          </p:nvGrpSpPr>
          <p:grpSpPr>
            <a:xfrm>
              <a:off x="0" y="610937"/>
              <a:ext cx="2494727" cy="610937"/>
              <a:chOff x="0" y="0"/>
              <a:chExt cx="1520437" cy="372342"/>
            </a:xfrm>
          </p:grpSpPr>
          <p:sp>
            <p:nvSpPr>
              <p:cNvPr id="21" name="Freeform 21"/>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22" name="Group 22"/>
            <p:cNvGrpSpPr/>
            <p:nvPr/>
          </p:nvGrpSpPr>
          <p:grpSpPr>
            <a:xfrm>
              <a:off x="0" y="1213912"/>
              <a:ext cx="2494727" cy="610937"/>
              <a:chOff x="0" y="0"/>
              <a:chExt cx="1520437" cy="372342"/>
            </a:xfrm>
          </p:grpSpPr>
          <p:sp>
            <p:nvSpPr>
              <p:cNvPr id="23" name="Freeform 23"/>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24" name="Group 24"/>
            <p:cNvGrpSpPr/>
            <p:nvPr/>
          </p:nvGrpSpPr>
          <p:grpSpPr>
            <a:xfrm>
              <a:off x="0" y="1729472"/>
              <a:ext cx="2494727" cy="610937"/>
              <a:chOff x="0" y="0"/>
              <a:chExt cx="1520437" cy="372342"/>
            </a:xfrm>
          </p:grpSpPr>
          <p:sp>
            <p:nvSpPr>
              <p:cNvPr id="25" name="Freeform 25"/>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26" name="Group 26"/>
            <p:cNvGrpSpPr/>
            <p:nvPr/>
          </p:nvGrpSpPr>
          <p:grpSpPr>
            <a:xfrm>
              <a:off x="0" y="2332447"/>
              <a:ext cx="2494727" cy="610937"/>
              <a:chOff x="0" y="0"/>
              <a:chExt cx="1520437" cy="372342"/>
            </a:xfrm>
          </p:grpSpPr>
          <p:sp>
            <p:nvSpPr>
              <p:cNvPr id="27" name="Freeform 27"/>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sp>
          <p:nvSpPr>
            <p:cNvPr id="28" name="TextBox 28"/>
            <p:cNvSpPr txBox="1"/>
            <p:nvPr/>
          </p:nvSpPr>
          <p:spPr>
            <a:xfrm>
              <a:off x="2678456" y="82771"/>
              <a:ext cx="527347"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99</a:t>
              </a:r>
            </a:p>
          </p:txBody>
        </p:sp>
        <p:sp>
          <p:nvSpPr>
            <p:cNvPr id="29" name="TextBox 29"/>
            <p:cNvSpPr txBox="1"/>
            <p:nvPr/>
          </p:nvSpPr>
          <p:spPr>
            <a:xfrm>
              <a:off x="2583215" y="667925"/>
              <a:ext cx="622587"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100</a:t>
              </a:r>
            </a:p>
          </p:txBody>
        </p:sp>
        <p:sp>
          <p:nvSpPr>
            <p:cNvPr id="30" name="TextBox 30"/>
            <p:cNvSpPr txBox="1"/>
            <p:nvPr/>
          </p:nvSpPr>
          <p:spPr>
            <a:xfrm>
              <a:off x="2601790" y="1206222"/>
              <a:ext cx="585439"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101</a:t>
              </a:r>
            </a:p>
          </p:txBody>
        </p:sp>
        <p:sp>
          <p:nvSpPr>
            <p:cNvPr id="31" name="TextBox 31"/>
            <p:cNvSpPr txBox="1"/>
            <p:nvPr/>
          </p:nvSpPr>
          <p:spPr>
            <a:xfrm>
              <a:off x="2620364" y="1777224"/>
              <a:ext cx="585439"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102</a:t>
              </a:r>
            </a:p>
          </p:txBody>
        </p:sp>
        <p:sp>
          <p:nvSpPr>
            <p:cNvPr id="32" name="TextBox 32"/>
            <p:cNvSpPr txBox="1"/>
            <p:nvPr/>
          </p:nvSpPr>
          <p:spPr>
            <a:xfrm>
              <a:off x="2620364" y="2389504"/>
              <a:ext cx="585439"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103</a:t>
              </a:r>
            </a:p>
          </p:txBody>
        </p:sp>
        <p:sp>
          <p:nvSpPr>
            <p:cNvPr id="33" name="TextBox 33"/>
            <p:cNvSpPr txBox="1"/>
            <p:nvPr/>
          </p:nvSpPr>
          <p:spPr>
            <a:xfrm>
              <a:off x="1020349" y="62314"/>
              <a:ext cx="218990"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0</a:t>
              </a:r>
            </a:p>
          </p:txBody>
        </p:sp>
        <p:sp>
          <p:nvSpPr>
            <p:cNvPr id="34" name="TextBox 34"/>
            <p:cNvSpPr txBox="1"/>
            <p:nvPr/>
          </p:nvSpPr>
          <p:spPr>
            <a:xfrm>
              <a:off x="1028374" y="699769"/>
              <a:ext cx="218990" cy="438684"/>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0</a:t>
              </a:r>
            </a:p>
          </p:txBody>
        </p:sp>
        <p:sp>
          <p:nvSpPr>
            <p:cNvPr id="35" name="TextBox 35"/>
            <p:cNvSpPr txBox="1"/>
            <p:nvPr/>
          </p:nvSpPr>
          <p:spPr>
            <a:xfrm>
              <a:off x="441061" y="1275849"/>
              <a:ext cx="1686610" cy="438646"/>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Process 1 </a:t>
              </a:r>
            </a:p>
          </p:txBody>
        </p:sp>
        <p:sp>
          <p:nvSpPr>
            <p:cNvPr id="36" name="TextBox 36"/>
            <p:cNvSpPr txBox="1"/>
            <p:nvPr/>
          </p:nvSpPr>
          <p:spPr>
            <a:xfrm>
              <a:off x="448169" y="1777224"/>
              <a:ext cx="1679502" cy="438646"/>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Process 2</a:t>
              </a:r>
            </a:p>
          </p:txBody>
        </p:sp>
        <p:sp>
          <p:nvSpPr>
            <p:cNvPr id="37" name="TextBox 37"/>
            <p:cNvSpPr txBox="1"/>
            <p:nvPr/>
          </p:nvSpPr>
          <p:spPr>
            <a:xfrm>
              <a:off x="448169" y="2407084"/>
              <a:ext cx="1813108" cy="438646"/>
            </a:xfrm>
            <a:prstGeom prst="rect">
              <a:avLst/>
            </a:prstGeom>
          </p:spPr>
          <p:txBody>
            <a:bodyPr lIns="0" tIns="0" rIns="0" bIns="0" rtlCol="0" anchor="t">
              <a:spAutoFit/>
            </a:bodyPr>
            <a:lstStyle/>
            <a:p>
              <a:pPr algn="l">
                <a:lnSpc>
                  <a:spcPts val="2735"/>
                </a:lnSpc>
              </a:pPr>
              <a:r>
                <a:rPr lang="en-US" sz="1954" b="1">
                  <a:solidFill>
                    <a:srgbClr val="000000"/>
                  </a:solidFill>
                  <a:latin typeface="Now Bold"/>
                  <a:ea typeface="Now Bold"/>
                  <a:cs typeface="Now Bold"/>
                  <a:sym typeface="Now Bold"/>
                </a:rPr>
                <a:t>Process 3</a:t>
              </a:r>
            </a:p>
          </p:txBody>
        </p:sp>
      </p:grpSp>
      <p:grpSp>
        <p:nvGrpSpPr>
          <p:cNvPr id="38" name="Group 38"/>
          <p:cNvGrpSpPr/>
          <p:nvPr/>
        </p:nvGrpSpPr>
        <p:grpSpPr>
          <a:xfrm>
            <a:off x="6849747" y="3549588"/>
            <a:ext cx="4038912" cy="4790991"/>
            <a:chOff x="0" y="0"/>
            <a:chExt cx="1029516" cy="1221220"/>
          </a:xfrm>
        </p:grpSpPr>
        <p:sp>
          <p:nvSpPr>
            <p:cNvPr id="39" name="Freeform 39"/>
            <p:cNvSpPr/>
            <p:nvPr/>
          </p:nvSpPr>
          <p:spPr>
            <a:xfrm>
              <a:off x="0" y="0"/>
              <a:ext cx="1029516" cy="1221220"/>
            </a:xfrm>
            <a:custGeom>
              <a:avLst/>
              <a:gdLst/>
              <a:ahLst/>
              <a:cxnLst/>
              <a:rect l="l" t="t" r="r" b="b"/>
              <a:pathLst>
                <a:path w="1029516" h="1221220">
                  <a:moveTo>
                    <a:pt x="97758" y="0"/>
                  </a:moveTo>
                  <a:lnTo>
                    <a:pt x="931757" y="0"/>
                  </a:lnTo>
                  <a:cubicBezTo>
                    <a:pt x="985748" y="0"/>
                    <a:pt x="1029516" y="43768"/>
                    <a:pt x="1029516" y="97758"/>
                  </a:cubicBezTo>
                  <a:lnTo>
                    <a:pt x="1029516" y="1123462"/>
                  </a:lnTo>
                  <a:cubicBezTo>
                    <a:pt x="1029516" y="1149389"/>
                    <a:pt x="1019216" y="1174254"/>
                    <a:pt x="1000883" y="1192587"/>
                  </a:cubicBezTo>
                  <a:cubicBezTo>
                    <a:pt x="982550" y="1210921"/>
                    <a:pt x="957685" y="1221220"/>
                    <a:pt x="931757" y="1221220"/>
                  </a:cubicBezTo>
                  <a:lnTo>
                    <a:pt x="97758" y="1221220"/>
                  </a:lnTo>
                  <a:cubicBezTo>
                    <a:pt x="71831" y="1221220"/>
                    <a:pt x="46966" y="1210921"/>
                    <a:pt x="28633" y="1192587"/>
                  </a:cubicBezTo>
                  <a:cubicBezTo>
                    <a:pt x="10300" y="1174254"/>
                    <a:pt x="0" y="1149389"/>
                    <a:pt x="0" y="1123462"/>
                  </a:cubicBezTo>
                  <a:lnTo>
                    <a:pt x="0" y="97758"/>
                  </a:lnTo>
                  <a:cubicBezTo>
                    <a:pt x="0" y="71831"/>
                    <a:pt x="10300" y="46966"/>
                    <a:pt x="28633" y="28633"/>
                  </a:cubicBezTo>
                  <a:cubicBezTo>
                    <a:pt x="46966" y="10300"/>
                    <a:pt x="71831" y="0"/>
                    <a:pt x="97758" y="0"/>
                  </a:cubicBezTo>
                  <a:close/>
                </a:path>
              </a:pathLst>
            </a:custGeom>
            <a:solidFill>
              <a:srgbClr val="FFDE59"/>
            </a:solidFill>
          </p:spPr>
          <p:txBody>
            <a:bodyPr/>
            <a:lstStyle/>
            <a:p>
              <a:endParaRPr lang="en-US"/>
            </a:p>
          </p:txBody>
        </p:sp>
        <p:sp>
          <p:nvSpPr>
            <p:cNvPr id="40" name="TextBox 40"/>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grpSp>
        <p:nvGrpSpPr>
          <p:cNvPr id="41" name="Group 41"/>
          <p:cNvGrpSpPr/>
          <p:nvPr/>
        </p:nvGrpSpPr>
        <p:grpSpPr>
          <a:xfrm>
            <a:off x="11892512" y="3549588"/>
            <a:ext cx="4038912" cy="4790991"/>
            <a:chOff x="0" y="0"/>
            <a:chExt cx="1029516" cy="1221220"/>
          </a:xfrm>
        </p:grpSpPr>
        <p:sp>
          <p:nvSpPr>
            <p:cNvPr id="42" name="Freeform 42"/>
            <p:cNvSpPr/>
            <p:nvPr/>
          </p:nvSpPr>
          <p:spPr>
            <a:xfrm>
              <a:off x="0" y="0"/>
              <a:ext cx="1029516" cy="1221220"/>
            </a:xfrm>
            <a:custGeom>
              <a:avLst/>
              <a:gdLst/>
              <a:ahLst/>
              <a:cxnLst/>
              <a:rect l="l" t="t" r="r" b="b"/>
              <a:pathLst>
                <a:path w="1029516" h="1221220">
                  <a:moveTo>
                    <a:pt x="97758" y="0"/>
                  </a:moveTo>
                  <a:lnTo>
                    <a:pt x="931757" y="0"/>
                  </a:lnTo>
                  <a:cubicBezTo>
                    <a:pt x="985748" y="0"/>
                    <a:pt x="1029516" y="43768"/>
                    <a:pt x="1029516" y="97758"/>
                  </a:cubicBezTo>
                  <a:lnTo>
                    <a:pt x="1029516" y="1123462"/>
                  </a:lnTo>
                  <a:cubicBezTo>
                    <a:pt x="1029516" y="1149389"/>
                    <a:pt x="1019216" y="1174254"/>
                    <a:pt x="1000883" y="1192587"/>
                  </a:cubicBezTo>
                  <a:cubicBezTo>
                    <a:pt x="982550" y="1210921"/>
                    <a:pt x="957685" y="1221220"/>
                    <a:pt x="931757" y="1221220"/>
                  </a:cubicBezTo>
                  <a:lnTo>
                    <a:pt x="97758" y="1221220"/>
                  </a:lnTo>
                  <a:cubicBezTo>
                    <a:pt x="71831" y="1221220"/>
                    <a:pt x="46966" y="1210921"/>
                    <a:pt x="28633" y="1192587"/>
                  </a:cubicBezTo>
                  <a:cubicBezTo>
                    <a:pt x="10300" y="1174254"/>
                    <a:pt x="0" y="1149389"/>
                    <a:pt x="0" y="1123462"/>
                  </a:cubicBezTo>
                  <a:lnTo>
                    <a:pt x="0" y="97758"/>
                  </a:lnTo>
                  <a:cubicBezTo>
                    <a:pt x="0" y="71831"/>
                    <a:pt x="10300" y="46966"/>
                    <a:pt x="28633" y="28633"/>
                  </a:cubicBezTo>
                  <a:cubicBezTo>
                    <a:pt x="46966" y="10300"/>
                    <a:pt x="71831" y="0"/>
                    <a:pt x="97758" y="0"/>
                  </a:cubicBezTo>
                  <a:close/>
                </a:path>
              </a:pathLst>
            </a:custGeom>
            <a:solidFill>
              <a:srgbClr val="FFDE59"/>
            </a:solidFill>
          </p:spPr>
          <p:txBody>
            <a:bodyPr/>
            <a:lstStyle/>
            <a:p>
              <a:endParaRPr lang="en-US"/>
            </a:p>
          </p:txBody>
        </p:sp>
        <p:sp>
          <p:nvSpPr>
            <p:cNvPr id="43" name="TextBox 43"/>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sp>
        <p:nvSpPr>
          <p:cNvPr id="44" name="Freeform 44"/>
          <p:cNvSpPr/>
          <p:nvPr/>
        </p:nvSpPr>
        <p:spPr>
          <a:xfrm>
            <a:off x="7386494" y="6378983"/>
            <a:ext cx="2755910" cy="1783825"/>
          </a:xfrm>
          <a:custGeom>
            <a:avLst/>
            <a:gdLst/>
            <a:ahLst/>
            <a:cxnLst/>
            <a:rect l="l" t="t" r="r" b="b"/>
            <a:pathLst>
              <a:path w="2755910" h="1783825">
                <a:moveTo>
                  <a:pt x="0" y="0"/>
                </a:moveTo>
                <a:lnTo>
                  <a:pt x="2755909" y="0"/>
                </a:lnTo>
                <a:lnTo>
                  <a:pt x="2755909" y="1783825"/>
                </a:lnTo>
                <a:lnTo>
                  <a:pt x="0" y="1783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5" name="Freeform 45"/>
          <p:cNvSpPr/>
          <p:nvPr/>
        </p:nvSpPr>
        <p:spPr>
          <a:xfrm rot="2026269">
            <a:off x="8179773" y="7426660"/>
            <a:ext cx="559477" cy="419607"/>
          </a:xfrm>
          <a:custGeom>
            <a:avLst/>
            <a:gdLst/>
            <a:ahLst/>
            <a:cxnLst/>
            <a:rect l="l" t="t" r="r" b="b"/>
            <a:pathLst>
              <a:path w="559477" h="419607">
                <a:moveTo>
                  <a:pt x="0" y="0"/>
                </a:moveTo>
                <a:lnTo>
                  <a:pt x="559476" y="0"/>
                </a:lnTo>
                <a:lnTo>
                  <a:pt x="559476" y="419607"/>
                </a:lnTo>
                <a:lnTo>
                  <a:pt x="0" y="4196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TextBox 46"/>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Memory Management</a:t>
            </a:r>
          </a:p>
        </p:txBody>
      </p:sp>
      <p:sp>
        <p:nvSpPr>
          <p:cNvPr id="47" name="TextBox 47"/>
          <p:cNvSpPr txBox="1"/>
          <p:nvPr/>
        </p:nvSpPr>
        <p:spPr>
          <a:xfrm>
            <a:off x="436737" y="2543913"/>
            <a:ext cx="16822563"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There are three important aspects of memory management. </a:t>
            </a:r>
          </a:p>
        </p:txBody>
      </p:sp>
      <p:sp>
        <p:nvSpPr>
          <p:cNvPr id="48" name="TextBox 48"/>
          <p:cNvSpPr txBox="1"/>
          <p:nvPr/>
        </p:nvSpPr>
        <p:spPr>
          <a:xfrm>
            <a:off x="14034094" y="695576"/>
            <a:ext cx="2204323" cy="657192"/>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49" name="TextBox 49"/>
          <p:cNvSpPr txBox="1"/>
          <p:nvPr/>
        </p:nvSpPr>
        <p:spPr>
          <a:xfrm>
            <a:off x="6843819" y="8849867"/>
            <a:ext cx="3024608"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Memory management</a:t>
            </a:r>
          </a:p>
        </p:txBody>
      </p:sp>
      <p:sp>
        <p:nvSpPr>
          <p:cNvPr id="50" name="TextBox 50"/>
          <p:cNvSpPr txBox="1"/>
          <p:nvPr/>
        </p:nvSpPr>
        <p:spPr>
          <a:xfrm>
            <a:off x="2095039" y="3735591"/>
            <a:ext cx="3326152" cy="1656184"/>
          </a:xfrm>
          <a:prstGeom prst="rect">
            <a:avLst/>
          </a:prstGeom>
        </p:spPr>
        <p:txBody>
          <a:bodyPr lIns="0" tIns="0" rIns="0" bIns="0" rtlCol="0" anchor="t">
            <a:spAutoFit/>
          </a:bodyPr>
          <a:lstStyle/>
          <a:p>
            <a:pPr algn="ctr">
              <a:lnSpc>
                <a:spcPts val="2689"/>
              </a:lnSpc>
              <a:spcBef>
                <a:spcPct val="0"/>
              </a:spcBef>
            </a:pPr>
            <a:r>
              <a:rPr lang="en-US" sz="1920">
                <a:solidFill>
                  <a:srgbClr val="000000"/>
                </a:solidFill>
                <a:latin typeface="Trebuchet MS"/>
                <a:ea typeface="Trebuchet MS"/>
                <a:cs typeface="Trebuchet MS"/>
                <a:sym typeface="Trebuchet MS"/>
              </a:rPr>
              <a:t>Memory protection guarantees that a single program </a:t>
            </a:r>
            <a:r>
              <a:rPr lang="en-US" sz="1920" b="1">
                <a:solidFill>
                  <a:srgbClr val="FF1495"/>
                </a:solidFill>
                <a:latin typeface="Trebuchet MS Bold"/>
                <a:ea typeface="Trebuchet MS Bold"/>
                <a:cs typeface="Trebuchet MS Bold"/>
                <a:sym typeface="Trebuchet MS Bold"/>
              </a:rPr>
              <a:t>cannot attempt</a:t>
            </a:r>
            <a:r>
              <a:rPr lang="en-US" sz="1920">
                <a:solidFill>
                  <a:srgbClr val="000000"/>
                </a:solidFill>
                <a:latin typeface="Trebuchet MS"/>
                <a:ea typeface="Trebuchet MS"/>
                <a:cs typeface="Trebuchet MS"/>
                <a:sym typeface="Trebuchet MS"/>
              </a:rPr>
              <a:t> to access identical memory locations as another program.</a:t>
            </a:r>
          </a:p>
        </p:txBody>
      </p:sp>
      <p:sp>
        <p:nvSpPr>
          <p:cNvPr id="51" name="TextBox 51"/>
          <p:cNvSpPr txBox="1"/>
          <p:nvPr/>
        </p:nvSpPr>
        <p:spPr>
          <a:xfrm>
            <a:off x="7159921" y="3654271"/>
            <a:ext cx="3326152" cy="2322934"/>
          </a:xfrm>
          <a:prstGeom prst="rect">
            <a:avLst/>
          </a:prstGeom>
        </p:spPr>
        <p:txBody>
          <a:bodyPr lIns="0" tIns="0" rIns="0" bIns="0" rtlCol="0" anchor="t">
            <a:spAutoFit/>
          </a:bodyPr>
          <a:lstStyle/>
          <a:p>
            <a:pPr algn="ctr">
              <a:lnSpc>
                <a:spcPts val="2689"/>
              </a:lnSpc>
              <a:spcBef>
                <a:spcPct val="0"/>
              </a:spcBef>
            </a:pPr>
            <a:r>
              <a:rPr lang="en-US" sz="1920">
                <a:solidFill>
                  <a:srgbClr val="000000"/>
                </a:solidFill>
                <a:latin typeface="Trebuchet MS"/>
                <a:ea typeface="Trebuchet MS"/>
                <a:cs typeface="Trebuchet MS"/>
                <a:sym typeface="Trebuchet MS"/>
              </a:rPr>
              <a:t>The selection of the memory organization scheme aims to optimize the utilization of restricted memory capacity, such as employing </a:t>
            </a:r>
            <a:r>
              <a:rPr lang="en-US" sz="1920" b="1">
                <a:solidFill>
                  <a:srgbClr val="FF1495"/>
                </a:solidFill>
                <a:latin typeface="Trebuchet MS Bold"/>
                <a:ea typeface="Trebuchet MS Bold"/>
                <a:cs typeface="Trebuchet MS Bold"/>
                <a:sym typeface="Trebuchet MS Bold"/>
              </a:rPr>
              <a:t>virtual memory</a:t>
            </a:r>
            <a:r>
              <a:rPr lang="en-US" sz="1920">
                <a:solidFill>
                  <a:srgbClr val="000000"/>
                </a:solidFill>
                <a:latin typeface="Trebuchet MS"/>
                <a:ea typeface="Trebuchet MS"/>
                <a:cs typeface="Trebuchet MS"/>
                <a:sym typeface="Trebuchet MS"/>
              </a:rPr>
              <a:t> through paging or segmentation, for instance.</a:t>
            </a:r>
          </a:p>
        </p:txBody>
      </p:sp>
      <p:sp>
        <p:nvSpPr>
          <p:cNvPr id="52" name="TextBox 52"/>
          <p:cNvSpPr txBox="1"/>
          <p:nvPr/>
        </p:nvSpPr>
        <p:spPr>
          <a:xfrm>
            <a:off x="12203109" y="3654271"/>
            <a:ext cx="3326152" cy="2322934"/>
          </a:xfrm>
          <a:prstGeom prst="rect">
            <a:avLst/>
          </a:prstGeom>
        </p:spPr>
        <p:txBody>
          <a:bodyPr lIns="0" tIns="0" rIns="0" bIns="0" rtlCol="0" anchor="t">
            <a:spAutoFit/>
          </a:bodyPr>
          <a:lstStyle/>
          <a:p>
            <a:pPr algn="ctr">
              <a:lnSpc>
                <a:spcPts val="2689"/>
              </a:lnSpc>
              <a:spcBef>
                <a:spcPct val="0"/>
              </a:spcBef>
            </a:pPr>
            <a:r>
              <a:rPr lang="en-US" sz="1920">
                <a:solidFill>
                  <a:srgbClr val="000000"/>
                </a:solidFill>
                <a:latin typeface="Trebuchet MS"/>
                <a:ea typeface="Trebuchet MS"/>
                <a:cs typeface="Trebuchet MS"/>
                <a:sym typeface="Trebuchet MS"/>
              </a:rPr>
              <a:t>Optimizing memory usage entails making choices regarding which processes should reside in the primary memory at a given moment and their specific storage locations within this memory.</a:t>
            </a:r>
          </a:p>
        </p:txBody>
      </p:sp>
      <p:grpSp>
        <p:nvGrpSpPr>
          <p:cNvPr id="53" name="Group 53"/>
          <p:cNvGrpSpPr/>
          <p:nvPr/>
        </p:nvGrpSpPr>
        <p:grpSpPr>
          <a:xfrm>
            <a:off x="12866730" y="6148278"/>
            <a:ext cx="2090477" cy="1919356"/>
            <a:chOff x="0" y="0"/>
            <a:chExt cx="2787303" cy="2559141"/>
          </a:xfrm>
        </p:grpSpPr>
        <p:grpSp>
          <p:nvGrpSpPr>
            <p:cNvPr id="54" name="Group 54"/>
            <p:cNvGrpSpPr/>
            <p:nvPr/>
          </p:nvGrpSpPr>
          <p:grpSpPr>
            <a:xfrm>
              <a:off x="0" y="0"/>
              <a:ext cx="2169055" cy="531183"/>
              <a:chOff x="0" y="0"/>
              <a:chExt cx="1520437" cy="372342"/>
            </a:xfrm>
          </p:grpSpPr>
          <p:sp>
            <p:nvSpPr>
              <p:cNvPr id="55" name="Freeform 55"/>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56" name="Group 56"/>
            <p:cNvGrpSpPr/>
            <p:nvPr/>
          </p:nvGrpSpPr>
          <p:grpSpPr>
            <a:xfrm>
              <a:off x="0" y="531183"/>
              <a:ext cx="2169055" cy="531183"/>
              <a:chOff x="0" y="0"/>
              <a:chExt cx="1520437" cy="372342"/>
            </a:xfrm>
          </p:grpSpPr>
          <p:sp>
            <p:nvSpPr>
              <p:cNvPr id="57" name="Freeform 57"/>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58" name="Group 58"/>
            <p:cNvGrpSpPr/>
            <p:nvPr/>
          </p:nvGrpSpPr>
          <p:grpSpPr>
            <a:xfrm>
              <a:off x="0" y="1055442"/>
              <a:ext cx="2169055" cy="531183"/>
              <a:chOff x="0" y="0"/>
              <a:chExt cx="1520437" cy="372342"/>
            </a:xfrm>
          </p:grpSpPr>
          <p:sp>
            <p:nvSpPr>
              <p:cNvPr id="59" name="Freeform 59"/>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60" name="Group 60"/>
            <p:cNvGrpSpPr/>
            <p:nvPr/>
          </p:nvGrpSpPr>
          <p:grpSpPr>
            <a:xfrm>
              <a:off x="0" y="1503699"/>
              <a:ext cx="2169055" cy="531183"/>
              <a:chOff x="0" y="0"/>
              <a:chExt cx="1520437" cy="372342"/>
            </a:xfrm>
          </p:grpSpPr>
          <p:sp>
            <p:nvSpPr>
              <p:cNvPr id="61" name="Freeform 61"/>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grpSp>
          <p:nvGrpSpPr>
            <p:cNvPr id="62" name="Group 62"/>
            <p:cNvGrpSpPr/>
            <p:nvPr/>
          </p:nvGrpSpPr>
          <p:grpSpPr>
            <a:xfrm>
              <a:off x="0" y="2027959"/>
              <a:ext cx="2169055" cy="531183"/>
              <a:chOff x="0" y="0"/>
              <a:chExt cx="1520437" cy="372342"/>
            </a:xfrm>
          </p:grpSpPr>
          <p:sp>
            <p:nvSpPr>
              <p:cNvPr id="63" name="Freeform 63"/>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US"/>
              </a:p>
            </p:txBody>
          </p:sp>
        </p:grpSp>
        <p:sp>
          <p:nvSpPr>
            <p:cNvPr id="64" name="TextBox 64"/>
            <p:cNvSpPr txBox="1"/>
            <p:nvPr/>
          </p:nvSpPr>
          <p:spPr>
            <a:xfrm>
              <a:off x="2328798" y="84799"/>
              <a:ext cx="458504"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99</a:t>
              </a:r>
            </a:p>
          </p:txBody>
        </p:sp>
        <p:sp>
          <p:nvSpPr>
            <p:cNvPr id="65" name="TextBox 65"/>
            <p:cNvSpPr txBox="1"/>
            <p:nvPr/>
          </p:nvSpPr>
          <p:spPr>
            <a:xfrm>
              <a:off x="2245991" y="593564"/>
              <a:ext cx="541312"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100</a:t>
              </a:r>
            </a:p>
          </p:txBody>
        </p:sp>
        <p:sp>
          <p:nvSpPr>
            <p:cNvPr id="66" name="TextBox 66"/>
            <p:cNvSpPr txBox="1"/>
            <p:nvPr/>
          </p:nvSpPr>
          <p:spPr>
            <a:xfrm>
              <a:off x="2262140" y="1061589"/>
              <a:ext cx="509013"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101</a:t>
              </a:r>
            </a:p>
          </p:txBody>
        </p:sp>
        <p:sp>
          <p:nvSpPr>
            <p:cNvPr id="67" name="TextBox 67"/>
            <p:cNvSpPr txBox="1"/>
            <p:nvPr/>
          </p:nvSpPr>
          <p:spPr>
            <a:xfrm>
              <a:off x="2278290" y="1558050"/>
              <a:ext cx="509013"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102</a:t>
              </a:r>
            </a:p>
          </p:txBody>
        </p:sp>
        <p:sp>
          <p:nvSpPr>
            <p:cNvPr id="68" name="TextBox 68"/>
            <p:cNvSpPr txBox="1"/>
            <p:nvPr/>
          </p:nvSpPr>
          <p:spPr>
            <a:xfrm>
              <a:off x="2278290" y="2090401"/>
              <a:ext cx="509013"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103</a:t>
              </a:r>
            </a:p>
          </p:txBody>
        </p:sp>
        <p:sp>
          <p:nvSpPr>
            <p:cNvPr id="69" name="TextBox 69"/>
            <p:cNvSpPr txBox="1"/>
            <p:nvPr/>
          </p:nvSpPr>
          <p:spPr>
            <a:xfrm>
              <a:off x="887148" y="67012"/>
              <a:ext cx="190402"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0</a:t>
              </a:r>
            </a:p>
          </p:txBody>
        </p:sp>
        <p:sp>
          <p:nvSpPr>
            <p:cNvPr id="70" name="TextBox 70"/>
            <p:cNvSpPr txBox="1"/>
            <p:nvPr/>
          </p:nvSpPr>
          <p:spPr>
            <a:xfrm>
              <a:off x="894126" y="621251"/>
              <a:ext cx="190402" cy="368583"/>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0</a:t>
              </a:r>
            </a:p>
          </p:txBody>
        </p:sp>
        <p:sp>
          <p:nvSpPr>
            <p:cNvPr id="71" name="TextBox 71"/>
            <p:cNvSpPr txBox="1"/>
            <p:nvPr/>
          </p:nvSpPr>
          <p:spPr>
            <a:xfrm>
              <a:off x="383483" y="1122127"/>
              <a:ext cx="1466432" cy="368550"/>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Process 1 </a:t>
              </a:r>
            </a:p>
          </p:txBody>
        </p:sp>
        <p:sp>
          <p:nvSpPr>
            <p:cNvPr id="72" name="TextBox 72"/>
            <p:cNvSpPr txBox="1"/>
            <p:nvPr/>
          </p:nvSpPr>
          <p:spPr>
            <a:xfrm>
              <a:off x="389663" y="1558050"/>
              <a:ext cx="1460253" cy="368550"/>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Process 2</a:t>
              </a:r>
            </a:p>
          </p:txBody>
        </p:sp>
        <p:sp>
          <p:nvSpPr>
            <p:cNvPr id="73" name="TextBox 73"/>
            <p:cNvSpPr txBox="1"/>
            <p:nvPr/>
          </p:nvSpPr>
          <p:spPr>
            <a:xfrm>
              <a:off x="389663" y="2105685"/>
              <a:ext cx="1576417" cy="368550"/>
            </a:xfrm>
            <a:prstGeom prst="rect">
              <a:avLst/>
            </a:prstGeom>
          </p:spPr>
          <p:txBody>
            <a:bodyPr lIns="0" tIns="0" rIns="0" bIns="0" rtlCol="0" anchor="t">
              <a:spAutoFit/>
            </a:bodyPr>
            <a:lstStyle/>
            <a:p>
              <a:pPr algn="l">
                <a:lnSpc>
                  <a:spcPts val="2378"/>
                </a:lnSpc>
              </a:pPr>
              <a:r>
                <a:rPr lang="en-US" sz="1698" b="1">
                  <a:solidFill>
                    <a:srgbClr val="000000"/>
                  </a:solidFill>
                  <a:latin typeface="Now Bold"/>
                  <a:ea typeface="Now Bold"/>
                  <a:cs typeface="Now Bold"/>
                  <a:sym typeface="Now Bold"/>
                </a:rPr>
                <a:t>Process 3</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728215"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6641773"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034681" y="2958698"/>
            <a:ext cx="2142237" cy="2964856"/>
          </a:xfrm>
          <a:custGeom>
            <a:avLst/>
            <a:gdLst/>
            <a:ahLst/>
            <a:cxnLst/>
            <a:rect l="l" t="t" r="r" b="b"/>
            <a:pathLst>
              <a:path w="2142237" h="2964856">
                <a:moveTo>
                  <a:pt x="0" y="0"/>
                </a:moveTo>
                <a:lnTo>
                  <a:pt x="2142237" y="0"/>
                </a:lnTo>
                <a:lnTo>
                  <a:pt x="2142237" y="2964856"/>
                </a:lnTo>
                <a:lnTo>
                  <a:pt x="0" y="2964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5081793" y="4080944"/>
            <a:ext cx="2920103" cy="1945519"/>
          </a:xfrm>
          <a:custGeom>
            <a:avLst/>
            <a:gdLst/>
            <a:ahLst/>
            <a:cxnLst/>
            <a:rect l="l" t="t" r="r" b="b"/>
            <a:pathLst>
              <a:path w="2920103" h="1945519">
                <a:moveTo>
                  <a:pt x="0" y="0"/>
                </a:moveTo>
                <a:lnTo>
                  <a:pt x="2920103" y="0"/>
                </a:lnTo>
                <a:lnTo>
                  <a:pt x="2920103" y="1945519"/>
                </a:lnTo>
                <a:lnTo>
                  <a:pt x="0" y="1945519"/>
                </a:lnTo>
                <a:lnTo>
                  <a:pt x="0" y="0"/>
                </a:lnTo>
                <a:close/>
              </a:path>
            </a:pathLst>
          </a:custGeom>
          <a:blipFill>
            <a:blip r:embed="rId8"/>
            <a:stretch>
              <a:fillRect/>
            </a:stretch>
          </a:blipFill>
        </p:spPr>
        <p:txBody>
          <a:bodyPr/>
          <a:lstStyle/>
          <a:p>
            <a:endParaRPr lang="en-US"/>
          </a:p>
        </p:txBody>
      </p:sp>
      <p:sp>
        <p:nvSpPr>
          <p:cNvPr id="16" name="Freeform 16"/>
          <p:cNvSpPr/>
          <p:nvPr/>
        </p:nvSpPr>
        <p:spPr>
          <a:xfrm>
            <a:off x="8905533" y="3270963"/>
            <a:ext cx="2814744" cy="2850373"/>
          </a:xfrm>
          <a:custGeom>
            <a:avLst/>
            <a:gdLst/>
            <a:ahLst/>
            <a:cxnLst/>
            <a:rect l="l" t="t" r="r" b="b"/>
            <a:pathLst>
              <a:path w="2814744" h="2850373">
                <a:moveTo>
                  <a:pt x="0" y="0"/>
                </a:moveTo>
                <a:lnTo>
                  <a:pt x="2814744" y="0"/>
                </a:lnTo>
                <a:lnTo>
                  <a:pt x="2814744" y="2850373"/>
                </a:lnTo>
                <a:lnTo>
                  <a:pt x="0" y="28503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12623914" y="3855054"/>
            <a:ext cx="2859662" cy="2266282"/>
          </a:xfrm>
          <a:custGeom>
            <a:avLst/>
            <a:gdLst/>
            <a:ahLst/>
            <a:cxnLst/>
            <a:rect l="l" t="t" r="r" b="b"/>
            <a:pathLst>
              <a:path w="2859662" h="2266282">
                <a:moveTo>
                  <a:pt x="0" y="0"/>
                </a:moveTo>
                <a:lnTo>
                  <a:pt x="2859663" y="0"/>
                </a:lnTo>
                <a:lnTo>
                  <a:pt x="2859663" y="2266282"/>
                </a:lnTo>
                <a:lnTo>
                  <a:pt x="0" y="2266282"/>
                </a:lnTo>
                <a:lnTo>
                  <a:pt x="0" y="0"/>
                </a:lnTo>
                <a:close/>
              </a:path>
            </a:pathLst>
          </a:custGeom>
          <a:blipFill>
            <a:blip r:embed="rId11"/>
            <a:stretch>
              <a:fillRect/>
            </a:stretch>
          </a:blipFill>
        </p:spPr>
        <p:txBody>
          <a:bodyPr/>
          <a:lstStyle/>
          <a:p>
            <a:endParaRPr lang="en-US"/>
          </a:p>
        </p:txBody>
      </p:sp>
      <p:sp>
        <p:nvSpPr>
          <p:cNvPr id="18" name="TextBox 18"/>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Device Management</a:t>
            </a:r>
          </a:p>
        </p:txBody>
      </p:sp>
      <p:sp>
        <p:nvSpPr>
          <p:cNvPr id="19" name="TextBox 19"/>
          <p:cNvSpPr txBox="1"/>
          <p:nvPr/>
        </p:nvSpPr>
        <p:spPr>
          <a:xfrm>
            <a:off x="1780365" y="6717759"/>
            <a:ext cx="13895700" cy="815392"/>
          </a:xfrm>
          <a:prstGeom prst="rect">
            <a:avLst/>
          </a:prstGeom>
        </p:spPr>
        <p:txBody>
          <a:bodyPr lIns="0" tIns="0" rIns="0" bIns="0" rtlCol="0" anchor="t">
            <a:spAutoFit/>
          </a:bodyPr>
          <a:lstStyle/>
          <a:p>
            <a:pPr algn="ctr">
              <a:lnSpc>
                <a:spcPts val="3349"/>
              </a:lnSpc>
            </a:pPr>
            <a:r>
              <a:rPr lang="en-US" sz="2392">
                <a:solidFill>
                  <a:srgbClr val="000000"/>
                </a:solidFill>
                <a:latin typeface="Open Sans"/>
                <a:ea typeface="Open Sans"/>
                <a:cs typeface="Open Sans"/>
                <a:sym typeface="Open Sans"/>
              </a:rPr>
              <a:t>The operating system handles the installation of the appropriate </a:t>
            </a:r>
            <a:r>
              <a:rPr lang="en-US" sz="2392" b="1">
                <a:solidFill>
                  <a:srgbClr val="642EC7"/>
                </a:solidFill>
                <a:latin typeface="Open Sans Bold"/>
                <a:ea typeface="Open Sans Bold"/>
                <a:cs typeface="Open Sans Bold"/>
                <a:sym typeface="Open Sans Bold"/>
              </a:rPr>
              <a:t>device driver</a:t>
            </a:r>
            <a:r>
              <a:rPr lang="en-US" sz="2392">
                <a:solidFill>
                  <a:srgbClr val="000000"/>
                </a:solidFill>
                <a:latin typeface="Open Sans"/>
                <a:ea typeface="Open Sans"/>
                <a:cs typeface="Open Sans"/>
                <a:sym typeface="Open Sans"/>
              </a:rPr>
              <a:t>.</a:t>
            </a:r>
          </a:p>
          <a:p>
            <a:pPr algn="ctr">
              <a:lnSpc>
                <a:spcPts val="3349"/>
              </a:lnSpc>
              <a:spcBef>
                <a:spcPct val="0"/>
              </a:spcBef>
            </a:pPr>
            <a:endParaRPr lang="en-US" sz="2392">
              <a:solidFill>
                <a:srgbClr val="000000"/>
              </a:solidFill>
              <a:latin typeface="Open Sans"/>
              <a:ea typeface="Open Sans"/>
              <a:cs typeface="Open Sans"/>
              <a:sym typeface="Open Sans"/>
            </a:endParaRPr>
          </a:p>
        </p:txBody>
      </p:sp>
      <p:sp>
        <p:nvSpPr>
          <p:cNvPr id="20" name="TextBox 20"/>
          <p:cNvSpPr txBox="1"/>
          <p:nvPr/>
        </p:nvSpPr>
        <p:spPr>
          <a:xfrm>
            <a:off x="8845572" y="8823297"/>
            <a:ext cx="3001130"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Device Management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728215"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6641773"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289975"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4" name="Group 14"/>
          <p:cNvGrpSpPr/>
          <p:nvPr/>
        </p:nvGrpSpPr>
        <p:grpSpPr>
          <a:xfrm>
            <a:off x="2177879" y="3942751"/>
            <a:ext cx="3814883" cy="4525246"/>
            <a:chOff x="0" y="0"/>
            <a:chExt cx="1029516" cy="1221220"/>
          </a:xfrm>
        </p:grpSpPr>
        <p:sp>
          <p:nvSpPr>
            <p:cNvPr id="15" name="Freeform 15"/>
            <p:cNvSpPr/>
            <p:nvPr/>
          </p:nvSpPr>
          <p:spPr>
            <a:xfrm>
              <a:off x="0" y="0"/>
              <a:ext cx="1029516" cy="1221220"/>
            </a:xfrm>
            <a:custGeom>
              <a:avLst/>
              <a:gdLst/>
              <a:ahLst/>
              <a:cxnLst/>
              <a:rect l="l" t="t" r="r" b="b"/>
              <a:pathLst>
                <a:path w="1029516" h="1221220">
                  <a:moveTo>
                    <a:pt x="103499" y="0"/>
                  </a:moveTo>
                  <a:lnTo>
                    <a:pt x="926017" y="0"/>
                  </a:lnTo>
                  <a:cubicBezTo>
                    <a:pt x="983178" y="0"/>
                    <a:pt x="1029516" y="46338"/>
                    <a:pt x="1029516" y="103499"/>
                  </a:cubicBezTo>
                  <a:lnTo>
                    <a:pt x="1029516" y="1117721"/>
                  </a:lnTo>
                  <a:cubicBezTo>
                    <a:pt x="1029516" y="1174882"/>
                    <a:pt x="983178" y="1221220"/>
                    <a:pt x="926017" y="1221220"/>
                  </a:cubicBezTo>
                  <a:lnTo>
                    <a:pt x="103499" y="1221220"/>
                  </a:lnTo>
                  <a:cubicBezTo>
                    <a:pt x="46338" y="1221220"/>
                    <a:pt x="0" y="1174882"/>
                    <a:pt x="0" y="1117721"/>
                  </a:cubicBezTo>
                  <a:lnTo>
                    <a:pt x="0" y="103499"/>
                  </a:lnTo>
                  <a:cubicBezTo>
                    <a:pt x="0" y="46338"/>
                    <a:pt x="46338" y="0"/>
                    <a:pt x="103499" y="0"/>
                  </a:cubicBezTo>
                  <a:close/>
                </a:path>
              </a:pathLst>
            </a:custGeom>
            <a:solidFill>
              <a:srgbClr val="FFDE59"/>
            </a:solidFill>
          </p:spPr>
          <p:txBody>
            <a:bodyPr/>
            <a:lstStyle/>
            <a:p>
              <a:endParaRPr lang="en-US"/>
            </a:p>
          </p:txBody>
        </p:sp>
        <p:sp>
          <p:nvSpPr>
            <p:cNvPr id="16" name="TextBox 16"/>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6942921" y="3957724"/>
            <a:ext cx="3814883" cy="4525246"/>
            <a:chOff x="0" y="0"/>
            <a:chExt cx="1029516" cy="1221220"/>
          </a:xfrm>
        </p:grpSpPr>
        <p:sp>
          <p:nvSpPr>
            <p:cNvPr id="18" name="Freeform 18"/>
            <p:cNvSpPr/>
            <p:nvPr/>
          </p:nvSpPr>
          <p:spPr>
            <a:xfrm>
              <a:off x="0" y="0"/>
              <a:ext cx="1029516" cy="1221220"/>
            </a:xfrm>
            <a:custGeom>
              <a:avLst/>
              <a:gdLst/>
              <a:ahLst/>
              <a:cxnLst/>
              <a:rect l="l" t="t" r="r" b="b"/>
              <a:pathLst>
                <a:path w="1029516" h="1221220">
                  <a:moveTo>
                    <a:pt x="103499" y="0"/>
                  </a:moveTo>
                  <a:lnTo>
                    <a:pt x="926017" y="0"/>
                  </a:lnTo>
                  <a:cubicBezTo>
                    <a:pt x="983178" y="0"/>
                    <a:pt x="1029516" y="46338"/>
                    <a:pt x="1029516" y="103499"/>
                  </a:cubicBezTo>
                  <a:lnTo>
                    <a:pt x="1029516" y="1117721"/>
                  </a:lnTo>
                  <a:cubicBezTo>
                    <a:pt x="1029516" y="1174882"/>
                    <a:pt x="983178" y="1221220"/>
                    <a:pt x="926017" y="1221220"/>
                  </a:cubicBezTo>
                  <a:lnTo>
                    <a:pt x="103499" y="1221220"/>
                  </a:lnTo>
                  <a:cubicBezTo>
                    <a:pt x="46338" y="1221220"/>
                    <a:pt x="0" y="1174882"/>
                    <a:pt x="0" y="1117721"/>
                  </a:cubicBezTo>
                  <a:lnTo>
                    <a:pt x="0" y="103499"/>
                  </a:lnTo>
                  <a:cubicBezTo>
                    <a:pt x="0" y="46338"/>
                    <a:pt x="46338" y="0"/>
                    <a:pt x="103499" y="0"/>
                  </a:cubicBezTo>
                  <a:close/>
                </a:path>
              </a:pathLst>
            </a:custGeom>
            <a:solidFill>
              <a:srgbClr val="FFDE59"/>
            </a:solidFill>
          </p:spPr>
          <p:txBody>
            <a:bodyPr/>
            <a:lstStyle/>
            <a:p>
              <a:endParaRPr lang="en-US"/>
            </a:p>
          </p:txBody>
        </p:sp>
        <p:sp>
          <p:nvSpPr>
            <p:cNvPr id="19" name="TextBox 19"/>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11705976" y="3957724"/>
            <a:ext cx="3814883" cy="4525246"/>
            <a:chOff x="0" y="0"/>
            <a:chExt cx="1029516" cy="1221220"/>
          </a:xfrm>
        </p:grpSpPr>
        <p:sp>
          <p:nvSpPr>
            <p:cNvPr id="21" name="Freeform 21"/>
            <p:cNvSpPr/>
            <p:nvPr/>
          </p:nvSpPr>
          <p:spPr>
            <a:xfrm>
              <a:off x="0" y="0"/>
              <a:ext cx="1029516" cy="1221220"/>
            </a:xfrm>
            <a:custGeom>
              <a:avLst/>
              <a:gdLst/>
              <a:ahLst/>
              <a:cxnLst/>
              <a:rect l="l" t="t" r="r" b="b"/>
              <a:pathLst>
                <a:path w="1029516" h="1221220">
                  <a:moveTo>
                    <a:pt x="103499" y="0"/>
                  </a:moveTo>
                  <a:lnTo>
                    <a:pt x="926017" y="0"/>
                  </a:lnTo>
                  <a:cubicBezTo>
                    <a:pt x="983178" y="0"/>
                    <a:pt x="1029516" y="46338"/>
                    <a:pt x="1029516" y="103499"/>
                  </a:cubicBezTo>
                  <a:lnTo>
                    <a:pt x="1029516" y="1117721"/>
                  </a:lnTo>
                  <a:cubicBezTo>
                    <a:pt x="1029516" y="1174882"/>
                    <a:pt x="983178" y="1221220"/>
                    <a:pt x="926017" y="1221220"/>
                  </a:cubicBezTo>
                  <a:lnTo>
                    <a:pt x="103499" y="1221220"/>
                  </a:lnTo>
                  <a:cubicBezTo>
                    <a:pt x="46338" y="1221220"/>
                    <a:pt x="0" y="1174882"/>
                    <a:pt x="0" y="1117721"/>
                  </a:cubicBezTo>
                  <a:lnTo>
                    <a:pt x="0" y="103499"/>
                  </a:lnTo>
                  <a:cubicBezTo>
                    <a:pt x="0" y="46338"/>
                    <a:pt x="46338" y="0"/>
                    <a:pt x="103499" y="0"/>
                  </a:cubicBezTo>
                  <a:close/>
                </a:path>
              </a:pathLst>
            </a:custGeom>
            <a:solidFill>
              <a:srgbClr val="FFDE59"/>
            </a:solidFill>
          </p:spPr>
          <p:txBody>
            <a:bodyPr/>
            <a:lstStyle/>
            <a:p>
              <a:endParaRPr lang="en-US"/>
            </a:p>
          </p:txBody>
        </p:sp>
        <p:sp>
          <p:nvSpPr>
            <p:cNvPr id="22" name="TextBox 22"/>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a:off x="3403240" y="6267691"/>
            <a:ext cx="2320596" cy="1879660"/>
          </a:xfrm>
          <a:custGeom>
            <a:avLst/>
            <a:gdLst/>
            <a:ahLst/>
            <a:cxnLst/>
            <a:rect l="l" t="t" r="r" b="b"/>
            <a:pathLst>
              <a:path w="2320596" h="1879660">
                <a:moveTo>
                  <a:pt x="0" y="0"/>
                </a:moveTo>
                <a:lnTo>
                  <a:pt x="2320597" y="0"/>
                </a:lnTo>
                <a:lnTo>
                  <a:pt x="2320597" y="1879660"/>
                </a:lnTo>
                <a:lnTo>
                  <a:pt x="0" y="1879660"/>
                </a:lnTo>
                <a:lnTo>
                  <a:pt x="0" y="0"/>
                </a:lnTo>
                <a:close/>
              </a:path>
            </a:pathLst>
          </a:custGeom>
          <a:blipFill>
            <a:blip r:embed="rId6"/>
            <a:stretch>
              <a:fillRect l="-9731" t="-15290" r="-4319"/>
            </a:stretch>
          </a:blipFill>
        </p:spPr>
        <p:txBody>
          <a:bodyPr/>
          <a:lstStyle/>
          <a:p>
            <a:endParaRPr lang="en-US"/>
          </a:p>
        </p:txBody>
      </p:sp>
      <p:sp>
        <p:nvSpPr>
          <p:cNvPr id="24" name="Freeform 24"/>
          <p:cNvSpPr/>
          <p:nvPr/>
        </p:nvSpPr>
        <p:spPr>
          <a:xfrm>
            <a:off x="2505862" y="4975791"/>
            <a:ext cx="2289445" cy="1129856"/>
          </a:xfrm>
          <a:custGeom>
            <a:avLst/>
            <a:gdLst/>
            <a:ahLst/>
            <a:cxnLst/>
            <a:rect l="l" t="t" r="r" b="b"/>
            <a:pathLst>
              <a:path w="2289445" h="1129856">
                <a:moveTo>
                  <a:pt x="0" y="0"/>
                </a:moveTo>
                <a:lnTo>
                  <a:pt x="2289445" y="0"/>
                </a:lnTo>
                <a:lnTo>
                  <a:pt x="2289445" y="1129856"/>
                </a:lnTo>
                <a:lnTo>
                  <a:pt x="0" y="1129856"/>
                </a:lnTo>
                <a:lnTo>
                  <a:pt x="0" y="0"/>
                </a:lnTo>
                <a:close/>
              </a:path>
            </a:pathLst>
          </a:custGeom>
          <a:blipFill>
            <a:blip r:embed="rId7"/>
            <a:stretch>
              <a:fillRect/>
            </a:stretch>
          </a:blipFill>
        </p:spPr>
        <p:txBody>
          <a:bodyPr/>
          <a:lstStyle/>
          <a:p>
            <a:endParaRPr lang="en-US"/>
          </a:p>
        </p:txBody>
      </p:sp>
      <p:sp>
        <p:nvSpPr>
          <p:cNvPr id="25" name="Freeform 25"/>
          <p:cNvSpPr/>
          <p:nvPr/>
        </p:nvSpPr>
        <p:spPr>
          <a:xfrm>
            <a:off x="7584870" y="4975791"/>
            <a:ext cx="2516713" cy="3146322"/>
          </a:xfrm>
          <a:custGeom>
            <a:avLst/>
            <a:gdLst/>
            <a:ahLst/>
            <a:cxnLst/>
            <a:rect l="l" t="t" r="r" b="b"/>
            <a:pathLst>
              <a:path w="2516713" h="3146322">
                <a:moveTo>
                  <a:pt x="0" y="0"/>
                </a:moveTo>
                <a:lnTo>
                  <a:pt x="2516714" y="0"/>
                </a:lnTo>
                <a:lnTo>
                  <a:pt x="2516714" y="3146322"/>
                </a:lnTo>
                <a:lnTo>
                  <a:pt x="0" y="3146322"/>
                </a:lnTo>
                <a:lnTo>
                  <a:pt x="0" y="0"/>
                </a:lnTo>
                <a:close/>
              </a:path>
            </a:pathLst>
          </a:custGeom>
          <a:blipFill>
            <a:blip r:embed="rId8"/>
            <a:stretch>
              <a:fillRect r="-272056"/>
            </a:stretch>
          </a:blipFill>
        </p:spPr>
        <p:txBody>
          <a:bodyPr/>
          <a:lstStyle/>
          <a:p>
            <a:endParaRPr lang="en-US"/>
          </a:p>
        </p:txBody>
      </p:sp>
      <p:sp>
        <p:nvSpPr>
          <p:cNvPr id="26" name="Freeform 26"/>
          <p:cNvSpPr/>
          <p:nvPr/>
        </p:nvSpPr>
        <p:spPr>
          <a:xfrm>
            <a:off x="12034154" y="4864686"/>
            <a:ext cx="3245010" cy="1174847"/>
          </a:xfrm>
          <a:custGeom>
            <a:avLst/>
            <a:gdLst/>
            <a:ahLst/>
            <a:cxnLst/>
            <a:rect l="l" t="t" r="r" b="b"/>
            <a:pathLst>
              <a:path w="3245010" h="1174847">
                <a:moveTo>
                  <a:pt x="0" y="0"/>
                </a:moveTo>
                <a:lnTo>
                  <a:pt x="3245010" y="0"/>
                </a:lnTo>
                <a:lnTo>
                  <a:pt x="3245010" y="1174847"/>
                </a:lnTo>
                <a:lnTo>
                  <a:pt x="0" y="1174847"/>
                </a:lnTo>
                <a:lnTo>
                  <a:pt x="0" y="0"/>
                </a:lnTo>
                <a:close/>
              </a:path>
            </a:pathLst>
          </a:custGeom>
          <a:blipFill>
            <a:blip r:embed="rId9"/>
            <a:stretch>
              <a:fillRect l="-48196" t="-126625" r="-113910" b="-135352"/>
            </a:stretch>
          </a:blipFill>
        </p:spPr>
        <p:txBody>
          <a:bodyPr/>
          <a:lstStyle/>
          <a:p>
            <a:endParaRPr lang="en-US"/>
          </a:p>
        </p:txBody>
      </p:sp>
      <p:sp>
        <p:nvSpPr>
          <p:cNvPr id="27" name="TextBox 27"/>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File Management</a:t>
            </a:r>
          </a:p>
        </p:txBody>
      </p:sp>
      <p:sp>
        <p:nvSpPr>
          <p:cNvPr id="28" name="TextBox 28"/>
          <p:cNvSpPr txBox="1"/>
          <p:nvPr/>
        </p:nvSpPr>
        <p:spPr>
          <a:xfrm>
            <a:off x="11407332" y="8865072"/>
            <a:ext cx="3001130"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File Management</a:t>
            </a:r>
          </a:p>
        </p:txBody>
      </p:sp>
      <p:sp>
        <p:nvSpPr>
          <p:cNvPr id="29" name="TextBox 29"/>
          <p:cNvSpPr txBox="1"/>
          <p:nvPr/>
        </p:nvSpPr>
        <p:spPr>
          <a:xfrm>
            <a:off x="2424542" y="4165720"/>
            <a:ext cx="3141658" cy="620566"/>
          </a:xfrm>
          <a:prstGeom prst="rect">
            <a:avLst/>
          </a:prstGeom>
        </p:spPr>
        <p:txBody>
          <a:bodyPr lIns="0" tIns="0" rIns="0" bIns="0" rtlCol="0" anchor="t">
            <a:spAutoFit/>
          </a:bodyPr>
          <a:lstStyle/>
          <a:p>
            <a:pPr algn="ctr">
              <a:lnSpc>
                <a:spcPts val="2540"/>
              </a:lnSpc>
              <a:spcBef>
                <a:spcPct val="0"/>
              </a:spcBef>
            </a:pPr>
            <a:r>
              <a:rPr lang="en-US" sz="1814" b="1">
                <a:solidFill>
                  <a:srgbClr val="000000"/>
                </a:solidFill>
                <a:latin typeface="Trebuchet MS Bold"/>
                <a:ea typeface="Trebuchet MS Bold"/>
                <a:cs typeface="Trebuchet MS Bold"/>
                <a:sym typeface="Trebuchet MS Bold"/>
              </a:rPr>
              <a:t>File naming convention (rules)</a:t>
            </a:r>
          </a:p>
        </p:txBody>
      </p:sp>
      <p:sp>
        <p:nvSpPr>
          <p:cNvPr id="30" name="TextBox 30"/>
          <p:cNvSpPr txBox="1"/>
          <p:nvPr/>
        </p:nvSpPr>
        <p:spPr>
          <a:xfrm>
            <a:off x="7272398" y="4322858"/>
            <a:ext cx="3141658" cy="306290"/>
          </a:xfrm>
          <a:prstGeom prst="rect">
            <a:avLst/>
          </a:prstGeom>
        </p:spPr>
        <p:txBody>
          <a:bodyPr lIns="0" tIns="0" rIns="0" bIns="0" rtlCol="0" anchor="t">
            <a:spAutoFit/>
          </a:bodyPr>
          <a:lstStyle/>
          <a:p>
            <a:pPr algn="ctr">
              <a:lnSpc>
                <a:spcPts val="2540"/>
              </a:lnSpc>
              <a:spcBef>
                <a:spcPct val="0"/>
              </a:spcBef>
            </a:pPr>
            <a:r>
              <a:rPr lang="en-US" sz="1814" b="1">
                <a:solidFill>
                  <a:srgbClr val="000000"/>
                </a:solidFill>
                <a:latin typeface="Trebuchet MS Bold"/>
                <a:ea typeface="Trebuchet MS Bold"/>
                <a:cs typeface="Trebuchet MS Bold"/>
                <a:sym typeface="Trebuchet MS Bold"/>
              </a:rPr>
              <a:t>Directory (folder)  structure</a:t>
            </a:r>
          </a:p>
        </p:txBody>
      </p:sp>
      <p:sp>
        <p:nvSpPr>
          <p:cNvPr id="31" name="TextBox 31"/>
          <p:cNvSpPr txBox="1"/>
          <p:nvPr/>
        </p:nvSpPr>
        <p:spPr>
          <a:xfrm>
            <a:off x="12034154" y="4322858"/>
            <a:ext cx="3141658" cy="306290"/>
          </a:xfrm>
          <a:prstGeom prst="rect">
            <a:avLst/>
          </a:prstGeom>
        </p:spPr>
        <p:txBody>
          <a:bodyPr lIns="0" tIns="0" rIns="0" bIns="0" rtlCol="0" anchor="t">
            <a:spAutoFit/>
          </a:bodyPr>
          <a:lstStyle/>
          <a:p>
            <a:pPr algn="ctr">
              <a:lnSpc>
                <a:spcPts val="2540"/>
              </a:lnSpc>
              <a:spcBef>
                <a:spcPct val="0"/>
              </a:spcBef>
            </a:pPr>
            <a:r>
              <a:rPr lang="en-US" sz="1814" b="1">
                <a:solidFill>
                  <a:srgbClr val="000000"/>
                </a:solidFill>
                <a:latin typeface="Trebuchet MS Bold"/>
                <a:ea typeface="Trebuchet MS Bold"/>
                <a:cs typeface="Trebuchet MS Bold"/>
                <a:sym typeface="Trebuchet MS Bold"/>
              </a:rPr>
              <a:t>Access control mechanism</a:t>
            </a:r>
          </a:p>
        </p:txBody>
      </p:sp>
      <p:sp>
        <p:nvSpPr>
          <p:cNvPr id="32" name="TextBox 32"/>
          <p:cNvSpPr txBox="1"/>
          <p:nvPr/>
        </p:nvSpPr>
        <p:spPr>
          <a:xfrm>
            <a:off x="420561" y="2590234"/>
            <a:ext cx="1741746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three main features here include providing:</a:t>
            </a:r>
          </a:p>
        </p:txBody>
      </p:sp>
      <p:sp>
        <p:nvSpPr>
          <p:cNvPr id="33" name="TextBox 33"/>
          <p:cNvSpPr txBox="1"/>
          <p:nvPr/>
        </p:nvSpPr>
        <p:spPr>
          <a:xfrm>
            <a:off x="12034154" y="6226838"/>
            <a:ext cx="3220187" cy="1776583"/>
          </a:xfrm>
          <a:prstGeom prst="rect">
            <a:avLst/>
          </a:prstGeom>
        </p:spPr>
        <p:txBody>
          <a:bodyPr lIns="0" tIns="0" rIns="0" bIns="0" rtlCol="0" anchor="t">
            <a:spAutoFit/>
          </a:bodyPr>
          <a:lstStyle/>
          <a:p>
            <a:pPr algn="ctr">
              <a:lnSpc>
                <a:spcPts val="2347"/>
              </a:lnSpc>
              <a:spcBef>
                <a:spcPct val="0"/>
              </a:spcBef>
            </a:pPr>
            <a:r>
              <a:rPr lang="en-US" sz="1676">
                <a:solidFill>
                  <a:srgbClr val="000000"/>
                </a:solidFill>
                <a:latin typeface="Trebuchet MS"/>
                <a:ea typeface="Trebuchet MS"/>
                <a:cs typeface="Trebuchet MS"/>
                <a:sym typeface="Trebuchet MS"/>
              </a:rPr>
              <a:t>Access control is the process of regulating and restricting access to data or resources, ensuring that only authorized entities can access specific information or perform certain actions.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728215"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438279"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6641773"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317948"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4" name="Group 14"/>
          <p:cNvGrpSpPr/>
          <p:nvPr/>
        </p:nvGrpSpPr>
        <p:grpSpPr>
          <a:xfrm>
            <a:off x="1804878" y="3533735"/>
            <a:ext cx="4038912" cy="4790991"/>
            <a:chOff x="0" y="0"/>
            <a:chExt cx="1029516" cy="1221220"/>
          </a:xfrm>
        </p:grpSpPr>
        <p:sp>
          <p:nvSpPr>
            <p:cNvPr id="15" name="Freeform 15"/>
            <p:cNvSpPr/>
            <p:nvPr/>
          </p:nvSpPr>
          <p:spPr>
            <a:xfrm>
              <a:off x="0" y="0"/>
              <a:ext cx="1029516" cy="1221220"/>
            </a:xfrm>
            <a:custGeom>
              <a:avLst/>
              <a:gdLst/>
              <a:ahLst/>
              <a:cxnLst/>
              <a:rect l="l" t="t" r="r" b="b"/>
              <a:pathLst>
                <a:path w="1029516" h="1221220">
                  <a:moveTo>
                    <a:pt x="97758" y="0"/>
                  </a:moveTo>
                  <a:lnTo>
                    <a:pt x="931757" y="0"/>
                  </a:lnTo>
                  <a:cubicBezTo>
                    <a:pt x="985748" y="0"/>
                    <a:pt x="1029516" y="43768"/>
                    <a:pt x="1029516" y="97758"/>
                  </a:cubicBezTo>
                  <a:lnTo>
                    <a:pt x="1029516" y="1123462"/>
                  </a:lnTo>
                  <a:cubicBezTo>
                    <a:pt x="1029516" y="1149389"/>
                    <a:pt x="1019216" y="1174254"/>
                    <a:pt x="1000883" y="1192587"/>
                  </a:cubicBezTo>
                  <a:cubicBezTo>
                    <a:pt x="982550" y="1210921"/>
                    <a:pt x="957685" y="1221220"/>
                    <a:pt x="931757" y="1221220"/>
                  </a:cubicBezTo>
                  <a:lnTo>
                    <a:pt x="97758" y="1221220"/>
                  </a:lnTo>
                  <a:cubicBezTo>
                    <a:pt x="71831" y="1221220"/>
                    <a:pt x="46966" y="1210921"/>
                    <a:pt x="28633" y="1192587"/>
                  </a:cubicBezTo>
                  <a:cubicBezTo>
                    <a:pt x="10300" y="1174254"/>
                    <a:pt x="0" y="1149389"/>
                    <a:pt x="0" y="1123462"/>
                  </a:cubicBezTo>
                  <a:lnTo>
                    <a:pt x="0" y="97758"/>
                  </a:lnTo>
                  <a:cubicBezTo>
                    <a:pt x="0" y="71831"/>
                    <a:pt x="10300" y="46966"/>
                    <a:pt x="28633" y="28633"/>
                  </a:cubicBezTo>
                  <a:cubicBezTo>
                    <a:pt x="46966" y="10300"/>
                    <a:pt x="71831" y="0"/>
                    <a:pt x="97758" y="0"/>
                  </a:cubicBezTo>
                  <a:close/>
                </a:path>
              </a:pathLst>
            </a:custGeom>
            <a:solidFill>
              <a:srgbClr val="FFDE59"/>
            </a:solidFill>
          </p:spPr>
          <p:txBody>
            <a:bodyPr/>
            <a:lstStyle/>
            <a:p>
              <a:endParaRPr lang="en-US"/>
            </a:p>
          </p:txBody>
        </p:sp>
        <p:sp>
          <p:nvSpPr>
            <p:cNvPr id="16" name="TextBox 16"/>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7109838" y="3533735"/>
            <a:ext cx="4038912" cy="4790991"/>
            <a:chOff x="0" y="0"/>
            <a:chExt cx="1029516" cy="1221220"/>
          </a:xfrm>
        </p:grpSpPr>
        <p:sp>
          <p:nvSpPr>
            <p:cNvPr id="18" name="Freeform 18"/>
            <p:cNvSpPr/>
            <p:nvPr/>
          </p:nvSpPr>
          <p:spPr>
            <a:xfrm>
              <a:off x="0" y="0"/>
              <a:ext cx="1029516" cy="1221220"/>
            </a:xfrm>
            <a:custGeom>
              <a:avLst/>
              <a:gdLst/>
              <a:ahLst/>
              <a:cxnLst/>
              <a:rect l="l" t="t" r="r" b="b"/>
              <a:pathLst>
                <a:path w="1029516" h="1221220">
                  <a:moveTo>
                    <a:pt x="97758" y="0"/>
                  </a:moveTo>
                  <a:lnTo>
                    <a:pt x="931757" y="0"/>
                  </a:lnTo>
                  <a:cubicBezTo>
                    <a:pt x="985748" y="0"/>
                    <a:pt x="1029516" y="43768"/>
                    <a:pt x="1029516" y="97758"/>
                  </a:cubicBezTo>
                  <a:lnTo>
                    <a:pt x="1029516" y="1123462"/>
                  </a:lnTo>
                  <a:cubicBezTo>
                    <a:pt x="1029516" y="1149389"/>
                    <a:pt x="1019216" y="1174254"/>
                    <a:pt x="1000883" y="1192587"/>
                  </a:cubicBezTo>
                  <a:cubicBezTo>
                    <a:pt x="982550" y="1210921"/>
                    <a:pt x="957685" y="1221220"/>
                    <a:pt x="931757" y="1221220"/>
                  </a:cubicBezTo>
                  <a:lnTo>
                    <a:pt x="97758" y="1221220"/>
                  </a:lnTo>
                  <a:cubicBezTo>
                    <a:pt x="71831" y="1221220"/>
                    <a:pt x="46966" y="1210921"/>
                    <a:pt x="28633" y="1192587"/>
                  </a:cubicBezTo>
                  <a:cubicBezTo>
                    <a:pt x="10300" y="1174254"/>
                    <a:pt x="0" y="1149389"/>
                    <a:pt x="0" y="1123462"/>
                  </a:cubicBezTo>
                  <a:lnTo>
                    <a:pt x="0" y="97758"/>
                  </a:lnTo>
                  <a:cubicBezTo>
                    <a:pt x="0" y="71831"/>
                    <a:pt x="10300" y="46966"/>
                    <a:pt x="28633" y="28633"/>
                  </a:cubicBezTo>
                  <a:cubicBezTo>
                    <a:pt x="46966" y="10300"/>
                    <a:pt x="71831" y="0"/>
                    <a:pt x="97758" y="0"/>
                  </a:cubicBezTo>
                  <a:close/>
                </a:path>
              </a:pathLst>
            </a:custGeom>
            <a:solidFill>
              <a:srgbClr val="FFDE59"/>
            </a:solidFill>
          </p:spPr>
          <p:txBody>
            <a:bodyPr/>
            <a:lstStyle/>
            <a:p>
              <a:endParaRPr lang="en-US"/>
            </a:p>
          </p:txBody>
        </p:sp>
        <p:sp>
          <p:nvSpPr>
            <p:cNvPr id="19" name="TextBox 19"/>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12701325" y="3533735"/>
            <a:ext cx="4038912" cy="4790991"/>
            <a:chOff x="0" y="0"/>
            <a:chExt cx="1029516" cy="1221220"/>
          </a:xfrm>
        </p:grpSpPr>
        <p:sp>
          <p:nvSpPr>
            <p:cNvPr id="21" name="Freeform 21"/>
            <p:cNvSpPr/>
            <p:nvPr/>
          </p:nvSpPr>
          <p:spPr>
            <a:xfrm>
              <a:off x="0" y="0"/>
              <a:ext cx="1029516" cy="1221220"/>
            </a:xfrm>
            <a:custGeom>
              <a:avLst/>
              <a:gdLst/>
              <a:ahLst/>
              <a:cxnLst/>
              <a:rect l="l" t="t" r="r" b="b"/>
              <a:pathLst>
                <a:path w="1029516" h="1221220">
                  <a:moveTo>
                    <a:pt x="97758" y="0"/>
                  </a:moveTo>
                  <a:lnTo>
                    <a:pt x="931757" y="0"/>
                  </a:lnTo>
                  <a:cubicBezTo>
                    <a:pt x="985748" y="0"/>
                    <a:pt x="1029516" y="43768"/>
                    <a:pt x="1029516" y="97758"/>
                  </a:cubicBezTo>
                  <a:lnTo>
                    <a:pt x="1029516" y="1123462"/>
                  </a:lnTo>
                  <a:cubicBezTo>
                    <a:pt x="1029516" y="1149389"/>
                    <a:pt x="1019216" y="1174254"/>
                    <a:pt x="1000883" y="1192587"/>
                  </a:cubicBezTo>
                  <a:cubicBezTo>
                    <a:pt x="982550" y="1210921"/>
                    <a:pt x="957685" y="1221220"/>
                    <a:pt x="931757" y="1221220"/>
                  </a:cubicBezTo>
                  <a:lnTo>
                    <a:pt x="97758" y="1221220"/>
                  </a:lnTo>
                  <a:cubicBezTo>
                    <a:pt x="71831" y="1221220"/>
                    <a:pt x="46966" y="1210921"/>
                    <a:pt x="28633" y="1192587"/>
                  </a:cubicBezTo>
                  <a:cubicBezTo>
                    <a:pt x="10300" y="1174254"/>
                    <a:pt x="0" y="1149389"/>
                    <a:pt x="0" y="1123462"/>
                  </a:cubicBezTo>
                  <a:lnTo>
                    <a:pt x="0" y="97758"/>
                  </a:lnTo>
                  <a:cubicBezTo>
                    <a:pt x="0" y="71831"/>
                    <a:pt x="10300" y="46966"/>
                    <a:pt x="28633" y="28633"/>
                  </a:cubicBezTo>
                  <a:cubicBezTo>
                    <a:pt x="46966" y="10300"/>
                    <a:pt x="71831" y="0"/>
                    <a:pt x="97758" y="0"/>
                  </a:cubicBezTo>
                  <a:close/>
                </a:path>
              </a:pathLst>
            </a:custGeom>
            <a:solidFill>
              <a:srgbClr val="FFDE59"/>
            </a:solidFill>
          </p:spPr>
          <p:txBody>
            <a:bodyPr/>
            <a:lstStyle/>
            <a:p>
              <a:endParaRPr lang="en-US"/>
            </a:p>
          </p:txBody>
        </p:sp>
        <p:sp>
          <p:nvSpPr>
            <p:cNvPr id="22" name="TextBox 22"/>
            <p:cNvSpPr txBox="1"/>
            <p:nvPr/>
          </p:nvSpPr>
          <p:spPr>
            <a:xfrm>
              <a:off x="0" y="-28575"/>
              <a:ext cx="1029516" cy="1249795"/>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a:off x="2542334" y="5294442"/>
            <a:ext cx="2431564" cy="2431564"/>
          </a:xfrm>
          <a:custGeom>
            <a:avLst/>
            <a:gdLst/>
            <a:ahLst/>
            <a:cxnLst/>
            <a:rect l="l" t="t" r="r" b="b"/>
            <a:pathLst>
              <a:path w="2431564" h="2431564">
                <a:moveTo>
                  <a:pt x="0" y="0"/>
                </a:moveTo>
                <a:lnTo>
                  <a:pt x="2431564" y="0"/>
                </a:lnTo>
                <a:lnTo>
                  <a:pt x="2431564" y="2431564"/>
                </a:lnTo>
                <a:lnTo>
                  <a:pt x="0" y="2431564"/>
                </a:lnTo>
                <a:lnTo>
                  <a:pt x="0" y="0"/>
                </a:lnTo>
                <a:close/>
              </a:path>
            </a:pathLst>
          </a:custGeom>
          <a:blipFill>
            <a:blip r:embed="rId6"/>
            <a:stretch>
              <a:fillRect/>
            </a:stretch>
          </a:blipFill>
        </p:spPr>
        <p:txBody>
          <a:bodyPr/>
          <a:lstStyle/>
          <a:p>
            <a:endParaRPr lang="en-US"/>
          </a:p>
        </p:txBody>
      </p:sp>
      <p:sp>
        <p:nvSpPr>
          <p:cNvPr id="24" name="Freeform 24"/>
          <p:cNvSpPr/>
          <p:nvPr/>
        </p:nvSpPr>
        <p:spPr>
          <a:xfrm>
            <a:off x="7668001" y="5017656"/>
            <a:ext cx="2721755" cy="2708147"/>
          </a:xfrm>
          <a:custGeom>
            <a:avLst/>
            <a:gdLst/>
            <a:ahLst/>
            <a:cxnLst/>
            <a:rect l="l" t="t" r="r" b="b"/>
            <a:pathLst>
              <a:path w="2721755" h="2708147">
                <a:moveTo>
                  <a:pt x="0" y="0"/>
                </a:moveTo>
                <a:lnTo>
                  <a:pt x="2721756" y="0"/>
                </a:lnTo>
                <a:lnTo>
                  <a:pt x="2721756" y="2708146"/>
                </a:lnTo>
                <a:lnTo>
                  <a:pt x="0" y="2708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13438279" y="5225748"/>
            <a:ext cx="2618071" cy="2500258"/>
          </a:xfrm>
          <a:custGeom>
            <a:avLst/>
            <a:gdLst/>
            <a:ahLst/>
            <a:cxnLst/>
            <a:rect l="l" t="t" r="r" b="b"/>
            <a:pathLst>
              <a:path w="2618071" h="2500258">
                <a:moveTo>
                  <a:pt x="0" y="0"/>
                </a:moveTo>
                <a:lnTo>
                  <a:pt x="2618071" y="0"/>
                </a:lnTo>
                <a:lnTo>
                  <a:pt x="2618071" y="2500258"/>
                </a:lnTo>
                <a:lnTo>
                  <a:pt x="0" y="2500258"/>
                </a:lnTo>
                <a:lnTo>
                  <a:pt x="0" y="0"/>
                </a:lnTo>
                <a:close/>
              </a:path>
            </a:pathLst>
          </a:custGeom>
          <a:blipFill>
            <a:blip r:embed="rId9"/>
            <a:stretch>
              <a:fillRect/>
            </a:stretch>
          </a:blipFill>
        </p:spPr>
        <p:txBody>
          <a:bodyPr/>
          <a:lstStyle/>
          <a:p>
            <a:endParaRPr lang="en-US"/>
          </a:p>
        </p:txBody>
      </p:sp>
      <p:sp>
        <p:nvSpPr>
          <p:cNvPr id="26" name="TextBox 26"/>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Security Management</a:t>
            </a:r>
          </a:p>
        </p:txBody>
      </p:sp>
      <p:sp>
        <p:nvSpPr>
          <p:cNvPr id="27" name="TextBox 27"/>
          <p:cNvSpPr txBox="1"/>
          <p:nvPr/>
        </p:nvSpPr>
        <p:spPr>
          <a:xfrm>
            <a:off x="436737" y="2666434"/>
            <a:ext cx="1623738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aspects of security management done by OS include: </a:t>
            </a:r>
          </a:p>
        </p:txBody>
      </p:sp>
      <p:sp>
        <p:nvSpPr>
          <p:cNvPr id="28" name="TextBox 28"/>
          <p:cNvSpPr txBox="1"/>
          <p:nvPr/>
        </p:nvSpPr>
        <p:spPr>
          <a:xfrm>
            <a:off x="13555635" y="8807474"/>
            <a:ext cx="3001130"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Security Management</a:t>
            </a:r>
          </a:p>
        </p:txBody>
      </p:sp>
      <p:sp>
        <p:nvSpPr>
          <p:cNvPr id="29" name="TextBox 29"/>
          <p:cNvSpPr txBox="1"/>
          <p:nvPr/>
        </p:nvSpPr>
        <p:spPr>
          <a:xfrm>
            <a:off x="2095039" y="3784308"/>
            <a:ext cx="3326152" cy="852909"/>
          </a:xfrm>
          <a:prstGeom prst="rect">
            <a:avLst/>
          </a:prstGeom>
        </p:spPr>
        <p:txBody>
          <a:bodyPr lIns="0" tIns="0" rIns="0" bIns="0" rtlCol="0" anchor="t">
            <a:spAutoFit/>
          </a:bodyPr>
          <a:lstStyle/>
          <a:p>
            <a:pPr algn="ctr">
              <a:lnSpc>
                <a:spcPts val="3389"/>
              </a:lnSpc>
              <a:spcBef>
                <a:spcPct val="0"/>
              </a:spcBef>
            </a:pPr>
            <a:r>
              <a:rPr lang="en-US" sz="2420">
                <a:solidFill>
                  <a:srgbClr val="000000"/>
                </a:solidFill>
                <a:latin typeface="Trebuchet MS"/>
                <a:ea typeface="Trebuchet MS"/>
                <a:cs typeface="Trebuchet MS"/>
                <a:sym typeface="Trebuchet MS"/>
              </a:rPr>
              <a:t>Data recovery in cases of data loss</a:t>
            </a:r>
          </a:p>
        </p:txBody>
      </p:sp>
      <p:sp>
        <p:nvSpPr>
          <p:cNvPr id="30" name="TextBox 30"/>
          <p:cNvSpPr txBox="1"/>
          <p:nvPr/>
        </p:nvSpPr>
        <p:spPr>
          <a:xfrm>
            <a:off x="7398182" y="3906288"/>
            <a:ext cx="3326152" cy="424284"/>
          </a:xfrm>
          <a:prstGeom prst="rect">
            <a:avLst/>
          </a:prstGeom>
        </p:spPr>
        <p:txBody>
          <a:bodyPr lIns="0" tIns="0" rIns="0" bIns="0" rtlCol="0" anchor="t">
            <a:spAutoFit/>
          </a:bodyPr>
          <a:lstStyle/>
          <a:p>
            <a:pPr algn="ctr">
              <a:lnSpc>
                <a:spcPts val="3389"/>
              </a:lnSpc>
              <a:spcBef>
                <a:spcPct val="0"/>
              </a:spcBef>
            </a:pPr>
            <a:r>
              <a:rPr lang="en-US" sz="2420">
                <a:solidFill>
                  <a:srgbClr val="000000"/>
                </a:solidFill>
                <a:latin typeface="Trebuchet MS"/>
                <a:ea typeface="Trebuchet MS"/>
                <a:cs typeface="Trebuchet MS"/>
                <a:sym typeface="Trebuchet MS"/>
              </a:rPr>
              <a:t>Prevention of intrusion</a:t>
            </a:r>
          </a:p>
        </p:txBody>
      </p:sp>
      <p:sp>
        <p:nvSpPr>
          <p:cNvPr id="31" name="TextBox 31"/>
          <p:cNvSpPr txBox="1"/>
          <p:nvPr/>
        </p:nvSpPr>
        <p:spPr>
          <a:xfrm>
            <a:off x="13057705" y="3906288"/>
            <a:ext cx="3326152" cy="424284"/>
          </a:xfrm>
          <a:prstGeom prst="rect">
            <a:avLst/>
          </a:prstGeom>
        </p:spPr>
        <p:txBody>
          <a:bodyPr lIns="0" tIns="0" rIns="0" bIns="0" rtlCol="0" anchor="t">
            <a:spAutoFit/>
          </a:bodyPr>
          <a:lstStyle/>
          <a:p>
            <a:pPr algn="ctr">
              <a:lnSpc>
                <a:spcPts val="3389"/>
              </a:lnSpc>
              <a:spcBef>
                <a:spcPct val="0"/>
              </a:spcBef>
            </a:pPr>
            <a:r>
              <a:rPr lang="en-US" sz="2420">
                <a:solidFill>
                  <a:srgbClr val="000000"/>
                </a:solidFill>
                <a:latin typeface="Trebuchet MS"/>
                <a:ea typeface="Trebuchet MS"/>
                <a:cs typeface="Trebuchet MS"/>
                <a:sym typeface="Trebuchet MS"/>
              </a:rPr>
              <a:t>Ensuring data privacy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Error Detection and Recovery</a:t>
            </a:r>
          </a:p>
        </p:txBody>
      </p:sp>
      <p:sp>
        <p:nvSpPr>
          <p:cNvPr id="8" name="TextBox 8"/>
          <p:cNvSpPr txBox="1"/>
          <p:nvPr/>
        </p:nvSpPr>
        <p:spPr>
          <a:xfrm>
            <a:off x="477390" y="2662364"/>
            <a:ext cx="16501649"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operating system should be capable of pausing an ongoing process and offering error diagnostics when necessary. In critical situations, it must be able to systematically shut down the system without any data loss.</a:t>
            </a:r>
          </a:p>
        </p:txBody>
      </p:sp>
      <p:sp>
        <p:nvSpPr>
          <p:cNvPr id="9" name="Freeform 9"/>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8728215"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20950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6641773"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1317948"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320464"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5521742" y="8805471"/>
            <a:ext cx="2593177" cy="805716"/>
          </a:xfrm>
          <a:prstGeom prst="rect">
            <a:avLst/>
          </a:prstGeom>
        </p:spPr>
        <p:txBody>
          <a:bodyPr lIns="0" tIns="0" rIns="0" bIns="0" rtlCol="0" anchor="t">
            <a:spAutoFit/>
          </a:bodyPr>
          <a:lstStyle/>
          <a:p>
            <a:pPr algn="l">
              <a:lnSpc>
                <a:spcPts val="3240"/>
              </a:lnSpc>
            </a:pPr>
            <a:r>
              <a:rPr lang="en-US" sz="1800">
                <a:solidFill>
                  <a:srgbClr val="FFFFFF"/>
                </a:solidFill>
                <a:latin typeface="Poppins"/>
                <a:ea typeface="Poppins"/>
                <a:cs typeface="Poppins"/>
                <a:sym typeface="Poppins"/>
              </a:rPr>
              <a:t>Error Detection and Recovery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5" name="TextBox 5"/>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706" y="9540522"/>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526617"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034819"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48962"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085094"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6758428" y="5993251"/>
            <a:ext cx="3939575" cy="3181207"/>
          </a:xfrm>
          <a:custGeom>
            <a:avLst/>
            <a:gdLst/>
            <a:ahLst/>
            <a:cxnLst/>
            <a:rect l="l" t="t" r="r" b="b"/>
            <a:pathLst>
              <a:path w="3939575" h="3181207">
                <a:moveTo>
                  <a:pt x="0" y="0"/>
                </a:moveTo>
                <a:lnTo>
                  <a:pt x="3939574" y="0"/>
                </a:lnTo>
                <a:lnTo>
                  <a:pt x="3939574" y="3181207"/>
                </a:lnTo>
                <a:lnTo>
                  <a:pt x="0" y="3181207"/>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387340" y="1673709"/>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What is it?</a:t>
            </a:r>
          </a:p>
        </p:txBody>
      </p:sp>
      <p:sp>
        <p:nvSpPr>
          <p:cNvPr id="14" name="TextBox 14"/>
          <p:cNvSpPr txBox="1"/>
          <p:nvPr/>
        </p:nvSpPr>
        <p:spPr>
          <a:xfrm>
            <a:off x="387340" y="2465979"/>
            <a:ext cx="17900660" cy="3190875"/>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Trebuchet MS"/>
                <a:ea typeface="Trebuchet MS"/>
                <a:cs typeface="Trebuchet MS"/>
                <a:sym typeface="Trebuchet MS"/>
              </a:rPr>
              <a:t>Utility software is a type of software designed to perform specific tasks that enhance the overall functionality and maintenance of a </a:t>
            </a:r>
            <a:r>
              <a:rPr lang="en-US" sz="3000" b="1">
                <a:solidFill>
                  <a:srgbClr val="000000"/>
                </a:solidFill>
                <a:latin typeface="Trebuchet MS Bold"/>
                <a:ea typeface="Trebuchet MS Bold"/>
                <a:cs typeface="Trebuchet MS Bold"/>
                <a:sym typeface="Trebuchet MS Bold"/>
              </a:rPr>
              <a:t>computer system, such as disk cleanup, antivirus scanning, or file compression.</a:t>
            </a:r>
          </a:p>
          <a:p>
            <a:pPr algn="l">
              <a:lnSpc>
                <a:spcPts val="4200"/>
              </a:lnSpc>
              <a:spcBef>
                <a:spcPct val="0"/>
              </a:spcBef>
            </a:pPr>
            <a:endParaRPr lang="en-US" sz="3000" b="1">
              <a:solidFill>
                <a:srgbClr val="000000"/>
              </a:solidFill>
              <a:latin typeface="Trebuchet MS Bold"/>
              <a:ea typeface="Trebuchet MS Bold"/>
              <a:cs typeface="Trebuchet MS Bold"/>
              <a:sym typeface="Trebuchet MS Bold"/>
            </a:endParaRPr>
          </a:p>
          <a:p>
            <a:pPr algn="l">
              <a:lnSpc>
                <a:spcPts val="4200"/>
              </a:lnSpc>
              <a:spcBef>
                <a:spcPct val="0"/>
              </a:spcBef>
            </a:pPr>
            <a:r>
              <a:rPr lang="en-US" sz="3000">
                <a:solidFill>
                  <a:srgbClr val="000000"/>
                </a:solidFill>
                <a:latin typeface="Trebuchet MS"/>
                <a:ea typeface="Trebuchet MS"/>
                <a:cs typeface="Trebuchet MS"/>
                <a:sym typeface="Trebuchet MS"/>
              </a:rPr>
              <a:t>It isn't executed during regular operation of the operating system, but is rather a program that can be initiated by the user or the operating system when necessary.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5" name="TextBox 5"/>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402046" y="2951504"/>
            <a:ext cx="11461317" cy="1230676"/>
            <a:chOff x="0" y="0"/>
            <a:chExt cx="2838549" cy="304793"/>
          </a:xfrm>
        </p:grpSpPr>
        <p:sp>
          <p:nvSpPr>
            <p:cNvPr id="8" name="Freeform 8"/>
            <p:cNvSpPr/>
            <p:nvPr/>
          </p:nvSpPr>
          <p:spPr>
            <a:xfrm>
              <a:off x="0" y="0"/>
              <a:ext cx="2838549" cy="304793"/>
            </a:xfrm>
            <a:custGeom>
              <a:avLst/>
              <a:gdLst/>
              <a:ahLst/>
              <a:cxnLst/>
              <a:rect l="l" t="t" r="r" b="b"/>
              <a:pathLst>
                <a:path w="2838549" h="304793">
                  <a:moveTo>
                    <a:pt x="34450" y="0"/>
                  </a:moveTo>
                  <a:lnTo>
                    <a:pt x="2804099" y="0"/>
                  </a:lnTo>
                  <a:cubicBezTo>
                    <a:pt x="2813236" y="0"/>
                    <a:pt x="2821998" y="3630"/>
                    <a:pt x="2828459" y="10090"/>
                  </a:cubicBezTo>
                  <a:cubicBezTo>
                    <a:pt x="2834920" y="16551"/>
                    <a:pt x="2838549" y="25313"/>
                    <a:pt x="2838549" y="34450"/>
                  </a:cubicBezTo>
                  <a:lnTo>
                    <a:pt x="2838549" y="270344"/>
                  </a:lnTo>
                  <a:cubicBezTo>
                    <a:pt x="2838549" y="279480"/>
                    <a:pt x="2834920" y="288243"/>
                    <a:pt x="2828459" y="294703"/>
                  </a:cubicBezTo>
                  <a:cubicBezTo>
                    <a:pt x="2821998" y="301164"/>
                    <a:pt x="2813236" y="304793"/>
                    <a:pt x="2804099" y="304793"/>
                  </a:cubicBezTo>
                  <a:lnTo>
                    <a:pt x="34450" y="304793"/>
                  </a:lnTo>
                  <a:cubicBezTo>
                    <a:pt x="25313" y="304793"/>
                    <a:pt x="16551" y="301164"/>
                    <a:pt x="10090" y="294703"/>
                  </a:cubicBezTo>
                  <a:cubicBezTo>
                    <a:pt x="3630" y="288243"/>
                    <a:pt x="0" y="279480"/>
                    <a:pt x="0" y="270344"/>
                  </a:cubicBezTo>
                  <a:lnTo>
                    <a:pt x="0" y="34450"/>
                  </a:lnTo>
                  <a:cubicBezTo>
                    <a:pt x="0" y="25313"/>
                    <a:pt x="3630" y="16551"/>
                    <a:pt x="10090" y="10090"/>
                  </a:cubicBezTo>
                  <a:cubicBezTo>
                    <a:pt x="16551" y="3630"/>
                    <a:pt x="25313" y="0"/>
                    <a:pt x="34450" y="0"/>
                  </a:cubicBezTo>
                  <a:close/>
                </a:path>
              </a:pathLst>
            </a:custGeom>
            <a:solidFill>
              <a:srgbClr val="FFDE59"/>
            </a:solidFill>
          </p:spPr>
          <p:txBody>
            <a:bodyPr/>
            <a:lstStyle/>
            <a:p>
              <a:endParaRPr lang="en-US"/>
            </a:p>
          </p:txBody>
        </p:sp>
        <p:sp>
          <p:nvSpPr>
            <p:cNvPr id="9" name="TextBox 9"/>
            <p:cNvSpPr txBox="1"/>
            <p:nvPr/>
          </p:nvSpPr>
          <p:spPr>
            <a:xfrm>
              <a:off x="0" y="-28575"/>
              <a:ext cx="2838549" cy="333368"/>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0" y="8685913"/>
            <a:ext cx="4188200" cy="1144775"/>
          </a:xfrm>
          <a:custGeom>
            <a:avLst/>
            <a:gdLst/>
            <a:ahLst/>
            <a:cxnLst/>
            <a:rect l="l" t="t" r="r" b="b"/>
            <a:pathLst>
              <a:path w="4188200" h="1144775">
                <a:moveTo>
                  <a:pt x="0" y="0"/>
                </a:moveTo>
                <a:lnTo>
                  <a:pt x="4188200" y="0"/>
                </a:lnTo>
                <a:lnTo>
                  <a:pt x="4188200" y="1144774"/>
                </a:lnTo>
                <a:lnTo>
                  <a:pt x="0" y="1144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526617"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7034819"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0548962"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085094"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48154" y="4255300"/>
            <a:ext cx="11461317" cy="1994573"/>
            <a:chOff x="0" y="0"/>
            <a:chExt cx="2838549" cy="493983"/>
          </a:xfrm>
        </p:grpSpPr>
        <p:sp>
          <p:nvSpPr>
            <p:cNvPr id="16" name="Freeform 16"/>
            <p:cNvSpPr/>
            <p:nvPr/>
          </p:nvSpPr>
          <p:spPr>
            <a:xfrm>
              <a:off x="0" y="0"/>
              <a:ext cx="2838549" cy="493983"/>
            </a:xfrm>
            <a:custGeom>
              <a:avLst/>
              <a:gdLst/>
              <a:ahLst/>
              <a:cxnLst/>
              <a:rect l="l" t="t" r="r" b="b"/>
              <a:pathLst>
                <a:path w="2838549" h="493983">
                  <a:moveTo>
                    <a:pt x="34450" y="0"/>
                  </a:moveTo>
                  <a:lnTo>
                    <a:pt x="2804099" y="0"/>
                  </a:lnTo>
                  <a:cubicBezTo>
                    <a:pt x="2813236" y="0"/>
                    <a:pt x="2821998" y="3630"/>
                    <a:pt x="2828459" y="10090"/>
                  </a:cubicBezTo>
                  <a:cubicBezTo>
                    <a:pt x="2834920" y="16551"/>
                    <a:pt x="2838549" y="25313"/>
                    <a:pt x="2838549" y="34450"/>
                  </a:cubicBezTo>
                  <a:lnTo>
                    <a:pt x="2838549" y="459533"/>
                  </a:lnTo>
                  <a:cubicBezTo>
                    <a:pt x="2838549" y="468670"/>
                    <a:pt x="2834920" y="477432"/>
                    <a:pt x="2828459" y="483893"/>
                  </a:cubicBezTo>
                  <a:cubicBezTo>
                    <a:pt x="2821998" y="490353"/>
                    <a:pt x="2813236" y="493983"/>
                    <a:pt x="2804099" y="493983"/>
                  </a:cubicBezTo>
                  <a:lnTo>
                    <a:pt x="34450" y="493983"/>
                  </a:lnTo>
                  <a:cubicBezTo>
                    <a:pt x="25313" y="493983"/>
                    <a:pt x="16551" y="490353"/>
                    <a:pt x="10090" y="483893"/>
                  </a:cubicBezTo>
                  <a:cubicBezTo>
                    <a:pt x="3630" y="477432"/>
                    <a:pt x="0" y="468670"/>
                    <a:pt x="0" y="459533"/>
                  </a:cubicBezTo>
                  <a:lnTo>
                    <a:pt x="0" y="34450"/>
                  </a:lnTo>
                  <a:cubicBezTo>
                    <a:pt x="0" y="25313"/>
                    <a:pt x="3630" y="16551"/>
                    <a:pt x="10090" y="10090"/>
                  </a:cubicBezTo>
                  <a:cubicBezTo>
                    <a:pt x="16551" y="3630"/>
                    <a:pt x="25313" y="0"/>
                    <a:pt x="34450" y="0"/>
                  </a:cubicBezTo>
                  <a:close/>
                </a:path>
              </a:pathLst>
            </a:custGeom>
            <a:solidFill>
              <a:srgbClr val="FFDE59"/>
            </a:solidFill>
          </p:spPr>
          <p:txBody>
            <a:bodyPr/>
            <a:lstStyle/>
            <a:p>
              <a:endParaRPr lang="en-US"/>
            </a:p>
          </p:txBody>
        </p:sp>
        <p:sp>
          <p:nvSpPr>
            <p:cNvPr id="17" name="TextBox 17"/>
            <p:cNvSpPr txBox="1"/>
            <p:nvPr/>
          </p:nvSpPr>
          <p:spPr>
            <a:xfrm>
              <a:off x="0" y="-28575"/>
              <a:ext cx="2838549" cy="522558"/>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13212391" y="2579295"/>
            <a:ext cx="4046909" cy="5377952"/>
          </a:xfrm>
          <a:custGeom>
            <a:avLst/>
            <a:gdLst/>
            <a:ahLst/>
            <a:cxnLst/>
            <a:rect l="l" t="t" r="r" b="b"/>
            <a:pathLst>
              <a:path w="4046909" h="5377952">
                <a:moveTo>
                  <a:pt x="0" y="0"/>
                </a:moveTo>
                <a:lnTo>
                  <a:pt x="4046909" y="0"/>
                </a:lnTo>
                <a:lnTo>
                  <a:pt x="4046909" y="5377952"/>
                </a:lnTo>
                <a:lnTo>
                  <a:pt x="0" y="5377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9"/>
          <p:cNvSpPr txBox="1"/>
          <p:nvPr/>
        </p:nvSpPr>
        <p:spPr>
          <a:xfrm>
            <a:off x="495832" y="1976845"/>
            <a:ext cx="1024977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Hard disk formatter and checker </a:t>
            </a:r>
          </a:p>
        </p:txBody>
      </p:sp>
      <p:sp>
        <p:nvSpPr>
          <p:cNvPr id="20" name="TextBox 20"/>
          <p:cNvSpPr txBox="1"/>
          <p:nvPr/>
        </p:nvSpPr>
        <p:spPr>
          <a:xfrm>
            <a:off x="793246" y="2974640"/>
            <a:ext cx="8007148" cy="656377"/>
          </a:xfrm>
          <a:prstGeom prst="rect">
            <a:avLst/>
          </a:prstGeom>
        </p:spPr>
        <p:txBody>
          <a:bodyPr lIns="0" tIns="0" rIns="0" bIns="0" rtlCol="0" anchor="t">
            <a:spAutoFit/>
          </a:bodyPr>
          <a:lstStyle/>
          <a:p>
            <a:pPr algn="ctr">
              <a:lnSpc>
                <a:spcPts val="5489"/>
              </a:lnSpc>
            </a:pPr>
            <a:r>
              <a:rPr lang="en-US" sz="3049" b="1">
                <a:solidFill>
                  <a:srgbClr val="FF1495"/>
                </a:solidFill>
                <a:latin typeface="Poppins Bold"/>
                <a:ea typeface="Poppins Bold"/>
                <a:cs typeface="Poppins Bold"/>
                <a:sym typeface="Poppins Bold"/>
              </a:rPr>
              <a:t>Erasing data</a:t>
            </a:r>
            <a:r>
              <a:rPr lang="en-US" sz="3049">
                <a:solidFill>
                  <a:srgbClr val="2D3240"/>
                </a:solidFill>
                <a:latin typeface="Poppins"/>
                <a:ea typeface="Poppins"/>
                <a:cs typeface="Poppins"/>
                <a:sym typeface="Poppins"/>
              </a:rPr>
              <a:t> from a previously used disk.</a:t>
            </a:r>
          </a:p>
        </p:txBody>
      </p:sp>
      <p:sp>
        <p:nvSpPr>
          <p:cNvPr id="21" name="TextBox 21"/>
          <p:cNvSpPr txBox="1"/>
          <p:nvPr/>
        </p:nvSpPr>
        <p:spPr>
          <a:xfrm>
            <a:off x="201023" y="8862110"/>
            <a:ext cx="3786155"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Hard disk formatter and checker </a:t>
            </a:r>
          </a:p>
        </p:txBody>
      </p:sp>
      <p:sp>
        <p:nvSpPr>
          <p:cNvPr id="22" name="TextBox 22"/>
          <p:cNvSpPr txBox="1"/>
          <p:nvPr/>
        </p:nvSpPr>
        <p:spPr>
          <a:xfrm>
            <a:off x="793246" y="4219734"/>
            <a:ext cx="10819961" cy="1891305"/>
          </a:xfrm>
          <a:prstGeom prst="rect">
            <a:avLst/>
          </a:prstGeom>
        </p:spPr>
        <p:txBody>
          <a:bodyPr lIns="0" tIns="0" rIns="0" bIns="0" rtlCol="0" anchor="t">
            <a:spAutoFit/>
          </a:bodyPr>
          <a:lstStyle/>
          <a:p>
            <a:pPr algn="l">
              <a:lnSpc>
                <a:spcPts val="5042"/>
              </a:lnSpc>
            </a:pPr>
            <a:r>
              <a:rPr lang="en-US" sz="2801">
                <a:solidFill>
                  <a:srgbClr val="2D3240"/>
                </a:solidFill>
                <a:latin typeface="Poppins"/>
                <a:ea typeface="Poppins"/>
                <a:cs typeface="Poppins"/>
                <a:sym typeface="Poppins"/>
              </a:rPr>
              <a:t>Establishing the file system on the disk using a directory that links files recognized by the operating system to </a:t>
            </a:r>
            <a:r>
              <a:rPr lang="en-US" sz="2801" b="1">
                <a:solidFill>
                  <a:srgbClr val="FF1495"/>
                </a:solidFill>
                <a:latin typeface="Poppins Bold"/>
                <a:ea typeface="Poppins Bold"/>
                <a:cs typeface="Poppins Bold"/>
                <a:sym typeface="Poppins Bold"/>
              </a:rPr>
              <a:t>specific physical locations</a:t>
            </a:r>
            <a:r>
              <a:rPr lang="en-US" sz="2801">
                <a:solidFill>
                  <a:srgbClr val="2D3240"/>
                </a:solidFill>
                <a:latin typeface="Poppins"/>
                <a:ea typeface="Poppins"/>
                <a:cs typeface="Poppins"/>
                <a:sym typeface="Poppins"/>
              </a:rPr>
              <a:t> on the disk.</a:t>
            </a:r>
          </a:p>
        </p:txBody>
      </p:sp>
      <p:grpSp>
        <p:nvGrpSpPr>
          <p:cNvPr id="23" name="Group 23"/>
          <p:cNvGrpSpPr/>
          <p:nvPr/>
        </p:nvGrpSpPr>
        <p:grpSpPr>
          <a:xfrm>
            <a:off x="448154" y="6320778"/>
            <a:ext cx="11461317" cy="1072131"/>
            <a:chOff x="0" y="0"/>
            <a:chExt cx="2838549" cy="265528"/>
          </a:xfrm>
        </p:grpSpPr>
        <p:sp>
          <p:nvSpPr>
            <p:cNvPr id="24" name="Freeform 24"/>
            <p:cNvSpPr/>
            <p:nvPr/>
          </p:nvSpPr>
          <p:spPr>
            <a:xfrm>
              <a:off x="0" y="0"/>
              <a:ext cx="2838549" cy="265528"/>
            </a:xfrm>
            <a:custGeom>
              <a:avLst/>
              <a:gdLst/>
              <a:ahLst/>
              <a:cxnLst/>
              <a:rect l="l" t="t" r="r" b="b"/>
              <a:pathLst>
                <a:path w="2838549" h="265528">
                  <a:moveTo>
                    <a:pt x="34450" y="0"/>
                  </a:moveTo>
                  <a:lnTo>
                    <a:pt x="2804099" y="0"/>
                  </a:lnTo>
                  <a:cubicBezTo>
                    <a:pt x="2813236" y="0"/>
                    <a:pt x="2821998" y="3630"/>
                    <a:pt x="2828459" y="10090"/>
                  </a:cubicBezTo>
                  <a:cubicBezTo>
                    <a:pt x="2834920" y="16551"/>
                    <a:pt x="2838549" y="25313"/>
                    <a:pt x="2838549" y="34450"/>
                  </a:cubicBezTo>
                  <a:lnTo>
                    <a:pt x="2838549" y="231078"/>
                  </a:lnTo>
                  <a:cubicBezTo>
                    <a:pt x="2838549" y="240215"/>
                    <a:pt x="2834920" y="248977"/>
                    <a:pt x="2828459" y="255438"/>
                  </a:cubicBezTo>
                  <a:cubicBezTo>
                    <a:pt x="2821998" y="261898"/>
                    <a:pt x="2813236" y="265528"/>
                    <a:pt x="2804099" y="265528"/>
                  </a:cubicBezTo>
                  <a:lnTo>
                    <a:pt x="34450" y="265528"/>
                  </a:lnTo>
                  <a:cubicBezTo>
                    <a:pt x="25313" y="265528"/>
                    <a:pt x="16551" y="261898"/>
                    <a:pt x="10090" y="255438"/>
                  </a:cubicBezTo>
                  <a:cubicBezTo>
                    <a:pt x="3630" y="248977"/>
                    <a:pt x="0" y="240215"/>
                    <a:pt x="0" y="231078"/>
                  </a:cubicBezTo>
                  <a:lnTo>
                    <a:pt x="0" y="34450"/>
                  </a:lnTo>
                  <a:cubicBezTo>
                    <a:pt x="0" y="25313"/>
                    <a:pt x="3630" y="16551"/>
                    <a:pt x="10090" y="10090"/>
                  </a:cubicBezTo>
                  <a:cubicBezTo>
                    <a:pt x="16551" y="3630"/>
                    <a:pt x="25313" y="0"/>
                    <a:pt x="34450" y="0"/>
                  </a:cubicBezTo>
                  <a:close/>
                </a:path>
              </a:pathLst>
            </a:custGeom>
            <a:solidFill>
              <a:srgbClr val="FFDE59"/>
            </a:solidFill>
          </p:spPr>
          <p:txBody>
            <a:bodyPr/>
            <a:lstStyle/>
            <a:p>
              <a:endParaRPr lang="en-US"/>
            </a:p>
          </p:txBody>
        </p:sp>
        <p:sp>
          <p:nvSpPr>
            <p:cNvPr id="25" name="TextBox 25"/>
            <p:cNvSpPr txBox="1"/>
            <p:nvPr/>
          </p:nvSpPr>
          <p:spPr>
            <a:xfrm>
              <a:off x="0" y="-28575"/>
              <a:ext cx="2838549" cy="294103"/>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793246" y="6424451"/>
            <a:ext cx="10819961" cy="656377"/>
          </a:xfrm>
          <a:prstGeom prst="rect">
            <a:avLst/>
          </a:prstGeom>
        </p:spPr>
        <p:txBody>
          <a:bodyPr lIns="0" tIns="0" rIns="0" bIns="0" rtlCol="0" anchor="t">
            <a:spAutoFit/>
          </a:bodyPr>
          <a:lstStyle/>
          <a:p>
            <a:pPr algn="l">
              <a:lnSpc>
                <a:spcPts val="5489"/>
              </a:lnSpc>
            </a:pPr>
            <a:r>
              <a:rPr lang="en-US" sz="3049">
                <a:solidFill>
                  <a:srgbClr val="2D3240"/>
                </a:solidFill>
                <a:latin typeface="Poppins"/>
                <a:ea typeface="Poppins"/>
                <a:cs typeface="Poppins"/>
                <a:sym typeface="Poppins"/>
              </a:rPr>
              <a:t>Dividing the disk into logical drives if necessary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5" name="TextBox 5"/>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5117205" y="3032825"/>
            <a:ext cx="11461317" cy="5222597"/>
            <a:chOff x="0" y="0"/>
            <a:chExt cx="2838549" cy="1293446"/>
          </a:xfrm>
        </p:grpSpPr>
        <p:sp>
          <p:nvSpPr>
            <p:cNvPr id="8" name="Freeform 8"/>
            <p:cNvSpPr/>
            <p:nvPr/>
          </p:nvSpPr>
          <p:spPr>
            <a:xfrm>
              <a:off x="0" y="0"/>
              <a:ext cx="2838549" cy="1293446"/>
            </a:xfrm>
            <a:custGeom>
              <a:avLst/>
              <a:gdLst/>
              <a:ahLst/>
              <a:cxnLst/>
              <a:rect l="l" t="t" r="r" b="b"/>
              <a:pathLst>
                <a:path w="2838549" h="1293446">
                  <a:moveTo>
                    <a:pt x="34450" y="0"/>
                  </a:moveTo>
                  <a:lnTo>
                    <a:pt x="2804099" y="0"/>
                  </a:lnTo>
                  <a:cubicBezTo>
                    <a:pt x="2813236" y="0"/>
                    <a:pt x="2821998" y="3630"/>
                    <a:pt x="2828459" y="10090"/>
                  </a:cubicBezTo>
                  <a:cubicBezTo>
                    <a:pt x="2834920" y="16551"/>
                    <a:pt x="2838549" y="25313"/>
                    <a:pt x="2838549" y="34450"/>
                  </a:cubicBezTo>
                  <a:lnTo>
                    <a:pt x="2838549" y="1258997"/>
                  </a:lnTo>
                  <a:cubicBezTo>
                    <a:pt x="2838549" y="1268133"/>
                    <a:pt x="2834920" y="1276896"/>
                    <a:pt x="2828459" y="1283356"/>
                  </a:cubicBezTo>
                  <a:cubicBezTo>
                    <a:pt x="2821998" y="1289817"/>
                    <a:pt x="2813236" y="1293446"/>
                    <a:pt x="2804099" y="1293446"/>
                  </a:cubicBezTo>
                  <a:lnTo>
                    <a:pt x="34450" y="1293446"/>
                  </a:lnTo>
                  <a:cubicBezTo>
                    <a:pt x="25313" y="1293446"/>
                    <a:pt x="16551" y="1289817"/>
                    <a:pt x="10090" y="1283356"/>
                  </a:cubicBezTo>
                  <a:cubicBezTo>
                    <a:pt x="3630" y="1276896"/>
                    <a:pt x="0" y="1268133"/>
                    <a:pt x="0" y="1258997"/>
                  </a:cubicBezTo>
                  <a:lnTo>
                    <a:pt x="0" y="34450"/>
                  </a:lnTo>
                  <a:cubicBezTo>
                    <a:pt x="0" y="25313"/>
                    <a:pt x="3630" y="16551"/>
                    <a:pt x="10090" y="10090"/>
                  </a:cubicBezTo>
                  <a:cubicBezTo>
                    <a:pt x="16551" y="3630"/>
                    <a:pt x="25313" y="0"/>
                    <a:pt x="34450" y="0"/>
                  </a:cubicBezTo>
                  <a:close/>
                </a:path>
              </a:pathLst>
            </a:custGeom>
            <a:solidFill>
              <a:srgbClr val="FFDE59"/>
            </a:solidFill>
          </p:spPr>
          <p:txBody>
            <a:bodyPr/>
            <a:lstStyle/>
            <a:p>
              <a:endParaRPr lang="en-US"/>
            </a:p>
          </p:txBody>
        </p:sp>
        <p:sp>
          <p:nvSpPr>
            <p:cNvPr id="9" name="TextBox 9"/>
            <p:cNvSpPr txBox="1"/>
            <p:nvPr/>
          </p:nvSpPr>
          <p:spPr>
            <a:xfrm>
              <a:off x="0" y="-28575"/>
              <a:ext cx="2838549" cy="132202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0" y="8685913"/>
            <a:ext cx="4188200" cy="1144775"/>
          </a:xfrm>
          <a:custGeom>
            <a:avLst/>
            <a:gdLst/>
            <a:ahLst/>
            <a:cxnLst/>
            <a:rect l="l" t="t" r="r" b="b"/>
            <a:pathLst>
              <a:path w="4188200" h="1144775">
                <a:moveTo>
                  <a:pt x="0" y="0"/>
                </a:moveTo>
                <a:lnTo>
                  <a:pt x="4188200" y="0"/>
                </a:lnTo>
                <a:lnTo>
                  <a:pt x="4188200" y="1144774"/>
                </a:lnTo>
                <a:lnTo>
                  <a:pt x="0" y="1144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526617"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7034819"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0548962"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085094"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877908" y="2877469"/>
            <a:ext cx="4046909" cy="5377952"/>
          </a:xfrm>
          <a:custGeom>
            <a:avLst/>
            <a:gdLst/>
            <a:ahLst/>
            <a:cxnLst/>
            <a:rect l="l" t="t" r="r" b="b"/>
            <a:pathLst>
              <a:path w="4046909" h="5377952">
                <a:moveTo>
                  <a:pt x="0" y="0"/>
                </a:moveTo>
                <a:lnTo>
                  <a:pt x="4046909" y="0"/>
                </a:lnTo>
                <a:lnTo>
                  <a:pt x="4046909" y="5377953"/>
                </a:lnTo>
                <a:lnTo>
                  <a:pt x="0" y="5377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495832" y="1976845"/>
            <a:ext cx="1024977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Hard disk formatter and checker </a:t>
            </a:r>
          </a:p>
        </p:txBody>
      </p:sp>
      <p:sp>
        <p:nvSpPr>
          <p:cNvPr id="17" name="TextBox 17"/>
          <p:cNvSpPr txBox="1"/>
          <p:nvPr/>
        </p:nvSpPr>
        <p:spPr>
          <a:xfrm>
            <a:off x="6844289" y="2991785"/>
            <a:ext cx="8007148" cy="662917"/>
          </a:xfrm>
          <a:prstGeom prst="rect">
            <a:avLst/>
          </a:prstGeom>
        </p:spPr>
        <p:txBody>
          <a:bodyPr lIns="0" tIns="0" rIns="0" bIns="0" rtlCol="0" anchor="t">
            <a:spAutoFit/>
          </a:bodyPr>
          <a:lstStyle/>
          <a:p>
            <a:pPr algn="ctr">
              <a:lnSpc>
                <a:spcPts val="5489"/>
              </a:lnSpc>
            </a:pPr>
            <a:r>
              <a:rPr lang="en-US" sz="3049" b="1" u="sng">
                <a:solidFill>
                  <a:srgbClr val="FF1495"/>
                </a:solidFill>
                <a:latin typeface="Poppins Bold"/>
                <a:ea typeface="Poppins Bold"/>
                <a:cs typeface="Poppins Bold"/>
                <a:sym typeface="Poppins Bold"/>
              </a:rPr>
              <a:t>Disk Repair - How it works?</a:t>
            </a:r>
          </a:p>
        </p:txBody>
      </p:sp>
      <p:sp>
        <p:nvSpPr>
          <p:cNvPr id="18" name="TextBox 18"/>
          <p:cNvSpPr txBox="1"/>
          <p:nvPr/>
        </p:nvSpPr>
        <p:spPr>
          <a:xfrm>
            <a:off x="201023" y="8862110"/>
            <a:ext cx="3786155"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Hard disk formatter and checker </a:t>
            </a:r>
          </a:p>
        </p:txBody>
      </p:sp>
      <p:sp>
        <p:nvSpPr>
          <p:cNvPr id="19" name="Freeform 19"/>
          <p:cNvSpPr/>
          <p:nvPr/>
        </p:nvSpPr>
        <p:spPr>
          <a:xfrm>
            <a:off x="5458077" y="3881224"/>
            <a:ext cx="2961122" cy="3699887"/>
          </a:xfrm>
          <a:custGeom>
            <a:avLst/>
            <a:gdLst/>
            <a:ahLst/>
            <a:cxnLst/>
            <a:rect l="l" t="t" r="r" b="b"/>
            <a:pathLst>
              <a:path w="2961122" h="3699887">
                <a:moveTo>
                  <a:pt x="0" y="0"/>
                </a:moveTo>
                <a:lnTo>
                  <a:pt x="2961122" y="0"/>
                </a:lnTo>
                <a:lnTo>
                  <a:pt x="2961122" y="3699887"/>
                </a:lnTo>
                <a:lnTo>
                  <a:pt x="0" y="3699887"/>
                </a:lnTo>
                <a:lnTo>
                  <a:pt x="0" y="0"/>
                </a:lnTo>
                <a:close/>
              </a:path>
            </a:pathLst>
          </a:custGeom>
          <a:blipFill>
            <a:blip r:embed="rId8"/>
            <a:stretch>
              <a:fillRect l="-14718" r="-10230"/>
            </a:stretch>
          </a:blipFill>
        </p:spPr>
        <p:txBody>
          <a:bodyPr/>
          <a:lstStyle/>
          <a:p>
            <a:endParaRPr lang="en-US"/>
          </a:p>
        </p:txBody>
      </p:sp>
      <p:sp>
        <p:nvSpPr>
          <p:cNvPr id="20" name="TextBox 20"/>
          <p:cNvSpPr txBox="1"/>
          <p:nvPr/>
        </p:nvSpPr>
        <p:spPr>
          <a:xfrm>
            <a:off x="8728215" y="3738349"/>
            <a:ext cx="7549418" cy="3106648"/>
          </a:xfrm>
          <a:prstGeom prst="rect">
            <a:avLst/>
          </a:prstGeom>
        </p:spPr>
        <p:txBody>
          <a:bodyPr lIns="0" tIns="0" rIns="0" bIns="0" rtlCol="0" anchor="t">
            <a:spAutoFit/>
          </a:bodyPr>
          <a:lstStyle/>
          <a:p>
            <a:pPr marL="498253" lvl="1" indent="-249126" algn="l">
              <a:lnSpc>
                <a:spcPts val="4154"/>
              </a:lnSpc>
              <a:buFont typeface="Arial"/>
              <a:buChar char="•"/>
            </a:pPr>
            <a:r>
              <a:rPr lang="en-US" sz="2307">
                <a:solidFill>
                  <a:srgbClr val="2D3240"/>
                </a:solidFill>
                <a:latin typeface="Poppins"/>
                <a:ea typeface="Poppins"/>
                <a:cs typeface="Poppins"/>
                <a:sym typeface="Poppins"/>
              </a:rPr>
              <a:t>Disk errors occur due to a physical flaw leading to the emergence of what is known as a 'bad sector’.</a:t>
            </a:r>
          </a:p>
          <a:p>
            <a:pPr marL="498253" lvl="1" indent="-249126" algn="l">
              <a:lnSpc>
                <a:spcPts val="4154"/>
              </a:lnSpc>
              <a:buFont typeface="Arial"/>
              <a:buChar char="•"/>
            </a:pPr>
            <a:r>
              <a:rPr lang="en-US" sz="2307">
                <a:solidFill>
                  <a:srgbClr val="2D3240"/>
                </a:solidFill>
                <a:latin typeface="Poppins"/>
                <a:ea typeface="Poppins"/>
                <a:cs typeface="Poppins"/>
                <a:sym typeface="Poppins"/>
              </a:rPr>
              <a:t>A utility program for disk repair can flag bad sectors and guarantee that the file system avoids utilizing them.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04295" y="8969446"/>
            <a:ext cx="4974376" cy="1174616"/>
            <a:chOff x="0" y="0"/>
            <a:chExt cx="6632502" cy="1566154"/>
          </a:xfrm>
        </p:grpSpPr>
        <p:sp>
          <p:nvSpPr>
            <p:cNvPr id="3" name="AutoShape 3"/>
            <p:cNvSpPr/>
            <p:nvPr/>
          </p:nvSpPr>
          <p:spPr>
            <a:xfrm rot="-10800000">
              <a:off x="783077" y="0"/>
              <a:ext cx="5849425" cy="1566154"/>
            </a:xfrm>
            <a:prstGeom prst="rect">
              <a:avLst/>
            </a:prstGeom>
            <a:solidFill>
              <a:srgbClr val="FAFAFA"/>
            </a:solidFill>
          </p:spPr>
          <p:txBody>
            <a:bodyPr/>
            <a:lstStyle/>
            <a:p>
              <a:endParaRPr lang="en-US"/>
            </a:p>
          </p:txBody>
        </p:sp>
        <p:sp>
          <p:nvSpPr>
            <p:cNvPr id="4" name="Freeform 4"/>
            <p:cNvSpPr/>
            <p:nvPr/>
          </p:nvSpPr>
          <p:spPr>
            <a:xfrm rot="-10800000">
              <a:off x="0" y="0"/>
              <a:ext cx="1566154" cy="1566154"/>
            </a:xfrm>
            <a:custGeom>
              <a:avLst/>
              <a:gdLst/>
              <a:ahLst/>
              <a:cxnLst/>
              <a:rect l="l" t="t" r="r" b="b"/>
              <a:pathLst>
                <a:path w="1566154" h="1566154">
                  <a:moveTo>
                    <a:pt x="0" y="0"/>
                  </a:moveTo>
                  <a:lnTo>
                    <a:pt x="1566154" y="0"/>
                  </a:lnTo>
                  <a:lnTo>
                    <a:pt x="1566154" y="1566154"/>
                  </a:lnTo>
                  <a:lnTo>
                    <a:pt x="0" y="1566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1028700" y="0"/>
            <a:ext cx="5940055" cy="1028700"/>
            <a:chOff x="0" y="0"/>
            <a:chExt cx="2210287" cy="382778"/>
          </a:xfrm>
        </p:grpSpPr>
        <p:sp>
          <p:nvSpPr>
            <p:cNvPr id="8" name="Freeform 8"/>
            <p:cNvSpPr/>
            <p:nvPr/>
          </p:nvSpPr>
          <p:spPr>
            <a:xfrm>
              <a:off x="0" y="0"/>
              <a:ext cx="2210287" cy="382778"/>
            </a:xfrm>
            <a:custGeom>
              <a:avLst/>
              <a:gdLst/>
              <a:ahLst/>
              <a:cxnLst/>
              <a:rect l="l" t="t" r="r" b="b"/>
              <a:pathLst>
                <a:path w="2210287" h="382778">
                  <a:moveTo>
                    <a:pt x="0" y="0"/>
                  </a:moveTo>
                  <a:lnTo>
                    <a:pt x="2210287" y="0"/>
                  </a:lnTo>
                  <a:lnTo>
                    <a:pt x="2210287" y="382778"/>
                  </a:lnTo>
                  <a:lnTo>
                    <a:pt x="0" y="382778"/>
                  </a:lnTo>
                  <a:close/>
                </a:path>
              </a:pathLst>
            </a:custGeom>
            <a:solidFill>
              <a:srgbClr val="642EC7"/>
            </a:solidFill>
          </p:spPr>
          <p:txBody>
            <a:bodyPr/>
            <a:lstStyle/>
            <a:p>
              <a:endParaRPr lang="en-US"/>
            </a:p>
          </p:txBody>
        </p:sp>
      </p:grpSp>
      <p:grpSp>
        <p:nvGrpSpPr>
          <p:cNvPr id="9" name="Group 9"/>
          <p:cNvGrpSpPr/>
          <p:nvPr/>
        </p:nvGrpSpPr>
        <p:grpSpPr>
          <a:xfrm>
            <a:off x="7955678" y="801482"/>
            <a:ext cx="9303622" cy="7878642"/>
            <a:chOff x="0" y="0"/>
            <a:chExt cx="2450337" cy="2075033"/>
          </a:xfrm>
        </p:grpSpPr>
        <p:sp>
          <p:nvSpPr>
            <p:cNvPr id="10" name="Freeform 10"/>
            <p:cNvSpPr/>
            <p:nvPr/>
          </p:nvSpPr>
          <p:spPr>
            <a:xfrm>
              <a:off x="0" y="0"/>
              <a:ext cx="2450337" cy="2075033"/>
            </a:xfrm>
            <a:custGeom>
              <a:avLst/>
              <a:gdLst/>
              <a:ahLst/>
              <a:cxnLst/>
              <a:rect l="l" t="t" r="r" b="b"/>
              <a:pathLst>
                <a:path w="2450337" h="2075033">
                  <a:moveTo>
                    <a:pt x="42439" y="0"/>
                  </a:moveTo>
                  <a:lnTo>
                    <a:pt x="2407898" y="0"/>
                  </a:lnTo>
                  <a:cubicBezTo>
                    <a:pt x="2431336" y="0"/>
                    <a:pt x="2450337" y="19001"/>
                    <a:pt x="2450337" y="42439"/>
                  </a:cubicBezTo>
                  <a:lnTo>
                    <a:pt x="2450337" y="2032594"/>
                  </a:lnTo>
                  <a:cubicBezTo>
                    <a:pt x="2450337" y="2056033"/>
                    <a:pt x="2431336" y="2075033"/>
                    <a:pt x="2407898" y="2075033"/>
                  </a:cubicBezTo>
                  <a:lnTo>
                    <a:pt x="42439" y="2075033"/>
                  </a:lnTo>
                  <a:cubicBezTo>
                    <a:pt x="19001" y="2075033"/>
                    <a:pt x="0" y="2056033"/>
                    <a:pt x="0" y="2032594"/>
                  </a:cubicBezTo>
                  <a:lnTo>
                    <a:pt x="0" y="42439"/>
                  </a:lnTo>
                  <a:cubicBezTo>
                    <a:pt x="0" y="19001"/>
                    <a:pt x="19001" y="0"/>
                    <a:pt x="42439" y="0"/>
                  </a:cubicBezTo>
                  <a:close/>
                </a:path>
              </a:pathLst>
            </a:custGeom>
            <a:solidFill>
              <a:srgbClr val="FFDE59"/>
            </a:solidFill>
          </p:spPr>
          <p:txBody>
            <a:bodyPr/>
            <a:lstStyle/>
            <a:p>
              <a:endParaRPr lang="en-US"/>
            </a:p>
          </p:txBody>
        </p:sp>
        <p:sp>
          <p:nvSpPr>
            <p:cNvPr id="11" name="TextBox 11"/>
            <p:cNvSpPr txBox="1"/>
            <p:nvPr/>
          </p:nvSpPr>
          <p:spPr>
            <a:xfrm>
              <a:off x="0" y="-76200"/>
              <a:ext cx="2450337" cy="2151233"/>
            </a:xfrm>
            <a:prstGeom prst="rect">
              <a:avLst/>
            </a:prstGeom>
          </p:spPr>
          <p:txBody>
            <a:bodyPr lIns="50800" tIns="50800" rIns="50800" bIns="50800" rtlCol="0" anchor="ctr"/>
            <a:lstStyle/>
            <a:p>
              <a:pPr algn="ctr">
                <a:lnSpc>
                  <a:spcPts val="2700"/>
                </a:lnSpc>
              </a:pPr>
              <a:endParaRPr/>
            </a:p>
          </p:txBody>
        </p:sp>
      </p:grpSp>
      <p:grpSp>
        <p:nvGrpSpPr>
          <p:cNvPr id="12" name="Group 12"/>
          <p:cNvGrpSpPr/>
          <p:nvPr/>
        </p:nvGrpSpPr>
        <p:grpSpPr>
          <a:xfrm>
            <a:off x="2513714" y="1772063"/>
            <a:ext cx="1485014" cy="1485014"/>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US"/>
            </a:p>
          </p:txBody>
        </p:sp>
      </p:grpSp>
      <p:sp>
        <p:nvSpPr>
          <p:cNvPr id="14" name="Freeform 14"/>
          <p:cNvSpPr/>
          <p:nvPr/>
        </p:nvSpPr>
        <p:spPr>
          <a:xfrm>
            <a:off x="1028700" y="1786160"/>
            <a:ext cx="1485014" cy="1485014"/>
          </a:xfrm>
          <a:custGeom>
            <a:avLst/>
            <a:gdLst/>
            <a:ahLst/>
            <a:cxnLst/>
            <a:rect l="l" t="t" r="r" b="b"/>
            <a:pathLst>
              <a:path w="1485014" h="1485014">
                <a:moveTo>
                  <a:pt x="0" y="0"/>
                </a:moveTo>
                <a:lnTo>
                  <a:pt x="1485014" y="0"/>
                </a:lnTo>
                <a:lnTo>
                  <a:pt x="1485014" y="1485014"/>
                </a:lnTo>
                <a:lnTo>
                  <a:pt x="0" y="1485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8935337" y="1522662"/>
            <a:ext cx="7344305" cy="6436282"/>
          </a:xfrm>
          <a:custGeom>
            <a:avLst/>
            <a:gdLst/>
            <a:ahLst/>
            <a:cxnLst/>
            <a:rect l="l" t="t" r="r" b="b"/>
            <a:pathLst>
              <a:path w="7344305" h="6436282">
                <a:moveTo>
                  <a:pt x="0" y="0"/>
                </a:moveTo>
                <a:lnTo>
                  <a:pt x="7344304" y="0"/>
                </a:lnTo>
                <a:lnTo>
                  <a:pt x="7344304" y="6436282"/>
                </a:lnTo>
                <a:lnTo>
                  <a:pt x="0" y="6436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028700" y="3477001"/>
            <a:ext cx="6691722" cy="3746515"/>
          </a:xfrm>
          <a:prstGeom prst="rect">
            <a:avLst/>
          </a:prstGeom>
        </p:spPr>
        <p:txBody>
          <a:bodyPr lIns="0" tIns="0" rIns="0" bIns="0" rtlCol="0" anchor="t">
            <a:spAutoFit/>
          </a:bodyPr>
          <a:lstStyle/>
          <a:p>
            <a:pPr marL="0" lvl="0" indent="0" algn="l">
              <a:lnSpc>
                <a:spcPts val="7286"/>
              </a:lnSpc>
              <a:spcBef>
                <a:spcPct val="0"/>
              </a:spcBef>
            </a:pPr>
            <a:r>
              <a:rPr lang="en-US" sz="6506" b="1" spc="-195">
                <a:solidFill>
                  <a:srgbClr val="3F4042"/>
                </a:solidFill>
                <a:latin typeface="Poppins Bold"/>
                <a:ea typeface="Poppins Bold"/>
                <a:cs typeface="Poppins Bold"/>
                <a:sym typeface="Poppins Bold"/>
              </a:rPr>
              <a:t>System Software and Operating System  </a:t>
            </a:r>
          </a:p>
        </p:txBody>
      </p:sp>
      <p:sp>
        <p:nvSpPr>
          <p:cNvPr id="18" name="TextBox 18"/>
          <p:cNvSpPr txBox="1"/>
          <p:nvPr/>
        </p:nvSpPr>
        <p:spPr>
          <a:xfrm>
            <a:off x="13563600" y="9096458"/>
            <a:ext cx="4248314" cy="424815"/>
          </a:xfrm>
          <a:prstGeom prst="rect">
            <a:avLst/>
          </a:prstGeom>
        </p:spPr>
        <p:txBody>
          <a:bodyPr lIns="0" tIns="0" rIns="0" bIns="0" rtlCol="0" anchor="t">
            <a:spAutoFit/>
          </a:bodyPr>
          <a:lstStyle/>
          <a:p>
            <a:pPr marL="0" lvl="0" indent="0" algn="l">
              <a:lnSpc>
                <a:spcPts val="3359"/>
              </a:lnSpc>
            </a:pPr>
            <a:r>
              <a:rPr lang="en-US" sz="2400" b="1" spc="-24" dirty="0">
                <a:solidFill>
                  <a:srgbClr val="FF1495"/>
                </a:solidFill>
                <a:latin typeface="Poppins Bold"/>
                <a:ea typeface="Poppins Bold"/>
                <a:cs typeface="Poppins Bold"/>
                <a:sym typeface="Poppins Bold"/>
              </a:rPr>
              <a:t>A LEVEL COMPUTER SCIENCE</a:t>
            </a:r>
          </a:p>
        </p:txBody>
      </p:sp>
      <p:sp>
        <p:nvSpPr>
          <p:cNvPr id="19" name="TextBox 19"/>
          <p:cNvSpPr txBox="1"/>
          <p:nvPr/>
        </p:nvSpPr>
        <p:spPr>
          <a:xfrm>
            <a:off x="1143618" y="2350212"/>
            <a:ext cx="1255178" cy="338242"/>
          </a:xfrm>
          <a:prstGeom prst="rect">
            <a:avLst/>
          </a:prstGeom>
        </p:spPr>
        <p:txBody>
          <a:bodyPr lIns="0" tIns="0" rIns="0" bIns="0" rtlCol="0" anchor="t">
            <a:spAutoFit/>
          </a:bodyPr>
          <a:lstStyle/>
          <a:p>
            <a:pPr marL="0" lvl="0" indent="0" algn="l">
              <a:lnSpc>
                <a:spcPts val="2575"/>
              </a:lnSpc>
              <a:spcBef>
                <a:spcPct val="0"/>
              </a:spcBef>
            </a:pPr>
            <a:r>
              <a:rPr lang="en-US" sz="2299" b="1" spc="-68">
                <a:solidFill>
                  <a:srgbClr val="FAFAFA"/>
                </a:solidFill>
                <a:latin typeface="Poppins Bold"/>
                <a:ea typeface="Poppins Bold"/>
                <a:cs typeface="Poppins Bold"/>
                <a:sym typeface="Poppins Bold"/>
              </a:rPr>
              <a:t>Chapter</a:t>
            </a:r>
          </a:p>
        </p:txBody>
      </p:sp>
      <p:sp>
        <p:nvSpPr>
          <p:cNvPr id="20" name="TextBox 20"/>
          <p:cNvSpPr txBox="1"/>
          <p:nvPr/>
        </p:nvSpPr>
        <p:spPr>
          <a:xfrm>
            <a:off x="3052763" y="2161892"/>
            <a:ext cx="406916" cy="724024"/>
          </a:xfrm>
          <a:prstGeom prst="rect">
            <a:avLst/>
          </a:prstGeom>
        </p:spPr>
        <p:txBody>
          <a:bodyPr lIns="0" tIns="0" rIns="0" bIns="0" rtlCol="0" anchor="t">
            <a:spAutoFit/>
          </a:bodyPr>
          <a:lstStyle/>
          <a:p>
            <a:pPr marL="0" lvl="0" indent="0" algn="ctr">
              <a:lnSpc>
                <a:spcPts val="5263"/>
              </a:lnSpc>
              <a:spcBef>
                <a:spcPct val="0"/>
              </a:spcBef>
            </a:pPr>
            <a:r>
              <a:rPr lang="en-US" sz="4699" b="1" spc="-140">
                <a:solidFill>
                  <a:srgbClr val="FFDE59"/>
                </a:solidFill>
                <a:latin typeface="Poppins Bold"/>
                <a:ea typeface="Poppins Bold"/>
                <a:cs typeface="Poppins Bold"/>
                <a:sym typeface="Poppins Bold"/>
              </a:rPr>
              <a:t>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741476"/>
            <a:ext cx="8326169"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Hard Disk Defragmenter </a:t>
            </a:r>
          </a:p>
        </p:txBody>
      </p:sp>
      <p:sp>
        <p:nvSpPr>
          <p:cNvPr id="4" name="TextBox 4"/>
          <p:cNvSpPr txBox="1"/>
          <p:nvPr/>
        </p:nvSpPr>
        <p:spPr>
          <a:xfrm>
            <a:off x="402046" y="2537343"/>
            <a:ext cx="17469364"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operational disk, when in use, will gradually lose its efficiency due to the </a:t>
            </a:r>
            <a:r>
              <a:rPr lang="en-US" sz="3000" b="1">
                <a:solidFill>
                  <a:srgbClr val="FF1495"/>
                </a:solidFill>
                <a:latin typeface="Open Sans Bold"/>
                <a:ea typeface="Open Sans Bold"/>
                <a:cs typeface="Open Sans Bold"/>
                <a:sym typeface="Open Sans Bold"/>
              </a:rPr>
              <a:t>continuous creation, modification, and removal of files</a:t>
            </a:r>
            <a:r>
              <a:rPr lang="en-US" sz="3000">
                <a:solidFill>
                  <a:srgbClr val="000000"/>
                </a:solidFill>
                <a:latin typeface="Open Sans"/>
                <a:ea typeface="Open Sans"/>
                <a:cs typeface="Open Sans"/>
                <a:sym typeface="Open Sans"/>
              </a:rPr>
              <a:t>, which results in fragmentation. A hard disk defragmenter reorganizes the fragmented data on a disk to improve its performance and speed.</a:t>
            </a:r>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7" name="TextBox 7"/>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68578" y="8685913"/>
            <a:ext cx="4188200" cy="1144775"/>
          </a:xfrm>
          <a:custGeom>
            <a:avLst/>
            <a:gdLst/>
            <a:ahLst/>
            <a:cxnLst/>
            <a:rect l="l" t="t" r="r" b="b"/>
            <a:pathLst>
              <a:path w="4188200" h="1144775">
                <a:moveTo>
                  <a:pt x="0" y="0"/>
                </a:moveTo>
                <a:lnTo>
                  <a:pt x="4188200" y="0"/>
                </a:lnTo>
                <a:lnTo>
                  <a:pt x="4188200" y="1144774"/>
                </a:lnTo>
                <a:lnTo>
                  <a:pt x="0" y="1144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034819"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0548962"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4085094"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3769600" y="8862110"/>
            <a:ext cx="3786155"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Hard Disk Defragmenter </a:t>
            </a:r>
          </a:p>
        </p:txBody>
      </p:sp>
      <p:grpSp>
        <p:nvGrpSpPr>
          <p:cNvPr id="15" name="Group 15"/>
          <p:cNvGrpSpPr/>
          <p:nvPr/>
        </p:nvGrpSpPr>
        <p:grpSpPr>
          <a:xfrm rot="2700000">
            <a:off x="3430668" y="963925"/>
            <a:ext cx="10595095" cy="10730137"/>
            <a:chOff x="0" y="0"/>
            <a:chExt cx="14126793" cy="14306850"/>
          </a:xfrm>
        </p:grpSpPr>
        <p:sp>
          <p:nvSpPr>
            <p:cNvPr id="16" name="AutoShape 16"/>
            <p:cNvSpPr/>
            <p:nvPr/>
          </p:nvSpPr>
          <p:spPr>
            <a:xfrm flipV="1">
              <a:off x="6131633" y="5938129"/>
              <a:ext cx="2067919" cy="2067919"/>
            </a:xfrm>
            <a:prstGeom prst="line">
              <a:avLst/>
            </a:prstGeom>
            <a:ln w="83246" cap="rnd">
              <a:solidFill>
                <a:srgbClr val="FF1495"/>
              </a:solidFill>
              <a:prstDash val="solid"/>
              <a:headEnd type="none" w="sm" len="sm"/>
              <a:tailEnd type="arrow" w="med" len="sm"/>
            </a:ln>
          </p:spPr>
          <p:txBody>
            <a:bodyPr/>
            <a:lstStyle/>
            <a:p>
              <a:endParaRPr lang="en-US"/>
            </a:p>
          </p:txBody>
        </p:sp>
        <p:sp>
          <p:nvSpPr>
            <p:cNvPr id="17" name="Freeform 17"/>
            <p:cNvSpPr/>
            <p:nvPr/>
          </p:nvSpPr>
          <p:spPr>
            <a:xfrm rot="-2700000">
              <a:off x="1072990" y="8053006"/>
              <a:ext cx="5180854" cy="5180854"/>
            </a:xfrm>
            <a:custGeom>
              <a:avLst/>
              <a:gdLst/>
              <a:ahLst/>
              <a:cxnLst/>
              <a:rect l="l" t="t" r="r" b="b"/>
              <a:pathLst>
                <a:path w="5180854" h="5180854">
                  <a:moveTo>
                    <a:pt x="0" y="0"/>
                  </a:moveTo>
                  <a:lnTo>
                    <a:pt x="5180854" y="0"/>
                  </a:lnTo>
                  <a:lnTo>
                    <a:pt x="5180854" y="5180854"/>
                  </a:lnTo>
                  <a:lnTo>
                    <a:pt x="0" y="5180854"/>
                  </a:lnTo>
                  <a:lnTo>
                    <a:pt x="0" y="0"/>
                  </a:lnTo>
                  <a:close/>
                </a:path>
              </a:pathLst>
            </a:custGeom>
            <a:blipFill>
              <a:blip r:embed="rId6"/>
              <a:stretch>
                <a:fillRect/>
              </a:stretch>
            </a:blipFill>
          </p:spPr>
          <p:txBody>
            <a:bodyPr/>
            <a:lstStyle/>
            <a:p>
              <a:endParaRPr lang="en-US"/>
            </a:p>
          </p:txBody>
        </p:sp>
        <p:grpSp>
          <p:nvGrpSpPr>
            <p:cNvPr id="18" name="Group 18"/>
            <p:cNvGrpSpPr/>
            <p:nvPr/>
          </p:nvGrpSpPr>
          <p:grpSpPr>
            <a:xfrm rot="-2700000">
              <a:off x="1464758" y="8459762"/>
              <a:ext cx="1796329" cy="462585"/>
              <a:chOff x="0" y="0"/>
              <a:chExt cx="939973" cy="242059"/>
            </a:xfrm>
          </p:grpSpPr>
          <p:sp>
            <p:nvSpPr>
              <p:cNvPr id="19" name="Freeform 19"/>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US"/>
              </a:p>
            </p:txBody>
          </p:sp>
          <p:sp>
            <p:nvSpPr>
              <p:cNvPr id="20" name="TextBox 20"/>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rot="-2700000">
              <a:off x="1706336" y="8562035"/>
              <a:ext cx="1227503" cy="303299"/>
            </a:xfrm>
            <a:prstGeom prst="rect">
              <a:avLst/>
            </a:prstGeom>
          </p:spPr>
          <p:txBody>
            <a:bodyPr lIns="0" tIns="0" rIns="0" bIns="0" rtlCol="0" anchor="t">
              <a:spAutoFit/>
            </a:bodyPr>
            <a:lstStyle/>
            <a:p>
              <a:pPr algn="ctr">
                <a:lnSpc>
                  <a:spcPts val="1932"/>
                </a:lnSpc>
                <a:spcBef>
                  <a:spcPct val="0"/>
                </a:spcBef>
              </a:pPr>
              <a:r>
                <a:rPr lang="en-US" sz="1380">
                  <a:solidFill>
                    <a:srgbClr val="000000"/>
                  </a:solidFill>
                  <a:latin typeface="Open Sans"/>
                  <a:ea typeface="Open Sans"/>
                  <a:cs typeface="Open Sans"/>
                  <a:sym typeface="Open Sans"/>
                </a:rPr>
                <a:t>Track</a:t>
              </a:r>
            </a:p>
          </p:txBody>
        </p:sp>
        <p:grpSp>
          <p:nvGrpSpPr>
            <p:cNvPr id="22" name="Group 22"/>
            <p:cNvGrpSpPr/>
            <p:nvPr/>
          </p:nvGrpSpPr>
          <p:grpSpPr>
            <a:xfrm rot="-2700000">
              <a:off x="3173077" y="7385065"/>
              <a:ext cx="2003011" cy="862221"/>
              <a:chOff x="0" y="0"/>
              <a:chExt cx="1048124" cy="451178"/>
            </a:xfrm>
          </p:grpSpPr>
          <p:sp>
            <p:nvSpPr>
              <p:cNvPr id="23" name="Freeform 23"/>
              <p:cNvSpPr/>
              <p:nvPr/>
            </p:nvSpPr>
            <p:spPr>
              <a:xfrm>
                <a:off x="0" y="0"/>
                <a:ext cx="1048124" cy="451178"/>
              </a:xfrm>
              <a:custGeom>
                <a:avLst/>
                <a:gdLst/>
                <a:ahLst/>
                <a:cxnLst/>
                <a:rect l="l" t="t" r="r" b="b"/>
                <a:pathLst>
                  <a:path w="1048124" h="451178">
                    <a:moveTo>
                      <a:pt x="123057" y="0"/>
                    </a:moveTo>
                    <a:lnTo>
                      <a:pt x="925067" y="0"/>
                    </a:lnTo>
                    <a:cubicBezTo>
                      <a:pt x="993029" y="0"/>
                      <a:pt x="1048124" y="55094"/>
                      <a:pt x="1048124" y="123057"/>
                    </a:cubicBezTo>
                    <a:lnTo>
                      <a:pt x="1048124" y="328121"/>
                    </a:lnTo>
                    <a:cubicBezTo>
                      <a:pt x="1048124" y="396083"/>
                      <a:pt x="993029" y="451178"/>
                      <a:pt x="925067" y="451178"/>
                    </a:cubicBezTo>
                    <a:lnTo>
                      <a:pt x="123057" y="451178"/>
                    </a:lnTo>
                    <a:cubicBezTo>
                      <a:pt x="55094" y="451178"/>
                      <a:pt x="0" y="396083"/>
                      <a:pt x="0" y="328121"/>
                    </a:cubicBezTo>
                    <a:lnTo>
                      <a:pt x="0" y="123057"/>
                    </a:lnTo>
                    <a:cubicBezTo>
                      <a:pt x="0" y="55094"/>
                      <a:pt x="55094" y="0"/>
                      <a:pt x="123057" y="0"/>
                    </a:cubicBezTo>
                    <a:close/>
                  </a:path>
                </a:pathLst>
              </a:custGeom>
              <a:solidFill>
                <a:srgbClr val="F8DC2D"/>
              </a:solidFill>
            </p:spPr>
            <p:txBody>
              <a:bodyPr/>
              <a:lstStyle/>
              <a:p>
                <a:endParaRPr lang="en-US"/>
              </a:p>
            </p:txBody>
          </p:sp>
          <p:sp>
            <p:nvSpPr>
              <p:cNvPr id="24" name="TextBox 24"/>
              <p:cNvSpPr txBox="1"/>
              <p:nvPr/>
            </p:nvSpPr>
            <p:spPr>
              <a:xfrm>
                <a:off x="0" y="-28575"/>
                <a:ext cx="1048124" cy="479753"/>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rot="-2700000">
              <a:off x="3550728" y="7654423"/>
              <a:ext cx="1227503" cy="303299"/>
            </a:xfrm>
            <a:prstGeom prst="rect">
              <a:avLst/>
            </a:prstGeom>
          </p:spPr>
          <p:txBody>
            <a:bodyPr lIns="0" tIns="0" rIns="0" bIns="0" rtlCol="0" anchor="t">
              <a:spAutoFit/>
            </a:bodyPr>
            <a:lstStyle/>
            <a:p>
              <a:pPr algn="ctr">
                <a:lnSpc>
                  <a:spcPts val="1932"/>
                </a:lnSpc>
                <a:spcBef>
                  <a:spcPct val="0"/>
                </a:spcBef>
              </a:pPr>
              <a:r>
                <a:rPr lang="en-US" sz="1380">
                  <a:solidFill>
                    <a:srgbClr val="000000"/>
                  </a:solidFill>
                  <a:latin typeface="Open Sans"/>
                  <a:ea typeface="Open Sans"/>
                  <a:cs typeface="Open Sans"/>
                  <a:sym typeface="Open Sans"/>
                </a:rPr>
                <a:t>Sector</a:t>
              </a:r>
            </a:p>
          </p:txBody>
        </p:sp>
        <p:grpSp>
          <p:nvGrpSpPr>
            <p:cNvPr id="26" name="Group 26"/>
            <p:cNvGrpSpPr/>
            <p:nvPr/>
          </p:nvGrpSpPr>
          <p:grpSpPr>
            <a:xfrm rot="-2700000">
              <a:off x="3799925" y="12128969"/>
              <a:ext cx="2361446" cy="462585"/>
              <a:chOff x="0" y="0"/>
              <a:chExt cx="1235683" cy="242059"/>
            </a:xfrm>
          </p:grpSpPr>
          <p:sp>
            <p:nvSpPr>
              <p:cNvPr id="27" name="Freeform 27"/>
              <p:cNvSpPr/>
              <p:nvPr/>
            </p:nvSpPr>
            <p:spPr>
              <a:xfrm>
                <a:off x="0" y="0"/>
                <a:ext cx="1235683" cy="242059"/>
              </a:xfrm>
              <a:custGeom>
                <a:avLst/>
                <a:gdLst/>
                <a:ahLst/>
                <a:cxnLst/>
                <a:rect l="l" t="t" r="r" b="b"/>
                <a:pathLst>
                  <a:path w="1235683" h="242059">
                    <a:moveTo>
                      <a:pt x="104378" y="0"/>
                    </a:moveTo>
                    <a:lnTo>
                      <a:pt x="1131305" y="0"/>
                    </a:lnTo>
                    <a:cubicBezTo>
                      <a:pt x="1188952" y="0"/>
                      <a:pt x="1235683" y="46732"/>
                      <a:pt x="1235683" y="104378"/>
                    </a:cubicBezTo>
                    <a:lnTo>
                      <a:pt x="1235683" y="137680"/>
                    </a:lnTo>
                    <a:cubicBezTo>
                      <a:pt x="1235683" y="195327"/>
                      <a:pt x="1188952" y="242059"/>
                      <a:pt x="1131305" y="242059"/>
                    </a:cubicBezTo>
                    <a:lnTo>
                      <a:pt x="104378" y="242059"/>
                    </a:lnTo>
                    <a:cubicBezTo>
                      <a:pt x="46732" y="242059"/>
                      <a:pt x="0" y="195327"/>
                      <a:pt x="0" y="137680"/>
                    </a:cubicBezTo>
                    <a:lnTo>
                      <a:pt x="0" y="104378"/>
                    </a:lnTo>
                    <a:cubicBezTo>
                      <a:pt x="0" y="46732"/>
                      <a:pt x="46732" y="0"/>
                      <a:pt x="104378" y="0"/>
                    </a:cubicBezTo>
                    <a:close/>
                  </a:path>
                </a:pathLst>
              </a:custGeom>
              <a:solidFill>
                <a:srgbClr val="F8DC2D"/>
              </a:solidFill>
            </p:spPr>
            <p:txBody>
              <a:bodyPr/>
              <a:lstStyle/>
              <a:p>
                <a:endParaRPr lang="en-US"/>
              </a:p>
            </p:txBody>
          </p:sp>
          <p:sp>
            <p:nvSpPr>
              <p:cNvPr id="28" name="TextBox 28"/>
              <p:cNvSpPr txBox="1"/>
              <p:nvPr/>
            </p:nvSpPr>
            <p:spPr>
              <a:xfrm>
                <a:off x="0" y="-28575"/>
                <a:ext cx="1235683" cy="270634"/>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rot="-2700000">
              <a:off x="4335981" y="12176530"/>
              <a:ext cx="1227503" cy="303299"/>
            </a:xfrm>
            <a:prstGeom prst="rect">
              <a:avLst/>
            </a:prstGeom>
          </p:spPr>
          <p:txBody>
            <a:bodyPr lIns="0" tIns="0" rIns="0" bIns="0" rtlCol="0" anchor="t">
              <a:spAutoFit/>
            </a:bodyPr>
            <a:lstStyle/>
            <a:p>
              <a:pPr algn="ctr">
                <a:lnSpc>
                  <a:spcPts val="1932"/>
                </a:lnSpc>
                <a:spcBef>
                  <a:spcPct val="0"/>
                </a:spcBef>
              </a:pPr>
              <a:r>
                <a:rPr lang="en-US" sz="1380">
                  <a:solidFill>
                    <a:srgbClr val="000000"/>
                  </a:solidFill>
                  <a:latin typeface="Open Sans"/>
                  <a:ea typeface="Open Sans"/>
                  <a:cs typeface="Open Sans"/>
                  <a:sym typeface="Open Sans"/>
                </a:rPr>
                <a:t>Block</a:t>
              </a:r>
            </a:p>
          </p:txBody>
        </p:sp>
        <p:sp>
          <p:nvSpPr>
            <p:cNvPr id="30" name="AutoShape 30"/>
            <p:cNvSpPr/>
            <p:nvPr/>
          </p:nvSpPr>
          <p:spPr>
            <a:xfrm flipH="1" flipV="1">
              <a:off x="4395793" y="12006829"/>
              <a:ext cx="421306" cy="189884"/>
            </a:xfrm>
            <a:prstGeom prst="line">
              <a:avLst/>
            </a:prstGeom>
            <a:ln w="11892" cap="flat">
              <a:solidFill>
                <a:srgbClr val="000000"/>
              </a:solidFill>
              <a:prstDash val="solid"/>
              <a:headEnd type="none" w="sm" len="sm"/>
              <a:tailEnd type="none" w="sm" len="sm"/>
            </a:ln>
          </p:spPr>
          <p:txBody>
            <a:bodyPr/>
            <a:lstStyle/>
            <a:p>
              <a:endParaRPr lang="en-US"/>
            </a:p>
          </p:txBody>
        </p:sp>
        <p:grpSp>
          <p:nvGrpSpPr>
            <p:cNvPr id="31" name="Group 31"/>
            <p:cNvGrpSpPr/>
            <p:nvPr/>
          </p:nvGrpSpPr>
          <p:grpSpPr>
            <a:xfrm>
              <a:off x="3300328" y="9011709"/>
              <a:ext cx="832559" cy="231293"/>
              <a:chOff x="0" y="0"/>
              <a:chExt cx="435656" cy="121029"/>
            </a:xfrm>
          </p:grpSpPr>
          <p:sp>
            <p:nvSpPr>
              <p:cNvPr id="32" name="Freeform 3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US"/>
              </a:p>
            </p:txBody>
          </p:sp>
          <p:sp>
            <p:nvSpPr>
              <p:cNvPr id="33" name="TextBox 3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3373460" y="8999381"/>
              <a:ext cx="690969" cy="243064"/>
            </a:xfrm>
            <a:prstGeom prst="rect">
              <a:avLst/>
            </a:prstGeom>
          </p:spPr>
          <p:txBody>
            <a:bodyPr lIns="0" tIns="0" rIns="0" bIns="0" rtlCol="0" anchor="t">
              <a:spAutoFit/>
            </a:bodyPr>
            <a:lstStyle/>
            <a:p>
              <a:pPr algn="ctr">
                <a:lnSpc>
                  <a:spcPts val="1554"/>
                </a:lnSpc>
              </a:pPr>
              <a:r>
                <a:rPr lang="en-US" sz="1110" b="1">
                  <a:solidFill>
                    <a:srgbClr val="FFFFFF"/>
                  </a:solidFill>
                  <a:latin typeface="Canva Sans Bold"/>
                  <a:ea typeface="Canva Sans Bold"/>
                  <a:cs typeface="Canva Sans Bold"/>
                  <a:sym typeface="Canva Sans Bold"/>
                </a:rPr>
                <a:t>011010</a:t>
              </a:r>
            </a:p>
          </p:txBody>
        </p:sp>
        <p:grpSp>
          <p:nvGrpSpPr>
            <p:cNvPr id="35" name="Group 35"/>
            <p:cNvGrpSpPr/>
            <p:nvPr/>
          </p:nvGrpSpPr>
          <p:grpSpPr>
            <a:xfrm rot="-7608927">
              <a:off x="1902185" y="11339526"/>
              <a:ext cx="832559" cy="231293"/>
              <a:chOff x="0" y="0"/>
              <a:chExt cx="435656" cy="121029"/>
            </a:xfrm>
          </p:grpSpPr>
          <p:sp>
            <p:nvSpPr>
              <p:cNvPr id="36" name="Freeform 3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37" name="TextBox 3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rot="-7608927">
              <a:off x="1966646" y="11335185"/>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39" name="Group 39"/>
            <p:cNvGrpSpPr/>
            <p:nvPr/>
          </p:nvGrpSpPr>
          <p:grpSpPr>
            <a:xfrm rot="-3490546">
              <a:off x="1841159" y="9716845"/>
              <a:ext cx="832559" cy="231293"/>
              <a:chOff x="0" y="0"/>
              <a:chExt cx="435656" cy="121029"/>
            </a:xfrm>
          </p:grpSpPr>
          <p:sp>
            <p:nvSpPr>
              <p:cNvPr id="40" name="Freeform 4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41" name="TextBox 41"/>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2" name="TextBox 42"/>
            <p:cNvSpPr txBox="1"/>
            <p:nvPr/>
          </p:nvSpPr>
          <p:spPr>
            <a:xfrm rot="-3490546">
              <a:off x="1907950" y="9705445"/>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43" name="Group 43"/>
            <p:cNvGrpSpPr/>
            <p:nvPr/>
          </p:nvGrpSpPr>
          <p:grpSpPr>
            <a:xfrm rot="-1650415">
              <a:off x="2451644" y="9145873"/>
              <a:ext cx="832559" cy="231293"/>
              <a:chOff x="0" y="0"/>
              <a:chExt cx="435656" cy="121029"/>
            </a:xfrm>
          </p:grpSpPr>
          <p:sp>
            <p:nvSpPr>
              <p:cNvPr id="44" name="Freeform 4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45" name="TextBox 45"/>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6" name="TextBox 46"/>
            <p:cNvSpPr txBox="1"/>
            <p:nvPr/>
          </p:nvSpPr>
          <p:spPr>
            <a:xfrm rot="-1650415">
              <a:off x="2521665" y="9133163"/>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47" name="Group 47"/>
            <p:cNvGrpSpPr/>
            <p:nvPr/>
          </p:nvGrpSpPr>
          <p:grpSpPr>
            <a:xfrm rot="1771271">
              <a:off x="4035172" y="9198186"/>
              <a:ext cx="832559" cy="231293"/>
              <a:chOff x="0" y="0"/>
              <a:chExt cx="435656" cy="121029"/>
            </a:xfrm>
          </p:grpSpPr>
          <p:sp>
            <p:nvSpPr>
              <p:cNvPr id="48" name="Freeform 4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49" name="TextBox 49"/>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0" name="TextBox 50"/>
            <p:cNvSpPr txBox="1"/>
            <p:nvPr/>
          </p:nvSpPr>
          <p:spPr>
            <a:xfrm rot="1771271">
              <a:off x="4111038" y="9187811"/>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51" name="Group 51"/>
            <p:cNvGrpSpPr/>
            <p:nvPr/>
          </p:nvGrpSpPr>
          <p:grpSpPr>
            <a:xfrm rot="3884654">
              <a:off x="4610629" y="9773643"/>
              <a:ext cx="832559" cy="231293"/>
              <a:chOff x="0" y="0"/>
              <a:chExt cx="435656" cy="121029"/>
            </a:xfrm>
          </p:grpSpPr>
          <p:sp>
            <p:nvSpPr>
              <p:cNvPr id="52" name="Freeform 5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53" name="TextBox 5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4" name="TextBox 54"/>
            <p:cNvSpPr txBox="1"/>
            <p:nvPr/>
          </p:nvSpPr>
          <p:spPr>
            <a:xfrm rot="3884654">
              <a:off x="4687996" y="9766964"/>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55" name="Group 55"/>
            <p:cNvGrpSpPr/>
            <p:nvPr/>
          </p:nvGrpSpPr>
          <p:grpSpPr>
            <a:xfrm rot="5662824">
              <a:off x="4773495" y="10484876"/>
              <a:ext cx="832559" cy="231293"/>
              <a:chOff x="0" y="0"/>
              <a:chExt cx="435656" cy="121029"/>
            </a:xfrm>
          </p:grpSpPr>
          <p:sp>
            <p:nvSpPr>
              <p:cNvPr id="56" name="Freeform 5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57" name="TextBox 5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8" name="TextBox 58"/>
            <p:cNvSpPr txBox="1"/>
            <p:nvPr/>
          </p:nvSpPr>
          <p:spPr>
            <a:xfrm rot="5662824">
              <a:off x="4850257" y="10481513"/>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59" name="Group 59"/>
            <p:cNvGrpSpPr/>
            <p:nvPr/>
          </p:nvGrpSpPr>
          <p:grpSpPr>
            <a:xfrm rot="6915708">
              <a:off x="4564848" y="11258683"/>
              <a:ext cx="832559" cy="231293"/>
              <a:chOff x="0" y="0"/>
              <a:chExt cx="435656" cy="121029"/>
            </a:xfrm>
          </p:grpSpPr>
          <p:sp>
            <p:nvSpPr>
              <p:cNvPr id="60" name="Freeform 6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61" name="TextBox 61"/>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2" name="TextBox 62"/>
            <p:cNvSpPr txBox="1"/>
            <p:nvPr/>
          </p:nvSpPr>
          <p:spPr>
            <a:xfrm rot="6915708">
              <a:off x="4640220" y="11257264"/>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63" name="Group 63"/>
            <p:cNvGrpSpPr/>
            <p:nvPr/>
          </p:nvGrpSpPr>
          <p:grpSpPr>
            <a:xfrm rot="-10625960">
              <a:off x="3227510" y="12111901"/>
              <a:ext cx="832559" cy="231293"/>
              <a:chOff x="0" y="0"/>
              <a:chExt cx="435656" cy="121029"/>
            </a:xfrm>
          </p:grpSpPr>
          <p:sp>
            <p:nvSpPr>
              <p:cNvPr id="64" name="Freeform 6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65" name="TextBox 65"/>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6" name="TextBox 66"/>
            <p:cNvSpPr txBox="1"/>
            <p:nvPr/>
          </p:nvSpPr>
          <p:spPr>
            <a:xfrm rot="-10625960">
              <a:off x="3295658" y="12111775"/>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67" name="Group 67"/>
            <p:cNvGrpSpPr/>
            <p:nvPr/>
          </p:nvGrpSpPr>
          <p:grpSpPr>
            <a:xfrm rot="-8847791">
              <a:off x="2523589" y="11919877"/>
              <a:ext cx="832559" cy="231293"/>
              <a:chOff x="0" y="0"/>
              <a:chExt cx="435656" cy="121029"/>
            </a:xfrm>
          </p:grpSpPr>
          <p:sp>
            <p:nvSpPr>
              <p:cNvPr id="68" name="Freeform 6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69" name="TextBox 69"/>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0" name="TextBox 70"/>
            <p:cNvSpPr txBox="1"/>
            <p:nvPr/>
          </p:nvSpPr>
          <p:spPr>
            <a:xfrm rot="-8847791">
              <a:off x="2589099" y="11917653"/>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71" name="Group 71"/>
            <p:cNvGrpSpPr/>
            <p:nvPr/>
          </p:nvGrpSpPr>
          <p:grpSpPr>
            <a:xfrm rot="8931979">
              <a:off x="3995887" y="11871831"/>
              <a:ext cx="832559" cy="231293"/>
              <a:chOff x="0" y="0"/>
              <a:chExt cx="435656" cy="121029"/>
            </a:xfrm>
          </p:grpSpPr>
          <p:sp>
            <p:nvSpPr>
              <p:cNvPr id="72" name="Freeform 7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US"/>
              </a:p>
            </p:txBody>
          </p:sp>
          <p:sp>
            <p:nvSpPr>
              <p:cNvPr id="73" name="TextBox 7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4" name="TextBox 74"/>
            <p:cNvSpPr txBox="1"/>
            <p:nvPr/>
          </p:nvSpPr>
          <p:spPr>
            <a:xfrm rot="8931979">
              <a:off x="4068013" y="11872667"/>
              <a:ext cx="690969" cy="243064"/>
            </a:xfrm>
            <a:prstGeom prst="rect">
              <a:avLst/>
            </a:prstGeom>
          </p:spPr>
          <p:txBody>
            <a:bodyPr lIns="0" tIns="0" rIns="0" bIns="0" rtlCol="0" anchor="t">
              <a:spAutoFit/>
            </a:bodyPr>
            <a:lstStyle/>
            <a:p>
              <a:pPr algn="ctr">
                <a:lnSpc>
                  <a:spcPts val="1554"/>
                </a:lnSpc>
              </a:pPr>
              <a:r>
                <a:rPr lang="en-US" sz="1110" b="1">
                  <a:solidFill>
                    <a:srgbClr val="FFFFFF"/>
                  </a:solidFill>
                  <a:latin typeface="Canva Sans Bold"/>
                  <a:ea typeface="Canva Sans Bold"/>
                  <a:cs typeface="Canva Sans Bold"/>
                  <a:sym typeface="Canva Sans Bold"/>
                </a:rPr>
                <a:t>011010</a:t>
              </a:r>
            </a:p>
          </p:txBody>
        </p:sp>
        <p:grpSp>
          <p:nvGrpSpPr>
            <p:cNvPr id="75" name="Group 75"/>
            <p:cNvGrpSpPr/>
            <p:nvPr/>
          </p:nvGrpSpPr>
          <p:grpSpPr>
            <a:xfrm rot="-4692891">
              <a:off x="1638507" y="10549517"/>
              <a:ext cx="832559" cy="231293"/>
              <a:chOff x="0" y="0"/>
              <a:chExt cx="435656" cy="121029"/>
            </a:xfrm>
          </p:grpSpPr>
          <p:sp>
            <p:nvSpPr>
              <p:cNvPr id="76" name="Freeform 7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US"/>
              </a:p>
            </p:txBody>
          </p:sp>
          <p:sp>
            <p:nvSpPr>
              <p:cNvPr id="77" name="TextBox 7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8" name="TextBox 78"/>
            <p:cNvSpPr txBox="1"/>
            <p:nvPr/>
          </p:nvSpPr>
          <p:spPr>
            <a:xfrm rot="-4692891">
              <a:off x="1703474" y="10540027"/>
              <a:ext cx="690969" cy="243064"/>
            </a:xfrm>
            <a:prstGeom prst="rect">
              <a:avLst/>
            </a:prstGeom>
          </p:spPr>
          <p:txBody>
            <a:bodyPr lIns="0" tIns="0" rIns="0" bIns="0" rtlCol="0" anchor="t">
              <a:spAutoFit/>
            </a:bodyPr>
            <a:lstStyle/>
            <a:p>
              <a:pPr algn="ctr">
                <a:lnSpc>
                  <a:spcPts val="1554"/>
                </a:lnSpc>
              </a:pPr>
              <a:r>
                <a:rPr lang="en-US" sz="1110" b="1">
                  <a:solidFill>
                    <a:srgbClr val="FFFFFF"/>
                  </a:solidFill>
                  <a:latin typeface="Canva Sans Bold"/>
                  <a:ea typeface="Canva Sans Bold"/>
                  <a:cs typeface="Canva Sans Bold"/>
                  <a:sym typeface="Canva Sans Bold"/>
                </a:rPr>
                <a:t>011010</a:t>
              </a:r>
            </a:p>
          </p:txBody>
        </p:sp>
        <p:grpSp>
          <p:nvGrpSpPr>
            <p:cNvPr id="79" name="Group 79"/>
            <p:cNvGrpSpPr/>
            <p:nvPr/>
          </p:nvGrpSpPr>
          <p:grpSpPr>
            <a:xfrm rot="-7608927">
              <a:off x="2417952" y="11032005"/>
              <a:ext cx="832559" cy="231293"/>
              <a:chOff x="0" y="0"/>
              <a:chExt cx="435656" cy="121029"/>
            </a:xfrm>
          </p:grpSpPr>
          <p:sp>
            <p:nvSpPr>
              <p:cNvPr id="80" name="Freeform 8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US"/>
              </a:p>
            </p:txBody>
          </p:sp>
          <p:sp>
            <p:nvSpPr>
              <p:cNvPr id="81" name="TextBox 81"/>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2" name="TextBox 82"/>
            <p:cNvSpPr txBox="1"/>
            <p:nvPr/>
          </p:nvSpPr>
          <p:spPr>
            <a:xfrm rot="-7608927">
              <a:off x="2482412" y="11027664"/>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83" name="Group 83"/>
            <p:cNvGrpSpPr/>
            <p:nvPr/>
          </p:nvGrpSpPr>
          <p:grpSpPr>
            <a:xfrm rot="6829170">
              <a:off x="4055752" y="10997846"/>
              <a:ext cx="832559" cy="231293"/>
              <a:chOff x="0" y="0"/>
              <a:chExt cx="435656" cy="121029"/>
            </a:xfrm>
          </p:grpSpPr>
          <p:sp>
            <p:nvSpPr>
              <p:cNvPr id="84" name="Freeform 8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US"/>
              </a:p>
            </p:txBody>
          </p:sp>
          <p:sp>
            <p:nvSpPr>
              <p:cNvPr id="85" name="TextBox 85"/>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6" name="TextBox 86"/>
            <p:cNvSpPr txBox="1"/>
            <p:nvPr/>
          </p:nvSpPr>
          <p:spPr>
            <a:xfrm rot="6829170">
              <a:off x="4131242" y="10996310"/>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grpSp>
          <p:nvGrpSpPr>
            <p:cNvPr id="87" name="Group 87"/>
            <p:cNvGrpSpPr/>
            <p:nvPr/>
          </p:nvGrpSpPr>
          <p:grpSpPr>
            <a:xfrm rot="1986101">
              <a:off x="3735219" y="9718522"/>
              <a:ext cx="832559" cy="231293"/>
              <a:chOff x="0" y="0"/>
              <a:chExt cx="435656" cy="121029"/>
            </a:xfrm>
          </p:grpSpPr>
          <p:sp>
            <p:nvSpPr>
              <p:cNvPr id="88" name="Freeform 8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US"/>
              </a:p>
            </p:txBody>
          </p:sp>
          <p:sp>
            <p:nvSpPr>
              <p:cNvPr id="89" name="TextBox 89"/>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90" name="TextBox 90"/>
            <p:cNvSpPr txBox="1"/>
            <p:nvPr/>
          </p:nvSpPr>
          <p:spPr>
            <a:xfrm rot="1986101">
              <a:off x="3811339" y="9708472"/>
              <a:ext cx="690969" cy="243620"/>
            </a:xfrm>
            <a:prstGeom prst="rect">
              <a:avLst/>
            </a:prstGeom>
          </p:spPr>
          <p:txBody>
            <a:bodyPr lIns="0" tIns="0" rIns="0" bIns="0" rtlCol="0" anchor="t">
              <a:spAutoFit/>
            </a:bodyPr>
            <a:lstStyle/>
            <a:p>
              <a:pPr algn="ctr">
                <a:lnSpc>
                  <a:spcPts val="1554"/>
                </a:lnSpc>
              </a:pPr>
              <a:r>
                <a:rPr lang="en-US" sz="1110" b="1">
                  <a:solidFill>
                    <a:srgbClr val="000000"/>
                  </a:solidFill>
                  <a:latin typeface="Canva Sans Bold"/>
                  <a:ea typeface="Canva Sans Bold"/>
                  <a:cs typeface="Canva Sans Bold"/>
                  <a:sym typeface="Canva Sans Bold"/>
                </a:rPr>
                <a:t>011010</a:t>
              </a:r>
            </a:p>
          </p:txBody>
        </p:sp>
        <p:sp>
          <p:nvSpPr>
            <p:cNvPr id="91" name="Freeform 91"/>
            <p:cNvSpPr/>
            <p:nvPr/>
          </p:nvSpPr>
          <p:spPr>
            <a:xfrm rot="-2700000">
              <a:off x="7646403" y="1295119"/>
              <a:ext cx="5368531" cy="5368531"/>
            </a:xfrm>
            <a:custGeom>
              <a:avLst/>
              <a:gdLst/>
              <a:ahLst/>
              <a:cxnLst/>
              <a:rect l="l" t="t" r="r" b="b"/>
              <a:pathLst>
                <a:path w="5368531" h="5368531">
                  <a:moveTo>
                    <a:pt x="0" y="0"/>
                  </a:moveTo>
                  <a:lnTo>
                    <a:pt x="5368531" y="0"/>
                  </a:lnTo>
                  <a:lnTo>
                    <a:pt x="5368531" y="5368531"/>
                  </a:lnTo>
                  <a:lnTo>
                    <a:pt x="0" y="5368531"/>
                  </a:lnTo>
                  <a:lnTo>
                    <a:pt x="0" y="0"/>
                  </a:lnTo>
                  <a:close/>
                </a:path>
              </a:pathLst>
            </a:custGeom>
            <a:blipFill>
              <a:blip r:embed="rId6"/>
              <a:stretch>
                <a:fillRect/>
              </a:stretch>
            </a:blipFill>
          </p:spPr>
          <p:txBody>
            <a:bodyPr/>
            <a:lstStyle/>
            <a:p>
              <a:endParaRPr lang="en-US"/>
            </a:p>
          </p:txBody>
        </p:sp>
        <p:grpSp>
          <p:nvGrpSpPr>
            <p:cNvPr id="92" name="Group 92"/>
            <p:cNvGrpSpPr/>
            <p:nvPr/>
          </p:nvGrpSpPr>
          <p:grpSpPr>
            <a:xfrm rot="-2700000">
              <a:off x="8052363" y="1716610"/>
              <a:ext cx="1861402" cy="479342"/>
              <a:chOff x="0" y="0"/>
              <a:chExt cx="939973" cy="242059"/>
            </a:xfrm>
          </p:grpSpPr>
          <p:sp>
            <p:nvSpPr>
              <p:cNvPr id="93" name="Freeform 93"/>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US"/>
              </a:p>
            </p:txBody>
          </p:sp>
          <p:sp>
            <p:nvSpPr>
              <p:cNvPr id="94" name="TextBox 94"/>
              <p:cNvSpPr txBox="1"/>
              <p:nvPr/>
            </p:nvSpPr>
            <p:spPr>
              <a:xfrm>
                <a:off x="0" y="-28575"/>
                <a:ext cx="939973" cy="270634"/>
              </a:xfrm>
              <a:prstGeom prst="rect">
                <a:avLst/>
              </a:prstGeom>
            </p:spPr>
            <p:txBody>
              <a:bodyPr lIns="52640" tIns="52640" rIns="52640" bIns="52640" rtlCol="0" anchor="ctr"/>
              <a:lstStyle/>
              <a:p>
                <a:pPr algn="ctr">
                  <a:lnSpc>
                    <a:spcPts val="2595"/>
                  </a:lnSpc>
                </a:pPr>
                <a:endParaRPr/>
              </a:p>
            </p:txBody>
          </p:sp>
        </p:grpSp>
        <p:sp>
          <p:nvSpPr>
            <p:cNvPr id="95" name="TextBox 95"/>
            <p:cNvSpPr txBox="1"/>
            <p:nvPr/>
          </p:nvSpPr>
          <p:spPr>
            <a:xfrm rot="-2700000">
              <a:off x="8303058" y="1823471"/>
              <a:ext cx="1271969" cy="313251"/>
            </a:xfrm>
            <a:prstGeom prst="rect">
              <a:avLst/>
            </a:prstGeom>
          </p:spPr>
          <p:txBody>
            <a:bodyPr lIns="0" tIns="0" rIns="0" bIns="0" rtlCol="0" anchor="t">
              <a:spAutoFit/>
            </a:bodyPr>
            <a:lstStyle/>
            <a:p>
              <a:pPr algn="ctr">
                <a:lnSpc>
                  <a:spcPts val="2002"/>
                </a:lnSpc>
                <a:spcBef>
                  <a:spcPct val="0"/>
                </a:spcBef>
              </a:pPr>
              <a:r>
                <a:rPr lang="en-US" sz="1430">
                  <a:solidFill>
                    <a:srgbClr val="000000"/>
                  </a:solidFill>
                  <a:latin typeface="Open Sans"/>
                  <a:ea typeface="Open Sans"/>
                  <a:cs typeface="Open Sans"/>
                  <a:sym typeface="Open Sans"/>
                </a:rPr>
                <a:t>Track</a:t>
              </a:r>
            </a:p>
          </p:txBody>
        </p:sp>
        <p:grpSp>
          <p:nvGrpSpPr>
            <p:cNvPr id="96" name="Group 96"/>
            <p:cNvGrpSpPr/>
            <p:nvPr/>
          </p:nvGrpSpPr>
          <p:grpSpPr>
            <a:xfrm rot="-2700000">
              <a:off x="9822565" y="602981"/>
              <a:ext cx="2075570" cy="893455"/>
              <a:chOff x="0" y="0"/>
              <a:chExt cx="1048124" cy="451178"/>
            </a:xfrm>
          </p:grpSpPr>
          <p:sp>
            <p:nvSpPr>
              <p:cNvPr id="97" name="Freeform 97"/>
              <p:cNvSpPr/>
              <p:nvPr/>
            </p:nvSpPr>
            <p:spPr>
              <a:xfrm>
                <a:off x="0" y="0"/>
                <a:ext cx="1048124" cy="451178"/>
              </a:xfrm>
              <a:custGeom>
                <a:avLst/>
                <a:gdLst/>
                <a:ahLst/>
                <a:cxnLst/>
                <a:rect l="l" t="t" r="r" b="b"/>
                <a:pathLst>
                  <a:path w="1048124" h="451178">
                    <a:moveTo>
                      <a:pt x="225589" y="0"/>
                    </a:moveTo>
                    <a:lnTo>
                      <a:pt x="822535" y="0"/>
                    </a:lnTo>
                    <a:cubicBezTo>
                      <a:pt x="882365" y="0"/>
                      <a:pt x="939744" y="23767"/>
                      <a:pt x="982050" y="66073"/>
                    </a:cubicBezTo>
                    <a:cubicBezTo>
                      <a:pt x="1024356" y="108380"/>
                      <a:pt x="1048124" y="165759"/>
                      <a:pt x="1048124" y="225589"/>
                    </a:cubicBezTo>
                    <a:lnTo>
                      <a:pt x="1048124" y="225589"/>
                    </a:lnTo>
                    <a:cubicBezTo>
                      <a:pt x="1048124" y="350178"/>
                      <a:pt x="947124" y="451178"/>
                      <a:pt x="822535" y="451178"/>
                    </a:cubicBezTo>
                    <a:lnTo>
                      <a:pt x="225589" y="451178"/>
                    </a:lnTo>
                    <a:cubicBezTo>
                      <a:pt x="101000" y="451178"/>
                      <a:pt x="0" y="350178"/>
                      <a:pt x="0" y="225589"/>
                    </a:cubicBezTo>
                    <a:lnTo>
                      <a:pt x="0" y="225589"/>
                    </a:lnTo>
                    <a:cubicBezTo>
                      <a:pt x="0" y="101000"/>
                      <a:pt x="101000" y="0"/>
                      <a:pt x="225589" y="0"/>
                    </a:cubicBezTo>
                    <a:close/>
                  </a:path>
                </a:pathLst>
              </a:custGeom>
              <a:solidFill>
                <a:srgbClr val="F8DC2D"/>
              </a:solidFill>
            </p:spPr>
            <p:txBody>
              <a:bodyPr/>
              <a:lstStyle/>
              <a:p>
                <a:endParaRPr lang="en-US"/>
              </a:p>
            </p:txBody>
          </p:sp>
          <p:sp>
            <p:nvSpPr>
              <p:cNvPr id="98" name="TextBox 98"/>
              <p:cNvSpPr txBox="1"/>
              <p:nvPr/>
            </p:nvSpPr>
            <p:spPr>
              <a:xfrm>
                <a:off x="0" y="-28575"/>
                <a:ext cx="1048124" cy="479753"/>
              </a:xfrm>
              <a:prstGeom prst="rect">
                <a:avLst/>
              </a:prstGeom>
            </p:spPr>
            <p:txBody>
              <a:bodyPr lIns="52640" tIns="52640" rIns="52640" bIns="52640" rtlCol="0" anchor="ctr"/>
              <a:lstStyle/>
              <a:p>
                <a:pPr algn="ctr">
                  <a:lnSpc>
                    <a:spcPts val="2595"/>
                  </a:lnSpc>
                </a:pPr>
                <a:endParaRPr/>
              </a:p>
            </p:txBody>
          </p:sp>
        </p:grpSp>
        <p:sp>
          <p:nvSpPr>
            <p:cNvPr id="99" name="TextBox 99"/>
            <p:cNvSpPr txBox="1"/>
            <p:nvPr/>
          </p:nvSpPr>
          <p:spPr>
            <a:xfrm rot="-2700000">
              <a:off x="10214263" y="882981"/>
              <a:ext cx="1271969" cy="313251"/>
            </a:xfrm>
            <a:prstGeom prst="rect">
              <a:avLst/>
            </a:prstGeom>
          </p:spPr>
          <p:txBody>
            <a:bodyPr lIns="0" tIns="0" rIns="0" bIns="0" rtlCol="0" anchor="t">
              <a:spAutoFit/>
            </a:bodyPr>
            <a:lstStyle/>
            <a:p>
              <a:pPr algn="ctr">
                <a:lnSpc>
                  <a:spcPts val="2002"/>
                </a:lnSpc>
                <a:spcBef>
                  <a:spcPct val="0"/>
                </a:spcBef>
              </a:pPr>
              <a:r>
                <a:rPr lang="en-US" sz="1430">
                  <a:solidFill>
                    <a:srgbClr val="000000"/>
                  </a:solidFill>
                  <a:latin typeface="Open Sans"/>
                  <a:ea typeface="Open Sans"/>
                  <a:cs typeface="Open Sans"/>
                  <a:sym typeface="Open Sans"/>
                </a:rPr>
                <a:t>Sector</a:t>
              </a:r>
            </a:p>
          </p:txBody>
        </p:sp>
        <p:grpSp>
          <p:nvGrpSpPr>
            <p:cNvPr id="100" name="Group 100"/>
            <p:cNvGrpSpPr/>
            <p:nvPr/>
          </p:nvGrpSpPr>
          <p:grpSpPr>
            <a:xfrm rot="-2700000">
              <a:off x="10472121" y="5518734"/>
              <a:ext cx="2446990" cy="479342"/>
              <a:chOff x="0" y="0"/>
              <a:chExt cx="1235683" cy="242059"/>
            </a:xfrm>
          </p:grpSpPr>
          <p:sp>
            <p:nvSpPr>
              <p:cNvPr id="101" name="Freeform 101"/>
              <p:cNvSpPr/>
              <p:nvPr/>
            </p:nvSpPr>
            <p:spPr>
              <a:xfrm>
                <a:off x="0" y="0"/>
                <a:ext cx="1235683" cy="242059"/>
              </a:xfrm>
              <a:custGeom>
                <a:avLst/>
                <a:gdLst/>
                <a:ahLst/>
                <a:cxnLst/>
                <a:rect l="l" t="t" r="r" b="b"/>
                <a:pathLst>
                  <a:path w="1235683" h="242059">
                    <a:moveTo>
                      <a:pt x="121029" y="0"/>
                    </a:moveTo>
                    <a:lnTo>
                      <a:pt x="1114654" y="0"/>
                    </a:lnTo>
                    <a:cubicBezTo>
                      <a:pt x="1146753" y="0"/>
                      <a:pt x="1177537" y="12751"/>
                      <a:pt x="1200235" y="35449"/>
                    </a:cubicBezTo>
                    <a:cubicBezTo>
                      <a:pt x="1222932" y="58146"/>
                      <a:pt x="1235683" y="88930"/>
                      <a:pt x="1235683" y="121029"/>
                    </a:cubicBezTo>
                    <a:lnTo>
                      <a:pt x="1235683" y="121029"/>
                    </a:lnTo>
                    <a:cubicBezTo>
                      <a:pt x="1235683" y="187872"/>
                      <a:pt x="1181497" y="242059"/>
                      <a:pt x="1114654"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US"/>
              </a:p>
            </p:txBody>
          </p:sp>
          <p:sp>
            <p:nvSpPr>
              <p:cNvPr id="102" name="TextBox 102"/>
              <p:cNvSpPr txBox="1"/>
              <p:nvPr/>
            </p:nvSpPr>
            <p:spPr>
              <a:xfrm>
                <a:off x="0" y="-28575"/>
                <a:ext cx="1235683" cy="270634"/>
              </a:xfrm>
              <a:prstGeom prst="rect">
                <a:avLst/>
              </a:prstGeom>
            </p:spPr>
            <p:txBody>
              <a:bodyPr lIns="52640" tIns="52640" rIns="52640" bIns="52640" rtlCol="0" anchor="ctr"/>
              <a:lstStyle/>
              <a:p>
                <a:pPr algn="ctr">
                  <a:lnSpc>
                    <a:spcPts val="2595"/>
                  </a:lnSpc>
                </a:pPr>
                <a:endParaRPr/>
              </a:p>
            </p:txBody>
          </p:sp>
        </p:grpSp>
        <p:sp>
          <p:nvSpPr>
            <p:cNvPr id="103" name="TextBox 103"/>
            <p:cNvSpPr txBox="1"/>
            <p:nvPr/>
          </p:nvSpPr>
          <p:spPr>
            <a:xfrm rot="-2700000">
              <a:off x="11027962" y="5568902"/>
              <a:ext cx="1271969" cy="313251"/>
            </a:xfrm>
            <a:prstGeom prst="rect">
              <a:avLst/>
            </a:prstGeom>
          </p:spPr>
          <p:txBody>
            <a:bodyPr lIns="0" tIns="0" rIns="0" bIns="0" rtlCol="0" anchor="t">
              <a:spAutoFit/>
            </a:bodyPr>
            <a:lstStyle/>
            <a:p>
              <a:pPr algn="ctr">
                <a:lnSpc>
                  <a:spcPts val="2002"/>
                </a:lnSpc>
                <a:spcBef>
                  <a:spcPct val="0"/>
                </a:spcBef>
              </a:pPr>
              <a:r>
                <a:rPr lang="en-US" sz="1430">
                  <a:solidFill>
                    <a:srgbClr val="000000"/>
                  </a:solidFill>
                  <a:latin typeface="Open Sans"/>
                  <a:ea typeface="Open Sans"/>
                  <a:cs typeface="Open Sans"/>
                  <a:sym typeface="Open Sans"/>
                </a:rPr>
                <a:t>Block</a:t>
              </a:r>
            </a:p>
          </p:txBody>
        </p:sp>
        <p:sp>
          <p:nvSpPr>
            <p:cNvPr id="104" name="AutoShape 104"/>
            <p:cNvSpPr/>
            <p:nvPr/>
          </p:nvSpPr>
          <p:spPr>
            <a:xfrm flipV="1">
              <a:off x="7836252" y="5392170"/>
              <a:ext cx="3253322" cy="6450036"/>
            </a:xfrm>
            <a:prstGeom prst="line">
              <a:avLst/>
            </a:prstGeom>
            <a:ln w="11892" cap="flat">
              <a:solidFill>
                <a:srgbClr val="000000"/>
              </a:solidFill>
              <a:prstDash val="solid"/>
              <a:headEnd type="none" w="sm" len="sm"/>
              <a:tailEnd type="none" w="sm" len="sm"/>
            </a:ln>
          </p:spPr>
          <p:txBody>
            <a:bodyPr/>
            <a:lstStyle/>
            <a:p>
              <a:endParaRPr lang="en-US"/>
            </a:p>
          </p:txBody>
        </p:sp>
        <p:grpSp>
          <p:nvGrpSpPr>
            <p:cNvPr id="105" name="Group 105"/>
            <p:cNvGrpSpPr/>
            <p:nvPr/>
          </p:nvGrpSpPr>
          <p:grpSpPr>
            <a:xfrm>
              <a:off x="9954426" y="2288551"/>
              <a:ext cx="862718" cy="239671"/>
              <a:chOff x="0" y="0"/>
              <a:chExt cx="435656" cy="121029"/>
            </a:xfrm>
          </p:grpSpPr>
          <p:sp>
            <p:nvSpPr>
              <p:cNvPr id="106" name="Freeform 10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US"/>
              </a:p>
            </p:txBody>
          </p:sp>
          <p:sp>
            <p:nvSpPr>
              <p:cNvPr id="107" name="TextBox 107"/>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08" name="TextBox 108"/>
            <p:cNvSpPr txBox="1"/>
            <p:nvPr/>
          </p:nvSpPr>
          <p:spPr>
            <a:xfrm>
              <a:off x="10030208" y="2276467"/>
              <a:ext cx="715999" cy="251179"/>
            </a:xfrm>
            <a:prstGeom prst="rect">
              <a:avLst/>
            </a:prstGeom>
          </p:spPr>
          <p:txBody>
            <a:bodyPr lIns="0" tIns="0" rIns="0" bIns="0" rtlCol="0" anchor="t">
              <a:spAutoFit/>
            </a:bodyPr>
            <a:lstStyle/>
            <a:p>
              <a:pPr algn="ctr">
                <a:lnSpc>
                  <a:spcPts val="1611"/>
                </a:lnSpc>
              </a:pPr>
              <a:r>
                <a:rPr lang="en-US" sz="1150" b="1">
                  <a:solidFill>
                    <a:srgbClr val="FFFFFF"/>
                  </a:solidFill>
                  <a:latin typeface="Canva Sans Bold"/>
                  <a:ea typeface="Canva Sans Bold"/>
                  <a:cs typeface="Canva Sans Bold"/>
                  <a:sym typeface="Canva Sans Bold"/>
                </a:rPr>
                <a:t>011010</a:t>
              </a:r>
            </a:p>
          </p:txBody>
        </p:sp>
        <p:grpSp>
          <p:nvGrpSpPr>
            <p:cNvPr id="109" name="Group 109"/>
            <p:cNvGrpSpPr/>
            <p:nvPr/>
          </p:nvGrpSpPr>
          <p:grpSpPr>
            <a:xfrm rot="-7608927">
              <a:off x="8505636" y="4700694"/>
              <a:ext cx="862718" cy="239671"/>
              <a:chOff x="0" y="0"/>
              <a:chExt cx="435656" cy="121029"/>
            </a:xfrm>
          </p:grpSpPr>
          <p:sp>
            <p:nvSpPr>
              <p:cNvPr id="110" name="Freeform 11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11" name="TextBox 111"/>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12" name="TextBox 112"/>
            <p:cNvSpPr txBox="1"/>
            <p:nvPr/>
          </p:nvSpPr>
          <p:spPr>
            <a:xfrm rot="-7608927">
              <a:off x="8572708" y="4696333"/>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13" name="Group 113"/>
            <p:cNvGrpSpPr/>
            <p:nvPr/>
          </p:nvGrpSpPr>
          <p:grpSpPr>
            <a:xfrm rot="-4929015">
              <a:off x="8226410" y="3848489"/>
              <a:ext cx="862718" cy="239671"/>
              <a:chOff x="0" y="0"/>
              <a:chExt cx="435656" cy="121029"/>
            </a:xfrm>
          </p:grpSpPr>
          <p:sp>
            <p:nvSpPr>
              <p:cNvPr id="114" name="Freeform 11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15" name="TextBox 115"/>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16" name="TextBox 116"/>
            <p:cNvSpPr txBox="1"/>
            <p:nvPr/>
          </p:nvSpPr>
          <p:spPr>
            <a:xfrm rot="-4929015">
              <a:off x="8294115" y="3839222"/>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17" name="Group 117"/>
            <p:cNvGrpSpPr/>
            <p:nvPr/>
          </p:nvGrpSpPr>
          <p:grpSpPr>
            <a:xfrm rot="9092532">
              <a:off x="10685254" y="5288428"/>
              <a:ext cx="884716" cy="239671"/>
              <a:chOff x="0" y="0"/>
              <a:chExt cx="446765" cy="121029"/>
            </a:xfrm>
          </p:grpSpPr>
          <p:sp>
            <p:nvSpPr>
              <p:cNvPr id="118" name="Freeform 118"/>
              <p:cNvSpPr/>
              <p:nvPr/>
            </p:nvSpPr>
            <p:spPr>
              <a:xfrm>
                <a:off x="0" y="0"/>
                <a:ext cx="446765" cy="121029"/>
              </a:xfrm>
              <a:custGeom>
                <a:avLst/>
                <a:gdLst/>
                <a:ahLst/>
                <a:cxnLst/>
                <a:rect l="l" t="t" r="r" b="b"/>
                <a:pathLst>
                  <a:path w="446765" h="121029">
                    <a:moveTo>
                      <a:pt x="60515" y="0"/>
                    </a:moveTo>
                    <a:lnTo>
                      <a:pt x="386250" y="0"/>
                    </a:lnTo>
                    <a:cubicBezTo>
                      <a:pt x="419671" y="0"/>
                      <a:pt x="446765" y="27093"/>
                      <a:pt x="446765" y="60515"/>
                    </a:cubicBezTo>
                    <a:lnTo>
                      <a:pt x="446765" y="60515"/>
                    </a:lnTo>
                    <a:cubicBezTo>
                      <a:pt x="446765" y="76564"/>
                      <a:pt x="440389" y="91956"/>
                      <a:pt x="429040" y="103305"/>
                    </a:cubicBezTo>
                    <a:cubicBezTo>
                      <a:pt x="417692" y="114654"/>
                      <a:pt x="402300" y="121029"/>
                      <a:pt x="386250"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19" name="TextBox 119"/>
              <p:cNvSpPr txBox="1"/>
              <p:nvPr/>
            </p:nvSpPr>
            <p:spPr>
              <a:xfrm>
                <a:off x="0" y="-28575"/>
                <a:ext cx="446765" cy="149604"/>
              </a:xfrm>
              <a:prstGeom prst="rect">
                <a:avLst/>
              </a:prstGeom>
            </p:spPr>
            <p:txBody>
              <a:bodyPr lIns="52640" tIns="52640" rIns="52640" bIns="52640" rtlCol="0" anchor="ctr"/>
              <a:lstStyle/>
              <a:p>
                <a:pPr algn="ctr">
                  <a:lnSpc>
                    <a:spcPts val="2595"/>
                  </a:lnSpc>
                </a:pPr>
                <a:endParaRPr/>
              </a:p>
            </p:txBody>
          </p:sp>
        </p:grpSp>
        <p:sp>
          <p:nvSpPr>
            <p:cNvPr id="120" name="TextBox 120"/>
            <p:cNvSpPr txBox="1"/>
            <p:nvPr/>
          </p:nvSpPr>
          <p:spPr>
            <a:xfrm rot="9092532">
              <a:off x="10761180" y="5288882"/>
              <a:ext cx="734256"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21" name="Group 121"/>
            <p:cNvGrpSpPr/>
            <p:nvPr/>
          </p:nvGrpSpPr>
          <p:grpSpPr>
            <a:xfrm rot="1771271">
              <a:off x="10715891" y="2481783"/>
              <a:ext cx="862718" cy="239671"/>
              <a:chOff x="0" y="0"/>
              <a:chExt cx="435656" cy="121029"/>
            </a:xfrm>
          </p:grpSpPr>
          <p:sp>
            <p:nvSpPr>
              <p:cNvPr id="122" name="Freeform 12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23" name="TextBox 123"/>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24" name="TextBox 124"/>
            <p:cNvSpPr txBox="1"/>
            <p:nvPr/>
          </p:nvSpPr>
          <p:spPr>
            <a:xfrm rot="1771271">
              <a:off x="10794335" y="2471678"/>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25" name="Group 125"/>
            <p:cNvGrpSpPr/>
            <p:nvPr/>
          </p:nvGrpSpPr>
          <p:grpSpPr>
            <a:xfrm rot="3884654">
              <a:off x="11312194" y="3078086"/>
              <a:ext cx="862718" cy="239671"/>
              <a:chOff x="0" y="0"/>
              <a:chExt cx="435656" cy="121029"/>
            </a:xfrm>
          </p:grpSpPr>
          <p:sp>
            <p:nvSpPr>
              <p:cNvPr id="126" name="Freeform 12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27" name="TextBox 127"/>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28" name="TextBox 128"/>
            <p:cNvSpPr txBox="1"/>
            <p:nvPr/>
          </p:nvSpPr>
          <p:spPr>
            <a:xfrm rot="3884654">
              <a:off x="11392052" y="3071657"/>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29" name="Group 129"/>
            <p:cNvGrpSpPr/>
            <p:nvPr/>
          </p:nvGrpSpPr>
          <p:grpSpPr>
            <a:xfrm rot="5662824">
              <a:off x="11480959" y="3815083"/>
              <a:ext cx="862718" cy="239671"/>
              <a:chOff x="0" y="0"/>
              <a:chExt cx="435656" cy="121029"/>
            </a:xfrm>
          </p:grpSpPr>
          <p:sp>
            <p:nvSpPr>
              <p:cNvPr id="130" name="Freeform 13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31" name="TextBox 131"/>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32" name="TextBox 132"/>
            <p:cNvSpPr txBox="1"/>
            <p:nvPr/>
          </p:nvSpPr>
          <p:spPr>
            <a:xfrm rot="5662824">
              <a:off x="11560158" y="3811918"/>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33" name="Group 133"/>
            <p:cNvGrpSpPr/>
            <p:nvPr/>
          </p:nvGrpSpPr>
          <p:grpSpPr>
            <a:xfrm rot="6915708">
              <a:off x="11264755" y="4616922"/>
              <a:ext cx="862718" cy="239671"/>
              <a:chOff x="0" y="0"/>
              <a:chExt cx="435656" cy="121029"/>
            </a:xfrm>
          </p:grpSpPr>
          <p:sp>
            <p:nvSpPr>
              <p:cNvPr id="134" name="Freeform 13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35" name="TextBox 135"/>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36" name="TextBox 136"/>
            <p:cNvSpPr txBox="1"/>
            <p:nvPr/>
          </p:nvSpPr>
          <p:spPr>
            <a:xfrm rot="6915708">
              <a:off x="11342545" y="4615649"/>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37" name="Group 137"/>
            <p:cNvGrpSpPr/>
            <p:nvPr/>
          </p:nvGrpSpPr>
          <p:grpSpPr>
            <a:xfrm rot="-10625960">
              <a:off x="9878970" y="5501049"/>
              <a:ext cx="862718" cy="239671"/>
              <a:chOff x="0" y="0"/>
              <a:chExt cx="435656" cy="121029"/>
            </a:xfrm>
          </p:grpSpPr>
          <p:sp>
            <p:nvSpPr>
              <p:cNvPr id="138" name="Freeform 13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39" name="TextBox 139"/>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40" name="TextBox 140"/>
            <p:cNvSpPr txBox="1"/>
            <p:nvPr/>
          </p:nvSpPr>
          <p:spPr>
            <a:xfrm rot="-10625960">
              <a:off x="9949605" y="5500918"/>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41" name="Group 141"/>
            <p:cNvGrpSpPr/>
            <p:nvPr/>
          </p:nvGrpSpPr>
          <p:grpSpPr>
            <a:xfrm rot="-8847791">
              <a:off x="9149551" y="5302068"/>
              <a:ext cx="862718" cy="239671"/>
              <a:chOff x="0" y="0"/>
              <a:chExt cx="435656" cy="121029"/>
            </a:xfrm>
          </p:grpSpPr>
          <p:sp>
            <p:nvSpPr>
              <p:cNvPr id="142" name="Freeform 14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US"/>
              </a:p>
            </p:txBody>
          </p:sp>
          <p:sp>
            <p:nvSpPr>
              <p:cNvPr id="143" name="TextBox 143"/>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44" name="TextBox 144"/>
            <p:cNvSpPr txBox="1"/>
            <p:nvPr/>
          </p:nvSpPr>
          <p:spPr>
            <a:xfrm rot="-8847791">
              <a:off x="9217619" y="5299817"/>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45" name="Group 145"/>
            <p:cNvGrpSpPr/>
            <p:nvPr/>
          </p:nvGrpSpPr>
          <p:grpSpPr>
            <a:xfrm rot="-3613259">
              <a:off x="8462738" y="3039836"/>
              <a:ext cx="862718" cy="239671"/>
              <a:chOff x="0" y="0"/>
              <a:chExt cx="435656" cy="121029"/>
            </a:xfrm>
          </p:grpSpPr>
          <p:sp>
            <p:nvSpPr>
              <p:cNvPr id="146" name="Freeform 14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US"/>
              </a:p>
            </p:txBody>
          </p:sp>
          <p:sp>
            <p:nvSpPr>
              <p:cNvPr id="147" name="TextBox 147"/>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48" name="TextBox 148"/>
            <p:cNvSpPr txBox="1"/>
            <p:nvPr/>
          </p:nvSpPr>
          <p:spPr>
            <a:xfrm rot="-3613259">
              <a:off x="8531807" y="3028836"/>
              <a:ext cx="715999" cy="251179"/>
            </a:xfrm>
            <a:prstGeom prst="rect">
              <a:avLst/>
            </a:prstGeom>
          </p:spPr>
          <p:txBody>
            <a:bodyPr lIns="0" tIns="0" rIns="0" bIns="0" rtlCol="0" anchor="t">
              <a:spAutoFit/>
            </a:bodyPr>
            <a:lstStyle/>
            <a:p>
              <a:pPr algn="ctr">
                <a:lnSpc>
                  <a:spcPts val="1611"/>
                </a:lnSpc>
              </a:pPr>
              <a:r>
                <a:rPr lang="en-US" sz="1150" b="1">
                  <a:solidFill>
                    <a:srgbClr val="FFFFFF"/>
                  </a:solidFill>
                  <a:latin typeface="Canva Sans Bold"/>
                  <a:ea typeface="Canva Sans Bold"/>
                  <a:cs typeface="Canva Sans Bold"/>
                  <a:sym typeface="Canva Sans Bold"/>
                </a:rPr>
                <a:t>011010</a:t>
              </a:r>
            </a:p>
          </p:txBody>
        </p:sp>
        <p:grpSp>
          <p:nvGrpSpPr>
            <p:cNvPr id="149" name="Group 149"/>
            <p:cNvGrpSpPr/>
            <p:nvPr/>
          </p:nvGrpSpPr>
          <p:grpSpPr>
            <a:xfrm rot="-1702143">
              <a:off x="9102329" y="2413536"/>
              <a:ext cx="862718" cy="239671"/>
              <a:chOff x="0" y="0"/>
              <a:chExt cx="435656" cy="121029"/>
            </a:xfrm>
          </p:grpSpPr>
          <p:sp>
            <p:nvSpPr>
              <p:cNvPr id="150" name="Freeform 15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US"/>
              </a:p>
            </p:txBody>
          </p:sp>
          <p:sp>
            <p:nvSpPr>
              <p:cNvPr id="151" name="TextBox 151"/>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52" name="TextBox 152"/>
            <p:cNvSpPr txBox="1"/>
            <p:nvPr/>
          </p:nvSpPr>
          <p:spPr>
            <a:xfrm rot="-1702143">
              <a:off x="9174812" y="2401062"/>
              <a:ext cx="715999" cy="251179"/>
            </a:xfrm>
            <a:prstGeom prst="rect">
              <a:avLst/>
            </a:prstGeom>
          </p:spPr>
          <p:txBody>
            <a:bodyPr lIns="0" tIns="0" rIns="0" bIns="0" rtlCol="0" anchor="t">
              <a:spAutoFit/>
            </a:bodyPr>
            <a:lstStyle/>
            <a:p>
              <a:pPr algn="ctr">
                <a:lnSpc>
                  <a:spcPts val="1611"/>
                </a:lnSpc>
              </a:pPr>
              <a:r>
                <a:rPr lang="en-US" sz="1150" b="1">
                  <a:solidFill>
                    <a:srgbClr val="FFFFFF"/>
                  </a:solidFill>
                  <a:latin typeface="Canva Sans Bold"/>
                  <a:ea typeface="Canva Sans Bold"/>
                  <a:cs typeface="Canva Sans Bold"/>
                  <a:sym typeface="Canva Sans Bold"/>
                </a:rPr>
                <a:t>011010</a:t>
              </a:r>
            </a:p>
          </p:txBody>
        </p:sp>
        <p:grpSp>
          <p:nvGrpSpPr>
            <p:cNvPr id="153" name="Group 153"/>
            <p:cNvGrpSpPr/>
            <p:nvPr/>
          </p:nvGrpSpPr>
          <p:grpSpPr>
            <a:xfrm rot="-7608927">
              <a:off x="9040086" y="4382033"/>
              <a:ext cx="862718" cy="239671"/>
              <a:chOff x="0" y="0"/>
              <a:chExt cx="435656" cy="121029"/>
            </a:xfrm>
          </p:grpSpPr>
          <p:sp>
            <p:nvSpPr>
              <p:cNvPr id="154" name="Freeform 15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US"/>
              </a:p>
            </p:txBody>
          </p:sp>
          <p:sp>
            <p:nvSpPr>
              <p:cNvPr id="155" name="TextBox 155"/>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56" name="TextBox 156"/>
            <p:cNvSpPr txBox="1"/>
            <p:nvPr/>
          </p:nvSpPr>
          <p:spPr>
            <a:xfrm rot="-7608927">
              <a:off x="9107158" y="4377673"/>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57" name="Group 157"/>
            <p:cNvGrpSpPr/>
            <p:nvPr/>
          </p:nvGrpSpPr>
          <p:grpSpPr>
            <a:xfrm rot="-10470221">
              <a:off x="9656694" y="4752615"/>
              <a:ext cx="862718" cy="239671"/>
              <a:chOff x="0" y="0"/>
              <a:chExt cx="435656" cy="121029"/>
            </a:xfrm>
          </p:grpSpPr>
          <p:sp>
            <p:nvSpPr>
              <p:cNvPr id="158" name="Freeform 15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US"/>
              </a:p>
            </p:txBody>
          </p:sp>
          <p:sp>
            <p:nvSpPr>
              <p:cNvPr id="159" name="TextBox 159"/>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60" name="TextBox 160"/>
            <p:cNvSpPr txBox="1"/>
            <p:nvPr/>
          </p:nvSpPr>
          <p:spPr>
            <a:xfrm rot="-10470221">
              <a:off x="9727065" y="4752355"/>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nvGrpSpPr>
            <p:cNvPr id="161" name="Group 161"/>
            <p:cNvGrpSpPr/>
            <p:nvPr/>
          </p:nvGrpSpPr>
          <p:grpSpPr>
            <a:xfrm rot="9407183">
              <a:off x="10327769" y="4693933"/>
              <a:ext cx="862718" cy="239671"/>
              <a:chOff x="0" y="0"/>
              <a:chExt cx="435656" cy="121029"/>
            </a:xfrm>
          </p:grpSpPr>
          <p:sp>
            <p:nvSpPr>
              <p:cNvPr id="162" name="Freeform 16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US"/>
              </a:p>
            </p:txBody>
          </p:sp>
          <p:sp>
            <p:nvSpPr>
              <p:cNvPr id="163" name="TextBox 163"/>
              <p:cNvSpPr txBox="1"/>
              <p:nvPr/>
            </p:nvSpPr>
            <p:spPr>
              <a:xfrm>
                <a:off x="0" y="-28575"/>
                <a:ext cx="435656" cy="149604"/>
              </a:xfrm>
              <a:prstGeom prst="rect">
                <a:avLst/>
              </a:prstGeom>
            </p:spPr>
            <p:txBody>
              <a:bodyPr lIns="52640" tIns="52640" rIns="52640" bIns="52640" rtlCol="0" anchor="ctr"/>
              <a:lstStyle/>
              <a:p>
                <a:pPr algn="ctr">
                  <a:lnSpc>
                    <a:spcPts val="2595"/>
                  </a:lnSpc>
                </a:pPr>
                <a:endParaRPr/>
              </a:p>
            </p:txBody>
          </p:sp>
        </p:grpSp>
        <p:sp>
          <p:nvSpPr>
            <p:cNvPr id="164" name="TextBox 164"/>
            <p:cNvSpPr txBox="1"/>
            <p:nvPr/>
          </p:nvSpPr>
          <p:spPr>
            <a:xfrm rot="9407183">
              <a:off x="10401284" y="4694398"/>
              <a:ext cx="715999" cy="251755"/>
            </a:xfrm>
            <a:prstGeom prst="rect">
              <a:avLst/>
            </a:prstGeom>
          </p:spPr>
          <p:txBody>
            <a:bodyPr lIns="0" tIns="0" rIns="0" bIns="0" rtlCol="0" anchor="t">
              <a:spAutoFit/>
            </a:bodyPr>
            <a:lstStyle/>
            <a:p>
              <a:pPr algn="ctr">
                <a:lnSpc>
                  <a:spcPts val="1611"/>
                </a:lnSpc>
              </a:pPr>
              <a:r>
                <a:rPr lang="en-US" sz="1150" b="1">
                  <a:solidFill>
                    <a:srgbClr val="000000"/>
                  </a:solidFill>
                  <a:latin typeface="Canva Sans Bold"/>
                  <a:ea typeface="Canva Sans Bold"/>
                  <a:cs typeface="Canva Sans Bold"/>
                  <a:sym typeface="Canva Sans Bold"/>
                </a:rPr>
                <a:t>011010</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777387"/>
            <a:ext cx="6920909"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Backup Software</a:t>
            </a:r>
          </a:p>
        </p:txBody>
      </p:sp>
      <p:sp>
        <p:nvSpPr>
          <p:cNvPr id="4" name="TextBox 4"/>
          <p:cNvSpPr txBox="1"/>
          <p:nvPr/>
        </p:nvSpPr>
        <p:spPr>
          <a:xfrm>
            <a:off x="402046" y="2623465"/>
            <a:ext cx="16737482"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Backup software creates duplicate copies of files and data from a computer or network, which can be used to restore the original data in case of </a:t>
            </a:r>
            <a:r>
              <a:rPr lang="en-US" sz="3000" b="1">
                <a:solidFill>
                  <a:srgbClr val="FF1495"/>
                </a:solidFill>
                <a:latin typeface="Open Sans Bold"/>
                <a:ea typeface="Open Sans Bold"/>
                <a:cs typeface="Open Sans Bold"/>
                <a:sym typeface="Open Sans Bold"/>
              </a:rPr>
              <a:t>data loss</a:t>
            </a:r>
            <a:r>
              <a:rPr lang="en-US" sz="3000">
                <a:solidFill>
                  <a:srgbClr val="000000"/>
                </a:solidFill>
                <a:latin typeface="Open Sans"/>
                <a:ea typeface="Open Sans"/>
                <a:cs typeface="Open Sans"/>
                <a:sym typeface="Open Sans"/>
              </a:rPr>
              <a:t>, corruption, or accidental deletion. They achieve this by: </a:t>
            </a:r>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7" name="TextBox 7"/>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4853050" y="4609388"/>
            <a:ext cx="8351178" cy="1047068"/>
            <a:chOff x="0" y="0"/>
            <a:chExt cx="2199487" cy="275771"/>
          </a:xfrm>
        </p:grpSpPr>
        <p:sp>
          <p:nvSpPr>
            <p:cNvPr id="10" name="Freeform 10"/>
            <p:cNvSpPr/>
            <p:nvPr/>
          </p:nvSpPr>
          <p:spPr>
            <a:xfrm>
              <a:off x="0" y="0"/>
              <a:ext cx="2199487" cy="275771"/>
            </a:xfrm>
            <a:custGeom>
              <a:avLst/>
              <a:gdLst/>
              <a:ahLst/>
              <a:cxnLst/>
              <a:rect l="l" t="t" r="r" b="b"/>
              <a:pathLst>
                <a:path w="2199487" h="275771">
                  <a:moveTo>
                    <a:pt x="47279" y="0"/>
                  </a:moveTo>
                  <a:lnTo>
                    <a:pt x="2152208" y="0"/>
                  </a:lnTo>
                  <a:cubicBezTo>
                    <a:pt x="2178319" y="0"/>
                    <a:pt x="2199487" y="21168"/>
                    <a:pt x="2199487" y="47279"/>
                  </a:cubicBezTo>
                  <a:lnTo>
                    <a:pt x="2199487" y="228492"/>
                  </a:lnTo>
                  <a:cubicBezTo>
                    <a:pt x="2199487" y="254603"/>
                    <a:pt x="2178319" y="275771"/>
                    <a:pt x="2152208" y="275771"/>
                  </a:cubicBezTo>
                  <a:lnTo>
                    <a:pt x="47279" y="275771"/>
                  </a:lnTo>
                  <a:cubicBezTo>
                    <a:pt x="34740" y="275771"/>
                    <a:pt x="22714" y="270790"/>
                    <a:pt x="13848" y="261923"/>
                  </a:cubicBezTo>
                  <a:cubicBezTo>
                    <a:pt x="4981" y="253057"/>
                    <a:pt x="0" y="241031"/>
                    <a:pt x="0" y="228492"/>
                  </a:cubicBezTo>
                  <a:lnTo>
                    <a:pt x="0" y="47279"/>
                  </a:lnTo>
                  <a:cubicBezTo>
                    <a:pt x="0" y="21168"/>
                    <a:pt x="21168" y="0"/>
                    <a:pt x="47279" y="0"/>
                  </a:cubicBezTo>
                  <a:close/>
                </a:path>
              </a:pathLst>
            </a:custGeom>
            <a:solidFill>
              <a:srgbClr val="FFDE59"/>
            </a:solidFill>
          </p:spPr>
          <p:txBody>
            <a:bodyPr/>
            <a:lstStyle/>
            <a:p>
              <a:endParaRPr lang="en-US"/>
            </a:p>
          </p:txBody>
        </p:sp>
        <p:sp>
          <p:nvSpPr>
            <p:cNvPr id="11" name="TextBox 11"/>
            <p:cNvSpPr txBox="1"/>
            <p:nvPr/>
          </p:nvSpPr>
          <p:spPr>
            <a:xfrm>
              <a:off x="0" y="-28575"/>
              <a:ext cx="2199487" cy="304346"/>
            </a:xfrm>
            <a:prstGeom prst="rect">
              <a:avLst/>
            </a:prstGeom>
          </p:spPr>
          <p:txBody>
            <a:bodyPr lIns="50800" tIns="50800" rIns="50800" bIns="50800" rtlCol="0" anchor="ctr"/>
            <a:lstStyle/>
            <a:p>
              <a:pPr algn="ctr">
                <a:lnSpc>
                  <a:spcPts val="2595"/>
                </a:lnSpc>
              </a:pPr>
              <a:endParaRPr/>
            </a:p>
          </p:txBody>
        </p:sp>
      </p:grpSp>
      <p:sp>
        <p:nvSpPr>
          <p:cNvPr id="12" name="TextBox 12"/>
          <p:cNvSpPr txBox="1"/>
          <p:nvPr/>
        </p:nvSpPr>
        <p:spPr>
          <a:xfrm>
            <a:off x="6039602" y="4459792"/>
            <a:ext cx="6713026" cy="1196664"/>
          </a:xfrm>
          <a:prstGeom prst="rect">
            <a:avLst/>
          </a:prstGeom>
        </p:spPr>
        <p:txBody>
          <a:bodyPr lIns="0" tIns="0" rIns="0" bIns="0" rtlCol="0" anchor="t">
            <a:spAutoFit/>
          </a:bodyPr>
          <a:lstStyle/>
          <a:p>
            <a:pPr algn="l">
              <a:lnSpc>
                <a:spcPts val="4804"/>
              </a:lnSpc>
            </a:pPr>
            <a:r>
              <a:rPr lang="en-US" sz="2669">
                <a:solidFill>
                  <a:srgbClr val="2D3240"/>
                </a:solidFill>
                <a:latin typeface="Poppins"/>
                <a:ea typeface="Poppins"/>
                <a:cs typeface="Poppins"/>
                <a:sym typeface="Poppins"/>
              </a:rPr>
              <a:t>Set up a timetable for conducting backups</a:t>
            </a:r>
          </a:p>
        </p:txBody>
      </p:sp>
      <p:sp>
        <p:nvSpPr>
          <p:cNvPr id="13" name="Freeform 13"/>
          <p:cNvSpPr/>
          <p:nvPr/>
        </p:nvSpPr>
        <p:spPr>
          <a:xfrm>
            <a:off x="0"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3568578" y="9491905"/>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7035194" y="8685913"/>
            <a:ext cx="4188200" cy="1144775"/>
          </a:xfrm>
          <a:custGeom>
            <a:avLst/>
            <a:gdLst/>
            <a:ahLst/>
            <a:cxnLst/>
            <a:rect l="l" t="t" r="r" b="b"/>
            <a:pathLst>
              <a:path w="4188200" h="1144775">
                <a:moveTo>
                  <a:pt x="0" y="0"/>
                </a:moveTo>
                <a:lnTo>
                  <a:pt x="4188200" y="0"/>
                </a:lnTo>
                <a:lnTo>
                  <a:pt x="4188200" y="1144774"/>
                </a:lnTo>
                <a:lnTo>
                  <a:pt x="0" y="1144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0548962"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085094"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7236217" y="8862110"/>
            <a:ext cx="3786155"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Backup Software</a:t>
            </a:r>
          </a:p>
        </p:txBody>
      </p:sp>
      <p:grpSp>
        <p:nvGrpSpPr>
          <p:cNvPr id="19" name="Group 19"/>
          <p:cNvGrpSpPr/>
          <p:nvPr/>
        </p:nvGrpSpPr>
        <p:grpSpPr>
          <a:xfrm>
            <a:off x="4853050" y="5856481"/>
            <a:ext cx="8351178" cy="1291029"/>
            <a:chOff x="0" y="0"/>
            <a:chExt cx="2199487" cy="340024"/>
          </a:xfrm>
        </p:grpSpPr>
        <p:sp>
          <p:nvSpPr>
            <p:cNvPr id="20" name="Freeform 20"/>
            <p:cNvSpPr/>
            <p:nvPr/>
          </p:nvSpPr>
          <p:spPr>
            <a:xfrm>
              <a:off x="0" y="0"/>
              <a:ext cx="2199487" cy="340024"/>
            </a:xfrm>
            <a:custGeom>
              <a:avLst/>
              <a:gdLst/>
              <a:ahLst/>
              <a:cxnLst/>
              <a:rect l="l" t="t" r="r" b="b"/>
              <a:pathLst>
                <a:path w="2199487" h="340024">
                  <a:moveTo>
                    <a:pt x="47279" y="0"/>
                  </a:moveTo>
                  <a:lnTo>
                    <a:pt x="2152208" y="0"/>
                  </a:lnTo>
                  <a:cubicBezTo>
                    <a:pt x="2178319" y="0"/>
                    <a:pt x="2199487" y="21168"/>
                    <a:pt x="2199487" y="47279"/>
                  </a:cubicBezTo>
                  <a:lnTo>
                    <a:pt x="2199487" y="292745"/>
                  </a:lnTo>
                  <a:cubicBezTo>
                    <a:pt x="2199487" y="318856"/>
                    <a:pt x="2178319" y="340024"/>
                    <a:pt x="2152208" y="340024"/>
                  </a:cubicBezTo>
                  <a:lnTo>
                    <a:pt x="47279" y="340024"/>
                  </a:lnTo>
                  <a:cubicBezTo>
                    <a:pt x="21168" y="340024"/>
                    <a:pt x="0" y="318856"/>
                    <a:pt x="0" y="292745"/>
                  </a:cubicBezTo>
                  <a:lnTo>
                    <a:pt x="0" y="47279"/>
                  </a:lnTo>
                  <a:cubicBezTo>
                    <a:pt x="0" y="21168"/>
                    <a:pt x="21168" y="0"/>
                    <a:pt x="47279" y="0"/>
                  </a:cubicBezTo>
                  <a:close/>
                </a:path>
              </a:pathLst>
            </a:custGeom>
            <a:solidFill>
              <a:srgbClr val="FFDE59"/>
            </a:solidFill>
          </p:spPr>
          <p:txBody>
            <a:bodyPr/>
            <a:lstStyle/>
            <a:p>
              <a:endParaRPr lang="en-US"/>
            </a:p>
          </p:txBody>
        </p:sp>
        <p:sp>
          <p:nvSpPr>
            <p:cNvPr id="21" name="TextBox 21"/>
            <p:cNvSpPr txBox="1"/>
            <p:nvPr/>
          </p:nvSpPr>
          <p:spPr>
            <a:xfrm>
              <a:off x="0" y="-28575"/>
              <a:ext cx="2199487" cy="368599"/>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6039602" y="5837431"/>
            <a:ext cx="6713026" cy="1196664"/>
          </a:xfrm>
          <a:prstGeom prst="rect">
            <a:avLst/>
          </a:prstGeom>
        </p:spPr>
        <p:txBody>
          <a:bodyPr lIns="0" tIns="0" rIns="0" bIns="0" rtlCol="0" anchor="t">
            <a:spAutoFit/>
          </a:bodyPr>
          <a:lstStyle/>
          <a:p>
            <a:pPr algn="l">
              <a:lnSpc>
                <a:spcPts val="4804"/>
              </a:lnSpc>
            </a:pPr>
            <a:r>
              <a:rPr lang="en-US" sz="2669">
                <a:solidFill>
                  <a:srgbClr val="2D3240"/>
                </a:solidFill>
                <a:latin typeface="Poppins"/>
                <a:ea typeface="Poppins"/>
                <a:cs typeface="Poppins"/>
                <a:sym typeface="Poppins"/>
              </a:rPr>
              <a:t>Generate a fresh backup file only when there is a modification.</a:t>
            </a:r>
          </a:p>
        </p:txBody>
      </p:sp>
      <p:sp>
        <p:nvSpPr>
          <p:cNvPr id="23" name="Freeform 23"/>
          <p:cNvSpPr/>
          <p:nvPr/>
        </p:nvSpPr>
        <p:spPr>
          <a:xfrm>
            <a:off x="4952847" y="4700671"/>
            <a:ext cx="864503" cy="864503"/>
          </a:xfrm>
          <a:custGeom>
            <a:avLst/>
            <a:gdLst/>
            <a:ahLst/>
            <a:cxnLst/>
            <a:rect l="l" t="t" r="r" b="b"/>
            <a:pathLst>
              <a:path w="864503" h="864503">
                <a:moveTo>
                  <a:pt x="0" y="0"/>
                </a:moveTo>
                <a:lnTo>
                  <a:pt x="864503" y="0"/>
                </a:lnTo>
                <a:lnTo>
                  <a:pt x="864503" y="864503"/>
                </a:lnTo>
                <a:lnTo>
                  <a:pt x="0" y="864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4952847" y="6074093"/>
            <a:ext cx="864503" cy="864503"/>
          </a:xfrm>
          <a:custGeom>
            <a:avLst/>
            <a:gdLst/>
            <a:ahLst/>
            <a:cxnLst/>
            <a:rect l="l" t="t" r="r" b="b"/>
            <a:pathLst>
              <a:path w="864503" h="864503">
                <a:moveTo>
                  <a:pt x="0" y="0"/>
                </a:moveTo>
                <a:lnTo>
                  <a:pt x="864503" y="0"/>
                </a:lnTo>
                <a:lnTo>
                  <a:pt x="864503" y="864503"/>
                </a:lnTo>
                <a:lnTo>
                  <a:pt x="0" y="864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5" name="TextBox 5"/>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568578" y="9491905"/>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049900" y="9491905"/>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62949" y="8685913"/>
            <a:ext cx="4188200" cy="1144775"/>
          </a:xfrm>
          <a:custGeom>
            <a:avLst/>
            <a:gdLst/>
            <a:ahLst/>
            <a:cxnLst/>
            <a:rect l="l" t="t" r="r" b="b"/>
            <a:pathLst>
              <a:path w="4188200" h="1144775">
                <a:moveTo>
                  <a:pt x="0" y="0"/>
                </a:moveTo>
                <a:lnTo>
                  <a:pt x="4188200" y="0"/>
                </a:lnTo>
                <a:lnTo>
                  <a:pt x="4188200" y="1144774"/>
                </a:lnTo>
                <a:lnTo>
                  <a:pt x="0" y="1144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085094"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032362" y="4135491"/>
            <a:ext cx="7037800" cy="4963536"/>
          </a:xfrm>
          <a:custGeom>
            <a:avLst/>
            <a:gdLst/>
            <a:ahLst/>
            <a:cxnLst/>
            <a:rect l="l" t="t" r="r" b="b"/>
            <a:pathLst>
              <a:path w="7037800" h="4963536">
                <a:moveTo>
                  <a:pt x="0" y="0"/>
                </a:moveTo>
                <a:lnTo>
                  <a:pt x="7037800" y="0"/>
                </a:lnTo>
                <a:lnTo>
                  <a:pt x="7037800" y="4963536"/>
                </a:lnTo>
                <a:lnTo>
                  <a:pt x="0" y="4963536"/>
                </a:lnTo>
                <a:lnTo>
                  <a:pt x="0" y="0"/>
                </a:lnTo>
                <a:close/>
              </a:path>
            </a:pathLst>
          </a:custGeom>
          <a:blipFill>
            <a:blip r:embed="rId6"/>
            <a:stretch>
              <a:fillRect l="-52348" t="-36170" r="-90530" b="-57541"/>
            </a:stretch>
          </a:blipFill>
        </p:spPr>
        <p:txBody>
          <a:bodyPr/>
          <a:lstStyle/>
          <a:p>
            <a:endParaRPr lang="en-US"/>
          </a:p>
        </p:txBody>
      </p:sp>
      <p:sp>
        <p:nvSpPr>
          <p:cNvPr id="13" name="AutoShape 13"/>
          <p:cNvSpPr/>
          <p:nvPr/>
        </p:nvSpPr>
        <p:spPr>
          <a:xfrm flipV="1">
            <a:off x="7947988" y="6204584"/>
            <a:ext cx="3544400" cy="189747"/>
          </a:xfrm>
          <a:prstGeom prst="line">
            <a:avLst/>
          </a:prstGeom>
          <a:ln w="66675" cap="rnd">
            <a:solidFill>
              <a:srgbClr val="FF1495"/>
            </a:solidFill>
            <a:prstDash val="solid"/>
            <a:headEnd type="none" w="sm" len="sm"/>
            <a:tailEnd type="arrow" w="med" len="sm"/>
          </a:ln>
        </p:spPr>
        <p:txBody>
          <a:bodyPr/>
          <a:lstStyle/>
          <a:p>
            <a:endParaRPr lang="en-US"/>
          </a:p>
        </p:txBody>
      </p:sp>
      <p:sp>
        <p:nvSpPr>
          <p:cNvPr id="14" name="TextBox 14"/>
          <p:cNvSpPr txBox="1"/>
          <p:nvPr/>
        </p:nvSpPr>
        <p:spPr>
          <a:xfrm>
            <a:off x="402046" y="1877010"/>
            <a:ext cx="526063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File Compression</a:t>
            </a:r>
          </a:p>
        </p:txBody>
      </p:sp>
      <p:sp>
        <p:nvSpPr>
          <p:cNvPr id="15" name="TextBox 15"/>
          <p:cNvSpPr txBox="1"/>
          <p:nvPr/>
        </p:nvSpPr>
        <p:spPr>
          <a:xfrm>
            <a:off x="402046" y="2694896"/>
            <a:ext cx="17686218"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file compression utility program reduces the size of one or more files, making them more manageable for storage or transmission purposes.</a:t>
            </a:r>
          </a:p>
        </p:txBody>
      </p:sp>
      <p:sp>
        <p:nvSpPr>
          <p:cNvPr id="16" name="TextBox 16"/>
          <p:cNvSpPr txBox="1"/>
          <p:nvPr/>
        </p:nvSpPr>
        <p:spPr>
          <a:xfrm>
            <a:off x="10650891" y="8862110"/>
            <a:ext cx="3786155"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File Compression</a:t>
            </a:r>
          </a:p>
        </p:txBody>
      </p:sp>
      <p:sp>
        <p:nvSpPr>
          <p:cNvPr id="17" name="TextBox 17"/>
          <p:cNvSpPr txBox="1"/>
          <p:nvPr/>
        </p:nvSpPr>
        <p:spPr>
          <a:xfrm>
            <a:off x="11238100" y="5765714"/>
            <a:ext cx="2122163" cy="628617"/>
          </a:xfrm>
          <a:prstGeom prst="rect">
            <a:avLst/>
          </a:prstGeom>
        </p:spPr>
        <p:txBody>
          <a:bodyPr lIns="0" tIns="0" rIns="0" bIns="0" rtlCol="0" anchor="t">
            <a:spAutoFit/>
          </a:bodyPr>
          <a:lstStyle/>
          <a:p>
            <a:pPr algn="ctr">
              <a:lnSpc>
                <a:spcPts val="5400"/>
              </a:lnSpc>
            </a:pPr>
            <a:r>
              <a:rPr lang="en-US" sz="3000">
                <a:solidFill>
                  <a:srgbClr val="2D3240"/>
                </a:solidFill>
                <a:latin typeface="Open Sans"/>
                <a:ea typeface="Open Sans"/>
                <a:cs typeface="Open Sans"/>
                <a:sym typeface="Open Sans"/>
              </a:rPr>
              <a:t>Zip File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US"/>
            </a:p>
          </p:txBody>
        </p:sp>
      </p:grpSp>
      <p:sp>
        <p:nvSpPr>
          <p:cNvPr id="5" name="TextBox 5"/>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8.2 Utility Software </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9510954"/>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568578" y="9491905"/>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049900" y="9491905"/>
            <a:ext cx="4188200" cy="1144775"/>
          </a:xfrm>
          <a:custGeom>
            <a:avLst/>
            <a:gdLst/>
            <a:ahLst/>
            <a:cxnLst/>
            <a:rect l="l" t="t" r="r" b="b"/>
            <a:pathLst>
              <a:path w="4188200" h="1144775">
                <a:moveTo>
                  <a:pt x="0" y="0"/>
                </a:moveTo>
                <a:lnTo>
                  <a:pt x="4188200" y="0"/>
                </a:lnTo>
                <a:lnTo>
                  <a:pt x="4188200"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76935" y="9491905"/>
            <a:ext cx="4188200" cy="1144775"/>
          </a:xfrm>
          <a:custGeom>
            <a:avLst/>
            <a:gdLst/>
            <a:ahLst/>
            <a:cxnLst/>
            <a:rect l="l" t="t" r="r" b="b"/>
            <a:pathLst>
              <a:path w="4188200" h="1144775">
                <a:moveTo>
                  <a:pt x="0" y="0"/>
                </a:moveTo>
                <a:lnTo>
                  <a:pt x="4188201" y="0"/>
                </a:lnTo>
                <a:lnTo>
                  <a:pt x="4188201" y="1144775"/>
                </a:lnTo>
                <a:lnTo>
                  <a:pt x="0" y="114477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095600" y="8587825"/>
            <a:ext cx="4188200" cy="1144775"/>
          </a:xfrm>
          <a:custGeom>
            <a:avLst/>
            <a:gdLst/>
            <a:ahLst/>
            <a:cxnLst/>
            <a:rect l="l" t="t" r="r" b="b"/>
            <a:pathLst>
              <a:path w="4188200" h="1144775">
                <a:moveTo>
                  <a:pt x="0" y="0"/>
                </a:moveTo>
                <a:lnTo>
                  <a:pt x="4188200" y="0"/>
                </a:lnTo>
                <a:lnTo>
                  <a:pt x="4188200" y="1144774"/>
                </a:lnTo>
                <a:lnTo>
                  <a:pt x="0" y="1144774"/>
                </a:lnTo>
                <a:lnTo>
                  <a:pt x="0" y="0"/>
                </a:lnTo>
                <a:close/>
              </a:path>
            </a:pathLst>
          </a:custGeom>
          <a:blipFill>
            <a:blip r:embed="rId4">
              <a:alphaModFix amt="9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6134505" y="4473025"/>
            <a:ext cx="6018989" cy="4114800"/>
          </a:xfrm>
          <a:custGeom>
            <a:avLst/>
            <a:gdLst/>
            <a:ahLst/>
            <a:cxnLst/>
            <a:rect l="l" t="t" r="r" b="b"/>
            <a:pathLst>
              <a:path w="6018989" h="4114800">
                <a:moveTo>
                  <a:pt x="0" y="0"/>
                </a:moveTo>
                <a:lnTo>
                  <a:pt x="6018990" y="0"/>
                </a:lnTo>
                <a:lnTo>
                  <a:pt x="601899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402046" y="1877010"/>
            <a:ext cx="526063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Virus Checker </a:t>
            </a:r>
          </a:p>
        </p:txBody>
      </p:sp>
      <p:sp>
        <p:nvSpPr>
          <p:cNvPr id="14" name="TextBox 14"/>
          <p:cNvSpPr txBox="1"/>
          <p:nvPr/>
        </p:nvSpPr>
        <p:spPr>
          <a:xfrm>
            <a:off x="402046" y="2694896"/>
            <a:ext cx="17171190"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virus checker scans and detects malicious software and potentially harmful code within files and programs to ensure the </a:t>
            </a:r>
            <a:r>
              <a:rPr lang="en-US" sz="3000" b="1">
                <a:solidFill>
                  <a:srgbClr val="FF1495"/>
                </a:solidFill>
                <a:latin typeface="Open Sans Bold"/>
                <a:ea typeface="Open Sans Bold"/>
                <a:cs typeface="Open Sans Bold"/>
                <a:sym typeface="Open Sans Bold"/>
              </a:rPr>
              <a:t>security </a:t>
            </a:r>
            <a:r>
              <a:rPr lang="en-US" sz="3000">
                <a:solidFill>
                  <a:srgbClr val="000000"/>
                </a:solidFill>
                <a:latin typeface="Open Sans"/>
                <a:ea typeface="Open Sans"/>
                <a:cs typeface="Open Sans"/>
                <a:sym typeface="Open Sans"/>
              </a:rPr>
              <a:t>of a computer system.</a:t>
            </a:r>
          </a:p>
        </p:txBody>
      </p:sp>
      <p:sp>
        <p:nvSpPr>
          <p:cNvPr id="15" name="TextBox 15"/>
          <p:cNvSpPr txBox="1"/>
          <p:nvPr/>
        </p:nvSpPr>
        <p:spPr>
          <a:xfrm>
            <a:off x="11638847" y="5706187"/>
            <a:ext cx="4642439" cy="1314384"/>
          </a:xfrm>
          <a:prstGeom prst="rect">
            <a:avLst/>
          </a:prstGeom>
        </p:spPr>
        <p:txBody>
          <a:bodyPr lIns="0" tIns="0" rIns="0" bIns="0" rtlCol="0" anchor="t">
            <a:spAutoFit/>
          </a:bodyPr>
          <a:lstStyle/>
          <a:p>
            <a:pPr algn="ctr">
              <a:lnSpc>
                <a:spcPts val="5400"/>
              </a:lnSpc>
            </a:pPr>
            <a:r>
              <a:rPr lang="en-US" sz="3000">
                <a:solidFill>
                  <a:srgbClr val="2D3240"/>
                </a:solidFill>
                <a:latin typeface="Open Sans"/>
                <a:ea typeface="Open Sans"/>
                <a:cs typeface="Open Sans"/>
                <a:sym typeface="Open Sans"/>
              </a:rPr>
              <a:t>Virus checkers need to be regularly updated</a:t>
            </a:r>
          </a:p>
        </p:txBody>
      </p:sp>
      <p:sp>
        <p:nvSpPr>
          <p:cNvPr id="16" name="TextBox 16"/>
          <p:cNvSpPr txBox="1"/>
          <p:nvPr/>
        </p:nvSpPr>
        <p:spPr>
          <a:xfrm>
            <a:off x="14296623" y="8764022"/>
            <a:ext cx="3786155"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Virus Checker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flipH="1">
            <a:off x="2418142" y="1062037"/>
            <a:ext cx="586389" cy="1015655"/>
          </a:xfrm>
          <a:prstGeom prst="line">
            <a:avLst/>
          </a:prstGeom>
          <a:ln w="66675" cap="rnd">
            <a:solidFill>
              <a:srgbClr val="019D97"/>
            </a:solidFill>
            <a:prstDash val="solid"/>
            <a:headEnd type="none" w="sm" len="sm"/>
            <a:tailEnd type="arrow" w="med" len="sm"/>
          </a:ln>
        </p:spPr>
        <p:txBody>
          <a:bodyPr/>
          <a:lstStyle/>
          <a:p>
            <a:endParaRPr lang="en-US"/>
          </a:p>
        </p:txBody>
      </p:sp>
      <p:sp>
        <p:nvSpPr>
          <p:cNvPr id="8" name="Freeform 8"/>
          <p:cNvSpPr/>
          <p:nvPr/>
        </p:nvSpPr>
        <p:spPr>
          <a:xfrm>
            <a:off x="4173147" y="4714433"/>
            <a:ext cx="2752618" cy="2023174"/>
          </a:xfrm>
          <a:custGeom>
            <a:avLst/>
            <a:gdLst/>
            <a:ahLst/>
            <a:cxnLst/>
            <a:rect l="l" t="t" r="r" b="b"/>
            <a:pathLst>
              <a:path w="2752618" h="2023174">
                <a:moveTo>
                  <a:pt x="0" y="0"/>
                </a:moveTo>
                <a:lnTo>
                  <a:pt x="2752618" y="0"/>
                </a:lnTo>
                <a:lnTo>
                  <a:pt x="2752618" y="2023174"/>
                </a:lnTo>
                <a:lnTo>
                  <a:pt x="0" y="2023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4173147" y="7222766"/>
            <a:ext cx="2752618" cy="2023174"/>
          </a:xfrm>
          <a:custGeom>
            <a:avLst/>
            <a:gdLst/>
            <a:ahLst/>
            <a:cxnLst/>
            <a:rect l="l" t="t" r="r" b="b"/>
            <a:pathLst>
              <a:path w="2752618" h="2023174">
                <a:moveTo>
                  <a:pt x="0" y="0"/>
                </a:moveTo>
                <a:lnTo>
                  <a:pt x="2752618" y="0"/>
                </a:lnTo>
                <a:lnTo>
                  <a:pt x="2752618" y="2023174"/>
                </a:lnTo>
                <a:lnTo>
                  <a:pt x="0" y="2023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flipH="1">
            <a:off x="9022564" y="5102840"/>
            <a:ext cx="4454452" cy="4114800"/>
          </a:xfrm>
          <a:custGeom>
            <a:avLst/>
            <a:gdLst/>
            <a:ahLst/>
            <a:cxnLst/>
            <a:rect l="l" t="t" r="r" b="b"/>
            <a:pathLst>
              <a:path w="4454452" h="4114800">
                <a:moveTo>
                  <a:pt x="4454452" y="0"/>
                </a:moveTo>
                <a:lnTo>
                  <a:pt x="0" y="0"/>
                </a:lnTo>
                <a:lnTo>
                  <a:pt x="0" y="4114800"/>
                </a:lnTo>
                <a:lnTo>
                  <a:pt x="4454452" y="4114800"/>
                </a:lnTo>
                <a:lnTo>
                  <a:pt x="445445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135659" y="132182"/>
            <a:ext cx="7209299" cy="75481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8.3 Program Libraries</a:t>
            </a:r>
          </a:p>
        </p:txBody>
      </p:sp>
      <p:sp>
        <p:nvSpPr>
          <p:cNvPr id="12" name="TextBox 12"/>
          <p:cNvSpPr txBox="1"/>
          <p:nvPr/>
        </p:nvSpPr>
        <p:spPr>
          <a:xfrm>
            <a:off x="721966" y="1999110"/>
            <a:ext cx="360116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Subroutines</a:t>
            </a:r>
          </a:p>
        </p:txBody>
      </p:sp>
      <p:sp>
        <p:nvSpPr>
          <p:cNvPr id="13" name="TextBox 13"/>
          <p:cNvSpPr txBox="1"/>
          <p:nvPr/>
        </p:nvSpPr>
        <p:spPr>
          <a:xfrm>
            <a:off x="721966" y="2820385"/>
            <a:ext cx="15023275" cy="1325266"/>
          </a:xfrm>
          <a:prstGeom prst="rect">
            <a:avLst/>
          </a:prstGeom>
        </p:spPr>
        <p:txBody>
          <a:bodyPr lIns="0" tIns="0" rIns="0" bIns="0" rtlCol="0" anchor="t">
            <a:spAutoFit/>
          </a:bodyPr>
          <a:lstStyle/>
          <a:p>
            <a:pPr marL="554925" lvl="1" indent="-277463" algn="just">
              <a:lnSpc>
                <a:spcPts val="3598"/>
              </a:lnSpc>
              <a:spcBef>
                <a:spcPct val="0"/>
              </a:spcBef>
              <a:buFont typeface="Arial"/>
              <a:buChar char="•"/>
            </a:pPr>
            <a:r>
              <a:rPr lang="en-US" sz="2570">
                <a:solidFill>
                  <a:srgbClr val="000000"/>
                </a:solidFill>
                <a:latin typeface="Open Sans"/>
                <a:ea typeface="Open Sans"/>
                <a:cs typeface="Open Sans"/>
                <a:sym typeface="Open Sans"/>
              </a:rPr>
              <a:t>Subroutines are designed for specific operations, which programmers can </a:t>
            </a:r>
            <a:r>
              <a:rPr lang="en-US" sz="2570" b="1">
                <a:solidFill>
                  <a:srgbClr val="000000"/>
                </a:solidFill>
                <a:latin typeface="Open Sans Bold"/>
                <a:ea typeface="Open Sans Bold"/>
                <a:cs typeface="Open Sans Bold"/>
                <a:sym typeface="Open Sans Bold"/>
              </a:rPr>
              <a:t>integrate</a:t>
            </a:r>
            <a:r>
              <a:rPr lang="en-US" sz="2570">
                <a:solidFill>
                  <a:srgbClr val="000000"/>
                </a:solidFill>
                <a:latin typeface="Open Sans"/>
                <a:ea typeface="Open Sans"/>
                <a:cs typeface="Open Sans"/>
                <a:sym typeface="Open Sans"/>
              </a:rPr>
              <a:t> into their own code, reducing the time and effort needed by using pre-tested code snippets from a subroutine library.</a:t>
            </a:r>
          </a:p>
        </p:txBody>
      </p:sp>
      <p:sp>
        <p:nvSpPr>
          <p:cNvPr id="14" name="TextBox 14"/>
          <p:cNvSpPr txBox="1"/>
          <p:nvPr/>
        </p:nvSpPr>
        <p:spPr>
          <a:xfrm>
            <a:off x="4543439" y="9350715"/>
            <a:ext cx="2012034" cy="429982"/>
          </a:xfrm>
          <a:prstGeom prst="rect">
            <a:avLst/>
          </a:prstGeom>
        </p:spPr>
        <p:txBody>
          <a:bodyPr lIns="0" tIns="0" rIns="0" bIns="0" rtlCol="0" anchor="t">
            <a:spAutoFit/>
          </a:bodyPr>
          <a:lstStyle/>
          <a:p>
            <a:pPr algn="ctr">
              <a:lnSpc>
                <a:spcPts val="3598"/>
              </a:lnSpc>
              <a:spcBef>
                <a:spcPct val="0"/>
              </a:spcBef>
            </a:pPr>
            <a:r>
              <a:rPr lang="en-US" sz="2570" b="1">
                <a:solidFill>
                  <a:srgbClr val="FF1495"/>
                </a:solidFill>
                <a:latin typeface="Open Sans Bold"/>
                <a:ea typeface="Open Sans Bold"/>
                <a:cs typeface="Open Sans Bold"/>
                <a:sym typeface="Open Sans Bold"/>
              </a:rPr>
              <a:t>Subroutine</a:t>
            </a:r>
          </a:p>
        </p:txBody>
      </p:sp>
      <p:sp>
        <p:nvSpPr>
          <p:cNvPr id="15" name="AutoShape 15"/>
          <p:cNvSpPr/>
          <p:nvPr/>
        </p:nvSpPr>
        <p:spPr>
          <a:xfrm flipH="1" flipV="1">
            <a:off x="7034249" y="5908783"/>
            <a:ext cx="1988315" cy="1251457"/>
          </a:xfrm>
          <a:prstGeom prst="line">
            <a:avLst/>
          </a:prstGeom>
          <a:ln w="66675" cap="rnd">
            <a:solidFill>
              <a:srgbClr val="019D97"/>
            </a:solidFill>
            <a:prstDash val="solid"/>
            <a:headEnd type="none" w="sm" len="sm"/>
            <a:tailEnd type="oval" w="lg" len="lg"/>
          </a:ln>
        </p:spPr>
        <p:txBody>
          <a:bodyPr/>
          <a:lstStyle/>
          <a:p>
            <a:endParaRPr lang="en-US"/>
          </a:p>
        </p:txBody>
      </p:sp>
      <p:sp>
        <p:nvSpPr>
          <p:cNvPr id="16" name="AutoShape 16"/>
          <p:cNvSpPr/>
          <p:nvPr/>
        </p:nvSpPr>
        <p:spPr>
          <a:xfrm flipH="1">
            <a:off x="7342945" y="7160240"/>
            <a:ext cx="1679619" cy="1045813"/>
          </a:xfrm>
          <a:prstGeom prst="line">
            <a:avLst/>
          </a:prstGeom>
          <a:ln w="66675" cap="rnd">
            <a:solidFill>
              <a:srgbClr val="019D97"/>
            </a:solidFill>
            <a:prstDash val="solid"/>
            <a:headEnd type="none" w="sm" len="sm"/>
            <a:tailEnd type="oval" w="lg" len="lg"/>
          </a:ln>
        </p:spPr>
        <p:txBody>
          <a:bodyPr/>
          <a:lstStyle/>
          <a:p>
            <a:endParaRPr lang="en-US"/>
          </a:p>
        </p:txBody>
      </p:sp>
      <p:sp>
        <p:nvSpPr>
          <p:cNvPr id="17" name="TextBox 17"/>
          <p:cNvSpPr txBox="1"/>
          <p:nvPr/>
        </p:nvSpPr>
        <p:spPr>
          <a:xfrm>
            <a:off x="6382173" y="6756254"/>
            <a:ext cx="1886303" cy="826300"/>
          </a:xfrm>
          <a:prstGeom prst="rect">
            <a:avLst/>
          </a:prstGeom>
        </p:spPr>
        <p:txBody>
          <a:bodyPr lIns="0" tIns="0" rIns="0" bIns="0" rtlCol="0" anchor="t">
            <a:spAutoFit/>
          </a:bodyPr>
          <a:lstStyle/>
          <a:p>
            <a:pPr algn="l">
              <a:lnSpc>
                <a:spcPts val="2219"/>
              </a:lnSpc>
            </a:pPr>
            <a:r>
              <a:rPr lang="en-US" sz="1585">
                <a:solidFill>
                  <a:srgbClr val="000000"/>
                </a:solidFill>
                <a:latin typeface="Open Sans"/>
                <a:ea typeface="Open Sans"/>
                <a:cs typeface="Open Sans"/>
                <a:sym typeface="Open Sans"/>
              </a:rPr>
              <a:t>Use the code, don’t have to write them from scratch</a:t>
            </a:r>
          </a:p>
        </p:txBody>
      </p:sp>
      <p:sp>
        <p:nvSpPr>
          <p:cNvPr id="18" name="TextBox 18"/>
          <p:cNvSpPr txBox="1"/>
          <p:nvPr/>
        </p:nvSpPr>
        <p:spPr>
          <a:xfrm>
            <a:off x="10135346" y="9350715"/>
            <a:ext cx="2418635" cy="429982"/>
          </a:xfrm>
          <a:prstGeom prst="rect">
            <a:avLst/>
          </a:prstGeom>
        </p:spPr>
        <p:txBody>
          <a:bodyPr lIns="0" tIns="0" rIns="0" bIns="0" rtlCol="0" anchor="t">
            <a:spAutoFit/>
          </a:bodyPr>
          <a:lstStyle/>
          <a:p>
            <a:pPr algn="ctr">
              <a:lnSpc>
                <a:spcPts val="3598"/>
              </a:lnSpc>
              <a:spcBef>
                <a:spcPct val="0"/>
              </a:spcBef>
            </a:pPr>
            <a:r>
              <a:rPr lang="en-US" sz="2570" b="1">
                <a:solidFill>
                  <a:srgbClr val="FF1495"/>
                </a:solidFill>
                <a:latin typeface="Open Sans Bold"/>
                <a:ea typeface="Open Sans Bold"/>
                <a:cs typeface="Open Sans Bold"/>
                <a:sym typeface="Open Sans Bold"/>
              </a:rPr>
              <a:t>Programmers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a:off x="7470549" y="3808155"/>
            <a:ext cx="2248866" cy="0"/>
          </a:xfrm>
          <a:prstGeom prst="line">
            <a:avLst/>
          </a:prstGeom>
          <a:ln w="66675" cap="rnd">
            <a:solidFill>
              <a:srgbClr val="019D97"/>
            </a:solidFill>
            <a:prstDash val="solid"/>
            <a:headEnd type="none" w="sm" len="sm"/>
            <a:tailEnd type="triangle" w="lg" len="med"/>
          </a:ln>
        </p:spPr>
        <p:txBody>
          <a:bodyPr/>
          <a:lstStyle/>
          <a:p>
            <a:endParaRPr lang="en-US"/>
          </a:p>
        </p:txBody>
      </p:sp>
      <p:grpSp>
        <p:nvGrpSpPr>
          <p:cNvPr id="8" name="Group 8"/>
          <p:cNvGrpSpPr/>
          <p:nvPr/>
        </p:nvGrpSpPr>
        <p:grpSpPr>
          <a:xfrm>
            <a:off x="7691877" y="3233689"/>
            <a:ext cx="1806210" cy="449617"/>
            <a:chOff x="0" y="0"/>
            <a:chExt cx="753182" cy="187488"/>
          </a:xfrm>
        </p:grpSpPr>
        <p:sp>
          <p:nvSpPr>
            <p:cNvPr id="9" name="Freeform 9"/>
            <p:cNvSpPr/>
            <p:nvPr/>
          </p:nvSpPr>
          <p:spPr>
            <a:xfrm>
              <a:off x="0" y="0"/>
              <a:ext cx="753182" cy="187488"/>
            </a:xfrm>
            <a:custGeom>
              <a:avLst/>
              <a:gdLst/>
              <a:ahLst/>
              <a:cxnLst/>
              <a:rect l="l" t="t" r="r" b="b"/>
              <a:pathLst>
                <a:path w="753182" h="187488">
                  <a:moveTo>
                    <a:pt x="93744" y="0"/>
                  </a:moveTo>
                  <a:lnTo>
                    <a:pt x="659437" y="0"/>
                  </a:lnTo>
                  <a:cubicBezTo>
                    <a:pt x="684300" y="0"/>
                    <a:pt x="708144" y="9877"/>
                    <a:pt x="725725" y="27457"/>
                  </a:cubicBezTo>
                  <a:cubicBezTo>
                    <a:pt x="743305" y="45038"/>
                    <a:pt x="753182" y="68882"/>
                    <a:pt x="753182" y="93744"/>
                  </a:cubicBezTo>
                  <a:lnTo>
                    <a:pt x="753182" y="93744"/>
                  </a:lnTo>
                  <a:cubicBezTo>
                    <a:pt x="753182" y="118607"/>
                    <a:pt x="743305" y="142451"/>
                    <a:pt x="725725" y="160031"/>
                  </a:cubicBezTo>
                  <a:cubicBezTo>
                    <a:pt x="708144" y="177612"/>
                    <a:pt x="684300" y="187488"/>
                    <a:pt x="659437" y="187488"/>
                  </a:cubicBezTo>
                  <a:lnTo>
                    <a:pt x="93744" y="187488"/>
                  </a:lnTo>
                  <a:cubicBezTo>
                    <a:pt x="68882" y="187488"/>
                    <a:pt x="45038" y="177612"/>
                    <a:pt x="27457" y="160031"/>
                  </a:cubicBezTo>
                  <a:cubicBezTo>
                    <a:pt x="9877" y="142451"/>
                    <a:pt x="0" y="118607"/>
                    <a:pt x="0" y="93744"/>
                  </a:cubicBezTo>
                  <a:lnTo>
                    <a:pt x="0" y="93744"/>
                  </a:lnTo>
                  <a:cubicBezTo>
                    <a:pt x="0" y="68882"/>
                    <a:pt x="9877" y="45038"/>
                    <a:pt x="27457" y="27457"/>
                  </a:cubicBezTo>
                  <a:cubicBezTo>
                    <a:pt x="45038" y="9877"/>
                    <a:pt x="68882" y="0"/>
                    <a:pt x="93744" y="0"/>
                  </a:cubicBezTo>
                  <a:close/>
                </a:path>
              </a:pathLst>
            </a:custGeom>
            <a:solidFill>
              <a:srgbClr val="FF1495"/>
            </a:solidFill>
          </p:spPr>
          <p:txBody>
            <a:bodyPr/>
            <a:lstStyle/>
            <a:p>
              <a:endParaRPr lang="en-US"/>
            </a:p>
          </p:txBody>
        </p:sp>
        <p:sp>
          <p:nvSpPr>
            <p:cNvPr id="10" name="TextBox 10"/>
            <p:cNvSpPr txBox="1"/>
            <p:nvPr/>
          </p:nvSpPr>
          <p:spPr>
            <a:xfrm>
              <a:off x="0" y="-28575"/>
              <a:ext cx="753182" cy="216063"/>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2510116" y="1805380"/>
            <a:ext cx="4960433" cy="4005549"/>
          </a:xfrm>
          <a:custGeom>
            <a:avLst/>
            <a:gdLst/>
            <a:ahLst/>
            <a:cxnLst/>
            <a:rect l="l" t="t" r="r" b="b"/>
            <a:pathLst>
              <a:path w="4960433" h="4005549">
                <a:moveTo>
                  <a:pt x="0" y="0"/>
                </a:moveTo>
                <a:lnTo>
                  <a:pt x="4960433" y="0"/>
                </a:lnTo>
                <a:lnTo>
                  <a:pt x="4960433" y="4005550"/>
                </a:lnTo>
                <a:lnTo>
                  <a:pt x="0" y="4005550"/>
                </a:lnTo>
                <a:lnTo>
                  <a:pt x="0" y="0"/>
                </a:lnTo>
                <a:close/>
              </a:path>
            </a:pathLst>
          </a:custGeom>
          <a:blipFill>
            <a:blip r:embed="rId8"/>
            <a:stretch>
              <a:fillRect/>
            </a:stretch>
          </a:blipFill>
        </p:spPr>
        <p:txBody>
          <a:bodyPr/>
          <a:lstStyle/>
          <a:p>
            <a:endParaRPr lang="en-US"/>
          </a:p>
        </p:txBody>
      </p:sp>
      <p:grpSp>
        <p:nvGrpSpPr>
          <p:cNvPr id="12" name="Group 12"/>
          <p:cNvGrpSpPr/>
          <p:nvPr/>
        </p:nvGrpSpPr>
        <p:grpSpPr>
          <a:xfrm>
            <a:off x="10294412" y="2020262"/>
            <a:ext cx="4489778" cy="3509111"/>
            <a:chOff x="0" y="0"/>
            <a:chExt cx="1872218" cy="1463284"/>
          </a:xfrm>
        </p:grpSpPr>
        <p:sp>
          <p:nvSpPr>
            <p:cNvPr id="13" name="Freeform 13"/>
            <p:cNvSpPr/>
            <p:nvPr/>
          </p:nvSpPr>
          <p:spPr>
            <a:xfrm>
              <a:off x="0" y="0"/>
              <a:ext cx="1872218" cy="1463284"/>
            </a:xfrm>
            <a:custGeom>
              <a:avLst/>
              <a:gdLst/>
              <a:ahLst/>
              <a:cxnLst/>
              <a:rect l="l" t="t" r="r" b="b"/>
              <a:pathLst>
                <a:path w="1872218" h="1463284">
                  <a:moveTo>
                    <a:pt x="87942" y="0"/>
                  </a:moveTo>
                  <a:lnTo>
                    <a:pt x="1784276" y="0"/>
                  </a:lnTo>
                  <a:cubicBezTo>
                    <a:pt x="1807600" y="0"/>
                    <a:pt x="1829968" y="9265"/>
                    <a:pt x="1846460" y="25757"/>
                  </a:cubicBezTo>
                  <a:cubicBezTo>
                    <a:pt x="1862953" y="42250"/>
                    <a:pt x="1872218" y="64618"/>
                    <a:pt x="1872218" y="87942"/>
                  </a:cubicBezTo>
                  <a:lnTo>
                    <a:pt x="1872218" y="1375343"/>
                  </a:lnTo>
                  <a:cubicBezTo>
                    <a:pt x="1872218" y="1423911"/>
                    <a:pt x="1832845" y="1463284"/>
                    <a:pt x="1784276" y="1463284"/>
                  </a:cubicBezTo>
                  <a:lnTo>
                    <a:pt x="87942" y="1463284"/>
                  </a:lnTo>
                  <a:cubicBezTo>
                    <a:pt x="64618" y="1463284"/>
                    <a:pt x="42250" y="1454019"/>
                    <a:pt x="25757" y="1437527"/>
                  </a:cubicBezTo>
                  <a:cubicBezTo>
                    <a:pt x="9265" y="1421034"/>
                    <a:pt x="0" y="1398666"/>
                    <a:pt x="0" y="1375343"/>
                  </a:cubicBezTo>
                  <a:lnTo>
                    <a:pt x="0" y="87942"/>
                  </a:lnTo>
                  <a:cubicBezTo>
                    <a:pt x="0" y="39373"/>
                    <a:pt x="39373" y="0"/>
                    <a:pt x="87942" y="0"/>
                  </a:cubicBezTo>
                  <a:close/>
                </a:path>
              </a:pathLst>
            </a:custGeom>
            <a:solidFill>
              <a:srgbClr val="FCDE82"/>
            </a:solidFill>
          </p:spPr>
          <p:txBody>
            <a:bodyPr/>
            <a:lstStyle/>
            <a:p>
              <a:endParaRPr lang="en-US"/>
            </a:p>
          </p:txBody>
        </p:sp>
        <p:sp>
          <p:nvSpPr>
            <p:cNvPr id="14" name="TextBox 14"/>
            <p:cNvSpPr txBox="1"/>
            <p:nvPr/>
          </p:nvSpPr>
          <p:spPr>
            <a:xfrm>
              <a:off x="0" y="-28575"/>
              <a:ext cx="1872218" cy="1491859"/>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2200218" y="7606431"/>
            <a:ext cx="5925367" cy="1758107"/>
          </a:xfrm>
          <a:prstGeom prst="rect">
            <a:avLst/>
          </a:prstGeom>
        </p:spPr>
        <p:txBody>
          <a:bodyPr lIns="0" tIns="0" rIns="0" bIns="0" rtlCol="0" anchor="t">
            <a:spAutoFit/>
          </a:bodyPr>
          <a:lstStyle/>
          <a:p>
            <a:pPr marL="437560" lvl="1" indent="-218780" algn="l">
              <a:lnSpc>
                <a:spcPts val="2837"/>
              </a:lnSpc>
              <a:buFont typeface="Arial"/>
              <a:buChar char="•"/>
            </a:pPr>
            <a:r>
              <a:rPr lang="en-US" sz="2026">
                <a:solidFill>
                  <a:srgbClr val="000000"/>
                </a:solidFill>
                <a:latin typeface="Open Sans"/>
                <a:ea typeface="Open Sans"/>
                <a:cs typeface="Open Sans"/>
                <a:sym typeface="Open Sans"/>
              </a:rPr>
              <a:t>Since every routine has to have its own copy, this increases the </a:t>
            </a:r>
            <a:r>
              <a:rPr lang="en-US" sz="2026" b="1">
                <a:solidFill>
                  <a:srgbClr val="FF1495"/>
                </a:solidFill>
                <a:latin typeface="Open Sans Bold"/>
                <a:ea typeface="Open Sans Bold"/>
                <a:cs typeface="Open Sans Bold"/>
                <a:sym typeface="Open Sans Bold"/>
              </a:rPr>
              <a:t>storage space requirement</a:t>
            </a:r>
            <a:r>
              <a:rPr lang="en-US" sz="2026">
                <a:solidFill>
                  <a:srgbClr val="000000"/>
                </a:solidFill>
                <a:latin typeface="Open Sans"/>
                <a:ea typeface="Open Sans"/>
                <a:cs typeface="Open Sans"/>
                <a:sym typeface="Open Sans"/>
              </a:rPr>
              <a:t> for the executable file. </a:t>
            </a:r>
          </a:p>
          <a:p>
            <a:pPr marL="437560" lvl="1" indent="-218780" algn="l">
              <a:lnSpc>
                <a:spcPts val="2837"/>
              </a:lnSpc>
              <a:buFont typeface="Arial"/>
              <a:buChar char="•"/>
            </a:pPr>
            <a:r>
              <a:rPr lang="en-US" sz="2026">
                <a:solidFill>
                  <a:srgbClr val="000000"/>
                </a:solidFill>
                <a:latin typeface="Open Sans"/>
                <a:ea typeface="Open Sans"/>
                <a:cs typeface="Open Sans"/>
                <a:sym typeface="Open Sans"/>
              </a:rPr>
              <a:t>It also </a:t>
            </a:r>
            <a:r>
              <a:rPr lang="en-US" sz="2026" b="1">
                <a:solidFill>
                  <a:srgbClr val="FF1495"/>
                </a:solidFill>
                <a:latin typeface="Open Sans Bold"/>
                <a:ea typeface="Open Sans Bold"/>
                <a:cs typeface="Open Sans Bold"/>
                <a:sym typeface="Open Sans Bold"/>
              </a:rPr>
              <a:t>increases memory usage</a:t>
            </a:r>
            <a:r>
              <a:rPr lang="en-US" sz="2026">
                <a:solidFill>
                  <a:srgbClr val="000000"/>
                </a:solidFill>
                <a:latin typeface="Open Sans"/>
                <a:ea typeface="Open Sans"/>
                <a:cs typeface="Open Sans"/>
                <a:sym typeface="Open Sans"/>
              </a:rPr>
              <a:t> when more than one process uses the routine.</a:t>
            </a:r>
          </a:p>
        </p:txBody>
      </p:sp>
      <p:sp>
        <p:nvSpPr>
          <p:cNvPr id="16" name="TextBox 16"/>
          <p:cNvSpPr txBox="1"/>
          <p:nvPr/>
        </p:nvSpPr>
        <p:spPr>
          <a:xfrm>
            <a:off x="1135659" y="132182"/>
            <a:ext cx="7209299" cy="75481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8.3 Program Libraries</a:t>
            </a:r>
          </a:p>
        </p:txBody>
      </p:sp>
      <p:sp>
        <p:nvSpPr>
          <p:cNvPr id="17" name="TextBox 17"/>
          <p:cNvSpPr txBox="1"/>
          <p:nvPr/>
        </p:nvSpPr>
        <p:spPr>
          <a:xfrm>
            <a:off x="7927662" y="3180774"/>
            <a:ext cx="1334639" cy="422097"/>
          </a:xfrm>
          <a:prstGeom prst="rect">
            <a:avLst/>
          </a:prstGeom>
        </p:spPr>
        <p:txBody>
          <a:bodyPr lIns="0" tIns="0" rIns="0" bIns="0" rtlCol="0" anchor="t">
            <a:spAutoFit/>
          </a:bodyPr>
          <a:lstStyle/>
          <a:p>
            <a:pPr algn="ctr">
              <a:lnSpc>
                <a:spcPts val="3410"/>
              </a:lnSpc>
            </a:pPr>
            <a:r>
              <a:rPr lang="en-US" sz="1894">
                <a:solidFill>
                  <a:srgbClr val="FFFFFF"/>
                </a:solidFill>
                <a:latin typeface="Poppins"/>
                <a:ea typeface="Poppins"/>
                <a:cs typeface="Poppins"/>
                <a:sym typeface="Poppins"/>
              </a:rPr>
              <a:t>Compiler</a:t>
            </a:r>
          </a:p>
        </p:txBody>
      </p:sp>
      <p:sp>
        <p:nvSpPr>
          <p:cNvPr id="18" name="TextBox 18"/>
          <p:cNvSpPr txBox="1"/>
          <p:nvPr/>
        </p:nvSpPr>
        <p:spPr>
          <a:xfrm>
            <a:off x="3902996" y="1220401"/>
            <a:ext cx="2012034" cy="429982"/>
          </a:xfrm>
          <a:prstGeom prst="rect">
            <a:avLst/>
          </a:prstGeom>
        </p:spPr>
        <p:txBody>
          <a:bodyPr lIns="0" tIns="0" rIns="0" bIns="0" rtlCol="0" anchor="t">
            <a:spAutoFit/>
          </a:bodyPr>
          <a:lstStyle/>
          <a:p>
            <a:pPr algn="ctr">
              <a:lnSpc>
                <a:spcPts val="3598"/>
              </a:lnSpc>
              <a:spcBef>
                <a:spcPct val="0"/>
              </a:spcBef>
            </a:pPr>
            <a:r>
              <a:rPr lang="en-US" sz="2570" b="1">
                <a:solidFill>
                  <a:srgbClr val="FF1495"/>
                </a:solidFill>
                <a:latin typeface="Open Sans Bold"/>
                <a:ea typeface="Open Sans Bold"/>
                <a:cs typeface="Open Sans Bold"/>
                <a:sym typeface="Open Sans Bold"/>
              </a:rPr>
              <a:t>Source Code</a:t>
            </a:r>
          </a:p>
        </p:txBody>
      </p:sp>
      <p:sp>
        <p:nvSpPr>
          <p:cNvPr id="19" name="TextBox 19"/>
          <p:cNvSpPr txBox="1"/>
          <p:nvPr/>
        </p:nvSpPr>
        <p:spPr>
          <a:xfrm>
            <a:off x="10594795" y="2388976"/>
            <a:ext cx="3889012" cy="2587749"/>
          </a:xfrm>
          <a:prstGeom prst="rect">
            <a:avLst/>
          </a:prstGeom>
        </p:spPr>
        <p:txBody>
          <a:bodyPr lIns="0" tIns="0" rIns="0" bIns="0" rtlCol="0" anchor="t">
            <a:spAutoFit/>
          </a:bodyPr>
          <a:lstStyle/>
          <a:p>
            <a:pPr algn="ctr">
              <a:lnSpc>
                <a:spcPts val="3410"/>
              </a:lnSpc>
            </a:pPr>
            <a:r>
              <a:rPr lang="en-US" sz="1894">
                <a:solidFill>
                  <a:srgbClr val="000000"/>
                </a:solidFill>
                <a:latin typeface="Poppins"/>
                <a:ea typeface="Poppins"/>
                <a:cs typeface="Poppins"/>
                <a:sym typeface="Poppins"/>
              </a:rPr>
              <a:t>10101101001010100101010101101001010100101010010100101000010010101000101001010101001010101010010101010101001010101001101001010010100001001010100010100101010100101010101001010101010100101010100110</a:t>
            </a:r>
          </a:p>
        </p:txBody>
      </p:sp>
      <p:sp>
        <p:nvSpPr>
          <p:cNvPr id="20" name="TextBox 20"/>
          <p:cNvSpPr txBox="1"/>
          <p:nvPr/>
        </p:nvSpPr>
        <p:spPr>
          <a:xfrm>
            <a:off x="11050311" y="1411580"/>
            <a:ext cx="2701883" cy="429982"/>
          </a:xfrm>
          <a:prstGeom prst="rect">
            <a:avLst/>
          </a:prstGeom>
        </p:spPr>
        <p:txBody>
          <a:bodyPr lIns="0" tIns="0" rIns="0" bIns="0" rtlCol="0" anchor="t">
            <a:spAutoFit/>
          </a:bodyPr>
          <a:lstStyle/>
          <a:p>
            <a:pPr algn="ctr">
              <a:lnSpc>
                <a:spcPts val="3598"/>
              </a:lnSpc>
              <a:spcBef>
                <a:spcPct val="0"/>
              </a:spcBef>
            </a:pPr>
            <a:r>
              <a:rPr lang="en-US" sz="2570" b="1">
                <a:solidFill>
                  <a:srgbClr val="FF1495"/>
                </a:solidFill>
                <a:latin typeface="Open Sans Bold"/>
                <a:ea typeface="Open Sans Bold"/>
                <a:cs typeface="Open Sans Bold"/>
                <a:sym typeface="Open Sans Bold"/>
              </a:rPr>
              <a:t>Machine Code</a:t>
            </a:r>
          </a:p>
        </p:txBody>
      </p:sp>
      <p:sp>
        <p:nvSpPr>
          <p:cNvPr id="21" name="TextBox 21"/>
          <p:cNvSpPr txBox="1"/>
          <p:nvPr/>
        </p:nvSpPr>
        <p:spPr>
          <a:xfrm>
            <a:off x="9502441" y="5662723"/>
            <a:ext cx="6928317" cy="1405715"/>
          </a:xfrm>
          <a:prstGeom prst="rect">
            <a:avLst/>
          </a:prstGeom>
        </p:spPr>
        <p:txBody>
          <a:bodyPr lIns="0" tIns="0" rIns="0" bIns="0" rtlCol="0" anchor="t">
            <a:spAutoFit/>
          </a:bodyPr>
          <a:lstStyle/>
          <a:p>
            <a:pPr algn="l">
              <a:lnSpc>
                <a:spcPts val="2837"/>
              </a:lnSpc>
              <a:spcBef>
                <a:spcPct val="0"/>
              </a:spcBef>
            </a:pPr>
            <a:r>
              <a:rPr lang="en-US" sz="2026">
                <a:solidFill>
                  <a:srgbClr val="000000"/>
                </a:solidFill>
                <a:latin typeface="Open Sans"/>
                <a:ea typeface="Open Sans"/>
                <a:cs typeface="Open Sans"/>
                <a:sym typeface="Open Sans"/>
              </a:rPr>
              <a:t>The executable code cannot run independently and must be </a:t>
            </a:r>
            <a:r>
              <a:rPr lang="en-US" sz="2026" b="1" u="sng">
                <a:solidFill>
                  <a:srgbClr val="FF1495"/>
                </a:solidFill>
                <a:latin typeface="Open Sans Bold"/>
                <a:ea typeface="Open Sans Bold"/>
                <a:cs typeface="Open Sans Bold"/>
                <a:sym typeface="Open Sans Bold"/>
              </a:rPr>
              <a:t>linked</a:t>
            </a:r>
            <a:r>
              <a:rPr lang="en-US" sz="2026">
                <a:solidFill>
                  <a:srgbClr val="000000"/>
                </a:solidFill>
                <a:latin typeface="Open Sans"/>
                <a:ea typeface="Open Sans"/>
                <a:cs typeface="Open Sans"/>
                <a:sym typeface="Open Sans"/>
              </a:rPr>
              <a:t> with any utilized subroutine code. It is feasible to link prior to loading the entire code into memory and executing it.</a:t>
            </a:r>
          </a:p>
        </p:txBody>
      </p:sp>
      <p:sp>
        <p:nvSpPr>
          <p:cNvPr id="22" name="AutoShape 22"/>
          <p:cNvSpPr/>
          <p:nvPr/>
        </p:nvSpPr>
        <p:spPr>
          <a:xfrm flipH="1">
            <a:off x="8376858" y="7227125"/>
            <a:ext cx="1100796" cy="853863"/>
          </a:xfrm>
          <a:prstGeom prst="line">
            <a:avLst/>
          </a:prstGeom>
          <a:ln w="66675" cap="rnd">
            <a:solidFill>
              <a:srgbClr val="019D97"/>
            </a:solidFill>
            <a:prstDash val="solid"/>
            <a:headEnd type="none" w="sm" len="sm"/>
            <a:tailEnd type="triangle" w="lg" len="med"/>
          </a:ln>
        </p:spPr>
        <p:txBody>
          <a:bodyPr/>
          <a:lstStyle/>
          <a:p>
            <a:endParaRPr lang="en-US"/>
          </a:p>
        </p:txBody>
      </p:sp>
      <p:sp>
        <p:nvSpPr>
          <p:cNvPr id="23" name="TextBox 23"/>
          <p:cNvSpPr txBox="1"/>
          <p:nvPr/>
        </p:nvSpPr>
        <p:spPr>
          <a:xfrm>
            <a:off x="3811960" y="7052576"/>
            <a:ext cx="2701883" cy="429982"/>
          </a:xfrm>
          <a:prstGeom prst="rect">
            <a:avLst/>
          </a:prstGeom>
        </p:spPr>
        <p:txBody>
          <a:bodyPr lIns="0" tIns="0" rIns="0" bIns="0" rtlCol="0" anchor="t">
            <a:spAutoFit/>
          </a:bodyPr>
          <a:lstStyle/>
          <a:p>
            <a:pPr algn="ctr">
              <a:lnSpc>
                <a:spcPts val="3598"/>
              </a:lnSpc>
              <a:spcBef>
                <a:spcPct val="0"/>
              </a:spcBef>
            </a:pPr>
            <a:r>
              <a:rPr lang="en-US" sz="2570" b="1">
                <a:solidFill>
                  <a:srgbClr val="FF1495"/>
                </a:solidFill>
                <a:latin typeface="Open Sans Bold"/>
                <a:ea typeface="Open Sans Bold"/>
                <a:cs typeface="Open Sans Bold"/>
                <a:sym typeface="Open Sans Bold"/>
              </a:rPr>
              <a:t>Disadvantage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135659" y="132182"/>
            <a:ext cx="7209299" cy="754811"/>
          </a:xfrm>
          <a:prstGeom prst="rect">
            <a:avLst/>
          </a:prstGeom>
        </p:spPr>
        <p:txBody>
          <a:bodyPr lIns="0" tIns="0" rIns="0" bIns="0" rtlCol="0" anchor="t">
            <a:spAutoFit/>
          </a:bodyPr>
          <a:lstStyle/>
          <a:p>
            <a:pPr marL="0" lvl="0" indent="0" algn="l">
              <a:lnSpc>
                <a:spcPts val="5513"/>
              </a:lnSpc>
              <a:spcBef>
                <a:spcPct val="0"/>
              </a:spcBef>
            </a:pPr>
            <a:r>
              <a:rPr lang="en-US" sz="4922" b="1" spc="-147">
                <a:solidFill>
                  <a:srgbClr val="FFFFFF"/>
                </a:solidFill>
                <a:latin typeface="Poppins Bold"/>
                <a:ea typeface="Poppins Bold"/>
                <a:cs typeface="Poppins Bold"/>
                <a:sym typeface="Poppins Bold"/>
              </a:rPr>
              <a:t>8.3 Program Libraries</a:t>
            </a:r>
          </a:p>
        </p:txBody>
      </p:sp>
      <p:sp>
        <p:nvSpPr>
          <p:cNvPr id="8" name="TextBox 8"/>
          <p:cNvSpPr txBox="1"/>
          <p:nvPr/>
        </p:nvSpPr>
        <p:spPr>
          <a:xfrm>
            <a:off x="11764166" y="69017"/>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9" name="TextBox 9"/>
          <p:cNvSpPr txBox="1"/>
          <p:nvPr/>
        </p:nvSpPr>
        <p:spPr>
          <a:xfrm>
            <a:off x="658958" y="1714490"/>
            <a:ext cx="6867526"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Dynamic Linked Library</a:t>
            </a:r>
          </a:p>
        </p:txBody>
      </p:sp>
      <p:sp>
        <p:nvSpPr>
          <p:cNvPr id="10" name="AutoShape 10"/>
          <p:cNvSpPr/>
          <p:nvPr/>
        </p:nvSpPr>
        <p:spPr>
          <a:xfrm>
            <a:off x="658958" y="2465311"/>
            <a:ext cx="6243490" cy="0"/>
          </a:xfrm>
          <a:prstGeom prst="line">
            <a:avLst/>
          </a:prstGeom>
          <a:ln w="66675" cap="rnd">
            <a:solidFill>
              <a:srgbClr val="019D97"/>
            </a:solidFill>
            <a:prstDash val="solid"/>
            <a:headEnd type="none" w="sm" len="sm"/>
            <a:tailEnd type="oval" w="lg" len="lg"/>
          </a:ln>
        </p:spPr>
        <p:txBody>
          <a:bodyPr/>
          <a:lstStyle/>
          <a:p>
            <a:endParaRPr lang="en-US"/>
          </a:p>
        </p:txBody>
      </p:sp>
      <p:sp>
        <p:nvSpPr>
          <p:cNvPr id="11" name="TextBox 11"/>
          <p:cNvSpPr txBox="1"/>
          <p:nvPr/>
        </p:nvSpPr>
        <p:spPr>
          <a:xfrm>
            <a:off x="658958" y="2646644"/>
            <a:ext cx="16846336" cy="949184"/>
          </a:xfrm>
          <a:prstGeom prst="rect">
            <a:avLst/>
          </a:prstGeom>
        </p:spPr>
        <p:txBody>
          <a:bodyPr lIns="0" tIns="0" rIns="0" bIns="0" rtlCol="0" anchor="t">
            <a:spAutoFit/>
          </a:bodyPr>
          <a:lstStyle/>
          <a:p>
            <a:pPr algn="l">
              <a:lnSpc>
                <a:spcPts val="3855"/>
              </a:lnSpc>
              <a:spcBef>
                <a:spcPct val="0"/>
              </a:spcBef>
            </a:pPr>
            <a:r>
              <a:rPr lang="en-US" sz="2754">
                <a:solidFill>
                  <a:srgbClr val="000000"/>
                </a:solidFill>
                <a:latin typeface="Open Sans"/>
                <a:ea typeface="Open Sans"/>
                <a:cs typeface="Open Sans"/>
                <a:sym typeface="Open Sans"/>
              </a:rPr>
              <a:t>A dynamic linked library is a collection of executable functions and procedures that can be dynamically loaded and accessed by a program at runtime.</a:t>
            </a:r>
          </a:p>
        </p:txBody>
      </p:sp>
      <p:grpSp>
        <p:nvGrpSpPr>
          <p:cNvPr id="12" name="Group 12"/>
          <p:cNvGrpSpPr/>
          <p:nvPr/>
        </p:nvGrpSpPr>
        <p:grpSpPr>
          <a:xfrm>
            <a:off x="2777087" y="4011615"/>
            <a:ext cx="5880308" cy="5504269"/>
            <a:chOff x="0" y="0"/>
            <a:chExt cx="1548723" cy="1474653"/>
          </a:xfrm>
        </p:grpSpPr>
        <p:sp>
          <p:nvSpPr>
            <p:cNvPr id="13" name="Freeform 13"/>
            <p:cNvSpPr/>
            <p:nvPr/>
          </p:nvSpPr>
          <p:spPr>
            <a:xfrm>
              <a:off x="0" y="0"/>
              <a:ext cx="1548723" cy="1474653"/>
            </a:xfrm>
            <a:custGeom>
              <a:avLst/>
              <a:gdLst/>
              <a:ahLst/>
              <a:cxnLst/>
              <a:rect l="l" t="t" r="r" b="b"/>
              <a:pathLst>
                <a:path w="1548723" h="1474653">
                  <a:moveTo>
                    <a:pt x="67146" y="0"/>
                  </a:moveTo>
                  <a:lnTo>
                    <a:pt x="1481577" y="0"/>
                  </a:lnTo>
                  <a:cubicBezTo>
                    <a:pt x="1518661" y="0"/>
                    <a:pt x="1548723" y="30062"/>
                    <a:pt x="1548723" y="67146"/>
                  </a:cubicBezTo>
                  <a:lnTo>
                    <a:pt x="1548723" y="1407507"/>
                  </a:lnTo>
                  <a:cubicBezTo>
                    <a:pt x="1548723" y="1444591"/>
                    <a:pt x="1518661" y="1474653"/>
                    <a:pt x="1481577" y="1474653"/>
                  </a:cubicBezTo>
                  <a:lnTo>
                    <a:pt x="67146" y="1474653"/>
                  </a:lnTo>
                  <a:cubicBezTo>
                    <a:pt x="30062" y="1474653"/>
                    <a:pt x="0" y="1444591"/>
                    <a:pt x="0" y="1407507"/>
                  </a:cubicBezTo>
                  <a:lnTo>
                    <a:pt x="0" y="67146"/>
                  </a:lnTo>
                  <a:cubicBezTo>
                    <a:pt x="0" y="30062"/>
                    <a:pt x="30062" y="0"/>
                    <a:pt x="67146" y="0"/>
                  </a:cubicBezTo>
                  <a:close/>
                </a:path>
              </a:pathLst>
            </a:custGeom>
            <a:solidFill>
              <a:srgbClr val="FF1495"/>
            </a:solidFill>
          </p:spPr>
          <p:txBody>
            <a:bodyPr/>
            <a:lstStyle/>
            <a:p>
              <a:endParaRPr lang="en-US"/>
            </a:p>
          </p:txBody>
        </p:sp>
        <p:sp>
          <p:nvSpPr>
            <p:cNvPr id="14" name="TextBox 14"/>
            <p:cNvSpPr txBox="1"/>
            <p:nvPr/>
          </p:nvSpPr>
          <p:spPr>
            <a:xfrm>
              <a:off x="0" y="-28575"/>
              <a:ext cx="1548723" cy="1503228"/>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3916660" y="4062575"/>
            <a:ext cx="3601163" cy="717484"/>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F0F7FE"/>
                </a:solidFill>
                <a:latin typeface="Poppins Bold"/>
                <a:ea typeface="Poppins Bold"/>
                <a:cs typeface="Poppins Bold"/>
                <a:sym typeface="Poppins Bold"/>
              </a:rPr>
              <a:t>Advantages</a:t>
            </a:r>
          </a:p>
        </p:txBody>
      </p:sp>
      <p:grpSp>
        <p:nvGrpSpPr>
          <p:cNvPr id="16" name="Group 16"/>
          <p:cNvGrpSpPr/>
          <p:nvPr/>
        </p:nvGrpSpPr>
        <p:grpSpPr>
          <a:xfrm>
            <a:off x="9630604" y="4011614"/>
            <a:ext cx="5880308" cy="5504269"/>
            <a:chOff x="0" y="0"/>
            <a:chExt cx="1548723" cy="1421109"/>
          </a:xfrm>
        </p:grpSpPr>
        <p:sp>
          <p:nvSpPr>
            <p:cNvPr id="17" name="Freeform 17"/>
            <p:cNvSpPr/>
            <p:nvPr/>
          </p:nvSpPr>
          <p:spPr>
            <a:xfrm>
              <a:off x="0" y="0"/>
              <a:ext cx="1548723" cy="1421109"/>
            </a:xfrm>
            <a:custGeom>
              <a:avLst/>
              <a:gdLst/>
              <a:ahLst/>
              <a:cxnLst/>
              <a:rect l="l" t="t" r="r" b="b"/>
              <a:pathLst>
                <a:path w="1548723" h="1421109">
                  <a:moveTo>
                    <a:pt x="67146" y="0"/>
                  </a:moveTo>
                  <a:lnTo>
                    <a:pt x="1481577" y="0"/>
                  </a:lnTo>
                  <a:cubicBezTo>
                    <a:pt x="1518661" y="0"/>
                    <a:pt x="1548723" y="30062"/>
                    <a:pt x="1548723" y="67146"/>
                  </a:cubicBezTo>
                  <a:lnTo>
                    <a:pt x="1548723" y="1353963"/>
                  </a:lnTo>
                  <a:cubicBezTo>
                    <a:pt x="1548723" y="1391047"/>
                    <a:pt x="1518661" y="1421109"/>
                    <a:pt x="1481577" y="1421109"/>
                  </a:cubicBezTo>
                  <a:lnTo>
                    <a:pt x="67146" y="1421109"/>
                  </a:lnTo>
                  <a:cubicBezTo>
                    <a:pt x="30062" y="1421109"/>
                    <a:pt x="0" y="1391047"/>
                    <a:pt x="0" y="1353963"/>
                  </a:cubicBezTo>
                  <a:lnTo>
                    <a:pt x="0" y="67146"/>
                  </a:lnTo>
                  <a:cubicBezTo>
                    <a:pt x="0" y="30062"/>
                    <a:pt x="30062" y="0"/>
                    <a:pt x="67146" y="0"/>
                  </a:cubicBezTo>
                  <a:close/>
                </a:path>
              </a:pathLst>
            </a:custGeom>
            <a:solidFill>
              <a:srgbClr val="FF1495"/>
            </a:solidFill>
          </p:spPr>
          <p:txBody>
            <a:bodyPr/>
            <a:lstStyle/>
            <a:p>
              <a:endParaRPr lang="en-US"/>
            </a:p>
          </p:txBody>
        </p:sp>
        <p:sp>
          <p:nvSpPr>
            <p:cNvPr id="18" name="TextBox 18"/>
            <p:cNvSpPr txBox="1"/>
            <p:nvPr/>
          </p:nvSpPr>
          <p:spPr>
            <a:xfrm>
              <a:off x="0" y="-28575"/>
              <a:ext cx="1548723" cy="1449684"/>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3070213" y="4741959"/>
            <a:ext cx="5294057" cy="4569184"/>
          </a:xfrm>
          <a:prstGeom prst="rect">
            <a:avLst/>
          </a:prstGeom>
        </p:spPr>
        <p:txBody>
          <a:bodyPr lIns="0" tIns="0" rIns="0" bIns="0" rtlCol="0" anchor="t">
            <a:spAutoFit/>
          </a:bodyPr>
          <a:lstStyle/>
          <a:p>
            <a:pPr marL="428751" lvl="1" indent="-214376" algn="l">
              <a:lnSpc>
                <a:spcPts val="2780"/>
              </a:lnSpc>
              <a:buFont typeface="Arial"/>
              <a:buChar char="•"/>
            </a:pPr>
            <a:r>
              <a:rPr lang="en-US" sz="1985" dirty="0">
                <a:solidFill>
                  <a:srgbClr val="FFFFFF"/>
                </a:solidFill>
                <a:latin typeface="Open Sans"/>
                <a:ea typeface="Open Sans"/>
                <a:cs typeface="Open Sans"/>
                <a:sym typeface="Open Sans"/>
              </a:rPr>
              <a:t>The executable code only requires a </a:t>
            </a:r>
            <a:r>
              <a:rPr lang="en-US" sz="1985" b="1" u="sng" dirty="0">
                <a:solidFill>
                  <a:srgbClr val="FFFFFF"/>
                </a:solidFill>
                <a:latin typeface="Open Sans Bold"/>
                <a:ea typeface="Open Sans Bold"/>
                <a:cs typeface="Open Sans Bold"/>
                <a:sym typeface="Open Sans Bold"/>
              </a:rPr>
              <a:t>small code inclusion</a:t>
            </a:r>
            <a:r>
              <a:rPr lang="en-US" sz="1985" dirty="0">
                <a:solidFill>
                  <a:srgbClr val="FFFFFF"/>
                </a:solidFill>
                <a:latin typeface="Open Sans"/>
                <a:ea typeface="Open Sans"/>
                <a:cs typeface="Open Sans"/>
                <a:sym typeface="Open Sans"/>
              </a:rPr>
              <a:t> for linking to a separately stored routine in memory during program execution.</a:t>
            </a:r>
          </a:p>
          <a:p>
            <a:pPr marL="428751" lvl="1" indent="-214376" algn="l">
              <a:lnSpc>
                <a:spcPts val="2780"/>
              </a:lnSpc>
              <a:buFont typeface="Arial"/>
              <a:buChar char="•"/>
            </a:pPr>
            <a:r>
              <a:rPr lang="en-US" sz="1985" dirty="0">
                <a:solidFill>
                  <a:srgbClr val="FFFFFF"/>
                </a:solidFill>
                <a:latin typeface="Open Sans"/>
                <a:ea typeface="Open Sans"/>
                <a:cs typeface="Open Sans"/>
                <a:sym typeface="Open Sans"/>
              </a:rPr>
              <a:t>This leads to </a:t>
            </a:r>
            <a:r>
              <a:rPr lang="en-US" sz="1985" b="1" u="sng" dirty="0">
                <a:solidFill>
                  <a:srgbClr val="FFFFFF"/>
                </a:solidFill>
                <a:latin typeface="Open Sans Bold"/>
                <a:ea typeface="Open Sans Bold"/>
                <a:cs typeface="Open Sans Bold"/>
                <a:sym typeface="Open Sans Bold"/>
              </a:rPr>
              <a:t>reduced storage space</a:t>
            </a:r>
            <a:r>
              <a:rPr lang="en-US" sz="1985" dirty="0">
                <a:solidFill>
                  <a:srgbClr val="FFFFFF"/>
                </a:solidFill>
                <a:latin typeface="Open Sans"/>
                <a:ea typeface="Open Sans"/>
                <a:cs typeface="Open Sans"/>
                <a:sym typeface="Open Sans"/>
              </a:rPr>
              <a:t> requirements for all program executable files.</a:t>
            </a:r>
          </a:p>
          <a:p>
            <a:pPr marL="428751" lvl="1" indent="-214376" algn="l">
              <a:lnSpc>
                <a:spcPts val="2780"/>
              </a:lnSpc>
              <a:buFont typeface="Arial"/>
              <a:buChar char="•"/>
            </a:pPr>
            <a:r>
              <a:rPr lang="en-US" sz="1985" b="1" u="sng" dirty="0">
                <a:solidFill>
                  <a:srgbClr val="FFFFFF"/>
                </a:solidFill>
                <a:latin typeface="Open Sans Bold"/>
                <a:ea typeface="Open Sans Bold"/>
                <a:cs typeface="Open Sans Bold"/>
                <a:sym typeface="Open Sans Bold"/>
              </a:rPr>
              <a:t>Minimized memory usage</a:t>
            </a:r>
            <a:r>
              <a:rPr lang="en-US" sz="1985" dirty="0">
                <a:solidFill>
                  <a:srgbClr val="FFFFFF"/>
                </a:solidFill>
                <a:latin typeface="Open Sans"/>
                <a:ea typeface="Open Sans"/>
                <a:cs typeface="Open Sans"/>
                <a:sym typeface="Open Sans"/>
              </a:rPr>
              <a:t> is another benefit of this linking process.</a:t>
            </a:r>
          </a:p>
          <a:p>
            <a:pPr marL="428751" lvl="1" indent="-214376" algn="l">
              <a:lnSpc>
                <a:spcPts val="2780"/>
              </a:lnSpc>
              <a:spcBef>
                <a:spcPct val="0"/>
              </a:spcBef>
              <a:buFont typeface="Arial"/>
              <a:buChar char="•"/>
            </a:pPr>
            <a:r>
              <a:rPr lang="en-US" sz="1985" dirty="0">
                <a:solidFill>
                  <a:srgbClr val="FFFFFF"/>
                </a:solidFill>
                <a:latin typeface="Open Sans"/>
                <a:ea typeface="Open Sans"/>
                <a:cs typeface="Open Sans"/>
                <a:sym typeface="Open Sans"/>
              </a:rPr>
              <a:t>Whenever a new version of the routine is available, it can be loaded into memory, automatically upgrading any program using it.</a:t>
            </a:r>
          </a:p>
        </p:txBody>
      </p:sp>
      <p:sp>
        <p:nvSpPr>
          <p:cNvPr id="20" name="TextBox 20"/>
          <p:cNvSpPr txBox="1"/>
          <p:nvPr/>
        </p:nvSpPr>
        <p:spPr>
          <a:xfrm>
            <a:off x="10572781" y="4062575"/>
            <a:ext cx="3995956" cy="717484"/>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F0F7FE"/>
                </a:solidFill>
                <a:latin typeface="Poppins Bold"/>
                <a:ea typeface="Poppins Bold"/>
                <a:cs typeface="Poppins Bold"/>
                <a:sym typeface="Poppins Bold"/>
              </a:rPr>
              <a:t>Disadvantages</a:t>
            </a:r>
          </a:p>
        </p:txBody>
      </p:sp>
      <p:sp>
        <p:nvSpPr>
          <p:cNvPr id="21" name="TextBox 21"/>
          <p:cNvSpPr txBox="1"/>
          <p:nvPr/>
        </p:nvSpPr>
        <p:spPr>
          <a:xfrm>
            <a:off x="9923730" y="4979372"/>
            <a:ext cx="5294057" cy="2102209"/>
          </a:xfrm>
          <a:prstGeom prst="rect">
            <a:avLst/>
          </a:prstGeom>
        </p:spPr>
        <p:txBody>
          <a:bodyPr lIns="0" tIns="0" rIns="0" bIns="0" rtlCol="0" anchor="t">
            <a:spAutoFit/>
          </a:bodyPr>
          <a:lstStyle/>
          <a:p>
            <a:pPr marL="428751" lvl="1" indent="-214376" algn="l">
              <a:lnSpc>
                <a:spcPts val="2780"/>
              </a:lnSpc>
              <a:buFont typeface="Arial"/>
              <a:buChar char="•"/>
            </a:pPr>
            <a:r>
              <a:rPr lang="en-US" sz="1985">
                <a:solidFill>
                  <a:srgbClr val="FFFFFF"/>
                </a:solidFill>
                <a:latin typeface="Open Sans"/>
                <a:ea typeface="Open Sans"/>
                <a:cs typeface="Open Sans"/>
                <a:sym typeface="Open Sans"/>
              </a:rPr>
              <a:t>Dependency on external libraries can lead to issues if the </a:t>
            </a:r>
            <a:r>
              <a:rPr lang="en-US" sz="1985" b="1" u="sng">
                <a:solidFill>
                  <a:srgbClr val="FFFFFF"/>
                </a:solidFill>
                <a:latin typeface="Open Sans Bold"/>
                <a:ea typeface="Open Sans Bold"/>
                <a:cs typeface="Open Sans Bold"/>
                <a:sym typeface="Open Sans Bold"/>
              </a:rPr>
              <a:t>required library is not available or is incompatible.</a:t>
            </a:r>
          </a:p>
          <a:p>
            <a:pPr marL="428751" lvl="1" indent="-214376" algn="l">
              <a:lnSpc>
                <a:spcPts val="2780"/>
              </a:lnSpc>
              <a:spcBef>
                <a:spcPct val="0"/>
              </a:spcBef>
              <a:buFont typeface="Arial"/>
              <a:buChar char="•"/>
            </a:pPr>
            <a:r>
              <a:rPr lang="en-US" sz="1985" b="1" u="sng">
                <a:solidFill>
                  <a:srgbClr val="FFFFFF"/>
                </a:solidFill>
                <a:latin typeface="Open Sans Bold"/>
                <a:ea typeface="Open Sans Bold"/>
                <a:cs typeface="Open Sans Bold"/>
                <a:sym typeface="Open Sans Bold"/>
              </a:rPr>
              <a:t>Performance can be affected</a:t>
            </a:r>
            <a:r>
              <a:rPr lang="en-US" sz="1985">
                <a:solidFill>
                  <a:srgbClr val="FFFFFF"/>
                </a:solidFill>
                <a:latin typeface="Open Sans"/>
                <a:ea typeface="Open Sans"/>
                <a:cs typeface="Open Sans"/>
                <a:sym typeface="Open Sans"/>
              </a:rPr>
              <a:t> due to the need for runtime linking, which can cause delays during program execution.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513454" y="1782136"/>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Purpose of a Translator</a:t>
            </a:r>
          </a:p>
        </p:txBody>
      </p:sp>
      <p:sp>
        <p:nvSpPr>
          <p:cNvPr id="8" name="AutoShape 8"/>
          <p:cNvSpPr/>
          <p:nvPr/>
        </p:nvSpPr>
        <p:spPr>
          <a:xfrm flipV="1">
            <a:off x="513636" y="2532957"/>
            <a:ext cx="6108692" cy="33338"/>
          </a:xfrm>
          <a:prstGeom prst="line">
            <a:avLst/>
          </a:prstGeom>
          <a:ln w="66675" cap="rnd">
            <a:solidFill>
              <a:srgbClr val="FFDE59"/>
            </a:solidFill>
            <a:prstDash val="solid"/>
            <a:headEnd type="none" w="sm" len="sm"/>
            <a:tailEnd type="oval" w="lg" len="lg"/>
          </a:ln>
        </p:spPr>
        <p:txBody>
          <a:bodyPr/>
          <a:lstStyle/>
          <a:p>
            <a:endParaRPr lang="en-US"/>
          </a:p>
        </p:txBody>
      </p:sp>
      <p:grpSp>
        <p:nvGrpSpPr>
          <p:cNvPr id="9" name="Group 9"/>
          <p:cNvGrpSpPr/>
          <p:nvPr/>
        </p:nvGrpSpPr>
        <p:grpSpPr>
          <a:xfrm>
            <a:off x="11006404" y="5325181"/>
            <a:ext cx="4907866" cy="2076961"/>
            <a:chOff x="0" y="0"/>
            <a:chExt cx="1403463" cy="593932"/>
          </a:xfrm>
        </p:grpSpPr>
        <p:sp>
          <p:nvSpPr>
            <p:cNvPr id="10" name="Freeform 10"/>
            <p:cNvSpPr/>
            <p:nvPr/>
          </p:nvSpPr>
          <p:spPr>
            <a:xfrm>
              <a:off x="0" y="0"/>
              <a:ext cx="1403463" cy="593932"/>
            </a:xfrm>
            <a:custGeom>
              <a:avLst/>
              <a:gdLst/>
              <a:ahLst/>
              <a:cxnLst/>
              <a:rect l="l" t="t" r="r" b="b"/>
              <a:pathLst>
                <a:path w="1403463" h="593932">
                  <a:moveTo>
                    <a:pt x="80450" y="0"/>
                  </a:moveTo>
                  <a:lnTo>
                    <a:pt x="1323013" y="0"/>
                  </a:lnTo>
                  <a:cubicBezTo>
                    <a:pt x="1367445" y="0"/>
                    <a:pt x="1403463" y="36019"/>
                    <a:pt x="1403463" y="80450"/>
                  </a:cubicBezTo>
                  <a:lnTo>
                    <a:pt x="1403463" y="513482"/>
                  </a:lnTo>
                  <a:cubicBezTo>
                    <a:pt x="1403463" y="557913"/>
                    <a:pt x="1367445" y="593932"/>
                    <a:pt x="1323013" y="593932"/>
                  </a:cubicBezTo>
                  <a:lnTo>
                    <a:pt x="80450" y="593932"/>
                  </a:lnTo>
                  <a:cubicBezTo>
                    <a:pt x="36019" y="593932"/>
                    <a:pt x="0" y="557913"/>
                    <a:pt x="0" y="513482"/>
                  </a:cubicBezTo>
                  <a:lnTo>
                    <a:pt x="0" y="80450"/>
                  </a:lnTo>
                  <a:cubicBezTo>
                    <a:pt x="0" y="36019"/>
                    <a:pt x="36019" y="0"/>
                    <a:pt x="80450" y="0"/>
                  </a:cubicBezTo>
                  <a:close/>
                </a:path>
              </a:pathLst>
            </a:custGeom>
            <a:solidFill>
              <a:srgbClr val="642EC7"/>
            </a:solidFill>
          </p:spPr>
          <p:txBody>
            <a:bodyPr/>
            <a:lstStyle/>
            <a:p>
              <a:endParaRPr lang="en-US"/>
            </a:p>
          </p:txBody>
        </p:sp>
        <p:sp>
          <p:nvSpPr>
            <p:cNvPr id="11" name="TextBox 11"/>
            <p:cNvSpPr txBox="1"/>
            <p:nvPr/>
          </p:nvSpPr>
          <p:spPr>
            <a:xfrm>
              <a:off x="0" y="-28575"/>
              <a:ext cx="1403463" cy="622507"/>
            </a:xfrm>
            <a:prstGeom prst="rect">
              <a:avLst/>
            </a:prstGeom>
          </p:spPr>
          <p:txBody>
            <a:bodyPr lIns="50800" tIns="50800" rIns="50800" bIns="50800" rtlCol="0" anchor="ctr"/>
            <a:lstStyle/>
            <a:p>
              <a:pPr algn="ctr">
                <a:lnSpc>
                  <a:spcPts val="2595"/>
                </a:lnSpc>
              </a:pPr>
              <a:endParaRPr/>
            </a:p>
          </p:txBody>
        </p:sp>
      </p:grpSp>
      <p:sp>
        <p:nvSpPr>
          <p:cNvPr id="12" name="AutoShape 12"/>
          <p:cNvSpPr/>
          <p:nvPr/>
        </p:nvSpPr>
        <p:spPr>
          <a:xfrm>
            <a:off x="8409712" y="6344612"/>
            <a:ext cx="2385929" cy="0"/>
          </a:xfrm>
          <a:prstGeom prst="line">
            <a:avLst/>
          </a:prstGeom>
          <a:ln w="38100" cap="flat">
            <a:solidFill>
              <a:srgbClr val="642EC7"/>
            </a:solidFill>
            <a:prstDash val="solid"/>
            <a:headEnd type="none" w="sm" len="sm"/>
            <a:tailEnd type="arrow" w="med" len="sm"/>
          </a:ln>
        </p:spPr>
        <p:txBody>
          <a:bodyPr/>
          <a:lstStyle/>
          <a:p>
            <a:endParaRPr lang="en-US"/>
          </a:p>
        </p:txBody>
      </p:sp>
      <p:sp>
        <p:nvSpPr>
          <p:cNvPr id="13" name="Freeform 13"/>
          <p:cNvSpPr/>
          <p:nvPr/>
        </p:nvSpPr>
        <p:spPr>
          <a:xfrm>
            <a:off x="1735894" y="4972839"/>
            <a:ext cx="6247703" cy="2781645"/>
          </a:xfrm>
          <a:custGeom>
            <a:avLst/>
            <a:gdLst/>
            <a:ahLst/>
            <a:cxnLst/>
            <a:rect l="l" t="t" r="r" b="b"/>
            <a:pathLst>
              <a:path w="6247703" h="2781645">
                <a:moveTo>
                  <a:pt x="0" y="0"/>
                </a:moveTo>
                <a:lnTo>
                  <a:pt x="6247703" y="0"/>
                </a:lnTo>
                <a:lnTo>
                  <a:pt x="6247703" y="2781645"/>
                </a:lnTo>
                <a:lnTo>
                  <a:pt x="0" y="2781645"/>
                </a:lnTo>
                <a:lnTo>
                  <a:pt x="0" y="0"/>
                </a:lnTo>
                <a:close/>
              </a:path>
            </a:pathLst>
          </a:custGeom>
          <a:blipFill>
            <a:blip r:embed="rId8"/>
            <a:stretch>
              <a:fillRect l="-1084"/>
            </a:stretch>
          </a:blipFill>
        </p:spPr>
        <p:txBody>
          <a:bodyPr/>
          <a:lstStyle/>
          <a:p>
            <a:endParaRPr lang="en-US"/>
          </a:p>
        </p:txBody>
      </p:sp>
      <p:sp>
        <p:nvSpPr>
          <p:cNvPr id="14" name="TextBox 14"/>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
        <p:nvSpPr>
          <p:cNvPr id="15" name="TextBox 15"/>
          <p:cNvSpPr txBox="1"/>
          <p:nvPr/>
        </p:nvSpPr>
        <p:spPr>
          <a:xfrm>
            <a:off x="513454" y="2700050"/>
            <a:ext cx="17078632"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purpose of a translator for high-level programming languages is to convert human-readable code into machine-readable code for execution on a computer.</a:t>
            </a:r>
          </a:p>
        </p:txBody>
      </p:sp>
      <p:sp>
        <p:nvSpPr>
          <p:cNvPr id="16" name="TextBox 16"/>
          <p:cNvSpPr txBox="1"/>
          <p:nvPr/>
        </p:nvSpPr>
        <p:spPr>
          <a:xfrm>
            <a:off x="11364348" y="5340559"/>
            <a:ext cx="4191977" cy="1865230"/>
          </a:xfrm>
          <a:prstGeom prst="rect">
            <a:avLst/>
          </a:prstGeom>
        </p:spPr>
        <p:txBody>
          <a:bodyPr lIns="0" tIns="0" rIns="0" bIns="0" rtlCol="0" anchor="t">
            <a:spAutoFit/>
          </a:bodyPr>
          <a:lstStyle/>
          <a:p>
            <a:pPr algn="ctr">
              <a:lnSpc>
                <a:spcPts val="4973"/>
              </a:lnSpc>
            </a:pPr>
            <a:r>
              <a:rPr lang="en-US" sz="2763">
                <a:solidFill>
                  <a:srgbClr val="FFFFFF"/>
                </a:solidFill>
                <a:latin typeface="Poppins"/>
                <a:ea typeface="Poppins"/>
                <a:cs typeface="Poppins"/>
                <a:sym typeface="Poppins"/>
              </a:rPr>
              <a:t>01001010110001001010010010101001010010101001010110110010010111010011010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a:off x="402046" y="2627831"/>
            <a:ext cx="2991309" cy="0"/>
          </a:xfrm>
          <a:prstGeom prst="line">
            <a:avLst/>
          </a:prstGeom>
          <a:ln w="66675" cap="rnd">
            <a:solidFill>
              <a:srgbClr val="FFDE59"/>
            </a:solidFill>
            <a:prstDash val="solid"/>
            <a:headEnd type="none" w="sm" len="sm"/>
            <a:tailEnd type="oval" w="lg" len="lg"/>
          </a:ln>
        </p:spPr>
        <p:txBody>
          <a:bodyPr/>
          <a:lstStyle/>
          <a:p>
            <a:endParaRPr lang="en-US"/>
          </a:p>
        </p:txBody>
      </p:sp>
      <p:grpSp>
        <p:nvGrpSpPr>
          <p:cNvPr id="8" name="Group 8"/>
          <p:cNvGrpSpPr/>
          <p:nvPr/>
        </p:nvGrpSpPr>
        <p:grpSpPr>
          <a:xfrm>
            <a:off x="402046" y="3650130"/>
            <a:ext cx="3979595" cy="801403"/>
            <a:chOff x="0" y="0"/>
            <a:chExt cx="910857" cy="183426"/>
          </a:xfrm>
        </p:grpSpPr>
        <p:sp>
          <p:nvSpPr>
            <p:cNvPr id="9" name="Freeform 9"/>
            <p:cNvSpPr/>
            <p:nvPr/>
          </p:nvSpPr>
          <p:spPr>
            <a:xfrm>
              <a:off x="0" y="0"/>
              <a:ext cx="910857" cy="183426"/>
            </a:xfrm>
            <a:custGeom>
              <a:avLst/>
              <a:gdLst/>
              <a:ahLst/>
              <a:cxnLst/>
              <a:rect l="l" t="t" r="r" b="b"/>
              <a:pathLst>
                <a:path w="910857" h="183426">
                  <a:moveTo>
                    <a:pt x="91713" y="0"/>
                  </a:moveTo>
                  <a:lnTo>
                    <a:pt x="819143" y="0"/>
                  </a:lnTo>
                  <a:cubicBezTo>
                    <a:pt x="869795" y="0"/>
                    <a:pt x="910857" y="41061"/>
                    <a:pt x="910857" y="91713"/>
                  </a:cubicBezTo>
                  <a:lnTo>
                    <a:pt x="910857" y="91713"/>
                  </a:lnTo>
                  <a:cubicBezTo>
                    <a:pt x="910857" y="116037"/>
                    <a:pt x="901194" y="139365"/>
                    <a:pt x="883994" y="156564"/>
                  </a:cubicBezTo>
                  <a:cubicBezTo>
                    <a:pt x="866795" y="173764"/>
                    <a:pt x="843467" y="183426"/>
                    <a:pt x="819143" y="183426"/>
                  </a:cubicBezTo>
                  <a:lnTo>
                    <a:pt x="91713" y="183426"/>
                  </a:lnTo>
                  <a:cubicBezTo>
                    <a:pt x="41061" y="183426"/>
                    <a:pt x="0" y="142365"/>
                    <a:pt x="0" y="91713"/>
                  </a:cubicBezTo>
                  <a:lnTo>
                    <a:pt x="0" y="91713"/>
                  </a:lnTo>
                  <a:cubicBezTo>
                    <a:pt x="0" y="41061"/>
                    <a:pt x="41061" y="0"/>
                    <a:pt x="91713" y="0"/>
                  </a:cubicBezTo>
                  <a:close/>
                </a:path>
              </a:pathLst>
            </a:custGeom>
            <a:solidFill>
              <a:srgbClr val="642EC7"/>
            </a:solidFill>
          </p:spPr>
          <p:txBody>
            <a:bodyPr/>
            <a:lstStyle/>
            <a:p>
              <a:endParaRPr lang="en-US"/>
            </a:p>
          </p:txBody>
        </p:sp>
        <p:sp>
          <p:nvSpPr>
            <p:cNvPr id="10" name="TextBox 10"/>
            <p:cNvSpPr txBox="1"/>
            <p:nvPr/>
          </p:nvSpPr>
          <p:spPr>
            <a:xfrm>
              <a:off x="0" y="-28575"/>
              <a:ext cx="910857" cy="212001"/>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513454" y="4633572"/>
            <a:ext cx="622205" cy="622205"/>
          </a:xfrm>
          <a:custGeom>
            <a:avLst/>
            <a:gdLst/>
            <a:ahLst/>
            <a:cxnLst/>
            <a:rect l="l" t="t" r="r" b="b"/>
            <a:pathLst>
              <a:path w="622205" h="622205">
                <a:moveTo>
                  <a:pt x="0" y="0"/>
                </a:moveTo>
                <a:lnTo>
                  <a:pt x="622205" y="0"/>
                </a:lnTo>
                <a:lnTo>
                  <a:pt x="622205" y="622205"/>
                </a:lnTo>
                <a:lnTo>
                  <a:pt x="0" y="622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2" name="Group 12"/>
          <p:cNvGrpSpPr/>
          <p:nvPr/>
        </p:nvGrpSpPr>
        <p:grpSpPr>
          <a:xfrm>
            <a:off x="10783959" y="4817020"/>
            <a:ext cx="6247703" cy="3158997"/>
            <a:chOff x="0" y="0"/>
            <a:chExt cx="8330270" cy="4211996"/>
          </a:xfrm>
        </p:grpSpPr>
        <p:sp>
          <p:nvSpPr>
            <p:cNvPr id="13" name="Freeform 13"/>
            <p:cNvSpPr/>
            <p:nvPr/>
          </p:nvSpPr>
          <p:spPr>
            <a:xfrm>
              <a:off x="0" y="503136"/>
              <a:ext cx="8330270" cy="3708860"/>
            </a:xfrm>
            <a:custGeom>
              <a:avLst/>
              <a:gdLst/>
              <a:ahLst/>
              <a:cxnLst/>
              <a:rect l="l" t="t" r="r" b="b"/>
              <a:pathLst>
                <a:path w="8330270" h="3708860">
                  <a:moveTo>
                    <a:pt x="0" y="0"/>
                  </a:moveTo>
                  <a:lnTo>
                    <a:pt x="8330270" y="0"/>
                  </a:lnTo>
                  <a:lnTo>
                    <a:pt x="8330270" y="3708860"/>
                  </a:lnTo>
                  <a:lnTo>
                    <a:pt x="0" y="3708860"/>
                  </a:lnTo>
                  <a:lnTo>
                    <a:pt x="0" y="0"/>
                  </a:lnTo>
                  <a:close/>
                </a:path>
              </a:pathLst>
            </a:custGeom>
            <a:blipFill>
              <a:blip r:embed="rId10"/>
              <a:stretch>
                <a:fillRect l="-1084"/>
              </a:stretch>
            </a:blipFill>
          </p:spPr>
          <p:txBody>
            <a:bodyPr/>
            <a:lstStyle/>
            <a:p>
              <a:endParaRPr lang="en-US"/>
            </a:p>
          </p:txBody>
        </p:sp>
        <p:sp>
          <p:nvSpPr>
            <p:cNvPr id="14" name="Freeform 14"/>
            <p:cNvSpPr/>
            <p:nvPr/>
          </p:nvSpPr>
          <p:spPr>
            <a:xfrm>
              <a:off x="1279890" y="0"/>
              <a:ext cx="5993294" cy="2135111"/>
            </a:xfrm>
            <a:custGeom>
              <a:avLst/>
              <a:gdLst/>
              <a:ahLst/>
              <a:cxnLst/>
              <a:rect l="l" t="t" r="r" b="b"/>
              <a:pathLst>
                <a:path w="5993294" h="2135111">
                  <a:moveTo>
                    <a:pt x="0" y="0"/>
                  </a:moveTo>
                  <a:lnTo>
                    <a:pt x="5993294" y="0"/>
                  </a:lnTo>
                  <a:lnTo>
                    <a:pt x="5993294" y="2135111"/>
                  </a:lnTo>
                  <a:lnTo>
                    <a:pt x="0" y="2135111"/>
                  </a:lnTo>
                  <a:lnTo>
                    <a:pt x="0" y="0"/>
                  </a:lnTo>
                  <a:close/>
                </a:path>
              </a:pathLst>
            </a:custGeom>
            <a:blipFill>
              <a:blip r:embed="rId11"/>
              <a:stretch>
                <a:fillRect/>
              </a:stretch>
            </a:blipFill>
          </p:spPr>
          <p:txBody>
            <a:bodyPr/>
            <a:lstStyle/>
            <a:p>
              <a:endParaRPr lang="en-US"/>
            </a:p>
          </p:txBody>
        </p:sp>
      </p:grpSp>
      <p:sp>
        <p:nvSpPr>
          <p:cNvPr id="15" name="Freeform 15"/>
          <p:cNvSpPr/>
          <p:nvPr/>
        </p:nvSpPr>
        <p:spPr>
          <a:xfrm>
            <a:off x="513454" y="5446277"/>
            <a:ext cx="622205" cy="622205"/>
          </a:xfrm>
          <a:custGeom>
            <a:avLst/>
            <a:gdLst/>
            <a:ahLst/>
            <a:cxnLst/>
            <a:rect l="l" t="t" r="r" b="b"/>
            <a:pathLst>
              <a:path w="622205" h="622205">
                <a:moveTo>
                  <a:pt x="0" y="0"/>
                </a:moveTo>
                <a:lnTo>
                  <a:pt x="622205" y="0"/>
                </a:lnTo>
                <a:lnTo>
                  <a:pt x="622205" y="622206"/>
                </a:lnTo>
                <a:lnTo>
                  <a:pt x="0" y="6222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513454" y="6258983"/>
            <a:ext cx="582292" cy="582292"/>
          </a:xfrm>
          <a:custGeom>
            <a:avLst/>
            <a:gdLst/>
            <a:ahLst/>
            <a:cxnLst/>
            <a:rect l="l" t="t" r="r" b="b"/>
            <a:pathLst>
              <a:path w="582292" h="582292">
                <a:moveTo>
                  <a:pt x="0" y="0"/>
                </a:moveTo>
                <a:lnTo>
                  <a:pt x="582292" y="0"/>
                </a:lnTo>
                <a:lnTo>
                  <a:pt x="582292" y="582292"/>
                </a:lnTo>
                <a:lnTo>
                  <a:pt x="0" y="5822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513454" y="7393725"/>
            <a:ext cx="582292" cy="582292"/>
          </a:xfrm>
          <a:custGeom>
            <a:avLst/>
            <a:gdLst/>
            <a:ahLst/>
            <a:cxnLst/>
            <a:rect l="l" t="t" r="r" b="b"/>
            <a:pathLst>
              <a:path w="582292" h="582292">
                <a:moveTo>
                  <a:pt x="0" y="0"/>
                </a:moveTo>
                <a:lnTo>
                  <a:pt x="582292" y="0"/>
                </a:lnTo>
                <a:lnTo>
                  <a:pt x="582292" y="582291"/>
                </a:lnTo>
                <a:lnTo>
                  <a:pt x="0" y="5822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a:off x="513454" y="8574775"/>
            <a:ext cx="582292" cy="582292"/>
          </a:xfrm>
          <a:custGeom>
            <a:avLst/>
            <a:gdLst/>
            <a:ahLst/>
            <a:cxnLst/>
            <a:rect l="l" t="t" r="r" b="b"/>
            <a:pathLst>
              <a:path w="582292" h="582292">
                <a:moveTo>
                  <a:pt x="0" y="0"/>
                </a:moveTo>
                <a:lnTo>
                  <a:pt x="582292" y="0"/>
                </a:lnTo>
                <a:lnTo>
                  <a:pt x="582292" y="582292"/>
                </a:lnTo>
                <a:lnTo>
                  <a:pt x="0" y="5822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TextBox 19"/>
          <p:cNvSpPr txBox="1"/>
          <p:nvPr/>
        </p:nvSpPr>
        <p:spPr>
          <a:xfrm>
            <a:off x="402046" y="1877010"/>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a:t>
            </a:r>
          </a:p>
        </p:txBody>
      </p:sp>
      <p:sp>
        <p:nvSpPr>
          <p:cNvPr id="20" name="TextBox 20"/>
          <p:cNvSpPr txBox="1"/>
          <p:nvPr/>
        </p:nvSpPr>
        <p:spPr>
          <a:xfrm>
            <a:off x="402046" y="2729477"/>
            <a:ext cx="15248926"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interpreter translates and executes high-level code line by line during runtime.</a:t>
            </a:r>
          </a:p>
        </p:txBody>
      </p:sp>
      <p:sp>
        <p:nvSpPr>
          <p:cNvPr id="21" name="TextBox 21"/>
          <p:cNvSpPr txBox="1"/>
          <p:nvPr/>
        </p:nvSpPr>
        <p:spPr>
          <a:xfrm>
            <a:off x="857054" y="3559200"/>
            <a:ext cx="3069577" cy="754663"/>
          </a:xfrm>
          <a:prstGeom prst="rect">
            <a:avLst/>
          </a:prstGeom>
        </p:spPr>
        <p:txBody>
          <a:bodyPr lIns="0" tIns="0" rIns="0" bIns="0" rtlCol="0" anchor="t">
            <a:spAutoFit/>
          </a:bodyPr>
          <a:lstStyle/>
          <a:p>
            <a:pPr algn="ctr">
              <a:lnSpc>
                <a:spcPts val="6213"/>
              </a:lnSpc>
            </a:pPr>
            <a:r>
              <a:rPr lang="en-US" sz="3452">
                <a:solidFill>
                  <a:srgbClr val="FFFFFF"/>
                </a:solidFill>
                <a:latin typeface="Poppins"/>
                <a:ea typeface="Poppins"/>
                <a:cs typeface="Poppins"/>
                <a:sym typeface="Poppins"/>
              </a:rPr>
              <a:t>How it works?</a:t>
            </a:r>
          </a:p>
        </p:txBody>
      </p:sp>
      <p:sp>
        <p:nvSpPr>
          <p:cNvPr id="22" name="TextBox 22"/>
          <p:cNvSpPr txBox="1"/>
          <p:nvPr/>
        </p:nvSpPr>
        <p:spPr>
          <a:xfrm>
            <a:off x="1200619" y="4658933"/>
            <a:ext cx="847523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first line of the source code is processed.</a:t>
            </a:r>
          </a:p>
        </p:txBody>
      </p:sp>
      <p:sp>
        <p:nvSpPr>
          <p:cNvPr id="23" name="TextBox 23"/>
          <p:cNvSpPr txBox="1"/>
          <p:nvPr/>
        </p:nvSpPr>
        <p:spPr>
          <a:xfrm>
            <a:off x="1200619" y="5471638"/>
            <a:ext cx="4491778"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line is analysed. </a:t>
            </a:r>
          </a:p>
        </p:txBody>
      </p:sp>
      <p:sp>
        <p:nvSpPr>
          <p:cNvPr id="24" name="TextBox 24"/>
          <p:cNvSpPr txBox="1"/>
          <p:nvPr/>
        </p:nvSpPr>
        <p:spPr>
          <a:xfrm>
            <a:off x="1200619" y="6222166"/>
            <a:ext cx="8327504"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In case an error is detected, it is reported, and the interpreter program stops execution.</a:t>
            </a:r>
          </a:p>
        </p:txBody>
      </p:sp>
      <p:sp>
        <p:nvSpPr>
          <p:cNvPr id="25" name="TextBox 25"/>
          <p:cNvSpPr txBox="1"/>
          <p:nvPr/>
        </p:nvSpPr>
        <p:spPr>
          <a:xfrm>
            <a:off x="1200619" y="7336558"/>
            <a:ext cx="9210208"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If no errors are identified, the source code line is transformed into an intermediate code.</a:t>
            </a:r>
          </a:p>
        </p:txBody>
      </p:sp>
      <p:sp>
        <p:nvSpPr>
          <p:cNvPr id="26" name="TextBox 26"/>
          <p:cNvSpPr txBox="1"/>
          <p:nvPr/>
        </p:nvSpPr>
        <p:spPr>
          <a:xfrm>
            <a:off x="1200619" y="8517625"/>
            <a:ext cx="10326403"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interpreter program employs this intermediate code to perform the necessary operation.</a:t>
            </a:r>
          </a:p>
        </p:txBody>
      </p:sp>
      <p:sp>
        <p:nvSpPr>
          <p:cNvPr id="27" name="TextBox 27"/>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a:off x="402046" y="2627831"/>
            <a:ext cx="2991309" cy="0"/>
          </a:xfrm>
          <a:prstGeom prst="line">
            <a:avLst/>
          </a:prstGeom>
          <a:ln w="66675" cap="rnd">
            <a:solidFill>
              <a:srgbClr val="FFDE59"/>
            </a:solidFill>
            <a:prstDash val="solid"/>
            <a:headEnd type="none" w="sm" len="sm"/>
            <a:tailEnd type="oval" w="lg" len="lg"/>
          </a:ln>
        </p:spPr>
        <p:txBody>
          <a:bodyPr/>
          <a:lstStyle/>
          <a:p>
            <a:endParaRPr lang="en-US"/>
          </a:p>
        </p:txBody>
      </p:sp>
      <p:grpSp>
        <p:nvGrpSpPr>
          <p:cNvPr id="8" name="Group 8"/>
          <p:cNvGrpSpPr/>
          <p:nvPr/>
        </p:nvGrpSpPr>
        <p:grpSpPr>
          <a:xfrm>
            <a:off x="402046" y="3650130"/>
            <a:ext cx="8872364" cy="801403"/>
            <a:chOff x="0" y="0"/>
            <a:chExt cx="2030722" cy="183426"/>
          </a:xfrm>
        </p:grpSpPr>
        <p:sp>
          <p:nvSpPr>
            <p:cNvPr id="9" name="Freeform 9"/>
            <p:cNvSpPr/>
            <p:nvPr/>
          </p:nvSpPr>
          <p:spPr>
            <a:xfrm>
              <a:off x="0" y="0"/>
              <a:ext cx="2030722" cy="183426"/>
            </a:xfrm>
            <a:custGeom>
              <a:avLst/>
              <a:gdLst/>
              <a:ahLst/>
              <a:cxnLst/>
              <a:rect l="l" t="t" r="r" b="b"/>
              <a:pathLst>
                <a:path w="2030722" h="183426">
                  <a:moveTo>
                    <a:pt x="44502" y="0"/>
                  </a:moveTo>
                  <a:lnTo>
                    <a:pt x="1986220" y="0"/>
                  </a:lnTo>
                  <a:cubicBezTo>
                    <a:pt x="2010798" y="0"/>
                    <a:pt x="2030722" y="19924"/>
                    <a:pt x="2030722" y="44502"/>
                  </a:cubicBezTo>
                  <a:lnTo>
                    <a:pt x="2030722" y="138924"/>
                  </a:lnTo>
                  <a:cubicBezTo>
                    <a:pt x="2030722" y="150727"/>
                    <a:pt x="2026034" y="162046"/>
                    <a:pt x="2017688" y="170392"/>
                  </a:cubicBezTo>
                  <a:cubicBezTo>
                    <a:pt x="2009342" y="178738"/>
                    <a:pt x="1998023" y="183426"/>
                    <a:pt x="1986220" y="183426"/>
                  </a:cubicBezTo>
                  <a:lnTo>
                    <a:pt x="44502" y="183426"/>
                  </a:lnTo>
                  <a:cubicBezTo>
                    <a:pt x="32699" y="183426"/>
                    <a:pt x="21380" y="178738"/>
                    <a:pt x="13034" y="170392"/>
                  </a:cubicBezTo>
                  <a:cubicBezTo>
                    <a:pt x="4689" y="162046"/>
                    <a:pt x="0" y="150727"/>
                    <a:pt x="0" y="138924"/>
                  </a:cubicBezTo>
                  <a:lnTo>
                    <a:pt x="0" y="44502"/>
                  </a:lnTo>
                  <a:cubicBezTo>
                    <a:pt x="0" y="32699"/>
                    <a:pt x="4689" y="21380"/>
                    <a:pt x="13034" y="13034"/>
                  </a:cubicBezTo>
                  <a:cubicBezTo>
                    <a:pt x="21380" y="4689"/>
                    <a:pt x="32699" y="0"/>
                    <a:pt x="44502" y="0"/>
                  </a:cubicBezTo>
                  <a:close/>
                </a:path>
              </a:pathLst>
            </a:custGeom>
            <a:solidFill>
              <a:srgbClr val="642EC7"/>
            </a:solidFill>
          </p:spPr>
          <p:txBody>
            <a:bodyPr/>
            <a:lstStyle/>
            <a:p>
              <a:endParaRPr lang="en-US"/>
            </a:p>
          </p:txBody>
        </p:sp>
        <p:sp>
          <p:nvSpPr>
            <p:cNvPr id="10" name="TextBox 10"/>
            <p:cNvSpPr txBox="1"/>
            <p:nvPr/>
          </p:nvSpPr>
          <p:spPr>
            <a:xfrm>
              <a:off x="0" y="-28575"/>
              <a:ext cx="2030722" cy="212001"/>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513454" y="4633572"/>
            <a:ext cx="622205" cy="622205"/>
          </a:xfrm>
          <a:custGeom>
            <a:avLst/>
            <a:gdLst/>
            <a:ahLst/>
            <a:cxnLst/>
            <a:rect l="l" t="t" r="r" b="b"/>
            <a:pathLst>
              <a:path w="622205" h="622205">
                <a:moveTo>
                  <a:pt x="0" y="0"/>
                </a:moveTo>
                <a:lnTo>
                  <a:pt x="622205" y="0"/>
                </a:lnTo>
                <a:lnTo>
                  <a:pt x="622205" y="622205"/>
                </a:lnTo>
                <a:lnTo>
                  <a:pt x="0" y="622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0783959" y="5194372"/>
            <a:ext cx="6247703" cy="2781645"/>
          </a:xfrm>
          <a:custGeom>
            <a:avLst/>
            <a:gdLst/>
            <a:ahLst/>
            <a:cxnLst/>
            <a:rect l="l" t="t" r="r" b="b"/>
            <a:pathLst>
              <a:path w="6247703" h="2781645">
                <a:moveTo>
                  <a:pt x="0" y="0"/>
                </a:moveTo>
                <a:lnTo>
                  <a:pt x="6247702" y="0"/>
                </a:lnTo>
                <a:lnTo>
                  <a:pt x="6247702" y="2781644"/>
                </a:lnTo>
                <a:lnTo>
                  <a:pt x="0" y="2781644"/>
                </a:lnTo>
                <a:lnTo>
                  <a:pt x="0" y="0"/>
                </a:lnTo>
                <a:close/>
              </a:path>
            </a:pathLst>
          </a:custGeom>
          <a:blipFill>
            <a:blip r:embed="rId10"/>
            <a:stretch>
              <a:fillRect l="-1084"/>
            </a:stretch>
          </a:blipFill>
        </p:spPr>
        <p:txBody>
          <a:bodyPr/>
          <a:lstStyle/>
          <a:p>
            <a:endParaRPr lang="en-US"/>
          </a:p>
        </p:txBody>
      </p:sp>
      <p:sp>
        <p:nvSpPr>
          <p:cNvPr id="13" name="Freeform 13"/>
          <p:cNvSpPr/>
          <p:nvPr/>
        </p:nvSpPr>
        <p:spPr>
          <a:xfrm>
            <a:off x="11852303" y="5749462"/>
            <a:ext cx="4494971" cy="1601333"/>
          </a:xfrm>
          <a:custGeom>
            <a:avLst/>
            <a:gdLst/>
            <a:ahLst/>
            <a:cxnLst/>
            <a:rect l="l" t="t" r="r" b="b"/>
            <a:pathLst>
              <a:path w="4494971" h="1601333">
                <a:moveTo>
                  <a:pt x="0" y="0"/>
                </a:moveTo>
                <a:lnTo>
                  <a:pt x="4494971" y="0"/>
                </a:lnTo>
                <a:lnTo>
                  <a:pt x="4494971" y="1601333"/>
                </a:lnTo>
                <a:lnTo>
                  <a:pt x="0" y="1601333"/>
                </a:lnTo>
                <a:lnTo>
                  <a:pt x="0" y="0"/>
                </a:lnTo>
                <a:close/>
              </a:path>
            </a:pathLst>
          </a:custGeom>
          <a:blipFill>
            <a:blip r:embed="rId11"/>
            <a:stretch>
              <a:fillRect/>
            </a:stretch>
          </a:blipFill>
        </p:spPr>
        <p:txBody>
          <a:bodyPr/>
          <a:lstStyle/>
          <a:p>
            <a:endParaRPr lang="en-US"/>
          </a:p>
        </p:txBody>
      </p:sp>
      <p:sp>
        <p:nvSpPr>
          <p:cNvPr id="14" name="Freeform 14"/>
          <p:cNvSpPr/>
          <p:nvPr/>
        </p:nvSpPr>
        <p:spPr>
          <a:xfrm>
            <a:off x="513454" y="5446277"/>
            <a:ext cx="622205" cy="622205"/>
          </a:xfrm>
          <a:custGeom>
            <a:avLst/>
            <a:gdLst/>
            <a:ahLst/>
            <a:cxnLst/>
            <a:rect l="l" t="t" r="r" b="b"/>
            <a:pathLst>
              <a:path w="622205" h="622205">
                <a:moveTo>
                  <a:pt x="0" y="0"/>
                </a:moveTo>
                <a:lnTo>
                  <a:pt x="622205" y="0"/>
                </a:lnTo>
                <a:lnTo>
                  <a:pt x="622205" y="622206"/>
                </a:lnTo>
                <a:lnTo>
                  <a:pt x="0" y="6222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a:off x="513454" y="6258983"/>
            <a:ext cx="582292" cy="582292"/>
          </a:xfrm>
          <a:custGeom>
            <a:avLst/>
            <a:gdLst/>
            <a:ahLst/>
            <a:cxnLst/>
            <a:rect l="l" t="t" r="r" b="b"/>
            <a:pathLst>
              <a:path w="582292" h="582292">
                <a:moveTo>
                  <a:pt x="0" y="0"/>
                </a:moveTo>
                <a:lnTo>
                  <a:pt x="582292" y="0"/>
                </a:lnTo>
                <a:lnTo>
                  <a:pt x="582292" y="582292"/>
                </a:lnTo>
                <a:lnTo>
                  <a:pt x="0" y="5822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a:off x="513454" y="7393725"/>
            <a:ext cx="582292" cy="582292"/>
          </a:xfrm>
          <a:custGeom>
            <a:avLst/>
            <a:gdLst/>
            <a:ahLst/>
            <a:cxnLst/>
            <a:rect l="l" t="t" r="r" b="b"/>
            <a:pathLst>
              <a:path w="582292" h="582292">
                <a:moveTo>
                  <a:pt x="0" y="0"/>
                </a:moveTo>
                <a:lnTo>
                  <a:pt x="582292" y="0"/>
                </a:lnTo>
                <a:lnTo>
                  <a:pt x="582292" y="582291"/>
                </a:lnTo>
                <a:lnTo>
                  <a:pt x="0" y="5822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a:off x="513454" y="8574775"/>
            <a:ext cx="582292" cy="582292"/>
          </a:xfrm>
          <a:custGeom>
            <a:avLst/>
            <a:gdLst/>
            <a:ahLst/>
            <a:cxnLst/>
            <a:rect l="l" t="t" r="r" b="b"/>
            <a:pathLst>
              <a:path w="582292" h="582292">
                <a:moveTo>
                  <a:pt x="0" y="0"/>
                </a:moveTo>
                <a:lnTo>
                  <a:pt x="582292" y="0"/>
                </a:lnTo>
                <a:lnTo>
                  <a:pt x="582292" y="582292"/>
                </a:lnTo>
                <a:lnTo>
                  <a:pt x="0" y="5822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TextBox 18"/>
          <p:cNvSpPr txBox="1"/>
          <p:nvPr/>
        </p:nvSpPr>
        <p:spPr>
          <a:xfrm>
            <a:off x="402046" y="1877010"/>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a:t>
            </a:r>
          </a:p>
        </p:txBody>
      </p:sp>
      <p:sp>
        <p:nvSpPr>
          <p:cNvPr id="19" name="TextBox 19"/>
          <p:cNvSpPr txBox="1"/>
          <p:nvPr/>
        </p:nvSpPr>
        <p:spPr>
          <a:xfrm>
            <a:off x="402046" y="2729477"/>
            <a:ext cx="15248926"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interpreter translates and executes high-level code line by line during runtime.</a:t>
            </a:r>
          </a:p>
        </p:txBody>
      </p:sp>
      <p:sp>
        <p:nvSpPr>
          <p:cNvPr id="20" name="TextBox 20"/>
          <p:cNvSpPr txBox="1"/>
          <p:nvPr/>
        </p:nvSpPr>
        <p:spPr>
          <a:xfrm>
            <a:off x="857054" y="3559200"/>
            <a:ext cx="7968027" cy="754663"/>
          </a:xfrm>
          <a:prstGeom prst="rect">
            <a:avLst/>
          </a:prstGeom>
        </p:spPr>
        <p:txBody>
          <a:bodyPr lIns="0" tIns="0" rIns="0" bIns="0" rtlCol="0" anchor="t">
            <a:spAutoFit/>
          </a:bodyPr>
          <a:lstStyle/>
          <a:p>
            <a:pPr algn="ctr">
              <a:lnSpc>
                <a:spcPts val="6213"/>
              </a:lnSpc>
            </a:pPr>
            <a:r>
              <a:rPr lang="en-US" sz="3452">
                <a:solidFill>
                  <a:srgbClr val="FFFFFF"/>
                </a:solidFill>
                <a:latin typeface="Poppins"/>
                <a:ea typeface="Poppins"/>
                <a:cs typeface="Poppins"/>
                <a:sym typeface="Poppins"/>
              </a:rPr>
              <a:t>Repeat these steps for line 2!</a:t>
            </a:r>
          </a:p>
        </p:txBody>
      </p:sp>
      <p:sp>
        <p:nvSpPr>
          <p:cNvPr id="21" name="TextBox 21"/>
          <p:cNvSpPr txBox="1"/>
          <p:nvPr/>
        </p:nvSpPr>
        <p:spPr>
          <a:xfrm>
            <a:off x="1200619" y="4658933"/>
            <a:ext cx="847523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first line of the source code is processed.</a:t>
            </a:r>
          </a:p>
        </p:txBody>
      </p:sp>
      <p:sp>
        <p:nvSpPr>
          <p:cNvPr id="22" name="TextBox 22"/>
          <p:cNvSpPr txBox="1"/>
          <p:nvPr/>
        </p:nvSpPr>
        <p:spPr>
          <a:xfrm>
            <a:off x="1200619" y="5471638"/>
            <a:ext cx="4491778"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line is analysed. </a:t>
            </a:r>
          </a:p>
        </p:txBody>
      </p:sp>
      <p:sp>
        <p:nvSpPr>
          <p:cNvPr id="23" name="TextBox 23"/>
          <p:cNvSpPr txBox="1"/>
          <p:nvPr/>
        </p:nvSpPr>
        <p:spPr>
          <a:xfrm>
            <a:off x="1200619" y="6222166"/>
            <a:ext cx="8327504"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In case an error is detected, it is reported, and the interpreter program stops execution.</a:t>
            </a:r>
          </a:p>
        </p:txBody>
      </p:sp>
      <p:sp>
        <p:nvSpPr>
          <p:cNvPr id="24" name="TextBox 24"/>
          <p:cNvSpPr txBox="1"/>
          <p:nvPr/>
        </p:nvSpPr>
        <p:spPr>
          <a:xfrm>
            <a:off x="1200619" y="7336558"/>
            <a:ext cx="9210208"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If no errors are identified, the source code line is transformed into an intermediate code.</a:t>
            </a:r>
          </a:p>
        </p:txBody>
      </p:sp>
      <p:sp>
        <p:nvSpPr>
          <p:cNvPr id="25" name="TextBox 25"/>
          <p:cNvSpPr txBox="1"/>
          <p:nvPr/>
        </p:nvSpPr>
        <p:spPr>
          <a:xfrm>
            <a:off x="1200619" y="8517625"/>
            <a:ext cx="10326403"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interpreter program employs this intermediate code to perform the necessary operation.</a:t>
            </a:r>
          </a:p>
        </p:txBody>
      </p:sp>
      <p:sp>
        <p:nvSpPr>
          <p:cNvPr id="26" name="TextBox 26"/>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58025">
            <a:off x="3949711" y="502756"/>
            <a:ext cx="9860323" cy="7798328"/>
          </a:xfrm>
          <a:custGeom>
            <a:avLst/>
            <a:gdLst/>
            <a:ahLst/>
            <a:cxnLst/>
            <a:rect l="l" t="t" r="r" b="b"/>
            <a:pathLst>
              <a:path w="10084512" h="8130638">
                <a:moveTo>
                  <a:pt x="0" y="0"/>
                </a:moveTo>
                <a:lnTo>
                  <a:pt x="10084512" y="0"/>
                </a:lnTo>
                <a:lnTo>
                  <a:pt x="10084512" y="8130638"/>
                </a:lnTo>
                <a:lnTo>
                  <a:pt x="0" y="813063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755347" y="7520981"/>
            <a:ext cx="2199248" cy="2199248"/>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US"/>
            </a:p>
          </p:txBody>
        </p:sp>
      </p:grpSp>
      <p:grpSp>
        <p:nvGrpSpPr>
          <p:cNvPr id="5" name="Group 5"/>
          <p:cNvGrpSpPr/>
          <p:nvPr/>
        </p:nvGrpSpPr>
        <p:grpSpPr>
          <a:xfrm>
            <a:off x="8556100" y="5333152"/>
            <a:ext cx="2199248" cy="2199248"/>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US"/>
            </a:p>
          </p:txBody>
        </p:sp>
      </p:grpSp>
      <p:grpSp>
        <p:nvGrpSpPr>
          <p:cNvPr id="7" name="Group 7"/>
          <p:cNvGrpSpPr/>
          <p:nvPr/>
        </p:nvGrpSpPr>
        <p:grpSpPr>
          <a:xfrm>
            <a:off x="6356852" y="5333152"/>
            <a:ext cx="2199248" cy="2199248"/>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US"/>
            </a:p>
          </p:txBody>
        </p:sp>
      </p:grpSp>
      <p:sp>
        <p:nvSpPr>
          <p:cNvPr id="9" name="Freeform 9"/>
          <p:cNvSpPr/>
          <p:nvPr/>
        </p:nvSpPr>
        <p:spPr>
          <a:xfrm rot="-5400000" flipH="1" flipV="1">
            <a:off x="10755347" y="5333152"/>
            <a:ext cx="2199248" cy="2199248"/>
          </a:xfrm>
          <a:custGeom>
            <a:avLst/>
            <a:gdLst/>
            <a:ahLst/>
            <a:cxnLst/>
            <a:rect l="l" t="t" r="r" b="b"/>
            <a:pathLst>
              <a:path w="2199248" h="2199248">
                <a:moveTo>
                  <a:pt x="2199248" y="2199248"/>
                </a:moveTo>
                <a:lnTo>
                  <a:pt x="0" y="2199248"/>
                </a:lnTo>
                <a:lnTo>
                  <a:pt x="0" y="0"/>
                </a:lnTo>
                <a:lnTo>
                  <a:pt x="2199248" y="0"/>
                </a:lnTo>
                <a:lnTo>
                  <a:pt x="2199248" y="219924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5400000">
            <a:off x="4157604" y="5333152"/>
            <a:ext cx="2199248" cy="2199248"/>
          </a:xfrm>
          <a:custGeom>
            <a:avLst/>
            <a:gdLst/>
            <a:ahLst/>
            <a:cxnLst/>
            <a:rect l="l" t="t" r="r" b="b"/>
            <a:pathLst>
              <a:path w="2199248" h="2199248">
                <a:moveTo>
                  <a:pt x="0" y="0"/>
                </a:moveTo>
                <a:lnTo>
                  <a:pt x="2199248" y="0"/>
                </a:lnTo>
                <a:lnTo>
                  <a:pt x="2199248" y="2199248"/>
                </a:lnTo>
                <a:lnTo>
                  <a:pt x="0" y="2199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4591625" y="6046792"/>
            <a:ext cx="1646921" cy="743393"/>
          </a:xfrm>
          <a:prstGeom prst="rect">
            <a:avLst/>
          </a:prstGeom>
        </p:spPr>
        <p:txBody>
          <a:bodyPr lIns="0" tIns="0" rIns="0" bIns="0" rtlCol="0" anchor="t">
            <a:spAutoFit/>
          </a:bodyPr>
          <a:lstStyle/>
          <a:p>
            <a:pPr marL="0" lvl="0" indent="0" algn="ctr">
              <a:lnSpc>
                <a:spcPts val="2852"/>
              </a:lnSpc>
              <a:spcBef>
                <a:spcPct val="0"/>
              </a:spcBef>
            </a:pPr>
            <a:r>
              <a:rPr lang="en-US" sz="2377" b="1">
                <a:solidFill>
                  <a:srgbClr val="FFFFFF"/>
                </a:solidFill>
                <a:latin typeface="Poppins Bold"/>
                <a:ea typeface="Poppins Bold"/>
                <a:cs typeface="Poppins Bold"/>
                <a:sym typeface="Poppins Bold"/>
              </a:rPr>
              <a:t>Operating system</a:t>
            </a:r>
          </a:p>
        </p:txBody>
      </p:sp>
      <p:sp>
        <p:nvSpPr>
          <p:cNvPr id="12" name="TextBox 12"/>
          <p:cNvSpPr txBox="1"/>
          <p:nvPr/>
        </p:nvSpPr>
        <p:spPr>
          <a:xfrm>
            <a:off x="4709931" y="5671592"/>
            <a:ext cx="1410309" cy="357409"/>
          </a:xfrm>
          <a:prstGeom prst="rect">
            <a:avLst/>
          </a:prstGeom>
        </p:spPr>
        <p:txBody>
          <a:bodyPr lIns="0" tIns="0" rIns="0" bIns="0" rtlCol="0" anchor="t">
            <a:spAutoFit/>
          </a:bodyPr>
          <a:lstStyle/>
          <a:p>
            <a:pPr marL="0" lvl="0" indent="0" algn="ctr">
              <a:lnSpc>
                <a:spcPts val="2852"/>
              </a:lnSpc>
              <a:spcBef>
                <a:spcPct val="0"/>
              </a:spcBef>
            </a:pPr>
            <a:r>
              <a:rPr lang="en-US" sz="2377">
                <a:solidFill>
                  <a:srgbClr val="FFFFFF"/>
                </a:solidFill>
                <a:latin typeface="Alatsi"/>
                <a:ea typeface="Alatsi"/>
                <a:cs typeface="Alatsi"/>
                <a:sym typeface="Alatsi"/>
              </a:rPr>
              <a:t>8.1</a:t>
            </a:r>
          </a:p>
        </p:txBody>
      </p:sp>
      <p:sp>
        <p:nvSpPr>
          <p:cNvPr id="13" name="TextBox 13"/>
          <p:cNvSpPr txBox="1"/>
          <p:nvPr/>
        </p:nvSpPr>
        <p:spPr>
          <a:xfrm>
            <a:off x="6751321" y="6042673"/>
            <a:ext cx="1410309" cy="743393"/>
          </a:xfrm>
          <a:prstGeom prst="rect">
            <a:avLst/>
          </a:prstGeom>
        </p:spPr>
        <p:txBody>
          <a:bodyPr lIns="0" tIns="0" rIns="0" bIns="0" rtlCol="0" anchor="t">
            <a:spAutoFit/>
          </a:bodyPr>
          <a:lstStyle/>
          <a:p>
            <a:pPr marL="0" lvl="0" indent="0" algn="ctr">
              <a:lnSpc>
                <a:spcPts val="2852"/>
              </a:lnSpc>
              <a:spcBef>
                <a:spcPct val="0"/>
              </a:spcBef>
            </a:pPr>
            <a:r>
              <a:rPr lang="en-US" sz="2377" b="1">
                <a:solidFill>
                  <a:srgbClr val="FFFFFF"/>
                </a:solidFill>
                <a:latin typeface="Poppins Bold"/>
                <a:ea typeface="Poppins Bold"/>
                <a:cs typeface="Poppins Bold"/>
                <a:sym typeface="Poppins Bold"/>
              </a:rPr>
              <a:t>Utility Software</a:t>
            </a:r>
          </a:p>
        </p:txBody>
      </p:sp>
      <p:sp>
        <p:nvSpPr>
          <p:cNvPr id="14" name="TextBox 14"/>
          <p:cNvSpPr txBox="1"/>
          <p:nvPr/>
        </p:nvSpPr>
        <p:spPr>
          <a:xfrm>
            <a:off x="6751321" y="5671536"/>
            <a:ext cx="1410309" cy="357409"/>
          </a:xfrm>
          <a:prstGeom prst="rect">
            <a:avLst/>
          </a:prstGeom>
        </p:spPr>
        <p:txBody>
          <a:bodyPr lIns="0" tIns="0" rIns="0" bIns="0" rtlCol="0" anchor="t">
            <a:spAutoFit/>
          </a:bodyPr>
          <a:lstStyle/>
          <a:p>
            <a:pPr marL="0" lvl="0" indent="0" algn="ctr">
              <a:lnSpc>
                <a:spcPts val="2852"/>
              </a:lnSpc>
              <a:spcBef>
                <a:spcPct val="0"/>
              </a:spcBef>
            </a:pPr>
            <a:r>
              <a:rPr lang="en-US" sz="2377">
                <a:solidFill>
                  <a:srgbClr val="FFFFFF"/>
                </a:solidFill>
                <a:latin typeface="Alatsi"/>
                <a:ea typeface="Alatsi"/>
                <a:cs typeface="Alatsi"/>
                <a:sym typeface="Alatsi"/>
              </a:rPr>
              <a:t>8.2</a:t>
            </a:r>
          </a:p>
        </p:txBody>
      </p:sp>
      <p:sp>
        <p:nvSpPr>
          <p:cNvPr id="15" name="TextBox 15"/>
          <p:cNvSpPr txBox="1"/>
          <p:nvPr/>
        </p:nvSpPr>
        <p:spPr>
          <a:xfrm>
            <a:off x="8954186" y="6046792"/>
            <a:ext cx="1410309" cy="743506"/>
          </a:xfrm>
          <a:prstGeom prst="rect">
            <a:avLst/>
          </a:prstGeom>
        </p:spPr>
        <p:txBody>
          <a:bodyPr lIns="0" tIns="0" rIns="0" bIns="0" rtlCol="0" anchor="t">
            <a:spAutoFit/>
          </a:bodyPr>
          <a:lstStyle/>
          <a:p>
            <a:pPr marL="0" lvl="0" indent="0" algn="ctr">
              <a:lnSpc>
                <a:spcPts val="2852"/>
              </a:lnSpc>
              <a:spcBef>
                <a:spcPct val="0"/>
              </a:spcBef>
            </a:pPr>
            <a:r>
              <a:rPr lang="en-US" sz="2377" b="1">
                <a:solidFill>
                  <a:srgbClr val="FFFFFF"/>
                </a:solidFill>
                <a:latin typeface="Poppins Bold"/>
                <a:ea typeface="Poppins Bold"/>
                <a:cs typeface="Poppins Bold"/>
                <a:sym typeface="Poppins Bold"/>
              </a:rPr>
              <a:t>Program Libraries</a:t>
            </a:r>
          </a:p>
        </p:txBody>
      </p:sp>
      <p:sp>
        <p:nvSpPr>
          <p:cNvPr id="16" name="TextBox 16"/>
          <p:cNvSpPr txBox="1"/>
          <p:nvPr/>
        </p:nvSpPr>
        <p:spPr>
          <a:xfrm>
            <a:off x="8954186" y="5717901"/>
            <a:ext cx="1410309" cy="357409"/>
          </a:xfrm>
          <a:prstGeom prst="rect">
            <a:avLst/>
          </a:prstGeom>
        </p:spPr>
        <p:txBody>
          <a:bodyPr lIns="0" tIns="0" rIns="0" bIns="0" rtlCol="0" anchor="t">
            <a:spAutoFit/>
          </a:bodyPr>
          <a:lstStyle/>
          <a:p>
            <a:pPr marL="0" lvl="0" indent="0" algn="ctr">
              <a:lnSpc>
                <a:spcPts val="2852"/>
              </a:lnSpc>
              <a:spcBef>
                <a:spcPct val="0"/>
              </a:spcBef>
            </a:pPr>
            <a:r>
              <a:rPr lang="en-US" sz="2377">
                <a:solidFill>
                  <a:srgbClr val="FFFFFF"/>
                </a:solidFill>
                <a:latin typeface="Alatsi"/>
                <a:ea typeface="Alatsi"/>
                <a:cs typeface="Alatsi"/>
                <a:sym typeface="Alatsi"/>
              </a:rPr>
              <a:t>8.3</a:t>
            </a:r>
          </a:p>
        </p:txBody>
      </p:sp>
      <p:sp>
        <p:nvSpPr>
          <p:cNvPr id="17" name="TextBox 17"/>
          <p:cNvSpPr txBox="1"/>
          <p:nvPr/>
        </p:nvSpPr>
        <p:spPr>
          <a:xfrm>
            <a:off x="10848489" y="6575570"/>
            <a:ext cx="1955977" cy="827555"/>
          </a:xfrm>
          <a:prstGeom prst="rect">
            <a:avLst/>
          </a:prstGeom>
        </p:spPr>
        <p:txBody>
          <a:bodyPr lIns="0" tIns="0" rIns="0" bIns="0" rtlCol="0" anchor="t">
            <a:spAutoFit/>
          </a:bodyPr>
          <a:lstStyle/>
          <a:p>
            <a:pPr marL="0" lvl="0" indent="0" algn="ctr">
              <a:lnSpc>
                <a:spcPts val="2176"/>
              </a:lnSpc>
              <a:spcBef>
                <a:spcPct val="0"/>
              </a:spcBef>
            </a:pPr>
            <a:r>
              <a:rPr lang="en-US" sz="1813" b="1">
                <a:solidFill>
                  <a:srgbClr val="000000"/>
                </a:solidFill>
                <a:latin typeface="Poppins Bold"/>
                <a:ea typeface="Poppins Bold"/>
                <a:cs typeface="Poppins Bold"/>
                <a:sym typeface="Poppins Bold"/>
              </a:rPr>
              <a:t>Translators: Compilers and Interpreters</a:t>
            </a:r>
          </a:p>
        </p:txBody>
      </p:sp>
      <p:sp>
        <p:nvSpPr>
          <p:cNvPr id="18" name="TextBox 18"/>
          <p:cNvSpPr txBox="1"/>
          <p:nvPr/>
        </p:nvSpPr>
        <p:spPr>
          <a:xfrm>
            <a:off x="10797145" y="8278012"/>
            <a:ext cx="2115653" cy="1040996"/>
          </a:xfrm>
          <a:prstGeom prst="rect">
            <a:avLst/>
          </a:prstGeom>
        </p:spPr>
        <p:txBody>
          <a:bodyPr lIns="0" tIns="0" rIns="0" bIns="0" rtlCol="0" anchor="t">
            <a:spAutoFit/>
          </a:bodyPr>
          <a:lstStyle/>
          <a:p>
            <a:pPr marL="0" lvl="0" indent="0" algn="ctr">
              <a:lnSpc>
                <a:spcPts val="2744"/>
              </a:lnSpc>
              <a:spcBef>
                <a:spcPct val="0"/>
              </a:spcBef>
            </a:pPr>
            <a:r>
              <a:rPr lang="en-US" sz="2286" b="1">
                <a:solidFill>
                  <a:srgbClr val="FFFFFF"/>
                </a:solidFill>
                <a:latin typeface="Poppins Bold"/>
                <a:ea typeface="Poppins Bold"/>
                <a:cs typeface="Poppins Bold"/>
                <a:sym typeface="Poppins Bold"/>
              </a:rPr>
              <a:t>Integrated Development Environment</a:t>
            </a:r>
          </a:p>
        </p:txBody>
      </p:sp>
      <p:sp>
        <p:nvSpPr>
          <p:cNvPr id="19" name="TextBox 19"/>
          <p:cNvSpPr txBox="1"/>
          <p:nvPr/>
        </p:nvSpPr>
        <p:spPr>
          <a:xfrm>
            <a:off x="11121324" y="7913173"/>
            <a:ext cx="1410309" cy="357409"/>
          </a:xfrm>
          <a:prstGeom prst="rect">
            <a:avLst/>
          </a:prstGeom>
        </p:spPr>
        <p:txBody>
          <a:bodyPr lIns="0" tIns="0" rIns="0" bIns="0" rtlCol="0" anchor="t">
            <a:spAutoFit/>
          </a:bodyPr>
          <a:lstStyle/>
          <a:p>
            <a:pPr marL="0" lvl="0" indent="0" algn="ctr">
              <a:lnSpc>
                <a:spcPts val="2852"/>
              </a:lnSpc>
              <a:spcBef>
                <a:spcPct val="0"/>
              </a:spcBef>
            </a:pPr>
            <a:r>
              <a:rPr lang="en-US" sz="2377">
                <a:solidFill>
                  <a:srgbClr val="FFFFFF"/>
                </a:solidFill>
                <a:latin typeface="Alatsi"/>
                <a:ea typeface="Alatsi"/>
                <a:cs typeface="Alatsi"/>
                <a:sym typeface="Alatsi"/>
              </a:rPr>
              <a:t>8.5</a:t>
            </a:r>
          </a:p>
        </p:txBody>
      </p:sp>
      <p:sp>
        <p:nvSpPr>
          <p:cNvPr id="20" name="TextBox 20"/>
          <p:cNvSpPr txBox="1"/>
          <p:nvPr/>
        </p:nvSpPr>
        <p:spPr>
          <a:xfrm>
            <a:off x="11074229" y="6169008"/>
            <a:ext cx="1558763" cy="395031"/>
          </a:xfrm>
          <a:prstGeom prst="rect">
            <a:avLst/>
          </a:prstGeom>
        </p:spPr>
        <p:txBody>
          <a:bodyPr lIns="0" tIns="0" rIns="0" bIns="0" rtlCol="0" anchor="t">
            <a:spAutoFit/>
          </a:bodyPr>
          <a:lstStyle/>
          <a:p>
            <a:pPr marL="0" lvl="0" indent="0" algn="ctr">
              <a:lnSpc>
                <a:spcPts val="3153"/>
              </a:lnSpc>
              <a:spcBef>
                <a:spcPct val="0"/>
              </a:spcBef>
            </a:pPr>
            <a:r>
              <a:rPr lang="en-US" sz="2627">
                <a:solidFill>
                  <a:srgbClr val="000000"/>
                </a:solidFill>
                <a:latin typeface="Alatsi"/>
                <a:ea typeface="Alatsi"/>
                <a:cs typeface="Alatsi"/>
                <a:sym typeface="Alatsi"/>
              </a:rPr>
              <a:t>8.4 </a:t>
            </a:r>
          </a:p>
        </p:txBody>
      </p:sp>
      <p:sp>
        <p:nvSpPr>
          <p:cNvPr id="21" name="TextBox 21"/>
          <p:cNvSpPr txBox="1"/>
          <p:nvPr/>
        </p:nvSpPr>
        <p:spPr>
          <a:xfrm>
            <a:off x="6952442" y="1510798"/>
            <a:ext cx="4383117" cy="564984"/>
          </a:xfrm>
          <a:prstGeom prst="rect">
            <a:avLst/>
          </a:prstGeom>
        </p:spPr>
        <p:txBody>
          <a:bodyPr lIns="0" tIns="0" rIns="0" bIns="0" rtlCol="0" anchor="t">
            <a:spAutoFit/>
          </a:bodyPr>
          <a:lstStyle/>
          <a:p>
            <a:pPr marL="0" lvl="0" indent="0" algn="ctr">
              <a:lnSpc>
                <a:spcPts val="4205"/>
              </a:lnSpc>
              <a:spcBef>
                <a:spcPct val="0"/>
              </a:spcBef>
            </a:pPr>
            <a:r>
              <a:rPr lang="en-US" sz="3504" b="1">
                <a:solidFill>
                  <a:srgbClr val="FFFFFF"/>
                </a:solidFill>
                <a:latin typeface="Poppins Bold"/>
                <a:ea typeface="Poppins Bold"/>
                <a:cs typeface="Poppins Bold"/>
                <a:sym typeface="Poppins Bold"/>
              </a:rPr>
              <a:t>System Software</a:t>
            </a:r>
          </a:p>
        </p:txBody>
      </p:sp>
      <p:sp>
        <p:nvSpPr>
          <p:cNvPr id="22" name="TextBox 22"/>
          <p:cNvSpPr txBox="1"/>
          <p:nvPr/>
        </p:nvSpPr>
        <p:spPr>
          <a:xfrm>
            <a:off x="6197072" y="2128527"/>
            <a:ext cx="6444270" cy="1466893"/>
          </a:xfrm>
          <a:prstGeom prst="rect">
            <a:avLst/>
          </a:prstGeom>
        </p:spPr>
        <p:txBody>
          <a:bodyPr lIns="0" tIns="0" rIns="0" bIns="0" rtlCol="0" anchor="t">
            <a:spAutoFit/>
          </a:bodyPr>
          <a:lstStyle/>
          <a:p>
            <a:pPr marL="0" lvl="0" indent="0" algn="l">
              <a:lnSpc>
                <a:spcPts val="2844"/>
              </a:lnSpc>
              <a:spcBef>
                <a:spcPct val="0"/>
              </a:spcBef>
            </a:pPr>
            <a:r>
              <a:rPr lang="en-US" sz="2370" dirty="0">
                <a:solidFill>
                  <a:srgbClr val="FFFFFF"/>
                </a:solidFill>
                <a:latin typeface="Poppins"/>
                <a:ea typeface="Poppins"/>
                <a:cs typeface="Poppins"/>
                <a:sym typeface="Poppins"/>
              </a:rPr>
              <a:t>System software is a type of computer program that provides a platform for running application software and manages computer hardware resources.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a:off x="402046" y="2627831"/>
            <a:ext cx="2991309" cy="0"/>
          </a:xfrm>
          <a:prstGeom prst="line">
            <a:avLst/>
          </a:prstGeom>
          <a:ln w="66675" cap="rnd">
            <a:solidFill>
              <a:srgbClr val="FFDE59"/>
            </a:solidFill>
            <a:prstDash val="solid"/>
            <a:headEnd type="none" w="sm" len="sm"/>
            <a:tailEnd type="oval" w="lg" len="lg"/>
          </a:ln>
        </p:spPr>
        <p:txBody>
          <a:bodyPr/>
          <a:lstStyle/>
          <a:p>
            <a:endParaRPr lang="en-US"/>
          </a:p>
        </p:txBody>
      </p:sp>
      <p:grpSp>
        <p:nvGrpSpPr>
          <p:cNvPr id="8" name="Group 8"/>
          <p:cNvGrpSpPr/>
          <p:nvPr/>
        </p:nvGrpSpPr>
        <p:grpSpPr>
          <a:xfrm>
            <a:off x="402046" y="3650130"/>
            <a:ext cx="3979595" cy="801403"/>
            <a:chOff x="0" y="0"/>
            <a:chExt cx="910857" cy="183426"/>
          </a:xfrm>
        </p:grpSpPr>
        <p:sp>
          <p:nvSpPr>
            <p:cNvPr id="9" name="Freeform 9"/>
            <p:cNvSpPr/>
            <p:nvPr/>
          </p:nvSpPr>
          <p:spPr>
            <a:xfrm>
              <a:off x="0" y="0"/>
              <a:ext cx="910857" cy="183426"/>
            </a:xfrm>
            <a:custGeom>
              <a:avLst/>
              <a:gdLst/>
              <a:ahLst/>
              <a:cxnLst/>
              <a:rect l="l" t="t" r="r" b="b"/>
              <a:pathLst>
                <a:path w="910857" h="183426">
                  <a:moveTo>
                    <a:pt x="91713" y="0"/>
                  </a:moveTo>
                  <a:lnTo>
                    <a:pt x="819143" y="0"/>
                  </a:lnTo>
                  <a:cubicBezTo>
                    <a:pt x="869795" y="0"/>
                    <a:pt x="910857" y="41061"/>
                    <a:pt x="910857" y="91713"/>
                  </a:cubicBezTo>
                  <a:lnTo>
                    <a:pt x="910857" y="91713"/>
                  </a:lnTo>
                  <a:cubicBezTo>
                    <a:pt x="910857" y="116037"/>
                    <a:pt x="901194" y="139365"/>
                    <a:pt x="883994" y="156564"/>
                  </a:cubicBezTo>
                  <a:cubicBezTo>
                    <a:pt x="866795" y="173764"/>
                    <a:pt x="843467" y="183426"/>
                    <a:pt x="819143" y="183426"/>
                  </a:cubicBezTo>
                  <a:lnTo>
                    <a:pt x="91713" y="183426"/>
                  </a:lnTo>
                  <a:cubicBezTo>
                    <a:pt x="41061" y="183426"/>
                    <a:pt x="0" y="142365"/>
                    <a:pt x="0" y="91713"/>
                  </a:cubicBezTo>
                  <a:lnTo>
                    <a:pt x="0" y="91713"/>
                  </a:lnTo>
                  <a:cubicBezTo>
                    <a:pt x="0" y="41061"/>
                    <a:pt x="41061" y="0"/>
                    <a:pt x="91713" y="0"/>
                  </a:cubicBezTo>
                  <a:close/>
                </a:path>
              </a:pathLst>
            </a:custGeom>
            <a:solidFill>
              <a:srgbClr val="642EC7"/>
            </a:solidFill>
          </p:spPr>
          <p:txBody>
            <a:bodyPr/>
            <a:lstStyle/>
            <a:p>
              <a:endParaRPr lang="en-US"/>
            </a:p>
          </p:txBody>
        </p:sp>
        <p:sp>
          <p:nvSpPr>
            <p:cNvPr id="10" name="TextBox 10"/>
            <p:cNvSpPr txBox="1"/>
            <p:nvPr/>
          </p:nvSpPr>
          <p:spPr>
            <a:xfrm>
              <a:off x="0" y="-28575"/>
              <a:ext cx="910857" cy="212001"/>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513454" y="4633572"/>
            <a:ext cx="622205" cy="622205"/>
          </a:xfrm>
          <a:custGeom>
            <a:avLst/>
            <a:gdLst/>
            <a:ahLst/>
            <a:cxnLst/>
            <a:rect l="l" t="t" r="r" b="b"/>
            <a:pathLst>
              <a:path w="622205" h="622205">
                <a:moveTo>
                  <a:pt x="0" y="0"/>
                </a:moveTo>
                <a:lnTo>
                  <a:pt x="622205" y="0"/>
                </a:lnTo>
                <a:lnTo>
                  <a:pt x="622205" y="622205"/>
                </a:lnTo>
                <a:lnTo>
                  <a:pt x="0" y="622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13454" y="5446277"/>
            <a:ext cx="622205" cy="622205"/>
          </a:xfrm>
          <a:custGeom>
            <a:avLst/>
            <a:gdLst/>
            <a:ahLst/>
            <a:cxnLst/>
            <a:rect l="l" t="t" r="r" b="b"/>
            <a:pathLst>
              <a:path w="622205" h="622205">
                <a:moveTo>
                  <a:pt x="0" y="0"/>
                </a:moveTo>
                <a:lnTo>
                  <a:pt x="622205" y="0"/>
                </a:lnTo>
                <a:lnTo>
                  <a:pt x="622205" y="622206"/>
                </a:lnTo>
                <a:lnTo>
                  <a:pt x="0" y="6222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513454" y="6258983"/>
            <a:ext cx="582292" cy="582292"/>
          </a:xfrm>
          <a:custGeom>
            <a:avLst/>
            <a:gdLst/>
            <a:ahLst/>
            <a:cxnLst/>
            <a:rect l="l" t="t" r="r" b="b"/>
            <a:pathLst>
              <a:path w="582292" h="582292">
                <a:moveTo>
                  <a:pt x="0" y="0"/>
                </a:moveTo>
                <a:lnTo>
                  <a:pt x="582292" y="0"/>
                </a:lnTo>
                <a:lnTo>
                  <a:pt x="582292" y="582292"/>
                </a:lnTo>
                <a:lnTo>
                  <a:pt x="0" y="582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513454" y="7193716"/>
            <a:ext cx="582292" cy="582292"/>
          </a:xfrm>
          <a:custGeom>
            <a:avLst/>
            <a:gdLst/>
            <a:ahLst/>
            <a:cxnLst/>
            <a:rect l="l" t="t" r="r" b="b"/>
            <a:pathLst>
              <a:path w="582292" h="582292">
                <a:moveTo>
                  <a:pt x="0" y="0"/>
                </a:moveTo>
                <a:lnTo>
                  <a:pt x="582292" y="0"/>
                </a:lnTo>
                <a:lnTo>
                  <a:pt x="582292" y="582292"/>
                </a:lnTo>
                <a:lnTo>
                  <a:pt x="0" y="5822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11250909" y="4451533"/>
            <a:ext cx="5397961" cy="3967501"/>
          </a:xfrm>
          <a:custGeom>
            <a:avLst/>
            <a:gdLst/>
            <a:ahLst/>
            <a:cxnLst/>
            <a:rect l="l" t="t" r="r" b="b"/>
            <a:pathLst>
              <a:path w="5397961" h="3967501">
                <a:moveTo>
                  <a:pt x="0" y="0"/>
                </a:moveTo>
                <a:lnTo>
                  <a:pt x="5397960" y="0"/>
                </a:lnTo>
                <a:lnTo>
                  <a:pt x="5397960" y="3967501"/>
                </a:lnTo>
                <a:lnTo>
                  <a:pt x="0" y="39675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TextBox 16"/>
          <p:cNvSpPr txBox="1"/>
          <p:nvPr/>
        </p:nvSpPr>
        <p:spPr>
          <a:xfrm>
            <a:off x="402046" y="1877010"/>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Compiler</a:t>
            </a:r>
          </a:p>
        </p:txBody>
      </p:sp>
      <p:sp>
        <p:nvSpPr>
          <p:cNvPr id="17" name="TextBox 17"/>
          <p:cNvSpPr txBox="1"/>
          <p:nvPr/>
        </p:nvSpPr>
        <p:spPr>
          <a:xfrm>
            <a:off x="402046" y="2729477"/>
            <a:ext cx="1713284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compiler translates the entire high-level code into machine code all at once before execution.</a:t>
            </a:r>
          </a:p>
        </p:txBody>
      </p:sp>
      <p:sp>
        <p:nvSpPr>
          <p:cNvPr id="18" name="TextBox 18"/>
          <p:cNvSpPr txBox="1"/>
          <p:nvPr/>
        </p:nvSpPr>
        <p:spPr>
          <a:xfrm>
            <a:off x="857054" y="3559200"/>
            <a:ext cx="3069577" cy="754663"/>
          </a:xfrm>
          <a:prstGeom prst="rect">
            <a:avLst/>
          </a:prstGeom>
        </p:spPr>
        <p:txBody>
          <a:bodyPr lIns="0" tIns="0" rIns="0" bIns="0" rtlCol="0" anchor="t">
            <a:spAutoFit/>
          </a:bodyPr>
          <a:lstStyle/>
          <a:p>
            <a:pPr algn="ctr">
              <a:lnSpc>
                <a:spcPts val="6213"/>
              </a:lnSpc>
            </a:pPr>
            <a:r>
              <a:rPr lang="en-US" sz="3452">
                <a:solidFill>
                  <a:srgbClr val="FFFFFF"/>
                </a:solidFill>
                <a:latin typeface="Poppins"/>
                <a:ea typeface="Poppins"/>
                <a:cs typeface="Poppins"/>
                <a:sym typeface="Poppins"/>
              </a:rPr>
              <a:t>How it works?</a:t>
            </a:r>
          </a:p>
        </p:txBody>
      </p:sp>
      <p:sp>
        <p:nvSpPr>
          <p:cNvPr id="19" name="TextBox 19"/>
          <p:cNvSpPr txBox="1"/>
          <p:nvPr/>
        </p:nvSpPr>
        <p:spPr>
          <a:xfrm>
            <a:off x="1200619" y="4658933"/>
            <a:ext cx="847523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first line of the source code is read.</a:t>
            </a:r>
          </a:p>
        </p:txBody>
      </p:sp>
      <p:sp>
        <p:nvSpPr>
          <p:cNvPr id="20" name="TextBox 20"/>
          <p:cNvSpPr txBox="1"/>
          <p:nvPr/>
        </p:nvSpPr>
        <p:spPr>
          <a:xfrm>
            <a:off x="1200619" y="5471638"/>
            <a:ext cx="4491778"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line is analysed. </a:t>
            </a:r>
          </a:p>
        </p:txBody>
      </p:sp>
      <p:sp>
        <p:nvSpPr>
          <p:cNvPr id="21" name="TextBox 21"/>
          <p:cNvSpPr txBox="1"/>
          <p:nvPr/>
        </p:nvSpPr>
        <p:spPr>
          <a:xfrm>
            <a:off x="1200619" y="6222166"/>
            <a:ext cx="8327504"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In case an error is detected, this is recorded.</a:t>
            </a:r>
          </a:p>
        </p:txBody>
      </p:sp>
      <p:sp>
        <p:nvSpPr>
          <p:cNvPr id="22" name="TextBox 22"/>
          <p:cNvSpPr txBox="1"/>
          <p:nvPr/>
        </p:nvSpPr>
        <p:spPr>
          <a:xfrm>
            <a:off x="1200619" y="7136550"/>
            <a:ext cx="9210208"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If no errors are identified, the source code line is transformed into an intermediate code.</a:t>
            </a:r>
          </a:p>
        </p:txBody>
      </p:sp>
      <p:sp>
        <p:nvSpPr>
          <p:cNvPr id="23" name="TextBox 23"/>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AutoShape 7"/>
          <p:cNvSpPr/>
          <p:nvPr/>
        </p:nvSpPr>
        <p:spPr>
          <a:xfrm>
            <a:off x="402046" y="2627831"/>
            <a:ext cx="2991309" cy="0"/>
          </a:xfrm>
          <a:prstGeom prst="line">
            <a:avLst/>
          </a:prstGeom>
          <a:ln w="66675" cap="rnd">
            <a:solidFill>
              <a:srgbClr val="FFDE59"/>
            </a:solidFill>
            <a:prstDash val="solid"/>
            <a:headEnd type="none" w="sm" len="sm"/>
            <a:tailEnd type="oval" w="lg" len="lg"/>
          </a:ln>
        </p:spPr>
        <p:txBody>
          <a:bodyPr/>
          <a:lstStyle/>
          <a:p>
            <a:endParaRPr lang="en-US"/>
          </a:p>
        </p:txBody>
      </p:sp>
      <p:sp>
        <p:nvSpPr>
          <p:cNvPr id="8" name="TextBox 8"/>
          <p:cNvSpPr txBox="1"/>
          <p:nvPr/>
        </p:nvSpPr>
        <p:spPr>
          <a:xfrm>
            <a:off x="402046" y="1877010"/>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Compiler</a:t>
            </a:r>
          </a:p>
        </p:txBody>
      </p:sp>
      <p:sp>
        <p:nvSpPr>
          <p:cNvPr id="9" name="TextBox 9"/>
          <p:cNvSpPr txBox="1"/>
          <p:nvPr/>
        </p:nvSpPr>
        <p:spPr>
          <a:xfrm>
            <a:off x="402046" y="2729477"/>
            <a:ext cx="1713284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At the end of the compilation, there are two possible outcomes:</a:t>
            </a:r>
          </a:p>
        </p:txBody>
      </p:sp>
      <p:grpSp>
        <p:nvGrpSpPr>
          <p:cNvPr id="10" name="Group 10"/>
          <p:cNvGrpSpPr/>
          <p:nvPr/>
        </p:nvGrpSpPr>
        <p:grpSpPr>
          <a:xfrm>
            <a:off x="3908570" y="4367760"/>
            <a:ext cx="4738584" cy="2739536"/>
            <a:chOff x="0" y="0"/>
            <a:chExt cx="1084575" cy="627030"/>
          </a:xfrm>
        </p:grpSpPr>
        <p:sp>
          <p:nvSpPr>
            <p:cNvPr id="11" name="Freeform 11"/>
            <p:cNvSpPr/>
            <p:nvPr/>
          </p:nvSpPr>
          <p:spPr>
            <a:xfrm>
              <a:off x="0" y="0"/>
              <a:ext cx="1084575" cy="627030"/>
            </a:xfrm>
            <a:custGeom>
              <a:avLst/>
              <a:gdLst/>
              <a:ahLst/>
              <a:cxnLst/>
              <a:rect l="l" t="t" r="r" b="b"/>
              <a:pathLst>
                <a:path w="1084575" h="627030">
                  <a:moveTo>
                    <a:pt x="83324" y="0"/>
                  </a:moveTo>
                  <a:lnTo>
                    <a:pt x="1001251" y="0"/>
                  </a:lnTo>
                  <a:cubicBezTo>
                    <a:pt x="1047270" y="0"/>
                    <a:pt x="1084575" y="37305"/>
                    <a:pt x="1084575" y="83324"/>
                  </a:cubicBezTo>
                  <a:lnTo>
                    <a:pt x="1084575" y="543706"/>
                  </a:lnTo>
                  <a:cubicBezTo>
                    <a:pt x="1084575" y="589724"/>
                    <a:pt x="1047270" y="627030"/>
                    <a:pt x="1001251" y="627030"/>
                  </a:cubicBezTo>
                  <a:lnTo>
                    <a:pt x="83324" y="627030"/>
                  </a:lnTo>
                  <a:cubicBezTo>
                    <a:pt x="37305" y="627030"/>
                    <a:pt x="0" y="589724"/>
                    <a:pt x="0" y="543706"/>
                  </a:cubicBezTo>
                  <a:lnTo>
                    <a:pt x="0" y="83324"/>
                  </a:lnTo>
                  <a:cubicBezTo>
                    <a:pt x="0" y="37305"/>
                    <a:pt x="37305" y="0"/>
                    <a:pt x="83324" y="0"/>
                  </a:cubicBezTo>
                  <a:close/>
                </a:path>
              </a:pathLst>
            </a:custGeom>
            <a:solidFill>
              <a:srgbClr val="642EC7"/>
            </a:solidFill>
          </p:spPr>
          <p:txBody>
            <a:bodyPr/>
            <a:lstStyle/>
            <a:p>
              <a:endParaRPr lang="en-US"/>
            </a:p>
          </p:txBody>
        </p:sp>
        <p:sp>
          <p:nvSpPr>
            <p:cNvPr id="12" name="TextBox 12"/>
            <p:cNvSpPr txBox="1"/>
            <p:nvPr/>
          </p:nvSpPr>
          <p:spPr>
            <a:xfrm>
              <a:off x="0" y="-28575"/>
              <a:ext cx="1084575" cy="655605"/>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4092511" y="4386810"/>
            <a:ext cx="4285655" cy="2497035"/>
          </a:xfrm>
          <a:prstGeom prst="rect">
            <a:avLst/>
          </a:prstGeom>
        </p:spPr>
        <p:txBody>
          <a:bodyPr lIns="0" tIns="0" rIns="0" bIns="0" rtlCol="0" anchor="t">
            <a:spAutoFit/>
          </a:bodyPr>
          <a:lstStyle/>
          <a:p>
            <a:pPr algn="ctr">
              <a:lnSpc>
                <a:spcPts val="3972"/>
              </a:lnSpc>
            </a:pPr>
            <a:r>
              <a:rPr lang="en-US" sz="2206">
                <a:solidFill>
                  <a:srgbClr val="FFFFFF"/>
                </a:solidFill>
                <a:latin typeface="Poppins"/>
                <a:ea typeface="Poppins"/>
                <a:cs typeface="Poppins"/>
                <a:sym typeface="Poppins"/>
              </a:rPr>
              <a:t>When no errors are found in the entire source code, the entirety of the intermediate code is translated into object code.</a:t>
            </a:r>
          </a:p>
        </p:txBody>
      </p:sp>
      <p:grpSp>
        <p:nvGrpSpPr>
          <p:cNvPr id="14" name="Group 14"/>
          <p:cNvGrpSpPr/>
          <p:nvPr/>
        </p:nvGrpSpPr>
        <p:grpSpPr>
          <a:xfrm>
            <a:off x="9675854" y="4336998"/>
            <a:ext cx="4738584" cy="2739536"/>
            <a:chOff x="0" y="0"/>
            <a:chExt cx="1084575" cy="627030"/>
          </a:xfrm>
        </p:grpSpPr>
        <p:sp>
          <p:nvSpPr>
            <p:cNvPr id="15" name="Freeform 15"/>
            <p:cNvSpPr/>
            <p:nvPr/>
          </p:nvSpPr>
          <p:spPr>
            <a:xfrm>
              <a:off x="0" y="0"/>
              <a:ext cx="1084575" cy="627030"/>
            </a:xfrm>
            <a:custGeom>
              <a:avLst/>
              <a:gdLst/>
              <a:ahLst/>
              <a:cxnLst/>
              <a:rect l="l" t="t" r="r" b="b"/>
              <a:pathLst>
                <a:path w="1084575" h="627030">
                  <a:moveTo>
                    <a:pt x="83324" y="0"/>
                  </a:moveTo>
                  <a:lnTo>
                    <a:pt x="1001251" y="0"/>
                  </a:lnTo>
                  <a:cubicBezTo>
                    <a:pt x="1047270" y="0"/>
                    <a:pt x="1084575" y="37305"/>
                    <a:pt x="1084575" y="83324"/>
                  </a:cubicBezTo>
                  <a:lnTo>
                    <a:pt x="1084575" y="543706"/>
                  </a:lnTo>
                  <a:cubicBezTo>
                    <a:pt x="1084575" y="589724"/>
                    <a:pt x="1047270" y="627030"/>
                    <a:pt x="1001251" y="627030"/>
                  </a:cubicBezTo>
                  <a:lnTo>
                    <a:pt x="83324" y="627030"/>
                  </a:lnTo>
                  <a:cubicBezTo>
                    <a:pt x="37305" y="627030"/>
                    <a:pt x="0" y="589724"/>
                    <a:pt x="0" y="543706"/>
                  </a:cubicBezTo>
                  <a:lnTo>
                    <a:pt x="0" y="83324"/>
                  </a:lnTo>
                  <a:cubicBezTo>
                    <a:pt x="0" y="37305"/>
                    <a:pt x="37305" y="0"/>
                    <a:pt x="83324" y="0"/>
                  </a:cubicBezTo>
                  <a:close/>
                </a:path>
              </a:pathLst>
            </a:custGeom>
            <a:solidFill>
              <a:srgbClr val="FF1495"/>
            </a:solidFill>
          </p:spPr>
          <p:txBody>
            <a:bodyPr/>
            <a:lstStyle/>
            <a:p>
              <a:endParaRPr lang="en-US"/>
            </a:p>
          </p:txBody>
        </p:sp>
        <p:sp>
          <p:nvSpPr>
            <p:cNvPr id="16" name="TextBox 16"/>
            <p:cNvSpPr txBox="1"/>
            <p:nvPr/>
          </p:nvSpPr>
          <p:spPr>
            <a:xfrm>
              <a:off x="0" y="-28575"/>
              <a:ext cx="1084575" cy="655605"/>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9902318" y="4669805"/>
            <a:ext cx="4285655" cy="1992571"/>
          </a:xfrm>
          <a:prstGeom prst="rect">
            <a:avLst/>
          </a:prstGeom>
        </p:spPr>
        <p:txBody>
          <a:bodyPr lIns="0" tIns="0" rIns="0" bIns="0" rtlCol="0" anchor="t">
            <a:spAutoFit/>
          </a:bodyPr>
          <a:lstStyle/>
          <a:p>
            <a:pPr algn="ctr">
              <a:lnSpc>
                <a:spcPts val="3972"/>
              </a:lnSpc>
            </a:pPr>
            <a:r>
              <a:rPr lang="en-US" sz="2206">
                <a:solidFill>
                  <a:srgbClr val="FFFFFF"/>
                </a:solidFill>
                <a:latin typeface="Poppins"/>
                <a:ea typeface="Poppins"/>
                <a:cs typeface="Poppins"/>
                <a:sym typeface="Poppins"/>
              </a:rPr>
              <a:t>If any errors are identified, a list of these errors is generated as output, and no object code is produced.</a:t>
            </a:r>
          </a:p>
        </p:txBody>
      </p:sp>
      <p:sp>
        <p:nvSpPr>
          <p:cNvPr id="18" name="AutoShape 18"/>
          <p:cNvSpPr/>
          <p:nvPr/>
        </p:nvSpPr>
        <p:spPr>
          <a:xfrm flipH="1">
            <a:off x="6918973" y="3260702"/>
            <a:ext cx="1897300" cy="989396"/>
          </a:xfrm>
          <a:prstGeom prst="line">
            <a:avLst/>
          </a:prstGeom>
          <a:ln w="38100" cap="flat">
            <a:solidFill>
              <a:srgbClr val="642EC7"/>
            </a:solidFill>
            <a:prstDash val="solid"/>
            <a:headEnd type="none" w="sm" len="sm"/>
            <a:tailEnd type="arrow" w="med" len="sm"/>
          </a:ln>
        </p:spPr>
        <p:txBody>
          <a:bodyPr/>
          <a:lstStyle/>
          <a:p>
            <a:endParaRPr lang="en-US"/>
          </a:p>
        </p:txBody>
      </p:sp>
      <p:sp>
        <p:nvSpPr>
          <p:cNvPr id="19" name="AutoShape 19"/>
          <p:cNvSpPr/>
          <p:nvPr/>
        </p:nvSpPr>
        <p:spPr>
          <a:xfrm>
            <a:off x="9473370" y="3301362"/>
            <a:ext cx="1686929" cy="908076"/>
          </a:xfrm>
          <a:prstGeom prst="line">
            <a:avLst/>
          </a:prstGeom>
          <a:ln w="38100" cap="flat">
            <a:solidFill>
              <a:srgbClr val="FF1495"/>
            </a:solidFill>
            <a:prstDash val="solid"/>
            <a:headEnd type="none" w="sm" len="sm"/>
            <a:tailEnd type="arrow" w="med" len="sm"/>
          </a:ln>
        </p:spPr>
        <p:txBody>
          <a:bodyPr/>
          <a:lstStyle/>
          <a:p>
            <a:endParaRPr lang="en-US"/>
          </a:p>
        </p:txBody>
      </p:sp>
      <p:sp>
        <p:nvSpPr>
          <p:cNvPr id="20" name="TextBox 20"/>
          <p:cNvSpPr txBox="1"/>
          <p:nvPr/>
        </p:nvSpPr>
        <p:spPr>
          <a:xfrm>
            <a:off x="4211718" y="7590511"/>
            <a:ext cx="10505244" cy="1047717"/>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Unlike interpreter, execution of the program can only begin when the compilation has shown no errors. </a:t>
            </a:r>
          </a:p>
        </p:txBody>
      </p:sp>
      <p:sp>
        <p:nvSpPr>
          <p:cNvPr id="24" name="TextBox 24"/>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384809" y="3027949"/>
          <a:ext cx="16874490" cy="6971764"/>
        </p:xfrm>
        <a:graphic>
          <a:graphicData uri="http://schemas.openxmlformats.org/drawingml/2006/table">
            <a:tbl>
              <a:tblPr/>
              <a:tblGrid>
                <a:gridCol w="5624830">
                  <a:extLst>
                    <a:ext uri="{9D8B030D-6E8A-4147-A177-3AD203B41FA5}">
                      <a16:colId xmlns:a16="http://schemas.microsoft.com/office/drawing/2014/main" val="20000"/>
                    </a:ext>
                  </a:extLst>
                </a:gridCol>
                <a:gridCol w="5624830">
                  <a:extLst>
                    <a:ext uri="{9D8B030D-6E8A-4147-A177-3AD203B41FA5}">
                      <a16:colId xmlns:a16="http://schemas.microsoft.com/office/drawing/2014/main" val="20001"/>
                    </a:ext>
                  </a:extLst>
                </a:gridCol>
                <a:gridCol w="5624830">
                  <a:extLst>
                    <a:ext uri="{9D8B030D-6E8A-4147-A177-3AD203B41FA5}">
                      <a16:colId xmlns:a16="http://schemas.microsoft.com/office/drawing/2014/main" val="20002"/>
                    </a:ext>
                  </a:extLst>
                </a:gridCol>
              </a:tblGrid>
              <a:tr h="856428">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912"/>
                        </a:lnSpc>
                        <a:defRPr/>
                      </a:pPr>
                      <a:r>
                        <a:rPr lang="en-US" sz="2080" b="1">
                          <a:solidFill>
                            <a:srgbClr val="000000"/>
                          </a:solidFill>
                          <a:latin typeface="Open Sans Bold"/>
                          <a:ea typeface="Open Sans Bold"/>
                          <a:cs typeface="Open Sans Bold"/>
                          <a:sym typeface="Open Sans Bold"/>
                        </a:rPr>
                        <a:t>Interpreter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912"/>
                        </a:lnSpc>
                        <a:defRPr/>
                      </a:pPr>
                      <a:r>
                        <a:rPr lang="en-US" sz="2080" b="1">
                          <a:solidFill>
                            <a:srgbClr val="000000"/>
                          </a:solidFill>
                          <a:latin typeface="Open Sans Bold"/>
                          <a:ea typeface="Open Sans Bold"/>
                          <a:cs typeface="Open Sans Bold"/>
                          <a:sym typeface="Open Sans Bold"/>
                        </a:rPr>
                        <a:t>Compiler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extLst>
                  <a:ext uri="{0D108BD9-81ED-4DB2-BD59-A6C34878D82A}">
                    <a16:rowId xmlns:a16="http://schemas.microsoft.com/office/drawing/2014/main" val="10000"/>
                  </a:ext>
                </a:extLst>
              </a:tr>
              <a:tr h="2841393">
                <a:tc>
                  <a:txBody>
                    <a:bodyPr/>
                    <a:lstStyle/>
                    <a:p>
                      <a:pPr algn="ctr">
                        <a:lnSpc>
                          <a:spcPts val="2912"/>
                        </a:lnSpc>
                        <a:defRPr/>
                      </a:pPr>
                      <a:r>
                        <a:rPr lang="en-US" sz="2080" b="1">
                          <a:solidFill>
                            <a:srgbClr val="000000"/>
                          </a:solidFill>
                          <a:latin typeface="Open Sans Bold"/>
                          <a:ea typeface="Open Sans Bold"/>
                          <a:cs typeface="Open Sans Bold"/>
                          <a:sym typeface="Open Sans Bold"/>
                        </a:rPr>
                        <a:t>Advantages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3273943">
                <a:tc>
                  <a:txBody>
                    <a:bodyPr/>
                    <a:lstStyle/>
                    <a:p>
                      <a:pPr algn="ctr">
                        <a:lnSpc>
                          <a:spcPts val="2912"/>
                        </a:lnSpc>
                        <a:defRPr/>
                      </a:pPr>
                      <a:r>
                        <a:rPr lang="en-US" sz="2080" b="1">
                          <a:solidFill>
                            <a:srgbClr val="000000"/>
                          </a:solidFill>
                          <a:latin typeface="Open Sans Bold"/>
                          <a:ea typeface="Open Sans Bold"/>
                          <a:cs typeface="Open Sans Bold"/>
                          <a:sym typeface="Open Sans Bold"/>
                        </a:rPr>
                        <a:t>Disadvantages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bl>
          </a:graphicData>
        </a:graphic>
      </p:graphicFrame>
      <p:sp>
        <p:nvSpPr>
          <p:cNvPr id="8" name="TextBox 8"/>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 vs Compiler</a:t>
            </a:r>
          </a:p>
        </p:txBody>
      </p:sp>
      <p:sp>
        <p:nvSpPr>
          <p:cNvPr id="9" name="TextBox 9"/>
          <p:cNvSpPr txBox="1"/>
          <p:nvPr/>
        </p:nvSpPr>
        <p:spPr>
          <a:xfrm>
            <a:off x="384809" y="2361216"/>
            <a:ext cx="9643496" cy="514334"/>
          </a:xfrm>
          <a:prstGeom prst="rect">
            <a:avLst/>
          </a:prstGeom>
        </p:spPr>
        <p:txBody>
          <a:bodyPr lIns="0" tIns="0" rIns="0" bIns="0" rtlCol="0" anchor="t">
            <a:spAutoFit/>
          </a:bodyPr>
          <a:lstStyle/>
          <a:p>
            <a:pPr algn="l">
              <a:lnSpc>
                <a:spcPts val="4200"/>
              </a:lnSpc>
              <a:spcBef>
                <a:spcPct val="0"/>
              </a:spcBef>
            </a:pPr>
            <a:r>
              <a:rPr lang="en-US" sz="3000" i="1">
                <a:solidFill>
                  <a:srgbClr val="000000"/>
                </a:solidFill>
                <a:latin typeface="Open Sans Italics"/>
                <a:ea typeface="Open Sans Italics"/>
                <a:cs typeface="Open Sans Italics"/>
                <a:sym typeface="Open Sans Italics"/>
              </a:rPr>
              <a:t>Advantages and Disadvantages for the programmer</a:t>
            </a:r>
          </a:p>
        </p:txBody>
      </p:sp>
      <p:sp>
        <p:nvSpPr>
          <p:cNvPr id="10" name="TextBox 10"/>
          <p:cNvSpPr txBox="1"/>
          <p:nvPr/>
        </p:nvSpPr>
        <p:spPr>
          <a:xfrm>
            <a:off x="6194434" y="3967903"/>
            <a:ext cx="5261295" cy="910979"/>
          </a:xfrm>
          <a:prstGeom prst="rect">
            <a:avLst/>
          </a:prstGeom>
        </p:spPr>
        <p:txBody>
          <a:bodyPr lIns="0" tIns="0" rIns="0" bIns="0" rtlCol="0" anchor="t">
            <a:spAutoFit/>
          </a:bodyPr>
          <a:lstStyle/>
          <a:p>
            <a:pPr marL="441492" lvl="1" indent="-220746" algn="l">
              <a:lnSpc>
                <a:spcPts val="3680"/>
              </a:lnSpc>
              <a:buFont typeface="Arial"/>
              <a:buChar char="•"/>
            </a:pPr>
            <a:r>
              <a:rPr lang="en-US" sz="2044">
                <a:solidFill>
                  <a:srgbClr val="000000"/>
                </a:solidFill>
                <a:latin typeface="Poppins"/>
                <a:ea typeface="Poppins"/>
                <a:cs typeface="Poppins"/>
                <a:sym typeface="Poppins"/>
              </a:rPr>
              <a:t>Identifiable errors can be recognized in </a:t>
            </a:r>
            <a:r>
              <a:rPr lang="en-US" sz="2044" u="sng">
                <a:solidFill>
                  <a:srgbClr val="000000"/>
                </a:solidFill>
                <a:latin typeface="Poppins"/>
                <a:ea typeface="Poppins"/>
                <a:cs typeface="Poppins"/>
                <a:sym typeface="Poppins"/>
              </a:rPr>
              <a:t>real time</a:t>
            </a:r>
            <a:r>
              <a:rPr lang="en-US" sz="2044">
                <a:solidFill>
                  <a:srgbClr val="000000"/>
                </a:solidFill>
                <a:latin typeface="Poppins"/>
                <a:ea typeface="Poppins"/>
                <a:cs typeface="Poppins"/>
                <a:sym typeface="Poppins"/>
              </a:rPr>
              <a:t> and promptly rectified.</a:t>
            </a:r>
          </a:p>
        </p:txBody>
      </p:sp>
      <p:sp>
        <p:nvSpPr>
          <p:cNvPr id="11" name="TextBox 11"/>
          <p:cNvSpPr txBox="1"/>
          <p:nvPr/>
        </p:nvSpPr>
        <p:spPr>
          <a:xfrm>
            <a:off x="6194434" y="6867610"/>
            <a:ext cx="5303794" cy="3035579"/>
          </a:xfrm>
          <a:prstGeom prst="rect">
            <a:avLst/>
          </a:prstGeom>
        </p:spPr>
        <p:txBody>
          <a:bodyPr lIns="0" tIns="0" rIns="0" bIns="0" rtlCol="0" anchor="t">
            <a:spAutoFit/>
          </a:bodyPr>
          <a:lstStyle/>
          <a:p>
            <a:pPr marL="416013" lvl="1" indent="-208007" algn="l">
              <a:lnSpc>
                <a:spcPts val="3468"/>
              </a:lnSpc>
              <a:buFont typeface="Arial"/>
              <a:buChar char="•"/>
            </a:pPr>
            <a:r>
              <a:rPr lang="en-US" sz="1926">
                <a:solidFill>
                  <a:srgbClr val="000000"/>
                </a:solidFill>
                <a:latin typeface="Poppins"/>
                <a:ea typeface="Poppins"/>
                <a:cs typeface="Poppins"/>
                <a:sym typeface="Poppins"/>
              </a:rPr>
              <a:t>In a specific program execution, sections of the code with syntax errors might remain inaccessible, resulting in any lingering errors being detected only at a later stage.</a:t>
            </a:r>
          </a:p>
          <a:p>
            <a:pPr marL="416013" lvl="1" indent="-208007" algn="l">
              <a:lnSpc>
                <a:spcPts val="3468"/>
              </a:lnSpc>
              <a:buFont typeface="Arial"/>
              <a:buChar char="•"/>
            </a:pPr>
            <a:r>
              <a:rPr lang="en-US" sz="1926">
                <a:solidFill>
                  <a:srgbClr val="000000"/>
                </a:solidFill>
                <a:latin typeface="Poppins"/>
                <a:ea typeface="Poppins"/>
                <a:cs typeface="Poppins"/>
                <a:sym typeface="Poppins"/>
              </a:rPr>
              <a:t>Source code has to be distributed to the user.</a:t>
            </a:r>
          </a:p>
        </p:txBody>
      </p:sp>
      <p:sp>
        <p:nvSpPr>
          <p:cNvPr id="12" name="TextBox 12"/>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384809" y="3027949"/>
          <a:ext cx="16874490" cy="6971764"/>
        </p:xfrm>
        <a:graphic>
          <a:graphicData uri="http://schemas.openxmlformats.org/drawingml/2006/table">
            <a:tbl>
              <a:tblPr/>
              <a:tblGrid>
                <a:gridCol w="5624830">
                  <a:extLst>
                    <a:ext uri="{9D8B030D-6E8A-4147-A177-3AD203B41FA5}">
                      <a16:colId xmlns:a16="http://schemas.microsoft.com/office/drawing/2014/main" val="20000"/>
                    </a:ext>
                  </a:extLst>
                </a:gridCol>
                <a:gridCol w="5624830">
                  <a:extLst>
                    <a:ext uri="{9D8B030D-6E8A-4147-A177-3AD203B41FA5}">
                      <a16:colId xmlns:a16="http://schemas.microsoft.com/office/drawing/2014/main" val="20001"/>
                    </a:ext>
                  </a:extLst>
                </a:gridCol>
                <a:gridCol w="5624830">
                  <a:extLst>
                    <a:ext uri="{9D8B030D-6E8A-4147-A177-3AD203B41FA5}">
                      <a16:colId xmlns:a16="http://schemas.microsoft.com/office/drawing/2014/main" val="20002"/>
                    </a:ext>
                  </a:extLst>
                </a:gridCol>
              </a:tblGrid>
              <a:tr h="856428">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912"/>
                        </a:lnSpc>
                        <a:defRPr/>
                      </a:pPr>
                      <a:r>
                        <a:rPr lang="en-US" sz="2080" b="1">
                          <a:solidFill>
                            <a:srgbClr val="000000"/>
                          </a:solidFill>
                          <a:latin typeface="Open Sans Bold"/>
                          <a:ea typeface="Open Sans Bold"/>
                          <a:cs typeface="Open Sans Bold"/>
                          <a:sym typeface="Open Sans Bold"/>
                        </a:rPr>
                        <a:t>Interpreter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912"/>
                        </a:lnSpc>
                        <a:defRPr/>
                      </a:pPr>
                      <a:r>
                        <a:rPr lang="en-US" sz="2080" b="1">
                          <a:solidFill>
                            <a:srgbClr val="000000"/>
                          </a:solidFill>
                          <a:latin typeface="Open Sans Bold"/>
                          <a:ea typeface="Open Sans Bold"/>
                          <a:cs typeface="Open Sans Bold"/>
                          <a:sym typeface="Open Sans Bold"/>
                        </a:rPr>
                        <a:t>Compiler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extLst>
                  <a:ext uri="{0D108BD9-81ED-4DB2-BD59-A6C34878D82A}">
                    <a16:rowId xmlns:a16="http://schemas.microsoft.com/office/drawing/2014/main" val="10000"/>
                  </a:ext>
                </a:extLst>
              </a:tr>
              <a:tr h="2841393">
                <a:tc>
                  <a:txBody>
                    <a:bodyPr/>
                    <a:lstStyle/>
                    <a:p>
                      <a:pPr algn="ctr">
                        <a:lnSpc>
                          <a:spcPts val="2912"/>
                        </a:lnSpc>
                        <a:defRPr/>
                      </a:pPr>
                      <a:r>
                        <a:rPr lang="en-US" sz="2080" b="1">
                          <a:solidFill>
                            <a:srgbClr val="000000"/>
                          </a:solidFill>
                          <a:latin typeface="Open Sans Bold"/>
                          <a:ea typeface="Open Sans Bold"/>
                          <a:cs typeface="Open Sans Bold"/>
                          <a:sym typeface="Open Sans Bold"/>
                        </a:rPr>
                        <a:t>Advantages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3273943">
                <a:tc>
                  <a:txBody>
                    <a:bodyPr/>
                    <a:lstStyle/>
                    <a:p>
                      <a:pPr algn="ctr">
                        <a:lnSpc>
                          <a:spcPts val="2912"/>
                        </a:lnSpc>
                        <a:defRPr/>
                      </a:pPr>
                      <a:r>
                        <a:rPr lang="en-US" sz="2080" b="1">
                          <a:solidFill>
                            <a:srgbClr val="000000"/>
                          </a:solidFill>
                          <a:latin typeface="Open Sans Bold"/>
                          <a:ea typeface="Open Sans Bold"/>
                          <a:cs typeface="Open Sans Bold"/>
                          <a:sym typeface="Open Sans Bold"/>
                        </a:rPr>
                        <a:t>Disadvantages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bl>
          </a:graphicData>
        </a:graphic>
      </p:graphicFrame>
      <p:sp>
        <p:nvSpPr>
          <p:cNvPr id="8" name="TextBox 8"/>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 vs Compiler</a:t>
            </a:r>
          </a:p>
        </p:txBody>
      </p:sp>
      <p:sp>
        <p:nvSpPr>
          <p:cNvPr id="9" name="TextBox 9"/>
          <p:cNvSpPr txBox="1"/>
          <p:nvPr/>
        </p:nvSpPr>
        <p:spPr>
          <a:xfrm>
            <a:off x="384809" y="2361216"/>
            <a:ext cx="9643496" cy="514334"/>
          </a:xfrm>
          <a:prstGeom prst="rect">
            <a:avLst/>
          </a:prstGeom>
        </p:spPr>
        <p:txBody>
          <a:bodyPr lIns="0" tIns="0" rIns="0" bIns="0" rtlCol="0" anchor="t">
            <a:spAutoFit/>
          </a:bodyPr>
          <a:lstStyle/>
          <a:p>
            <a:pPr algn="l">
              <a:lnSpc>
                <a:spcPts val="4200"/>
              </a:lnSpc>
              <a:spcBef>
                <a:spcPct val="0"/>
              </a:spcBef>
            </a:pPr>
            <a:r>
              <a:rPr lang="en-US" sz="3000" i="1">
                <a:solidFill>
                  <a:srgbClr val="000000"/>
                </a:solidFill>
                <a:latin typeface="Open Sans Italics"/>
                <a:ea typeface="Open Sans Italics"/>
                <a:cs typeface="Open Sans Italics"/>
                <a:sym typeface="Open Sans Italics"/>
              </a:rPr>
              <a:t>Advantages and Disadvantages for the programmer</a:t>
            </a:r>
          </a:p>
        </p:txBody>
      </p:sp>
      <p:sp>
        <p:nvSpPr>
          <p:cNvPr id="10" name="TextBox 10"/>
          <p:cNvSpPr txBox="1"/>
          <p:nvPr/>
        </p:nvSpPr>
        <p:spPr>
          <a:xfrm>
            <a:off x="11821579" y="3967903"/>
            <a:ext cx="5261295" cy="1368633"/>
          </a:xfrm>
          <a:prstGeom prst="rect">
            <a:avLst/>
          </a:prstGeom>
        </p:spPr>
        <p:txBody>
          <a:bodyPr lIns="0" tIns="0" rIns="0" bIns="0" rtlCol="0" anchor="t">
            <a:spAutoFit/>
          </a:bodyPr>
          <a:lstStyle/>
          <a:p>
            <a:pPr marL="441493" lvl="1" indent="-220746" algn="l">
              <a:lnSpc>
                <a:spcPts val="3680"/>
              </a:lnSpc>
              <a:buFont typeface="Arial"/>
              <a:buChar char="•"/>
            </a:pPr>
            <a:r>
              <a:rPr lang="en-US" sz="2044">
                <a:solidFill>
                  <a:srgbClr val="000000"/>
                </a:solidFill>
                <a:latin typeface="Poppins"/>
                <a:ea typeface="Poppins"/>
                <a:cs typeface="Poppins"/>
                <a:sym typeface="Poppins"/>
              </a:rPr>
              <a:t>An executable file can be distributed to users without them having access to the source code. </a:t>
            </a:r>
          </a:p>
        </p:txBody>
      </p:sp>
      <p:sp>
        <p:nvSpPr>
          <p:cNvPr id="11" name="TextBox 11"/>
          <p:cNvSpPr txBox="1"/>
          <p:nvPr/>
        </p:nvSpPr>
        <p:spPr>
          <a:xfrm>
            <a:off x="11821579" y="6858085"/>
            <a:ext cx="5261295" cy="1377704"/>
          </a:xfrm>
          <a:prstGeom prst="rect">
            <a:avLst/>
          </a:prstGeom>
        </p:spPr>
        <p:txBody>
          <a:bodyPr lIns="0" tIns="0" rIns="0" bIns="0" rtlCol="0" anchor="t">
            <a:spAutoFit/>
          </a:bodyPr>
          <a:lstStyle/>
          <a:p>
            <a:pPr marL="441492" lvl="1" indent="-220746" algn="l">
              <a:lnSpc>
                <a:spcPts val="3680"/>
              </a:lnSpc>
              <a:buFont typeface="Arial"/>
              <a:buChar char="•"/>
            </a:pPr>
            <a:r>
              <a:rPr lang="en-US" sz="2044">
                <a:solidFill>
                  <a:srgbClr val="000000"/>
                </a:solidFill>
                <a:latin typeface="Poppins"/>
                <a:ea typeface="Poppins"/>
                <a:cs typeface="Poppins"/>
                <a:sym typeface="Poppins"/>
              </a:rPr>
              <a:t>It typically requires </a:t>
            </a:r>
            <a:r>
              <a:rPr lang="en-US" sz="2044" u="sng">
                <a:solidFill>
                  <a:srgbClr val="000000"/>
                </a:solidFill>
                <a:latin typeface="Poppins"/>
                <a:ea typeface="Poppins"/>
                <a:cs typeface="Poppins"/>
                <a:sym typeface="Poppins"/>
              </a:rPr>
              <a:t>more time</a:t>
            </a:r>
            <a:r>
              <a:rPr lang="en-US" sz="2044">
                <a:solidFill>
                  <a:srgbClr val="000000"/>
                </a:solidFill>
                <a:latin typeface="Poppins"/>
                <a:ea typeface="Poppins"/>
                <a:cs typeface="Poppins"/>
                <a:sym typeface="Poppins"/>
              </a:rPr>
              <a:t> for the initial development and debugging process.</a:t>
            </a:r>
          </a:p>
        </p:txBody>
      </p:sp>
      <p:sp>
        <p:nvSpPr>
          <p:cNvPr id="12" name="TextBox 12"/>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384809" y="3194527"/>
          <a:ext cx="16874490" cy="6700697"/>
        </p:xfrm>
        <a:graphic>
          <a:graphicData uri="http://schemas.openxmlformats.org/drawingml/2006/table">
            <a:tbl>
              <a:tblPr/>
              <a:tblGrid>
                <a:gridCol w="5624830">
                  <a:extLst>
                    <a:ext uri="{9D8B030D-6E8A-4147-A177-3AD203B41FA5}">
                      <a16:colId xmlns:a16="http://schemas.microsoft.com/office/drawing/2014/main" val="20000"/>
                    </a:ext>
                  </a:extLst>
                </a:gridCol>
                <a:gridCol w="5624830">
                  <a:extLst>
                    <a:ext uri="{9D8B030D-6E8A-4147-A177-3AD203B41FA5}">
                      <a16:colId xmlns:a16="http://schemas.microsoft.com/office/drawing/2014/main" val="20001"/>
                    </a:ext>
                  </a:extLst>
                </a:gridCol>
                <a:gridCol w="5624830">
                  <a:extLst>
                    <a:ext uri="{9D8B030D-6E8A-4147-A177-3AD203B41FA5}">
                      <a16:colId xmlns:a16="http://schemas.microsoft.com/office/drawing/2014/main" val="20002"/>
                    </a:ext>
                  </a:extLst>
                </a:gridCol>
              </a:tblGrid>
              <a:tr h="858435">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912"/>
                        </a:lnSpc>
                        <a:defRPr/>
                      </a:pPr>
                      <a:r>
                        <a:rPr lang="en-US" sz="2080" b="1">
                          <a:solidFill>
                            <a:srgbClr val="000000"/>
                          </a:solidFill>
                          <a:latin typeface="Open Sans Bold"/>
                          <a:ea typeface="Open Sans Bold"/>
                          <a:cs typeface="Open Sans Bold"/>
                          <a:sym typeface="Open Sans Bold"/>
                        </a:rPr>
                        <a:t>Interpreter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tc>
                  <a:txBody>
                    <a:bodyPr/>
                    <a:lstStyle/>
                    <a:p>
                      <a:pPr algn="ctr">
                        <a:lnSpc>
                          <a:spcPts val="2912"/>
                        </a:lnSpc>
                        <a:defRPr/>
                      </a:pPr>
                      <a:r>
                        <a:rPr lang="en-US" sz="2080" b="1">
                          <a:solidFill>
                            <a:srgbClr val="000000"/>
                          </a:solidFill>
                          <a:latin typeface="Open Sans Bold"/>
                          <a:ea typeface="Open Sans Bold"/>
                          <a:cs typeface="Open Sans Bold"/>
                          <a:sym typeface="Open Sans Bold"/>
                        </a:rPr>
                        <a:t>Compiler</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BB99FF"/>
                    </a:solidFill>
                  </a:tcPr>
                </a:tc>
                <a:extLst>
                  <a:ext uri="{0D108BD9-81ED-4DB2-BD59-A6C34878D82A}">
                    <a16:rowId xmlns:a16="http://schemas.microsoft.com/office/drawing/2014/main" val="10000"/>
                  </a:ext>
                </a:extLst>
              </a:tr>
              <a:tr h="2848054">
                <a:tc>
                  <a:txBody>
                    <a:bodyPr/>
                    <a:lstStyle/>
                    <a:p>
                      <a:pPr algn="ctr">
                        <a:lnSpc>
                          <a:spcPts val="2912"/>
                        </a:lnSpc>
                        <a:defRPr/>
                      </a:pPr>
                      <a:r>
                        <a:rPr lang="en-US" sz="2080" b="1">
                          <a:solidFill>
                            <a:srgbClr val="000000"/>
                          </a:solidFill>
                          <a:latin typeface="Open Sans Bold"/>
                          <a:ea typeface="Open Sans Bold"/>
                          <a:cs typeface="Open Sans Bold"/>
                          <a:sym typeface="Open Sans Bold"/>
                        </a:rPr>
                        <a:t>Advantages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1"/>
                  </a:ext>
                </a:extLst>
              </a:tr>
              <a:tr h="2994208">
                <a:tc>
                  <a:txBody>
                    <a:bodyPr/>
                    <a:lstStyle/>
                    <a:p>
                      <a:pPr algn="ctr">
                        <a:lnSpc>
                          <a:spcPts val="2912"/>
                        </a:lnSpc>
                        <a:defRPr/>
                      </a:pPr>
                      <a:r>
                        <a:rPr lang="en-US" sz="2080" b="1">
                          <a:solidFill>
                            <a:srgbClr val="000000"/>
                          </a:solidFill>
                          <a:latin typeface="Open Sans Bold"/>
                          <a:ea typeface="Open Sans Bold"/>
                          <a:cs typeface="Open Sans Bold"/>
                          <a:sym typeface="Open Sans Bold"/>
                        </a:rPr>
                        <a:t>Disadvantages</a:t>
                      </a: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DECD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tc>
                  <a:txBody>
                    <a:bodyPr/>
                    <a:lstStyle/>
                    <a:p>
                      <a:pPr algn="ctr">
                        <a:lnSpc>
                          <a:spcPts val="2912"/>
                        </a:lnSpc>
                        <a:defRPr/>
                      </a:pPr>
                      <a:endParaRPr lang="en-US" sz="1100"/>
                    </a:p>
                  </a:txBody>
                  <a:tcPr marL="190500" marR="190500" marT="190500" marB="190500" anchor="ctr">
                    <a:lnL w="0" cap="flat" cmpd="sng" algn="ctr">
                      <a:solidFill>
                        <a:srgbClr val="BB99FF"/>
                      </a:solidFill>
                      <a:prstDash val="solid"/>
                      <a:round/>
                      <a:headEnd type="none" w="med" len="med"/>
                      <a:tailEnd type="none" w="med" len="med"/>
                    </a:lnL>
                    <a:lnR w="0" cap="flat" cmpd="sng" algn="ctr">
                      <a:solidFill>
                        <a:srgbClr val="BB99FF"/>
                      </a:solidFill>
                      <a:prstDash val="solid"/>
                      <a:round/>
                      <a:headEnd type="none" w="med" len="med"/>
                      <a:tailEnd type="none" w="med" len="med"/>
                    </a:lnR>
                    <a:lnT w="0" cap="flat" cmpd="sng" algn="ctr">
                      <a:solidFill>
                        <a:srgbClr val="BB99FF"/>
                      </a:solidFill>
                      <a:prstDash val="solid"/>
                      <a:round/>
                      <a:headEnd type="none" w="med" len="med"/>
                      <a:tailEnd type="none" w="med" len="med"/>
                    </a:lnT>
                    <a:lnB w="0" cap="flat" cmpd="sng" algn="ctr">
                      <a:solidFill>
                        <a:srgbClr val="BB99FF"/>
                      </a:solidFill>
                      <a:prstDash val="solid"/>
                      <a:round/>
                      <a:headEnd type="none" w="med" len="med"/>
                      <a:tailEnd type="none" w="med" len="med"/>
                    </a:lnB>
                    <a:solidFill>
                      <a:srgbClr val="ECE3FF"/>
                    </a:solidFill>
                  </a:tcPr>
                </a:tc>
                <a:extLst>
                  <a:ext uri="{0D108BD9-81ED-4DB2-BD59-A6C34878D82A}">
                    <a16:rowId xmlns:a16="http://schemas.microsoft.com/office/drawing/2014/main" val="10002"/>
                  </a:ext>
                </a:extLst>
              </a:tr>
            </a:tbl>
          </a:graphicData>
        </a:graphic>
      </p:graphicFrame>
      <p:sp>
        <p:nvSpPr>
          <p:cNvPr id="8" name="TextBox 8"/>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 vs Compiler</a:t>
            </a:r>
          </a:p>
        </p:txBody>
      </p:sp>
      <p:sp>
        <p:nvSpPr>
          <p:cNvPr id="9" name="TextBox 9"/>
          <p:cNvSpPr txBox="1"/>
          <p:nvPr/>
        </p:nvSpPr>
        <p:spPr>
          <a:xfrm>
            <a:off x="384809" y="2361216"/>
            <a:ext cx="7794569" cy="514334"/>
          </a:xfrm>
          <a:prstGeom prst="rect">
            <a:avLst/>
          </a:prstGeom>
        </p:spPr>
        <p:txBody>
          <a:bodyPr lIns="0" tIns="0" rIns="0" bIns="0" rtlCol="0" anchor="t">
            <a:spAutoFit/>
          </a:bodyPr>
          <a:lstStyle/>
          <a:p>
            <a:pPr algn="l">
              <a:lnSpc>
                <a:spcPts val="4200"/>
              </a:lnSpc>
              <a:spcBef>
                <a:spcPct val="0"/>
              </a:spcBef>
            </a:pPr>
            <a:r>
              <a:rPr lang="en-US" sz="3000" i="1">
                <a:solidFill>
                  <a:srgbClr val="000000"/>
                </a:solidFill>
                <a:latin typeface="Open Sans Italics"/>
                <a:ea typeface="Open Sans Italics"/>
                <a:cs typeface="Open Sans Italics"/>
                <a:sym typeface="Open Sans Italics"/>
              </a:rPr>
              <a:t>Advantages and Disadvantages for the user</a:t>
            </a:r>
          </a:p>
        </p:txBody>
      </p:sp>
      <p:sp>
        <p:nvSpPr>
          <p:cNvPr id="10" name="TextBox 10"/>
          <p:cNvSpPr txBox="1"/>
          <p:nvPr/>
        </p:nvSpPr>
        <p:spPr>
          <a:xfrm>
            <a:off x="6194434" y="7024663"/>
            <a:ext cx="5261295" cy="1832168"/>
          </a:xfrm>
          <a:prstGeom prst="rect">
            <a:avLst/>
          </a:prstGeom>
        </p:spPr>
        <p:txBody>
          <a:bodyPr lIns="0" tIns="0" rIns="0" bIns="0" rtlCol="0" anchor="t">
            <a:spAutoFit/>
          </a:bodyPr>
          <a:lstStyle/>
          <a:p>
            <a:pPr marL="441493" lvl="1" indent="-220746" algn="l">
              <a:lnSpc>
                <a:spcPts val="3680"/>
              </a:lnSpc>
              <a:buFont typeface="Arial"/>
              <a:buChar char="•"/>
            </a:pPr>
            <a:r>
              <a:rPr lang="en-US" sz="2044">
                <a:solidFill>
                  <a:srgbClr val="000000"/>
                </a:solidFill>
                <a:latin typeface="Poppins"/>
                <a:ea typeface="Poppins"/>
                <a:cs typeface="Poppins"/>
                <a:sym typeface="Poppins"/>
              </a:rPr>
              <a:t>Every time an error-free program is executed, both the interpreter and the source code need to be accessible.</a:t>
            </a:r>
          </a:p>
        </p:txBody>
      </p:sp>
      <p:sp>
        <p:nvSpPr>
          <p:cNvPr id="11" name="TextBox 11"/>
          <p:cNvSpPr txBox="1"/>
          <p:nvPr/>
        </p:nvSpPr>
        <p:spPr>
          <a:xfrm>
            <a:off x="11821579" y="4144006"/>
            <a:ext cx="5261295" cy="2443817"/>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Poppins"/>
                <a:ea typeface="Poppins"/>
                <a:cs typeface="Poppins"/>
                <a:sym typeface="Poppins"/>
              </a:rPr>
              <a:t>The execution speed achievable with compiled object code exceeds what can be attained by an interpreted program. </a:t>
            </a:r>
          </a:p>
          <a:p>
            <a:pPr marL="388620" lvl="1" indent="-194310" algn="l">
              <a:lnSpc>
                <a:spcPts val="3240"/>
              </a:lnSpc>
              <a:buFont typeface="Arial"/>
              <a:buChar char="•"/>
            </a:pPr>
            <a:r>
              <a:rPr lang="en-US" sz="1800">
                <a:solidFill>
                  <a:srgbClr val="000000"/>
                </a:solidFill>
                <a:latin typeface="Poppins"/>
                <a:ea typeface="Poppins"/>
                <a:cs typeface="Poppins"/>
                <a:sym typeface="Poppins"/>
              </a:rPr>
              <a:t>For the compiled program, only the object code has to be available each time an error-free program is run.</a:t>
            </a:r>
          </a:p>
        </p:txBody>
      </p:sp>
      <p:sp>
        <p:nvSpPr>
          <p:cNvPr id="12" name="TextBox 12"/>
          <p:cNvSpPr txBox="1"/>
          <p:nvPr/>
        </p:nvSpPr>
        <p:spPr>
          <a:xfrm>
            <a:off x="11821579" y="7024663"/>
            <a:ext cx="5261295" cy="904848"/>
          </a:xfrm>
          <a:prstGeom prst="rect">
            <a:avLst/>
          </a:prstGeom>
        </p:spPr>
        <p:txBody>
          <a:bodyPr lIns="0" tIns="0" rIns="0" bIns="0" rtlCol="0" anchor="t">
            <a:spAutoFit/>
          </a:bodyPr>
          <a:lstStyle/>
          <a:p>
            <a:pPr marL="441493" lvl="1" indent="-220746" algn="l">
              <a:lnSpc>
                <a:spcPts val="3680"/>
              </a:lnSpc>
              <a:buFont typeface="Arial"/>
              <a:buChar char="•"/>
            </a:pPr>
            <a:r>
              <a:rPr lang="en-US" sz="2044">
                <a:solidFill>
                  <a:srgbClr val="000000"/>
                </a:solidFill>
                <a:latin typeface="Poppins"/>
                <a:ea typeface="Poppins"/>
                <a:cs typeface="Poppins"/>
                <a:sym typeface="Poppins"/>
              </a:rPr>
              <a:t>It is less secure because it could contain a virus.</a:t>
            </a:r>
          </a:p>
        </p:txBody>
      </p:sp>
      <p:sp>
        <p:nvSpPr>
          <p:cNvPr id="13" name="TextBox 13"/>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 and Compiler</a:t>
            </a:r>
          </a:p>
        </p:txBody>
      </p:sp>
      <p:sp>
        <p:nvSpPr>
          <p:cNvPr id="8" name="TextBox 8"/>
          <p:cNvSpPr txBox="1"/>
          <p:nvPr/>
        </p:nvSpPr>
        <p:spPr>
          <a:xfrm>
            <a:off x="384809" y="2361216"/>
            <a:ext cx="16956651" cy="2114484"/>
          </a:xfrm>
          <a:prstGeom prst="rect">
            <a:avLst/>
          </a:prstGeom>
        </p:spPr>
        <p:txBody>
          <a:bodyPr lIns="0" tIns="0" rIns="0" bIns="0" rtlCol="0" anchor="t">
            <a:spAutoFit/>
          </a:bodyPr>
          <a:lstStyle/>
          <a:p>
            <a:pPr algn="l">
              <a:lnSpc>
                <a:spcPts val="4200"/>
              </a:lnSpc>
            </a:pPr>
            <a:r>
              <a:rPr lang="en-US" sz="3000" i="1">
                <a:solidFill>
                  <a:srgbClr val="000000"/>
                </a:solidFill>
                <a:latin typeface="Open Sans Italics"/>
                <a:ea typeface="Open Sans Italics"/>
                <a:cs typeface="Open Sans Italics"/>
                <a:sym typeface="Open Sans Italics"/>
              </a:rPr>
              <a:t>Irrespective of whether an interpreter or a compiler is employed, a program can only be executed on a specific computer with a specific processor if the interpreter or compiler program has been tailored for that particular processor.</a:t>
            </a:r>
          </a:p>
          <a:p>
            <a:pPr algn="l">
              <a:lnSpc>
                <a:spcPts val="4200"/>
              </a:lnSpc>
              <a:spcBef>
                <a:spcPct val="0"/>
              </a:spcBef>
            </a:pPr>
            <a:endParaRPr lang="en-US" sz="3000" i="1">
              <a:solidFill>
                <a:srgbClr val="000000"/>
              </a:solidFill>
              <a:latin typeface="Open Sans Italics"/>
              <a:ea typeface="Open Sans Italics"/>
              <a:cs typeface="Open Sans Italics"/>
              <a:sym typeface="Open Sans Italics"/>
            </a:endParaRPr>
          </a:p>
        </p:txBody>
      </p:sp>
      <p:sp>
        <p:nvSpPr>
          <p:cNvPr id="9" name="TextBox 9"/>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 and Compiler</a:t>
            </a:r>
          </a:p>
        </p:txBody>
      </p:sp>
      <p:sp>
        <p:nvSpPr>
          <p:cNvPr id="8" name="TextBox 8"/>
          <p:cNvSpPr txBox="1"/>
          <p:nvPr/>
        </p:nvSpPr>
        <p:spPr>
          <a:xfrm>
            <a:off x="384809" y="2361216"/>
            <a:ext cx="16874491" cy="3714750"/>
          </a:xfrm>
          <a:prstGeom prst="rect">
            <a:avLst/>
          </a:prstGeom>
        </p:spPr>
        <p:txBody>
          <a:bodyPr lIns="0" tIns="0" rIns="0" bIns="0" rtlCol="0" anchor="t">
            <a:spAutoFit/>
          </a:bodyPr>
          <a:lstStyle/>
          <a:p>
            <a:pPr algn="l">
              <a:lnSpc>
                <a:spcPts val="4200"/>
              </a:lnSpc>
            </a:pPr>
            <a:r>
              <a:rPr lang="en-US" sz="3000" i="1">
                <a:solidFill>
                  <a:srgbClr val="000000"/>
                </a:solidFill>
                <a:latin typeface="Open Sans Italics"/>
                <a:ea typeface="Open Sans Italics"/>
                <a:cs typeface="Open Sans Italics"/>
                <a:sym typeface="Open Sans Italics"/>
              </a:rPr>
              <a:t>If the option exists, the preference for an </a:t>
            </a:r>
            <a:r>
              <a:rPr lang="en-US" sz="3000" b="1" i="1" u="sng">
                <a:solidFill>
                  <a:srgbClr val="000000"/>
                </a:solidFill>
                <a:latin typeface="Open Sans Bold Italics"/>
                <a:ea typeface="Open Sans Bold Italics"/>
                <a:cs typeface="Open Sans Bold Italics"/>
                <a:sym typeface="Open Sans Bold Italics"/>
              </a:rPr>
              <a:t>interpreter</a:t>
            </a:r>
            <a:r>
              <a:rPr lang="en-US" sz="3000" i="1">
                <a:solidFill>
                  <a:srgbClr val="000000"/>
                </a:solidFill>
                <a:latin typeface="Open Sans Italics"/>
                <a:ea typeface="Open Sans Italics"/>
                <a:cs typeface="Open Sans Italics"/>
                <a:sym typeface="Open Sans Italics"/>
              </a:rPr>
              <a:t> during program development is warranted due to the following reasons:</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A </a:t>
            </a:r>
            <a:r>
              <a:rPr lang="en-US" sz="3000" b="1" i="1">
                <a:solidFill>
                  <a:srgbClr val="FF1495"/>
                </a:solidFill>
                <a:latin typeface="Open Sans Bold Italics"/>
                <a:ea typeface="Open Sans Bold Italics"/>
                <a:cs typeface="Open Sans Bold Italics"/>
                <a:sym typeface="Open Sans Bold Italics"/>
              </a:rPr>
              <a:t>single error</a:t>
            </a:r>
            <a:r>
              <a:rPr lang="en-US" sz="3000" i="1">
                <a:solidFill>
                  <a:srgbClr val="000000"/>
                </a:solidFill>
                <a:latin typeface="Open Sans Italics"/>
                <a:ea typeface="Open Sans Italics"/>
                <a:cs typeface="Open Sans Italics"/>
                <a:sym typeface="Open Sans Italics"/>
              </a:rPr>
              <a:t> in the code can trigger the occurrence of </a:t>
            </a:r>
            <a:r>
              <a:rPr lang="en-US" sz="3000" b="1" i="1">
                <a:solidFill>
                  <a:srgbClr val="FF1495"/>
                </a:solidFill>
                <a:latin typeface="Open Sans Bold Italics"/>
                <a:ea typeface="Open Sans Bold Italics"/>
                <a:cs typeface="Open Sans Bold Italics"/>
                <a:sym typeface="Open Sans Bold Italics"/>
              </a:rPr>
              <a:t>multiple additional errors.</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An interpreter can </a:t>
            </a:r>
            <a:r>
              <a:rPr lang="en-US" sz="3000" b="1" i="1">
                <a:solidFill>
                  <a:srgbClr val="FF1495"/>
                </a:solidFill>
                <a:latin typeface="Open Sans Bold Italics"/>
                <a:ea typeface="Open Sans Bold Italics"/>
                <a:cs typeface="Open Sans Bold Italics"/>
                <a:sym typeface="Open Sans Bold Italics"/>
              </a:rPr>
              <a:t>identify</a:t>
            </a:r>
            <a:r>
              <a:rPr lang="en-US" sz="3000" i="1">
                <a:solidFill>
                  <a:srgbClr val="000000"/>
                </a:solidFill>
                <a:latin typeface="Open Sans Italics"/>
                <a:ea typeface="Open Sans Italics"/>
                <a:cs typeface="Open Sans Italics"/>
                <a:sym typeface="Open Sans Italics"/>
              </a:rPr>
              <a:t> and </a:t>
            </a:r>
            <a:r>
              <a:rPr lang="en-US" sz="3000" b="1" i="1">
                <a:solidFill>
                  <a:srgbClr val="FF1495"/>
                </a:solidFill>
                <a:latin typeface="Open Sans Bold Italics"/>
                <a:ea typeface="Open Sans Bold Italics"/>
                <a:cs typeface="Open Sans Bold Italics"/>
                <a:sym typeface="Open Sans Bold Italics"/>
              </a:rPr>
              <a:t>rectify</a:t>
            </a:r>
            <a:r>
              <a:rPr lang="en-US" sz="3000" i="1">
                <a:solidFill>
                  <a:srgbClr val="000000"/>
                </a:solidFill>
                <a:latin typeface="Open Sans Italics"/>
                <a:ea typeface="Open Sans Italics"/>
                <a:cs typeface="Open Sans Italics"/>
                <a:sym typeface="Open Sans Italics"/>
              </a:rPr>
              <a:t> an initial error, thereby restricting subsequent ones.</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The </a:t>
            </a:r>
            <a:r>
              <a:rPr lang="en-US" sz="3000" b="1" i="1">
                <a:solidFill>
                  <a:srgbClr val="FF1495"/>
                </a:solidFill>
                <a:latin typeface="Open Sans Bold Italics"/>
                <a:ea typeface="Open Sans Bold Italics"/>
                <a:cs typeface="Open Sans Bold Italics"/>
                <a:sym typeface="Open Sans Bold Italics"/>
              </a:rPr>
              <a:t>debugging tools</a:t>
            </a:r>
            <a:r>
              <a:rPr lang="en-US" sz="3000" i="1">
                <a:solidFill>
                  <a:srgbClr val="000000"/>
                </a:solidFill>
                <a:latin typeface="Open Sans Italics"/>
                <a:ea typeface="Open Sans Italics"/>
                <a:cs typeface="Open Sans Italics"/>
                <a:sym typeface="Open Sans Italics"/>
              </a:rPr>
              <a:t> integrated with the interpreter expedite this process.</a:t>
            </a:r>
          </a:p>
          <a:p>
            <a:pPr algn="l">
              <a:lnSpc>
                <a:spcPts val="4200"/>
              </a:lnSpc>
            </a:pPr>
            <a:endParaRPr lang="en-US" sz="3000" i="1">
              <a:solidFill>
                <a:srgbClr val="000000"/>
              </a:solidFill>
              <a:latin typeface="Open Sans Italics"/>
              <a:ea typeface="Open Sans Italics"/>
              <a:cs typeface="Open Sans Italics"/>
              <a:sym typeface="Open Sans Italics"/>
            </a:endParaRPr>
          </a:p>
          <a:p>
            <a:pPr algn="l">
              <a:lnSpc>
                <a:spcPts val="4200"/>
              </a:lnSpc>
            </a:pPr>
            <a:endParaRPr lang="en-US" sz="3000" i="1">
              <a:solidFill>
                <a:srgbClr val="000000"/>
              </a:solidFill>
              <a:latin typeface="Open Sans Italics"/>
              <a:ea typeface="Open Sans Italics"/>
              <a:cs typeface="Open Sans Italics"/>
              <a:sym typeface="Open Sans Italics"/>
            </a:endParaRPr>
          </a:p>
        </p:txBody>
      </p:sp>
      <p:sp>
        <p:nvSpPr>
          <p:cNvPr id="9" name="TextBox 9"/>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Interpreter and Compiler</a:t>
            </a:r>
          </a:p>
        </p:txBody>
      </p:sp>
      <p:sp>
        <p:nvSpPr>
          <p:cNvPr id="8" name="TextBox 8"/>
          <p:cNvSpPr txBox="1"/>
          <p:nvPr/>
        </p:nvSpPr>
        <p:spPr>
          <a:xfrm>
            <a:off x="384809" y="2361216"/>
            <a:ext cx="16874491" cy="5314785"/>
          </a:xfrm>
          <a:prstGeom prst="rect">
            <a:avLst/>
          </a:prstGeom>
        </p:spPr>
        <p:txBody>
          <a:bodyPr lIns="0" tIns="0" rIns="0" bIns="0" rtlCol="0" anchor="t">
            <a:spAutoFit/>
          </a:bodyPr>
          <a:lstStyle/>
          <a:p>
            <a:pPr algn="l">
              <a:lnSpc>
                <a:spcPts val="4200"/>
              </a:lnSpc>
            </a:pPr>
            <a:r>
              <a:rPr lang="en-US" sz="3000" i="1">
                <a:solidFill>
                  <a:srgbClr val="000000"/>
                </a:solidFill>
                <a:latin typeface="Open Sans Italics"/>
                <a:ea typeface="Open Sans Italics"/>
                <a:cs typeface="Open Sans Italics"/>
                <a:sym typeface="Open Sans Italics"/>
              </a:rPr>
              <a:t>If the option exists, the preference for an </a:t>
            </a:r>
            <a:r>
              <a:rPr lang="en-US" sz="3000" b="1" i="1" u="sng">
                <a:solidFill>
                  <a:srgbClr val="000000"/>
                </a:solidFill>
                <a:latin typeface="Open Sans Bold Italics"/>
                <a:ea typeface="Open Sans Bold Italics"/>
                <a:cs typeface="Open Sans Bold Italics"/>
                <a:sym typeface="Open Sans Bold Italics"/>
              </a:rPr>
              <a:t>interpreter</a:t>
            </a:r>
            <a:r>
              <a:rPr lang="en-US" sz="3000" i="1">
                <a:solidFill>
                  <a:srgbClr val="000000"/>
                </a:solidFill>
                <a:latin typeface="Open Sans Italics"/>
                <a:ea typeface="Open Sans Italics"/>
                <a:cs typeface="Open Sans Italics"/>
                <a:sym typeface="Open Sans Italics"/>
              </a:rPr>
              <a:t> during program development is warranted due to the following reasons:</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A </a:t>
            </a:r>
            <a:r>
              <a:rPr lang="en-US" sz="3000" b="1" i="1">
                <a:solidFill>
                  <a:srgbClr val="FF1495"/>
                </a:solidFill>
                <a:latin typeface="Open Sans Bold Italics"/>
                <a:ea typeface="Open Sans Bold Italics"/>
                <a:cs typeface="Open Sans Bold Italics"/>
                <a:sym typeface="Open Sans Bold Italics"/>
              </a:rPr>
              <a:t>single error</a:t>
            </a:r>
            <a:r>
              <a:rPr lang="en-US" sz="3000" i="1">
                <a:solidFill>
                  <a:srgbClr val="000000"/>
                </a:solidFill>
                <a:latin typeface="Open Sans Italics"/>
                <a:ea typeface="Open Sans Italics"/>
                <a:cs typeface="Open Sans Italics"/>
                <a:sym typeface="Open Sans Italics"/>
              </a:rPr>
              <a:t> in the code can trigger the occurrence of </a:t>
            </a:r>
            <a:r>
              <a:rPr lang="en-US" sz="3000" b="1" i="1">
                <a:solidFill>
                  <a:srgbClr val="FF1495"/>
                </a:solidFill>
                <a:latin typeface="Open Sans Bold Italics"/>
                <a:ea typeface="Open Sans Bold Italics"/>
                <a:cs typeface="Open Sans Bold Italics"/>
                <a:sym typeface="Open Sans Bold Italics"/>
              </a:rPr>
              <a:t>multiple additional errors.</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An interpreter can </a:t>
            </a:r>
            <a:r>
              <a:rPr lang="en-US" sz="3000" b="1" i="1">
                <a:solidFill>
                  <a:srgbClr val="FF1495"/>
                </a:solidFill>
                <a:latin typeface="Open Sans Bold Italics"/>
                <a:ea typeface="Open Sans Bold Italics"/>
                <a:cs typeface="Open Sans Bold Italics"/>
                <a:sym typeface="Open Sans Bold Italics"/>
              </a:rPr>
              <a:t>identify</a:t>
            </a:r>
            <a:r>
              <a:rPr lang="en-US" sz="3000" i="1">
                <a:solidFill>
                  <a:srgbClr val="000000"/>
                </a:solidFill>
                <a:latin typeface="Open Sans Italics"/>
                <a:ea typeface="Open Sans Italics"/>
                <a:cs typeface="Open Sans Italics"/>
                <a:sym typeface="Open Sans Italics"/>
              </a:rPr>
              <a:t> and </a:t>
            </a:r>
            <a:r>
              <a:rPr lang="en-US" sz="3000" b="1" i="1">
                <a:solidFill>
                  <a:srgbClr val="FF1495"/>
                </a:solidFill>
                <a:latin typeface="Open Sans Bold Italics"/>
                <a:ea typeface="Open Sans Bold Italics"/>
                <a:cs typeface="Open Sans Bold Italics"/>
                <a:sym typeface="Open Sans Bold Italics"/>
              </a:rPr>
              <a:t>rectify</a:t>
            </a:r>
            <a:r>
              <a:rPr lang="en-US" sz="3000" i="1">
                <a:solidFill>
                  <a:srgbClr val="000000"/>
                </a:solidFill>
                <a:latin typeface="Open Sans Italics"/>
                <a:ea typeface="Open Sans Italics"/>
                <a:cs typeface="Open Sans Italics"/>
                <a:sym typeface="Open Sans Italics"/>
              </a:rPr>
              <a:t> an initial error, thereby restricting subsequent ones.</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The </a:t>
            </a:r>
            <a:r>
              <a:rPr lang="en-US" sz="3000" b="1" i="1">
                <a:solidFill>
                  <a:srgbClr val="FF1495"/>
                </a:solidFill>
                <a:latin typeface="Open Sans Bold Italics"/>
                <a:ea typeface="Open Sans Bold Italics"/>
                <a:cs typeface="Open Sans Bold Italics"/>
                <a:sym typeface="Open Sans Bold Italics"/>
              </a:rPr>
              <a:t>debugging tools</a:t>
            </a:r>
            <a:r>
              <a:rPr lang="en-US" sz="3000" i="1">
                <a:solidFill>
                  <a:srgbClr val="000000"/>
                </a:solidFill>
                <a:latin typeface="Open Sans Italics"/>
                <a:ea typeface="Open Sans Italics"/>
                <a:cs typeface="Open Sans Italics"/>
                <a:sym typeface="Open Sans Italics"/>
              </a:rPr>
              <a:t> integrated with the interpreter expedite this process.</a:t>
            </a:r>
          </a:p>
          <a:p>
            <a:pPr algn="l">
              <a:lnSpc>
                <a:spcPts val="4200"/>
              </a:lnSpc>
            </a:pPr>
            <a:endParaRPr lang="en-US" sz="3000" i="1">
              <a:solidFill>
                <a:srgbClr val="000000"/>
              </a:solidFill>
              <a:latin typeface="Open Sans Italics"/>
              <a:ea typeface="Open Sans Italics"/>
              <a:cs typeface="Open Sans Italics"/>
              <a:sym typeface="Open Sans Italics"/>
            </a:endParaRPr>
          </a:p>
          <a:p>
            <a:pPr algn="l">
              <a:lnSpc>
                <a:spcPts val="4200"/>
              </a:lnSpc>
            </a:pPr>
            <a:r>
              <a:rPr lang="en-US" sz="3000" i="1">
                <a:solidFill>
                  <a:srgbClr val="000000"/>
                </a:solidFill>
                <a:latin typeface="Open Sans Italics"/>
                <a:ea typeface="Open Sans Italics"/>
                <a:cs typeface="Open Sans Italics"/>
                <a:sym typeface="Open Sans Italics"/>
              </a:rPr>
              <a:t>Opting for a </a:t>
            </a:r>
            <a:r>
              <a:rPr lang="en-US" sz="3000" b="1" i="1" u="sng">
                <a:solidFill>
                  <a:srgbClr val="000000"/>
                </a:solidFill>
                <a:latin typeface="Open Sans Bold Italics"/>
                <a:ea typeface="Open Sans Bold Italics"/>
                <a:cs typeface="Open Sans Bold Italics"/>
                <a:sym typeface="Open Sans Bold Italics"/>
              </a:rPr>
              <a:t>compiler</a:t>
            </a:r>
            <a:r>
              <a:rPr lang="en-US" sz="3000" i="1">
                <a:solidFill>
                  <a:srgbClr val="000000"/>
                </a:solidFill>
                <a:latin typeface="Open Sans Italics"/>
                <a:ea typeface="Open Sans Italics"/>
                <a:cs typeface="Open Sans Italics"/>
                <a:sym typeface="Open Sans Italics"/>
              </a:rPr>
              <a:t> is justified when the programmer is assured of minimal errors in the program:</a:t>
            </a:r>
          </a:p>
          <a:p>
            <a:pPr marL="647700" lvl="1" indent="-323850" algn="l">
              <a:lnSpc>
                <a:spcPts val="4200"/>
              </a:lnSpc>
              <a:buFont typeface="Arial"/>
              <a:buChar char="•"/>
            </a:pPr>
            <a:r>
              <a:rPr lang="en-US" sz="3000" i="1">
                <a:solidFill>
                  <a:srgbClr val="000000"/>
                </a:solidFill>
                <a:latin typeface="Open Sans Italics"/>
                <a:ea typeface="Open Sans Italics"/>
                <a:cs typeface="Open Sans Italics"/>
                <a:sym typeface="Open Sans Italics"/>
              </a:rPr>
              <a:t>A compiler allows for the creation of an executable file that can be distributed for general use, resulting in faster execution compared to an interpreter.</a:t>
            </a:r>
          </a:p>
        </p:txBody>
      </p:sp>
      <p:sp>
        <p:nvSpPr>
          <p:cNvPr id="9" name="TextBox 9"/>
          <p:cNvSpPr txBox="1"/>
          <p:nvPr/>
        </p:nvSpPr>
        <p:spPr>
          <a:xfrm>
            <a:off x="779803"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US"/>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84809" y="1551728"/>
            <a:ext cx="1076728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Java</a:t>
            </a:r>
          </a:p>
        </p:txBody>
      </p:sp>
      <p:sp>
        <p:nvSpPr>
          <p:cNvPr id="8" name="TextBox 8"/>
          <p:cNvSpPr txBox="1"/>
          <p:nvPr/>
        </p:nvSpPr>
        <p:spPr>
          <a:xfrm>
            <a:off x="384809" y="2212062"/>
            <a:ext cx="17903191" cy="211448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When Java was developed, it introduced a distinct approach to its utilization, requiring a Java Virtual Machine specific to each type of computer. Upon writing a Java program, it is initially compiled into Java Byte Code, which is then interpreted by the Java Virtual Machine during runtime. The portability of Java Byte Code enables its transfer to any computer equipped with a Java Virtual Machine.</a:t>
            </a:r>
          </a:p>
        </p:txBody>
      </p:sp>
      <p:sp>
        <p:nvSpPr>
          <p:cNvPr id="9" name="TextBox 9"/>
          <p:cNvSpPr txBox="1"/>
          <p:nvPr/>
        </p:nvSpPr>
        <p:spPr>
          <a:xfrm>
            <a:off x="789328" y="295341"/>
            <a:ext cx="7867350" cy="438018"/>
          </a:xfrm>
          <a:prstGeom prst="rect">
            <a:avLst/>
          </a:prstGeom>
        </p:spPr>
        <p:txBody>
          <a:bodyPr lIns="0" tIns="0" rIns="0" bIns="0" rtlCol="0" anchor="t">
            <a:spAutoFit/>
          </a:bodyPr>
          <a:lstStyle/>
          <a:p>
            <a:pPr marL="0" lvl="0" indent="0" algn="l">
              <a:lnSpc>
                <a:spcPts val="3220"/>
              </a:lnSpc>
              <a:spcBef>
                <a:spcPct val="0"/>
              </a:spcBef>
            </a:pPr>
            <a:r>
              <a:rPr lang="en-US" sz="2875" b="1" spc="-86">
                <a:solidFill>
                  <a:srgbClr val="FF1495"/>
                </a:solidFill>
                <a:latin typeface="Poppins Bold"/>
                <a:ea typeface="Poppins Bold"/>
                <a:cs typeface="Poppins Bold"/>
                <a:sym typeface="Poppins Bold"/>
              </a:rPr>
              <a:t>8.4 Translators: Compilers and Interpreters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4706"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500037" y="9540522"/>
            <a:ext cx="4332932" cy="1184335"/>
          </a:xfrm>
          <a:custGeom>
            <a:avLst/>
            <a:gdLst/>
            <a:ahLst/>
            <a:cxnLst/>
            <a:rect l="l" t="t" r="r" b="b"/>
            <a:pathLst>
              <a:path w="4332932" h="1184335">
                <a:moveTo>
                  <a:pt x="0" y="0"/>
                </a:moveTo>
                <a:lnTo>
                  <a:pt x="4332931" y="0"/>
                </a:lnTo>
                <a:lnTo>
                  <a:pt x="4332931" y="1184335"/>
                </a:lnTo>
                <a:lnTo>
                  <a:pt x="0" y="1184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9713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36599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9550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982877" y="5040380"/>
            <a:ext cx="2515502" cy="2515502"/>
          </a:xfrm>
          <a:custGeom>
            <a:avLst/>
            <a:gdLst/>
            <a:ahLst/>
            <a:cxnLst/>
            <a:rect l="l" t="t" r="r" b="b"/>
            <a:pathLst>
              <a:path w="2515502" h="2515502">
                <a:moveTo>
                  <a:pt x="0" y="0"/>
                </a:moveTo>
                <a:lnTo>
                  <a:pt x="2515501" y="0"/>
                </a:lnTo>
                <a:lnTo>
                  <a:pt x="2515501" y="2515502"/>
                </a:lnTo>
                <a:lnTo>
                  <a:pt x="0" y="2515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0365990" y="5618382"/>
            <a:ext cx="4765401" cy="2166092"/>
          </a:xfrm>
          <a:custGeom>
            <a:avLst/>
            <a:gdLst/>
            <a:ahLst/>
            <a:cxnLst/>
            <a:rect l="l" t="t" r="r" b="b"/>
            <a:pathLst>
              <a:path w="4765401" h="2166092">
                <a:moveTo>
                  <a:pt x="0" y="0"/>
                </a:moveTo>
                <a:lnTo>
                  <a:pt x="4765402" y="0"/>
                </a:lnTo>
                <a:lnTo>
                  <a:pt x="4765402" y="2166092"/>
                </a:lnTo>
                <a:lnTo>
                  <a:pt x="0" y="2166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04042" y="245779"/>
            <a:ext cx="8377797" cy="494185"/>
          </a:xfrm>
          <a:prstGeom prst="rect">
            <a:avLst/>
          </a:prstGeom>
        </p:spPr>
        <p:txBody>
          <a:bodyPr lIns="0" tIns="0" rIns="0" bIns="0" rtlCol="0" anchor="t">
            <a:spAutoFit/>
          </a:bodyPr>
          <a:lstStyle/>
          <a:p>
            <a:pPr marL="0" lvl="0" indent="0" algn="l">
              <a:lnSpc>
                <a:spcPts val="3667"/>
              </a:lnSpc>
              <a:spcBef>
                <a:spcPct val="0"/>
              </a:spcBef>
            </a:pPr>
            <a:r>
              <a:rPr lang="en-US" sz="3274" b="1" spc="-98">
                <a:solidFill>
                  <a:srgbClr val="FFFFFF"/>
                </a:solidFill>
                <a:latin typeface="Poppins Bold"/>
                <a:ea typeface="Poppins Bold"/>
                <a:cs typeface="Poppins Bold"/>
                <a:sym typeface="Poppins Bold"/>
              </a:rPr>
              <a:t>8.5 Integrated Development Environment</a:t>
            </a:r>
          </a:p>
        </p:txBody>
      </p:sp>
      <p:sp>
        <p:nvSpPr>
          <p:cNvPr id="13" name="TextBox 13"/>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What is an IDE?</a:t>
            </a:r>
          </a:p>
        </p:txBody>
      </p:sp>
      <p:sp>
        <p:nvSpPr>
          <p:cNvPr id="14" name="TextBox 14"/>
          <p:cNvSpPr txBox="1"/>
          <p:nvPr/>
        </p:nvSpPr>
        <p:spPr>
          <a:xfrm>
            <a:off x="436737" y="2563930"/>
            <a:ext cx="16522943"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IDE is a software application that provides comprehensive tools and features for </a:t>
            </a:r>
            <a:r>
              <a:rPr lang="en-US" sz="3000" b="1">
                <a:solidFill>
                  <a:srgbClr val="000000"/>
                </a:solidFill>
                <a:latin typeface="Open Sans Bold"/>
                <a:ea typeface="Open Sans Bold"/>
                <a:cs typeface="Open Sans Bold"/>
                <a:sym typeface="Open Sans Bold"/>
              </a:rPr>
              <a:t>software development</a:t>
            </a:r>
            <a:r>
              <a:rPr lang="en-US" sz="3000">
                <a:solidFill>
                  <a:srgbClr val="000000"/>
                </a:solidFill>
                <a:latin typeface="Open Sans"/>
                <a:ea typeface="Open Sans"/>
                <a:cs typeface="Open Sans"/>
                <a:sym typeface="Open Sans"/>
              </a:rPr>
              <a:t>, including code editing, debugging, and building capabilities, all within a single interface. Eg. </a:t>
            </a:r>
          </a:p>
        </p:txBody>
      </p:sp>
      <p:sp>
        <p:nvSpPr>
          <p:cNvPr id="15" name="TextBox 15"/>
          <p:cNvSpPr txBox="1"/>
          <p:nvPr/>
        </p:nvSpPr>
        <p:spPr>
          <a:xfrm>
            <a:off x="4372523" y="7498732"/>
            <a:ext cx="1736210" cy="514334"/>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PyCharm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474592" y="3095598"/>
            <a:ext cx="6107247" cy="5441889"/>
            <a:chOff x="0" y="0"/>
            <a:chExt cx="8142996" cy="7255852"/>
          </a:xfrm>
        </p:grpSpPr>
        <p:sp>
          <p:nvSpPr>
            <p:cNvPr id="7" name="Freeform 7"/>
            <p:cNvSpPr/>
            <p:nvPr/>
          </p:nvSpPr>
          <p:spPr>
            <a:xfrm>
              <a:off x="0" y="0"/>
              <a:ext cx="5985872" cy="2686160"/>
            </a:xfrm>
            <a:custGeom>
              <a:avLst/>
              <a:gdLst/>
              <a:ahLst/>
              <a:cxnLst/>
              <a:rect l="l" t="t" r="r" b="b"/>
              <a:pathLst>
                <a:path w="5985872" h="2686160">
                  <a:moveTo>
                    <a:pt x="0" y="0"/>
                  </a:moveTo>
                  <a:lnTo>
                    <a:pt x="5985872" y="0"/>
                  </a:lnTo>
                  <a:lnTo>
                    <a:pt x="5985872" y="2686160"/>
                  </a:lnTo>
                  <a:lnTo>
                    <a:pt x="0" y="2686160"/>
                  </a:lnTo>
                  <a:lnTo>
                    <a:pt x="0" y="0"/>
                  </a:lnTo>
                  <a:close/>
                </a:path>
              </a:pathLst>
            </a:custGeom>
            <a:blipFill>
              <a:blip r:embed="rId4"/>
              <a:stretch>
                <a:fillRect/>
              </a:stretch>
            </a:blipFill>
          </p:spPr>
          <p:txBody>
            <a:bodyPr/>
            <a:lstStyle/>
            <a:p>
              <a:endParaRPr lang="en-US"/>
            </a:p>
          </p:txBody>
        </p:sp>
        <p:sp>
          <p:nvSpPr>
            <p:cNvPr id="8" name="Freeform 8"/>
            <p:cNvSpPr/>
            <p:nvPr/>
          </p:nvSpPr>
          <p:spPr>
            <a:xfrm>
              <a:off x="383884" y="714795"/>
              <a:ext cx="5985872" cy="2686160"/>
            </a:xfrm>
            <a:custGeom>
              <a:avLst/>
              <a:gdLst/>
              <a:ahLst/>
              <a:cxnLst/>
              <a:rect l="l" t="t" r="r" b="b"/>
              <a:pathLst>
                <a:path w="5985872" h="2686160">
                  <a:moveTo>
                    <a:pt x="0" y="0"/>
                  </a:moveTo>
                  <a:lnTo>
                    <a:pt x="5985872" y="0"/>
                  </a:lnTo>
                  <a:lnTo>
                    <a:pt x="5985872" y="2686160"/>
                  </a:lnTo>
                  <a:lnTo>
                    <a:pt x="0" y="2686160"/>
                  </a:lnTo>
                  <a:lnTo>
                    <a:pt x="0" y="0"/>
                  </a:lnTo>
                  <a:close/>
                </a:path>
              </a:pathLst>
            </a:custGeom>
            <a:blipFill>
              <a:blip r:embed="rId4"/>
              <a:stretch>
                <a:fillRect/>
              </a:stretch>
            </a:blipFill>
          </p:spPr>
          <p:txBody>
            <a:bodyPr/>
            <a:lstStyle/>
            <a:p>
              <a:endParaRPr lang="en-US"/>
            </a:p>
          </p:txBody>
        </p:sp>
        <p:sp>
          <p:nvSpPr>
            <p:cNvPr id="9" name="Freeform 9"/>
            <p:cNvSpPr/>
            <p:nvPr/>
          </p:nvSpPr>
          <p:spPr>
            <a:xfrm>
              <a:off x="930941" y="1747544"/>
              <a:ext cx="5985872" cy="2686160"/>
            </a:xfrm>
            <a:custGeom>
              <a:avLst/>
              <a:gdLst/>
              <a:ahLst/>
              <a:cxnLst/>
              <a:rect l="l" t="t" r="r" b="b"/>
              <a:pathLst>
                <a:path w="5985872" h="2686160">
                  <a:moveTo>
                    <a:pt x="0" y="0"/>
                  </a:moveTo>
                  <a:lnTo>
                    <a:pt x="5985872" y="0"/>
                  </a:lnTo>
                  <a:lnTo>
                    <a:pt x="5985872" y="2686160"/>
                  </a:lnTo>
                  <a:lnTo>
                    <a:pt x="0" y="2686160"/>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90329" y="2882423"/>
              <a:ext cx="5985872" cy="2686160"/>
            </a:xfrm>
            <a:custGeom>
              <a:avLst/>
              <a:gdLst/>
              <a:ahLst/>
              <a:cxnLst/>
              <a:rect l="l" t="t" r="r" b="b"/>
              <a:pathLst>
                <a:path w="5985872" h="2686160">
                  <a:moveTo>
                    <a:pt x="0" y="0"/>
                  </a:moveTo>
                  <a:lnTo>
                    <a:pt x="5985872" y="0"/>
                  </a:lnTo>
                  <a:lnTo>
                    <a:pt x="5985872" y="2686160"/>
                  </a:lnTo>
                  <a:lnTo>
                    <a:pt x="0" y="2686160"/>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a:off x="0" y="5750383"/>
              <a:ext cx="8142996" cy="1505469"/>
              <a:chOff x="0" y="0"/>
              <a:chExt cx="1083060" cy="200235"/>
            </a:xfrm>
          </p:grpSpPr>
          <p:sp>
            <p:nvSpPr>
              <p:cNvPr id="12" name="Freeform 12"/>
              <p:cNvSpPr/>
              <p:nvPr/>
            </p:nvSpPr>
            <p:spPr>
              <a:xfrm>
                <a:off x="0" y="0"/>
                <a:ext cx="1083060" cy="200235"/>
              </a:xfrm>
              <a:custGeom>
                <a:avLst/>
                <a:gdLst/>
                <a:ahLst/>
                <a:cxnLst/>
                <a:rect l="l" t="t" r="r" b="b"/>
                <a:pathLst>
                  <a:path w="1083060" h="200235">
                    <a:moveTo>
                      <a:pt x="95927" y="0"/>
                    </a:moveTo>
                    <a:lnTo>
                      <a:pt x="987133" y="0"/>
                    </a:lnTo>
                    <a:cubicBezTo>
                      <a:pt x="1040112" y="0"/>
                      <a:pt x="1083060" y="42948"/>
                      <a:pt x="1083060" y="95927"/>
                    </a:cubicBezTo>
                    <a:lnTo>
                      <a:pt x="1083060" y="104308"/>
                    </a:lnTo>
                    <a:cubicBezTo>
                      <a:pt x="1083060" y="157287"/>
                      <a:pt x="1040112" y="200235"/>
                      <a:pt x="987133" y="200235"/>
                    </a:cubicBezTo>
                    <a:lnTo>
                      <a:pt x="95927" y="200235"/>
                    </a:lnTo>
                    <a:cubicBezTo>
                      <a:pt x="42948" y="200235"/>
                      <a:pt x="0" y="157287"/>
                      <a:pt x="0" y="104308"/>
                    </a:cubicBezTo>
                    <a:lnTo>
                      <a:pt x="0" y="95927"/>
                    </a:lnTo>
                    <a:cubicBezTo>
                      <a:pt x="0" y="42948"/>
                      <a:pt x="42948" y="0"/>
                      <a:pt x="95927" y="0"/>
                    </a:cubicBezTo>
                    <a:close/>
                  </a:path>
                </a:pathLst>
              </a:custGeom>
              <a:solidFill>
                <a:srgbClr val="019D97"/>
              </a:solidFill>
            </p:spPr>
            <p:txBody>
              <a:bodyPr/>
              <a:lstStyle/>
              <a:p>
                <a:endParaRPr lang="en-US"/>
              </a:p>
            </p:txBody>
          </p:sp>
          <p:sp>
            <p:nvSpPr>
              <p:cNvPr id="13" name="TextBox 13"/>
              <p:cNvSpPr txBox="1"/>
              <p:nvPr/>
            </p:nvSpPr>
            <p:spPr>
              <a:xfrm>
                <a:off x="0" y="-28575"/>
                <a:ext cx="1083060" cy="228810"/>
              </a:xfrm>
              <a:prstGeom prst="rect">
                <a:avLst/>
              </a:prstGeom>
            </p:spPr>
            <p:txBody>
              <a:bodyPr lIns="55831" tIns="55831" rIns="55831" bIns="55831" rtlCol="0" anchor="ctr"/>
              <a:lstStyle/>
              <a:p>
                <a:pPr algn="ctr">
                  <a:lnSpc>
                    <a:spcPts val="2595"/>
                  </a:lnSpc>
                </a:pPr>
                <a:endParaRPr/>
              </a:p>
            </p:txBody>
          </p:sp>
        </p:grpSp>
        <p:sp>
          <p:nvSpPr>
            <p:cNvPr id="14" name="TextBox 14"/>
            <p:cNvSpPr txBox="1"/>
            <p:nvPr/>
          </p:nvSpPr>
          <p:spPr>
            <a:xfrm>
              <a:off x="274862" y="5683708"/>
              <a:ext cx="7476201" cy="1572144"/>
            </a:xfrm>
            <a:prstGeom prst="rect">
              <a:avLst/>
            </a:prstGeom>
          </p:spPr>
          <p:txBody>
            <a:bodyPr lIns="0" tIns="0" rIns="0" bIns="0" rtlCol="0" anchor="t">
              <a:spAutoFit/>
            </a:bodyPr>
            <a:lstStyle/>
            <a:p>
              <a:pPr algn="ctr">
                <a:lnSpc>
                  <a:spcPts val="4811"/>
                </a:lnSpc>
              </a:pPr>
              <a:r>
                <a:rPr lang="en-US" sz="3437" i="1">
                  <a:solidFill>
                    <a:srgbClr val="FFFFFF"/>
                  </a:solidFill>
                  <a:latin typeface="Open Sans Italics"/>
                  <a:ea typeface="Open Sans Italics"/>
                  <a:cs typeface="Open Sans Italics"/>
                  <a:sym typeface="Open Sans Italics"/>
                </a:rPr>
                <a:t>Punched card </a:t>
              </a:r>
            </a:p>
            <a:p>
              <a:pPr algn="ctr">
                <a:lnSpc>
                  <a:spcPts val="4811"/>
                </a:lnSpc>
                <a:spcBef>
                  <a:spcPct val="0"/>
                </a:spcBef>
              </a:pPr>
              <a:r>
                <a:rPr lang="en-US" sz="3437" i="1">
                  <a:solidFill>
                    <a:srgbClr val="FFFFFF"/>
                  </a:solidFill>
                  <a:latin typeface="Open Sans Italics"/>
                  <a:ea typeface="Open Sans Italics"/>
                  <a:cs typeface="Open Sans Italics"/>
                  <a:sym typeface="Open Sans Italics"/>
                </a:rPr>
                <a:t>- contains the program</a:t>
              </a:r>
            </a:p>
          </p:txBody>
        </p:sp>
      </p:grpSp>
      <p:sp>
        <p:nvSpPr>
          <p:cNvPr id="15" name="TextBox 15"/>
          <p:cNvSpPr txBox="1"/>
          <p:nvPr/>
        </p:nvSpPr>
        <p:spPr>
          <a:xfrm>
            <a:off x="341863" y="1480580"/>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Punched Card and Punched Tapes</a:t>
            </a:r>
          </a:p>
        </p:txBody>
      </p:sp>
      <p:grpSp>
        <p:nvGrpSpPr>
          <p:cNvPr id="16" name="Group 16"/>
          <p:cNvGrpSpPr/>
          <p:nvPr/>
        </p:nvGrpSpPr>
        <p:grpSpPr>
          <a:xfrm>
            <a:off x="10547556" y="6526752"/>
            <a:ext cx="6145980" cy="2010735"/>
            <a:chOff x="0" y="0"/>
            <a:chExt cx="8194641" cy="2680980"/>
          </a:xfrm>
        </p:grpSpPr>
        <p:sp>
          <p:nvSpPr>
            <p:cNvPr id="17" name="Freeform 17"/>
            <p:cNvSpPr/>
            <p:nvPr/>
          </p:nvSpPr>
          <p:spPr>
            <a:xfrm>
              <a:off x="0" y="0"/>
              <a:ext cx="8194641" cy="1124538"/>
            </a:xfrm>
            <a:custGeom>
              <a:avLst/>
              <a:gdLst/>
              <a:ahLst/>
              <a:cxnLst/>
              <a:rect l="l" t="t" r="r" b="b"/>
              <a:pathLst>
                <a:path w="8194641" h="1124538">
                  <a:moveTo>
                    <a:pt x="0" y="0"/>
                  </a:moveTo>
                  <a:lnTo>
                    <a:pt x="8194641" y="0"/>
                  </a:lnTo>
                  <a:lnTo>
                    <a:pt x="8194641" y="1124538"/>
                  </a:lnTo>
                  <a:lnTo>
                    <a:pt x="0" y="1124538"/>
                  </a:lnTo>
                  <a:lnTo>
                    <a:pt x="0" y="0"/>
                  </a:lnTo>
                  <a:close/>
                </a:path>
              </a:pathLst>
            </a:custGeom>
            <a:blipFill>
              <a:blip r:embed="rId5">
                <a:extLst>
                  <a:ext uri="{96DAC541-7B7A-43D3-8B79-37D633B846F1}">
                    <asvg:svgBlip xmlns:asvg="http://schemas.microsoft.com/office/drawing/2016/SVG/main" r:embed="rId6"/>
                  </a:ext>
                </a:extLst>
              </a:blip>
              <a:stretch>
                <a:fillRect b="-216989"/>
              </a:stretch>
            </a:blipFill>
          </p:spPr>
          <p:txBody>
            <a:bodyPr/>
            <a:lstStyle/>
            <a:p>
              <a:endParaRPr lang="en-US"/>
            </a:p>
          </p:txBody>
        </p:sp>
        <p:grpSp>
          <p:nvGrpSpPr>
            <p:cNvPr id="18" name="Group 18"/>
            <p:cNvGrpSpPr/>
            <p:nvPr/>
          </p:nvGrpSpPr>
          <p:grpSpPr>
            <a:xfrm>
              <a:off x="355312" y="1285252"/>
              <a:ext cx="7549412" cy="1395728"/>
              <a:chOff x="0" y="0"/>
              <a:chExt cx="1083060" cy="200235"/>
            </a:xfrm>
          </p:grpSpPr>
          <p:sp>
            <p:nvSpPr>
              <p:cNvPr id="19" name="Freeform 19"/>
              <p:cNvSpPr/>
              <p:nvPr/>
            </p:nvSpPr>
            <p:spPr>
              <a:xfrm>
                <a:off x="0" y="0"/>
                <a:ext cx="1083060" cy="200235"/>
              </a:xfrm>
              <a:custGeom>
                <a:avLst/>
                <a:gdLst/>
                <a:ahLst/>
                <a:cxnLst/>
                <a:rect l="l" t="t" r="r" b="b"/>
                <a:pathLst>
                  <a:path w="1083060" h="200235">
                    <a:moveTo>
                      <a:pt x="96015" y="0"/>
                    </a:moveTo>
                    <a:lnTo>
                      <a:pt x="987045" y="0"/>
                    </a:lnTo>
                    <a:cubicBezTo>
                      <a:pt x="1040073" y="0"/>
                      <a:pt x="1083060" y="42987"/>
                      <a:pt x="1083060" y="96015"/>
                    </a:cubicBezTo>
                    <a:lnTo>
                      <a:pt x="1083060" y="104220"/>
                    </a:lnTo>
                    <a:cubicBezTo>
                      <a:pt x="1083060" y="129685"/>
                      <a:pt x="1072944" y="154107"/>
                      <a:pt x="1054938" y="172113"/>
                    </a:cubicBezTo>
                    <a:cubicBezTo>
                      <a:pt x="1036931" y="190119"/>
                      <a:pt x="1012510" y="200235"/>
                      <a:pt x="987045" y="200235"/>
                    </a:cubicBezTo>
                    <a:lnTo>
                      <a:pt x="96015" y="200235"/>
                    </a:lnTo>
                    <a:cubicBezTo>
                      <a:pt x="42987" y="200235"/>
                      <a:pt x="0" y="157248"/>
                      <a:pt x="0" y="104220"/>
                    </a:cubicBezTo>
                    <a:lnTo>
                      <a:pt x="0" y="96015"/>
                    </a:lnTo>
                    <a:cubicBezTo>
                      <a:pt x="0" y="70550"/>
                      <a:pt x="10116" y="46129"/>
                      <a:pt x="28122" y="28122"/>
                    </a:cubicBezTo>
                    <a:cubicBezTo>
                      <a:pt x="46129" y="10116"/>
                      <a:pt x="70550" y="0"/>
                      <a:pt x="96015" y="0"/>
                    </a:cubicBezTo>
                    <a:close/>
                  </a:path>
                </a:pathLst>
              </a:custGeom>
              <a:solidFill>
                <a:srgbClr val="019D97"/>
              </a:solidFill>
            </p:spPr>
            <p:txBody>
              <a:bodyPr/>
              <a:lstStyle/>
              <a:p>
                <a:endParaRPr lang="en-US"/>
              </a:p>
            </p:txBody>
          </p:sp>
          <p:sp>
            <p:nvSpPr>
              <p:cNvPr id="20" name="TextBox 20"/>
              <p:cNvSpPr txBox="1"/>
              <p:nvPr/>
            </p:nvSpPr>
            <p:spPr>
              <a:xfrm>
                <a:off x="0" y="-28575"/>
                <a:ext cx="1083060" cy="228810"/>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631709" y="1228102"/>
              <a:ext cx="6931223" cy="1452878"/>
            </a:xfrm>
            <a:prstGeom prst="rect">
              <a:avLst/>
            </a:prstGeom>
          </p:spPr>
          <p:txBody>
            <a:bodyPr lIns="0" tIns="0" rIns="0" bIns="0" rtlCol="0" anchor="t">
              <a:spAutoFit/>
            </a:bodyPr>
            <a:lstStyle/>
            <a:p>
              <a:pPr algn="ctr">
                <a:lnSpc>
                  <a:spcPts val="4461"/>
                </a:lnSpc>
              </a:pPr>
              <a:r>
                <a:rPr lang="en-US" sz="3186" i="1">
                  <a:solidFill>
                    <a:srgbClr val="FFFFFF"/>
                  </a:solidFill>
                  <a:latin typeface="Open Sans Italics"/>
                  <a:ea typeface="Open Sans Italics"/>
                  <a:cs typeface="Open Sans Italics"/>
                  <a:sym typeface="Open Sans Italics"/>
                </a:rPr>
                <a:t>Punched tapes </a:t>
              </a:r>
            </a:p>
            <a:p>
              <a:pPr algn="ctr">
                <a:lnSpc>
                  <a:spcPts val="4461"/>
                </a:lnSpc>
                <a:spcBef>
                  <a:spcPct val="0"/>
                </a:spcBef>
              </a:pPr>
              <a:r>
                <a:rPr lang="en-US" sz="3186" i="1">
                  <a:solidFill>
                    <a:srgbClr val="FFFFFF"/>
                  </a:solidFill>
                  <a:latin typeface="Open Sans Italics"/>
                  <a:ea typeface="Open Sans Italics"/>
                  <a:cs typeface="Open Sans Italics"/>
                  <a:sym typeface="Open Sans Italics"/>
                </a:rPr>
                <a:t>- contains the data </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AutoShape 4"/>
          <p:cNvSpPr/>
          <p:nvPr/>
        </p:nvSpPr>
        <p:spPr>
          <a:xfrm flipV="1">
            <a:off x="436737" y="2556682"/>
            <a:ext cx="3989424" cy="0"/>
          </a:xfrm>
          <a:prstGeom prst="line">
            <a:avLst/>
          </a:prstGeom>
          <a:ln w="66675" cap="rnd">
            <a:solidFill>
              <a:srgbClr val="642EC7"/>
            </a:solidFill>
            <a:prstDash val="solid"/>
            <a:headEnd type="none" w="sm" len="sm"/>
            <a:tailEnd type="oval" w="lg" len="lg"/>
          </a:ln>
        </p:spPr>
        <p:txBody>
          <a:bodyPr/>
          <a:lstStyle/>
          <a:p>
            <a:endParaRPr lang="en-US"/>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514" y="8666133"/>
            <a:ext cx="4332932" cy="1184335"/>
          </a:xfrm>
          <a:custGeom>
            <a:avLst/>
            <a:gdLst/>
            <a:ahLst/>
            <a:cxnLst/>
            <a:rect l="l" t="t" r="r" b="b"/>
            <a:pathLst>
              <a:path w="4332932" h="1184335">
                <a:moveTo>
                  <a:pt x="0" y="0"/>
                </a:moveTo>
                <a:lnTo>
                  <a:pt x="4332932" y="0"/>
                </a:lnTo>
                <a:lnTo>
                  <a:pt x="4332932" y="1184334"/>
                </a:lnTo>
                <a:lnTo>
                  <a:pt x="0" y="1184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500037" y="9540522"/>
            <a:ext cx="4332932" cy="1184335"/>
          </a:xfrm>
          <a:custGeom>
            <a:avLst/>
            <a:gdLst/>
            <a:ahLst/>
            <a:cxnLst/>
            <a:rect l="l" t="t" r="r" b="b"/>
            <a:pathLst>
              <a:path w="4332932" h="1184335">
                <a:moveTo>
                  <a:pt x="0" y="0"/>
                </a:moveTo>
                <a:lnTo>
                  <a:pt x="4332931" y="0"/>
                </a:lnTo>
                <a:lnTo>
                  <a:pt x="4332931"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713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36599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9550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5057875" y="2880930"/>
            <a:ext cx="8387912" cy="5633487"/>
          </a:xfrm>
          <a:custGeom>
            <a:avLst/>
            <a:gdLst/>
            <a:ahLst/>
            <a:cxnLst/>
            <a:rect l="l" t="t" r="r" b="b"/>
            <a:pathLst>
              <a:path w="8387912" h="5633487">
                <a:moveTo>
                  <a:pt x="0" y="0"/>
                </a:moveTo>
                <a:lnTo>
                  <a:pt x="8387911" y="0"/>
                </a:lnTo>
                <a:lnTo>
                  <a:pt x="8387911" y="5633487"/>
                </a:lnTo>
                <a:lnTo>
                  <a:pt x="0" y="5633487"/>
                </a:lnTo>
                <a:lnTo>
                  <a:pt x="0" y="0"/>
                </a:lnTo>
                <a:close/>
              </a:path>
            </a:pathLst>
          </a:custGeom>
          <a:blipFill>
            <a:blip r:embed="rId6"/>
            <a:stretch>
              <a:fillRect b="-30503"/>
            </a:stretch>
          </a:blipFill>
        </p:spPr>
        <p:txBody>
          <a:bodyPr/>
          <a:lstStyle/>
          <a:p>
            <a:endParaRPr lang="en-US"/>
          </a:p>
        </p:txBody>
      </p:sp>
      <p:sp>
        <p:nvSpPr>
          <p:cNvPr id="12" name="TextBox 12"/>
          <p:cNvSpPr txBox="1"/>
          <p:nvPr/>
        </p:nvSpPr>
        <p:spPr>
          <a:xfrm>
            <a:off x="204042" y="245779"/>
            <a:ext cx="8377797" cy="494185"/>
          </a:xfrm>
          <a:prstGeom prst="rect">
            <a:avLst/>
          </a:prstGeom>
        </p:spPr>
        <p:txBody>
          <a:bodyPr lIns="0" tIns="0" rIns="0" bIns="0" rtlCol="0" anchor="t">
            <a:spAutoFit/>
          </a:bodyPr>
          <a:lstStyle/>
          <a:p>
            <a:pPr marL="0" lvl="0" indent="0" algn="l">
              <a:lnSpc>
                <a:spcPts val="3667"/>
              </a:lnSpc>
              <a:spcBef>
                <a:spcPct val="0"/>
              </a:spcBef>
            </a:pPr>
            <a:r>
              <a:rPr lang="en-US" sz="3274" b="1" spc="-98">
                <a:solidFill>
                  <a:srgbClr val="FFFFFF"/>
                </a:solidFill>
                <a:latin typeface="Poppins Bold"/>
                <a:ea typeface="Poppins Bold"/>
                <a:cs typeface="Poppins Bold"/>
                <a:sym typeface="Poppins Bold"/>
              </a:rPr>
              <a:t>8.5 Integrated Development Environment</a:t>
            </a:r>
          </a:p>
        </p:txBody>
      </p:sp>
      <p:sp>
        <p:nvSpPr>
          <p:cNvPr id="13" name="TextBox 13"/>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Pretty Printing</a:t>
            </a:r>
          </a:p>
        </p:txBody>
      </p:sp>
      <p:sp>
        <p:nvSpPr>
          <p:cNvPr id="14" name="TextBox 14"/>
          <p:cNvSpPr txBox="1"/>
          <p:nvPr/>
        </p:nvSpPr>
        <p:spPr>
          <a:xfrm>
            <a:off x="745572" y="8855051"/>
            <a:ext cx="2754464" cy="487170"/>
          </a:xfrm>
          <a:prstGeom prst="rect">
            <a:avLst/>
          </a:prstGeom>
        </p:spPr>
        <p:txBody>
          <a:bodyPr lIns="0" tIns="0" rIns="0" bIns="0" rtlCol="0" anchor="t">
            <a:spAutoFit/>
          </a:bodyPr>
          <a:lstStyle/>
          <a:p>
            <a:pPr algn="l">
              <a:lnSpc>
                <a:spcPts val="4035"/>
              </a:lnSpc>
              <a:spcBef>
                <a:spcPct val="0"/>
              </a:spcBef>
            </a:pPr>
            <a:r>
              <a:rPr lang="en-US" sz="2882">
                <a:solidFill>
                  <a:srgbClr val="000000"/>
                </a:solidFill>
                <a:latin typeface="Open Sans"/>
                <a:ea typeface="Open Sans"/>
                <a:cs typeface="Open Sans"/>
                <a:sym typeface="Open Sans"/>
              </a:rPr>
              <a:t>Pretty printing</a:t>
            </a:r>
          </a:p>
        </p:txBody>
      </p:sp>
      <p:sp>
        <p:nvSpPr>
          <p:cNvPr id="15" name="TextBox 15"/>
          <p:cNvSpPr txBox="1"/>
          <p:nvPr/>
        </p:nvSpPr>
        <p:spPr>
          <a:xfrm>
            <a:off x="2289004" y="3464528"/>
            <a:ext cx="2336911" cy="874421"/>
          </a:xfrm>
          <a:prstGeom prst="rect">
            <a:avLst/>
          </a:prstGeom>
        </p:spPr>
        <p:txBody>
          <a:bodyPr lIns="0" tIns="0" rIns="0" bIns="0" rtlCol="0" anchor="t">
            <a:spAutoFit/>
          </a:bodyPr>
          <a:lstStyle/>
          <a:p>
            <a:pPr algn="ctr">
              <a:lnSpc>
                <a:spcPts val="3642"/>
              </a:lnSpc>
            </a:pPr>
            <a:r>
              <a:rPr lang="en-US" sz="2023">
                <a:solidFill>
                  <a:srgbClr val="4742F9"/>
                </a:solidFill>
                <a:latin typeface="Alatsi"/>
                <a:ea typeface="Alatsi"/>
                <a:cs typeface="Alatsi"/>
                <a:sym typeface="Alatsi"/>
              </a:rPr>
              <a:t>Colour coded keywords</a:t>
            </a:r>
          </a:p>
        </p:txBody>
      </p:sp>
      <p:sp>
        <p:nvSpPr>
          <p:cNvPr id="16" name="AutoShape 16"/>
          <p:cNvSpPr/>
          <p:nvPr/>
        </p:nvSpPr>
        <p:spPr>
          <a:xfrm flipV="1">
            <a:off x="4400605" y="3265141"/>
            <a:ext cx="1111622" cy="488539"/>
          </a:xfrm>
          <a:prstGeom prst="line">
            <a:avLst/>
          </a:prstGeom>
          <a:ln w="38100" cap="flat">
            <a:solidFill>
              <a:srgbClr val="4742F9"/>
            </a:solidFill>
            <a:prstDash val="solid"/>
            <a:headEnd type="none" w="sm" len="sm"/>
            <a:tailEnd type="arrow" w="med" len="sm"/>
          </a:ln>
        </p:spPr>
        <p:txBody>
          <a:bodyPr/>
          <a:lstStyle/>
          <a:p>
            <a:endParaRPr lang="en-US"/>
          </a:p>
        </p:txBody>
      </p:sp>
      <p:sp>
        <p:nvSpPr>
          <p:cNvPr id="17" name="TextBox 17"/>
          <p:cNvSpPr txBox="1"/>
          <p:nvPr/>
        </p:nvSpPr>
        <p:spPr>
          <a:xfrm>
            <a:off x="10026154" y="4224649"/>
            <a:ext cx="1660851" cy="875538"/>
          </a:xfrm>
          <a:prstGeom prst="rect">
            <a:avLst/>
          </a:prstGeom>
        </p:spPr>
        <p:txBody>
          <a:bodyPr lIns="0" tIns="0" rIns="0" bIns="0" rtlCol="0" anchor="t">
            <a:spAutoFit/>
          </a:bodyPr>
          <a:lstStyle/>
          <a:p>
            <a:pPr algn="ctr">
              <a:lnSpc>
                <a:spcPts val="3615"/>
              </a:lnSpc>
            </a:pPr>
            <a:r>
              <a:rPr lang="en-US" sz="2008">
                <a:solidFill>
                  <a:srgbClr val="019D97"/>
                </a:solidFill>
                <a:latin typeface="Alatsi"/>
                <a:ea typeface="Alatsi"/>
                <a:cs typeface="Alatsi"/>
                <a:sym typeface="Alatsi"/>
              </a:rPr>
              <a:t>Colour coded data type</a:t>
            </a:r>
          </a:p>
        </p:txBody>
      </p:sp>
      <p:sp>
        <p:nvSpPr>
          <p:cNvPr id="18" name="AutoShape 18"/>
          <p:cNvSpPr/>
          <p:nvPr/>
        </p:nvSpPr>
        <p:spPr>
          <a:xfrm flipH="1">
            <a:off x="9140012" y="4802321"/>
            <a:ext cx="875425" cy="595732"/>
          </a:xfrm>
          <a:prstGeom prst="line">
            <a:avLst/>
          </a:prstGeom>
          <a:ln w="38100" cap="flat">
            <a:solidFill>
              <a:srgbClr val="019D97"/>
            </a:solidFill>
            <a:prstDash val="solid"/>
            <a:headEnd type="none" w="sm" len="sm"/>
            <a:tailEnd type="arrow" w="med" len="sm"/>
          </a:ln>
        </p:spPr>
        <p:txBody>
          <a:bodyPr/>
          <a:lstStyle/>
          <a:p>
            <a:endParaRPr lang="en-US"/>
          </a:p>
        </p:txBody>
      </p:sp>
      <p:sp>
        <p:nvSpPr>
          <p:cNvPr id="19" name="AutoShape 19"/>
          <p:cNvSpPr/>
          <p:nvPr/>
        </p:nvSpPr>
        <p:spPr>
          <a:xfrm flipV="1">
            <a:off x="4323418" y="5714687"/>
            <a:ext cx="1882737" cy="868863"/>
          </a:xfrm>
          <a:prstGeom prst="line">
            <a:avLst/>
          </a:prstGeom>
          <a:ln w="38100" cap="flat">
            <a:solidFill>
              <a:srgbClr val="FF1495"/>
            </a:solidFill>
            <a:prstDash val="solid"/>
            <a:headEnd type="none" w="sm" len="sm"/>
            <a:tailEnd type="arrow" w="med" len="sm"/>
          </a:ln>
        </p:spPr>
        <p:txBody>
          <a:bodyPr/>
          <a:lstStyle/>
          <a:p>
            <a:endParaRPr lang="en-US"/>
          </a:p>
        </p:txBody>
      </p:sp>
      <p:sp>
        <p:nvSpPr>
          <p:cNvPr id="20" name="TextBox 20"/>
          <p:cNvSpPr txBox="1"/>
          <p:nvPr/>
        </p:nvSpPr>
        <p:spPr>
          <a:xfrm>
            <a:off x="2732089" y="6226802"/>
            <a:ext cx="1660851" cy="875538"/>
          </a:xfrm>
          <a:prstGeom prst="rect">
            <a:avLst/>
          </a:prstGeom>
        </p:spPr>
        <p:txBody>
          <a:bodyPr lIns="0" tIns="0" rIns="0" bIns="0" rtlCol="0" anchor="t">
            <a:spAutoFit/>
          </a:bodyPr>
          <a:lstStyle/>
          <a:p>
            <a:pPr algn="ctr">
              <a:lnSpc>
                <a:spcPts val="3615"/>
              </a:lnSpc>
            </a:pPr>
            <a:r>
              <a:rPr lang="en-US" sz="2008">
                <a:solidFill>
                  <a:srgbClr val="FF1495"/>
                </a:solidFill>
                <a:latin typeface="Alatsi"/>
                <a:ea typeface="Alatsi"/>
                <a:cs typeface="Alatsi"/>
                <a:sym typeface="Alatsi"/>
              </a:rPr>
              <a:t>Automatic Indentation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AutoShape 4"/>
          <p:cNvSpPr/>
          <p:nvPr/>
        </p:nvSpPr>
        <p:spPr>
          <a:xfrm>
            <a:off x="487007" y="2556682"/>
            <a:ext cx="7201625" cy="0"/>
          </a:xfrm>
          <a:prstGeom prst="line">
            <a:avLst/>
          </a:prstGeom>
          <a:ln w="66675" cap="rnd">
            <a:solidFill>
              <a:srgbClr val="642EC7"/>
            </a:solidFill>
            <a:prstDash val="solid"/>
            <a:headEnd type="none" w="sm" len="sm"/>
            <a:tailEnd type="oval" w="lg" len="lg"/>
          </a:ln>
        </p:spPr>
        <p:txBody>
          <a:bodyPr/>
          <a:lstStyle/>
          <a:p>
            <a:endParaRPr lang="en-US"/>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500037" y="8843939"/>
            <a:ext cx="4332932" cy="1184335"/>
          </a:xfrm>
          <a:custGeom>
            <a:avLst/>
            <a:gdLst/>
            <a:ahLst/>
            <a:cxnLst/>
            <a:rect l="l" t="t" r="r" b="b"/>
            <a:pathLst>
              <a:path w="4332932" h="1184335">
                <a:moveTo>
                  <a:pt x="0" y="0"/>
                </a:moveTo>
                <a:lnTo>
                  <a:pt x="4332931" y="0"/>
                </a:lnTo>
                <a:lnTo>
                  <a:pt x="4332931" y="1184334"/>
                </a:lnTo>
                <a:lnTo>
                  <a:pt x="0" y="1184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713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36599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9550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991620" y="4121717"/>
            <a:ext cx="14129914" cy="3887108"/>
          </a:xfrm>
          <a:custGeom>
            <a:avLst/>
            <a:gdLst/>
            <a:ahLst/>
            <a:cxnLst/>
            <a:rect l="l" t="t" r="r" b="b"/>
            <a:pathLst>
              <a:path w="14129914" h="3887108">
                <a:moveTo>
                  <a:pt x="0" y="0"/>
                </a:moveTo>
                <a:lnTo>
                  <a:pt x="14129914" y="0"/>
                </a:lnTo>
                <a:lnTo>
                  <a:pt x="14129914" y="3887108"/>
                </a:lnTo>
                <a:lnTo>
                  <a:pt x="0" y="3887108"/>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204042" y="245779"/>
            <a:ext cx="8377797" cy="494185"/>
          </a:xfrm>
          <a:prstGeom prst="rect">
            <a:avLst/>
          </a:prstGeom>
        </p:spPr>
        <p:txBody>
          <a:bodyPr lIns="0" tIns="0" rIns="0" bIns="0" rtlCol="0" anchor="t">
            <a:spAutoFit/>
          </a:bodyPr>
          <a:lstStyle/>
          <a:p>
            <a:pPr marL="0" lvl="0" indent="0" algn="l">
              <a:lnSpc>
                <a:spcPts val="3667"/>
              </a:lnSpc>
              <a:spcBef>
                <a:spcPct val="0"/>
              </a:spcBef>
            </a:pPr>
            <a:r>
              <a:rPr lang="en-US" sz="3274" b="1" spc="-98">
                <a:solidFill>
                  <a:srgbClr val="FFFFFF"/>
                </a:solidFill>
                <a:latin typeface="Poppins Bold"/>
                <a:ea typeface="Poppins Bold"/>
                <a:cs typeface="Poppins Bold"/>
                <a:sym typeface="Poppins Bold"/>
              </a:rPr>
              <a:t>8.5 Integrated Development Environment</a:t>
            </a:r>
          </a:p>
        </p:txBody>
      </p:sp>
      <p:sp>
        <p:nvSpPr>
          <p:cNvPr id="13" name="TextBox 13"/>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Context-Sensitive Prompt</a:t>
            </a:r>
          </a:p>
        </p:txBody>
      </p:sp>
      <p:sp>
        <p:nvSpPr>
          <p:cNvPr id="14" name="TextBox 14"/>
          <p:cNvSpPr txBox="1"/>
          <p:nvPr/>
        </p:nvSpPr>
        <p:spPr>
          <a:xfrm>
            <a:off x="436737" y="2733845"/>
            <a:ext cx="16550050"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This function shows suggestions and accessible labels that could be suitable at the current position where the program code is being entered.</a:t>
            </a:r>
          </a:p>
        </p:txBody>
      </p:sp>
      <p:sp>
        <p:nvSpPr>
          <p:cNvPr id="15" name="TextBox 15"/>
          <p:cNvSpPr txBox="1"/>
          <p:nvPr/>
        </p:nvSpPr>
        <p:spPr>
          <a:xfrm>
            <a:off x="3644373" y="9038489"/>
            <a:ext cx="4044258" cy="401523"/>
          </a:xfrm>
          <a:prstGeom prst="rect">
            <a:avLst/>
          </a:prstGeom>
        </p:spPr>
        <p:txBody>
          <a:bodyPr lIns="0" tIns="0" rIns="0" bIns="0" rtlCol="0" anchor="t">
            <a:spAutoFit/>
          </a:bodyPr>
          <a:lstStyle/>
          <a:p>
            <a:pPr algn="ctr">
              <a:lnSpc>
                <a:spcPts val="3357"/>
              </a:lnSpc>
              <a:spcBef>
                <a:spcPct val="0"/>
              </a:spcBef>
            </a:pPr>
            <a:r>
              <a:rPr lang="en-US" sz="2398">
                <a:solidFill>
                  <a:srgbClr val="000000"/>
                </a:solidFill>
                <a:latin typeface="Open Sans"/>
                <a:ea typeface="Open Sans"/>
                <a:cs typeface="Open Sans"/>
                <a:sym typeface="Open Sans"/>
              </a:rPr>
              <a:t>Context-Sensitive Prompt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500037" y="9540522"/>
            <a:ext cx="4332932" cy="1184335"/>
          </a:xfrm>
          <a:custGeom>
            <a:avLst/>
            <a:gdLst/>
            <a:ahLst/>
            <a:cxnLst/>
            <a:rect l="l" t="t" r="r" b="b"/>
            <a:pathLst>
              <a:path w="4332932" h="1184335">
                <a:moveTo>
                  <a:pt x="0" y="0"/>
                </a:moveTo>
                <a:lnTo>
                  <a:pt x="4332931" y="0"/>
                </a:lnTo>
                <a:lnTo>
                  <a:pt x="4332931"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977534" y="8666133"/>
            <a:ext cx="4332932" cy="1184335"/>
          </a:xfrm>
          <a:custGeom>
            <a:avLst/>
            <a:gdLst/>
            <a:ahLst/>
            <a:cxnLst/>
            <a:rect l="l" t="t" r="r" b="b"/>
            <a:pathLst>
              <a:path w="4332932" h="1184335">
                <a:moveTo>
                  <a:pt x="0" y="0"/>
                </a:moveTo>
                <a:lnTo>
                  <a:pt x="4332932" y="0"/>
                </a:lnTo>
                <a:lnTo>
                  <a:pt x="4332932" y="1184334"/>
                </a:lnTo>
                <a:lnTo>
                  <a:pt x="0" y="1184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36599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9550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AutoShape 10"/>
          <p:cNvSpPr/>
          <p:nvPr/>
        </p:nvSpPr>
        <p:spPr>
          <a:xfrm>
            <a:off x="487007" y="2556682"/>
            <a:ext cx="7201625" cy="0"/>
          </a:xfrm>
          <a:prstGeom prst="line">
            <a:avLst/>
          </a:prstGeom>
          <a:ln w="66675" cap="rnd">
            <a:solidFill>
              <a:srgbClr val="642EC7"/>
            </a:solidFill>
            <a:prstDash val="solid"/>
            <a:headEnd type="none" w="sm" len="sm"/>
            <a:tailEnd type="oval" w="lg" len="lg"/>
          </a:ln>
        </p:spPr>
        <p:txBody>
          <a:bodyPr/>
          <a:lstStyle/>
          <a:p>
            <a:endParaRPr lang="en-US"/>
          </a:p>
        </p:txBody>
      </p:sp>
      <p:sp>
        <p:nvSpPr>
          <p:cNvPr id="11" name="Freeform 11"/>
          <p:cNvSpPr/>
          <p:nvPr/>
        </p:nvSpPr>
        <p:spPr>
          <a:xfrm>
            <a:off x="866059" y="3804849"/>
            <a:ext cx="8263235" cy="2085134"/>
          </a:xfrm>
          <a:custGeom>
            <a:avLst/>
            <a:gdLst/>
            <a:ahLst/>
            <a:cxnLst/>
            <a:rect l="l" t="t" r="r" b="b"/>
            <a:pathLst>
              <a:path w="8263235" h="2085134">
                <a:moveTo>
                  <a:pt x="0" y="0"/>
                </a:moveTo>
                <a:lnTo>
                  <a:pt x="8263235" y="0"/>
                </a:lnTo>
                <a:lnTo>
                  <a:pt x="8263235" y="2085135"/>
                </a:lnTo>
                <a:lnTo>
                  <a:pt x="0" y="2085135"/>
                </a:lnTo>
                <a:lnTo>
                  <a:pt x="0" y="0"/>
                </a:lnTo>
                <a:close/>
              </a:path>
            </a:pathLst>
          </a:custGeom>
          <a:blipFill>
            <a:blip r:embed="rId6"/>
            <a:stretch>
              <a:fillRect l="-3629"/>
            </a:stretch>
          </a:blipFill>
        </p:spPr>
        <p:txBody>
          <a:bodyPr/>
          <a:lstStyle/>
          <a:p>
            <a:endParaRPr lang="en-US"/>
          </a:p>
        </p:txBody>
      </p:sp>
      <p:sp>
        <p:nvSpPr>
          <p:cNvPr id="12" name="Freeform 12"/>
          <p:cNvSpPr/>
          <p:nvPr/>
        </p:nvSpPr>
        <p:spPr>
          <a:xfrm>
            <a:off x="8437757" y="5143500"/>
            <a:ext cx="9009845" cy="2500340"/>
          </a:xfrm>
          <a:custGeom>
            <a:avLst/>
            <a:gdLst/>
            <a:ahLst/>
            <a:cxnLst/>
            <a:rect l="l" t="t" r="r" b="b"/>
            <a:pathLst>
              <a:path w="9009845" h="2500340">
                <a:moveTo>
                  <a:pt x="0" y="0"/>
                </a:moveTo>
                <a:lnTo>
                  <a:pt x="9009845" y="0"/>
                </a:lnTo>
                <a:lnTo>
                  <a:pt x="9009845" y="2500340"/>
                </a:lnTo>
                <a:lnTo>
                  <a:pt x="0" y="2500340"/>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204042" y="245779"/>
            <a:ext cx="8377797" cy="494185"/>
          </a:xfrm>
          <a:prstGeom prst="rect">
            <a:avLst/>
          </a:prstGeom>
        </p:spPr>
        <p:txBody>
          <a:bodyPr lIns="0" tIns="0" rIns="0" bIns="0" rtlCol="0" anchor="t">
            <a:spAutoFit/>
          </a:bodyPr>
          <a:lstStyle/>
          <a:p>
            <a:pPr marL="0" lvl="0" indent="0" algn="l">
              <a:lnSpc>
                <a:spcPts val="3667"/>
              </a:lnSpc>
              <a:spcBef>
                <a:spcPct val="0"/>
              </a:spcBef>
            </a:pPr>
            <a:r>
              <a:rPr lang="en-US" sz="3274" b="1" spc="-98">
                <a:solidFill>
                  <a:srgbClr val="FFFFFF"/>
                </a:solidFill>
                <a:latin typeface="Poppins Bold"/>
                <a:ea typeface="Poppins Bold"/>
                <a:cs typeface="Poppins Bold"/>
                <a:sym typeface="Poppins Bold"/>
              </a:rPr>
              <a:t>8.5 Integrated Development Environment</a:t>
            </a:r>
          </a:p>
        </p:txBody>
      </p:sp>
      <p:sp>
        <p:nvSpPr>
          <p:cNvPr id="14" name="TextBox 14"/>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Dynamic Syntax Checks</a:t>
            </a:r>
          </a:p>
        </p:txBody>
      </p:sp>
      <p:sp>
        <p:nvSpPr>
          <p:cNvPr id="15" name="TextBox 15"/>
          <p:cNvSpPr txBox="1"/>
          <p:nvPr/>
        </p:nvSpPr>
        <p:spPr>
          <a:xfrm>
            <a:off x="436737" y="2720647"/>
            <a:ext cx="17010865"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This function will alert the programmer when there is a syntax error. </a:t>
            </a:r>
          </a:p>
        </p:txBody>
      </p:sp>
      <p:sp>
        <p:nvSpPr>
          <p:cNvPr id="16" name="TextBox 16"/>
          <p:cNvSpPr txBox="1"/>
          <p:nvPr/>
        </p:nvSpPr>
        <p:spPr>
          <a:xfrm>
            <a:off x="7107165" y="8856777"/>
            <a:ext cx="4044258" cy="401523"/>
          </a:xfrm>
          <a:prstGeom prst="rect">
            <a:avLst/>
          </a:prstGeom>
        </p:spPr>
        <p:txBody>
          <a:bodyPr lIns="0" tIns="0" rIns="0" bIns="0" rtlCol="0" anchor="t">
            <a:spAutoFit/>
          </a:bodyPr>
          <a:lstStyle/>
          <a:p>
            <a:pPr algn="ctr">
              <a:lnSpc>
                <a:spcPts val="3357"/>
              </a:lnSpc>
              <a:spcBef>
                <a:spcPct val="0"/>
              </a:spcBef>
            </a:pPr>
            <a:r>
              <a:rPr lang="en-US" sz="2398">
                <a:solidFill>
                  <a:srgbClr val="000000"/>
                </a:solidFill>
                <a:latin typeface="Open Sans"/>
                <a:ea typeface="Open Sans"/>
                <a:cs typeface="Open Sans"/>
                <a:sym typeface="Open Sans"/>
              </a:rPr>
              <a:t>Dynamic Syntax Checks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AutoShape 4"/>
          <p:cNvSpPr/>
          <p:nvPr/>
        </p:nvSpPr>
        <p:spPr>
          <a:xfrm>
            <a:off x="436737" y="2556682"/>
            <a:ext cx="9833246" cy="0"/>
          </a:xfrm>
          <a:prstGeom prst="line">
            <a:avLst/>
          </a:prstGeom>
          <a:ln w="66675" cap="rnd">
            <a:solidFill>
              <a:srgbClr val="642EC7"/>
            </a:solidFill>
            <a:prstDash val="solid"/>
            <a:headEnd type="none" w="sm" len="sm"/>
            <a:tailEnd type="oval" w="lg" len="lg"/>
          </a:ln>
        </p:spPr>
        <p:txBody>
          <a:bodyPr/>
          <a:lstStyle/>
          <a:p>
            <a:endParaRPr lang="en-US"/>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500037" y="9540522"/>
            <a:ext cx="4332932" cy="1184335"/>
          </a:xfrm>
          <a:custGeom>
            <a:avLst/>
            <a:gdLst/>
            <a:ahLst/>
            <a:cxnLst/>
            <a:rect l="l" t="t" r="r" b="b"/>
            <a:pathLst>
              <a:path w="4332932" h="1184335">
                <a:moveTo>
                  <a:pt x="0" y="0"/>
                </a:moveTo>
                <a:lnTo>
                  <a:pt x="4332931" y="0"/>
                </a:lnTo>
                <a:lnTo>
                  <a:pt x="4332931"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6282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463898" y="8785234"/>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95506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21262" y="3657007"/>
            <a:ext cx="8023340" cy="4474083"/>
          </a:xfrm>
          <a:custGeom>
            <a:avLst/>
            <a:gdLst/>
            <a:ahLst/>
            <a:cxnLst/>
            <a:rect l="l" t="t" r="r" b="b"/>
            <a:pathLst>
              <a:path w="8023340" h="4474083">
                <a:moveTo>
                  <a:pt x="0" y="0"/>
                </a:moveTo>
                <a:lnTo>
                  <a:pt x="8023340" y="0"/>
                </a:lnTo>
                <a:lnTo>
                  <a:pt x="8023340" y="4474084"/>
                </a:lnTo>
                <a:lnTo>
                  <a:pt x="0" y="4474084"/>
                </a:lnTo>
                <a:lnTo>
                  <a:pt x="0" y="0"/>
                </a:lnTo>
                <a:close/>
              </a:path>
            </a:pathLst>
          </a:custGeom>
          <a:blipFill>
            <a:blip r:embed="rId6"/>
            <a:stretch>
              <a:fillRect b="-43637"/>
            </a:stretch>
          </a:blipFill>
        </p:spPr>
        <p:txBody>
          <a:bodyPr/>
          <a:lstStyle/>
          <a:p>
            <a:endParaRPr lang="en-US"/>
          </a:p>
        </p:txBody>
      </p:sp>
      <p:sp>
        <p:nvSpPr>
          <p:cNvPr id="12" name="Freeform 12"/>
          <p:cNvSpPr/>
          <p:nvPr/>
        </p:nvSpPr>
        <p:spPr>
          <a:xfrm>
            <a:off x="11050098" y="5148980"/>
            <a:ext cx="6742223" cy="593992"/>
          </a:xfrm>
          <a:custGeom>
            <a:avLst/>
            <a:gdLst/>
            <a:ahLst/>
            <a:cxnLst/>
            <a:rect l="l" t="t" r="r" b="b"/>
            <a:pathLst>
              <a:path w="6742223" h="593992">
                <a:moveTo>
                  <a:pt x="0" y="0"/>
                </a:moveTo>
                <a:lnTo>
                  <a:pt x="6742223" y="0"/>
                </a:lnTo>
                <a:lnTo>
                  <a:pt x="6742223" y="593992"/>
                </a:lnTo>
                <a:lnTo>
                  <a:pt x="0" y="593992"/>
                </a:lnTo>
                <a:lnTo>
                  <a:pt x="0" y="0"/>
                </a:lnTo>
                <a:close/>
              </a:path>
            </a:pathLst>
          </a:custGeom>
          <a:blipFill>
            <a:blip r:embed="rId7"/>
            <a:stretch>
              <a:fillRect t="-16188"/>
            </a:stretch>
          </a:blipFill>
        </p:spPr>
        <p:txBody>
          <a:bodyPr/>
          <a:lstStyle/>
          <a:p>
            <a:endParaRPr lang="en-US"/>
          </a:p>
        </p:txBody>
      </p:sp>
      <p:sp>
        <p:nvSpPr>
          <p:cNvPr id="13" name="TextBox 13"/>
          <p:cNvSpPr txBox="1"/>
          <p:nvPr/>
        </p:nvSpPr>
        <p:spPr>
          <a:xfrm>
            <a:off x="204042" y="245779"/>
            <a:ext cx="8377797" cy="494185"/>
          </a:xfrm>
          <a:prstGeom prst="rect">
            <a:avLst/>
          </a:prstGeom>
        </p:spPr>
        <p:txBody>
          <a:bodyPr lIns="0" tIns="0" rIns="0" bIns="0" rtlCol="0" anchor="t">
            <a:spAutoFit/>
          </a:bodyPr>
          <a:lstStyle/>
          <a:p>
            <a:pPr marL="0" lvl="0" indent="0" algn="l">
              <a:lnSpc>
                <a:spcPts val="3667"/>
              </a:lnSpc>
              <a:spcBef>
                <a:spcPct val="0"/>
              </a:spcBef>
            </a:pPr>
            <a:r>
              <a:rPr lang="en-US" sz="3274" b="1" spc="-98">
                <a:solidFill>
                  <a:srgbClr val="FFFFFF"/>
                </a:solidFill>
                <a:latin typeface="Poppins Bold"/>
                <a:ea typeface="Poppins Bold"/>
                <a:cs typeface="Poppins Bold"/>
                <a:sym typeface="Poppins Bold"/>
              </a:rPr>
              <a:t>8.5 Integrated Development Environment</a:t>
            </a:r>
          </a:p>
        </p:txBody>
      </p:sp>
      <p:sp>
        <p:nvSpPr>
          <p:cNvPr id="14" name="TextBox 14"/>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Expanding and collapsing code blocks</a:t>
            </a:r>
          </a:p>
        </p:txBody>
      </p:sp>
      <p:sp>
        <p:nvSpPr>
          <p:cNvPr id="15" name="TextBox 15"/>
          <p:cNvSpPr txBox="1"/>
          <p:nvPr/>
        </p:nvSpPr>
        <p:spPr>
          <a:xfrm>
            <a:off x="436737" y="2666253"/>
            <a:ext cx="15492887"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This function allows programmer to collapse blocks of statements. </a:t>
            </a:r>
          </a:p>
        </p:txBody>
      </p:sp>
      <p:sp>
        <p:nvSpPr>
          <p:cNvPr id="16" name="TextBox 16"/>
          <p:cNvSpPr txBox="1"/>
          <p:nvPr/>
        </p:nvSpPr>
        <p:spPr>
          <a:xfrm>
            <a:off x="10499170" y="9078658"/>
            <a:ext cx="4262388" cy="321184"/>
          </a:xfrm>
          <a:prstGeom prst="rect">
            <a:avLst/>
          </a:prstGeom>
        </p:spPr>
        <p:txBody>
          <a:bodyPr lIns="0" tIns="0" rIns="0" bIns="0" rtlCol="0" anchor="t">
            <a:spAutoFit/>
          </a:bodyPr>
          <a:lstStyle/>
          <a:p>
            <a:pPr algn="ctr">
              <a:lnSpc>
                <a:spcPts val="2653"/>
              </a:lnSpc>
              <a:spcBef>
                <a:spcPct val="0"/>
              </a:spcBef>
            </a:pPr>
            <a:r>
              <a:rPr lang="en-US" sz="1895">
                <a:solidFill>
                  <a:srgbClr val="000000"/>
                </a:solidFill>
                <a:latin typeface="Open Sans"/>
                <a:ea typeface="Open Sans"/>
                <a:cs typeface="Open Sans"/>
                <a:sym typeface="Open Sans"/>
              </a:rPr>
              <a:t>Expanding and collapsing code blocks</a:t>
            </a:r>
          </a:p>
        </p:txBody>
      </p:sp>
      <p:sp>
        <p:nvSpPr>
          <p:cNvPr id="17" name="AutoShape 17"/>
          <p:cNvSpPr/>
          <p:nvPr/>
        </p:nvSpPr>
        <p:spPr>
          <a:xfrm>
            <a:off x="8344602" y="5426926"/>
            <a:ext cx="2007152" cy="0"/>
          </a:xfrm>
          <a:prstGeom prst="line">
            <a:avLst/>
          </a:prstGeom>
          <a:ln w="38100" cap="flat">
            <a:solidFill>
              <a:srgbClr val="642EC7"/>
            </a:solidFill>
            <a:prstDash val="solid"/>
            <a:headEnd type="none" w="sm" len="sm"/>
            <a:tailEnd type="arrow" w="med" len="sm"/>
          </a:ln>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AutoShape 4"/>
          <p:cNvSpPr/>
          <p:nvPr/>
        </p:nvSpPr>
        <p:spPr>
          <a:xfrm>
            <a:off x="436925" y="2556682"/>
            <a:ext cx="2961865" cy="16669"/>
          </a:xfrm>
          <a:prstGeom prst="line">
            <a:avLst/>
          </a:prstGeom>
          <a:ln w="66675" cap="rnd">
            <a:solidFill>
              <a:srgbClr val="642EC7"/>
            </a:solidFill>
            <a:prstDash val="solid"/>
            <a:headEnd type="none" w="sm" len="sm"/>
            <a:tailEnd type="oval" w="lg" len="lg"/>
          </a:ln>
        </p:spPr>
        <p:txBody>
          <a:bodyPr/>
          <a:lstStyle/>
          <a:p>
            <a:endParaRPr lang="en-US"/>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500037" y="9540522"/>
            <a:ext cx="4332932" cy="1184335"/>
          </a:xfrm>
          <a:custGeom>
            <a:avLst/>
            <a:gdLst/>
            <a:ahLst/>
            <a:cxnLst/>
            <a:rect l="l" t="t" r="r" b="b"/>
            <a:pathLst>
              <a:path w="4332932" h="1184335">
                <a:moveTo>
                  <a:pt x="0" y="0"/>
                </a:moveTo>
                <a:lnTo>
                  <a:pt x="4332931" y="0"/>
                </a:lnTo>
                <a:lnTo>
                  <a:pt x="4332931"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62828"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428626" y="9540522"/>
            <a:ext cx="4332932" cy="1184335"/>
          </a:xfrm>
          <a:custGeom>
            <a:avLst/>
            <a:gdLst/>
            <a:ahLst/>
            <a:cxnLst/>
            <a:rect l="l" t="t" r="r" b="b"/>
            <a:pathLst>
              <a:path w="4332932" h="1184335">
                <a:moveTo>
                  <a:pt x="0" y="0"/>
                </a:moveTo>
                <a:lnTo>
                  <a:pt x="4332932" y="0"/>
                </a:lnTo>
                <a:lnTo>
                  <a:pt x="4332932" y="1184335"/>
                </a:lnTo>
                <a:lnTo>
                  <a:pt x="0" y="1184335"/>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924660" y="8666133"/>
            <a:ext cx="4332932" cy="1184335"/>
          </a:xfrm>
          <a:custGeom>
            <a:avLst/>
            <a:gdLst/>
            <a:ahLst/>
            <a:cxnLst/>
            <a:rect l="l" t="t" r="r" b="b"/>
            <a:pathLst>
              <a:path w="4332932" h="1184335">
                <a:moveTo>
                  <a:pt x="0" y="0"/>
                </a:moveTo>
                <a:lnTo>
                  <a:pt x="4332932" y="0"/>
                </a:lnTo>
                <a:lnTo>
                  <a:pt x="4332932" y="1184334"/>
                </a:lnTo>
                <a:lnTo>
                  <a:pt x="0" y="1184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5259164" y="4550709"/>
            <a:ext cx="5738422" cy="2932099"/>
          </a:xfrm>
          <a:custGeom>
            <a:avLst/>
            <a:gdLst/>
            <a:ahLst/>
            <a:cxnLst/>
            <a:rect l="l" t="t" r="r" b="b"/>
            <a:pathLst>
              <a:path w="5738422" h="2932099">
                <a:moveTo>
                  <a:pt x="0" y="0"/>
                </a:moveTo>
                <a:lnTo>
                  <a:pt x="5738422" y="0"/>
                </a:lnTo>
                <a:lnTo>
                  <a:pt x="5738422" y="2932099"/>
                </a:lnTo>
                <a:lnTo>
                  <a:pt x="0" y="2932099"/>
                </a:lnTo>
                <a:lnTo>
                  <a:pt x="0" y="0"/>
                </a:lnTo>
                <a:close/>
              </a:path>
            </a:pathLst>
          </a:custGeom>
          <a:blipFill>
            <a:blip r:embed="rId6"/>
            <a:stretch>
              <a:fillRect l="-54306" t="-37569" b="-66562"/>
            </a:stretch>
          </a:blipFill>
        </p:spPr>
        <p:txBody>
          <a:bodyPr/>
          <a:lstStyle/>
          <a:p>
            <a:endParaRPr lang="en-US"/>
          </a:p>
        </p:txBody>
      </p:sp>
      <p:sp>
        <p:nvSpPr>
          <p:cNvPr id="12" name="TextBox 12"/>
          <p:cNvSpPr txBox="1"/>
          <p:nvPr/>
        </p:nvSpPr>
        <p:spPr>
          <a:xfrm>
            <a:off x="204042" y="245779"/>
            <a:ext cx="8377797" cy="494185"/>
          </a:xfrm>
          <a:prstGeom prst="rect">
            <a:avLst/>
          </a:prstGeom>
        </p:spPr>
        <p:txBody>
          <a:bodyPr lIns="0" tIns="0" rIns="0" bIns="0" rtlCol="0" anchor="t">
            <a:spAutoFit/>
          </a:bodyPr>
          <a:lstStyle/>
          <a:p>
            <a:pPr marL="0" lvl="0" indent="0" algn="l">
              <a:lnSpc>
                <a:spcPts val="3667"/>
              </a:lnSpc>
              <a:spcBef>
                <a:spcPct val="0"/>
              </a:spcBef>
            </a:pPr>
            <a:r>
              <a:rPr lang="en-US" sz="3274" b="1" spc="-98">
                <a:solidFill>
                  <a:srgbClr val="FFFFFF"/>
                </a:solidFill>
                <a:latin typeface="Poppins Bold"/>
                <a:ea typeface="Poppins Bold"/>
                <a:cs typeface="Poppins Bold"/>
                <a:sym typeface="Poppins Bold"/>
              </a:rPr>
              <a:t>8.5 Integrated Development Environment</a:t>
            </a:r>
          </a:p>
        </p:txBody>
      </p:sp>
      <p:sp>
        <p:nvSpPr>
          <p:cNvPr id="13" name="TextBox 13"/>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Debugging</a:t>
            </a:r>
          </a:p>
        </p:txBody>
      </p:sp>
      <p:sp>
        <p:nvSpPr>
          <p:cNvPr id="14" name="TextBox 14"/>
          <p:cNvSpPr txBox="1"/>
          <p:nvPr/>
        </p:nvSpPr>
        <p:spPr>
          <a:xfrm>
            <a:off x="436737" y="2631489"/>
            <a:ext cx="16726244"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debugger in an IDE can help identify and rectify errors or bugs in the code by allowing developers to track the execution of a program step by step and inspect variables and expressions at different points.</a:t>
            </a:r>
          </a:p>
        </p:txBody>
      </p:sp>
      <p:sp>
        <p:nvSpPr>
          <p:cNvPr id="15" name="TextBox 15"/>
          <p:cNvSpPr txBox="1"/>
          <p:nvPr/>
        </p:nvSpPr>
        <p:spPr>
          <a:xfrm>
            <a:off x="14696644" y="8901291"/>
            <a:ext cx="2562656" cy="456850"/>
          </a:xfrm>
          <a:prstGeom prst="rect">
            <a:avLst/>
          </a:prstGeom>
        </p:spPr>
        <p:txBody>
          <a:bodyPr lIns="0" tIns="0" rIns="0" bIns="0" rtlCol="0" anchor="t">
            <a:spAutoFit/>
          </a:bodyPr>
          <a:lstStyle/>
          <a:p>
            <a:pPr algn="ctr">
              <a:lnSpc>
                <a:spcPts val="3835"/>
              </a:lnSpc>
              <a:spcBef>
                <a:spcPct val="0"/>
              </a:spcBef>
            </a:pPr>
            <a:r>
              <a:rPr lang="en-US" sz="2739">
                <a:solidFill>
                  <a:srgbClr val="000000"/>
                </a:solidFill>
                <a:latin typeface="Open Sans"/>
                <a:ea typeface="Open Sans"/>
                <a:cs typeface="Open Sans"/>
                <a:sym typeface="Open Sans"/>
              </a:rPr>
              <a:t>Debugging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AutoShape 5"/>
          <p:cNvSpPr/>
          <p:nvPr/>
        </p:nvSpPr>
        <p:spPr>
          <a:xfrm flipV="1">
            <a:off x="5083355" y="4492957"/>
            <a:ext cx="1278748" cy="0"/>
          </a:xfrm>
          <a:prstGeom prst="line">
            <a:avLst/>
          </a:prstGeom>
          <a:ln w="66675" cap="rnd">
            <a:solidFill>
              <a:srgbClr val="642EC7"/>
            </a:solidFill>
            <a:prstDash val="solid"/>
            <a:headEnd type="none" w="sm" len="sm"/>
            <a:tailEnd type="triangle" w="lg" len="med"/>
          </a:ln>
        </p:spPr>
        <p:txBody>
          <a:bodyPr/>
          <a:lstStyle/>
          <a:p>
            <a:endParaRPr lang="en-US"/>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6790241" y="3637765"/>
            <a:ext cx="2106344" cy="1777058"/>
            <a:chOff x="0" y="0"/>
            <a:chExt cx="554757" cy="468032"/>
          </a:xfrm>
        </p:grpSpPr>
        <p:sp>
          <p:nvSpPr>
            <p:cNvPr id="8" name="Freeform 8"/>
            <p:cNvSpPr/>
            <p:nvPr/>
          </p:nvSpPr>
          <p:spPr>
            <a:xfrm>
              <a:off x="0" y="0"/>
              <a:ext cx="554757" cy="468032"/>
            </a:xfrm>
            <a:custGeom>
              <a:avLst/>
              <a:gdLst/>
              <a:ahLst/>
              <a:cxnLst/>
              <a:rect l="l" t="t" r="r" b="b"/>
              <a:pathLst>
                <a:path w="554757" h="468032">
                  <a:moveTo>
                    <a:pt x="187452" y="0"/>
                  </a:moveTo>
                  <a:lnTo>
                    <a:pt x="367305" y="0"/>
                  </a:lnTo>
                  <a:cubicBezTo>
                    <a:pt x="470832" y="0"/>
                    <a:pt x="554757" y="83925"/>
                    <a:pt x="554757" y="187452"/>
                  </a:cubicBezTo>
                  <a:lnTo>
                    <a:pt x="554757" y="280580"/>
                  </a:lnTo>
                  <a:cubicBezTo>
                    <a:pt x="554757" y="384107"/>
                    <a:pt x="470832" y="468032"/>
                    <a:pt x="367305" y="468032"/>
                  </a:cubicBezTo>
                  <a:lnTo>
                    <a:pt x="187452" y="468032"/>
                  </a:lnTo>
                  <a:cubicBezTo>
                    <a:pt x="83925" y="468032"/>
                    <a:pt x="0" y="384107"/>
                    <a:pt x="0" y="280580"/>
                  </a:cubicBezTo>
                  <a:lnTo>
                    <a:pt x="0" y="187452"/>
                  </a:lnTo>
                  <a:cubicBezTo>
                    <a:pt x="0" y="83925"/>
                    <a:pt x="83925" y="0"/>
                    <a:pt x="187452" y="0"/>
                  </a:cubicBezTo>
                  <a:close/>
                </a:path>
              </a:pathLst>
            </a:custGeom>
            <a:solidFill>
              <a:srgbClr val="019D97"/>
            </a:solidFill>
          </p:spPr>
          <p:txBody>
            <a:bodyPr/>
            <a:lstStyle/>
            <a:p>
              <a:endParaRPr lang="en-US"/>
            </a:p>
          </p:txBody>
        </p:sp>
        <p:sp>
          <p:nvSpPr>
            <p:cNvPr id="9" name="TextBox 9"/>
            <p:cNvSpPr txBox="1"/>
            <p:nvPr/>
          </p:nvSpPr>
          <p:spPr>
            <a:xfrm>
              <a:off x="0" y="-28575"/>
              <a:ext cx="554757" cy="496607"/>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920654" y="3109151"/>
            <a:ext cx="3873631" cy="3451616"/>
            <a:chOff x="0" y="0"/>
            <a:chExt cx="5164841" cy="4602154"/>
          </a:xfrm>
        </p:grpSpPr>
        <p:sp>
          <p:nvSpPr>
            <p:cNvPr id="11" name="Freeform 11"/>
            <p:cNvSpPr/>
            <p:nvPr/>
          </p:nvSpPr>
          <p:spPr>
            <a:xfrm>
              <a:off x="0" y="0"/>
              <a:ext cx="3796647" cy="1703745"/>
            </a:xfrm>
            <a:custGeom>
              <a:avLst/>
              <a:gdLst/>
              <a:ahLst/>
              <a:cxnLst/>
              <a:rect l="l" t="t" r="r" b="b"/>
              <a:pathLst>
                <a:path w="3796647" h="1703745">
                  <a:moveTo>
                    <a:pt x="0" y="0"/>
                  </a:moveTo>
                  <a:lnTo>
                    <a:pt x="3796647" y="0"/>
                  </a:lnTo>
                  <a:lnTo>
                    <a:pt x="3796647" y="1703745"/>
                  </a:lnTo>
                  <a:lnTo>
                    <a:pt x="0" y="1703745"/>
                  </a:lnTo>
                  <a:lnTo>
                    <a:pt x="0" y="0"/>
                  </a:lnTo>
                  <a:close/>
                </a:path>
              </a:pathLst>
            </a:custGeom>
            <a:blipFill>
              <a:blip r:embed="rId4"/>
              <a:stretch>
                <a:fillRect/>
              </a:stretch>
            </a:blipFill>
          </p:spPr>
          <p:txBody>
            <a:bodyPr/>
            <a:lstStyle/>
            <a:p>
              <a:endParaRPr lang="en-US"/>
            </a:p>
          </p:txBody>
        </p:sp>
        <p:sp>
          <p:nvSpPr>
            <p:cNvPr id="12" name="Freeform 12"/>
            <p:cNvSpPr/>
            <p:nvPr/>
          </p:nvSpPr>
          <p:spPr>
            <a:xfrm>
              <a:off x="243485" y="453372"/>
              <a:ext cx="3796647" cy="1703745"/>
            </a:xfrm>
            <a:custGeom>
              <a:avLst/>
              <a:gdLst/>
              <a:ahLst/>
              <a:cxnLst/>
              <a:rect l="l" t="t" r="r" b="b"/>
              <a:pathLst>
                <a:path w="3796647" h="1703745">
                  <a:moveTo>
                    <a:pt x="0" y="0"/>
                  </a:moveTo>
                  <a:lnTo>
                    <a:pt x="3796647" y="0"/>
                  </a:lnTo>
                  <a:lnTo>
                    <a:pt x="3796647" y="1703745"/>
                  </a:lnTo>
                  <a:lnTo>
                    <a:pt x="0" y="1703745"/>
                  </a:lnTo>
                  <a:lnTo>
                    <a:pt x="0" y="0"/>
                  </a:lnTo>
                  <a:close/>
                </a:path>
              </a:pathLst>
            </a:custGeom>
            <a:blipFill>
              <a:blip r:embed="rId4"/>
              <a:stretch>
                <a:fillRect/>
              </a:stretch>
            </a:blipFill>
          </p:spPr>
          <p:txBody>
            <a:bodyPr/>
            <a:lstStyle/>
            <a:p>
              <a:endParaRPr lang="en-US"/>
            </a:p>
          </p:txBody>
        </p:sp>
        <p:sp>
          <p:nvSpPr>
            <p:cNvPr id="13" name="Freeform 13"/>
            <p:cNvSpPr/>
            <p:nvPr/>
          </p:nvSpPr>
          <p:spPr>
            <a:xfrm>
              <a:off x="590466" y="1108411"/>
              <a:ext cx="3796647" cy="1703745"/>
            </a:xfrm>
            <a:custGeom>
              <a:avLst/>
              <a:gdLst/>
              <a:ahLst/>
              <a:cxnLst/>
              <a:rect l="l" t="t" r="r" b="b"/>
              <a:pathLst>
                <a:path w="3796647" h="1703745">
                  <a:moveTo>
                    <a:pt x="0" y="0"/>
                  </a:moveTo>
                  <a:lnTo>
                    <a:pt x="3796647" y="0"/>
                  </a:lnTo>
                  <a:lnTo>
                    <a:pt x="3796647" y="1703745"/>
                  </a:lnTo>
                  <a:lnTo>
                    <a:pt x="0" y="1703745"/>
                  </a:lnTo>
                  <a:lnTo>
                    <a:pt x="0" y="0"/>
                  </a:lnTo>
                  <a:close/>
                </a:path>
              </a:pathLst>
            </a:custGeom>
            <a:blipFill>
              <a:blip r:embed="rId4"/>
              <a:stretch>
                <a:fillRect/>
              </a:stretch>
            </a:blipFill>
          </p:spPr>
          <p:txBody>
            <a:bodyPr/>
            <a:lstStyle/>
            <a:p>
              <a:endParaRPr lang="en-US"/>
            </a:p>
          </p:txBody>
        </p:sp>
        <p:sp>
          <p:nvSpPr>
            <p:cNvPr id="14" name="Freeform 14"/>
            <p:cNvSpPr/>
            <p:nvPr/>
          </p:nvSpPr>
          <p:spPr>
            <a:xfrm>
              <a:off x="945268" y="1828229"/>
              <a:ext cx="3796647" cy="1703745"/>
            </a:xfrm>
            <a:custGeom>
              <a:avLst/>
              <a:gdLst/>
              <a:ahLst/>
              <a:cxnLst/>
              <a:rect l="l" t="t" r="r" b="b"/>
              <a:pathLst>
                <a:path w="3796647" h="1703745">
                  <a:moveTo>
                    <a:pt x="0" y="0"/>
                  </a:moveTo>
                  <a:lnTo>
                    <a:pt x="3796646" y="0"/>
                  </a:lnTo>
                  <a:lnTo>
                    <a:pt x="3796646" y="1703745"/>
                  </a:lnTo>
                  <a:lnTo>
                    <a:pt x="0" y="1703745"/>
                  </a:lnTo>
                  <a:lnTo>
                    <a:pt x="0" y="0"/>
                  </a:lnTo>
                  <a:close/>
                </a:path>
              </a:pathLst>
            </a:custGeom>
            <a:blipFill>
              <a:blip r:embed="rId4"/>
              <a:stretch>
                <a:fillRect/>
              </a:stretch>
            </a:blipFill>
          </p:spPr>
          <p:txBody>
            <a:bodyPr/>
            <a:lstStyle/>
            <a:p>
              <a:endParaRPr lang="en-US"/>
            </a:p>
          </p:txBody>
        </p:sp>
        <p:grpSp>
          <p:nvGrpSpPr>
            <p:cNvPr id="15" name="Group 15"/>
            <p:cNvGrpSpPr/>
            <p:nvPr/>
          </p:nvGrpSpPr>
          <p:grpSpPr>
            <a:xfrm>
              <a:off x="0" y="3647283"/>
              <a:ext cx="5164841" cy="954871"/>
              <a:chOff x="0" y="0"/>
              <a:chExt cx="1083060" cy="200235"/>
            </a:xfrm>
          </p:grpSpPr>
          <p:sp>
            <p:nvSpPr>
              <p:cNvPr id="16" name="Freeform 16"/>
              <p:cNvSpPr/>
              <p:nvPr/>
            </p:nvSpPr>
            <p:spPr>
              <a:xfrm>
                <a:off x="0" y="0"/>
                <a:ext cx="1083060" cy="200235"/>
              </a:xfrm>
              <a:custGeom>
                <a:avLst/>
                <a:gdLst/>
                <a:ahLst/>
                <a:cxnLst/>
                <a:rect l="l" t="t" r="r" b="b"/>
                <a:pathLst>
                  <a:path w="1083060" h="200235">
                    <a:moveTo>
                      <a:pt x="95927" y="0"/>
                    </a:moveTo>
                    <a:lnTo>
                      <a:pt x="987133" y="0"/>
                    </a:lnTo>
                    <a:cubicBezTo>
                      <a:pt x="1040112" y="0"/>
                      <a:pt x="1083060" y="42948"/>
                      <a:pt x="1083060" y="95927"/>
                    </a:cubicBezTo>
                    <a:lnTo>
                      <a:pt x="1083060" y="104308"/>
                    </a:lnTo>
                    <a:cubicBezTo>
                      <a:pt x="1083060" y="157287"/>
                      <a:pt x="1040112" y="200235"/>
                      <a:pt x="987133" y="200235"/>
                    </a:cubicBezTo>
                    <a:lnTo>
                      <a:pt x="95927" y="200235"/>
                    </a:lnTo>
                    <a:cubicBezTo>
                      <a:pt x="42948" y="200235"/>
                      <a:pt x="0" y="157287"/>
                      <a:pt x="0" y="104308"/>
                    </a:cubicBezTo>
                    <a:lnTo>
                      <a:pt x="0" y="95927"/>
                    </a:lnTo>
                    <a:cubicBezTo>
                      <a:pt x="0" y="42948"/>
                      <a:pt x="42948" y="0"/>
                      <a:pt x="95927" y="0"/>
                    </a:cubicBezTo>
                    <a:close/>
                  </a:path>
                </a:pathLst>
              </a:custGeom>
              <a:solidFill>
                <a:srgbClr val="019D97"/>
              </a:solidFill>
            </p:spPr>
            <p:txBody>
              <a:bodyPr/>
              <a:lstStyle/>
              <a:p>
                <a:endParaRPr lang="en-US"/>
              </a:p>
            </p:txBody>
          </p:sp>
          <p:sp>
            <p:nvSpPr>
              <p:cNvPr id="17" name="TextBox 17"/>
              <p:cNvSpPr txBox="1"/>
              <p:nvPr/>
            </p:nvSpPr>
            <p:spPr>
              <a:xfrm>
                <a:off x="0" y="-28575"/>
                <a:ext cx="1083060" cy="228810"/>
              </a:xfrm>
              <a:prstGeom prst="rect">
                <a:avLst/>
              </a:prstGeom>
            </p:spPr>
            <p:txBody>
              <a:bodyPr lIns="55831" tIns="55831" rIns="55831" bIns="55831" rtlCol="0" anchor="ctr"/>
              <a:lstStyle/>
              <a:p>
                <a:pPr algn="ctr">
                  <a:lnSpc>
                    <a:spcPts val="2595"/>
                  </a:lnSpc>
                </a:pPr>
                <a:endParaRPr/>
              </a:p>
            </p:txBody>
          </p:sp>
        </p:grpSp>
        <p:sp>
          <p:nvSpPr>
            <p:cNvPr id="18" name="TextBox 18"/>
            <p:cNvSpPr txBox="1"/>
            <p:nvPr/>
          </p:nvSpPr>
          <p:spPr>
            <a:xfrm>
              <a:off x="174336" y="3609183"/>
              <a:ext cx="4741914" cy="992971"/>
            </a:xfrm>
            <a:prstGeom prst="rect">
              <a:avLst/>
            </a:prstGeom>
          </p:spPr>
          <p:txBody>
            <a:bodyPr lIns="0" tIns="0" rIns="0" bIns="0" rtlCol="0" anchor="t">
              <a:spAutoFit/>
            </a:bodyPr>
            <a:lstStyle/>
            <a:p>
              <a:pPr algn="ctr">
                <a:lnSpc>
                  <a:spcPts val="3052"/>
                </a:lnSpc>
              </a:pPr>
              <a:r>
                <a:rPr lang="en-US" sz="2180" i="1">
                  <a:solidFill>
                    <a:srgbClr val="FFFFFF"/>
                  </a:solidFill>
                  <a:latin typeface="Open Sans Italics"/>
                  <a:ea typeface="Open Sans Italics"/>
                  <a:cs typeface="Open Sans Italics"/>
                  <a:sym typeface="Open Sans Italics"/>
                </a:rPr>
                <a:t>Punched card </a:t>
              </a:r>
            </a:p>
            <a:p>
              <a:pPr algn="ctr">
                <a:lnSpc>
                  <a:spcPts val="3052"/>
                </a:lnSpc>
                <a:spcBef>
                  <a:spcPct val="0"/>
                </a:spcBef>
              </a:pPr>
              <a:r>
                <a:rPr lang="en-US" sz="2180" i="1">
                  <a:solidFill>
                    <a:srgbClr val="FFFFFF"/>
                  </a:solidFill>
                  <a:latin typeface="Open Sans Italics"/>
                  <a:ea typeface="Open Sans Italics"/>
                  <a:cs typeface="Open Sans Italics"/>
                  <a:sym typeface="Open Sans Italics"/>
                </a:rPr>
                <a:t>- contains the program</a:t>
              </a:r>
            </a:p>
          </p:txBody>
        </p:sp>
      </p:grpSp>
      <p:sp>
        <p:nvSpPr>
          <p:cNvPr id="19" name="TextBox 19"/>
          <p:cNvSpPr txBox="1"/>
          <p:nvPr/>
        </p:nvSpPr>
        <p:spPr>
          <a:xfrm>
            <a:off x="341863" y="1480580"/>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Using a computer without an Operating System ..  </a:t>
            </a:r>
          </a:p>
        </p:txBody>
      </p:sp>
      <p:sp>
        <p:nvSpPr>
          <p:cNvPr id="20" name="TextBox 20"/>
          <p:cNvSpPr txBox="1"/>
          <p:nvPr/>
        </p:nvSpPr>
        <p:spPr>
          <a:xfrm>
            <a:off x="6980333" y="3882381"/>
            <a:ext cx="1726161" cy="1002076"/>
          </a:xfrm>
          <a:prstGeom prst="rect">
            <a:avLst/>
          </a:prstGeom>
        </p:spPr>
        <p:txBody>
          <a:bodyPr lIns="0" tIns="0" rIns="0" bIns="0" rtlCol="0" anchor="t">
            <a:spAutoFit/>
          </a:bodyPr>
          <a:lstStyle/>
          <a:p>
            <a:pPr algn="ctr">
              <a:lnSpc>
                <a:spcPts val="4014"/>
              </a:lnSpc>
            </a:pPr>
            <a:r>
              <a:rPr lang="en-US" sz="2230">
                <a:solidFill>
                  <a:srgbClr val="FFFFFF"/>
                </a:solidFill>
                <a:latin typeface="Poppins"/>
                <a:ea typeface="Poppins"/>
                <a:cs typeface="Poppins"/>
                <a:sym typeface="Poppins"/>
              </a:rPr>
              <a:t>Card Reader</a:t>
            </a:r>
          </a:p>
        </p:txBody>
      </p:sp>
      <p:grpSp>
        <p:nvGrpSpPr>
          <p:cNvPr id="21" name="Group 21"/>
          <p:cNvGrpSpPr/>
          <p:nvPr/>
        </p:nvGrpSpPr>
        <p:grpSpPr>
          <a:xfrm>
            <a:off x="693182" y="7670359"/>
            <a:ext cx="4101103" cy="1341727"/>
            <a:chOff x="0" y="0"/>
            <a:chExt cx="5468137" cy="1788970"/>
          </a:xfrm>
        </p:grpSpPr>
        <p:sp>
          <p:nvSpPr>
            <p:cNvPr id="22" name="Freeform 22"/>
            <p:cNvSpPr/>
            <p:nvPr/>
          </p:nvSpPr>
          <p:spPr>
            <a:xfrm>
              <a:off x="0" y="0"/>
              <a:ext cx="5468137" cy="750384"/>
            </a:xfrm>
            <a:custGeom>
              <a:avLst/>
              <a:gdLst/>
              <a:ahLst/>
              <a:cxnLst/>
              <a:rect l="l" t="t" r="r" b="b"/>
              <a:pathLst>
                <a:path w="5468137" h="750384">
                  <a:moveTo>
                    <a:pt x="0" y="0"/>
                  </a:moveTo>
                  <a:lnTo>
                    <a:pt x="5468137" y="0"/>
                  </a:lnTo>
                  <a:lnTo>
                    <a:pt x="5468137" y="750384"/>
                  </a:lnTo>
                  <a:lnTo>
                    <a:pt x="0" y="750384"/>
                  </a:lnTo>
                  <a:lnTo>
                    <a:pt x="0" y="0"/>
                  </a:lnTo>
                  <a:close/>
                </a:path>
              </a:pathLst>
            </a:custGeom>
            <a:blipFill>
              <a:blip r:embed="rId5">
                <a:extLst>
                  <a:ext uri="{96DAC541-7B7A-43D3-8B79-37D633B846F1}">
                    <asvg:svgBlip xmlns:asvg="http://schemas.microsoft.com/office/drawing/2016/SVG/main" r:embed="rId6"/>
                  </a:ext>
                </a:extLst>
              </a:blip>
              <a:stretch>
                <a:fillRect b="-216989"/>
              </a:stretch>
            </a:blipFill>
          </p:spPr>
          <p:txBody>
            <a:bodyPr/>
            <a:lstStyle/>
            <a:p>
              <a:endParaRPr lang="en-US"/>
            </a:p>
          </p:txBody>
        </p:sp>
        <p:grpSp>
          <p:nvGrpSpPr>
            <p:cNvPr id="23" name="Group 23"/>
            <p:cNvGrpSpPr/>
            <p:nvPr/>
          </p:nvGrpSpPr>
          <p:grpSpPr>
            <a:xfrm>
              <a:off x="237093" y="857625"/>
              <a:ext cx="5037588" cy="931344"/>
              <a:chOff x="0" y="0"/>
              <a:chExt cx="1083060" cy="200235"/>
            </a:xfrm>
          </p:grpSpPr>
          <p:sp>
            <p:nvSpPr>
              <p:cNvPr id="24" name="Freeform 24"/>
              <p:cNvSpPr/>
              <p:nvPr/>
            </p:nvSpPr>
            <p:spPr>
              <a:xfrm>
                <a:off x="0" y="0"/>
                <a:ext cx="1083060" cy="200235"/>
              </a:xfrm>
              <a:custGeom>
                <a:avLst/>
                <a:gdLst/>
                <a:ahLst/>
                <a:cxnLst/>
                <a:rect l="l" t="t" r="r" b="b"/>
                <a:pathLst>
                  <a:path w="1083060" h="200235">
                    <a:moveTo>
                      <a:pt x="96015" y="0"/>
                    </a:moveTo>
                    <a:lnTo>
                      <a:pt x="987045" y="0"/>
                    </a:lnTo>
                    <a:cubicBezTo>
                      <a:pt x="1040073" y="0"/>
                      <a:pt x="1083060" y="42987"/>
                      <a:pt x="1083060" y="96015"/>
                    </a:cubicBezTo>
                    <a:lnTo>
                      <a:pt x="1083060" y="104220"/>
                    </a:lnTo>
                    <a:cubicBezTo>
                      <a:pt x="1083060" y="129685"/>
                      <a:pt x="1072944" y="154107"/>
                      <a:pt x="1054938" y="172113"/>
                    </a:cubicBezTo>
                    <a:cubicBezTo>
                      <a:pt x="1036931" y="190119"/>
                      <a:pt x="1012510" y="200235"/>
                      <a:pt x="987045" y="200235"/>
                    </a:cubicBezTo>
                    <a:lnTo>
                      <a:pt x="96015" y="200235"/>
                    </a:lnTo>
                    <a:cubicBezTo>
                      <a:pt x="42987" y="200235"/>
                      <a:pt x="0" y="157248"/>
                      <a:pt x="0" y="104220"/>
                    </a:cubicBezTo>
                    <a:lnTo>
                      <a:pt x="0" y="96015"/>
                    </a:lnTo>
                    <a:cubicBezTo>
                      <a:pt x="0" y="70550"/>
                      <a:pt x="10116" y="46129"/>
                      <a:pt x="28122" y="28122"/>
                    </a:cubicBezTo>
                    <a:cubicBezTo>
                      <a:pt x="46129" y="10116"/>
                      <a:pt x="70550" y="0"/>
                      <a:pt x="96015" y="0"/>
                    </a:cubicBezTo>
                    <a:close/>
                  </a:path>
                </a:pathLst>
              </a:custGeom>
              <a:solidFill>
                <a:srgbClr val="019D97"/>
              </a:solidFill>
            </p:spPr>
            <p:txBody>
              <a:bodyPr/>
              <a:lstStyle/>
              <a:p>
                <a:endParaRPr lang="en-US"/>
              </a:p>
            </p:txBody>
          </p:sp>
          <p:sp>
            <p:nvSpPr>
              <p:cNvPr id="25" name="TextBox 25"/>
              <p:cNvSpPr txBox="1"/>
              <p:nvPr/>
            </p:nvSpPr>
            <p:spPr>
              <a:xfrm>
                <a:off x="0" y="-28575"/>
                <a:ext cx="1083060" cy="228810"/>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421528" y="819525"/>
              <a:ext cx="4625081" cy="969444"/>
            </a:xfrm>
            <a:prstGeom prst="rect">
              <a:avLst/>
            </a:prstGeom>
          </p:spPr>
          <p:txBody>
            <a:bodyPr lIns="0" tIns="0" rIns="0" bIns="0" rtlCol="0" anchor="t">
              <a:spAutoFit/>
            </a:bodyPr>
            <a:lstStyle/>
            <a:p>
              <a:pPr algn="ctr">
                <a:lnSpc>
                  <a:spcPts val="2976"/>
                </a:lnSpc>
              </a:pPr>
              <a:r>
                <a:rPr lang="en-US" sz="2126" i="1">
                  <a:solidFill>
                    <a:srgbClr val="FFFFFF"/>
                  </a:solidFill>
                  <a:latin typeface="Open Sans Italics"/>
                  <a:ea typeface="Open Sans Italics"/>
                  <a:cs typeface="Open Sans Italics"/>
                  <a:sym typeface="Open Sans Italics"/>
                </a:rPr>
                <a:t>Punched tapes </a:t>
              </a:r>
            </a:p>
            <a:p>
              <a:pPr algn="ctr">
                <a:lnSpc>
                  <a:spcPts val="2976"/>
                </a:lnSpc>
                <a:spcBef>
                  <a:spcPct val="0"/>
                </a:spcBef>
              </a:pPr>
              <a:r>
                <a:rPr lang="en-US" sz="2126" i="1">
                  <a:solidFill>
                    <a:srgbClr val="FFFFFF"/>
                  </a:solidFill>
                  <a:latin typeface="Open Sans Italics"/>
                  <a:ea typeface="Open Sans Italics"/>
                  <a:cs typeface="Open Sans Italics"/>
                  <a:sym typeface="Open Sans Italics"/>
                </a:rPr>
                <a:t>- contains the data </a:t>
              </a:r>
            </a:p>
          </p:txBody>
        </p:sp>
      </p:grpSp>
      <p:sp>
        <p:nvSpPr>
          <p:cNvPr id="27" name="AutoShape 27"/>
          <p:cNvSpPr/>
          <p:nvPr/>
        </p:nvSpPr>
        <p:spPr>
          <a:xfrm flipV="1">
            <a:off x="5083355" y="8307885"/>
            <a:ext cx="1278748" cy="0"/>
          </a:xfrm>
          <a:prstGeom prst="line">
            <a:avLst/>
          </a:prstGeom>
          <a:ln w="66675" cap="rnd">
            <a:solidFill>
              <a:srgbClr val="642EC7"/>
            </a:solidFill>
            <a:prstDash val="solid"/>
            <a:headEnd type="none" w="sm" len="sm"/>
            <a:tailEnd type="triangle" w="lg" len="med"/>
          </a:ln>
        </p:spPr>
        <p:txBody>
          <a:bodyPr/>
          <a:lstStyle/>
          <a:p>
            <a:endParaRPr lang="en-US"/>
          </a:p>
        </p:txBody>
      </p:sp>
      <p:grpSp>
        <p:nvGrpSpPr>
          <p:cNvPr id="28" name="Group 28"/>
          <p:cNvGrpSpPr/>
          <p:nvPr/>
        </p:nvGrpSpPr>
        <p:grpSpPr>
          <a:xfrm>
            <a:off x="6790241" y="7386019"/>
            <a:ext cx="2106344" cy="1777058"/>
            <a:chOff x="0" y="0"/>
            <a:chExt cx="554757" cy="468032"/>
          </a:xfrm>
        </p:grpSpPr>
        <p:sp>
          <p:nvSpPr>
            <p:cNvPr id="29" name="Freeform 29"/>
            <p:cNvSpPr/>
            <p:nvPr/>
          </p:nvSpPr>
          <p:spPr>
            <a:xfrm>
              <a:off x="0" y="0"/>
              <a:ext cx="554757" cy="468032"/>
            </a:xfrm>
            <a:custGeom>
              <a:avLst/>
              <a:gdLst/>
              <a:ahLst/>
              <a:cxnLst/>
              <a:rect l="l" t="t" r="r" b="b"/>
              <a:pathLst>
                <a:path w="554757" h="468032">
                  <a:moveTo>
                    <a:pt x="187452" y="0"/>
                  </a:moveTo>
                  <a:lnTo>
                    <a:pt x="367305" y="0"/>
                  </a:lnTo>
                  <a:cubicBezTo>
                    <a:pt x="470832" y="0"/>
                    <a:pt x="554757" y="83925"/>
                    <a:pt x="554757" y="187452"/>
                  </a:cubicBezTo>
                  <a:lnTo>
                    <a:pt x="554757" y="280580"/>
                  </a:lnTo>
                  <a:cubicBezTo>
                    <a:pt x="554757" y="384107"/>
                    <a:pt x="470832" y="468032"/>
                    <a:pt x="367305" y="468032"/>
                  </a:cubicBezTo>
                  <a:lnTo>
                    <a:pt x="187452" y="468032"/>
                  </a:lnTo>
                  <a:cubicBezTo>
                    <a:pt x="83925" y="468032"/>
                    <a:pt x="0" y="384107"/>
                    <a:pt x="0" y="280580"/>
                  </a:cubicBezTo>
                  <a:lnTo>
                    <a:pt x="0" y="187452"/>
                  </a:lnTo>
                  <a:cubicBezTo>
                    <a:pt x="0" y="83925"/>
                    <a:pt x="83925" y="0"/>
                    <a:pt x="187452" y="0"/>
                  </a:cubicBezTo>
                  <a:close/>
                </a:path>
              </a:pathLst>
            </a:custGeom>
            <a:solidFill>
              <a:srgbClr val="019D97"/>
            </a:solidFill>
          </p:spPr>
          <p:txBody>
            <a:bodyPr/>
            <a:lstStyle/>
            <a:p>
              <a:endParaRPr lang="en-US"/>
            </a:p>
          </p:txBody>
        </p:sp>
        <p:sp>
          <p:nvSpPr>
            <p:cNvPr id="30" name="TextBox 30"/>
            <p:cNvSpPr txBox="1"/>
            <p:nvPr/>
          </p:nvSpPr>
          <p:spPr>
            <a:xfrm>
              <a:off x="0" y="-28575"/>
              <a:ext cx="554757" cy="496607"/>
            </a:xfrm>
            <a:prstGeom prst="rect">
              <a:avLst/>
            </a:prstGeom>
          </p:spPr>
          <p:txBody>
            <a:bodyPr lIns="50800" tIns="50800" rIns="50800" bIns="50800" rtlCol="0" anchor="ctr"/>
            <a:lstStyle/>
            <a:p>
              <a:pPr algn="ctr">
                <a:lnSpc>
                  <a:spcPts val="2595"/>
                </a:lnSpc>
              </a:pPr>
              <a:endParaRPr/>
            </a:p>
          </p:txBody>
        </p:sp>
      </p:grpSp>
      <p:sp>
        <p:nvSpPr>
          <p:cNvPr id="31" name="TextBox 31"/>
          <p:cNvSpPr txBox="1"/>
          <p:nvPr/>
        </p:nvSpPr>
        <p:spPr>
          <a:xfrm>
            <a:off x="6980333" y="7730647"/>
            <a:ext cx="1726161" cy="1002076"/>
          </a:xfrm>
          <a:prstGeom prst="rect">
            <a:avLst/>
          </a:prstGeom>
        </p:spPr>
        <p:txBody>
          <a:bodyPr lIns="0" tIns="0" rIns="0" bIns="0" rtlCol="0" anchor="t">
            <a:spAutoFit/>
          </a:bodyPr>
          <a:lstStyle/>
          <a:p>
            <a:pPr algn="ctr">
              <a:lnSpc>
                <a:spcPts val="4014"/>
              </a:lnSpc>
            </a:pPr>
            <a:r>
              <a:rPr lang="en-US" sz="2230">
                <a:solidFill>
                  <a:srgbClr val="FFFFFF"/>
                </a:solidFill>
                <a:latin typeface="Poppins"/>
                <a:ea typeface="Poppins"/>
                <a:cs typeface="Poppins"/>
                <a:sym typeface="Poppins"/>
              </a:rPr>
              <a:t>Tape Reader</a:t>
            </a:r>
          </a:p>
        </p:txBody>
      </p:sp>
      <p:sp>
        <p:nvSpPr>
          <p:cNvPr id="32" name="AutoShape 32"/>
          <p:cNvSpPr/>
          <p:nvPr/>
        </p:nvSpPr>
        <p:spPr>
          <a:xfrm>
            <a:off x="9297664" y="4492957"/>
            <a:ext cx="1129661" cy="1368891"/>
          </a:xfrm>
          <a:prstGeom prst="line">
            <a:avLst/>
          </a:prstGeom>
          <a:ln w="66675" cap="rnd">
            <a:solidFill>
              <a:srgbClr val="642EC7"/>
            </a:solidFill>
            <a:prstDash val="solid"/>
            <a:headEnd type="none" w="sm" len="sm"/>
            <a:tailEnd type="triangle" w="lg" len="med"/>
          </a:ln>
        </p:spPr>
        <p:txBody>
          <a:bodyPr/>
          <a:lstStyle/>
          <a:p>
            <a:endParaRPr lang="en-US"/>
          </a:p>
        </p:txBody>
      </p:sp>
      <p:sp>
        <p:nvSpPr>
          <p:cNvPr id="33" name="AutoShape 33"/>
          <p:cNvSpPr/>
          <p:nvPr/>
        </p:nvSpPr>
        <p:spPr>
          <a:xfrm flipV="1">
            <a:off x="9280289" y="7034211"/>
            <a:ext cx="1172749" cy="1328231"/>
          </a:xfrm>
          <a:prstGeom prst="line">
            <a:avLst/>
          </a:prstGeom>
          <a:ln w="66675" cap="rnd">
            <a:solidFill>
              <a:srgbClr val="642EC7"/>
            </a:solidFill>
            <a:prstDash val="solid"/>
            <a:headEnd type="none" w="sm" len="sm"/>
            <a:tailEnd type="triangle" w="lg" len="med"/>
          </a:ln>
        </p:spPr>
        <p:txBody>
          <a:bodyPr/>
          <a:lstStyle/>
          <a:p>
            <a:endParaRPr lang="en-US"/>
          </a:p>
        </p:txBody>
      </p:sp>
      <p:grpSp>
        <p:nvGrpSpPr>
          <p:cNvPr id="34" name="Group 34"/>
          <p:cNvGrpSpPr/>
          <p:nvPr/>
        </p:nvGrpSpPr>
        <p:grpSpPr>
          <a:xfrm>
            <a:off x="10453038" y="6004158"/>
            <a:ext cx="2634925" cy="950302"/>
            <a:chOff x="0" y="0"/>
            <a:chExt cx="693972" cy="250285"/>
          </a:xfrm>
        </p:grpSpPr>
        <p:sp>
          <p:nvSpPr>
            <p:cNvPr id="35" name="Freeform 35"/>
            <p:cNvSpPr/>
            <p:nvPr/>
          </p:nvSpPr>
          <p:spPr>
            <a:xfrm>
              <a:off x="0" y="0"/>
              <a:ext cx="693972" cy="250285"/>
            </a:xfrm>
            <a:custGeom>
              <a:avLst/>
              <a:gdLst/>
              <a:ahLst/>
              <a:cxnLst/>
              <a:rect l="l" t="t" r="r" b="b"/>
              <a:pathLst>
                <a:path w="693972" h="250285">
                  <a:moveTo>
                    <a:pt x="125143" y="0"/>
                  </a:moveTo>
                  <a:lnTo>
                    <a:pt x="568829" y="0"/>
                  </a:lnTo>
                  <a:cubicBezTo>
                    <a:pt x="637944" y="0"/>
                    <a:pt x="693972" y="56028"/>
                    <a:pt x="693972" y="125143"/>
                  </a:cubicBezTo>
                  <a:lnTo>
                    <a:pt x="693972" y="125143"/>
                  </a:lnTo>
                  <a:cubicBezTo>
                    <a:pt x="693972" y="194257"/>
                    <a:pt x="637944" y="250285"/>
                    <a:pt x="568829" y="250285"/>
                  </a:cubicBezTo>
                  <a:lnTo>
                    <a:pt x="125143" y="250285"/>
                  </a:lnTo>
                  <a:cubicBezTo>
                    <a:pt x="56028" y="250285"/>
                    <a:pt x="0" y="194257"/>
                    <a:pt x="0" y="125143"/>
                  </a:cubicBezTo>
                  <a:lnTo>
                    <a:pt x="0" y="125143"/>
                  </a:lnTo>
                  <a:cubicBezTo>
                    <a:pt x="0" y="56028"/>
                    <a:pt x="56028" y="0"/>
                    <a:pt x="125143" y="0"/>
                  </a:cubicBezTo>
                  <a:close/>
                </a:path>
              </a:pathLst>
            </a:custGeom>
            <a:solidFill>
              <a:srgbClr val="019D97"/>
            </a:solidFill>
          </p:spPr>
          <p:txBody>
            <a:bodyPr/>
            <a:lstStyle/>
            <a:p>
              <a:endParaRPr lang="en-US"/>
            </a:p>
          </p:txBody>
        </p:sp>
        <p:sp>
          <p:nvSpPr>
            <p:cNvPr id="36" name="TextBox 36"/>
            <p:cNvSpPr txBox="1"/>
            <p:nvPr/>
          </p:nvSpPr>
          <p:spPr>
            <a:xfrm>
              <a:off x="0" y="-28575"/>
              <a:ext cx="693972" cy="278860"/>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10907421" y="6156977"/>
            <a:ext cx="1726161" cy="492265"/>
          </a:xfrm>
          <a:prstGeom prst="rect">
            <a:avLst/>
          </a:prstGeom>
        </p:spPr>
        <p:txBody>
          <a:bodyPr lIns="0" tIns="0" rIns="0" bIns="0" rtlCol="0" anchor="t">
            <a:spAutoFit/>
          </a:bodyPr>
          <a:lstStyle/>
          <a:p>
            <a:pPr algn="ctr">
              <a:lnSpc>
                <a:spcPts val="4014"/>
              </a:lnSpc>
            </a:pPr>
            <a:r>
              <a:rPr lang="en-US" sz="2230">
                <a:solidFill>
                  <a:srgbClr val="FFFFFF"/>
                </a:solidFill>
                <a:latin typeface="Poppins"/>
                <a:ea typeface="Poppins"/>
                <a:cs typeface="Poppins"/>
                <a:sym typeface="Poppins"/>
              </a:rPr>
              <a:t>Press Run</a:t>
            </a:r>
          </a:p>
        </p:txBody>
      </p:sp>
      <p:grpSp>
        <p:nvGrpSpPr>
          <p:cNvPr id="38" name="Group 38"/>
          <p:cNvGrpSpPr/>
          <p:nvPr/>
        </p:nvGrpSpPr>
        <p:grpSpPr>
          <a:xfrm>
            <a:off x="14403011" y="5788379"/>
            <a:ext cx="3407468" cy="1381861"/>
            <a:chOff x="0" y="0"/>
            <a:chExt cx="897440" cy="363947"/>
          </a:xfrm>
        </p:grpSpPr>
        <p:sp>
          <p:nvSpPr>
            <p:cNvPr id="39" name="Freeform 39"/>
            <p:cNvSpPr/>
            <p:nvPr/>
          </p:nvSpPr>
          <p:spPr>
            <a:xfrm>
              <a:off x="0" y="0"/>
              <a:ext cx="897440" cy="363947"/>
            </a:xfrm>
            <a:custGeom>
              <a:avLst/>
              <a:gdLst/>
              <a:ahLst/>
              <a:cxnLst/>
              <a:rect l="l" t="t" r="r" b="b"/>
              <a:pathLst>
                <a:path w="897440" h="363947">
                  <a:moveTo>
                    <a:pt x="115874" y="0"/>
                  </a:moveTo>
                  <a:lnTo>
                    <a:pt x="781566" y="0"/>
                  </a:lnTo>
                  <a:cubicBezTo>
                    <a:pt x="812298" y="0"/>
                    <a:pt x="841771" y="12208"/>
                    <a:pt x="863501" y="33939"/>
                  </a:cubicBezTo>
                  <a:cubicBezTo>
                    <a:pt x="885232" y="55669"/>
                    <a:pt x="897440" y="85143"/>
                    <a:pt x="897440" y="115874"/>
                  </a:cubicBezTo>
                  <a:lnTo>
                    <a:pt x="897440" y="248073"/>
                  </a:lnTo>
                  <a:cubicBezTo>
                    <a:pt x="897440" y="278804"/>
                    <a:pt x="885232" y="308277"/>
                    <a:pt x="863501" y="330008"/>
                  </a:cubicBezTo>
                  <a:cubicBezTo>
                    <a:pt x="841771" y="351739"/>
                    <a:pt x="812298" y="363947"/>
                    <a:pt x="781566" y="363947"/>
                  </a:cubicBezTo>
                  <a:lnTo>
                    <a:pt x="115874" y="363947"/>
                  </a:lnTo>
                  <a:cubicBezTo>
                    <a:pt x="51879" y="363947"/>
                    <a:pt x="0" y="312068"/>
                    <a:pt x="0" y="248073"/>
                  </a:cubicBezTo>
                  <a:lnTo>
                    <a:pt x="0" y="115874"/>
                  </a:lnTo>
                  <a:cubicBezTo>
                    <a:pt x="0" y="51879"/>
                    <a:pt x="51879" y="0"/>
                    <a:pt x="115874" y="0"/>
                  </a:cubicBezTo>
                  <a:close/>
                </a:path>
              </a:pathLst>
            </a:custGeom>
            <a:solidFill>
              <a:srgbClr val="019D97"/>
            </a:solidFill>
          </p:spPr>
          <p:txBody>
            <a:bodyPr/>
            <a:lstStyle/>
            <a:p>
              <a:endParaRPr lang="en-US"/>
            </a:p>
          </p:txBody>
        </p:sp>
        <p:sp>
          <p:nvSpPr>
            <p:cNvPr id="40" name="TextBox 40"/>
            <p:cNvSpPr txBox="1"/>
            <p:nvPr/>
          </p:nvSpPr>
          <p:spPr>
            <a:xfrm>
              <a:off x="0" y="-28575"/>
              <a:ext cx="897440" cy="392522"/>
            </a:xfrm>
            <a:prstGeom prst="rect">
              <a:avLst/>
            </a:prstGeom>
          </p:spPr>
          <p:txBody>
            <a:bodyPr lIns="50800" tIns="50800" rIns="50800" bIns="50800" rtlCol="0" anchor="ctr"/>
            <a:lstStyle/>
            <a:p>
              <a:pPr algn="ctr">
                <a:lnSpc>
                  <a:spcPts val="2595"/>
                </a:lnSpc>
              </a:pPr>
              <a:endParaRPr/>
            </a:p>
          </p:txBody>
        </p:sp>
      </p:grpSp>
      <p:sp>
        <p:nvSpPr>
          <p:cNvPr id="41" name="TextBox 41"/>
          <p:cNvSpPr txBox="1"/>
          <p:nvPr/>
        </p:nvSpPr>
        <p:spPr>
          <a:xfrm>
            <a:off x="14640539" y="5902071"/>
            <a:ext cx="2932412" cy="1002076"/>
          </a:xfrm>
          <a:prstGeom prst="rect">
            <a:avLst/>
          </a:prstGeom>
        </p:spPr>
        <p:txBody>
          <a:bodyPr lIns="0" tIns="0" rIns="0" bIns="0" rtlCol="0" anchor="t">
            <a:spAutoFit/>
          </a:bodyPr>
          <a:lstStyle/>
          <a:p>
            <a:pPr algn="ctr">
              <a:lnSpc>
                <a:spcPts val="4014"/>
              </a:lnSpc>
            </a:pPr>
            <a:r>
              <a:rPr lang="en-US" sz="2230">
                <a:solidFill>
                  <a:srgbClr val="FFFFFF"/>
                </a:solidFill>
                <a:latin typeface="Poppins"/>
                <a:ea typeface="Poppins"/>
                <a:cs typeface="Poppins"/>
                <a:sym typeface="Poppins"/>
              </a:rPr>
              <a:t>Get output printed on the line-printer</a:t>
            </a:r>
          </a:p>
        </p:txBody>
      </p:sp>
      <p:sp>
        <p:nvSpPr>
          <p:cNvPr id="42" name="AutoShape 42"/>
          <p:cNvSpPr/>
          <p:nvPr/>
        </p:nvSpPr>
        <p:spPr>
          <a:xfrm flipV="1">
            <a:off x="13087964" y="6479309"/>
            <a:ext cx="1278748" cy="0"/>
          </a:xfrm>
          <a:prstGeom prst="line">
            <a:avLst/>
          </a:prstGeom>
          <a:ln w="66675" cap="rnd">
            <a:solidFill>
              <a:srgbClr val="642EC7"/>
            </a:solidFill>
            <a:prstDash val="solid"/>
            <a:headEnd type="none" w="sm" len="sm"/>
            <a:tailEnd type="triangle" w="lg" len="med"/>
          </a:ln>
        </p:spPr>
        <p:txBody>
          <a:bodyPr/>
          <a:lstStyle/>
          <a:p>
            <a:endParaRPr lang="en-US"/>
          </a:p>
        </p:txBody>
      </p:sp>
      <p:sp>
        <p:nvSpPr>
          <p:cNvPr id="43" name="TextBox 43"/>
          <p:cNvSpPr txBox="1"/>
          <p:nvPr/>
        </p:nvSpPr>
        <p:spPr>
          <a:xfrm>
            <a:off x="4859649" y="3915719"/>
            <a:ext cx="1726161" cy="1002076"/>
          </a:xfrm>
          <a:prstGeom prst="rect">
            <a:avLst/>
          </a:prstGeom>
        </p:spPr>
        <p:txBody>
          <a:bodyPr lIns="0" tIns="0" rIns="0" bIns="0" rtlCol="0" anchor="t">
            <a:spAutoFit/>
          </a:bodyPr>
          <a:lstStyle/>
          <a:p>
            <a:pPr algn="ctr">
              <a:lnSpc>
                <a:spcPts val="4014"/>
              </a:lnSpc>
            </a:pPr>
            <a:r>
              <a:rPr lang="en-US" sz="2230">
                <a:solidFill>
                  <a:srgbClr val="000000"/>
                </a:solidFill>
                <a:latin typeface="Poppins"/>
                <a:ea typeface="Poppins"/>
                <a:cs typeface="Poppins"/>
                <a:sym typeface="Poppins"/>
              </a:rPr>
              <a:t>Inserted by human</a:t>
            </a:r>
          </a:p>
        </p:txBody>
      </p:sp>
      <p:sp>
        <p:nvSpPr>
          <p:cNvPr id="44" name="TextBox 44"/>
          <p:cNvSpPr txBox="1"/>
          <p:nvPr/>
        </p:nvSpPr>
        <p:spPr>
          <a:xfrm>
            <a:off x="4929183" y="7730647"/>
            <a:ext cx="1726161" cy="1002076"/>
          </a:xfrm>
          <a:prstGeom prst="rect">
            <a:avLst/>
          </a:prstGeom>
        </p:spPr>
        <p:txBody>
          <a:bodyPr lIns="0" tIns="0" rIns="0" bIns="0" rtlCol="0" anchor="t">
            <a:spAutoFit/>
          </a:bodyPr>
          <a:lstStyle/>
          <a:p>
            <a:pPr algn="ctr">
              <a:lnSpc>
                <a:spcPts val="4014"/>
              </a:lnSpc>
            </a:pPr>
            <a:r>
              <a:rPr lang="en-US" sz="2230">
                <a:solidFill>
                  <a:srgbClr val="000000"/>
                </a:solidFill>
                <a:latin typeface="Poppins"/>
                <a:ea typeface="Poppins"/>
                <a:cs typeface="Poppins"/>
                <a:sym typeface="Poppins"/>
              </a:rPr>
              <a:t>Inserted by human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031435" y="2760039"/>
            <a:ext cx="2364929" cy="2149129"/>
          </a:xfrm>
          <a:custGeom>
            <a:avLst/>
            <a:gdLst/>
            <a:ahLst/>
            <a:cxnLst/>
            <a:rect l="l" t="t" r="r" b="b"/>
            <a:pathLst>
              <a:path w="2364929" h="2149129">
                <a:moveTo>
                  <a:pt x="0" y="0"/>
                </a:moveTo>
                <a:lnTo>
                  <a:pt x="2364929" y="0"/>
                </a:lnTo>
                <a:lnTo>
                  <a:pt x="2364929" y="2149129"/>
                </a:lnTo>
                <a:lnTo>
                  <a:pt x="0" y="21491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858187" y="3456868"/>
            <a:ext cx="12571625" cy="1452300"/>
          </a:xfrm>
          <a:prstGeom prst="rect">
            <a:avLst/>
          </a:prstGeom>
        </p:spPr>
        <p:txBody>
          <a:bodyPr lIns="0" tIns="0" rIns="0" bIns="0" rtlCol="0" anchor="t">
            <a:spAutoFit/>
          </a:bodyPr>
          <a:lstStyle/>
          <a:p>
            <a:pPr algn="ctr">
              <a:lnSpc>
                <a:spcPts val="5871"/>
              </a:lnSpc>
            </a:pPr>
            <a:r>
              <a:rPr lang="en-US" sz="3261">
                <a:solidFill>
                  <a:srgbClr val="000000"/>
                </a:solidFill>
                <a:latin typeface="Poppins"/>
                <a:ea typeface="Poppins"/>
                <a:cs typeface="Poppins"/>
                <a:sym typeface="Poppins"/>
              </a:rPr>
              <a:t>A software that controls that hardware and interact with application software.</a:t>
            </a:r>
          </a:p>
        </p:txBody>
      </p:sp>
      <p:sp>
        <p:nvSpPr>
          <p:cNvPr id="8" name="Freeform 8"/>
          <p:cNvSpPr/>
          <p:nvPr/>
        </p:nvSpPr>
        <p:spPr>
          <a:xfrm rot="-10800000">
            <a:off x="14093743" y="3720269"/>
            <a:ext cx="2364929" cy="2149129"/>
          </a:xfrm>
          <a:custGeom>
            <a:avLst/>
            <a:gdLst/>
            <a:ahLst/>
            <a:cxnLst/>
            <a:rect l="l" t="t" r="r" b="b"/>
            <a:pathLst>
              <a:path w="2364929" h="2149129">
                <a:moveTo>
                  <a:pt x="0" y="0"/>
                </a:moveTo>
                <a:lnTo>
                  <a:pt x="2364929" y="0"/>
                </a:lnTo>
                <a:lnTo>
                  <a:pt x="2364929" y="2149129"/>
                </a:lnTo>
                <a:lnTo>
                  <a:pt x="0" y="21491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8155803" y="6737121"/>
            <a:ext cx="2621372" cy="2237873"/>
            <a:chOff x="0" y="0"/>
            <a:chExt cx="690403" cy="589399"/>
          </a:xfrm>
        </p:grpSpPr>
        <p:sp>
          <p:nvSpPr>
            <p:cNvPr id="10" name="Freeform 10"/>
            <p:cNvSpPr/>
            <p:nvPr/>
          </p:nvSpPr>
          <p:spPr>
            <a:xfrm>
              <a:off x="0" y="0"/>
              <a:ext cx="690403" cy="589399"/>
            </a:xfrm>
            <a:custGeom>
              <a:avLst/>
              <a:gdLst/>
              <a:ahLst/>
              <a:cxnLst/>
              <a:rect l="l" t="t" r="r" b="b"/>
              <a:pathLst>
                <a:path w="690403" h="589399">
                  <a:moveTo>
                    <a:pt x="150623" y="0"/>
                  </a:moveTo>
                  <a:lnTo>
                    <a:pt x="539780" y="0"/>
                  </a:lnTo>
                  <a:cubicBezTo>
                    <a:pt x="579728" y="0"/>
                    <a:pt x="618039" y="15869"/>
                    <a:pt x="646286" y="44116"/>
                  </a:cubicBezTo>
                  <a:cubicBezTo>
                    <a:pt x="674533" y="72364"/>
                    <a:pt x="690403" y="110675"/>
                    <a:pt x="690403" y="150623"/>
                  </a:cubicBezTo>
                  <a:lnTo>
                    <a:pt x="690403" y="438776"/>
                  </a:lnTo>
                  <a:cubicBezTo>
                    <a:pt x="690403" y="521963"/>
                    <a:pt x="622966" y="589399"/>
                    <a:pt x="539780" y="589399"/>
                  </a:cubicBezTo>
                  <a:lnTo>
                    <a:pt x="150623" y="589399"/>
                  </a:lnTo>
                  <a:cubicBezTo>
                    <a:pt x="110675" y="589399"/>
                    <a:pt x="72364" y="573529"/>
                    <a:pt x="44116" y="545282"/>
                  </a:cubicBezTo>
                  <a:cubicBezTo>
                    <a:pt x="15869" y="517035"/>
                    <a:pt x="0" y="478724"/>
                    <a:pt x="0" y="438776"/>
                  </a:cubicBezTo>
                  <a:lnTo>
                    <a:pt x="0" y="150623"/>
                  </a:lnTo>
                  <a:cubicBezTo>
                    <a:pt x="0" y="110675"/>
                    <a:pt x="15869" y="72364"/>
                    <a:pt x="44116" y="44116"/>
                  </a:cubicBezTo>
                  <a:cubicBezTo>
                    <a:pt x="72364" y="15869"/>
                    <a:pt x="110675" y="0"/>
                    <a:pt x="150623" y="0"/>
                  </a:cubicBezTo>
                  <a:close/>
                </a:path>
              </a:pathLst>
            </a:custGeom>
            <a:solidFill>
              <a:srgbClr val="019D97"/>
            </a:solidFill>
          </p:spPr>
          <p:txBody>
            <a:bodyPr/>
            <a:lstStyle/>
            <a:p>
              <a:endParaRPr lang="en-US"/>
            </a:p>
          </p:txBody>
        </p:sp>
        <p:sp>
          <p:nvSpPr>
            <p:cNvPr id="11" name="TextBox 11"/>
            <p:cNvSpPr txBox="1"/>
            <p:nvPr/>
          </p:nvSpPr>
          <p:spPr>
            <a:xfrm>
              <a:off x="0" y="-28575"/>
              <a:ext cx="690403" cy="617974"/>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2717960" y="6737121"/>
            <a:ext cx="2652547" cy="2237873"/>
            <a:chOff x="0" y="0"/>
            <a:chExt cx="554757" cy="468032"/>
          </a:xfrm>
        </p:grpSpPr>
        <p:sp>
          <p:nvSpPr>
            <p:cNvPr id="13" name="Freeform 13"/>
            <p:cNvSpPr/>
            <p:nvPr/>
          </p:nvSpPr>
          <p:spPr>
            <a:xfrm>
              <a:off x="0" y="0"/>
              <a:ext cx="554757" cy="468032"/>
            </a:xfrm>
            <a:custGeom>
              <a:avLst/>
              <a:gdLst/>
              <a:ahLst/>
              <a:cxnLst/>
              <a:rect l="l" t="t" r="r" b="b"/>
              <a:pathLst>
                <a:path w="554757" h="468032">
                  <a:moveTo>
                    <a:pt x="148852" y="0"/>
                  </a:moveTo>
                  <a:lnTo>
                    <a:pt x="405905" y="0"/>
                  </a:lnTo>
                  <a:cubicBezTo>
                    <a:pt x="488114" y="0"/>
                    <a:pt x="554757" y="66643"/>
                    <a:pt x="554757" y="148852"/>
                  </a:cubicBezTo>
                  <a:lnTo>
                    <a:pt x="554757" y="319179"/>
                  </a:lnTo>
                  <a:cubicBezTo>
                    <a:pt x="554757" y="358657"/>
                    <a:pt x="539075" y="396519"/>
                    <a:pt x="511159" y="424434"/>
                  </a:cubicBezTo>
                  <a:cubicBezTo>
                    <a:pt x="483244" y="452349"/>
                    <a:pt x="445383" y="468032"/>
                    <a:pt x="405905" y="468032"/>
                  </a:cubicBezTo>
                  <a:lnTo>
                    <a:pt x="148852" y="468032"/>
                  </a:lnTo>
                  <a:cubicBezTo>
                    <a:pt x="66643" y="468032"/>
                    <a:pt x="0" y="401388"/>
                    <a:pt x="0" y="319179"/>
                  </a:cubicBezTo>
                  <a:lnTo>
                    <a:pt x="0" y="148852"/>
                  </a:lnTo>
                  <a:cubicBezTo>
                    <a:pt x="0" y="66643"/>
                    <a:pt x="66643" y="0"/>
                    <a:pt x="148852" y="0"/>
                  </a:cubicBezTo>
                  <a:close/>
                </a:path>
              </a:pathLst>
            </a:custGeom>
            <a:solidFill>
              <a:srgbClr val="019D97"/>
            </a:solidFill>
          </p:spPr>
          <p:txBody>
            <a:bodyPr/>
            <a:lstStyle/>
            <a:p>
              <a:endParaRPr lang="en-US"/>
            </a:p>
          </p:txBody>
        </p:sp>
        <p:sp>
          <p:nvSpPr>
            <p:cNvPr id="14" name="TextBox 14"/>
            <p:cNvSpPr txBox="1"/>
            <p:nvPr/>
          </p:nvSpPr>
          <p:spPr>
            <a:xfrm>
              <a:off x="0" y="-28575"/>
              <a:ext cx="554757" cy="496607"/>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13806126" y="6631398"/>
            <a:ext cx="2652547" cy="2237873"/>
            <a:chOff x="0" y="0"/>
            <a:chExt cx="554757" cy="468032"/>
          </a:xfrm>
        </p:grpSpPr>
        <p:sp>
          <p:nvSpPr>
            <p:cNvPr id="16" name="Freeform 16"/>
            <p:cNvSpPr/>
            <p:nvPr/>
          </p:nvSpPr>
          <p:spPr>
            <a:xfrm>
              <a:off x="0" y="0"/>
              <a:ext cx="554757" cy="468032"/>
            </a:xfrm>
            <a:custGeom>
              <a:avLst/>
              <a:gdLst/>
              <a:ahLst/>
              <a:cxnLst/>
              <a:rect l="l" t="t" r="r" b="b"/>
              <a:pathLst>
                <a:path w="554757" h="468032">
                  <a:moveTo>
                    <a:pt x="148852" y="0"/>
                  </a:moveTo>
                  <a:lnTo>
                    <a:pt x="405905" y="0"/>
                  </a:lnTo>
                  <a:cubicBezTo>
                    <a:pt x="488114" y="0"/>
                    <a:pt x="554757" y="66643"/>
                    <a:pt x="554757" y="148852"/>
                  </a:cubicBezTo>
                  <a:lnTo>
                    <a:pt x="554757" y="319179"/>
                  </a:lnTo>
                  <a:cubicBezTo>
                    <a:pt x="554757" y="358657"/>
                    <a:pt x="539075" y="396519"/>
                    <a:pt x="511159" y="424434"/>
                  </a:cubicBezTo>
                  <a:cubicBezTo>
                    <a:pt x="483244" y="452349"/>
                    <a:pt x="445383" y="468032"/>
                    <a:pt x="405905" y="468032"/>
                  </a:cubicBezTo>
                  <a:lnTo>
                    <a:pt x="148852" y="468032"/>
                  </a:lnTo>
                  <a:cubicBezTo>
                    <a:pt x="66643" y="468032"/>
                    <a:pt x="0" y="401388"/>
                    <a:pt x="0" y="319179"/>
                  </a:cubicBezTo>
                  <a:lnTo>
                    <a:pt x="0" y="148852"/>
                  </a:lnTo>
                  <a:cubicBezTo>
                    <a:pt x="0" y="66643"/>
                    <a:pt x="66643" y="0"/>
                    <a:pt x="148852" y="0"/>
                  </a:cubicBezTo>
                  <a:close/>
                </a:path>
              </a:pathLst>
            </a:custGeom>
            <a:solidFill>
              <a:srgbClr val="019D97"/>
            </a:solidFill>
          </p:spPr>
          <p:txBody>
            <a:bodyPr/>
            <a:lstStyle/>
            <a:p>
              <a:endParaRPr lang="en-US"/>
            </a:p>
          </p:txBody>
        </p:sp>
        <p:sp>
          <p:nvSpPr>
            <p:cNvPr id="17" name="TextBox 17"/>
            <p:cNvSpPr txBox="1"/>
            <p:nvPr/>
          </p:nvSpPr>
          <p:spPr>
            <a:xfrm>
              <a:off x="0" y="-28575"/>
              <a:ext cx="554757" cy="496607"/>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5580443" y="7248807"/>
            <a:ext cx="2365425" cy="393252"/>
          </a:xfrm>
          <a:custGeom>
            <a:avLst/>
            <a:gdLst/>
            <a:ahLst/>
            <a:cxnLst/>
            <a:rect l="l" t="t" r="r" b="b"/>
            <a:pathLst>
              <a:path w="2365425" h="393252">
                <a:moveTo>
                  <a:pt x="0" y="0"/>
                </a:moveTo>
                <a:lnTo>
                  <a:pt x="2365425" y="0"/>
                </a:lnTo>
                <a:lnTo>
                  <a:pt x="2365425" y="393252"/>
                </a:lnTo>
                <a:lnTo>
                  <a:pt x="0" y="393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9"/>
          <p:cNvSpPr txBox="1"/>
          <p:nvPr/>
        </p:nvSpPr>
        <p:spPr>
          <a:xfrm>
            <a:off x="341863" y="1480580"/>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Operating System</a:t>
            </a:r>
          </a:p>
        </p:txBody>
      </p:sp>
      <p:sp>
        <p:nvSpPr>
          <p:cNvPr id="20" name="TextBox 20"/>
          <p:cNvSpPr txBox="1"/>
          <p:nvPr/>
        </p:nvSpPr>
        <p:spPr>
          <a:xfrm>
            <a:off x="2953076" y="7451559"/>
            <a:ext cx="2173778" cy="618497"/>
          </a:xfrm>
          <a:prstGeom prst="rect">
            <a:avLst/>
          </a:prstGeom>
        </p:spPr>
        <p:txBody>
          <a:bodyPr lIns="0" tIns="0" rIns="0" bIns="0" rtlCol="0" anchor="t">
            <a:spAutoFit/>
          </a:bodyPr>
          <a:lstStyle/>
          <a:p>
            <a:pPr algn="ctr">
              <a:lnSpc>
                <a:spcPts val="5055"/>
              </a:lnSpc>
            </a:pPr>
            <a:r>
              <a:rPr lang="en-US" sz="2808">
                <a:solidFill>
                  <a:srgbClr val="FFFFFF"/>
                </a:solidFill>
                <a:latin typeface="Poppins"/>
                <a:ea typeface="Poppins"/>
                <a:cs typeface="Poppins"/>
                <a:sym typeface="Poppins"/>
              </a:rPr>
              <a:t>Hardware</a:t>
            </a:r>
          </a:p>
        </p:txBody>
      </p:sp>
      <p:sp>
        <p:nvSpPr>
          <p:cNvPr id="21" name="TextBox 21"/>
          <p:cNvSpPr txBox="1"/>
          <p:nvPr/>
        </p:nvSpPr>
        <p:spPr>
          <a:xfrm>
            <a:off x="14045510" y="7024830"/>
            <a:ext cx="2173778" cy="1260508"/>
          </a:xfrm>
          <a:prstGeom prst="rect">
            <a:avLst/>
          </a:prstGeom>
        </p:spPr>
        <p:txBody>
          <a:bodyPr lIns="0" tIns="0" rIns="0" bIns="0" rtlCol="0" anchor="t">
            <a:spAutoFit/>
          </a:bodyPr>
          <a:lstStyle/>
          <a:p>
            <a:pPr algn="ctr">
              <a:lnSpc>
                <a:spcPts val="5055"/>
              </a:lnSpc>
            </a:pPr>
            <a:r>
              <a:rPr lang="en-US" sz="2808">
                <a:solidFill>
                  <a:srgbClr val="FFFFFF"/>
                </a:solidFill>
                <a:latin typeface="Poppins"/>
                <a:ea typeface="Poppins"/>
                <a:cs typeface="Poppins"/>
                <a:sym typeface="Poppins"/>
              </a:rPr>
              <a:t>Application Software</a:t>
            </a:r>
          </a:p>
        </p:txBody>
      </p:sp>
      <p:sp>
        <p:nvSpPr>
          <p:cNvPr id="22" name="TextBox 22"/>
          <p:cNvSpPr txBox="1"/>
          <p:nvPr/>
        </p:nvSpPr>
        <p:spPr>
          <a:xfrm>
            <a:off x="8379601" y="7130553"/>
            <a:ext cx="2173778" cy="1260508"/>
          </a:xfrm>
          <a:prstGeom prst="rect">
            <a:avLst/>
          </a:prstGeom>
        </p:spPr>
        <p:txBody>
          <a:bodyPr lIns="0" tIns="0" rIns="0" bIns="0" rtlCol="0" anchor="t">
            <a:spAutoFit/>
          </a:bodyPr>
          <a:lstStyle/>
          <a:p>
            <a:pPr algn="ctr">
              <a:lnSpc>
                <a:spcPts val="5055"/>
              </a:lnSpc>
            </a:pPr>
            <a:r>
              <a:rPr lang="en-US" sz="2808">
                <a:solidFill>
                  <a:srgbClr val="FFFFFF"/>
                </a:solidFill>
                <a:latin typeface="Poppins"/>
                <a:ea typeface="Poppins"/>
                <a:cs typeface="Poppins"/>
                <a:sym typeface="Poppins"/>
              </a:rPr>
              <a:t>Operating System</a:t>
            </a:r>
          </a:p>
        </p:txBody>
      </p:sp>
      <p:sp>
        <p:nvSpPr>
          <p:cNvPr id="23" name="Freeform 23"/>
          <p:cNvSpPr/>
          <p:nvPr/>
        </p:nvSpPr>
        <p:spPr>
          <a:xfrm>
            <a:off x="11108938" y="7215330"/>
            <a:ext cx="2365425" cy="393252"/>
          </a:xfrm>
          <a:custGeom>
            <a:avLst/>
            <a:gdLst/>
            <a:ahLst/>
            <a:cxnLst/>
            <a:rect l="l" t="t" r="r" b="b"/>
            <a:pathLst>
              <a:path w="2365425" h="393252">
                <a:moveTo>
                  <a:pt x="0" y="0"/>
                </a:moveTo>
                <a:lnTo>
                  <a:pt x="2365425" y="0"/>
                </a:lnTo>
                <a:lnTo>
                  <a:pt x="2365425" y="393252"/>
                </a:lnTo>
                <a:lnTo>
                  <a:pt x="0" y="393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rot="-10800000">
            <a:off x="11108938" y="8070056"/>
            <a:ext cx="2365425" cy="393252"/>
          </a:xfrm>
          <a:custGeom>
            <a:avLst/>
            <a:gdLst/>
            <a:ahLst/>
            <a:cxnLst/>
            <a:rect l="l" t="t" r="r" b="b"/>
            <a:pathLst>
              <a:path w="2365425" h="393252">
                <a:moveTo>
                  <a:pt x="0" y="0"/>
                </a:moveTo>
                <a:lnTo>
                  <a:pt x="2365425" y="0"/>
                </a:lnTo>
                <a:lnTo>
                  <a:pt x="2365425" y="393252"/>
                </a:lnTo>
                <a:lnTo>
                  <a:pt x="0" y="3932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10800000">
            <a:off x="5580443" y="8103532"/>
            <a:ext cx="2365425" cy="393252"/>
          </a:xfrm>
          <a:custGeom>
            <a:avLst/>
            <a:gdLst/>
            <a:ahLst/>
            <a:cxnLst/>
            <a:rect l="l" t="t" r="r" b="b"/>
            <a:pathLst>
              <a:path w="2365425" h="393252">
                <a:moveTo>
                  <a:pt x="0" y="0"/>
                </a:moveTo>
                <a:lnTo>
                  <a:pt x="2365425" y="0"/>
                </a:lnTo>
                <a:lnTo>
                  <a:pt x="2365425" y="393252"/>
                </a:lnTo>
                <a:lnTo>
                  <a:pt x="0" y="3932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86815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040620" y="9562691"/>
            <a:ext cx="3235844" cy="884464"/>
          </a:xfrm>
          <a:custGeom>
            <a:avLst/>
            <a:gdLst/>
            <a:ahLst/>
            <a:cxnLst/>
            <a:rect l="l" t="t" r="r" b="b"/>
            <a:pathLst>
              <a:path w="3235844" h="884464">
                <a:moveTo>
                  <a:pt x="0" y="0"/>
                </a:moveTo>
                <a:lnTo>
                  <a:pt x="3235843" y="0"/>
                </a:lnTo>
                <a:lnTo>
                  <a:pt x="3235843"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647277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922152" y="4247519"/>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3784421" y="2693419"/>
            <a:ext cx="10360194" cy="1039072"/>
          </a:xfrm>
          <a:prstGeom prst="rect">
            <a:avLst/>
          </a:prstGeom>
        </p:spPr>
        <p:txBody>
          <a:bodyPr lIns="0" tIns="0" rIns="0" bIns="0" rtlCol="0" anchor="t">
            <a:spAutoFit/>
          </a:bodyPr>
          <a:lstStyle/>
          <a:p>
            <a:pPr marL="0" lvl="0" indent="0" algn="l">
              <a:lnSpc>
                <a:spcPts val="8143"/>
              </a:lnSpc>
              <a:spcBef>
                <a:spcPct val="0"/>
              </a:spcBef>
            </a:pPr>
            <a:r>
              <a:rPr lang="en-US" sz="5816" b="1">
                <a:solidFill>
                  <a:srgbClr val="642EC7"/>
                </a:solidFill>
                <a:latin typeface="Poppins Bold"/>
                <a:ea typeface="Poppins Bold"/>
                <a:cs typeface="Poppins Bold"/>
                <a:sym typeface="Poppins Bold"/>
              </a:rPr>
              <a:t>Tasks carried out by the OS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8816068"/>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86815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040620" y="9562691"/>
            <a:ext cx="3235844" cy="884464"/>
          </a:xfrm>
          <a:custGeom>
            <a:avLst/>
            <a:gdLst/>
            <a:ahLst/>
            <a:cxnLst/>
            <a:rect l="l" t="t" r="r" b="b"/>
            <a:pathLst>
              <a:path w="3235844" h="884464">
                <a:moveTo>
                  <a:pt x="0" y="0"/>
                </a:moveTo>
                <a:lnTo>
                  <a:pt x="3235843" y="0"/>
                </a:lnTo>
                <a:lnTo>
                  <a:pt x="3235843"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647277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243479" y="3999171"/>
            <a:ext cx="3261881" cy="3470086"/>
          </a:xfrm>
          <a:custGeom>
            <a:avLst/>
            <a:gdLst/>
            <a:ahLst/>
            <a:cxnLst/>
            <a:rect l="l" t="t" r="r" b="b"/>
            <a:pathLst>
              <a:path w="3261881" h="3470086">
                <a:moveTo>
                  <a:pt x="0" y="0"/>
                </a:moveTo>
                <a:lnTo>
                  <a:pt x="3261882" y="0"/>
                </a:lnTo>
                <a:lnTo>
                  <a:pt x="3261882" y="3470087"/>
                </a:lnTo>
                <a:lnTo>
                  <a:pt x="0" y="3470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0344976" y="4376517"/>
            <a:ext cx="3246972" cy="3092741"/>
          </a:xfrm>
          <a:custGeom>
            <a:avLst/>
            <a:gdLst/>
            <a:ahLst/>
            <a:cxnLst/>
            <a:rect l="l" t="t" r="r" b="b"/>
            <a:pathLst>
              <a:path w="3246972" h="3092741">
                <a:moveTo>
                  <a:pt x="0" y="0"/>
                </a:moveTo>
                <a:lnTo>
                  <a:pt x="3246971" y="0"/>
                </a:lnTo>
                <a:lnTo>
                  <a:pt x="3246971" y="3092741"/>
                </a:lnTo>
                <a:lnTo>
                  <a:pt x="0" y="3092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User-system interface</a:t>
            </a:r>
          </a:p>
        </p:txBody>
      </p:sp>
      <p:sp>
        <p:nvSpPr>
          <p:cNvPr id="17" name="TextBox 17"/>
          <p:cNvSpPr txBox="1"/>
          <p:nvPr/>
        </p:nvSpPr>
        <p:spPr>
          <a:xfrm>
            <a:off x="436737" y="2595689"/>
            <a:ext cx="15084121"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It enables the user to make the software and hardware perform meaningful tasks. For examples:</a:t>
            </a:r>
          </a:p>
        </p:txBody>
      </p:sp>
      <p:sp>
        <p:nvSpPr>
          <p:cNvPr id="18" name="TextBox 18"/>
          <p:cNvSpPr txBox="1"/>
          <p:nvPr/>
        </p:nvSpPr>
        <p:spPr>
          <a:xfrm>
            <a:off x="0" y="8862110"/>
            <a:ext cx="3088270"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User-system interface</a:t>
            </a:r>
          </a:p>
        </p:txBody>
      </p:sp>
      <p:sp>
        <p:nvSpPr>
          <p:cNvPr id="19" name="TextBox 19"/>
          <p:cNvSpPr txBox="1"/>
          <p:nvPr/>
        </p:nvSpPr>
        <p:spPr>
          <a:xfrm>
            <a:off x="4681581" y="7545458"/>
            <a:ext cx="2736996" cy="1047717"/>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Graphical User Interface</a:t>
            </a:r>
          </a:p>
        </p:txBody>
      </p:sp>
      <p:sp>
        <p:nvSpPr>
          <p:cNvPr id="20" name="TextBox 20"/>
          <p:cNvSpPr txBox="1"/>
          <p:nvPr/>
        </p:nvSpPr>
        <p:spPr>
          <a:xfrm>
            <a:off x="10599964" y="7545458"/>
            <a:ext cx="2736996" cy="1047717"/>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Command-line Interface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US"/>
            </a:p>
          </p:txBody>
        </p:sp>
      </p:grpSp>
      <p:sp>
        <p:nvSpPr>
          <p:cNvPr id="4" name="TextBox 4"/>
          <p:cNvSpPr txBox="1"/>
          <p:nvPr/>
        </p:nvSpPr>
        <p:spPr>
          <a:xfrm>
            <a:off x="246002" y="90696"/>
            <a:ext cx="8482213" cy="738179"/>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8.1 Operating System</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3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415720" y="2521763"/>
            <a:ext cx="17427148" cy="982603"/>
          </a:xfrm>
          <a:prstGeom prst="rect">
            <a:avLst/>
          </a:prstGeom>
        </p:spPr>
        <p:txBody>
          <a:bodyPr lIns="0" tIns="0" rIns="0" bIns="0" rtlCol="0" anchor="t">
            <a:spAutoFit/>
          </a:bodyPr>
          <a:lstStyle/>
          <a:p>
            <a:pPr algn="l">
              <a:lnSpc>
                <a:spcPts val="3964"/>
              </a:lnSpc>
              <a:spcBef>
                <a:spcPct val="0"/>
              </a:spcBef>
            </a:pPr>
            <a:r>
              <a:rPr lang="en-US" sz="2831">
                <a:solidFill>
                  <a:srgbClr val="000000"/>
                </a:solidFill>
                <a:latin typeface="Open Sans"/>
                <a:ea typeface="Open Sans"/>
                <a:cs typeface="Open Sans"/>
                <a:sym typeface="Open Sans"/>
              </a:rPr>
              <a:t>A program-hardware interface facilitates communication between software programs and hardware components. </a:t>
            </a:r>
          </a:p>
        </p:txBody>
      </p:sp>
      <p:sp>
        <p:nvSpPr>
          <p:cNvPr id="8" name="Freeform 8"/>
          <p:cNvSpPr/>
          <p:nvPr/>
        </p:nvSpPr>
        <p:spPr>
          <a:xfrm>
            <a:off x="443215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886815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48023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281070" y="8792293"/>
            <a:ext cx="3409804" cy="932013"/>
          </a:xfrm>
          <a:custGeom>
            <a:avLst/>
            <a:gdLst/>
            <a:ahLst/>
            <a:cxnLst/>
            <a:rect l="l" t="t" r="r" b="b"/>
            <a:pathLst>
              <a:path w="3409804" h="932013">
                <a:moveTo>
                  <a:pt x="0" y="0"/>
                </a:moveTo>
                <a:lnTo>
                  <a:pt x="3409804" y="0"/>
                </a:lnTo>
                <a:lnTo>
                  <a:pt x="3409804" y="932014"/>
                </a:lnTo>
                <a:lnTo>
                  <a:pt x="0" y="93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6472777"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0908771"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5520859" y="9562691"/>
            <a:ext cx="3235844" cy="884464"/>
          </a:xfrm>
          <a:custGeom>
            <a:avLst/>
            <a:gdLst/>
            <a:ahLst/>
            <a:cxnLst/>
            <a:rect l="l" t="t" r="r" b="b"/>
            <a:pathLst>
              <a:path w="3235844" h="884464">
                <a:moveTo>
                  <a:pt x="0" y="0"/>
                </a:moveTo>
                <a:lnTo>
                  <a:pt x="3235844" y="0"/>
                </a:lnTo>
                <a:lnTo>
                  <a:pt x="3235844" y="884464"/>
                </a:lnTo>
                <a:lnTo>
                  <a:pt x="0" y="88446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3494949" y="4456215"/>
            <a:ext cx="2977828" cy="1451852"/>
            <a:chOff x="0" y="0"/>
            <a:chExt cx="622787" cy="303642"/>
          </a:xfrm>
        </p:grpSpPr>
        <p:sp>
          <p:nvSpPr>
            <p:cNvPr id="16" name="Freeform 16"/>
            <p:cNvSpPr/>
            <p:nvPr/>
          </p:nvSpPr>
          <p:spPr>
            <a:xfrm>
              <a:off x="0" y="0"/>
              <a:ext cx="622787" cy="303642"/>
            </a:xfrm>
            <a:custGeom>
              <a:avLst/>
              <a:gdLst/>
              <a:ahLst/>
              <a:cxnLst/>
              <a:rect l="l" t="t" r="r" b="b"/>
              <a:pathLst>
                <a:path w="622787" h="303642">
                  <a:moveTo>
                    <a:pt x="132593" y="0"/>
                  </a:moveTo>
                  <a:lnTo>
                    <a:pt x="490194" y="0"/>
                  </a:lnTo>
                  <a:cubicBezTo>
                    <a:pt x="563423" y="0"/>
                    <a:pt x="622787" y="59364"/>
                    <a:pt x="622787" y="132593"/>
                  </a:cubicBezTo>
                  <a:lnTo>
                    <a:pt x="622787" y="171050"/>
                  </a:lnTo>
                  <a:cubicBezTo>
                    <a:pt x="622787" y="244279"/>
                    <a:pt x="563423" y="303642"/>
                    <a:pt x="490194" y="303642"/>
                  </a:cubicBezTo>
                  <a:lnTo>
                    <a:pt x="132593" y="303642"/>
                  </a:lnTo>
                  <a:cubicBezTo>
                    <a:pt x="59364" y="303642"/>
                    <a:pt x="0" y="244279"/>
                    <a:pt x="0" y="171050"/>
                  </a:cubicBezTo>
                  <a:lnTo>
                    <a:pt x="0" y="132593"/>
                  </a:lnTo>
                  <a:cubicBezTo>
                    <a:pt x="0" y="59364"/>
                    <a:pt x="59364" y="0"/>
                    <a:pt x="132593" y="0"/>
                  </a:cubicBezTo>
                  <a:close/>
                </a:path>
              </a:pathLst>
            </a:custGeom>
            <a:solidFill>
              <a:srgbClr val="019D97"/>
            </a:solidFill>
          </p:spPr>
          <p:txBody>
            <a:bodyPr/>
            <a:lstStyle/>
            <a:p>
              <a:endParaRPr lang="en-US"/>
            </a:p>
          </p:txBody>
        </p:sp>
        <p:sp>
          <p:nvSpPr>
            <p:cNvPr id="17" name="TextBox 17"/>
            <p:cNvSpPr txBox="1"/>
            <p:nvPr/>
          </p:nvSpPr>
          <p:spPr>
            <a:xfrm>
              <a:off x="0" y="-28575"/>
              <a:ext cx="622787" cy="332217"/>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5180876" y="4592086"/>
            <a:ext cx="1126159" cy="1126159"/>
          </a:xfrm>
          <a:custGeom>
            <a:avLst/>
            <a:gdLst/>
            <a:ahLst/>
            <a:cxnLst/>
            <a:rect l="l" t="t" r="r" b="b"/>
            <a:pathLst>
              <a:path w="1126159" h="1126159">
                <a:moveTo>
                  <a:pt x="0" y="0"/>
                </a:moveTo>
                <a:lnTo>
                  <a:pt x="1126159" y="0"/>
                </a:lnTo>
                <a:lnTo>
                  <a:pt x="1126159" y="1126159"/>
                </a:lnTo>
                <a:lnTo>
                  <a:pt x="0" y="1126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19"/>
          <p:cNvGrpSpPr/>
          <p:nvPr/>
        </p:nvGrpSpPr>
        <p:grpSpPr>
          <a:xfrm>
            <a:off x="11250098" y="4417574"/>
            <a:ext cx="2977828" cy="1451852"/>
            <a:chOff x="0" y="0"/>
            <a:chExt cx="622787" cy="303642"/>
          </a:xfrm>
        </p:grpSpPr>
        <p:sp>
          <p:nvSpPr>
            <p:cNvPr id="20" name="Freeform 20"/>
            <p:cNvSpPr/>
            <p:nvPr/>
          </p:nvSpPr>
          <p:spPr>
            <a:xfrm>
              <a:off x="0" y="0"/>
              <a:ext cx="622787" cy="303642"/>
            </a:xfrm>
            <a:custGeom>
              <a:avLst/>
              <a:gdLst/>
              <a:ahLst/>
              <a:cxnLst/>
              <a:rect l="l" t="t" r="r" b="b"/>
              <a:pathLst>
                <a:path w="622787" h="303642">
                  <a:moveTo>
                    <a:pt x="132593" y="0"/>
                  </a:moveTo>
                  <a:lnTo>
                    <a:pt x="490194" y="0"/>
                  </a:lnTo>
                  <a:cubicBezTo>
                    <a:pt x="563423" y="0"/>
                    <a:pt x="622787" y="59364"/>
                    <a:pt x="622787" y="132593"/>
                  </a:cubicBezTo>
                  <a:lnTo>
                    <a:pt x="622787" y="171050"/>
                  </a:lnTo>
                  <a:cubicBezTo>
                    <a:pt x="622787" y="244279"/>
                    <a:pt x="563423" y="303642"/>
                    <a:pt x="490194" y="303642"/>
                  </a:cubicBezTo>
                  <a:lnTo>
                    <a:pt x="132593" y="303642"/>
                  </a:lnTo>
                  <a:cubicBezTo>
                    <a:pt x="59364" y="303642"/>
                    <a:pt x="0" y="244279"/>
                    <a:pt x="0" y="171050"/>
                  </a:cubicBezTo>
                  <a:lnTo>
                    <a:pt x="0" y="132593"/>
                  </a:lnTo>
                  <a:cubicBezTo>
                    <a:pt x="0" y="59364"/>
                    <a:pt x="59364" y="0"/>
                    <a:pt x="132593" y="0"/>
                  </a:cubicBezTo>
                  <a:close/>
                </a:path>
              </a:pathLst>
            </a:custGeom>
            <a:solidFill>
              <a:srgbClr val="019D97"/>
            </a:solidFill>
          </p:spPr>
          <p:txBody>
            <a:bodyPr/>
            <a:lstStyle/>
            <a:p>
              <a:endParaRPr lang="en-US"/>
            </a:p>
          </p:txBody>
        </p:sp>
        <p:sp>
          <p:nvSpPr>
            <p:cNvPr id="21" name="TextBox 21"/>
            <p:cNvSpPr txBox="1"/>
            <p:nvPr/>
          </p:nvSpPr>
          <p:spPr>
            <a:xfrm>
              <a:off x="0" y="-28575"/>
              <a:ext cx="622787" cy="332217"/>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rot="1453619">
            <a:off x="13082074" y="4858221"/>
            <a:ext cx="922356" cy="597225"/>
          </a:xfrm>
          <a:custGeom>
            <a:avLst/>
            <a:gdLst/>
            <a:ahLst/>
            <a:cxnLst/>
            <a:rect l="l" t="t" r="r" b="b"/>
            <a:pathLst>
              <a:path w="922356" h="597225">
                <a:moveTo>
                  <a:pt x="0" y="0"/>
                </a:moveTo>
                <a:lnTo>
                  <a:pt x="922356" y="0"/>
                </a:lnTo>
                <a:lnTo>
                  <a:pt x="922356" y="597225"/>
                </a:lnTo>
                <a:lnTo>
                  <a:pt x="0" y="597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23"/>
          <p:cNvSpPr txBox="1"/>
          <p:nvPr/>
        </p:nvSpPr>
        <p:spPr>
          <a:xfrm>
            <a:off x="436737" y="1805861"/>
            <a:ext cx="136713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Program-hardware interface</a:t>
            </a:r>
          </a:p>
        </p:txBody>
      </p:sp>
      <p:sp>
        <p:nvSpPr>
          <p:cNvPr id="24" name="TextBox 24"/>
          <p:cNvSpPr txBox="1"/>
          <p:nvPr/>
        </p:nvSpPr>
        <p:spPr>
          <a:xfrm>
            <a:off x="2274635" y="8862110"/>
            <a:ext cx="3416239" cy="396190"/>
          </a:xfrm>
          <a:prstGeom prst="rect">
            <a:avLst/>
          </a:prstGeom>
        </p:spPr>
        <p:txBody>
          <a:bodyPr lIns="0" tIns="0" rIns="0" bIns="0" rtlCol="0" anchor="t">
            <a:spAutoFit/>
          </a:bodyPr>
          <a:lstStyle/>
          <a:p>
            <a:pPr algn="ctr">
              <a:lnSpc>
                <a:spcPts val="3240"/>
              </a:lnSpc>
            </a:pPr>
            <a:r>
              <a:rPr lang="en-US" sz="1800">
                <a:solidFill>
                  <a:srgbClr val="FFFFFF"/>
                </a:solidFill>
                <a:latin typeface="Poppins"/>
                <a:ea typeface="Poppins"/>
                <a:cs typeface="Poppins"/>
                <a:sym typeface="Poppins"/>
              </a:rPr>
              <a:t>Program-hardware interface</a:t>
            </a:r>
          </a:p>
        </p:txBody>
      </p:sp>
      <p:sp>
        <p:nvSpPr>
          <p:cNvPr id="25" name="TextBox 25"/>
          <p:cNvSpPr txBox="1"/>
          <p:nvPr/>
        </p:nvSpPr>
        <p:spPr>
          <a:xfrm>
            <a:off x="3621290" y="4323403"/>
            <a:ext cx="1677768" cy="1511126"/>
          </a:xfrm>
          <a:prstGeom prst="rect">
            <a:avLst/>
          </a:prstGeom>
        </p:spPr>
        <p:txBody>
          <a:bodyPr lIns="0" tIns="0" rIns="0" bIns="0" rtlCol="0" anchor="t">
            <a:spAutoFit/>
          </a:bodyPr>
          <a:lstStyle/>
          <a:p>
            <a:pPr algn="ctr">
              <a:lnSpc>
                <a:spcPts val="4012"/>
              </a:lnSpc>
            </a:pPr>
            <a:r>
              <a:rPr lang="en-US" sz="2229">
                <a:solidFill>
                  <a:srgbClr val="FFFFFF"/>
                </a:solidFill>
                <a:latin typeface="Poppins"/>
                <a:ea typeface="Poppins"/>
                <a:cs typeface="Poppins"/>
                <a:sym typeface="Poppins"/>
              </a:rPr>
              <a:t>Software </a:t>
            </a:r>
          </a:p>
          <a:p>
            <a:pPr algn="ctr">
              <a:lnSpc>
                <a:spcPts val="4012"/>
              </a:lnSpc>
            </a:pPr>
            <a:r>
              <a:rPr lang="en-US" sz="2229">
                <a:solidFill>
                  <a:srgbClr val="FFFFFF"/>
                </a:solidFill>
                <a:latin typeface="Poppins"/>
                <a:ea typeface="Poppins"/>
                <a:cs typeface="Poppins"/>
                <a:sym typeface="Poppins"/>
              </a:rPr>
              <a:t>(eg. Final Cut Pro)</a:t>
            </a:r>
          </a:p>
        </p:txBody>
      </p:sp>
      <p:sp>
        <p:nvSpPr>
          <p:cNvPr id="26" name="TextBox 26"/>
          <p:cNvSpPr txBox="1"/>
          <p:nvPr/>
        </p:nvSpPr>
        <p:spPr>
          <a:xfrm>
            <a:off x="11528694" y="4542875"/>
            <a:ext cx="1661579" cy="1041461"/>
          </a:xfrm>
          <a:prstGeom prst="rect">
            <a:avLst/>
          </a:prstGeom>
        </p:spPr>
        <p:txBody>
          <a:bodyPr lIns="0" tIns="0" rIns="0" bIns="0" rtlCol="0" anchor="t">
            <a:spAutoFit/>
          </a:bodyPr>
          <a:lstStyle/>
          <a:p>
            <a:pPr algn="ctr">
              <a:lnSpc>
                <a:spcPts val="4200"/>
              </a:lnSpc>
            </a:pPr>
            <a:r>
              <a:rPr lang="en-US" sz="2333">
                <a:solidFill>
                  <a:srgbClr val="FFFFFF"/>
                </a:solidFill>
                <a:latin typeface="Poppins"/>
                <a:ea typeface="Poppins"/>
                <a:cs typeface="Poppins"/>
                <a:sym typeface="Poppins"/>
              </a:rPr>
              <a:t>Hardware </a:t>
            </a:r>
          </a:p>
          <a:p>
            <a:pPr algn="ctr">
              <a:lnSpc>
                <a:spcPts val="4200"/>
              </a:lnSpc>
            </a:pPr>
            <a:r>
              <a:rPr lang="en-US" sz="2333">
                <a:solidFill>
                  <a:srgbClr val="FFFFFF"/>
                </a:solidFill>
                <a:latin typeface="Poppins"/>
                <a:ea typeface="Poppins"/>
                <a:cs typeface="Poppins"/>
                <a:sym typeface="Poppins"/>
              </a:rPr>
              <a:t>(RAM, CPU)</a:t>
            </a:r>
          </a:p>
        </p:txBody>
      </p:sp>
      <p:grpSp>
        <p:nvGrpSpPr>
          <p:cNvPr id="27" name="Group 27"/>
          <p:cNvGrpSpPr/>
          <p:nvPr/>
        </p:nvGrpSpPr>
        <p:grpSpPr>
          <a:xfrm>
            <a:off x="7291195" y="4417574"/>
            <a:ext cx="2977828" cy="1451852"/>
            <a:chOff x="0" y="0"/>
            <a:chExt cx="622787" cy="303642"/>
          </a:xfrm>
        </p:grpSpPr>
        <p:sp>
          <p:nvSpPr>
            <p:cNvPr id="28" name="Freeform 28"/>
            <p:cNvSpPr/>
            <p:nvPr/>
          </p:nvSpPr>
          <p:spPr>
            <a:xfrm>
              <a:off x="0" y="0"/>
              <a:ext cx="622787" cy="303642"/>
            </a:xfrm>
            <a:custGeom>
              <a:avLst/>
              <a:gdLst/>
              <a:ahLst/>
              <a:cxnLst/>
              <a:rect l="l" t="t" r="r" b="b"/>
              <a:pathLst>
                <a:path w="622787" h="303642">
                  <a:moveTo>
                    <a:pt x="132593" y="0"/>
                  </a:moveTo>
                  <a:lnTo>
                    <a:pt x="490194" y="0"/>
                  </a:lnTo>
                  <a:cubicBezTo>
                    <a:pt x="563423" y="0"/>
                    <a:pt x="622787" y="59364"/>
                    <a:pt x="622787" y="132593"/>
                  </a:cubicBezTo>
                  <a:lnTo>
                    <a:pt x="622787" y="171050"/>
                  </a:lnTo>
                  <a:cubicBezTo>
                    <a:pt x="622787" y="244279"/>
                    <a:pt x="563423" y="303642"/>
                    <a:pt x="490194" y="303642"/>
                  </a:cubicBezTo>
                  <a:lnTo>
                    <a:pt x="132593" y="303642"/>
                  </a:lnTo>
                  <a:cubicBezTo>
                    <a:pt x="59364" y="303642"/>
                    <a:pt x="0" y="244279"/>
                    <a:pt x="0" y="171050"/>
                  </a:cubicBezTo>
                  <a:lnTo>
                    <a:pt x="0" y="132593"/>
                  </a:lnTo>
                  <a:cubicBezTo>
                    <a:pt x="0" y="59364"/>
                    <a:pt x="59364" y="0"/>
                    <a:pt x="132593" y="0"/>
                  </a:cubicBezTo>
                  <a:close/>
                </a:path>
              </a:pathLst>
            </a:custGeom>
            <a:solidFill>
              <a:srgbClr val="019D97"/>
            </a:solidFill>
          </p:spPr>
          <p:txBody>
            <a:bodyPr/>
            <a:lstStyle/>
            <a:p>
              <a:endParaRPr lang="en-US"/>
            </a:p>
          </p:txBody>
        </p:sp>
        <p:sp>
          <p:nvSpPr>
            <p:cNvPr id="29" name="TextBox 29"/>
            <p:cNvSpPr txBox="1"/>
            <p:nvPr/>
          </p:nvSpPr>
          <p:spPr>
            <a:xfrm>
              <a:off x="0" y="-28575"/>
              <a:ext cx="622787" cy="332217"/>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7897425" y="4546569"/>
            <a:ext cx="1661579" cy="1041461"/>
          </a:xfrm>
          <a:prstGeom prst="rect">
            <a:avLst/>
          </a:prstGeom>
        </p:spPr>
        <p:txBody>
          <a:bodyPr lIns="0" tIns="0" rIns="0" bIns="0" rtlCol="0" anchor="t">
            <a:spAutoFit/>
          </a:bodyPr>
          <a:lstStyle/>
          <a:p>
            <a:pPr algn="ctr">
              <a:lnSpc>
                <a:spcPts val="4200"/>
              </a:lnSpc>
            </a:pPr>
            <a:r>
              <a:rPr lang="en-US" sz="2333">
                <a:solidFill>
                  <a:srgbClr val="FFFFFF"/>
                </a:solidFill>
                <a:latin typeface="Poppins"/>
                <a:ea typeface="Poppins"/>
                <a:cs typeface="Poppins"/>
                <a:sym typeface="Poppins"/>
              </a:rPr>
              <a:t>Operating System</a:t>
            </a:r>
          </a:p>
        </p:txBody>
      </p:sp>
      <p:sp>
        <p:nvSpPr>
          <p:cNvPr id="31" name="TextBox 31"/>
          <p:cNvSpPr txBox="1"/>
          <p:nvPr/>
        </p:nvSpPr>
        <p:spPr>
          <a:xfrm>
            <a:off x="4983863" y="6451369"/>
            <a:ext cx="7858991" cy="1517166"/>
          </a:xfrm>
          <a:prstGeom prst="rect">
            <a:avLst/>
          </a:prstGeom>
        </p:spPr>
        <p:txBody>
          <a:bodyPr lIns="0" tIns="0" rIns="0" bIns="0" rtlCol="0" anchor="t">
            <a:spAutoFit/>
          </a:bodyPr>
          <a:lstStyle/>
          <a:p>
            <a:pPr algn="ctr">
              <a:lnSpc>
                <a:spcPts val="3001"/>
              </a:lnSpc>
              <a:spcBef>
                <a:spcPct val="0"/>
              </a:spcBef>
            </a:pPr>
            <a:r>
              <a:rPr lang="en-US" sz="2144">
                <a:solidFill>
                  <a:srgbClr val="000000"/>
                </a:solidFill>
                <a:latin typeface="Open Sans"/>
                <a:ea typeface="Open Sans"/>
                <a:cs typeface="Open Sans"/>
                <a:sym typeface="Open Sans"/>
              </a:rPr>
              <a:t>It ensures that software can </a:t>
            </a:r>
            <a:r>
              <a:rPr lang="en-US" sz="2144" b="1">
                <a:solidFill>
                  <a:srgbClr val="642EC7"/>
                </a:solidFill>
                <a:latin typeface="Open Sans Bold"/>
                <a:ea typeface="Open Sans Bold"/>
                <a:cs typeface="Open Sans Bold"/>
                <a:sym typeface="Open Sans Bold"/>
              </a:rPr>
              <a:t>effectively utilise hardware capabilities</a:t>
            </a:r>
            <a:r>
              <a:rPr lang="en-US" sz="2144">
                <a:solidFill>
                  <a:srgbClr val="000000"/>
                </a:solidFill>
                <a:latin typeface="Open Sans"/>
                <a:ea typeface="Open Sans"/>
                <a:cs typeface="Open Sans"/>
                <a:sym typeface="Open Sans"/>
              </a:rPr>
              <a:t> to perform specific tasks and functions. Programmers that write the software do not need to know the details of how the hardware work.</a:t>
            </a:r>
          </a:p>
        </p:txBody>
      </p:sp>
      <p:sp>
        <p:nvSpPr>
          <p:cNvPr id="32" name="AutoShape 32"/>
          <p:cNvSpPr/>
          <p:nvPr/>
        </p:nvSpPr>
        <p:spPr>
          <a:xfrm>
            <a:off x="8780109" y="5971129"/>
            <a:ext cx="0" cy="423090"/>
          </a:xfrm>
          <a:prstGeom prst="line">
            <a:avLst/>
          </a:prstGeom>
          <a:ln w="38100" cap="flat">
            <a:solidFill>
              <a:srgbClr val="000000"/>
            </a:solidFill>
            <a:prstDash val="solid"/>
            <a:headEnd type="none" w="sm" len="sm"/>
            <a:tailEnd type="arrow" w="med" len="sm"/>
          </a:ln>
        </p:spPr>
        <p:txBody>
          <a:bodyPr/>
          <a:lstStyle/>
          <a:p>
            <a:endParaRPr lang="en-US"/>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TotalTime>
  <Words>2476</Words>
  <Application>Microsoft Office PowerPoint</Application>
  <PresentationFormat>Custom</PresentationFormat>
  <Paragraphs>355</Paragraphs>
  <Slides>44</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Times New Roman</vt:lpstr>
      <vt:lpstr>Alatsi</vt:lpstr>
      <vt:lpstr>Canva Sans Bold</vt:lpstr>
      <vt:lpstr>Aptos</vt:lpstr>
      <vt:lpstr>Open Sans Italics</vt:lpstr>
      <vt:lpstr>Poppins</vt:lpstr>
      <vt:lpstr>Open Sans Bold Italics</vt:lpstr>
      <vt:lpstr>Open Sans</vt:lpstr>
      <vt:lpstr>Trebuchet MS</vt:lpstr>
      <vt:lpstr>Now Bold</vt:lpstr>
      <vt:lpstr>Aptos Display</vt:lpstr>
      <vt:lpstr>Poppins Bold</vt:lpstr>
      <vt:lpstr>Trebuchet MS Bold</vt:lpstr>
      <vt:lpstr>Open Sans Bold</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dc:title>
  <dc:creator>John</dc:creator>
  <cp:lastModifiedBy>Chezka Mae Madrona</cp:lastModifiedBy>
  <cp:revision>4</cp:revision>
  <dcterms:created xsi:type="dcterms:W3CDTF">2006-08-16T00:00:00Z</dcterms:created>
  <dcterms:modified xsi:type="dcterms:W3CDTF">2024-10-11T10:43:49Z</dcterms:modified>
  <dc:identifier>DAFxafhe8rs</dc:identifier>
</cp:coreProperties>
</file>